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96" r:id="rId3"/>
    <p:sldId id="295" r:id="rId4"/>
    <p:sldId id="257" r:id="rId5"/>
    <p:sldId id="258" r:id="rId6"/>
    <p:sldId id="298" r:id="rId7"/>
    <p:sldId id="259" r:id="rId8"/>
    <p:sldId id="260" r:id="rId9"/>
    <p:sldId id="294" r:id="rId10"/>
    <p:sldId id="293" r:id="rId11"/>
    <p:sldId id="297" r:id="rId12"/>
    <p:sldId id="262" r:id="rId13"/>
    <p:sldId id="261" r:id="rId14"/>
    <p:sldId id="291" r:id="rId15"/>
    <p:sldId id="299"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snapToObjects="1">
      <p:cViewPr varScale="1">
        <p:scale>
          <a:sx n="72" d="100"/>
          <a:sy n="72" d="100"/>
        </p:scale>
        <p:origin x="1013" y="67"/>
      </p:cViewPr>
      <p:guideLst>
        <p:guide orient="horz" pos="2592"/>
        <p:guide pos="460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IN"/>
          </a:p>
        </p:txBody>
      </p:sp>
      <p:sp>
        <p:nvSpPr>
          <p:cNvPr id="3" name="Shape 1"/>
          <p:cNvSpPr/>
          <p:nvPr/>
        </p:nvSpPr>
        <p:spPr>
          <a:xfrm>
            <a:off x="-1" y="0"/>
            <a:ext cx="14630400" cy="8229600"/>
          </a:xfrm>
          <a:prstGeom prst="rect">
            <a:avLst/>
          </a:prstGeom>
          <a:solidFill>
            <a:srgbClr val="272525"/>
          </a:solidFill>
          <a:ln w="13811">
            <a:solidFill>
              <a:srgbClr val="565151"/>
            </a:solidFill>
            <a:prstDash val="solid"/>
          </a:ln>
        </p:spPr>
        <p:txBody>
          <a:bodyPr/>
          <a:lstStyle/>
          <a:p>
            <a:r>
              <a:rPr lang="en-IN" dirty="0" err="1"/>
              <a:t>sds</a:t>
            </a:r>
            <a:endParaRPr lang="en-IN" dirty="0"/>
          </a:p>
        </p:txBody>
      </p:sp>
      <p:pic>
        <p:nvPicPr>
          <p:cNvPr id="4" name="Image 0" descr="preencoded.png"/>
          <p:cNvPicPr>
            <a:picLocks noChangeAspect="1"/>
          </p:cNvPicPr>
          <p:nvPr/>
        </p:nvPicPr>
        <p:blipFill>
          <a:blip r:embed="rId3"/>
          <a:stretch>
            <a:fillRect/>
          </a:stretch>
        </p:blipFill>
        <p:spPr>
          <a:xfrm>
            <a:off x="-1" y="0"/>
            <a:ext cx="5486401" cy="8229600"/>
          </a:xfrm>
          <a:prstGeom prst="rect">
            <a:avLst/>
          </a:prstGeom>
        </p:spPr>
      </p:pic>
      <p:sp>
        <p:nvSpPr>
          <p:cNvPr id="5" name="Text 2"/>
          <p:cNvSpPr/>
          <p:nvPr/>
        </p:nvSpPr>
        <p:spPr>
          <a:xfrm>
            <a:off x="5754029" y="1087821"/>
            <a:ext cx="8720254" cy="3033130"/>
          </a:xfrm>
          <a:prstGeom prst="rect">
            <a:avLst/>
          </a:prstGeom>
          <a:noFill/>
        </p:spPr>
        <p:txBody>
          <a:bodyPr wrap="square" rtlCol="0" anchor="t"/>
          <a:lstStyle/>
          <a:p>
            <a:pPr marL="0" indent="0">
              <a:lnSpc>
                <a:spcPts val="6560"/>
              </a:lnSpc>
              <a:buNone/>
            </a:pPr>
            <a:endParaRPr lang="en-US" sz="5250" b="1" kern="0" spc="-157" dirty="0">
              <a:solidFill>
                <a:srgbClr val="FFFFFF"/>
              </a:solidFill>
              <a:latin typeface="Inter" pitchFamily="34" charset="0"/>
              <a:ea typeface="Inter" pitchFamily="34" charset="-122"/>
              <a:cs typeface="Inter" pitchFamily="34" charset="-120"/>
            </a:endParaRPr>
          </a:p>
          <a:p>
            <a:pPr marL="0" indent="0">
              <a:lnSpc>
                <a:spcPts val="6560"/>
              </a:lnSpc>
              <a:buNone/>
            </a:pPr>
            <a:endParaRPr lang="en-US" sz="5250" b="1" kern="0" spc="-157" dirty="0">
              <a:solidFill>
                <a:srgbClr val="FFFFFF"/>
              </a:solidFill>
              <a:latin typeface="Inter" pitchFamily="34" charset="0"/>
              <a:ea typeface="Inter" pitchFamily="34" charset="-122"/>
              <a:cs typeface="Inter" pitchFamily="34" charset="-120"/>
            </a:endParaRPr>
          </a:p>
          <a:p>
            <a:pPr marL="0" indent="0">
              <a:lnSpc>
                <a:spcPts val="6560"/>
              </a:lnSpc>
              <a:buNone/>
            </a:pPr>
            <a:r>
              <a:rPr lang="en-US" sz="5250" b="1" kern="0" spc="-157" dirty="0">
                <a:solidFill>
                  <a:srgbClr val="FFFFFF"/>
                </a:solidFill>
                <a:latin typeface="Times New Roman" pitchFamily="18" charset="0"/>
                <a:ea typeface="Inter" pitchFamily="34" charset="-122"/>
                <a:cs typeface="Times New Roman" pitchFamily="18" charset="0"/>
              </a:rPr>
              <a:t>Customer Personality Analysis</a:t>
            </a:r>
          </a:p>
          <a:p>
            <a:pPr marL="0" indent="0">
              <a:lnSpc>
                <a:spcPts val="6560"/>
              </a:lnSpc>
              <a:buNone/>
            </a:pPr>
            <a:endParaRPr lang="en-US" sz="5250" dirty="0"/>
          </a:p>
        </p:txBody>
      </p:sp>
      <p:sp>
        <p:nvSpPr>
          <p:cNvPr id="6" name="Text 3"/>
          <p:cNvSpPr/>
          <p:nvPr/>
        </p:nvSpPr>
        <p:spPr>
          <a:xfrm>
            <a:off x="6319599" y="5653564"/>
            <a:ext cx="7477601" cy="142160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a:t>
            </a:r>
            <a:endParaRPr lang="en-US" sz="1750" dirty="0"/>
          </a:p>
        </p:txBody>
      </p:sp>
      <p:sp>
        <p:nvSpPr>
          <p:cNvPr id="7" name="TextBox 6">
            <a:extLst>
              <a:ext uri="{FF2B5EF4-FFF2-40B4-BE49-F238E27FC236}">
                <a16:creationId xmlns:a16="http://schemas.microsoft.com/office/drawing/2014/main" id="{B348B653-93B9-FC83-5C4D-E2F6B583E1F0}"/>
              </a:ext>
            </a:extLst>
          </p:cNvPr>
          <p:cNvSpPr txBox="1"/>
          <p:nvPr/>
        </p:nvSpPr>
        <p:spPr>
          <a:xfrm>
            <a:off x="8586440" y="4906537"/>
            <a:ext cx="5887844" cy="2308324"/>
          </a:xfrm>
          <a:prstGeom prst="rect">
            <a:avLst/>
          </a:prstGeom>
          <a:noFill/>
        </p:spPr>
        <p:txBody>
          <a:bodyPr wrap="square" rtlCol="0">
            <a:spAutoFit/>
          </a:bodyPr>
          <a:lstStyle/>
          <a:p>
            <a:r>
              <a:rPr lang="en-IN" sz="2400" dirty="0">
                <a:solidFill>
                  <a:schemeClr val="bg1"/>
                </a:solidFill>
                <a:latin typeface="Times New Roman" pitchFamily="18" charset="0"/>
                <a:cs typeface="Times New Roman" pitchFamily="18" charset="0"/>
              </a:rPr>
              <a:t>TEAM MEMBERS :</a:t>
            </a:r>
          </a:p>
          <a:p>
            <a:pPr algn="ctr"/>
            <a:endParaRPr lang="en-IN" sz="2400" dirty="0">
              <a:solidFill>
                <a:schemeClr val="bg1"/>
              </a:solidFill>
              <a:latin typeface="Times New Roman" pitchFamily="18" charset="0"/>
              <a:cs typeface="Times New Roman" pitchFamily="18" charset="0"/>
            </a:endParaRPr>
          </a:p>
          <a:p>
            <a:r>
              <a:rPr lang="en-IN" sz="2400" dirty="0">
                <a:solidFill>
                  <a:schemeClr val="bg1"/>
                </a:solidFill>
                <a:latin typeface="Times New Roman" pitchFamily="18" charset="0"/>
                <a:cs typeface="Times New Roman" pitchFamily="18" charset="0"/>
              </a:rPr>
              <a:t>1)AMULYA     : HU21CSEN0500091</a:t>
            </a:r>
          </a:p>
          <a:p>
            <a:r>
              <a:rPr lang="en-IN" sz="2400" dirty="0">
                <a:solidFill>
                  <a:schemeClr val="bg1"/>
                </a:solidFill>
                <a:latin typeface="Times New Roman" pitchFamily="18" charset="0"/>
                <a:cs typeface="Times New Roman" pitchFamily="18" charset="0"/>
              </a:rPr>
              <a:t>2)VENNELA   : HU21CSEN0500096</a:t>
            </a:r>
          </a:p>
          <a:p>
            <a:r>
              <a:rPr lang="en-IN" sz="2400" dirty="0">
                <a:solidFill>
                  <a:schemeClr val="bg1"/>
                </a:solidFill>
                <a:latin typeface="Times New Roman" pitchFamily="18" charset="0"/>
                <a:cs typeface="Times New Roman" pitchFamily="18" charset="0"/>
              </a:rPr>
              <a:t>3)TANISHKA  : HU21CSEN0500097</a:t>
            </a:r>
          </a:p>
          <a:p>
            <a:r>
              <a:rPr lang="en-IN" sz="2400" dirty="0">
                <a:solidFill>
                  <a:schemeClr val="bg1"/>
                </a:solidFill>
                <a:latin typeface="Times New Roman" pitchFamily="18" charset="0"/>
                <a:cs typeface="Times New Roman" pitchFamily="18" charset="0"/>
              </a:rPr>
              <a:t>4)VAISHNAVI : HU21CSEN0500169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IN"/>
          </a:p>
        </p:txBody>
      </p:sp>
      <p:sp>
        <p:nvSpPr>
          <p:cNvPr id="3" name="Shape 1"/>
          <p:cNvSpPr/>
          <p:nvPr/>
        </p:nvSpPr>
        <p:spPr>
          <a:xfrm>
            <a:off x="-109331" y="-139148"/>
            <a:ext cx="14958391" cy="8368748"/>
          </a:xfrm>
          <a:prstGeom prst="rect">
            <a:avLst/>
          </a:prstGeom>
          <a:solidFill>
            <a:srgbClr val="272525"/>
          </a:solidFill>
          <a:ln w="13811">
            <a:solidFill>
              <a:srgbClr val="565151"/>
            </a:solidFill>
            <a:prstDash val="solid"/>
          </a:ln>
        </p:spPr>
        <p:txBody>
          <a:bodyPr/>
          <a:lstStyle/>
          <a:p>
            <a:endParaRPr lang="en-IN" dirty="0"/>
          </a:p>
        </p:txBody>
      </p:sp>
      <p:pic>
        <p:nvPicPr>
          <p:cNvPr id="2050" name="Picture 2"/>
          <p:cNvPicPr>
            <a:picLocks noChangeAspect="1" noChangeArrowheads="1"/>
          </p:cNvPicPr>
          <p:nvPr/>
        </p:nvPicPr>
        <p:blipFill>
          <a:blip r:embed="rId3"/>
          <a:srcRect/>
          <a:stretch>
            <a:fillRect/>
          </a:stretch>
        </p:blipFill>
        <p:spPr bwMode="auto">
          <a:xfrm>
            <a:off x="709448" y="520262"/>
            <a:ext cx="12770069" cy="715754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IN"/>
          </a:p>
        </p:txBody>
      </p:sp>
      <p:sp>
        <p:nvSpPr>
          <p:cNvPr id="3" name="Shape 1"/>
          <p:cNvSpPr/>
          <p:nvPr/>
        </p:nvSpPr>
        <p:spPr>
          <a:xfrm>
            <a:off x="-109331" y="-139148"/>
            <a:ext cx="14958391" cy="8368748"/>
          </a:xfrm>
          <a:prstGeom prst="rect">
            <a:avLst/>
          </a:prstGeom>
          <a:solidFill>
            <a:srgbClr val="272525"/>
          </a:solidFill>
          <a:ln w="13811">
            <a:solidFill>
              <a:srgbClr val="565151"/>
            </a:solidFill>
            <a:prstDash val="solid"/>
          </a:ln>
        </p:spPr>
        <p:txBody>
          <a:bodyPr/>
          <a:lstStyle/>
          <a:p>
            <a:endParaRPr lang="en-IN"/>
          </a:p>
        </p:txBody>
      </p:sp>
      <p:sp>
        <p:nvSpPr>
          <p:cNvPr id="4" name="TextBox 3"/>
          <p:cNvSpPr txBox="1"/>
          <p:nvPr/>
        </p:nvSpPr>
        <p:spPr>
          <a:xfrm>
            <a:off x="472966" y="346841"/>
            <a:ext cx="13621406" cy="6986528"/>
          </a:xfrm>
          <a:prstGeom prst="rect">
            <a:avLst/>
          </a:prstGeom>
          <a:noFill/>
        </p:spPr>
        <p:txBody>
          <a:bodyPr wrap="square" rtlCol="0">
            <a:spAutoFit/>
          </a:bodyPr>
          <a:lstStyle/>
          <a:p>
            <a:r>
              <a:rPr lang="en-US" sz="2800" b="1" dirty="0">
                <a:solidFill>
                  <a:schemeClr val="bg1"/>
                </a:solidFill>
              </a:rPr>
              <a:t>                                      </a:t>
            </a:r>
            <a:r>
              <a:rPr lang="en-US" sz="3600" b="1" dirty="0">
                <a:solidFill>
                  <a:schemeClr val="bg1"/>
                </a:solidFill>
                <a:latin typeface="Times New Roman" pitchFamily="18" charset="0"/>
                <a:cs typeface="Times New Roman" pitchFamily="18" charset="0"/>
              </a:rPr>
              <a:t>Maximizing Customer Relationships </a:t>
            </a:r>
            <a:endParaRPr lang="en-US" sz="3600" dirty="0">
              <a:solidFill>
                <a:schemeClr val="bg1"/>
              </a:solidFill>
              <a:latin typeface="Times New Roman" pitchFamily="18" charset="0"/>
              <a:cs typeface="Times New Roman" pitchFamily="18" charset="0"/>
            </a:endParaRPr>
          </a:p>
          <a:p>
            <a:endParaRPr lang="en-US" sz="2800" b="1" dirty="0">
              <a:solidFill>
                <a:schemeClr val="bg1"/>
              </a:solidFill>
            </a:endParaRPr>
          </a:p>
          <a:p>
            <a:pPr marL="457200" indent="-457200">
              <a:buFont typeface="Wingdings" panose="05000000000000000000" pitchFamily="2" charset="2"/>
              <a:buChar char="Ø"/>
            </a:pPr>
            <a:r>
              <a:rPr lang="en-US" sz="3200" b="1" i="1" u="sng" dirty="0">
                <a:solidFill>
                  <a:schemeClr val="bg1"/>
                </a:solidFill>
                <a:latin typeface="Times New Roman" pitchFamily="18" charset="0"/>
                <a:cs typeface="Times New Roman" pitchFamily="18" charset="0"/>
              </a:rPr>
              <a:t>Understanding Individual Preferences: </a:t>
            </a:r>
          </a:p>
          <a:p>
            <a:r>
              <a:rPr lang="en-US" sz="3200" dirty="0">
                <a:solidFill>
                  <a:schemeClr val="bg1"/>
                </a:solidFill>
                <a:latin typeface="Times New Roman" pitchFamily="18" charset="0"/>
                <a:cs typeface="Times New Roman" pitchFamily="18" charset="0"/>
              </a:rPr>
              <a:t>Analyzing customer data to understand individual preferences, behaviors, and needs Utilizing customer segmentation to tailor interactions based on specific characteristics or preferences.</a:t>
            </a:r>
          </a:p>
          <a:p>
            <a:r>
              <a:rPr lang="en-US" sz="3200" dirty="0">
                <a:solidFill>
                  <a:schemeClr val="bg1"/>
                </a:solidFill>
                <a:latin typeface="Times New Roman" pitchFamily="18" charset="0"/>
                <a:cs typeface="Times New Roman" pitchFamily="18" charset="0"/>
              </a:rPr>
              <a:t> </a:t>
            </a:r>
          </a:p>
          <a:p>
            <a:pPr marL="457200" indent="-457200">
              <a:buFont typeface="Wingdings" panose="05000000000000000000" pitchFamily="2" charset="2"/>
              <a:buChar char="Ø"/>
            </a:pPr>
            <a:r>
              <a:rPr lang="en-US" sz="3200" b="1" i="1" u="sng" dirty="0">
                <a:solidFill>
                  <a:schemeClr val="bg1"/>
                </a:solidFill>
                <a:latin typeface="Times New Roman" pitchFamily="18" charset="0"/>
                <a:cs typeface="Times New Roman" pitchFamily="18" charset="0"/>
              </a:rPr>
              <a:t>Emotional Connection: </a:t>
            </a:r>
          </a:p>
          <a:p>
            <a:r>
              <a:rPr lang="en-US" sz="3200" dirty="0">
                <a:solidFill>
                  <a:schemeClr val="bg1"/>
                </a:solidFill>
                <a:latin typeface="Times New Roman" pitchFamily="18" charset="0"/>
                <a:cs typeface="Times New Roman" pitchFamily="18" charset="0"/>
              </a:rPr>
              <a:t>Personalized communication builds emotional connections with customers, driving brand affinity and long-term loyalty. </a:t>
            </a:r>
          </a:p>
          <a:p>
            <a:endParaRPr lang="en-US" sz="3200" dirty="0">
              <a:solidFill>
                <a:schemeClr val="bg1"/>
              </a:solidFill>
              <a:latin typeface="Times New Roman" pitchFamily="18" charset="0"/>
              <a:cs typeface="Times New Roman" pitchFamily="18" charset="0"/>
            </a:endParaRPr>
          </a:p>
          <a:p>
            <a:pPr marL="457200" indent="-457200">
              <a:buFont typeface="Wingdings" panose="05000000000000000000" pitchFamily="2" charset="2"/>
              <a:buChar char="Ø"/>
            </a:pPr>
            <a:r>
              <a:rPr lang="en-US" sz="3200" b="1" i="1" u="sng" dirty="0">
                <a:solidFill>
                  <a:schemeClr val="bg1"/>
                </a:solidFill>
                <a:latin typeface="Times New Roman" pitchFamily="18" charset="0"/>
                <a:cs typeface="Times New Roman" pitchFamily="18" charset="0"/>
              </a:rPr>
              <a:t>Feedback and Engagement </a:t>
            </a:r>
          </a:p>
          <a:p>
            <a:r>
              <a:rPr lang="en-US" sz="3200" dirty="0">
                <a:solidFill>
                  <a:schemeClr val="bg1"/>
                </a:solidFill>
                <a:latin typeface="Times New Roman" pitchFamily="18" charset="0"/>
                <a:cs typeface="Times New Roman" pitchFamily="18" charset="0"/>
              </a:rPr>
              <a:t>Leveraging customer analysis to encourage feedback and engagement, nurturing a customer centrist approach to business.</a:t>
            </a:r>
            <a:endParaRPr lang="en-IN" sz="3200" dirty="0">
              <a:solidFill>
                <a:schemeClr val="bg1"/>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IN"/>
          </a:p>
        </p:txBody>
      </p:sp>
      <p:sp>
        <p:nvSpPr>
          <p:cNvPr id="3" name="Shape 1"/>
          <p:cNvSpPr/>
          <p:nvPr/>
        </p:nvSpPr>
        <p:spPr>
          <a:xfrm>
            <a:off x="0" y="0"/>
            <a:ext cx="14630400" cy="8229600"/>
          </a:xfrm>
          <a:prstGeom prst="rect">
            <a:avLst/>
          </a:prstGeom>
          <a:solidFill>
            <a:srgbClr val="272525"/>
          </a:solidFill>
          <a:ln w="13811">
            <a:solidFill>
              <a:srgbClr val="565151"/>
            </a:solidFill>
            <a:prstDash val="solid"/>
          </a:ln>
        </p:spPr>
        <p:txBody>
          <a:bodyPr/>
          <a:lstStyle/>
          <a:p>
            <a:endParaRPr lang="en-IN" dirty="0"/>
          </a:p>
        </p:txBody>
      </p:sp>
      <p:sp>
        <p:nvSpPr>
          <p:cNvPr id="4" name="Text 2"/>
          <p:cNvSpPr/>
          <p:nvPr/>
        </p:nvSpPr>
        <p:spPr>
          <a:xfrm>
            <a:off x="174867" y="323386"/>
            <a:ext cx="7136780" cy="1215482"/>
          </a:xfrm>
          <a:prstGeom prst="rect">
            <a:avLst/>
          </a:prstGeom>
          <a:noFill/>
        </p:spPr>
        <p:txBody>
          <a:bodyPr wrap="none" rtlCol="0" anchor="t"/>
          <a:lstStyle/>
          <a:p>
            <a:pPr marL="0" indent="0">
              <a:lnSpc>
                <a:spcPts val="5470"/>
              </a:lnSpc>
              <a:buNone/>
            </a:pPr>
            <a:r>
              <a:rPr lang="en-US" sz="7200" b="1" kern="0" spc="-131" dirty="0">
                <a:solidFill>
                  <a:srgbClr val="FFFFFF"/>
                </a:solidFill>
                <a:latin typeface="Inter" pitchFamily="34" charset="0"/>
                <a:ea typeface="Inter" pitchFamily="34" charset="-122"/>
                <a:cs typeface="Inter" pitchFamily="34" charset="-120"/>
              </a:rPr>
              <a:t> </a:t>
            </a:r>
          </a:p>
          <a:p>
            <a:pPr marL="0" indent="0">
              <a:lnSpc>
                <a:spcPts val="5470"/>
              </a:lnSpc>
              <a:buNone/>
            </a:pPr>
            <a:r>
              <a:rPr lang="en-US" sz="7200" b="1" kern="0" spc="-131" dirty="0">
                <a:solidFill>
                  <a:srgbClr val="FFFFFF"/>
                </a:solidFill>
                <a:latin typeface="Times New Roman" pitchFamily="18" charset="0"/>
                <a:ea typeface="Inter" pitchFamily="34" charset="-122"/>
                <a:cs typeface="Times New Roman" pitchFamily="18" charset="0"/>
              </a:rPr>
              <a:t>Tools  Required</a:t>
            </a:r>
            <a:endParaRPr lang="en-US" sz="7200" dirty="0">
              <a:latin typeface="Times New Roman" pitchFamily="18" charset="0"/>
              <a:cs typeface="Times New Roman" pitchFamily="18" charset="0"/>
            </a:endParaRPr>
          </a:p>
        </p:txBody>
      </p:sp>
      <p:pic>
        <p:nvPicPr>
          <p:cNvPr id="5" name="Image 0" descr="preencoded.png"/>
          <p:cNvPicPr>
            <a:picLocks noChangeAspect="1"/>
          </p:cNvPicPr>
          <p:nvPr/>
        </p:nvPicPr>
        <p:blipFill>
          <a:blip r:embed="rId3"/>
          <a:stretch>
            <a:fillRect/>
          </a:stretch>
        </p:blipFill>
        <p:spPr>
          <a:xfrm>
            <a:off x="390293" y="2153352"/>
            <a:ext cx="2758672" cy="1704953"/>
          </a:xfrm>
          <a:prstGeom prst="rect">
            <a:avLst/>
          </a:prstGeom>
        </p:spPr>
      </p:pic>
      <p:sp>
        <p:nvSpPr>
          <p:cNvPr id="6" name="Text 3"/>
          <p:cNvSpPr/>
          <p:nvPr/>
        </p:nvSpPr>
        <p:spPr>
          <a:xfrm>
            <a:off x="557561" y="4465340"/>
            <a:ext cx="2076807" cy="440836"/>
          </a:xfrm>
          <a:prstGeom prst="rect">
            <a:avLst/>
          </a:prstGeom>
          <a:noFill/>
        </p:spPr>
        <p:txBody>
          <a:bodyPr wrap="none" rtlCol="0" anchor="t"/>
          <a:lstStyle/>
          <a:p>
            <a:pPr marL="0" indent="0" algn="l">
              <a:lnSpc>
                <a:spcPts val="2735"/>
              </a:lnSpc>
              <a:buNone/>
            </a:pPr>
            <a:r>
              <a:rPr lang="en-US" sz="3600" b="1" kern="0" spc="-66" dirty="0">
                <a:solidFill>
                  <a:srgbClr val="FFFFFF"/>
                </a:solidFill>
                <a:latin typeface="Times New Roman" pitchFamily="18" charset="0"/>
                <a:ea typeface="Inter" pitchFamily="34" charset="-122"/>
                <a:cs typeface="Times New Roman" pitchFamily="18" charset="0"/>
              </a:rPr>
              <a:t>Computer</a:t>
            </a:r>
            <a:endParaRPr lang="en-US" sz="3600" dirty="0">
              <a:latin typeface="Times New Roman" pitchFamily="18" charset="0"/>
              <a:cs typeface="Times New Roman" pitchFamily="18" charset="0"/>
            </a:endParaRPr>
          </a:p>
        </p:txBody>
      </p:sp>
      <p:sp>
        <p:nvSpPr>
          <p:cNvPr id="7" name="Text 4"/>
          <p:cNvSpPr/>
          <p:nvPr/>
        </p:nvSpPr>
        <p:spPr>
          <a:xfrm>
            <a:off x="557561" y="4994135"/>
            <a:ext cx="2486313" cy="2220704"/>
          </a:xfrm>
          <a:prstGeom prst="rect">
            <a:avLst/>
          </a:prstGeom>
          <a:noFill/>
        </p:spPr>
        <p:txBody>
          <a:bodyPr wrap="square" rtlCol="0" anchor="t"/>
          <a:lstStyle/>
          <a:p>
            <a:pPr marL="0" indent="0" algn="l">
              <a:lnSpc>
                <a:spcPts val="2800"/>
              </a:lnSpc>
              <a:buNone/>
            </a:pPr>
            <a:r>
              <a:rPr lang="en-US" sz="2800" kern="0" spc="-35" dirty="0">
                <a:solidFill>
                  <a:srgbClr val="E5E0DF"/>
                </a:solidFill>
                <a:latin typeface="Times New Roman" pitchFamily="18" charset="0"/>
                <a:ea typeface="Inter" pitchFamily="34" charset="-122"/>
                <a:cs typeface="Times New Roman" pitchFamily="18" charset="0"/>
              </a:rPr>
              <a:t>A computer is required to run the Python scripts and store data.</a:t>
            </a:r>
            <a:endParaRPr lang="en-US" sz="2800" dirty="0">
              <a:latin typeface="Times New Roman" pitchFamily="18" charset="0"/>
              <a:cs typeface="Times New Roman" pitchFamily="18" charset="0"/>
            </a:endParaRPr>
          </a:p>
        </p:txBody>
      </p:sp>
      <p:pic>
        <p:nvPicPr>
          <p:cNvPr id="8" name="Image 1" descr="preencoded.png"/>
          <p:cNvPicPr>
            <a:picLocks noChangeAspect="1"/>
          </p:cNvPicPr>
          <p:nvPr/>
        </p:nvPicPr>
        <p:blipFill>
          <a:blip r:embed="rId4"/>
          <a:stretch>
            <a:fillRect/>
          </a:stretch>
        </p:blipFill>
        <p:spPr>
          <a:xfrm>
            <a:off x="3914078" y="2117881"/>
            <a:ext cx="2892008" cy="1787360"/>
          </a:xfrm>
          <a:prstGeom prst="rect">
            <a:avLst/>
          </a:prstGeom>
        </p:spPr>
      </p:pic>
      <p:sp>
        <p:nvSpPr>
          <p:cNvPr id="9" name="Text 5"/>
          <p:cNvSpPr/>
          <p:nvPr/>
        </p:nvSpPr>
        <p:spPr>
          <a:xfrm>
            <a:off x="3353916" y="4553299"/>
            <a:ext cx="2478593" cy="440836"/>
          </a:xfrm>
          <a:prstGeom prst="rect">
            <a:avLst/>
          </a:prstGeom>
          <a:noFill/>
        </p:spPr>
        <p:txBody>
          <a:bodyPr wrap="none" rtlCol="0" anchor="t"/>
          <a:lstStyle/>
          <a:p>
            <a:pPr marL="0" indent="0" algn="ctr">
              <a:lnSpc>
                <a:spcPts val="2735"/>
              </a:lnSpc>
              <a:buNone/>
            </a:pPr>
            <a:r>
              <a:rPr lang="en-US" sz="3600" b="1" kern="0" spc="-66" dirty="0">
                <a:solidFill>
                  <a:srgbClr val="FFFFFF"/>
                </a:solidFill>
                <a:latin typeface="Times New Roman" pitchFamily="18" charset="0"/>
                <a:ea typeface="Inter" pitchFamily="34" charset="-122"/>
                <a:cs typeface="Times New Roman" pitchFamily="18" charset="0"/>
              </a:rPr>
              <a:t>Python</a:t>
            </a:r>
            <a:endParaRPr lang="en-US" sz="3600" dirty="0">
              <a:latin typeface="Times New Roman" pitchFamily="18" charset="0"/>
              <a:cs typeface="Times New Roman" pitchFamily="18" charset="0"/>
            </a:endParaRPr>
          </a:p>
        </p:txBody>
      </p:sp>
      <p:sp>
        <p:nvSpPr>
          <p:cNvPr id="10" name="Text 6"/>
          <p:cNvSpPr/>
          <p:nvPr/>
        </p:nvSpPr>
        <p:spPr>
          <a:xfrm>
            <a:off x="3732108" y="5090517"/>
            <a:ext cx="3073979" cy="2124322"/>
          </a:xfrm>
          <a:prstGeom prst="rect">
            <a:avLst/>
          </a:prstGeom>
          <a:noFill/>
        </p:spPr>
        <p:txBody>
          <a:bodyPr wrap="square" rtlCol="0" anchor="t"/>
          <a:lstStyle/>
          <a:p>
            <a:pPr marL="0" indent="0" algn="l">
              <a:lnSpc>
                <a:spcPts val="2800"/>
              </a:lnSpc>
              <a:buNone/>
            </a:pPr>
            <a:r>
              <a:rPr lang="en-US" sz="2800" kern="0" spc="-35" dirty="0">
                <a:solidFill>
                  <a:srgbClr val="E5E0DF"/>
                </a:solidFill>
                <a:latin typeface="Times New Roman" pitchFamily="18" charset="0"/>
                <a:ea typeface="Inter" pitchFamily="34" charset="-122"/>
                <a:cs typeface="Times New Roman" pitchFamily="18" charset="0"/>
              </a:rPr>
              <a:t>Python is a programming language used for data analysis and machine learning.</a:t>
            </a:r>
            <a:endParaRPr lang="en-US" sz="2800" dirty="0">
              <a:latin typeface="Times New Roman" pitchFamily="18" charset="0"/>
              <a:cs typeface="Times New Roman" pitchFamily="18" charset="0"/>
            </a:endParaRPr>
          </a:p>
        </p:txBody>
      </p:sp>
      <p:pic>
        <p:nvPicPr>
          <p:cNvPr id="11" name="Image 2" descr="preencoded.png"/>
          <p:cNvPicPr>
            <a:picLocks noChangeAspect="1"/>
          </p:cNvPicPr>
          <p:nvPr/>
        </p:nvPicPr>
        <p:blipFill>
          <a:blip r:embed="rId5"/>
          <a:stretch>
            <a:fillRect/>
          </a:stretch>
        </p:blipFill>
        <p:spPr>
          <a:xfrm>
            <a:off x="7311647" y="2166111"/>
            <a:ext cx="2892009" cy="1787360"/>
          </a:xfrm>
          <a:prstGeom prst="rect">
            <a:avLst/>
          </a:prstGeom>
        </p:spPr>
      </p:pic>
      <p:sp>
        <p:nvSpPr>
          <p:cNvPr id="12" name="Text 7"/>
          <p:cNvSpPr/>
          <p:nvPr/>
        </p:nvSpPr>
        <p:spPr>
          <a:xfrm>
            <a:off x="7011039" y="4555075"/>
            <a:ext cx="2628407" cy="440836"/>
          </a:xfrm>
          <a:prstGeom prst="rect">
            <a:avLst/>
          </a:prstGeom>
          <a:noFill/>
        </p:spPr>
        <p:txBody>
          <a:bodyPr wrap="none" rtlCol="0" anchor="t"/>
          <a:lstStyle/>
          <a:p>
            <a:pPr marL="0" indent="0" algn="ctr">
              <a:lnSpc>
                <a:spcPts val="2735"/>
              </a:lnSpc>
              <a:buNone/>
            </a:pPr>
            <a:r>
              <a:rPr lang="en-US" sz="3600" b="1" kern="0" spc="-66" dirty="0">
                <a:solidFill>
                  <a:srgbClr val="FFFFFF"/>
                </a:solidFill>
                <a:latin typeface="Times New Roman" pitchFamily="18" charset="0"/>
                <a:ea typeface="Inter" pitchFamily="34" charset="-122"/>
                <a:cs typeface="Times New Roman" pitchFamily="18" charset="0"/>
              </a:rPr>
              <a:t>Pandas</a:t>
            </a:r>
            <a:endParaRPr lang="en-US" sz="3600" dirty="0">
              <a:latin typeface="Times New Roman" pitchFamily="18" charset="0"/>
              <a:cs typeface="Times New Roman" pitchFamily="18" charset="0"/>
            </a:endParaRPr>
          </a:p>
        </p:txBody>
      </p:sp>
      <p:sp>
        <p:nvSpPr>
          <p:cNvPr id="13" name="Text 8"/>
          <p:cNvSpPr/>
          <p:nvPr/>
        </p:nvSpPr>
        <p:spPr>
          <a:xfrm>
            <a:off x="7481768" y="5090516"/>
            <a:ext cx="2802798" cy="2224683"/>
          </a:xfrm>
          <a:prstGeom prst="rect">
            <a:avLst/>
          </a:prstGeom>
          <a:noFill/>
        </p:spPr>
        <p:txBody>
          <a:bodyPr wrap="square" rtlCol="0" anchor="t"/>
          <a:lstStyle/>
          <a:p>
            <a:pPr marL="0" indent="0" algn="l">
              <a:lnSpc>
                <a:spcPts val="2800"/>
              </a:lnSpc>
              <a:buNone/>
            </a:pPr>
            <a:r>
              <a:rPr lang="en-US" sz="2800" kern="0" spc="-35" dirty="0">
                <a:solidFill>
                  <a:srgbClr val="E5E0DF"/>
                </a:solidFill>
                <a:latin typeface="Times New Roman" pitchFamily="18" charset="0"/>
                <a:ea typeface="Inter" pitchFamily="34" charset="-122"/>
                <a:cs typeface="Times New Roman" pitchFamily="18" charset="0"/>
              </a:rPr>
              <a:t>Pandas is a Python library used for data manipulation and analysis.</a:t>
            </a:r>
            <a:endParaRPr lang="en-US" sz="2800" dirty="0">
              <a:latin typeface="Times New Roman" pitchFamily="18" charset="0"/>
              <a:cs typeface="Times New Roman" pitchFamily="18" charset="0"/>
            </a:endParaRPr>
          </a:p>
        </p:txBody>
      </p:sp>
      <p:pic>
        <p:nvPicPr>
          <p:cNvPr id="14" name="Image 3" descr="preencoded.png"/>
          <p:cNvPicPr>
            <a:picLocks noChangeAspect="1"/>
          </p:cNvPicPr>
          <p:nvPr/>
        </p:nvPicPr>
        <p:blipFill>
          <a:blip r:embed="rId6"/>
          <a:stretch>
            <a:fillRect/>
          </a:stretch>
        </p:blipFill>
        <p:spPr>
          <a:xfrm>
            <a:off x="10720138" y="2166111"/>
            <a:ext cx="2892153" cy="1787360"/>
          </a:xfrm>
          <a:prstGeom prst="rect">
            <a:avLst/>
          </a:prstGeom>
        </p:spPr>
      </p:pic>
      <p:sp>
        <p:nvSpPr>
          <p:cNvPr id="15" name="Text 9"/>
          <p:cNvSpPr/>
          <p:nvPr/>
        </p:nvSpPr>
        <p:spPr>
          <a:xfrm>
            <a:off x="10810272" y="4591153"/>
            <a:ext cx="2802019" cy="630046"/>
          </a:xfrm>
          <a:prstGeom prst="rect">
            <a:avLst/>
          </a:prstGeom>
          <a:noFill/>
        </p:spPr>
        <p:txBody>
          <a:bodyPr wrap="none" rtlCol="0" anchor="t"/>
          <a:lstStyle/>
          <a:p>
            <a:pPr marL="0" indent="0">
              <a:lnSpc>
                <a:spcPts val="2735"/>
              </a:lnSpc>
              <a:buNone/>
            </a:pPr>
            <a:r>
              <a:rPr lang="en-US" sz="3200" b="1" kern="0" spc="-66" dirty="0">
                <a:solidFill>
                  <a:srgbClr val="FFFFFF"/>
                </a:solidFill>
                <a:latin typeface="Times New Roman" pitchFamily="18" charset="0"/>
                <a:ea typeface="Inter" pitchFamily="34" charset="-122"/>
                <a:cs typeface="Times New Roman" pitchFamily="18" charset="0"/>
              </a:rPr>
              <a:t>Data Visualization</a:t>
            </a:r>
            <a:endParaRPr lang="en-US" sz="3200" dirty="0">
              <a:latin typeface="Times New Roman" pitchFamily="18" charset="0"/>
              <a:cs typeface="Times New Roman" pitchFamily="18" charset="0"/>
            </a:endParaRPr>
          </a:p>
        </p:txBody>
      </p:sp>
      <p:sp>
        <p:nvSpPr>
          <p:cNvPr id="16" name="Text 10"/>
          <p:cNvSpPr/>
          <p:nvPr/>
        </p:nvSpPr>
        <p:spPr>
          <a:xfrm>
            <a:off x="10972800" y="5228834"/>
            <a:ext cx="3315055" cy="1684921"/>
          </a:xfrm>
          <a:prstGeom prst="rect">
            <a:avLst/>
          </a:prstGeom>
          <a:noFill/>
        </p:spPr>
        <p:txBody>
          <a:bodyPr wrap="square" rtlCol="0" anchor="t"/>
          <a:lstStyle/>
          <a:p>
            <a:pPr marL="0" indent="0" algn="l">
              <a:lnSpc>
                <a:spcPts val="2800"/>
              </a:lnSpc>
              <a:buNone/>
            </a:pPr>
            <a:r>
              <a:rPr lang="en-US" sz="2800" kern="0" spc="-35" dirty="0">
                <a:solidFill>
                  <a:srgbClr val="E5E0DF"/>
                </a:solidFill>
                <a:latin typeface="Times New Roman" pitchFamily="18" charset="0"/>
                <a:ea typeface="Inter" pitchFamily="34" charset="-122"/>
                <a:cs typeface="Times New Roman" pitchFamily="18" charset="0"/>
              </a:rPr>
              <a:t>Matplotlib and Seaborn are Python libraries used to visualize data.</a:t>
            </a:r>
            <a:endParaRPr lang="en-US" sz="2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IN"/>
          </a:p>
        </p:txBody>
      </p:sp>
      <p:sp>
        <p:nvSpPr>
          <p:cNvPr id="3" name="Shape 1"/>
          <p:cNvSpPr/>
          <p:nvPr/>
        </p:nvSpPr>
        <p:spPr>
          <a:xfrm>
            <a:off x="0" y="0"/>
            <a:ext cx="14630400" cy="8229600"/>
          </a:xfrm>
          <a:prstGeom prst="rect">
            <a:avLst/>
          </a:prstGeom>
          <a:solidFill>
            <a:srgbClr val="272525"/>
          </a:solidFill>
          <a:ln w="13811">
            <a:solidFill>
              <a:srgbClr val="565151"/>
            </a:solidFill>
            <a:prstDash val="solid"/>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535259" y="509944"/>
            <a:ext cx="7393258" cy="1455777"/>
          </a:xfrm>
          <a:prstGeom prst="rect">
            <a:avLst/>
          </a:prstGeom>
          <a:noFill/>
        </p:spPr>
        <p:txBody>
          <a:bodyPr wrap="none" rtlCol="0" anchor="t"/>
          <a:lstStyle/>
          <a:p>
            <a:pPr marL="0" indent="0">
              <a:lnSpc>
                <a:spcPts val="5470"/>
              </a:lnSpc>
              <a:buNone/>
            </a:pPr>
            <a:r>
              <a:rPr lang="en-US" sz="8800" b="1" kern="0" spc="-131" dirty="0">
                <a:solidFill>
                  <a:srgbClr val="FFFFFF"/>
                </a:solidFill>
                <a:latin typeface="Times New Roman" pitchFamily="18" charset="0"/>
                <a:ea typeface="Inter" pitchFamily="34" charset="-122"/>
                <a:cs typeface="Times New Roman" pitchFamily="18" charset="0"/>
              </a:rPr>
              <a:t>Conclusion</a:t>
            </a:r>
            <a:endParaRPr lang="en-US" sz="8800" dirty="0">
              <a:latin typeface="Times New Roman" pitchFamily="18" charset="0"/>
              <a:cs typeface="Times New Roman" pitchFamily="18" charset="0"/>
            </a:endParaRPr>
          </a:p>
        </p:txBody>
      </p:sp>
      <p:sp>
        <p:nvSpPr>
          <p:cNvPr id="6" name="Shape 3"/>
          <p:cNvSpPr/>
          <p:nvPr/>
        </p:nvSpPr>
        <p:spPr>
          <a:xfrm>
            <a:off x="336136" y="1907423"/>
            <a:ext cx="499943" cy="645633"/>
          </a:xfrm>
          <a:prstGeom prst="roundRect">
            <a:avLst>
              <a:gd name="adj" fmla="val 20000"/>
            </a:avLst>
          </a:prstGeom>
          <a:solidFill>
            <a:srgbClr val="110080"/>
          </a:solidFill>
          <a:ln w="13811">
            <a:solidFill>
              <a:srgbClr val="140099"/>
            </a:solidFill>
            <a:prstDash val="solid"/>
          </a:ln>
        </p:spPr>
        <p:txBody>
          <a:bodyPr/>
          <a:lstStyle/>
          <a:p>
            <a:endParaRPr lang="en-IN"/>
          </a:p>
        </p:txBody>
      </p:sp>
      <p:sp>
        <p:nvSpPr>
          <p:cNvPr id="7" name="Text 4"/>
          <p:cNvSpPr/>
          <p:nvPr/>
        </p:nvSpPr>
        <p:spPr>
          <a:xfrm>
            <a:off x="336137" y="1994950"/>
            <a:ext cx="499943" cy="416481"/>
          </a:xfrm>
          <a:prstGeom prst="rect">
            <a:avLst/>
          </a:prstGeom>
          <a:noFill/>
        </p:spPr>
        <p:txBody>
          <a:bodyPr wrap="none" rtlCol="0" anchor="t"/>
          <a:lstStyle/>
          <a:p>
            <a:pPr marL="0" indent="0" algn="ctr">
              <a:lnSpc>
                <a:spcPts val="3280"/>
              </a:lnSpc>
              <a:buNone/>
            </a:pPr>
            <a:r>
              <a:rPr lang="en-US" sz="2625" b="1" kern="0" spc="-79" dirty="0">
                <a:solidFill>
                  <a:srgbClr val="E5E0DF"/>
                </a:solidFill>
                <a:latin typeface="Inter" pitchFamily="34" charset="0"/>
                <a:ea typeface="Inter" pitchFamily="34" charset="-122"/>
                <a:cs typeface="Inter" pitchFamily="34" charset="-120"/>
              </a:rPr>
              <a:t>1</a:t>
            </a:r>
            <a:endParaRPr lang="en-US" sz="2625" dirty="0"/>
          </a:p>
        </p:txBody>
      </p:sp>
      <p:sp>
        <p:nvSpPr>
          <p:cNvPr id="8" name="Text 5"/>
          <p:cNvSpPr/>
          <p:nvPr/>
        </p:nvSpPr>
        <p:spPr>
          <a:xfrm>
            <a:off x="988123" y="1965720"/>
            <a:ext cx="4531732" cy="561325"/>
          </a:xfrm>
          <a:prstGeom prst="rect">
            <a:avLst/>
          </a:prstGeom>
          <a:noFill/>
        </p:spPr>
        <p:txBody>
          <a:bodyPr wrap="none" rtlCol="0" anchor="t"/>
          <a:lstStyle/>
          <a:p>
            <a:pPr marL="0" indent="0">
              <a:lnSpc>
                <a:spcPts val="2735"/>
              </a:lnSpc>
              <a:buNone/>
            </a:pPr>
            <a:r>
              <a:rPr lang="en-US" sz="3200" b="1" kern="0" spc="-66" dirty="0">
                <a:solidFill>
                  <a:srgbClr val="E5E0DF"/>
                </a:solidFill>
                <a:latin typeface="Times New Roman" pitchFamily="18" charset="0"/>
                <a:ea typeface="Inter" pitchFamily="34" charset="-122"/>
                <a:cs typeface="Times New Roman" pitchFamily="18" charset="0"/>
              </a:rPr>
              <a:t>Customer Understanding</a:t>
            </a:r>
            <a:endParaRPr lang="en-US" sz="3200" dirty="0">
              <a:latin typeface="Times New Roman" pitchFamily="18" charset="0"/>
              <a:cs typeface="Times New Roman" pitchFamily="18" charset="0"/>
            </a:endParaRPr>
          </a:p>
        </p:txBody>
      </p:sp>
      <p:sp>
        <p:nvSpPr>
          <p:cNvPr id="9" name="Text 6"/>
          <p:cNvSpPr/>
          <p:nvPr/>
        </p:nvSpPr>
        <p:spPr>
          <a:xfrm>
            <a:off x="988124" y="2553056"/>
            <a:ext cx="4387192" cy="2142173"/>
          </a:xfrm>
          <a:prstGeom prst="rect">
            <a:avLst/>
          </a:prstGeom>
          <a:noFill/>
        </p:spPr>
        <p:txBody>
          <a:bodyPr wrap="square" rtlCol="0" anchor="ctr"/>
          <a:lstStyle/>
          <a:p>
            <a:pPr marL="0" indent="0">
              <a:lnSpc>
                <a:spcPts val="2800"/>
              </a:lnSpc>
              <a:buNone/>
            </a:pPr>
            <a:r>
              <a:rPr lang="en-US" sz="2650" kern="0" spc="-35" dirty="0">
                <a:solidFill>
                  <a:srgbClr val="E5E0DF"/>
                </a:solidFill>
                <a:latin typeface="Times New Roman" pitchFamily="18" charset="0"/>
                <a:ea typeface="Inter" pitchFamily="34" charset="-122"/>
                <a:cs typeface="Times New Roman" pitchFamily="18" charset="0"/>
              </a:rPr>
              <a:t>Customer Personality Analysis can help businesses better understand their customers and create more personalized products and services.</a:t>
            </a:r>
            <a:endParaRPr lang="en-US" sz="2650" dirty="0">
              <a:latin typeface="Times New Roman" pitchFamily="18" charset="0"/>
              <a:cs typeface="Times New Roman" pitchFamily="18" charset="0"/>
            </a:endParaRPr>
          </a:p>
        </p:txBody>
      </p:sp>
      <p:sp>
        <p:nvSpPr>
          <p:cNvPr id="10" name="Shape 7"/>
          <p:cNvSpPr/>
          <p:nvPr/>
        </p:nvSpPr>
        <p:spPr>
          <a:xfrm>
            <a:off x="5749528" y="1911488"/>
            <a:ext cx="499943" cy="615557"/>
          </a:xfrm>
          <a:prstGeom prst="roundRect">
            <a:avLst>
              <a:gd name="adj" fmla="val 20000"/>
            </a:avLst>
          </a:prstGeom>
          <a:solidFill>
            <a:srgbClr val="110080"/>
          </a:solidFill>
          <a:ln w="13811">
            <a:solidFill>
              <a:srgbClr val="140099"/>
            </a:solidFill>
            <a:prstDash val="solid"/>
          </a:ln>
        </p:spPr>
        <p:txBody>
          <a:bodyPr/>
          <a:lstStyle/>
          <a:p>
            <a:endParaRPr lang="en-IN"/>
          </a:p>
        </p:txBody>
      </p:sp>
      <p:sp>
        <p:nvSpPr>
          <p:cNvPr id="11" name="Text 8"/>
          <p:cNvSpPr/>
          <p:nvPr/>
        </p:nvSpPr>
        <p:spPr>
          <a:xfrm>
            <a:off x="5885295" y="1994950"/>
            <a:ext cx="228407" cy="416481"/>
          </a:xfrm>
          <a:prstGeom prst="rect">
            <a:avLst/>
          </a:prstGeom>
          <a:noFill/>
        </p:spPr>
        <p:txBody>
          <a:bodyPr wrap="none" rtlCol="0" anchor="t"/>
          <a:lstStyle/>
          <a:p>
            <a:pPr marL="0" indent="0" algn="ctr">
              <a:lnSpc>
                <a:spcPts val="3280"/>
              </a:lnSpc>
              <a:buNone/>
            </a:pPr>
            <a:r>
              <a:rPr lang="en-US" sz="2625" b="1" kern="0" spc="-79" dirty="0">
                <a:solidFill>
                  <a:srgbClr val="E5E0DF"/>
                </a:solidFill>
                <a:latin typeface="Inter" pitchFamily="34" charset="0"/>
                <a:ea typeface="Inter" pitchFamily="34" charset="-122"/>
                <a:cs typeface="Inter" pitchFamily="34" charset="-120"/>
              </a:rPr>
              <a:t>2</a:t>
            </a:r>
            <a:endParaRPr lang="en-US" sz="2625" dirty="0"/>
          </a:p>
        </p:txBody>
      </p:sp>
      <p:sp>
        <p:nvSpPr>
          <p:cNvPr id="12" name="Text 9"/>
          <p:cNvSpPr/>
          <p:nvPr/>
        </p:nvSpPr>
        <p:spPr>
          <a:xfrm>
            <a:off x="6353055" y="2050028"/>
            <a:ext cx="4311537" cy="561325"/>
          </a:xfrm>
          <a:prstGeom prst="rect">
            <a:avLst/>
          </a:prstGeom>
          <a:noFill/>
        </p:spPr>
        <p:txBody>
          <a:bodyPr wrap="none" rtlCol="0" anchor="t"/>
          <a:lstStyle/>
          <a:p>
            <a:pPr marL="0" indent="0">
              <a:lnSpc>
                <a:spcPts val="2735"/>
              </a:lnSpc>
              <a:buNone/>
            </a:pPr>
            <a:r>
              <a:rPr lang="en-US" sz="3200" b="1" kern="0" spc="-66" dirty="0">
                <a:solidFill>
                  <a:srgbClr val="E5E0DF"/>
                </a:solidFill>
                <a:latin typeface="Inter" pitchFamily="34" charset="0"/>
                <a:ea typeface="Inter" pitchFamily="34" charset="-122"/>
                <a:cs typeface="Inter" pitchFamily="34" charset="-120"/>
              </a:rPr>
              <a:t>Data Science Applications</a:t>
            </a:r>
            <a:endParaRPr lang="en-US" sz="3200" dirty="0"/>
          </a:p>
        </p:txBody>
      </p:sp>
      <p:sp>
        <p:nvSpPr>
          <p:cNvPr id="13" name="Text 10"/>
          <p:cNvSpPr/>
          <p:nvPr/>
        </p:nvSpPr>
        <p:spPr>
          <a:xfrm>
            <a:off x="6319599" y="2527046"/>
            <a:ext cx="4311537" cy="2357188"/>
          </a:xfrm>
          <a:prstGeom prst="rect">
            <a:avLst/>
          </a:prstGeom>
          <a:noFill/>
        </p:spPr>
        <p:txBody>
          <a:bodyPr wrap="square" rtlCol="0" anchor="ctr"/>
          <a:lstStyle/>
          <a:p>
            <a:pPr marL="0" indent="0">
              <a:lnSpc>
                <a:spcPts val="2800"/>
              </a:lnSpc>
              <a:buNone/>
            </a:pPr>
            <a:r>
              <a:rPr lang="en-US" sz="2650" kern="0" spc="-35" dirty="0">
                <a:solidFill>
                  <a:srgbClr val="E5E0DF"/>
                </a:solidFill>
                <a:latin typeface="Times New Roman" pitchFamily="18" charset="0"/>
                <a:ea typeface="Inter" pitchFamily="34" charset="-122"/>
                <a:cs typeface="Times New Roman" pitchFamily="18" charset="0"/>
              </a:rPr>
              <a:t>Data science techniques can be effectively used to capture, process and analyze customer data to facilitate customer personality analysis.</a:t>
            </a:r>
            <a:endParaRPr lang="en-US" sz="2650" dirty="0">
              <a:latin typeface="Times New Roman" pitchFamily="18" charset="0"/>
              <a:cs typeface="Times New Roman" pitchFamily="18" charset="0"/>
            </a:endParaRPr>
          </a:p>
        </p:txBody>
      </p:sp>
      <p:sp>
        <p:nvSpPr>
          <p:cNvPr id="14" name="Shape 11"/>
          <p:cNvSpPr/>
          <p:nvPr/>
        </p:nvSpPr>
        <p:spPr>
          <a:xfrm>
            <a:off x="446049" y="5020138"/>
            <a:ext cx="390031" cy="467929"/>
          </a:xfrm>
          <a:prstGeom prst="roundRect">
            <a:avLst>
              <a:gd name="adj" fmla="val 20000"/>
            </a:avLst>
          </a:prstGeom>
          <a:solidFill>
            <a:srgbClr val="110080"/>
          </a:solidFill>
          <a:ln w="13811">
            <a:solidFill>
              <a:srgbClr val="140099"/>
            </a:solidFill>
            <a:prstDash val="solid"/>
          </a:ln>
        </p:spPr>
        <p:txBody>
          <a:bodyPr/>
          <a:lstStyle/>
          <a:p>
            <a:endParaRPr lang="en-IN"/>
          </a:p>
        </p:txBody>
      </p:sp>
      <p:sp>
        <p:nvSpPr>
          <p:cNvPr id="15" name="Text 12"/>
          <p:cNvSpPr/>
          <p:nvPr/>
        </p:nvSpPr>
        <p:spPr>
          <a:xfrm>
            <a:off x="574601" y="5045861"/>
            <a:ext cx="203478" cy="416481"/>
          </a:xfrm>
          <a:prstGeom prst="rect">
            <a:avLst/>
          </a:prstGeom>
          <a:noFill/>
        </p:spPr>
        <p:txBody>
          <a:bodyPr wrap="none" rtlCol="0" anchor="t"/>
          <a:lstStyle/>
          <a:p>
            <a:pPr marL="0" indent="0" algn="ctr">
              <a:lnSpc>
                <a:spcPts val="3280"/>
              </a:lnSpc>
              <a:buNone/>
            </a:pPr>
            <a:r>
              <a:rPr lang="en-US" sz="2625" b="1" kern="0" spc="-79" dirty="0">
                <a:solidFill>
                  <a:srgbClr val="E5E0DF"/>
                </a:solidFill>
                <a:latin typeface="Inter" pitchFamily="34" charset="0"/>
                <a:ea typeface="Inter" pitchFamily="34" charset="-122"/>
                <a:cs typeface="Inter" pitchFamily="34" charset="-120"/>
              </a:rPr>
              <a:t>3</a:t>
            </a:r>
            <a:endParaRPr lang="en-US" sz="2625" dirty="0"/>
          </a:p>
        </p:txBody>
      </p:sp>
      <p:sp>
        <p:nvSpPr>
          <p:cNvPr id="16" name="Text 13"/>
          <p:cNvSpPr/>
          <p:nvPr/>
        </p:nvSpPr>
        <p:spPr>
          <a:xfrm>
            <a:off x="1063779" y="5045860"/>
            <a:ext cx="3853910" cy="824039"/>
          </a:xfrm>
          <a:prstGeom prst="rect">
            <a:avLst/>
          </a:prstGeom>
          <a:noFill/>
        </p:spPr>
        <p:txBody>
          <a:bodyPr wrap="none" rtlCol="0" anchor="t"/>
          <a:lstStyle/>
          <a:p>
            <a:pPr marL="0" indent="0">
              <a:lnSpc>
                <a:spcPts val="2735"/>
              </a:lnSpc>
              <a:buNone/>
            </a:pPr>
            <a:r>
              <a:rPr lang="en-US" sz="3600" b="1" kern="0" spc="-66" dirty="0">
                <a:solidFill>
                  <a:srgbClr val="E5E0DF"/>
                </a:solidFill>
                <a:latin typeface="Times New Roman" pitchFamily="18" charset="0"/>
                <a:ea typeface="Inter" pitchFamily="34" charset="-122"/>
                <a:cs typeface="Times New Roman" pitchFamily="18" charset="0"/>
              </a:rPr>
              <a:t>Business Benefits</a:t>
            </a:r>
            <a:endParaRPr lang="en-US" sz="3600" dirty="0">
              <a:latin typeface="Times New Roman" pitchFamily="18" charset="0"/>
              <a:cs typeface="Times New Roman" pitchFamily="18" charset="0"/>
            </a:endParaRPr>
          </a:p>
        </p:txBody>
      </p:sp>
      <p:sp>
        <p:nvSpPr>
          <p:cNvPr id="17" name="Text 14"/>
          <p:cNvSpPr/>
          <p:nvPr/>
        </p:nvSpPr>
        <p:spPr>
          <a:xfrm>
            <a:off x="988124" y="5702556"/>
            <a:ext cx="9151476" cy="1936029"/>
          </a:xfrm>
          <a:prstGeom prst="rect">
            <a:avLst/>
          </a:prstGeom>
          <a:noFill/>
        </p:spPr>
        <p:txBody>
          <a:bodyPr wrap="square" rtlCol="0" anchor="t"/>
          <a:lstStyle/>
          <a:p>
            <a:pPr marL="0" indent="0">
              <a:lnSpc>
                <a:spcPts val="2800"/>
              </a:lnSpc>
              <a:buNone/>
            </a:pPr>
            <a:r>
              <a:rPr lang="en-US" sz="2990" kern="0" spc="-35" dirty="0">
                <a:solidFill>
                  <a:srgbClr val="E5E0DF"/>
                </a:solidFill>
                <a:latin typeface="Times New Roman" pitchFamily="18" charset="0"/>
                <a:ea typeface="Inter" pitchFamily="34" charset="-122"/>
                <a:cs typeface="Times New Roman" pitchFamily="18" charset="0"/>
              </a:rPr>
              <a:t>Businesses can achieve many benefits from customer personality analysis and gain a competitive advantage in today's market</a:t>
            </a:r>
            <a:r>
              <a:rPr lang="en-US" sz="2990" kern="0" spc="-35" dirty="0">
                <a:solidFill>
                  <a:srgbClr val="E5E0DF"/>
                </a:solidFill>
                <a:latin typeface="Inter" pitchFamily="34" charset="0"/>
                <a:ea typeface="Inter" pitchFamily="34" charset="-122"/>
                <a:cs typeface="Inter" pitchFamily="34" charset="-120"/>
              </a:rPr>
              <a:t>.</a:t>
            </a:r>
            <a:endParaRPr lang="en-US" sz="299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IN"/>
          </a:p>
        </p:txBody>
      </p:sp>
      <p:sp>
        <p:nvSpPr>
          <p:cNvPr id="3" name="Shape 1"/>
          <p:cNvSpPr/>
          <p:nvPr/>
        </p:nvSpPr>
        <p:spPr>
          <a:xfrm>
            <a:off x="0" y="0"/>
            <a:ext cx="14958391" cy="8368748"/>
          </a:xfrm>
          <a:prstGeom prst="rect">
            <a:avLst/>
          </a:prstGeom>
          <a:solidFill>
            <a:srgbClr val="272525"/>
          </a:solidFill>
          <a:ln w="13811">
            <a:solidFill>
              <a:srgbClr val="565151"/>
            </a:solidFill>
            <a:prstDash val="solid"/>
          </a:ln>
        </p:spPr>
        <p:txBody>
          <a:bodyPr/>
          <a:lstStyle/>
          <a:p>
            <a:endParaRPr lang="en-IN" sz="2800" dirty="0">
              <a:solidFill>
                <a:schemeClr val="bg1"/>
              </a:solidFill>
            </a:endParaRPr>
          </a:p>
          <a:p>
            <a:r>
              <a:rPr lang="en-IN" sz="2800" dirty="0">
                <a:solidFill>
                  <a:schemeClr val="bg1"/>
                </a:solidFill>
                <a:latin typeface="Times New Roman" pitchFamily="18" charset="0"/>
                <a:cs typeface="Times New Roman" pitchFamily="18" charset="0"/>
              </a:rPr>
              <a:t>REFERENCES:-</a:t>
            </a:r>
          </a:p>
          <a:p>
            <a:endParaRPr lang="en-IN" sz="2800" dirty="0">
              <a:solidFill>
                <a:schemeClr val="bg1"/>
              </a:solidFill>
            </a:endParaRPr>
          </a:p>
          <a:p>
            <a:r>
              <a:rPr lang="en-IN" sz="2800" dirty="0">
                <a:solidFill>
                  <a:schemeClr val="bg1"/>
                </a:solidFill>
                <a:latin typeface="Times New Roman" pitchFamily="18" charset="0"/>
                <a:cs typeface="Times New Roman" pitchFamily="18" charset="0"/>
              </a:rPr>
              <a:t> [1] </a:t>
            </a:r>
            <a:r>
              <a:rPr lang="en-IN" sz="2800" dirty="0" err="1">
                <a:solidFill>
                  <a:schemeClr val="bg1"/>
                </a:solidFill>
                <a:latin typeface="Times New Roman" pitchFamily="18" charset="0"/>
                <a:cs typeface="Times New Roman" pitchFamily="18" charset="0"/>
              </a:rPr>
              <a:t>Ramadhanti</a:t>
            </a:r>
            <a:r>
              <a:rPr lang="en-IN" sz="2800" dirty="0">
                <a:solidFill>
                  <a:schemeClr val="bg1"/>
                </a:solidFill>
                <a:latin typeface="Times New Roman" pitchFamily="18" charset="0"/>
                <a:cs typeface="Times New Roman" pitchFamily="18" charset="0"/>
              </a:rPr>
              <a:t>, A. R., </a:t>
            </a:r>
            <a:r>
              <a:rPr lang="en-IN" sz="2800" dirty="0" err="1">
                <a:solidFill>
                  <a:schemeClr val="bg1"/>
                </a:solidFill>
                <a:latin typeface="Times New Roman" pitchFamily="18" charset="0"/>
                <a:cs typeface="Times New Roman" pitchFamily="18" charset="0"/>
              </a:rPr>
              <a:t>Bastikarana</a:t>
            </a:r>
            <a:r>
              <a:rPr lang="en-IN" sz="2800" dirty="0">
                <a:solidFill>
                  <a:schemeClr val="bg1"/>
                </a:solidFill>
                <a:latin typeface="Times New Roman" pitchFamily="18" charset="0"/>
                <a:cs typeface="Times New Roman" pitchFamily="18" charset="0"/>
              </a:rPr>
              <a:t>, R. S., </a:t>
            </a:r>
            <a:r>
              <a:rPr lang="en-IN" sz="2800" dirty="0" err="1">
                <a:solidFill>
                  <a:schemeClr val="bg1"/>
                </a:solidFill>
                <a:latin typeface="Times New Roman" pitchFamily="18" charset="0"/>
                <a:cs typeface="Times New Roman" pitchFamily="18" charset="0"/>
              </a:rPr>
              <a:t>Alamsyah</a:t>
            </a:r>
            <a:r>
              <a:rPr lang="en-IN" sz="2800" dirty="0">
                <a:solidFill>
                  <a:schemeClr val="bg1"/>
                </a:solidFill>
                <a:latin typeface="Times New Roman" pitchFamily="18" charset="0"/>
                <a:cs typeface="Times New Roman" pitchFamily="18" charset="0"/>
              </a:rPr>
              <a:t>, A., &amp; </a:t>
            </a:r>
            <a:r>
              <a:rPr lang="en-IN" sz="2800" dirty="0" err="1">
                <a:solidFill>
                  <a:schemeClr val="bg1"/>
                </a:solidFill>
                <a:latin typeface="Times New Roman" pitchFamily="18" charset="0"/>
                <a:cs typeface="Times New Roman" pitchFamily="18" charset="0"/>
              </a:rPr>
              <a:t>Widiyanesti</a:t>
            </a:r>
            <a:r>
              <a:rPr lang="en-IN" sz="2800" dirty="0">
                <a:solidFill>
                  <a:schemeClr val="bg1"/>
                </a:solidFill>
                <a:latin typeface="Times New Roman" pitchFamily="18" charset="0"/>
                <a:cs typeface="Times New Roman" pitchFamily="18" charset="0"/>
              </a:rPr>
              <a:t>, S. (2020).          Determining customer relationship management strategy with customer personality          analysis using ontology model approach. </a:t>
            </a:r>
            <a:r>
              <a:rPr lang="en-IN" sz="2800" dirty="0" err="1">
                <a:solidFill>
                  <a:schemeClr val="bg1"/>
                </a:solidFill>
                <a:latin typeface="Times New Roman" pitchFamily="18" charset="0"/>
                <a:cs typeface="Times New Roman" pitchFamily="18" charset="0"/>
              </a:rPr>
              <a:t>Jurnal</a:t>
            </a:r>
            <a:r>
              <a:rPr lang="en-IN" sz="2800" dirty="0">
                <a:solidFill>
                  <a:schemeClr val="bg1"/>
                </a:solidFill>
                <a:latin typeface="Times New Roman" pitchFamily="18" charset="0"/>
                <a:cs typeface="Times New Roman" pitchFamily="18" charset="0"/>
              </a:rPr>
              <a:t> </a:t>
            </a:r>
            <a:r>
              <a:rPr lang="en-IN" sz="2800" dirty="0" err="1">
                <a:solidFill>
                  <a:schemeClr val="bg1"/>
                </a:solidFill>
                <a:latin typeface="Times New Roman" pitchFamily="18" charset="0"/>
                <a:cs typeface="Times New Roman" pitchFamily="18" charset="0"/>
              </a:rPr>
              <a:t>Manajemen</a:t>
            </a:r>
            <a:r>
              <a:rPr lang="en-IN" sz="2800" dirty="0">
                <a:solidFill>
                  <a:schemeClr val="bg1"/>
                </a:solidFill>
                <a:latin typeface="Times New Roman" pitchFamily="18" charset="0"/>
                <a:cs typeface="Times New Roman" pitchFamily="18" charset="0"/>
              </a:rPr>
              <a:t> Indonesia, 20(2), 83-94.                 </a:t>
            </a:r>
          </a:p>
          <a:p>
            <a:r>
              <a:rPr lang="en-IN" sz="2800" dirty="0">
                <a:solidFill>
                  <a:schemeClr val="bg1"/>
                </a:solidFill>
                <a:latin typeface="Times New Roman" pitchFamily="18" charset="0"/>
                <a:cs typeface="Times New Roman" pitchFamily="18" charset="0"/>
              </a:rPr>
              <a:t> </a:t>
            </a:r>
          </a:p>
          <a:p>
            <a:r>
              <a:rPr lang="en-IN" sz="2800" dirty="0">
                <a:solidFill>
                  <a:schemeClr val="bg1"/>
                </a:solidFill>
                <a:latin typeface="Times New Roman" pitchFamily="18" charset="0"/>
                <a:cs typeface="Times New Roman" pitchFamily="18" charset="0"/>
              </a:rPr>
              <a:t>[2] </a:t>
            </a:r>
            <a:r>
              <a:rPr lang="en-IN" sz="2800" dirty="0" err="1">
                <a:solidFill>
                  <a:schemeClr val="bg1"/>
                </a:solidFill>
                <a:latin typeface="Times New Roman" pitchFamily="18" charset="0"/>
                <a:cs typeface="Times New Roman" pitchFamily="18" charset="0"/>
              </a:rPr>
              <a:t>Regulagadda</a:t>
            </a:r>
            <a:r>
              <a:rPr lang="en-IN" sz="2800" dirty="0">
                <a:solidFill>
                  <a:schemeClr val="bg1"/>
                </a:solidFill>
                <a:latin typeface="Times New Roman" pitchFamily="18" charset="0"/>
                <a:cs typeface="Times New Roman" pitchFamily="18" charset="0"/>
              </a:rPr>
              <a:t>, R., </a:t>
            </a:r>
            <a:r>
              <a:rPr lang="en-IN" sz="2800" dirty="0" err="1">
                <a:solidFill>
                  <a:schemeClr val="bg1"/>
                </a:solidFill>
                <a:latin typeface="Times New Roman" pitchFamily="18" charset="0"/>
                <a:cs typeface="Times New Roman" pitchFamily="18" charset="0"/>
              </a:rPr>
              <a:t>Pankajam</a:t>
            </a:r>
            <a:r>
              <a:rPr lang="en-IN" sz="2800" dirty="0">
                <a:solidFill>
                  <a:schemeClr val="bg1"/>
                </a:solidFill>
                <a:latin typeface="Times New Roman" pitchFamily="18" charset="0"/>
                <a:cs typeface="Times New Roman" pitchFamily="18" charset="0"/>
              </a:rPr>
              <a:t>, A., </a:t>
            </a:r>
            <a:r>
              <a:rPr lang="en-IN" sz="2800" dirty="0" err="1">
                <a:solidFill>
                  <a:schemeClr val="bg1"/>
                </a:solidFill>
                <a:latin typeface="Times New Roman" pitchFamily="18" charset="0"/>
                <a:cs typeface="Times New Roman" pitchFamily="18" charset="0"/>
              </a:rPr>
              <a:t>Rahman</a:t>
            </a:r>
            <a:r>
              <a:rPr lang="en-IN" sz="2800" dirty="0">
                <a:solidFill>
                  <a:schemeClr val="bg1"/>
                </a:solidFill>
                <a:latin typeface="Times New Roman" pitchFamily="18" charset="0"/>
                <a:cs typeface="Times New Roman" pitchFamily="18" charset="0"/>
              </a:rPr>
              <a:t>, S. Z., Prasad, D. R., Chapala, H. K.,          </a:t>
            </a:r>
            <a:r>
              <a:rPr lang="en-IN" sz="2800" dirty="0" err="1">
                <a:solidFill>
                  <a:schemeClr val="bg1"/>
                </a:solidFill>
                <a:latin typeface="Times New Roman" pitchFamily="18" charset="0"/>
                <a:cs typeface="Times New Roman" pitchFamily="18" charset="0"/>
              </a:rPr>
              <a:t>Nagarjuna</a:t>
            </a:r>
            <a:r>
              <a:rPr lang="en-IN" sz="2800" dirty="0">
                <a:solidFill>
                  <a:schemeClr val="bg1"/>
                </a:solidFill>
                <a:latin typeface="Times New Roman" pitchFamily="18" charset="0"/>
                <a:cs typeface="Times New Roman" pitchFamily="18" charset="0"/>
              </a:rPr>
              <a:t>, V., &amp; Gupta, A. (2024). Customer Personality Analysis using Segments         and Exploratory Data Analysis. International Journal of Intelligent Systems         and Applications in Engineering, 12(4s), 794-800.        </a:t>
            </a:r>
          </a:p>
          <a:p>
            <a:r>
              <a:rPr lang="en-IN" sz="2800" dirty="0">
                <a:solidFill>
                  <a:schemeClr val="bg1"/>
                </a:solidFill>
                <a:latin typeface="Times New Roman" pitchFamily="18" charset="0"/>
                <a:cs typeface="Times New Roman" pitchFamily="18" charset="0"/>
              </a:rPr>
              <a:t> </a:t>
            </a:r>
          </a:p>
          <a:p>
            <a:r>
              <a:rPr lang="en-IN" sz="2800" dirty="0">
                <a:solidFill>
                  <a:schemeClr val="bg1"/>
                </a:solidFill>
                <a:latin typeface="Times New Roman" pitchFamily="18" charset="0"/>
                <a:cs typeface="Times New Roman" pitchFamily="18" charset="0"/>
              </a:rPr>
              <a:t>[3] Chun, W. (2001). Core python programming (Vol. 1). Prentice Hall Professional.        </a:t>
            </a:r>
          </a:p>
          <a:p>
            <a:r>
              <a:rPr lang="en-IN" sz="2800" dirty="0">
                <a:solidFill>
                  <a:schemeClr val="bg1"/>
                </a:solidFill>
                <a:latin typeface="Times New Roman" pitchFamily="18" charset="0"/>
                <a:cs typeface="Times New Roman" pitchFamily="18" charset="0"/>
              </a:rPr>
              <a:t> </a:t>
            </a:r>
          </a:p>
          <a:p>
            <a:r>
              <a:rPr lang="en-IN" sz="2800" dirty="0">
                <a:solidFill>
                  <a:schemeClr val="bg1"/>
                </a:solidFill>
                <a:latin typeface="Times New Roman" pitchFamily="18" charset="0"/>
                <a:cs typeface="Times New Roman" pitchFamily="18" charset="0"/>
              </a:rPr>
              <a:t>[4] </a:t>
            </a:r>
            <a:r>
              <a:rPr lang="en-IN" sz="2800" dirty="0" err="1">
                <a:solidFill>
                  <a:schemeClr val="bg1"/>
                </a:solidFill>
                <a:latin typeface="Times New Roman" pitchFamily="18" charset="0"/>
                <a:cs typeface="Times New Roman" pitchFamily="18" charset="0"/>
              </a:rPr>
              <a:t>Rolon-Mérette</a:t>
            </a:r>
            <a:r>
              <a:rPr lang="en-IN" sz="2800" dirty="0">
                <a:solidFill>
                  <a:schemeClr val="bg1"/>
                </a:solidFill>
                <a:latin typeface="Times New Roman" pitchFamily="18" charset="0"/>
                <a:cs typeface="Times New Roman" pitchFamily="18" charset="0"/>
              </a:rPr>
              <a:t>, D., Ross, M., </a:t>
            </a:r>
            <a:r>
              <a:rPr lang="en-IN" sz="2800" dirty="0" err="1">
                <a:solidFill>
                  <a:schemeClr val="bg1"/>
                </a:solidFill>
                <a:latin typeface="Times New Roman" pitchFamily="18" charset="0"/>
                <a:cs typeface="Times New Roman" pitchFamily="18" charset="0"/>
              </a:rPr>
              <a:t>Rolon-Mérette</a:t>
            </a:r>
            <a:r>
              <a:rPr lang="en-IN" sz="2800" dirty="0">
                <a:solidFill>
                  <a:schemeClr val="bg1"/>
                </a:solidFill>
                <a:latin typeface="Times New Roman" pitchFamily="18" charset="0"/>
                <a:cs typeface="Times New Roman" pitchFamily="18" charset="0"/>
              </a:rPr>
              <a:t>, T., &amp; Church, K. (2016).          Introduction to Anaconda and Python: Installation and setup. Quant.          Methods </a:t>
            </a:r>
            <a:r>
              <a:rPr lang="en-IN" sz="2800" dirty="0" err="1">
                <a:solidFill>
                  <a:schemeClr val="bg1"/>
                </a:solidFill>
                <a:latin typeface="Times New Roman" pitchFamily="18" charset="0"/>
                <a:cs typeface="Times New Roman" pitchFamily="18" charset="0"/>
              </a:rPr>
              <a:t>Psychol</a:t>
            </a:r>
            <a:r>
              <a:rPr lang="en-IN" sz="2800" dirty="0">
                <a:solidFill>
                  <a:schemeClr val="bg1"/>
                </a:solidFill>
                <a:latin typeface="Times New Roman" pitchFamily="18" charset="0"/>
                <a:cs typeface="Times New Roman" pitchFamily="18" charset="0"/>
              </a:rPr>
              <a:t>, 16(5), S3-S11.</a:t>
            </a:r>
          </a:p>
        </p:txBody>
      </p:sp>
      <p:sp>
        <p:nvSpPr>
          <p:cNvPr id="4" name="TextBox 3"/>
          <p:cNvSpPr txBox="1"/>
          <p:nvPr/>
        </p:nvSpPr>
        <p:spPr>
          <a:xfrm>
            <a:off x="1628078" y="1583472"/>
            <a:ext cx="5955136" cy="3939540"/>
          </a:xfrm>
          <a:prstGeom prst="rect">
            <a:avLst/>
          </a:prstGeom>
          <a:noFill/>
        </p:spPr>
        <p:txBody>
          <a:bodyPr wrap="square" rtlCol="0" anchor="ctr">
            <a:spAutoFit/>
          </a:bodyPr>
          <a:lstStyle/>
          <a:p>
            <a:pPr algn="ctr">
              <a:lnSpc>
                <a:spcPct val="250000"/>
              </a:lnSpc>
            </a:pPr>
            <a:r>
              <a:rPr lang="en-IN" sz="10000" dirty="0">
                <a:solidFill>
                  <a:schemeClr val="bg1"/>
                </a:solidFill>
                <a:effectLst>
                  <a:outerShdw blurRad="50800" dist="38100" algn="l" rotWithShape="0">
                    <a:prstClr val="black">
                      <a:alpha val="40000"/>
                    </a:prstClr>
                  </a:outerShdw>
                </a:effectLst>
              </a:rPr>
              <a:t>  </a:t>
            </a:r>
            <a:endParaRPr lang="en-IN" sz="10000" dirty="0">
              <a:solidFill>
                <a:schemeClr val="bg1"/>
              </a:solidFill>
              <a:effectLst>
                <a:outerShdw blurRad="50800" dist="38100" algn="l" rotWithShape="0">
                  <a:prstClr val="black">
                    <a:alpha val="40000"/>
                  </a:prstClr>
                </a:outerShdw>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IN"/>
          </a:p>
        </p:txBody>
      </p:sp>
      <p:sp>
        <p:nvSpPr>
          <p:cNvPr id="3" name="Shape 1"/>
          <p:cNvSpPr/>
          <p:nvPr/>
        </p:nvSpPr>
        <p:spPr>
          <a:xfrm>
            <a:off x="-109331" y="-69574"/>
            <a:ext cx="14958391" cy="8368748"/>
          </a:xfrm>
          <a:prstGeom prst="rect">
            <a:avLst/>
          </a:prstGeom>
          <a:solidFill>
            <a:srgbClr val="272525"/>
          </a:solidFill>
          <a:ln w="13811">
            <a:solidFill>
              <a:srgbClr val="565151"/>
            </a:solidFill>
            <a:prstDash val="solid"/>
          </a:ln>
        </p:spPr>
        <p:txBody>
          <a:bodyPr/>
          <a:lstStyle/>
          <a:p>
            <a:endParaRPr lang="en-IN"/>
          </a:p>
        </p:txBody>
      </p:sp>
      <p:sp>
        <p:nvSpPr>
          <p:cNvPr id="4" name="TextBox 3"/>
          <p:cNvSpPr txBox="1"/>
          <p:nvPr/>
        </p:nvSpPr>
        <p:spPr>
          <a:xfrm>
            <a:off x="1628078" y="1583472"/>
            <a:ext cx="11463454" cy="3316292"/>
          </a:xfrm>
          <a:prstGeom prst="rect">
            <a:avLst/>
          </a:prstGeom>
          <a:noFill/>
        </p:spPr>
        <p:txBody>
          <a:bodyPr wrap="square" rtlCol="0" anchor="ctr">
            <a:spAutoFit/>
          </a:bodyPr>
          <a:lstStyle/>
          <a:p>
            <a:pPr algn="ctr">
              <a:lnSpc>
                <a:spcPct val="250000"/>
              </a:lnSpc>
            </a:pPr>
            <a:r>
              <a:rPr lang="en-IN" sz="10000" dirty="0">
                <a:solidFill>
                  <a:schemeClr val="bg1"/>
                </a:solidFill>
                <a:effectLst>
                  <a:outerShdw blurRad="50800" dist="38100" algn="l" rotWithShape="0">
                    <a:prstClr val="black">
                      <a:alpha val="40000"/>
                    </a:prstClr>
                  </a:outerShdw>
                </a:effectLst>
              </a:rPr>
              <a:t>  </a:t>
            </a:r>
            <a:r>
              <a:rPr lang="en-IN" sz="10000" dirty="0">
                <a:solidFill>
                  <a:schemeClr val="bg1"/>
                </a:solidFill>
                <a:effectLst>
                  <a:outerShdw blurRad="50800" dist="38100" algn="l" rotWithShape="0">
                    <a:prstClr val="black">
                      <a:alpha val="40000"/>
                    </a:prstClr>
                  </a:outerShdw>
                </a:effectLst>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IN"/>
          </a:p>
        </p:txBody>
      </p:sp>
      <p:sp>
        <p:nvSpPr>
          <p:cNvPr id="3" name="Shape 1"/>
          <p:cNvSpPr/>
          <p:nvPr/>
        </p:nvSpPr>
        <p:spPr>
          <a:xfrm>
            <a:off x="-109331" y="-139148"/>
            <a:ext cx="14958391" cy="8368748"/>
          </a:xfrm>
          <a:prstGeom prst="rect">
            <a:avLst/>
          </a:prstGeom>
          <a:solidFill>
            <a:srgbClr val="272525"/>
          </a:solidFill>
          <a:ln w="13811">
            <a:solidFill>
              <a:srgbClr val="565151"/>
            </a:solidFill>
            <a:prstDash val="solid"/>
          </a:ln>
        </p:spPr>
        <p:txBody>
          <a:bodyPr anchor="ctr"/>
          <a:lstStyle/>
          <a:p>
            <a:r>
              <a:rPr lang="en-US" sz="4000" dirty="0">
                <a:solidFill>
                  <a:schemeClr val="bg1"/>
                </a:solidFill>
              </a:rPr>
              <a:t>  </a:t>
            </a:r>
          </a:p>
          <a:p>
            <a:r>
              <a:rPr lang="en-US" sz="4000" dirty="0">
                <a:solidFill>
                  <a:schemeClr val="bg1"/>
                </a:solidFill>
              </a:rPr>
              <a:t>  </a:t>
            </a:r>
            <a:r>
              <a:rPr lang="en-US" sz="4000" dirty="0">
                <a:solidFill>
                  <a:schemeClr val="bg1"/>
                </a:solidFill>
                <a:latin typeface="Times New Roman" pitchFamily="18" charset="0"/>
                <a:cs typeface="Times New Roman" pitchFamily="18" charset="0"/>
              </a:rPr>
              <a:t>INTRODUCTION </a:t>
            </a:r>
          </a:p>
          <a:p>
            <a:endParaRPr lang="en-US" sz="2800" dirty="0">
              <a:solidFill>
                <a:schemeClr val="bg1"/>
              </a:solidFill>
            </a:endParaRPr>
          </a:p>
          <a:p>
            <a:pPr algn="just"/>
            <a:r>
              <a:rPr lang="en-US" sz="2800" dirty="0">
                <a:solidFill>
                  <a:schemeClr val="bg1"/>
                </a:solidFill>
                <a:latin typeface="Inter"/>
              </a:rPr>
              <a:t>   </a:t>
            </a:r>
            <a:r>
              <a:rPr lang="en-US" sz="2800" dirty="0">
                <a:solidFill>
                  <a:schemeClr val="bg1"/>
                </a:solidFill>
                <a:latin typeface="Times New Roman" pitchFamily="18" charset="0"/>
                <a:cs typeface="Times New Roman" pitchFamily="18" charset="0"/>
              </a:rPr>
              <a:t>Customer Personality Analysis is a detailed analysis of all types of customers in a company. </a:t>
            </a:r>
          </a:p>
          <a:p>
            <a:pPr algn="just"/>
            <a:r>
              <a:rPr lang="en-US" sz="2800" dirty="0">
                <a:solidFill>
                  <a:schemeClr val="bg1"/>
                </a:solidFill>
                <a:latin typeface="Times New Roman" pitchFamily="18" charset="0"/>
                <a:cs typeface="Times New Roman" pitchFamily="18" charset="0"/>
              </a:rPr>
              <a:t>   It also helps a business to understand customer behavior, increase usage and customer </a:t>
            </a:r>
          </a:p>
          <a:p>
            <a:pPr algn="just"/>
            <a:r>
              <a:rPr lang="en-US" sz="2800" dirty="0">
                <a:solidFill>
                  <a:schemeClr val="bg1"/>
                </a:solidFill>
                <a:latin typeface="Times New Roman" pitchFamily="18" charset="0"/>
                <a:cs typeface="Times New Roman" pitchFamily="18" charset="0"/>
              </a:rPr>
              <a:t>   satisfaction and Modify products according to their needs. We are targeting specific people </a:t>
            </a:r>
          </a:p>
          <a:p>
            <a:pPr algn="just"/>
            <a:r>
              <a:rPr lang="en-US" sz="2800" dirty="0">
                <a:solidFill>
                  <a:schemeClr val="bg1"/>
                </a:solidFill>
                <a:latin typeface="Times New Roman" pitchFamily="18" charset="0"/>
                <a:cs typeface="Times New Roman" pitchFamily="18" charset="0"/>
              </a:rPr>
              <a:t>   who paved the way for increasing marketing campaigns. These Personality-based analyses are </a:t>
            </a:r>
          </a:p>
          <a:p>
            <a:pPr algn="just"/>
            <a:r>
              <a:rPr lang="en-US" sz="2800" dirty="0">
                <a:solidFill>
                  <a:schemeClr val="bg1"/>
                </a:solidFill>
                <a:latin typeface="Times New Roman" pitchFamily="18" charset="0"/>
                <a:cs typeface="Times New Roman" pitchFamily="18" charset="0"/>
              </a:rPr>
              <a:t>   highly effective in increasing the popularity and attractiveness of products and services</a:t>
            </a:r>
            <a:r>
              <a:rPr lang="en-US" sz="2800" dirty="0">
                <a:solidFill>
                  <a:schemeClr val="bg1"/>
                </a:solidFill>
                <a:latin typeface="Inter"/>
              </a:rPr>
              <a:t>. </a:t>
            </a:r>
          </a:p>
          <a:p>
            <a:endParaRPr lang="en-US" sz="4000" dirty="0">
              <a:solidFill>
                <a:schemeClr val="bg1"/>
              </a:solidFill>
              <a:latin typeface="Times New Roman" pitchFamily="18" charset="0"/>
              <a:cs typeface="Times New Roman" pitchFamily="18" charset="0"/>
            </a:endParaRPr>
          </a:p>
          <a:p>
            <a:r>
              <a:rPr lang="en-US" sz="4000" dirty="0">
                <a:solidFill>
                  <a:schemeClr val="bg1"/>
                </a:solidFill>
                <a:latin typeface="Times New Roman" pitchFamily="18" charset="0"/>
                <a:cs typeface="Times New Roman" pitchFamily="18" charset="0"/>
              </a:rPr>
              <a:t>  UNDERSTANDING THE DATA </a:t>
            </a:r>
          </a:p>
          <a:p>
            <a:endParaRPr lang="en-US" sz="2800" dirty="0">
              <a:solidFill>
                <a:schemeClr val="bg1"/>
              </a:solidFill>
            </a:endParaRPr>
          </a:p>
          <a:p>
            <a:r>
              <a:rPr lang="en-US" sz="2800" dirty="0">
                <a:solidFill>
                  <a:schemeClr val="bg1"/>
                </a:solidFill>
              </a:rPr>
              <a:t>   </a:t>
            </a:r>
            <a:r>
              <a:rPr lang="en-US" sz="2800" dirty="0">
                <a:solidFill>
                  <a:schemeClr val="bg1"/>
                </a:solidFill>
                <a:latin typeface="Times New Roman" pitchFamily="18" charset="0"/>
                <a:cs typeface="Times New Roman" pitchFamily="18" charset="0"/>
              </a:rPr>
              <a:t>Customer personality analysis helps a business modify its product based on its target </a:t>
            </a:r>
          </a:p>
          <a:p>
            <a:r>
              <a:rPr lang="en-US" sz="2800" dirty="0">
                <a:solidFill>
                  <a:schemeClr val="bg1"/>
                </a:solidFill>
                <a:latin typeface="Times New Roman" pitchFamily="18" charset="0"/>
                <a:cs typeface="Times New Roman" pitchFamily="18" charset="0"/>
              </a:rPr>
              <a:t>  customers from different types of customer segments. For example, Instead of spending money </a:t>
            </a:r>
          </a:p>
          <a:p>
            <a:r>
              <a:rPr lang="en-US" sz="2800" dirty="0">
                <a:solidFill>
                  <a:schemeClr val="bg1"/>
                </a:solidFill>
                <a:latin typeface="Times New Roman" pitchFamily="18" charset="0"/>
                <a:cs typeface="Times New Roman" pitchFamily="18" charset="0"/>
              </a:rPr>
              <a:t>  to market a new product to every customer in the company's database, a company can analyses </a:t>
            </a:r>
          </a:p>
          <a:p>
            <a:r>
              <a:rPr lang="en-US" sz="2800" dirty="0">
                <a:solidFill>
                  <a:schemeClr val="bg1"/>
                </a:solidFill>
                <a:latin typeface="Times New Roman" pitchFamily="18" charset="0"/>
                <a:cs typeface="Times New Roman" pitchFamily="18" charset="0"/>
              </a:rPr>
              <a:t>  which customer segment is most likely to buy the product and then market the product only on </a:t>
            </a:r>
          </a:p>
          <a:p>
            <a:r>
              <a:rPr lang="en-US" sz="2800" dirty="0">
                <a:solidFill>
                  <a:schemeClr val="bg1"/>
                </a:solidFill>
                <a:latin typeface="Times New Roman" pitchFamily="18" charset="0"/>
                <a:cs typeface="Times New Roman" pitchFamily="18" charset="0"/>
              </a:rPr>
              <a:t>  that particular segment.</a:t>
            </a:r>
            <a:endParaRPr lang="en-IN" sz="2800" dirty="0">
              <a:solidFill>
                <a:schemeClr val="bg1"/>
              </a:solidFill>
              <a:latin typeface="Times New Roman" pitchFamily="18" charset="0"/>
              <a:cs typeface="Times New Roman" pitchFamily="18" charset="0"/>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IN"/>
          </a:p>
        </p:txBody>
      </p:sp>
      <p:sp>
        <p:nvSpPr>
          <p:cNvPr id="3" name="Shape 1"/>
          <p:cNvSpPr/>
          <p:nvPr/>
        </p:nvSpPr>
        <p:spPr>
          <a:xfrm>
            <a:off x="-109331" y="-139148"/>
            <a:ext cx="14958391" cy="8368748"/>
          </a:xfrm>
          <a:prstGeom prst="rect">
            <a:avLst/>
          </a:prstGeom>
          <a:solidFill>
            <a:srgbClr val="272525"/>
          </a:solidFill>
          <a:ln w="13811">
            <a:solidFill>
              <a:srgbClr val="565151"/>
            </a:solidFill>
            <a:prstDash val="solid"/>
          </a:ln>
        </p:spPr>
        <p:txBody>
          <a:bodyPr/>
          <a:lstStyle/>
          <a:p>
            <a:endParaRPr lang="en-IN" sz="5400" dirty="0">
              <a:solidFill>
                <a:schemeClr val="bg1"/>
              </a:solidFill>
              <a:latin typeface="Inter"/>
            </a:endParaRPr>
          </a:p>
          <a:p>
            <a:r>
              <a:rPr lang="en-IN" sz="5400" dirty="0">
                <a:solidFill>
                  <a:schemeClr val="bg1"/>
                </a:solidFill>
                <a:latin typeface="Inter"/>
              </a:rPr>
              <a:t>   </a:t>
            </a:r>
            <a:r>
              <a:rPr lang="en-IN" sz="5400" dirty="0">
                <a:solidFill>
                  <a:schemeClr val="bg1"/>
                </a:solidFill>
                <a:latin typeface="Times New Roman" pitchFamily="18" charset="0"/>
                <a:cs typeface="Times New Roman" pitchFamily="18" charset="0"/>
              </a:rPr>
              <a:t>ABSTRACT:</a:t>
            </a:r>
          </a:p>
          <a:p>
            <a:endParaRPr lang="en-IN" dirty="0">
              <a:solidFill>
                <a:schemeClr val="bg1"/>
              </a:solidFill>
              <a:latin typeface="Inter"/>
            </a:endParaRPr>
          </a:p>
          <a:p>
            <a:endParaRPr lang="en-IN" dirty="0">
              <a:solidFill>
                <a:schemeClr val="bg1"/>
              </a:solidFill>
              <a:latin typeface="Inter"/>
            </a:endParaRPr>
          </a:p>
        </p:txBody>
      </p:sp>
      <p:sp>
        <p:nvSpPr>
          <p:cNvPr id="9" name="TextBox 8">
            <a:extLst>
              <a:ext uri="{FF2B5EF4-FFF2-40B4-BE49-F238E27FC236}">
                <a16:creationId xmlns:a16="http://schemas.microsoft.com/office/drawing/2014/main" id="{4D46CEE0-7729-EA83-35B2-21A5524C56CA}"/>
              </a:ext>
            </a:extLst>
          </p:cNvPr>
          <p:cNvSpPr txBox="1"/>
          <p:nvPr/>
        </p:nvSpPr>
        <p:spPr>
          <a:xfrm>
            <a:off x="535260" y="1773044"/>
            <a:ext cx="13604486" cy="5016758"/>
          </a:xfrm>
          <a:prstGeom prst="rect">
            <a:avLst/>
          </a:prstGeom>
          <a:noFill/>
        </p:spPr>
        <p:txBody>
          <a:bodyPr wrap="square" rtlCol="0">
            <a:spAutoFit/>
          </a:bodyPr>
          <a:lstStyle/>
          <a:p>
            <a:pPr algn="just"/>
            <a:r>
              <a:rPr kumimoji="0" lang="en-US" altLang="en-US" sz="3200" b="0" i="0" u="none" strike="noStrike" cap="none" normalizeH="0" baseline="0" dirty="0">
                <a:ln>
                  <a:noFill/>
                </a:ln>
                <a:solidFill>
                  <a:srgbClr val="FFFFFF"/>
                </a:solidFill>
                <a:effectLst/>
                <a:latin typeface="Times New Roman" pitchFamily="18" charset="0"/>
                <a:cs typeface="Times New Roman" pitchFamily="18" charset="0"/>
              </a:rPr>
              <a:t>Explore 'Customer Personality Analysis: Understanding Your Customers with Data Science in Python.' This project navigates the realm of data science, utilizing Python to dissect customer data. From meticulous data preprocessing to insightful exploratory data analysis (EDA) and the application of machine learning algorithms, the project unveils patterns in customer behavior. Additionally, it introduces sentiment analysis for deeper insights and customer segmentation for targeted strategies. With practical implementation and code examples, this guide empowers businesses to make informed decisions, enhance customer satisfaction, and foster growth through a nuanced understanding of their customer base."</a:t>
            </a:r>
          </a:p>
          <a:p>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IN"/>
          </a:p>
        </p:txBody>
      </p:sp>
      <p:sp>
        <p:nvSpPr>
          <p:cNvPr id="3" name="Shape 1"/>
          <p:cNvSpPr/>
          <p:nvPr/>
        </p:nvSpPr>
        <p:spPr>
          <a:xfrm>
            <a:off x="8142" y="-773"/>
            <a:ext cx="14630400" cy="8229600"/>
          </a:xfrm>
          <a:prstGeom prst="rect">
            <a:avLst/>
          </a:prstGeom>
          <a:solidFill>
            <a:srgbClr val="272525"/>
          </a:solidFill>
          <a:ln w="12740">
            <a:solidFill>
              <a:srgbClr val="565151"/>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25434" y="979765"/>
            <a:ext cx="9429155" cy="639723"/>
          </a:xfrm>
          <a:prstGeom prst="rect">
            <a:avLst/>
          </a:prstGeom>
          <a:noFill/>
        </p:spPr>
        <p:txBody>
          <a:bodyPr wrap="none" rtlCol="0" anchor="t"/>
          <a:lstStyle/>
          <a:p>
            <a:pPr marL="0" indent="0">
              <a:lnSpc>
                <a:spcPts val="5040"/>
              </a:lnSpc>
              <a:buNone/>
            </a:pPr>
            <a:r>
              <a:rPr lang="en-US" sz="4030" b="1" kern="0" spc="-121" dirty="0">
                <a:solidFill>
                  <a:srgbClr val="FFFFFF"/>
                </a:solidFill>
                <a:latin typeface="Times New Roman" pitchFamily="18" charset="0"/>
                <a:ea typeface="Inter" pitchFamily="34" charset="-122"/>
                <a:cs typeface="Times New Roman" pitchFamily="18" charset="0"/>
              </a:rPr>
              <a:t>What is Customer Personality Analysis?</a:t>
            </a:r>
            <a:endParaRPr lang="en-US" sz="4030" dirty="0">
              <a:latin typeface="Times New Roman" pitchFamily="18" charset="0"/>
              <a:cs typeface="Times New Roman" pitchFamily="18" charset="0"/>
            </a:endParaRPr>
          </a:p>
        </p:txBody>
      </p:sp>
      <p:sp>
        <p:nvSpPr>
          <p:cNvPr id="6" name="Shape 3"/>
          <p:cNvSpPr/>
          <p:nvPr/>
        </p:nvSpPr>
        <p:spPr>
          <a:xfrm>
            <a:off x="4712137" y="1926550"/>
            <a:ext cx="40838" cy="5323165"/>
          </a:xfrm>
          <a:prstGeom prst="roundRect">
            <a:avLst>
              <a:gd name="adj" fmla="val 225624"/>
            </a:avLst>
          </a:prstGeom>
          <a:solidFill>
            <a:srgbClr val="140099"/>
          </a:solidFill>
        </p:spPr>
        <p:txBody>
          <a:bodyPr/>
          <a:lstStyle/>
          <a:p>
            <a:endParaRPr lang="en-IN"/>
          </a:p>
        </p:txBody>
      </p:sp>
      <p:sp>
        <p:nvSpPr>
          <p:cNvPr id="7" name="Shape 4"/>
          <p:cNvSpPr/>
          <p:nvPr/>
        </p:nvSpPr>
        <p:spPr>
          <a:xfrm>
            <a:off x="4962823" y="2296299"/>
            <a:ext cx="716637" cy="40838"/>
          </a:xfrm>
          <a:prstGeom prst="roundRect">
            <a:avLst>
              <a:gd name="adj" fmla="val 225624"/>
            </a:avLst>
          </a:prstGeom>
          <a:solidFill>
            <a:srgbClr val="140099"/>
          </a:solidFill>
        </p:spPr>
        <p:txBody>
          <a:bodyPr/>
          <a:lstStyle/>
          <a:p>
            <a:endParaRPr lang="en-IN"/>
          </a:p>
        </p:txBody>
      </p:sp>
      <p:sp>
        <p:nvSpPr>
          <p:cNvPr id="8" name="Shape 5"/>
          <p:cNvSpPr/>
          <p:nvPr/>
        </p:nvSpPr>
        <p:spPr>
          <a:xfrm>
            <a:off x="4502170" y="2086451"/>
            <a:ext cx="460653" cy="460653"/>
          </a:xfrm>
          <a:prstGeom prst="roundRect">
            <a:avLst>
              <a:gd name="adj" fmla="val 20002"/>
            </a:avLst>
          </a:prstGeom>
          <a:solidFill>
            <a:srgbClr val="110080"/>
          </a:solidFill>
          <a:ln w="12740">
            <a:solidFill>
              <a:srgbClr val="140099"/>
            </a:solidFill>
            <a:prstDash val="solid"/>
          </a:ln>
        </p:spPr>
        <p:txBody>
          <a:bodyPr/>
          <a:lstStyle/>
          <a:p>
            <a:endParaRPr lang="en-IN"/>
          </a:p>
        </p:txBody>
      </p:sp>
      <p:sp>
        <p:nvSpPr>
          <p:cNvPr id="9" name="Text 6"/>
          <p:cNvSpPr/>
          <p:nvPr/>
        </p:nvSpPr>
        <p:spPr>
          <a:xfrm>
            <a:off x="4660880" y="2124789"/>
            <a:ext cx="143232" cy="383977"/>
          </a:xfrm>
          <a:prstGeom prst="rect">
            <a:avLst/>
          </a:prstGeom>
          <a:noFill/>
        </p:spPr>
        <p:txBody>
          <a:bodyPr wrap="none" rtlCol="0" anchor="t"/>
          <a:lstStyle/>
          <a:p>
            <a:pPr marL="0" indent="0" algn="ctr">
              <a:lnSpc>
                <a:spcPts val="3025"/>
              </a:lnSpc>
              <a:buNone/>
            </a:pPr>
            <a:r>
              <a:rPr lang="en-US" sz="2420" b="1" kern="0" spc="-73" dirty="0">
                <a:solidFill>
                  <a:srgbClr val="E5E0DF"/>
                </a:solidFill>
                <a:latin typeface="Inter" pitchFamily="34" charset="0"/>
                <a:ea typeface="Inter" pitchFamily="34" charset="-122"/>
                <a:cs typeface="Inter" pitchFamily="34" charset="-120"/>
              </a:rPr>
              <a:t>1</a:t>
            </a:r>
            <a:endParaRPr lang="en-US" sz="2420" dirty="0"/>
          </a:p>
        </p:txBody>
      </p:sp>
      <p:sp>
        <p:nvSpPr>
          <p:cNvPr id="10" name="Text 7"/>
          <p:cNvSpPr/>
          <p:nvPr/>
        </p:nvSpPr>
        <p:spPr>
          <a:xfrm>
            <a:off x="5858589" y="2131219"/>
            <a:ext cx="2047518" cy="319921"/>
          </a:xfrm>
          <a:prstGeom prst="rect">
            <a:avLst/>
          </a:prstGeom>
          <a:noFill/>
        </p:spPr>
        <p:txBody>
          <a:bodyPr wrap="none" rtlCol="0" anchor="t"/>
          <a:lstStyle/>
          <a:p>
            <a:pPr marL="0" indent="0" algn="l">
              <a:lnSpc>
                <a:spcPts val="2520"/>
              </a:lnSpc>
              <a:buNone/>
            </a:pPr>
            <a:r>
              <a:rPr lang="en-US" sz="2800" b="1" kern="0" spc="-60" dirty="0">
                <a:solidFill>
                  <a:srgbClr val="E5E0DF"/>
                </a:solidFill>
                <a:latin typeface="Times New Roman" pitchFamily="18" charset="0"/>
                <a:ea typeface="Inter" pitchFamily="34" charset="-122"/>
                <a:cs typeface="Times New Roman" pitchFamily="18" charset="0"/>
              </a:rPr>
              <a:t>Definition</a:t>
            </a:r>
            <a:endParaRPr lang="en-US" sz="2800" dirty="0">
              <a:latin typeface="Times New Roman" pitchFamily="18" charset="0"/>
              <a:cs typeface="Times New Roman" pitchFamily="18" charset="0"/>
            </a:endParaRPr>
          </a:p>
        </p:txBody>
      </p:sp>
      <p:sp>
        <p:nvSpPr>
          <p:cNvPr id="11" name="Text 8"/>
          <p:cNvSpPr/>
          <p:nvPr/>
        </p:nvSpPr>
        <p:spPr>
          <a:xfrm>
            <a:off x="5858589" y="2573893"/>
            <a:ext cx="8003977" cy="655320"/>
          </a:xfrm>
          <a:prstGeom prst="rect">
            <a:avLst/>
          </a:prstGeom>
          <a:noFill/>
        </p:spPr>
        <p:txBody>
          <a:bodyPr wrap="square" rtlCol="0" anchor="t"/>
          <a:lstStyle/>
          <a:p>
            <a:pPr marL="0" indent="0" algn="l">
              <a:lnSpc>
                <a:spcPts val="2580"/>
              </a:lnSpc>
              <a:buNone/>
            </a:pPr>
            <a:r>
              <a:rPr lang="en-US" sz="2400" kern="0" spc="-32" dirty="0">
                <a:solidFill>
                  <a:srgbClr val="E5E0DF"/>
                </a:solidFill>
                <a:latin typeface="Times New Roman" pitchFamily="18" charset="0"/>
                <a:ea typeface="Inter" pitchFamily="34" charset="-122"/>
                <a:cs typeface="Times New Roman" pitchFamily="18" charset="0"/>
              </a:rPr>
              <a:t>Customer Personality Analysis is the process of analyzing customer data to better understand their preferences, behaviours, and concerns.</a:t>
            </a:r>
            <a:endParaRPr lang="en-US" sz="2400" dirty="0">
              <a:latin typeface="Times New Roman" pitchFamily="18" charset="0"/>
              <a:cs typeface="Times New Roman" pitchFamily="18" charset="0"/>
            </a:endParaRPr>
          </a:p>
        </p:txBody>
      </p:sp>
      <p:sp>
        <p:nvSpPr>
          <p:cNvPr id="12" name="Shape 9"/>
          <p:cNvSpPr/>
          <p:nvPr/>
        </p:nvSpPr>
        <p:spPr>
          <a:xfrm>
            <a:off x="4962823" y="4138910"/>
            <a:ext cx="716637" cy="40838"/>
          </a:xfrm>
          <a:prstGeom prst="roundRect">
            <a:avLst>
              <a:gd name="adj" fmla="val 225624"/>
            </a:avLst>
          </a:prstGeom>
          <a:solidFill>
            <a:srgbClr val="140099"/>
          </a:solidFill>
        </p:spPr>
        <p:txBody>
          <a:bodyPr/>
          <a:lstStyle/>
          <a:p>
            <a:endParaRPr lang="en-IN"/>
          </a:p>
        </p:txBody>
      </p:sp>
      <p:sp>
        <p:nvSpPr>
          <p:cNvPr id="13" name="Shape 10"/>
          <p:cNvSpPr/>
          <p:nvPr/>
        </p:nvSpPr>
        <p:spPr>
          <a:xfrm>
            <a:off x="4502170" y="3929063"/>
            <a:ext cx="460653" cy="460653"/>
          </a:xfrm>
          <a:prstGeom prst="roundRect">
            <a:avLst>
              <a:gd name="adj" fmla="val 20002"/>
            </a:avLst>
          </a:prstGeom>
          <a:solidFill>
            <a:srgbClr val="110080"/>
          </a:solidFill>
          <a:ln w="12740">
            <a:solidFill>
              <a:srgbClr val="140099"/>
            </a:solidFill>
            <a:prstDash val="solid"/>
          </a:ln>
        </p:spPr>
        <p:txBody>
          <a:bodyPr/>
          <a:lstStyle/>
          <a:p>
            <a:endParaRPr lang="en-IN"/>
          </a:p>
        </p:txBody>
      </p:sp>
      <p:sp>
        <p:nvSpPr>
          <p:cNvPr id="14" name="Text 11"/>
          <p:cNvSpPr/>
          <p:nvPr/>
        </p:nvSpPr>
        <p:spPr>
          <a:xfrm>
            <a:off x="4641830" y="3967401"/>
            <a:ext cx="181332" cy="383977"/>
          </a:xfrm>
          <a:prstGeom prst="rect">
            <a:avLst/>
          </a:prstGeom>
          <a:noFill/>
        </p:spPr>
        <p:txBody>
          <a:bodyPr wrap="none" rtlCol="0" anchor="t"/>
          <a:lstStyle/>
          <a:p>
            <a:pPr marL="0" indent="0" algn="ctr">
              <a:lnSpc>
                <a:spcPts val="3025"/>
              </a:lnSpc>
              <a:buNone/>
            </a:pPr>
            <a:r>
              <a:rPr lang="en-US" sz="2420" b="1" kern="0" spc="-73" dirty="0">
                <a:solidFill>
                  <a:srgbClr val="E5E0DF"/>
                </a:solidFill>
                <a:latin typeface="Inter" pitchFamily="34" charset="0"/>
                <a:ea typeface="Inter" pitchFamily="34" charset="-122"/>
                <a:cs typeface="Inter" pitchFamily="34" charset="-120"/>
              </a:rPr>
              <a:t>2</a:t>
            </a:r>
            <a:endParaRPr lang="en-US" sz="2420" dirty="0"/>
          </a:p>
        </p:txBody>
      </p:sp>
      <p:sp>
        <p:nvSpPr>
          <p:cNvPr id="15" name="Text 12"/>
          <p:cNvSpPr/>
          <p:nvPr/>
        </p:nvSpPr>
        <p:spPr>
          <a:xfrm>
            <a:off x="5858589" y="3973830"/>
            <a:ext cx="2047518" cy="319921"/>
          </a:xfrm>
          <a:prstGeom prst="rect">
            <a:avLst/>
          </a:prstGeom>
          <a:noFill/>
        </p:spPr>
        <p:txBody>
          <a:bodyPr wrap="none" rtlCol="0" anchor="t"/>
          <a:lstStyle/>
          <a:p>
            <a:pPr marL="0" indent="0" algn="l">
              <a:lnSpc>
                <a:spcPts val="2520"/>
              </a:lnSpc>
              <a:buNone/>
            </a:pPr>
            <a:r>
              <a:rPr lang="en-US" sz="2800" b="1" kern="0" spc="-60" dirty="0">
                <a:solidFill>
                  <a:srgbClr val="E5E0DF"/>
                </a:solidFill>
                <a:latin typeface="Times New Roman" pitchFamily="18" charset="0"/>
                <a:ea typeface="Inter" pitchFamily="34" charset="-122"/>
                <a:cs typeface="Times New Roman" pitchFamily="18" charset="0"/>
              </a:rPr>
              <a:t>Data Sources</a:t>
            </a:r>
            <a:endParaRPr lang="en-US" sz="2800" dirty="0">
              <a:latin typeface="Times New Roman" pitchFamily="18" charset="0"/>
              <a:cs typeface="Times New Roman" pitchFamily="18" charset="0"/>
            </a:endParaRPr>
          </a:p>
        </p:txBody>
      </p:sp>
      <p:sp>
        <p:nvSpPr>
          <p:cNvPr id="16" name="Text 13"/>
          <p:cNvSpPr/>
          <p:nvPr/>
        </p:nvSpPr>
        <p:spPr>
          <a:xfrm>
            <a:off x="5858589" y="4416504"/>
            <a:ext cx="8003977" cy="655320"/>
          </a:xfrm>
          <a:prstGeom prst="rect">
            <a:avLst/>
          </a:prstGeom>
          <a:noFill/>
        </p:spPr>
        <p:txBody>
          <a:bodyPr wrap="square" rtlCol="0" anchor="t"/>
          <a:lstStyle/>
          <a:p>
            <a:pPr marL="0" indent="0" algn="l">
              <a:lnSpc>
                <a:spcPts val="2580"/>
              </a:lnSpc>
              <a:buNone/>
            </a:pPr>
            <a:r>
              <a:rPr lang="en-US" sz="2400" kern="0" spc="-32" dirty="0">
                <a:solidFill>
                  <a:srgbClr val="E5E0DF"/>
                </a:solidFill>
                <a:latin typeface="Times New Roman" pitchFamily="18" charset="0"/>
                <a:ea typeface="Inter" pitchFamily="34" charset="-122"/>
                <a:cs typeface="Times New Roman" pitchFamily="18" charset="0"/>
              </a:rPr>
              <a:t>Companies can gather data from multiple sources, such as social media, online interactions, and purchase history.</a:t>
            </a:r>
            <a:endParaRPr lang="en-US" sz="2400" dirty="0">
              <a:latin typeface="Times New Roman" pitchFamily="18" charset="0"/>
              <a:cs typeface="Times New Roman" pitchFamily="18" charset="0"/>
            </a:endParaRPr>
          </a:p>
        </p:txBody>
      </p:sp>
      <p:sp>
        <p:nvSpPr>
          <p:cNvPr id="17" name="Shape 14"/>
          <p:cNvSpPr/>
          <p:nvPr/>
        </p:nvSpPr>
        <p:spPr>
          <a:xfrm>
            <a:off x="4962823" y="5981521"/>
            <a:ext cx="716637" cy="40838"/>
          </a:xfrm>
          <a:prstGeom prst="roundRect">
            <a:avLst>
              <a:gd name="adj" fmla="val 225624"/>
            </a:avLst>
          </a:prstGeom>
          <a:solidFill>
            <a:srgbClr val="140099"/>
          </a:solidFill>
        </p:spPr>
        <p:txBody>
          <a:bodyPr/>
          <a:lstStyle/>
          <a:p>
            <a:endParaRPr lang="en-IN"/>
          </a:p>
        </p:txBody>
      </p:sp>
      <p:sp>
        <p:nvSpPr>
          <p:cNvPr id="18" name="Shape 15"/>
          <p:cNvSpPr/>
          <p:nvPr/>
        </p:nvSpPr>
        <p:spPr>
          <a:xfrm>
            <a:off x="4502170" y="5771674"/>
            <a:ext cx="460653" cy="460653"/>
          </a:xfrm>
          <a:prstGeom prst="roundRect">
            <a:avLst>
              <a:gd name="adj" fmla="val 20002"/>
            </a:avLst>
          </a:prstGeom>
          <a:solidFill>
            <a:srgbClr val="110080"/>
          </a:solidFill>
          <a:ln w="12740">
            <a:solidFill>
              <a:srgbClr val="140099"/>
            </a:solidFill>
            <a:prstDash val="solid"/>
          </a:ln>
        </p:spPr>
        <p:txBody>
          <a:bodyPr/>
          <a:lstStyle/>
          <a:p>
            <a:endParaRPr lang="en-IN"/>
          </a:p>
        </p:txBody>
      </p:sp>
      <p:sp>
        <p:nvSpPr>
          <p:cNvPr id="19" name="Text 16"/>
          <p:cNvSpPr/>
          <p:nvPr/>
        </p:nvSpPr>
        <p:spPr>
          <a:xfrm>
            <a:off x="4638020" y="5810012"/>
            <a:ext cx="188952" cy="383977"/>
          </a:xfrm>
          <a:prstGeom prst="rect">
            <a:avLst/>
          </a:prstGeom>
          <a:noFill/>
        </p:spPr>
        <p:txBody>
          <a:bodyPr wrap="none" rtlCol="0" anchor="t"/>
          <a:lstStyle/>
          <a:p>
            <a:pPr marL="0" indent="0" algn="ctr">
              <a:lnSpc>
                <a:spcPts val="3025"/>
              </a:lnSpc>
              <a:buNone/>
            </a:pPr>
            <a:r>
              <a:rPr lang="en-US" sz="2420" b="1" kern="0" spc="-73" dirty="0">
                <a:solidFill>
                  <a:srgbClr val="E5E0DF"/>
                </a:solidFill>
                <a:latin typeface="Inter" pitchFamily="34" charset="0"/>
                <a:ea typeface="Inter" pitchFamily="34" charset="-122"/>
                <a:cs typeface="Inter" pitchFamily="34" charset="-120"/>
              </a:rPr>
              <a:t>3</a:t>
            </a:r>
            <a:endParaRPr lang="en-US" sz="2420" dirty="0"/>
          </a:p>
        </p:txBody>
      </p:sp>
      <p:sp>
        <p:nvSpPr>
          <p:cNvPr id="20" name="Text 17"/>
          <p:cNvSpPr/>
          <p:nvPr/>
        </p:nvSpPr>
        <p:spPr>
          <a:xfrm>
            <a:off x="5858589" y="5816441"/>
            <a:ext cx="2047518" cy="319921"/>
          </a:xfrm>
          <a:prstGeom prst="rect">
            <a:avLst/>
          </a:prstGeom>
          <a:noFill/>
        </p:spPr>
        <p:txBody>
          <a:bodyPr wrap="none" rtlCol="0" anchor="t"/>
          <a:lstStyle/>
          <a:p>
            <a:pPr marL="0" indent="0" algn="l">
              <a:lnSpc>
                <a:spcPts val="2520"/>
              </a:lnSpc>
              <a:buNone/>
            </a:pPr>
            <a:r>
              <a:rPr lang="en-US" sz="2800" b="1" kern="0" spc="-60" dirty="0">
                <a:solidFill>
                  <a:srgbClr val="E5E0DF"/>
                </a:solidFill>
                <a:latin typeface="Times New Roman" pitchFamily="18" charset="0"/>
                <a:ea typeface="Inter" pitchFamily="34" charset="-122"/>
                <a:cs typeface="Times New Roman" pitchFamily="18" charset="0"/>
              </a:rPr>
              <a:t>Benefits</a:t>
            </a:r>
            <a:endParaRPr lang="en-US" sz="2800" dirty="0">
              <a:latin typeface="Times New Roman" pitchFamily="18" charset="0"/>
              <a:cs typeface="Times New Roman" pitchFamily="18" charset="0"/>
            </a:endParaRPr>
          </a:p>
        </p:txBody>
      </p:sp>
      <p:sp>
        <p:nvSpPr>
          <p:cNvPr id="21" name="Text 18"/>
          <p:cNvSpPr/>
          <p:nvPr/>
        </p:nvSpPr>
        <p:spPr>
          <a:xfrm>
            <a:off x="5858589" y="6259116"/>
            <a:ext cx="8003977" cy="655320"/>
          </a:xfrm>
          <a:prstGeom prst="rect">
            <a:avLst/>
          </a:prstGeom>
          <a:noFill/>
        </p:spPr>
        <p:txBody>
          <a:bodyPr wrap="square" rtlCol="0" anchor="t"/>
          <a:lstStyle/>
          <a:p>
            <a:pPr marL="0" indent="0" algn="l">
              <a:lnSpc>
                <a:spcPts val="2580"/>
              </a:lnSpc>
              <a:buNone/>
            </a:pPr>
            <a:r>
              <a:rPr lang="en-US" sz="2400" kern="0" spc="-32" dirty="0">
                <a:solidFill>
                  <a:srgbClr val="E5E0DF"/>
                </a:solidFill>
                <a:latin typeface="Times New Roman" pitchFamily="18" charset="0"/>
                <a:ea typeface="Inter" pitchFamily="34" charset="-122"/>
                <a:cs typeface="Times New Roman" pitchFamily="18" charset="0"/>
              </a:rPr>
              <a:t>Customer Personality Analysis helps businesses to tailor their products and services to their customers' needs, resulting in increased customer satisfaction and loyalty</a:t>
            </a:r>
            <a:r>
              <a:rPr lang="en-US" sz="2400" kern="0" spc="-32" dirty="0">
                <a:solidFill>
                  <a:srgbClr val="E5E0DF"/>
                </a:solidFill>
                <a:latin typeface="Inter" pitchFamily="34" charset="0"/>
                <a:ea typeface="Inter" pitchFamily="34" charset="-122"/>
                <a:cs typeface="Inter" pitchFamily="34" charset="-120"/>
              </a:rPr>
              <a:t>.</a:t>
            </a:r>
            <a:endParaRPr lang="en-US" sz="2400" dirty="0"/>
          </a:p>
        </p:txBody>
      </p:sp>
      <p:pic>
        <p:nvPicPr>
          <p:cNvPr id="25" name="Picture 24">
            <a:extLst>
              <a:ext uri="{FF2B5EF4-FFF2-40B4-BE49-F238E27FC236}">
                <a16:creationId xmlns:a16="http://schemas.microsoft.com/office/drawing/2014/main" id="{5643E5F8-45F6-1971-AA34-6F2AFB18C7FA}"/>
              </a:ext>
            </a:extLst>
          </p:cNvPr>
          <p:cNvPicPr>
            <a:picLocks noChangeAspect="1"/>
          </p:cNvPicPr>
          <p:nvPr/>
        </p:nvPicPr>
        <p:blipFill>
          <a:blip r:embed="rId4"/>
          <a:stretch>
            <a:fillRect/>
          </a:stretch>
        </p:blipFill>
        <p:spPr>
          <a:xfrm>
            <a:off x="1" y="47058"/>
            <a:ext cx="3901187" cy="3926772"/>
          </a:xfrm>
          <a:prstGeom prst="rect">
            <a:avLst/>
          </a:prstGeom>
        </p:spPr>
      </p:pic>
      <p:pic>
        <p:nvPicPr>
          <p:cNvPr id="27" name="Picture 26">
            <a:extLst>
              <a:ext uri="{FF2B5EF4-FFF2-40B4-BE49-F238E27FC236}">
                <a16:creationId xmlns:a16="http://schemas.microsoft.com/office/drawing/2014/main" id="{8A257767-9A63-51DB-E988-59ECF81EEB6D}"/>
              </a:ext>
            </a:extLst>
          </p:cNvPr>
          <p:cNvPicPr>
            <a:picLocks noChangeAspect="1"/>
          </p:cNvPicPr>
          <p:nvPr/>
        </p:nvPicPr>
        <p:blipFill>
          <a:blip r:embed="rId5"/>
          <a:stretch>
            <a:fillRect/>
          </a:stretch>
        </p:blipFill>
        <p:spPr>
          <a:xfrm>
            <a:off x="8142" y="4138910"/>
            <a:ext cx="4072475" cy="40899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IN"/>
          </a:p>
        </p:txBody>
      </p:sp>
      <p:sp>
        <p:nvSpPr>
          <p:cNvPr id="3" name="Shape 1"/>
          <p:cNvSpPr/>
          <p:nvPr/>
        </p:nvSpPr>
        <p:spPr>
          <a:xfrm>
            <a:off x="0" y="0"/>
            <a:ext cx="14630400" cy="8229600"/>
          </a:xfrm>
          <a:prstGeom prst="rect">
            <a:avLst/>
          </a:prstGeom>
          <a:solidFill>
            <a:srgbClr val="272525"/>
          </a:solidFill>
          <a:ln w="13811">
            <a:solidFill>
              <a:srgbClr val="565151"/>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811721"/>
            <a:ext cx="6086118" cy="1509522"/>
          </a:xfrm>
          <a:prstGeom prst="rect">
            <a:avLst/>
          </a:prstGeom>
          <a:noFill/>
        </p:spPr>
        <p:txBody>
          <a:bodyPr wrap="none" rtlCol="0" anchor="t"/>
          <a:lstStyle/>
          <a:p>
            <a:pPr marL="0" indent="0">
              <a:lnSpc>
                <a:spcPts val="5470"/>
              </a:lnSpc>
              <a:buNone/>
            </a:pPr>
            <a:r>
              <a:rPr lang="en-US" sz="4375" b="1" kern="0" spc="-131" dirty="0">
                <a:solidFill>
                  <a:srgbClr val="FFFFFF"/>
                </a:solidFill>
                <a:latin typeface="Times New Roman" pitchFamily="18" charset="0"/>
                <a:ea typeface="Inter" pitchFamily="34" charset="-122"/>
                <a:cs typeface="Times New Roman" pitchFamily="18" charset="0"/>
              </a:rPr>
              <a:t>Benefits for Businesses</a:t>
            </a:r>
            <a:endParaRPr lang="en-US" sz="4375" dirty="0">
              <a:latin typeface="Times New Roman" pitchFamily="18" charset="0"/>
              <a:cs typeface="Times New Roman" pitchFamily="18" charset="0"/>
            </a:endParaRPr>
          </a:p>
        </p:txBody>
      </p:sp>
      <p:sp>
        <p:nvSpPr>
          <p:cNvPr id="6" name="Shape 3"/>
          <p:cNvSpPr/>
          <p:nvPr/>
        </p:nvSpPr>
        <p:spPr>
          <a:xfrm>
            <a:off x="819389" y="2307431"/>
            <a:ext cx="4542115" cy="2729389"/>
          </a:xfrm>
          <a:prstGeom prst="roundRect">
            <a:avLst>
              <a:gd name="adj" fmla="val 3663"/>
            </a:avLst>
          </a:prstGeom>
          <a:solidFill>
            <a:srgbClr val="110080"/>
          </a:solidFill>
          <a:ln w="13811">
            <a:solidFill>
              <a:srgbClr val="140099"/>
            </a:solidFill>
            <a:prstDash val="solid"/>
          </a:ln>
        </p:spPr>
        <p:txBody>
          <a:bodyPr/>
          <a:lstStyle/>
          <a:p>
            <a:endParaRPr lang="en-IN"/>
          </a:p>
        </p:txBody>
      </p:sp>
      <p:sp>
        <p:nvSpPr>
          <p:cNvPr id="7" name="Text 4"/>
          <p:cNvSpPr/>
          <p:nvPr/>
        </p:nvSpPr>
        <p:spPr>
          <a:xfrm>
            <a:off x="1069181" y="2557224"/>
            <a:ext cx="2539960" cy="347186"/>
          </a:xfrm>
          <a:prstGeom prst="rect">
            <a:avLst/>
          </a:prstGeom>
          <a:noFill/>
        </p:spPr>
        <p:txBody>
          <a:bodyPr wrap="none" rtlCol="0" anchor="t"/>
          <a:lstStyle/>
          <a:p>
            <a:pPr marL="0" indent="0">
              <a:lnSpc>
                <a:spcPts val="2735"/>
              </a:lnSpc>
              <a:buNone/>
            </a:pPr>
            <a:r>
              <a:rPr lang="en-US" sz="3200" b="1" kern="0" spc="-66" dirty="0">
                <a:solidFill>
                  <a:srgbClr val="E5E0DF"/>
                </a:solidFill>
                <a:latin typeface="Times New Roman" pitchFamily="18" charset="0"/>
                <a:ea typeface="Inter" pitchFamily="34" charset="-122"/>
                <a:cs typeface="Times New Roman" pitchFamily="18" charset="0"/>
              </a:rPr>
              <a:t>Improved Marketing</a:t>
            </a:r>
            <a:endParaRPr lang="en-US" sz="3200" dirty="0">
              <a:latin typeface="Times New Roman" pitchFamily="18" charset="0"/>
              <a:cs typeface="Times New Roman" pitchFamily="18" charset="0"/>
            </a:endParaRPr>
          </a:p>
        </p:txBody>
      </p:sp>
      <p:sp>
        <p:nvSpPr>
          <p:cNvPr id="8" name="Text 5"/>
          <p:cNvSpPr/>
          <p:nvPr/>
        </p:nvSpPr>
        <p:spPr>
          <a:xfrm>
            <a:off x="1069181" y="3037642"/>
            <a:ext cx="4070152" cy="1777008"/>
          </a:xfrm>
          <a:prstGeom prst="rect">
            <a:avLst/>
          </a:prstGeom>
          <a:noFill/>
        </p:spPr>
        <p:txBody>
          <a:bodyPr wrap="square" rtlCol="0" anchor="t"/>
          <a:lstStyle/>
          <a:p>
            <a:pPr marL="0" indent="0">
              <a:lnSpc>
                <a:spcPts val="2800"/>
              </a:lnSpc>
              <a:buNone/>
            </a:pPr>
            <a:r>
              <a:rPr lang="en-US" sz="2000" kern="0" spc="-35" dirty="0">
                <a:solidFill>
                  <a:srgbClr val="E5E0DF"/>
                </a:solidFill>
                <a:latin typeface="Times New Roman" pitchFamily="18" charset="0"/>
                <a:ea typeface="Inter" pitchFamily="34" charset="-122"/>
                <a:cs typeface="Times New Roman" pitchFamily="18" charset="0"/>
              </a:rPr>
              <a:t>With a better understanding of their customers, businesses can create targeted marketing campaigns that are more likely to convert leads into customers.</a:t>
            </a:r>
            <a:endParaRPr lang="en-US" sz="2000" dirty="0">
              <a:latin typeface="Times New Roman" pitchFamily="18" charset="0"/>
              <a:cs typeface="Times New Roman" pitchFamily="18" charset="0"/>
            </a:endParaRPr>
          </a:p>
        </p:txBody>
      </p:sp>
      <p:sp>
        <p:nvSpPr>
          <p:cNvPr id="9" name="Shape 6"/>
          <p:cNvSpPr/>
          <p:nvPr/>
        </p:nvSpPr>
        <p:spPr>
          <a:xfrm>
            <a:off x="5597485" y="2321243"/>
            <a:ext cx="4542115" cy="2729389"/>
          </a:xfrm>
          <a:prstGeom prst="roundRect">
            <a:avLst>
              <a:gd name="adj" fmla="val 3663"/>
            </a:avLst>
          </a:prstGeom>
          <a:solidFill>
            <a:srgbClr val="110080"/>
          </a:solidFill>
          <a:ln w="13811">
            <a:solidFill>
              <a:srgbClr val="140099"/>
            </a:solidFill>
            <a:prstDash val="solid"/>
          </a:ln>
        </p:spPr>
        <p:txBody>
          <a:bodyPr/>
          <a:lstStyle/>
          <a:p>
            <a:endParaRPr lang="en-IN" dirty="0"/>
          </a:p>
        </p:txBody>
      </p:sp>
      <p:sp>
        <p:nvSpPr>
          <p:cNvPr id="10" name="Text 7"/>
          <p:cNvSpPr/>
          <p:nvPr/>
        </p:nvSpPr>
        <p:spPr>
          <a:xfrm>
            <a:off x="5833467" y="2557224"/>
            <a:ext cx="3115508" cy="347186"/>
          </a:xfrm>
          <a:prstGeom prst="rect">
            <a:avLst/>
          </a:prstGeom>
          <a:noFill/>
        </p:spPr>
        <p:txBody>
          <a:bodyPr wrap="none" rtlCol="0" anchor="t"/>
          <a:lstStyle/>
          <a:p>
            <a:pPr marL="0" indent="0">
              <a:lnSpc>
                <a:spcPts val="2735"/>
              </a:lnSpc>
              <a:buNone/>
            </a:pPr>
            <a:r>
              <a:rPr lang="en-US" sz="3200" b="1" kern="0" spc="-66" dirty="0">
                <a:solidFill>
                  <a:srgbClr val="E5E0DF"/>
                </a:solidFill>
                <a:latin typeface="Times New Roman" pitchFamily="18" charset="0"/>
                <a:ea typeface="Inter" pitchFamily="34" charset="-122"/>
                <a:cs typeface="Times New Roman" pitchFamily="18" charset="0"/>
              </a:rPr>
              <a:t>Better Customer Service</a:t>
            </a:r>
            <a:endParaRPr lang="en-US" sz="3200" dirty="0">
              <a:latin typeface="Times New Roman" pitchFamily="18" charset="0"/>
              <a:cs typeface="Times New Roman" pitchFamily="18" charset="0"/>
            </a:endParaRPr>
          </a:p>
        </p:txBody>
      </p:sp>
      <p:sp>
        <p:nvSpPr>
          <p:cNvPr id="11" name="Text 8"/>
          <p:cNvSpPr/>
          <p:nvPr/>
        </p:nvSpPr>
        <p:spPr>
          <a:xfrm>
            <a:off x="5833467" y="3037642"/>
            <a:ext cx="4070152" cy="1421606"/>
          </a:xfrm>
          <a:prstGeom prst="rect">
            <a:avLst/>
          </a:prstGeom>
          <a:noFill/>
        </p:spPr>
        <p:txBody>
          <a:bodyPr wrap="square" rtlCol="0" anchor="t"/>
          <a:lstStyle/>
          <a:p>
            <a:pPr marL="0" indent="0">
              <a:lnSpc>
                <a:spcPts val="2800"/>
              </a:lnSpc>
              <a:buNone/>
            </a:pPr>
            <a:r>
              <a:rPr lang="en-US" sz="2000" kern="0" spc="-35" dirty="0">
                <a:solidFill>
                  <a:srgbClr val="E5E0DF"/>
                </a:solidFill>
                <a:latin typeface="Times New Roman" pitchFamily="18" charset="0"/>
                <a:ea typeface="Inter" pitchFamily="34" charset="-122"/>
                <a:cs typeface="Times New Roman" pitchFamily="18" charset="0"/>
              </a:rPr>
              <a:t>By identifying customer pain points, businesses can provide more personalized customer service and improve overall customer experience</a:t>
            </a:r>
            <a:r>
              <a:rPr lang="en-US" sz="2400" kern="0" spc="-35" dirty="0">
                <a:solidFill>
                  <a:srgbClr val="E5E0DF"/>
                </a:solidFill>
                <a:latin typeface="Inter" pitchFamily="34" charset="0"/>
                <a:ea typeface="Inter" pitchFamily="34" charset="-122"/>
                <a:cs typeface="Inter" pitchFamily="34" charset="-120"/>
              </a:rPr>
              <a:t>.</a:t>
            </a:r>
            <a:endParaRPr lang="en-US" sz="2400" dirty="0"/>
          </a:p>
        </p:txBody>
      </p:sp>
      <p:sp>
        <p:nvSpPr>
          <p:cNvPr id="12" name="Shape 9"/>
          <p:cNvSpPr/>
          <p:nvPr/>
        </p:nvSpPr>
        <p:spPr>
          <a:xfrm>
            <a:off x="833199" y="5420375"/>
            <a:ext cx="9306401" cy="1816765"/>
          </a:xfrm>
          <a:prstGeom prst="roundRect">
            <a:avLst>
              <a:gd name="adj" fmla="val 6012"/>
            </a:avLst>
          </a:prstGeom>
          <a:solidFill>
            <a:srgbClr val="110080"/>
          </a:solidFill>
          <a:ln w="13811">
            <a:solidFill>
              <a:srgbClr val="140099"/>
            </a:solidFill>
            <a:prstDash val="solid"/>
          </a:ln>
        </p:spPr>
        <p:txBody>
          <a:bodyPr/>
          <a:lstStyle/>
          <a:p>
            <a:endParaRPr lang="en-IN"/>
          </a:p>
        </p:txBody>
      </p:sp>
      <p:sp>
        <p:nvSpPr>
          <p:cNvPr id="13" name="Text 10"/>
          <p:cNvSpPr/>
          <p:nvPr/>
        </p:nvSpPr>
        <p:spPr>
          <a:xfrm>
            <a:off x="1069181" y="5508784"/>
            <a:ext cx="2546866" cy="347186"/>
          </a:xfrm>
          <a:prstGeom prst="rect">
            <a:avLst/>
          </a:prstGeom>
          <a:noFill/>
        </p:spPr>
        <p:txBody>
          <a:bodyPr wrap="none" rtlCol="0" anchor="t"/>
          <a:lstStyle/>
          <a:p>
            <a:pPr marL="0" indent="0">
              <a:lnSpc>
                <a:spcPts val="2735"/>
              </a:lnSpc>
              <a:buNone/>
            </a:pPr>
            <a:r>
              <a:rPr lang="en-US" sz="3200" b="1" kern="0" spc="-66" dirty="0">
                <a:solidFill>
                  <a:srgbClr val="E5E0DF"/>
                </a:solidFill>
                <a:latin typeface="Times New Roman" pitchFamily="18" charset="0"/>
                <a:ea typeface="Inter" pitchFamily="34" charset="-122"/>
                <a:cs typeface="Times New Roman" pitchFamily="18" charset="0"/>
              </a:rPr>
              <a:t>Increased Retention</a:t>
            </a:r>
            <a:endParaRPr lang="en-US" sz="3200" dirty="0">
              <a:latin typeface="Times New Roman" pitchFamily="18" charset="0"/>
              <a:cs typeface="Times New Roman" pitchFamily="18" charset="0"/>
            </a:endParaRPr>
          </a:p>
        </p:txBody>
      </p:sp>
      <p:sp>
        <p:nvSpPr>
          <p:cNvPr id="14" name="Text 11"/>
          <p:cNvSpPr/>
          <p:nvPr/>
        </p:nvSpPr>
        <p:spPr>
          <a:xfrm>
            <a:off x="1069181" y="5989201"/>
            <a:ext cx="8834438" cy="710803"/>
          </a:xfrm>
          <a:prstGeom prst="rect">
            <a:avLst/>
          </a:prstGeom>
          <a:noFill/>
        </p:spPr>
        <p:txBody>
          <a:bodyPr wrap="square" rtlCol="0" anchor="t"/>
          <a:lstStyle/>
          <a:p>
            <a:pPr marL="0" indent="0">
              <a:lnSpc>
                <a:spcPts val="2800"/>
              </a:lnSpc>
              <a:buNone/>
            </a:pPr>
            <a:r>
              <a:rPr lang="en-US" sz="2000" kern="0" spc="-35" dirty="0">
                <a:solidFill>
                  <a:srgbClr val="E5E0DF"/>
                </a:solidFill>
                <a:latin typeface="Times New Roman" pitchFamily="18" charset="0"/>
                <a:ea typeface="Inter" pitchFamily="34" charset="-122"/>
                <a:cs typeface="Times New Roman" pitchFamily="18" charset="0"/>
              </a:rPr>
              <a:t>By understanding what their customers want, businesses can create products/services that better meet their needs, leading to increased customer retention</a:t>
            </a:r>
            <a:r>
              <a:rPr lang="en-US" sz="2400" kern="0" spc="-35" dirty="0">
                <a:solidFill>
                  <a:srgbClr val="E5E0DF"/>
                </a:solidFill>
                <a:latin typeface="Inter" pitchFamily="34" charset="0"/>
                <a:ea typeface="Inter" pitchFamily="34" charset="-122"/>
                <a:cs typeface="Inter" pitchFamily="34" charset="-120"/>
              </a:rPr>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IN"/>
          </a:p>
        </p:txBody>
      </p:sp>
      <p:sp>
        <p:nvSpPr>
          <p:cNvPr id="3" name="Shape 1"/>
          <p:cNvSpPr/>
          <p:nvPr/>
        </p:nvSpPr>
        <p:spPr>
          <a:xfrm>
            <a:off x="-109331" y="-139148"/>
            <a:ext cx="14958391" cy="8368748"/>
          </a:xfrm>
          <a:prstGeom prst="rect">
            <a:avLst/>
          </a:prstGeom>
          <a:solidFill>
            <a:srgbClr val="272525"/>
          </a:solidFill>
          <a:ln w="13811">
            <a:solidFill>
              <a:srgbClr val="565151"/>
            </a:solidFill>
            <a:prstDash val="solid"/>
          </a:ln>
        </p:spPr>
        <p:txBody>
          <a:bodyPr/>
          <a:lstStyle/>
          <a:p>
            <a:r>
              <a:rPr lang="en-US" sz="3200" b="1" dirty="0"/>
              <a:t>                                       </a:t>
            </a:r>
            <a:r>
              <a:rPr lang="en-US" sz="4400" b="1" dirty="0">
                <a:solidFill>
                  <a:schemeClr val="bg1"/>
                </a:solidFill>
                <a:latin typeface="Times New Roman" pitchFamily="18" charset="0"/>
                <a:cs typeface="Times New Roman" pitchFamily="18" charset="0"/>
              </a:rPr>
              <a:t>Customer Journey Optimization</a:t>
            </a:r>
            <a:r>
              <a:rPr lang="en-US" sz="4400" b="1" dirty="0">
                <a:solidFill>
                  <a:schemeClr val="bg1"/>
                </a:solidFill>
                <a:latin typeface="Inter"/>
              </a:rPr>
              <a:t> </a:t>
            </a:r>
            <a:endParaRPr lang="en-US" sz="4400" dirty="0">
              <a:solidFill>
                <a:schemeClr val="bg1"/>
              </a:solidFill>
              <a:latin typeface="Inter"/>
            </a:endParaRPr>
          </a:p>
          <a:p>
            <a:endParaRPr lang="en-US" sz="3200" b="1" dirty="0">
              <a:solidFill>
                <a:schemeClr val="bg1"/>
              </a:solidFill>
            </a:endParaRPr>
          </a:p>
          <a:p>
            <a:pPr marL="457200" indent="-457200">
              <a:buFont typeface="Wingdings" panose="05000000000000000000" pitchFamily="2" charset="2"/>
              <a:buChar char="Ø"/>
            </a:pPr>
            <a:r>
              <a:rPr lang="en-US" sz="3200" b="1" i="1" u="sng" dirty="0">
                <a:solidFill>
                  <a:schemeClr val="bg1"/>
                </a:solidFill>
                <a:latin typeface="Times New Roman" pitchFamily="18" charset="0"/>
                <a:cs typeface="Times New Roman" pitchFamily="18" charset="0"/>
              </a:rPr>
              <a:t>Enhanced Customer Experience </a:t>
            </a:r>
          </a:p>
          <a:p>
            <a:pPr marL="457200" indent="-457200">
              <a:buFont typeface="Wingdings" panose="05000000000000000000" pitchFamily="2" charset="2"/>
              <a:buChar char="Ø"/>
            </a:pPr>
            <a:endParaRPr lang="en-US" sz="3200" dirty="0">
              <a:solidFill>
                <a:schemeClr val="bg1"/>
              </a:solidFill>
            </a:endParaRPr>
          </a:p>
          <a:p>
            <a:r>
              <a:rPr lang="en-US" sz="3200" dirty="0">
                <a:solidFill>
                  <a:schemeClr val="bg1"/>
                </a:solidFill>
                <a:latin typeface="Times New Roman" pitchFamily="18" charset="0"/>
                <a:cs typeface="Times New Roman" pitchFamily="18" charset="0"/>
              </a:rPr>
              <a:t>Customer insights enable businesses to optimize the customer journey, ensuring    seamless and personalized interactions at every touch point</a:t>
            </a:r>
            <a:r>
              <a:rPr lang="en-US" sz="3200" dirty="0">
                <a:solidFill>
                  <a:schemeClr val="bg1"/>
                </a:solidFill>
              </a:rPr>
              <a:t>. </a:t>
            </a:r>
          </a:p>
          <a:p>
            <a:endParaRPr lang="en-US" sz="3200" b="1" dirty="0">
              <a:solidFill>
                <a:schemeClr val="bg1"/>
              </a:solidFill>
            </a:endParaRPr>
          </a:p>
          <a:p>
            <a:pPr marL="457200" indent="-457200">
              <a:buFont typeface="Wingdings" panose="05000000000000000000" pitchFamily="2" charset="2"/>
              <a:buChar char="Ø"/>
            </a:pPr>
            <a:r>
              <a:rPr lang="en-US" sz="3200" b="1" i="1" u="sng" dirty="0">
                <a:solidFill>
                  <a:schemeClr val="bg1"/>
                </a:solidFill>
                <a:latin typeface="Times New Roman" pitchFamily="18" charset="0"/>
                <a:cs typeface="Times New Roman" pitchFamily="18" charset="0"/>
              </a:rPr>
              <a:t>Conversion Rate Optimization </a:t>
            </a:r>
          </a:p>
          <a:p>
            <a:endParaRPr lang="en-US" sz="3200" dirty="0">
              <a:solidFill>
                <a:schemeClr val="bg1"/>
              </a:solidFill>
            </a:endParaRPr>
          </a:p>
          <a:p>
            <a:r>
              <a:rPr lang="en-US" sz="3200" dirty="0">
                <a:solidFill>
                  <a:schemeClr val="bg1"/>
                </a:solidFill>
              </a:rPr>
              <a:t> </a:t>
            </a:r>
            <a:r>
              <a:rPr lang="en-US" sz="3200" dirty="0">
                <a:solidFill>
                  <a:schemeClr val="bg1"/>
                </a:solidFill>
                <a:latin typeface="Times New Roman" pitchFamily="18" charset="0"/>
                <a:cs typeface="Times New Roman" pitchFamily="18" charset="0"/>
              </a:rPr>
              <a:t>By understanding customer behavior, businesses can optimize conversion funnels </a:t>
            </a:r>
          </a:p>
          <a:p>
            <a:r>
              <a:rPr lang="en-US" sz="3200" dirty="0">
                <a:solidFill>
                  <a:schemeClr val="bg1"/>
                </a:solidFill>
                <a:latin typeface="Times New Roman" pitchFamily="18" charset="0"/>
                <a:cs typeface="Times New Roman" pitchFamily="18" charset="0"/>
              </a:rPr>
              <a:t> and Processes to drive higher conversion rates and sales. </a:t>
            </a:r>
          </a:p>
          <a:p>
            <a:endParaRPr lang="en-US" sz="3200" b="1" dirty="0">
              <a:solidFill>
                <a:schemeClr val="bg1"/>
              </a:solidFill>
            </a:endParaRPr>
          </a:p>
          <a:p>
            <a:pPr marL="457200" indent="-457200">
              <a:buFont typeface="Wingdings" panose="05000000000000000000" pitchFamily="2" charset="2"/>
              <a:buChar char="Ø"/>
            </a:pPr>
            <a:r>
              <a:rPr lang="en-US" sz="3200" b="1" i="1" u="sng" dirty="0">
                <a:solidFill>
                  <a:schemeClr val="bg1"/>
                </a:solidFill>
                <a:latin typeface="Times New Roman" pitchFamily="18" charset="0"/>
                <a:cs typeface="Times New Roman" pitchFamily="18" charset="0"/>
              </a:rPr>
              <a:t>Retention Strategies </a:t>
            </a:r>
          </a:p>
          <a:p>
            <a:r>
              <a:rPr lang="en-US" sz="3200" dirty="0">
                <a:solidFill>
                  <a:schemeClr val="bg1"/>
                </a:solidFill>
              </a:rPr>
              <a:t>  </a:t>
            </a:r>
          </a:p>
          <a:p>
            <a:r>
              <a:rPr lang="en-US" sz="3200" dirty="0">
                <a:solidFill>
                  <a:schemeClr val="bg1"/>
                </a:solidFill>
              </a:rPr>
              <a:t> </a:t>
            </a:r>
            <a:r>
              <a:rPr lang="en-US" sz="3200" dirty="0">
                <a:solidFill>
                  <a:schemeClr val="bg1"/>
                </a:solidFill>
                <a:latin typeface="Times New Roman" pitchFamily="18" charset="0"/>
                <a:cs typeface="Times New Roman" pitchFamily="18" charset="0"/>
              </a:rPr>
              <a:t>Customer insights inform the development of retention strategies focusing on         Nurturing long-term customer relationships and loyalty.</a:t>
            </a:r>
            <a:endParaRPr lang="en-IN" sz="3200" dirty="0">
              <a:solidFill>
                <a:schemeClr val="bg1"/>
              </a:solidFill>
              <a:latin typeface="Times New Roman" pitchFamily="18" charset="0"/>
              <a:cs typeface="Times New Roman" pitchFamily="18" charset="0"/>
            </a:endParaRPr>
          </a:p>
          <a:p>
            <a:endParaRPr lang="en-US" sz="3200" dirty="0"/>
          </a:p>
          <a:p>
            <a:endParaRPr lang="en-IN" sz="2800" dirty="0">
              <a:solidFill>
                <a:schemeClr val="bg1"/>
              </a:solidFill>
            </a:endParaRPr>
          </a:p>
          <a:p>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IN"/>
          </a:p>
        </p:txBody>
      </p:sp>
      <p:sp>
        <p:nvSpPr>
          <p:cNvPr id="3" name="Shape 1"/>
          <p:cNvSpPr/>
          <p:nvPr/>
        </p:nvSpPr>
        <p:spPr>
          <a:xfrm>
            <a:off x="-22362" y="0"/>
            <a:ext cx="14630400" cy="8664499"/>
          </a:xfrm>
          <a:prstGeom prst="rect">
            <a:avLst/>
          </a:prstGeom>
          <a:solidFill>
            <a:srgbClr val="272525"/>
          </a:solidFill>
          <a:ln w="13811">
            <a:solidFill>
              <a:srgbClr val="565151"/>
            </a:solidFill>
            <a:prstDash val="solid"/>
          </a:ln>
        </p:spPr>
        <p:txBody>
          <a:bodyPr/>
          <a:lstStyle/>
          <a:p>
            <a:endParaRPr lang="en-IN" dirty="0"/>
          </a:p>
        </p:txBody>
      </p:sp>
      <p:sp>
        <p:nvSpPr>
          <p:cNvPr id="4" name="Text 2"/>
          <p:cNvSpPr/>
          <p:nvPr/>
        </p:nvSpPr>
        <p:spPr>
          <a:xfrm>
            <a:off x="1672683" y="709852"/>
            <a:ext cx="8286895" cy="962831"/>
          </a:xfrm>
          <a:prstGeom prst="rect">
            <a:avLst/>
          </a:prstGeom>
          <a:noFill/>
        </p:spPr>
        <p:txBody>
          <a:bodyPr wrap="none" rtlCol="0" anchor="t"/>
          <a:lstStyle/>
          <a:p>
            <a:pPr marL="0" indent="0">
              <a:lnSpc>
                <a:spcPts val="5470"/>
              </a:lnSpc>
              <a:buNone/>
            </a:pPr>
            <a:r>
              <a:rPr lang="en-US" sz="6000" b="1" kern="0" spc="-131" dirty="0">
                <a:solidFill>
                  <a:srgbClr val="FFFFFF"/>
                </a:solidFill>
                <a:latin typeface="Times New Roman" pitchFamily="18" charset="0"/>
                <a:ea typeface="Inter" pitchFamily="34" charset="-122"/>
                <a:cs typeface="Times New Roman" pitchFamily="18" charset="0"/>
              </a:rPr>
              <a:t>Data Science Project  Overview</a:t>
            </a:r>
            <a:endParaRPr lang="en-US" sz="6000" dirty="0">
              <a:latin typeface="Times New Roman" pitchFamily="18" charset="0"/>
              <a:cs typeface="Times New Roman" pitchFamily="18" charset="0"/>
            </a:endParaRPr>
          </a:p>
        </p:txBody>
      </p:sp>
      <p:pic>
        <p:nvPicPr>
          <p:cNvPr id="5" name="Image 0" descr="preencoded.png"/>
          <p:cNvPicPr>
            <a:picLocks noChangeAspect="1"/>
          </p:cNvPicPr>
          <p:nvPr/>
        </p:nvPicPr>
        <p:blipFill>
          <a:blip r:embed="rId3"/>
          <a:stretch>
            <a:fillRect/>
          </a:stretch>
        </p:blipFill>
        <p:spPr>
          <a:xfrm>
            <a:off x="476822" y="1939566"/>
            <a:ext cx="4050573" cy="2503331"/>
          </a:xfrm>
          <a:prstGeom prst="rect">
            <a:avLst/>
          </a:prstGeom>
        </p:spPr>
      </p:pic>
      <p:sp>
        <p:nvSpPr>
          <p:cNvPr id="6" name="Text 3"/>
          <p:cNvSpPr/>
          <p:nvPr/>
        </p:nvSpPr>
        <p:spPr>
          <a:xfrm>
            <a:off x="254481" y="4890373"/>
            <a:ext cx="3296007" cy="347186"/>
          </a:xfrm>
          <a:prstGeom prst="rect">
            <a:avLst/>
          </a:prstGeom>
          <a:noFill/>
        </p:spPr>
        <p:txBody>
          <a:bodyPr wrap="none" rtlCol="0" anchor="t"/>
          <a:lstStyle/>
          <a:p>
            <a:pPr marL="0" indent="0" algn="ctr">
              <a:lnSpc>
                <a:spcPts val="2735"/>
              </a:lnSpc>
              <a:buNone/>
            </a:pPr>
            <a:r>
              <a:rPr lang="en-US" sz="3200" b="1" kern="0" spc="-66" dirty="0">
                <a:solidFill>
                  <a:srgbClr val="FFFFFF"/>
                </a:solidFill>
                <a:latin typeface="Times New Roman" pitchFamily="18" charset="0"/>
                <a:ea typeface="Inter" pitchFamily="34" charset="-122"/>
                <a:cs typeface="Times New Roman" pitchFamily="18" charset="0"/>
              </a:rPr>
              <a:t>Goal</a:t>
            </a:r>
            <a:endParaRPr lang="en-US" sz="3200" dirty="0">
              <a:latin typeface="Times New Roman" pitchFamily="18" charset="0"/>
              <a:cs typeface="Times New Roman" pitchFamily="18" charset="0"/>
            </a:endParaRPr>
          </a:p>
        </p:txBody>
      </p:sp>
      <p:sp>
        <p:nvSpPr>
          <p:cNvPr id="7" name="Text 4"/>
          <p:cNvSpPr/>
          <p:nvPr/>
        </p:nvSpPr>
        <p:spPr>
          <a:xfrm>
            <a:off x="476822" y="5370909"/>
            <a:ext cx="3927791" cy="2156164"/>
          </a:xfrm>
          <a:prstGeom prst="rect">
            <a:avLst/>
          </a:prstGeom>
          <a:noFill/>
        </p:spPr>
        <p:txBody>
          <a:bodyPr wrap="square" rtlCol="0" anchor="t"/>
          <a:lstStyle/>
          <a:p>
            <a:pPr marL="0" indent="0" algn="l">
              <a:lnSpc>
                <a:spcPts val="2800"/>
              </a:lnSpc>
              <a:buNone/>
            </a:pPr>
            <a:r>
              <a:rPr lang="en-US" sz="2800" kern="0" spc="-35" dirty="0">
                <a:solidFill>
                  <a:srgbClr val="E5E0DF"/>
                </a:solidFill>
                <a:latin typeface="Times New Roman" pitchFamily="18" charset="0"/>
                <a:ea typeface="Inter" pitchFamily="34" charset="-122"/>
                <a:cs typeface="Times New Roman" pitchFamily="18" charset="0"/>
              </a:rPr>
              <a:t>The goal of this project is to analyze customer data and identify customer personas for a hypothetical company analyze.</a:t>
            </a:r>
            <a:endParaRPr lang="en-US" sz="2800" dirty="0">
              <a:latin typeface="Times New Roman" pitchFamily="18" charset="0"/>
              <a:cs typeface="Times New Roman" pitchFamily="18" charset="0"/>
            </a:endParaRPr>
          </a:p>
        </p:txBody>
      </p:sp>
      <p:pic>
        <p:nvPicPr>
          <p:cNvPr id="8" name="Image 1" descr="preencoded.png"/>
          <p:cNvPicPr>
            <a:picLocks noChangeAspect="1"/>
          </p:cNvPicPr>
          <p:nvPr/>
        </p:nvPicPr>
        <p:blipFill>
          <a:blip r:embed="rId4"/>
          <a:stretch>
            <a:fillRect/>
          </a:stretch>
        </p:blipFill>
        <p:spPr>
          <a:xfrm>
            <a:off x="5340035" y="1939566"/>
            <a:ext cx="3956365" cy="2445163"/>
          </a:xfrm>
          <a:prstGeom prst="rect">
            <a:avLst/>
          </a:prstGeom>
        </p:spPr>
      </p:pic>
      <p:sp>
        <p:nvSpPr>
          <p:cNvPr id="9" name="Text 5"/>
          <p:cNvSpPr/>
          <p:nvPr/>
        </p:nvSpPr>
        <p:spPr>
          <a:xfrm>
            <a:off x="5667136" y="4795024"/>
            <a:ext cx="3296007" cy="442536"/>
          </a:xfrm>
          <a:prstGeom prst="rect">
            <a:avLst/>
          </a:prstGeom>
          <a:noFill/>
        </p:spPr>
        <p:txBody>
          <a:bodyPr wrap="none" rtlCol="0" anchor="t"/>
          <a:lstStyle/>
          <a:p>
            <a:pPr marL="0" indent="0" algn="l">
              <a:lnSpc>
                <a:spcPts val="2735"/>
              </a:lnSpc>
              <a:buNone/>
            </a:pPr>
            <a:r>
              <a:rPr lang="en-US" sz="3200" b="1" kern="0" spc="-66" dirty="0">
                <a:solidFill>
                  <a:srgbClr val="FFFFFF"/>
                </a:solidFill>
                <a:latin typeface="Inter" pitchFamily="34" charset="0"/>
                <a:ea typeface="Inter" pitchFamily="34" charset="-122"/>
                <a:cs typeface="Inter" pitchFamily="34" charset="-120"/>
              </a:rPr>
              <a:t> </a:t>
            </a:r>
            <a:r>
              <a:rPr lang="en-US" sz="3200" b="1" kern="0" spc="-66" dirty="0">
                <a:solidFill>
                  <a:srgbClr val="FFFFFF"/>
                </a:solidFill>
                <a:latin typeface="Times New Roman" pitchFamily="18" charset="0"/>
                <a:ea typeface="Inter" pitchFamily="34" charset="-122"/>
                <a:cs typeface="Times New Roman" pitchFamily="18" charset="0"/>
              </a:rPr>
              <a:t>Tools Required</a:t>
            </a:r>
            <a:endParaRPr lang="en-US" sz="3200" dirty="0">
              <a:latin typeface="Times New Roman" pitchFamily="18" charset="0"/>
              <a:cs typeface="Times New Roman" pitchFamily="18" charset="0"/>
            </a:endParaRPr>
          </a:p>
        </p:txBody>
      </p:sp>
      <p:sp>
        <p:nvSpPr>
          <p:cNvPr id="10" name="Text 6"/>
          <p:cNvSpPr/>
          <p:nvPr/>
        </p:nvSpPr>
        <p:spPr>
          <a:xfrm>
            <a:off x="5667137" y="5370909"/>
            <a:ext cx="3296007" cy="710803"/>
          </a:xfrm>
          <a:prstGeom prst="rect">
            <a:avLst/>
          </a:prstGeom>
          <a:noFill/>
        </p:spPr>
        <p:txBody>
          <a:bodyPr wrap="square" rtlCol="0" anchor="t"/>
          <a:lstStyle/>
          <a:p>
            <a:pPr marL="0" indent="0" algn="l">
              <a:lnSpc>
                <a:spcPts val="2800"/>
              </a:lnSpc>
              <a:buNone/>
            </a:pPr>
            <a:r>
              <a:rPr lang="en-US" sz="2800" kern="0" spc="-35" dirty="0">
                <a:solidFill>
                  <a:srgbClr val="E5E0DF"/>
                </a:solidFill>
                <a:latin typeface="Times New Roman" pitchFamily="18" charset="0"/>
                <a:ea typeface="Inter" pitchFamily="34" charset="-122"/>
                <a:cs typeface="Times New Roman" pitchFamily="18" charset="0"/>
              </a:rPr>
              <a:t>Python, Pandas, Numpy, Seaborn, Matplotlib</a:t>
            </a:r>
            <a:endParaRPr lang="en-US" sz="2800" dirty="0">
              <a:latin typeface="Times New Roman" pitchFamily="18" charset="0"/>
              <a:cs typeface="Times New Roman" pitchFamily="18" charset="0"/>
            </a:endParaRPr>
          </a:p>
        </p:txBody>
      </p:sp>
      <p:pic>
        <p:nvPicPr>
          <p:cNvPr id="11" name="Image 2" descr="preencoded.png"/>
          <p:cNvPicPr>
            <a:picLocks noChangeAspect="1"/>
          </p:cNvPicPr>
          <p:nvPr/>
        </p:nvPicPr>
        <p:blipFill>
          <a:blip r:embed="rId5"/>
          <a:stretch>
            <a:fillRect/>
          </a:stretch>
        </p:blipFill>
        <p:spPr>
          <a:xfrm>
            <a:off x="10024946" y="1939566"/>
            <a:ext cx="3956365" cy="2445163"/>
          </a:xfrm>
          <a:prstGeom prst="rect">
            <a:avLst/>
          </a:prstGeom>
        </p:spPr>
      </p:pic>
      <p:sp>
        <p:nvSpPr>
          <p:cNvPr id="12" name="Text 7"/>
          <p:cNvSpPr/>
          <p:nvPr/>
        </p:nvSpPr>
        <p:spPr>
          <a:xfrm>
            <a:off x="10125306" y="4795024"/>
            <a:ext cx="3590693" cy="442535"/>
          </a:xfrm>
          <a:prstGeom prst="rect">
            <a:avLst/>
          </a:prstGeom>
          <a:noFill/>
        </p:spPr>
        <p:txBody>
          <a:bodyPr wrap="none" rtlCol="0" anchor="t"/>
          <a:lstStyle/>
          <a:p>
            <a:pPr marL="0" indent="0" algn="ctr">
              <a:lnSpc>
                <a:spcPts val="2735"/>
              </a:lnSpc>
              <a:buNone/>
            </a:pPr>
            <a:r>
              <a:rPr lang="en-US" sz="3200" b="1" kern="0" spc="-66" dirty="0">
                <a:solidFill>
                  <a:srgbClr val="FFFFFF"/>
                </a:solidFill>
                <a:latin typeface="Inter" pitchFamily="34" charset="0"/>
                <a:ea typeface="Inter" pitchFamily="34" charset="-122"/>
                <a:cs typeface="Inter" pitchFamily="34" charset="-120"/>
              </a:rPr>
              <a:t>   </a:t>
            </a:r>
            <a:r>
              <a:rPr lang="en-US" sz="3200" b="1" kern="0" spc="-66" dirty="0">
                <a:solidFill>
                  <a:srgbClr val="FFFFFF"/>
                </a:solidFill>
                <a:latin typeface="Times New Roman" pitchFamily="18" charset="0"/>
                <a:ea typeface="Inter" pitchFamily="34" charset="-122"/>
                <a:cs typeface="Times New Roman" pitchFamily="18" charset="0"/>
              </a:rPr>
              <a:t>Data Visualization</a:t>
            </a:r>
            <a:endParaRPr lang="en-US" sz="3200" dirty="0">
              <a:latin typeface="Times New Roman" pitchFamily="18" charset="0"/>
              <a:cs typeface="Times New Roman" pitchFamily="18" charset="0"/>
            </a:endParaRPr>
          </a:p>
        </p:txBody>
      </p:sp>
      <p:sp>
        <p:nvSpPr>
          <p:cNvPr id="13" name="Text 8"/>
          <p:cNvSpPr/>
          <p:nvPr/>
        </p:nvSpPr>
        <p:spPr>
          <a:xfrm>
            <a:off x="10225668" y="5370909"/>
            <a:ext cx="3847171" cy="2156164"/>
          </a:xfrm>
          <a:prstGeom prst="rect">
            <a:avLst/>
          </a:prstGeom>
          <a:noFill/>
        </p:spPr>
        <p:txBody>
          <a:bodyPr wrap="square" rtlCol="0" anchor="t"/>
          <a:lstStyle/>
          <a:p>
            <a:pPr marL="0" indent="0" algn="l">
              <a:lnSpc>
                <a:spcPts val="2800"/>
              </a:lnSpc>
              <a:buNone/>
            </a:pPr>
            <a:r>
              <a:rPr lang="en-US" sz="2800" kern="0" spc="-35" dirty="0">
                <a:solidFill>
                  <a:srgbClr val="E5E0DF"/>
                </a:solidFill>
                <a:latin typeface="Times New Roman" pitchFamily="18" charset="0"/>
                <a:ea typeface="Inter" pitchFamily="34" charset="-122"/>
                <a:cs typeface="Times New Roman" pitchFamily="18" charset="0"/>
              </a:rPr>
              <a:t>We'll use various graphs and charts to visualize customer data and identify patterns and trends.</a:t>
            </a:r>
            <a:endParaRPr lang="en-US" sz="2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21670" y="-89209"/>
            <a:ext cx="14630400" cy="8229600"/>
          </a:xfrm>
          <a:prstGeom prst="rect">
            <a:avLst/>
          </a:prstGeom>
          <a:solidFill>
            <a:srgbClr val="0C0C0C"/>
          </a:solidFill>
        </p:spPr>
        <p:txBody>
          <a:bodyPr/>
          <a:lstStyle/>
          <a:p>
            <a:endParaRPr lang="en-IN"/>
          </a:p>
        </p:txBody>
      </p:sp>
      <p:sp>
        <p:nvSpPr>
          <p:cNvPr id="4" name="Text 2"/>
          <p:cNvSpPr/>
          <p:nvPr/>
        </p:nvSpPr>
        <p:spPr>
          <a:xfrm>
            <a:off x="847494" y="467325"/>
            <a:ext cx="6835695" cy="814384"/>
          </a:xfrm>
          <a:prstGeom prst="rect">
            <a:avLst/>
          </a:prstGeom>
          <a:noFill/>
        </p:spPr>
        <p:txBody>
          <a:bodyPr wrap="none" rtlCol="0" anchor="t"/>
          <a:lstStyle/>
          <a:p>
            <a:pPr marL="0" indent="0" algn="ctr">
              <a:lnSpc>
                <a:spcPts val="5365"/>
              </a:lnSpc>
              <a:buNone/>
            </a:pPr>
            <a:r>
              <a:rPr lang="en-US" sz="8000" b="1" kern="0" spc="-129" dirty="0">
                <a:solidFill>
                  <a:srgbClr val="FFFFFF"/>
                </a:solidFill>
                <a:latin typeface="Times New Roman" pitchFamily="18" charset="0"/>
                <a:ea typeface="Inter" pitchFamily="34" charset="-122"/>
                <a:cs typeface="Times New Roman" pitchFamily="18" charset="0"/>
              </a:rPr>
              <a:t>Methodology</a:t>
            </a:r>
            <a:endParaRPr lang="en-US" sz="8000" dirty="0">
              <a:latin typeface="Times New Roman" pitchFamily="18" charset="0"/>
              <a:cs typeface="Times New Roman" pitchFamily="18" charset="0"/>
            </a:endParaRPr>
          </a:p>
        </p:txBody>
      </p:sp>
      <p:sp>
        <p:nvSpPr>
          <p:cNvPr id="5" name="Shape 3"/>
          <p:cNvSpPr/>
          <p:nvPr/>
        </p:nvSpPr>
        <p:spPr>
          <a:xfrm>
            <a:off x="7260669" y="1639229"/>
            <a:ext cx="129541" cy="5196470"/>
          </a:xfrm>
          <a:prstGeom prst="roundRect">
            <a:avLst>
              <a:gd name="adj" fmla="val 225078"/>
            </a:avLst>
          </a:prstGeom>
          <a:solidFill>
            <a:srgbClr val="140099"/>
          </a:solidFill>
        </p:spPr>
        <p:txBody>
          <a:bodyPr/>
          <a:lstStyle/>
          <a:p>
            <a:endParaRPr lang="en-IN"/>
          </a:p>
        </p:txBody>
      </p:sp>
      <p:sp>
        <p:nvSpPr>
          <p:cNvPr id="6" name="Shape 4"/>
          <p:cNvSpPr/>
          <p:nvPr/>
        </p:nvSpPr>
        <p:spPr>
          <a:xfrm>
            <a:off x="7560231" y="2111216"/>
            <a:ext cx="762833" cy="43577"/>
          </a:xfrm>
          <a:prstGeom prst="roundRect">
            <a:avLst>
              <a:gd name="adj" fmla="val 225078"/>
            </a:avLst>
          </a:prstGeom>
          <a:solidFill>
            <a:srgbClr val="140099"/>
          </a:solidFill>
        </p:spPr>
        <p:txBody>
          <a:bodyPr/>
          <a:lstStyle/>
          <a:p>
            <a:endParaRPr lang="en-IN"/>
          </a:p>
        </p:txBody>
      </p:sp>
      <p:sp>
        <p:nvSpPr>
          <p:cNvPr id="7" name="Shape 5"/>
          <p:cNvSpPr/>
          <p:nvPr/>
        </p:nvSpPr>
        <p:spPr>
          <a:xfrm>
            <a:off x="7069931" y="1887855"/>
            <a:ext cx="490299" cy="490299"/>
          </a:xfrm>
          <a:prstGeom prst="roundRect">
            <a:avLst>
              <a:gd name="adj" fmla="val 20005"/>
            </a:avLst>
          </a:prstGeom>
          <a:solidFill>
            <a:srgbClr val="110080"/>
          </a:solidFill>
          <a:ln w="13573">
            <a:solidFill>
              <a:srgbClr val="140099"/>
            </a:solidFill>
            <a:prstDash val="solid"/>
          </a:ln>
        </p:spPr>
        <p:txBody>
          <a:bodyPr/>
          <a:lstStyle/>
          <a:p>
            <a:endParaRPr lang="en-IN"/>
          </a:p>
        </p:txBody>
      </p:sp>
      <p:sp>
        <p:nvSpPr>
          <p:cNvPr id="8" name="Text 6"/>
          <p:cNvSpPr/>
          <p:nvPr/>
        </p:nvSpPr>
        <p:spPr>
          <a:xfrm>
            <a:off x="7239953" y="1928693"/>
            <a:ext cx="150257" cy="408623"/>
          </a:xfrm>
          <a:prstGeom prst="rect">
            <a:avLst/>
          </a:prstGeom>
          <a:noFill/>
        </p:spPr>
        <p:txBody>
          <a:bodyPr wrap="none" rtlCol="0" anchor="t"/>
          <a:lstStyle/>
          <a:p>
            <a:pPr marL="0" indent="0" algn="ctr">
              <a:lnSpc>
                <a:spcPts val="3220"/>
              </a:lnSpc>
              <a:buNone/>
            </a:pPr>
            <a:r>
              <a:rPr lang="en-US" sz="2575" b="1" kern="0" spc="-77" dirty="0">
                <a:solidFill>
                  <a:srgbClr val="E5E0DF"/>
                </a:solidFill>
                <a:latin typeface="Inter" pitchFamily="34" charset="0"/>
                <a:ea typeface="Inter" pitchFamily="34" charset="-122"/>
                <a:cs typeface="Inter" pitchFamily="34" charset="-120"/>
              </a:rPr>
              <a:t>1</a:t>
            </a:r>
            <a:endParaRPr lang="en-US" sz="2575" dirty="0"/>
          </a:p>
        </p:txBody>
      </p:sp>
      <p:sp>
        <p:nvSpPr>
          <p:cNvPr id="9" name="Text 7"/>
          <p:cNvSpPr/>
          <p:nvPr/>
        </p:nvSpPr>
        <p:spPr>
          <a:xfrm>
            <a:off x="8513802" y="1935480"/>
            <a:ext cx="3618786" cy="340519"/>
          </a:xfrm>
          <a:prstGeom prst="rect">
            <a:avLst/>
          </a:prstGeom>
          <a:noFill/>
        </p:spPr>
        <p:txBody>
          <a:bodyPr wrap="none" rtlCol="0" anchor="t"/>
          <a:lstStyle/>
          <a:p>
            <a:pPr marL="0" indent="0" algn="l">
              <a:lnSpc>
                <a:spcPts val="2680"/>
              </a:lnSpc>
              <a:buNone/>
            </a:pPr>
            <a:r>
              <a:rPr lang="en-US" sz="3600" b="1" i="1" u="sng" kern="0" spc="-64" dirty="0">
                <a:solidFill>
                  <a:srgbClr val="E5E0DF"/>
                </a:solidFill>
                <a:latin typeface="Times New Roman" pitchFamily="18" charset="0"/>
                <a:ea typeface="Inter" pitchFamily="34" charset="-122"/>
                <a:cs typeface="Times New Roman" pitchFamily="18" charset="0"/>
              </a:rPr>
              <a:t>Data Collection &amp; Preparation</a:t>
            </a:r>
            <a:endParaRPr lang="en-US" sz="3600" i="1" u="sng" dirty="0">
              <a:latin typeface="Times New Roman" pitchFamily="18" charset="0"/>
              <a:cs typeface="Times New Roman" pitchFamily="18" charset="0"/>
            </a:endParaRPr>
          </a:p>
        </p:txBody>
      </p:sp>
      <p:sp>
        <p:nvSpPr>
          <p:cNvPr id="10" name="Text 8"/>
          <p:cNvSpPr/>
          <p:nvPr/>
        </p:nvSpPr>
        <p:spPr>
          <a:xfrm>
            <a:off x="8513801" y="2340867"/>
            <a:ext cx="5916903" cy="1155521"/>
          </a:xfrm>
          <a:prstGeom prst="rect">
            <a:avLst/>
          </a:prstGeom>
          <a:noFill/>
        </p:spPr>
        <p:txBody>
          <a:bodyPr wrap="square" rtlCol="0" anchor="t"/>
          <a:lstStyle/>
          <a:p>
            <a:pPr marL="0" indent="0" algn="l">
              <a:lnSpc>
                <a:spcPts val="2745"/>
              </a:lnSpc>
              <a:buNone/>
            </a:pPr>
            <a:r>
              <a:rPr lang="en-US" sz="2650" kern="0" spc="-34" dirty="0">
                <a:solidFill>
                  <a:srgbClr val="E5E0DF"/>
                </a:solidFill>
                <a:latin typeface="Times New Roman" pitchFamily="18" charset="0"/>
                <a:ea typeface="Inter" pitchFamily="34" charset="-122"/>
                <a:cs typeface="Times New Roman" pitchFamily="18" charset="0"/>
              </a:rPr>
              <a:t>Gather data from various internal and external sources and clean and </a:t>
            </a:r>
            <a:r>
              <a:rPr lang="en-US" sz="2650" kern="0" spc="-34" dirty="0" err="1">
                <a:solidFill>
                  <a:srgbClr val="E5E0DF"/>
                </a:solidFill>
                <a:latin typeface="Times New Roman" pitchFamily="18" charset="0"/>
                <a:ea typeface="Inter" pitchFamily="34" charset="-122"/>
                <a:cs typeface="Times New Roman" pitchFamily="18" charset="0"/>
              </a:rPr>
              <a:t>organise</a:t>
            </a:r>
            <a:r>
              <a:rPr lang="en-US" sz="2650" kern="0" spc="-34" dirty="0">
                <a:solidFill>
                  <a:srgbClr val="E5E0DF"/>
                </a:solidFill>
                <a:latin typeface="Times New Roman" pitchFamily="18" charset="0"/>
                <a:ea typeface="Inter" pitchFamily="34" charset="-122"/>
                <a:cs typeface="Times New Roman" pitchFamily="18" charset="0"/>
              </a:rPr>
              <a:t> data for analysis purposes</a:t>
            </a:r>
            <a:r>
              <a:rPr lang="en-US" sz="2650" kern="0" spc="-34" dirty="0">
                <a:solidFill>
                  <a:srgbClr val="E5E0DF"/>
                </a:solidFill>
                <a:latin typeface="Inter" pitchFamily="34" charset="0"/>
                <a:ea typeface="Inter" pitchFamily="34" charset="-122"/>
                <a:cs typeface="Inter" pitchFamily="34" charset="-120"/>
              </a:rPr>
              <a:t>.</a:t>
            </a:r>
            <a:endParaRPr lang="en-US" sz="2650" dirty="0"/>
          </a:p>
        </p:txBody>
      </p:sp>
      <p:sp>
        <p:nvSpPr>
          <p:cNvPr id="11" name="Shape 9"/>
          <p:cNvSpPr/>
          <p:nvPr/>
        </p:nvSpPr>
        <p:spPr>
          <a:xfrm>
            <a:off x="6307098" y="3200876"/>
            <a:ext cx="762833" cy="43577"/>
          </a:xfrm>
          <a:prstGeom prst="roundRect">
            <a:avLst>
              <a:gd name="adj" fmla="val 225078"/>
            </a:avLst>
          </a:prstGeom>
          <a:solidFill>
            <a:srgbClr val="140099"/>
          </a:solidFill>
        </p:spPr>
        <p:txBody>
          <a:bodyPr/>
          <a:lstStyle/>
          <a:p>
            <a:endParaRPr lang="en-IN"/>
          </a:p>
        </p:txBody>
      </p:sp>
      <p:sp>
        <p:nvSpPr>
          <p:cNvPr id="12" name="Shape 10"/>
          <p:cNvSpPr/>
          <p:nvPr/>
        </p:nvSpPr>
        <p:spPr>
          <a:xfrm>
            <a:off x="7069931" y="2977515"/>
            <a:ext cx="490299" cy="490299"/>
          </a:xfrm>
          <a:prstGeom prst="roundRect">
            <a:avLst>
              <a:gd name="adj" fmla="val 20005"/>
            </a:avLst>
          </a:prstGeom>
          <a:solidFill>
            <a:srgbClr val="110080"/>
          </a:solidFill>
          <a:ln w="13573">
            <a:solidFill>
              <a:srgbClr val="140099"/>
            </a:solidFill>
            <a:prstDash val="solid"/>
          </a:ln>
        </p:spPr>
        <p:txBody>
          <a:bodyPr/>
          <a:lstStyle/>
          <a:p>
            <a:endParaRPr lang="en-IN"/>
          </a:p>
        </p:txBody>
      </p:sp>
      <p:sp>
        <p:nvSpPr>
          <p:cNvPr id="13" name="Text 11"/>
          <p:cNvSpPr/>
          <p:nvPr/>
        </p:nvSpPr>
        <p:spPr>
          <a:xfrm>
            <a:off x="7220903" y="3018353"/>
            <a:ext cx="188357" cy="408623"/>
          </a:xfrm>
          <a:prstGeom prst="rect">
            <a:avLst/>
          </a:prstGeom>
          <a:noFill/>
        </p:spPr>
        <p:txBody>
          <a:bodyPr wrap="none" rtlCol="0" anchor="t"/>
          <a:lstStyle/>
          <a:p>
            <a:pPr marL="0" indent="0" algn="ctr">
              <a:lnSpc>
                <a:spcPts val="3220"/>
              </a:lnSpc>
              <a:buNone/>
            </a:pPr>
            <a:r>
              <a:rPr lang="en-US" sz="2575" b="1" kern="0" spc="-77" dirty="0">
                <a:solidFill>
                  <a:srgbClr val="E5E0DF"/>
                </a:solidFill>
                <a:latin typeface="Inter" pitchFamily="34" charset="0"/>
                <a:ea typeface="Inter" pitchFamily="34" charset="-122"/>
                <a:cs typeface="Inter" pitchFamily="34" charset="-120"/>
              </a:rPr>
              <a:t>2</a:t>
            </a:r>
            <a:endParaRPr lang="en-US" sz="2575" dirty="0"/>
          </a:p>
        </p:txBody>
      </p:sp>
      <p:sp>
        <p:nvSpPr>
          <p:cNvPr id="14" name="Text 12"/>
          <p:cNvSpPr/>
          <p:nvPr/>
        </p:nvSpPr>
        <p:spPr>
          <a:xfrm>
            <a:off x="501805" y="3018354"/>
            <a:ext cx="5614555" cy="408622"/>
          </a:xfrm>
          <a:prstGeom prst="rect">
            <a:avLst/>
          </a:prstGeom>
          <a:noFill/>
        </p:spPr>
        <p:txBody>
          <a:bodyPr wrap="none" rtlCol="0" anchor="t"/>
          <a:lstStyle/>
          <a:p>
            <a:pPr marL="0" indent="0">
              <a:lnSpc>
                <a:spcPts val="2680"/>
              </a:lnSpc>
              <a:buNone/>
            </a:pPr>
            <a:r>
              <a:rPr lang="en-US" sz="3600" b="1" i="1" u="sng" kern="0" spc="-64" dirty="0">
                <a:solidFill>
                  <a:srgbClr val="E5E0DF"/>
                </a:solidFill>
                <a:latin typeface="Times New Roman" pitchFamily="18" charset="0"/>
                <a:ea typeface="Inter" pitchFamily="34" charset="-122"/>
                <a:cs typeface="Times New Roman" pitchFamily="18" charset="0"/>
              </a:rPr>
              <a:t>Exploratory Data Analysis</a:t>
            </a:r>
            <a:endParaRPr lang="en-US" sz="3600" i="1" u="sng" dirty="0">
              <a:latin typeface="Times New Roman" pitchFamily="18" charset="0"/>
              <a:cs typeface="Times New Roman" pitchFamily="18" charset="0"/>
            </a:endParaRPr>
          </a:p>
        </p:txBody>
      </p:sp>
      <p:sp>
        <p:nvSpPr>
          <p:cNvPr id="15" name="Text 13"/>
          <p:cNvSpPr/>
          <p:nvPr/>
        </p:nvSpPr>
        <p:spPr>
          <a:xfrm>
            <a:off x="501805" y="3496389"/>
            <a:ext cx="5614556" cy="1394936"/>
          </a:xfrm>
          <a:prstGeom prst="rect">
            <a:avLst/>
          </a:prstGeom>
          <a:noFill/>
        </p:spPr>
        <p:txBody>
          <a:bodyPr wrap="square" rtlCol="0" anchor="t"/>
          <a:lstStyle/>
          <a:p>
            <a:pPr marL="0" indent="0">
              <a:lnSpc>
                <a:spcPts val="2745"/>
              </a:lnSpc>
              <a:buNone/>
            </a:pPr>
            <a:r>
              <a:rPr lang="en-US" sz="2650" kern="0" spc="-34" dirty="0">
                <a:solidFill>
                  <a:srgbClr val="E5E0DF"/>
                </a:solidFill>
                <a:latin typeface="Times New Roman" pitchFamily="18" charset="0"/>
                <a:ea typeface="Inter" pitchFamily="34" charset="-122"/>
                <a:cs typeface="Times New Roman" pitchFamily="18" charset="0"/>
              </a:rPr>
              <a:t>Apply statistical techniques to explore the data and identify patterns, correlations, and relationships between different features.</a:t>
            </a:r>
            <a:endParaRPr lang="en-US" sz="2650" dirty="0">
              <a:latin typeface="Times New Roman" pitchFamily="18" charset="0"/>
              <a:cs typeface="Times New Roman" pitchFamily="18" charset="0"/>
            </a:endParaRPr>
          </a:p>
        </p:txBody>
      </p:sp>
      <p:sp>
        <p:nvSpPr>
          <p:cNvPr id="16" name="Shape 14"/>
          <p:cNvSpPr/>
          <p:nvPr/>
        </p:nvSpPr>
        <p:spPr>
          <a:xfrm>
            <a:off x="7560231" y="4460796"/>
            <a:ext cx="762833" cy="43577"/>
          </a:xfrm>
          <a:prstGeom prst="roundRect">
            <a:avLst>
              <a:gd name="adj" fmla="val 225078"/>
            </a:avLst>
          </a:prstGeom>
          <a:solidFill>
            <a:srgbClr val="140099"/>
          </a:solidFill>
        </p:spPr>
        <p:txBody>
          <a:bodyPr/>
          <a:lstStyle/>
          <a:p>
            <a:endParaRPr lang="en-IN"/>
          </a:p>
        </p:txBody>
      </p:sp>
      <p:sp>
        <p:nvSpPr>
          <p:cNvPr id="17" name="Shape 15"/>
          <p:cNvSpPr/>
          <p:nvPr/>
        </p:nvSpPr>
        <p:spPr>
          <a:xfrm>
            <a:off x="7069931" y="4237434"/>
            <a:ext cx="490299" cy="490299"/>
          </a:xfrm>
          <a:prstGeom prst="roundRect">
            <a:avLst>
              <a:gd name="adj" fmla="val 20005"/>
            </a:avLst>
          </a:prstGeom>
          <a:solidFill>
            <a:srgbClr val="110080"/>
          </a:solidFill>
          <a:ln w="13573">
            <a:solidFill>
              <a:srgbClr val="140099"/>
            </a:solidFill>
            <a:prstDash val="solid"/>
          </a:ln>
        </p:spPr>
        <p:txBody>
          <a:bodyPr/>
          <a:lstStyle/>
          <a:p>
            <a:endParaRPr lang="en-IN"/>
          </a:p>
        </p:txBody>
      </p:sp>
      <p:sp>
        <p:nvSpPr>
          <p:cNvPr id="18" name="Text 16"/>
          <p:cNvSpPr/>
          <p:nvPr/>
        </p:nvSpPr>
        <p:spPr>
          <a:xfrm>
            <a:off x="7213282" y="4278273"/>
            <a:ext cx="203597" cy="408623"/>
          </a:xfrm>
          <a:prstGeom prst="rect">
            <a:avLst/>
          </a:prstGeom>
          <a:noFill/>
        </p:spPr>
        <p:txBody>
          <a:bodyPr wrap="none" rtlCol="0" anchor="t"/>
          <a:lstStyle/>
          <a:p>
            <a:pPr marL="0" indent="0" algn="ctr">
              <a:lnSpc>
                <a:spcPts val="3220"/>
              </a:lnSpc>
              <a:buNone/>
            </a:pPr>
            <a:r>
              <a:rPr lang="en-US" sz="2575" b="1" kern="0" spc="-77" dirty="0">
                <a:solidFill>
                  <a:srgbClr val="E5E0DF"/>
                </a:solidFill>
                <a:latin typeface="Inter" pitchFamily="34" charset="0"/>
                <a:ea typeface="Inter" pitchFamily="34" charset="-122"/>
                <a:cs typeface="Inter" pitchFamily="34" charset="-120"/>
              </a:rPr>
              <a:t>3</a:t>
            </a:r>
            <a:endParaRPr lang="en-US" sz="2575" dirty="0"/>
          </a:p>
        </p:txBody>
      </p:sp>
      <p:sp>
        <p:nvSpPr>
          <p:cNvPr id="19" name="Text 17"/>
          <p:cNvSpPr/>
          <p:nvPr/>
        </p:nvSpPr>
        <p:spPr>
          <a:xfrm>
            <a:off x="8513802" y="4285059"/>
            <a:ext cx="3497342" cy="340519"/>
          </a:xfrm>
          <a:prstGeom prst="rect">
            <a:avLst/>
          </a:prstGeom>
          <a:noFill/>
        </p:spPr>
        <p:txBody>
          <a:bodyPr wrap="none" rtlCol="0" anchor="t"/>
          <a:lstStyle/>
          <a:p>
            <a:pPr marL="0" indent="0" algn="l">
              <a:lnSpc>
                <a:spcPts val="2680"/>
              </a:lnSpc>
              <a:buNone/>
            </a:pPr>
            <a:r>
              <a:rPr lang="en-US" sz="3600" b="1" i="1" u="sng" kern="0" spc="-64" dirty="0">
                <a:solidFill>
                  <a:srgbClr val="E5E0DF"/>
                </a:solidFill>
                <a:latin typeface="Times New Roman" pitchFamily="18" charset="0"/>
                <a:ea typeface="Inter" pitchFamily="34" charset="-122"/>
                <a:cs typeface="Times New Roman" pitchFamily="18" charset="0"/>
              </a:rPr>
              <a:t>Feature Selection &amp; Creation</a:t>
            </a:r>
            <a:endParaRPr lang="en-US" sz="3600" i="1" u="sng" dirty="0">
              <a:latin typeface="Times New Roman" pitchFamily="18" charset="0"/>
              <a:cs typeface="Times New Roman" pitchFamily="18" charset="0"/>
            </a:endParaRPr>
          </a:p>
        </p:txBody>
      </p:sp>
      <p:sp>
        <p:nvSpPr>
          <p:cNvPr id="20" name="Text 18"/>
          <p:cNvSpPr/>
          <p:nvPr/>
        </p:nvSpPr>
        <p:spPr>
          <a:xfrm>
            <a:off x="8119663" y="4830534"/>
            <a:ext cx="5269105" cy="1867515"/>
          </a:xfrm>
          <a:prstGeom prst="rect">
            <a:avLst/>
          </a:prstGeom>
          <a:noFill/>
        </p:spPr>
        <p:txBody>
          <a:bodyPr wrap="square" rtlCol="0" anchor="t"/>
          <a:lstStyle/>
          <a:p>
            <a:pPr lvl="1">
              <a:lnSpc>
                <a:spcPts val="2745"/>
              </a:lnSpc>
            </a:pPr>
            <a:r>
              <a:rPr lang="en-US" sz="2650" kern="0" spc="-34" dirty="0">
                <a:solidFill>
                  <a:srgbClr val="E5E0DF"/>
                </a:solidFill>
                <a:latin typeface="Times New Roman" pitchFamily="18" charset="0"/>
                <a:ea typeface="Inter" pitchFamily="34" charset="-122"/>
                <a:cs typeface="Times New Roman" pitchFamily="18" charset="0"/>
              </a:rPr>
              <a:t>Select and create features that are most predictive of customer behavior and preferences</a:t>
            </a:r>
            <a:r>
              <a:rPr lang="en-US" sz="2800" kern="0" spc="-34" dirty="0">
                <a:solidFill>
                  <a:srgbClr val="E5E0DF"/>
                </a:solidFill>
                <a:latin typeface="Inter" pitchFamily="34" charset="0"/>
                <a:ea typeface="Inter" pitchFamily="34" charset="-122"/>
                <a:cs typeface="Inter" pitchFamily="34" charset="-120"/>
              </a:rPr>
              <a:t>.</a:t>
            </a:r>
            <a:endParaRPr lang="en-US" sz="2800" dirty="0"/>
          </a:p>
        </p:txBody>
      </p:sp>
      <p:sp>
        <p:nvSpPr>
          <p:cNvPr id="21" name="Shape 19"/>
          <p:cNvSpPr/>
          <p:nvPr/>
        </p:nvSpPr>
        <p:spPr>
          <a:xfrm>
            <a:off x="6307098" y="5720715"/>
            <a:ext cx="762833" cy="43577"/>
          </a:xfrm>
          <a:prstGeom prst="roundRect">
            <a:avLst>
              <a:gd name="adj" fmla="val 225078"/>
            </a:avLst>
          </a:prstGeom>
          <a:solidFill>
            <a:srgbClr val="140099"/>
          </a:solidFill>
        </p:spPr>
        <p:txBody>
          <a:bodyPr/>
          <a:lstStyle/>
          <a:p>
            <a:endParaRPr lang="en-IN"/>
          </a:p>
        </p:txBody>
      </p:sp>
      <p:sp>
        <p:nvSpPr>
          <p:cNvPr id="22" name="Shape 20"/>
          <p:cNvSpPr/>
          <p:nvPr/>
        </p:nvSpPr>
        <p:spPr>
          <a:xfrm>
            <a:off x="7069931" y="5497354"/>
            <a:ext cx="490299" cy="490299"/>
          </a:xfrm>
          <a:prstGeom prst="roundRect">
            <a:avLst>
              <a:gd name="adj" fmla="val 20005"/>
            </a:avLst>
          </a:prstGeom>
          <a:solidFill>
            <a:srgbClr val="110080"/>
          </a:solidFill>
          <a:ln w="13573">
            <a:solidFill>
              <a:srgbClr val="140099"/>
            </a:solidFill>
            <a:prstDash val="solid"/>
          </a:ln>
        </p:spPr>
        <p:txBody>
          <a:bodyPr/>
          <a:lstStyle/>
          <a:p>
            <a:endParaRPr lang="en-IN"/>
          </a:p>
        </p:txBody>
      </p:sp>
      <p:sp>
        <p:nvSpPr>
          <p:cNvPr id="23" name="Text 21"/>
          <p:cNvSpPr/>
          <p:nvPr/>
        </p:nvSpPr>
        <p:spPr>
          <a:xfrm>
            <a:off x="7209473" y="5538192"/>
            <a:ext cx="211217" cy="408623"/>
          </a:xfrm>
          <a:prstGeom prst="rect">
            <a:avLst/>
          </a:prstGeom>
          <a:noFill/>
        </p:spPr>
        <p:txBody>
          <a:bodyPr wrap="none" rtlCol="0" anchor="t"/>
          <a:lstStyle/>
          <a:p>
            <a:pPr marL="0" indent="0" algn="ctr">
              <a:lnSpc>
                <a:spcPts val="3220"/>
              </a:lnSpc>
              <a:buNone/>
            </a:pPr>
            <a:r>
              <a:rPr lang="en-US" sz="2575" b="1" kern="0" spc="-77" dirty="0">
                <a:solidFill>
                  <a:srgbClr val="E5E0DF"/>
                </a:solidFill>
                <a:latin typeface="Inter" pitchFamily="34" charset="0"/>
                <a:ea typeface="Inter" pitchFamily="34" charset="-122"/>
                <a:cs typeface="Inter" pitchFamily="34" charset="-120"/>
              </a:rPr>
              <a:t>4</a:t>
            </a:r>
            <a:endParaRPr lang="en-US" sz="2575" dirty="0"/>
          </a:p>
        </p:txBody>
      </p:sp>
      <p:sp>
        <p:nvSpPr>
          <p:cNvPr id="24" name="Text 22"/>
          <p:cNvSpPr/>
          <p:nvPr/>
        </p:nvSpPr>
        <p:spPr>
          <a:xfrm>
            <a:off x="758283" y="5544979"/>
            <a:ext cx="5358077" cy="340519"/>
          </a:xfrm>
          <a:prstGeom prst="rect">
            <a:avLst/>
          </a:prstGeom>
          <a:noFill/>
        </p:spPr>
        <p:txBody>
          <a:bodyPr wrap="none" rtlCol="0" anchor="t"/>
          <a:lstStyle/>
          <a:p>
            <a:pPr marL="0" indent="0">
              <a:lnSpc>
                <a:spcPts val="2680"/>
              </a:lnSpc>
              <a:buNone/>
            </a:pPr>
            <a:r>
              <a:rPr lang="en-US" sz="3600" b="1" i="1" u="sng" kern="0" spc="-64" dirty="0">
                <a:solidFill>
                  <a:srgbClr val="E5E0DF"/>
                </a:solidFill>
                <a:latin typeface="Times New Roman" pitchFamily="18" charset="0"/>
                <a:ea typeface="Inter" pitchFamily="34" charset="-122"/>
                <a:cs typeface="Times New Roman" pitchFamily="18" charset="0"/>
              </a:rPr>
              <a:t>Model Selection &amp; Validation</a:t>
            </a:r>
            <a:endParaRPr lang="en-US" sz="3600" i="1" u="sng" dirty="0">
              <a:latin typeface="Times New Roman" pitchFamily="18" charset="0"/>
              <a:cs typeface="Times New Roman" pitchFamily="18" charset="0"/>
            </a:endParaRPr>
          </a:p>
        </p:txBody>
      </p:sp>
      <p:sp>
        <p:nvSpPr>
          <p:cNvPr id="25" name="Text 23"/>
          <p:cNvSpPr/>
          <p:nvPr/>
        </p:nvSpPr>
        <p:spPr>
          <a:xfrm>
            <a:off x="758283" y="6016228"/>
            <a:ext cx="5268866" cy="1394936"/>
          </a:xfrm>
          <a:prstGeom prst="rect">
            <a:avLst/>
          </a:prstGeom>
          <a:noFill/>
        </p:spPr>
        <p:txBody>
          <a:bodyPr wrap="square" rtlCol="0" anchor="t"/>
          <a:lstStyle/>
          <a:p>
            <a:pPr marL="0" indent="0">
              <a:lnSpc>
                <a:spcPts val="2745"/>
              </a:lnSpc>
              <a:buNone/>
            </a:pPr>
            <a:r>
              <a:rPr lang="en-US" sz="2650" kern="0" spc="-34" dirty="0">
                <a:solidFill>
                  <a:srgbClr val="E5E0DF"/>
                </a:solidFill>
                <a:latin typeface="Times New Roman" pitchFamily="18" charset="0"/>
                <a:ea typeface="Inter" pitchFamily="34" charset="-122"/>
                <a:cs typeface="Times New Roman" pitchFamily="18" charset="0"/>
              </a:rPr>
              <a:t>Use machine learning algorithms to cluster customers into different personas, and validate the accuracy of the model.</a:t>
            </a:r>
            <a:endParaRPr lang="en-US" sz="265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IN"/>
          </a:p>
        </p:txBody>
      </p:sp>
      <p:sp>
        <p:nvSpPr>
          <p:cNvPr id="3" name="Shape 1"/>
          <p:cNvSpPr/>
          <p:nvPr/>
        </p:nvSpPr>
        <p:spPr>
          <a:xfrm>
            <a:off x="-109331" y="-139148"/>
            <a:ext cx="14958391" cy="8368748"/>
          </a:xfrm>
          <a:prstGeom prst="rect">
            <a:avLst/>
          </a:prstGeom>
          <a:solidFill>
            <a:srgbClr val="272525"/>
          </a:solidFill>
          <a:ln w="13811">
            <a:solidFill>
              <a:srgbClr val="565151"/>
            </a:solidFill>
            <a:prstDash val="solid"/>
          </a:ln>
        </p:spPr>
        <p:txBody>
          <a:bodyPr/>
          <a:lstStyle/>
          <a:p>
            <a:r>
              <a:rPr lang="en-IN" sz="5400" dirty="0">
                <a:solidFill>
                  <a:schemeClr val="bg1"/>
                </a:solidFill>
                <a:latin typeface="Times New Roman" pitchFamily="18" charset="0"/>
                <a:cs typeface="Times New Roman" pitchFamily="18" charset="0"/>
              </a:rPr>
              <a:t>EXPLORATORY DATA ANALYSIS:-</a:t>
            </a:r>
          </a:p>
        </p:txBody>
      </p:sp>
      <p:pic>
        <p:nvPicPr>
          <p:cNvPr id="1026" name="Picture 2"/>
          <p:cNvPicPr>
            <a:picLocks noChangeAspect="1" noChangeArrowheads="1"/>
          </p:cNvPicPr>
          <p:nvPr/>
        </p:nvPicPr>
        <p:blipFill>
          <a:blip r:embed="rId3"/>
          <a:srcRect/>
          <a:stretch>
            <a:fillRect/>
          </a:stretch>
        </p:blipFill>
        <p:spPr bwMode="auto">
          <a:xfrm>
            <a:off x="835572" y="1081833"/>
            <a:ext cx="13022318" cy="673786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1069</Words>
  <Application>Microsoft Office PowerPoint</Application>
  <PresentationFormat>Custom</PresentationFormat>
  <Paragraphs>141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Inter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amulya madiraju</cp:lastModifiedBy>
  <cp:revision>16</cp:revision>
  <dcterms:created xsi:type="dcterms:W3CDTF">2023-12-16T13:09:00Z</dcterms:created>
  <dcterms:modified xsi:type="dcterms:W3CDTF">2024-02-04T17:34:57Z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5E03C92F97EA4D549BFE2DC63ACAB7B4_13</vt:lpwstr>
  </property>
  <property fmtid="{D5CDD505-2E9C-101B-9397-08002B2CF9AE}" pid="3" name="KSOProductBuildVer">
    <vt:lpwstr>1033-12.2.0.13359</vt:lpwstr>
  </property>
</Properties>
</file>