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3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01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342912"/>
            <a:ext cx="7477601" cy="2499598"/>
          </a:xfrm>
          <a:prstGeom prst="rect">
            <a:avLst/>
          </a:prstGeom>
          <a:noFill/>
          <a:ln/>
        </p:spPr>
        <p:txBody>
          <a:bodyPr wrap="square" rtlCol="0" anchor="t"/>
          <a:lstStyle/>
          <a:p>
            <a:pPr marL="0" indent="0">
              <a:lnSpc>
                <a:spcPts val="6561"/>
              </a:lnSpc>
              <a:buNone/>
            </a:pPr>
            <a:r>
              <a:rPr lang="en-US" sz="5249" b="1" dirty="0">
                <a:solidFill>
                  <a:srgbClr val="F0FCFF"/>
                </a:solidFill>
                <a:latin typeface="Spline Sans" pitchFamily="34" charset="0"/>
                <a:ea typeface="Spline Sans" pitchFamily="34" charset="-122"/>
                <a:cs typeface="Spline Sans" pitchFamily="34" charset="-120"/>
              </a:rPr>
              <a:t>Introduction to Spotify Data Analysis and Visualization</a:t>
            </a:r>
            <a:endParaRPr lang="en-US" sz="5249" dirty="0"/>
          </a:p>
        </p:txBody>
      </p:sp>
      <p:sp>
        <p:nvSpPr>
          <p:cNvPr id="6" name="Text 2"/>
          <p:cNvSpPr/>
          <p:nvPr/>
        </p:nvSpPr>
        <p:spPr>
          <a:xfrm>
            <a:off x="6319599" y="5175766"/>
            <a:ext cx="7477601"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Explore the fascinating world of Spotify data analysis and visualization, uncovering insights and trends within music streaming patterns.</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637824"/>
            <a:ext cx="6839069"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Conclusion and next steps</a:t>
            </a:r>
            <a:endParaRPr lang="en-US" sz="4374" dirty="0"/>
          </a:p>
        </p:txBody>
      </p:sp>
      <p:sp>
        <p:nvSpPr>
          <p:cNvPr id="5" name="Shape 2"/>
          <p:cNvSpPr/>
          <p:nvPr/>
        </p:nvSpPr>
        <p:spPr>
          <a:xfrm>
            <a:off x="2624376" y="3005733"/>
            <a:ext cx="388739" cy="388739"/>
          </a:xfrm>
          <a:prstGeom prst="roundRect">
            <a:avLst>
              <a:gd name="adj" fmla="val 102886"/>
            </a:avLst>
          </a:prstGeom>
          <a:solidFill>
            <a:srgbClr val="0A081B"/>
          </a:solidFill>
          <a:ln w="22860">
            <a:solidFill>
              <a:srgbClr val="E0E4E6"/>
            </a:solidFill>
            <a:prstDash val="solid"/>
          </a:ln>
        </p:spPr>
      </p:sp>
      <p:sp>
        <p:nvSpPr>
          <p:cNvPr id="6" name="Text 3"/>
          <p:cNvSpPr/>
          <p:nvPr/>
        </p:nvSpPr>
        <p:spPr>
          <a:xfrm>
            <a:off x="3235285" y="3026450"/>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Insights Application</a:t>
            </a:r>
            <a:endParaRPr lang="en-US" sz="2187" dirty="0"/>
          </a:p>
        </p:txBody>
      </p:sp>
      <p:sp>
        <p:nvSpPr>
          <p:cNvPr id="7" name="Text 4"/>
          <p:cNvSpPr/>
          <p:nvPr/>
        </p:nvSpPr>
        <p:spPr>
          <a:xfrm>
            <a:off x="3235285" y="3506867"/>
            <a:ext cx="3968829"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Apply the insights to refine music recommendations and enhance user experience.</a:t>
            </a:r>
            <a:endParaRPr lang="en-US" sz="1750" dirty="0"/>
          </a:p>
        </p:txBody>
      </p:sp>
      <p:sp>
        <p:nvSpPr>
          <p:cNvPr id="8" name="Shape 5"/>
          <p:cNvSpPr/>
          <p:nvPr/>
        </p:nvSpPr>
        <p:spPr>
          <a:xfrm>
            <a:off x="7426285" y="3005733"/>
            <a:ext cx="388739" cy="388739"/>
          </a:xfrm>
          <a:prstGeom prst="roundRect">
            <a:avLst>
              <a:gd name="adj" fmla="val 102886"/>
            </a:avLst>
          </a:prstGeom>
          <a:solidFill>
            <a:srgbClr val="0A081B"/>
          </a:solidFill>
          <a:ln w="22860">
            <a:solidFill>
              <a:srgbClr val="E0E4E6"/>
            </a:solidFill>
            <a:prstDash val="solid"/>
          </a:ln>
        </p:spPr>
      </p:sp>
      <p:sp>
        <p:nvSpPr>
          <p:cNvPr id="9" name="Text 6"/>
          <p:cNvSpPr/>
          <p:nvPr/>
        </p:nvSpPr>
        <p:spPr>
          <a:xfrm>
            <a:off x="8037195" y="3026450"/>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Further Analysis</a:t>
            </a:r>
            <a:endParaRPr lang="en-US" sz="2187" dirty="0"/>
          </a:p>
        </p:txBody>
      </p:sp>
      <p:sp>
        <p:nvSpPr>
          <p:cNvPr id="10" name="Text 7"/>
          <p:cNvSpPr/>
          <p:nvPr/>
        </p:nvSpPr>
        <p:spPr>
          <a:xfrm>
            <a:off x="8037195" y="3506867"/>
            <a:ext cx="3968829"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Explore additional datasets or new data sources to gain deeper insights.</a:t>
            </a:r>
            <a:endParaRPr lang="en-US" sz="1750" dirty="0"/>
          </a:p>
        </p:txBody>
      </p:sp>
      <p:sp>
        <p:nvSpPr>
          <p:cNvPr id="11" name="Shape 8"/>
          <p:cNvSpPr/>
          <p:nvPr/>
        </p:nvSpPr>
        <p:spPr>
          <a:xfrm>
            <a:off x="2624376" y="5024438"/>
            <a:ext cx="388739" cy="388739"/>
          </a:xfrm>
          <a:prstGeom prst="roundRect">
            <a:avLst>
              <a:gd name="adj" fmla="val 102886"/>
            </a:avLst>
          </a:prstGeom>
          <a:solidFill>
            <a:srgbClr val="0A081B"/>
          </a:solidFill>
          <a:ln w="22860">
            <a:solidFill>
              <a:srgbClr val="E0E4E6"/>
            </a:solidFill>
            <a:prstDash val="solid"/>
          </a:ln>
        </p:spPr>
      </p:sp>
      <p:sp>
        <p:nvSpPr>
          <p:cNvPr id="12" name="Text 9"/>
          <p:cNvSpPr/>
          <p:nvPr/>
        </p:nvSpPr>
        <p:spPr>
          <a:xfrm>
            <a:off x="3235285" y="5045154"/>
            <a:ext cx="3672602"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Collaboration Opportunities</a:t>
            </a:r>
            <a:endParaRPr lang="en-US" sz="2187" dirty="0"/>
          </a:p>
        </p:txBody>
      </p:sp>
      <p:sp>
        <p:nvSpPr>
          <p:cNvPr id="13" name="Text 10"/>
          <p:cNvSpPr/>
          <p:nvPr/>
        </p:nvSpPr>
        <p:spPr>
          <a:xfrm>
            <a:off x="3235285" y="5525572"/>
            <a:ext cx="3968829"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Partner with music industry experts to enrich data analysis and model building.</a:t>
            </a:r>
            <a:endParaRPr lang="en-US" sz="1750" dirty="0"/>
          </a:p>
        </p:txBody>
      </p:sp>
      <p:sp>
        <p:nvSpPr>
          <p:cNvPr id="14" name="Shape 11"/>
          <p:cNvSpPr/>
          <p:nvPr/>
        </p:nvSpPr>
        <p:spPr>
          <a:xfrm>
            <a:off x="7426285" y="5024438"/>
            <a:ext cx="388739" cy="388739"/>
          </a:xfrm>
          <a:prstGeom prst="roundRect">
            <a:avLst>
              <a:gd name="adj" fmla="val 102886"/>
            </a:avLst>
          </a:prstGeom>
          <a:solidFill>
            <a:srgbClr val="0A081B"/>
          </a:solidFill>
          <a:ln w="22860">
            <a:solidFill>
              <a:srgbClr val="E0E4E6"/>
            </a:solidFill>
            <a:prstDash val="solid"/>
          </a:ln>
        </p:spPr>
      </p:sp>
      <p:sp>
        <p:nvSpPr>
          <p:cNvPr id="15" name="Text 12"/>
          <p:cNvSpPr/>
          <p:nvPr/>
        </p:nvSpPr>
        <p:spPr>
          <a:xfrm>
            <a:off x="8037195" y="5045154"/>
            <a:ext cx="2777490"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Future Research</a:t>
            </a:r>
            <a:endParaRPr lang="en-US" sz="2187" dirty="0"/>
          </a:p>
        </p:txBody>
      </p:sp>
      <p:sp>
        <p:nvSpPr>
          <p:cNvPr id="16" name="Text 13"/>
          <p:cNvSpPr/>
          <p:nvPr/>
        </p:nvSpPr>
        <p:spPr>
          <a:xfrm>
            <a:off x="8037195" y="5525572"/>
            <a:ext cx="3968829"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Investigate emerging trends in music consumption for future predictive modeling.</a:t>
            </a:r>
            <a:endParaRPr lang="en-US" sz="175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283732"/>
            <a:ext cx="9306401"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Understanding the data sources and formats</a:t>
            </a:r>
            <a:endParaRPr lang="en-US" sz="4374" dirty="0"/>
          </a:p>
        </p:txBody>
      </p:sp>
      <p:sp>
        <p:nvSpPr>
          <p:cNvPr id="6" name="Shape 2"/>
          <p:cNvSpPr/>
          <p:nvPr/>
        </p:nvSpPr>
        <p:spPr>
          <a:xfrm>
            <a:off x="4490799" y="3005733"/>
            <a:ext cx="4542115" cy="2036683"/>
          </a:xfrm>
          <a:prstGeom prst="roundRect">
            <a:avLst>
              <a:gd name="adj" fmla="val 19638"/>
            </a:avLst>
          </a:prstGeom>
          <a:solidFill>
            <a:srgbClr val="0A081B"/>
          </a:solidFill>
          <a:ln w="22860">
            <a:solidFill>
              <a:srgbClr val="E0E4E6"/>
            </a:solidFill>
            <a:prstDash val="solid"/>
          </a:ln>
        </p:spPr>
      </p:sp>
      <p:sp>
        <p:nvSpPr>
          <p:cNvPr id="7" name="Text 3"/>
          <p:cNvSpPr/>
          <p:nvPr/>
        </p:nvSpPr>
        <p:spPr>
          <a:xfrm>
            <a:off x="4735830" y="3250763"/>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Spotify API</a:t>
            </a:r>
            <a:endParaRPr lang="en-US" sz="2187" dirty="0"/>
          </a:p>
        </p:txBody>
      </p:sp>
      <p:sp>
        <p:nvSpPr>
          <p:cNvPr id="8" name="Text 4"/>
          <p:cNvSpPr/>
          <p:nvPr/>
        </p:nvSpPr>
        <p:spPr>
          <a:xfrm>
            <a:off x="4735830" y="3731181"/>
            <a:ext cx="4052054"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Access to a wealth of data, including user playlists, artist information, and track features.</a:t>
            </a:r>
            <a:endParaRPr lang="en-US" sz="1750" dirty="0"/>
          </a:p>
        </p:txBody>
      </p:sp>
      <p:sp>
        <p:nvSpPr>
          <p:cNvPr id="9" name="Shape 5"/>
          <p:cNvSpPr/>
          <p:nvPr/>
        </p:nvSpPr>
        <p:spPr>
          <a:xfrm>
            <a:off x="9255085" y="3005733"/>
            <a:ext cx="4542115" cy="2036683"/>
          </a:xfrm>
          <a:prstGeom prst="roundRect">
            <a:avLst>
              <a:gd name="adj" fmla="val 19638"/>
            </a:avLst>
          </a:prstGeom>
          <a:solidFill>
            <a:srgbClr val="0A081B"/>
          </a:solidFill>
          <a:ln w="22860">
            <a:solidFill>
              <a:srgbClr val="E0E4E6"/>
            </a:solidFill>
            <a:prstDash val="solid"/>
          </a:ln>
        </p:spPr>
      </p:sp>
      <p:sp>
        <p:nvSpPr>
          <p:cNvPr id="10" name="Text 6"/>
          <p:cNvSpPr/>
          <p:nvPr/>
        </p:nvSpPr>
        <p:spPr>
          <a:xfrm>
            <a:off x="9500116" y="3250763"/>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Raw Data Formats</a:t>
            </a:r>
            <a:endParaRPr lang="en-US" sz="2187" dirty="0"/>
          </a:p>
        </p:txBody>
      </p:sp>
      <p:sp>
        <p:nvSpPr>
          <p:cNvPr id="11" name="Text 7"/>
          <p:cNvSpPr/>
          <p:nvPr/>
        </p:nvSpPr>
        <p:spPr>
          <a:xfrm>
            <a:off x="9500116" y="3731181"/>
            <a:ext cx="4052054"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Data may come in JSON, CSV, or relational database formats, each requiring unique handling.</a:t>
            </a:r>
            <a:endParaRPr lang="en-US" sz="1750" dirty="0"/>
          </a:p>
        </p:txBody>
      </p:sp>
      <p:sp>
        <p:nvSpPr>
          <p:cNvPr id="12" name="Shape 8"/>
          <p:cNvSpPr/>
          <p:nvPr/>
        </p:nvSpPr>
        <p:spPr>
          <a:xfrm>
            <a:off x="4490799" y="5264587"/>
            <a:ext cx="9306401" cy="1681282"/>
          </a:xfrm>
          <a:prstGeom prst="roundRect">
            <a:avLst>
              <a:gd name="adj" fmla="val 23789"/>
            </a:avLst>
          </a:prstGeom>
          <a:solidFill>
            <a:srgbClr val="0A081B"/>
          </a:solidFill>
          <a:ln w="22860">
            <a:solidFill>
              <a:srgbClr val="E0E4E6"/>
            </a:solidFill>
            <a:prstDash val="solid"/>
          </a:ln>
        </p:spPr>
      </p:sp>
      <p:sp>
        <p:nvSpPr>
          <p:cNvPr id="13" name="Text 9"/>
          <p:cNvSpPr/>
          <p:nvPr/>
        </p:nvSpPr>
        <p:spPr>
          <a:xfrm>
            <a:off x="4735830" y="5509617"/>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Streaming Data</a:t>
            </a:r>
            <a:endParaRPr lang="en-US" sz="2187" dirty="0"/>
          </a:p>
        </p:txBody>
      </p:sp>
      <p:sp>
        <p:nvSpPr>
          <p:cNvPr id="14" name="Text 10"/>
          <p:cNvSpPr/>
          <p:nvPr/>
        </p:nvSpPr>
        <p:spPr>
          <a:xfrm>
            <a:off x="4735830" y="5990034"/>
            <a:ext cx="8816340"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Real-time data from the platform, providing insights into user interactions and current trends.</a:t>
            </a:r>
            <a:endParaRPr lang="en-US" sz="1750"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624376" y="4367808"/>
            <a:ext cx="8671441"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Data Cleaning and Preprocessing</a:t>
            </a:r>
            <a:endParaRPr lang="en-US" sz="4374" dirty="0"/>
          </a:p>
        </p:txBody>
      </p:sp>
      <p:sp>
        <p:nvSpPr>
          <p:cNvPr id="6" name="Text 2"/>
          <p:cNvSpPr/>
          <p:nvPr/>
        </p:nvSpPr>
        <p:spPr>
          <a:xfrm>
            <a:off x="2979777" y="5395436"/>
            <a:ext cx="9026247"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0E4E6"/>
                </a:solidFill>
                <a:latin typeface="Barlow" pitchFamily="34" charset="0"/>
                <a:ea typeface="Barlow" pitchFamily="34" charset="-122"/>
                <a:cs typeface="Barlow" pitchFamily="34" charset="-120"/>
              </a:rPr>
              <a:t>Identify and remove missing values:</a:t>
            </a:r>
            <a:r>
              <a:rPr lang="en-US" sz="1750" dirty="0">
                <a:solidFill>
                  <a:srgbClr val="E0E4E6"/>
                </a:solidFill>
                <a:latin typeface="Barlow" pitchFamily="34" charset="0"/>
                <a:ea typeface="Barlow" pitchFamily="34" charset="-122"/>
                <a:cs typeface="Barlow" pitchFamily="34" charset="-120"/>
              </a:rPr>
              <a:t> Utilize techniques such as imputation or deletion</a:t>
            </a:r>
            <a:endParaRPr lang="en-US" sz="1750" dirty="0"/>
          </a:p>
        </p:txBody>
      </p:sp>
      <p:sp>
        <p:nvSpPr>
          <p:cNvPr id="7" name="Text 3"/>
          <p:cNvSpPr/>
          <p:nvPr/>
        </p:nvSpPr>
        <p:spPr>
          <a:xfrm>
            <a:off x="2979777" y="5839658"/>
            <a:ext cx="9026247"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0E4E6"/>
                </a:solidFill>
                <a:latin typeface="Barlow" pitchFamily="34" charset="0"/>
                <a:ea typeface="Barlow" pitchFamily="34" charset="-122"/>
                <a:cs typeface="Barlow" pitchFamily="34" charset="-120"/>
              </a:rPr>
              <a:t>Standardize and normalize data:</a:t>
            </a:r>
            <a:r>
              <a:rPr lang="en-US" sz="1750" dirty="0">
                <a:solidFill>
                  <a:srgbClr val="E0E4E6"/>
                </a:solidFill>
                <a:latin typeface="Barlow" pitchFamily="34" charset="0"/>
                <a:ea typeface="Barlow" pitchFamily="34" charset="-122"/>
                <a:cs typeface="Barlow" pitchFamily="34" charset="-120"/>
              </a:rPr>
              <a:t> Ensure consistency and comparability across variables</a:t>
            </a:r>
            <a:endParaRPr lang="en-US" sz="1750" dirty="0"/>
          </a:p>
        </p:txBody>
      </p:sp>
      <p:sp>
        <p:nvSpPr>
          <p:cNvPr id="8" name="Text 4"/>
          <p:cNvSpPr/>
          <p:nvPr/>
        </p:nvSpPr>
        <p:spPr>
          <a:xfrm>
            <a:off x="2979777" y="6283881"/>
            <a:ext cx="9026247"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E0E4E6"/>
                </a:solidFill>
                <a:latin typeface="Barlow" pitchFamily="34" charset="0"/>
                <a:ea typeface="Barlow" pitchFamily="34" charset="-122"/>
                <a:cs typeface="Barlow" pitchFamily="34" charset="-120"/>
              </a:rPr>
              <a:t>Handle outliers:</a:t>
            </a:r>
            <a:r>
              <a:rPr lang="en-US" sz="1750" dirty="0">
                <a:solidFill>
                  <a:srgbClr val="E0E4E6"/>
                </a:solidFill>
                <a:latin typeface="Barlow" pitchFamily="34" charset="0"/>
                <a:ea typeface="Barlow" pitchFamily="34" charset="-122"/>
                <a:cs typeface="Barlow" pitchFamily="34" charset="-120"/>
              </a:rPr>
              <a:t> Address anomalies that may affect analysis results</a:t>
            </a:r>
            <a:endParaRPr lang="en-US" sz="1750" dirty="0"/>
          </a:p>
        </p:txBody>
      </p:sp>
      <p:pic>
        <p:nvPicPr>
          <p:cNvPr id="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884878"/>
            <a:ext cx="7477601"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Exploratory Data Analysis (EDA) using R</a:t>
            </a:r>
            <a:endParaRPr lang="en-US" sz="4374" dirty="0"/>
          </a:p>
        </p:txBody>
      </p:sp>
      <p:sp>
        <p:nvSpPr>
          <p:cNvPr id="6" name="Text 2"/>
          <p:cNvSpPr/>
          <p:nvPr/>
        </p:nvSpPr>
        <p:spPr>
          <a:xfrm>
            <a:off x="833199" y="3606879"/>
            <a:ext cx="7477601"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During the exploratory data analysis phase, we dive deep into Spotify’s datasets to uncover trends, patterns, and outliers. Utilizing R's powerful statistical and visualization tools, we gain valuable insights into user behaviors and music preferences.</a:t>
            </a:r>
            <a:endParaRPr lang="en-US" sz="1750" dirty="0"/>
          </a:p>
        </p:txBody>
      </p:sp>
      <p:sp>
        <p:nvSpPr>
          <p:cNvPr id="7" name="Text 3"/>
          <p:cNvSpPr/>
          <p:nvPr/>
        </p:nvSpPr>
        <p:spPr>
          <a:xfrm>
            <a:off x="833199" y="5278398"/>
            <a:ext cx="7477601"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By examining various data metrics, we can identify correlations, anomalies, and potential areas for further investigation, leading to the discovery of actionable insights for the music streaming platform.</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632228"/>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Visualizing Spotify Data with R Packages</a:t>
            </a:r>
            <a:endParaRPr lang="en-US" sz="4374" dirty="0"/>
          </a:p>
        </p:txBody>
      </p:sp>
      <p:sp>
        <p:nvSpPr>
          <p:cNvPr id="5" name="Text 2"/>
          <p:cNvSpPr/>
          <p:nvPr/>
        </p:nvSpPr>
        <p:spPr>
          <a:xfrm>
            <a:off x="2624376" y="3554135"/>
            <a:ext cx="4419838" cy="284321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Visualizing Spotify data with R packages allows for insightful exploration of music trends, user preferences, and genre analysis. Using powerful visualization tools, such as ggplot2 and plotly, we can create interactive and visually appealing graphs and charts to uncover patterns and correlations within the data.</a:t>
            </a:r>
            <a:endParaRPr lang="en-US" sz="1750" dirty="0"/>
          </a:p>
        </p:txBody>
      </p:sp>
      <p:pic>
        <p:nvPicPr>
          <p:cNvPr id="6" name="Image 1" descr="preencoded.png"/>
          <p:cNvPicPr>
            <a:picLocks noChangeAspect="1"/>
          </p:cNvPicPr>
          <p:nvPr/>
        </p:nvPicPr>
        <p:blipFill>
          <a:blip r:embed="rId4"/>
          <a:stretch>
            <a:fillRect/>
          </a:stretch>
        </p:blipFill>
        <p:spPr>
          <a:xfrm>
            <a:off x="7593806" y="3604141"/>
            <a:ext cx="4419838" cy="2145387"/>
          </a:xfrm>
          <a:prstGeom prst="rect">
            <a:avLst/>
          </a:prstGeom>
        </p:spPr>
      </p:pic>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A081B">
              <a:alpha val="80000"/>
            </a:srgbClr>
          </a:solidFill>
          <a:ln/>
        </p:spPr>
      </p:sp>
      <p:sp>
        <p:nvSpPr>
          <p:cNvPr id="6" name="Text 2"/>
          <p:cNvSpPr/>
          <p:nvPr/>
        </p:nvSpPr>
        <p:spPr>
          <a:xfrm>
            <a:off x="2624376" y="1111329"/>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Analyzing User Behavior and Preferences</a:t>
            </a:r>
            <a:endParaRPr lang="en-US" sz="4374" dirty="0"/>
          </a:p>
        </p:txBody>
      </p:sp>
      <p:sp>
        <p:nvSpPr>
          <p:cNvPr id="7" name="Shape 3"/>
          <p:cNvSpPr/>
          <p:nvPr/>
        </p:nvSpPr>
        <p:spPr>
          <a:xfrm>
            <a:off x="2943820" y="2833330"/>
            <a:ext cx="27742" cy="4284821"/>
          </a:xfrm>
          <a:prstGeom prst="rect">
            <a:avLst/>
          </a:prstGeom>
          <a:solidFill>
            <a:srgbClr val="302E41"/>
          </a:solidFill>
          <a:ln/>
        </p:spPr>
      </p:sp>
      <p:sp>
        <p:nvSpPr>
          <p:cNvPr id="8" name="Shape 4"/>
          <p:cNvSpPr/>
          <p:nvPr/>
        </p:nvSpPr>
        <p:spPr>
          <a:xfrm>
            <a:off x="3207603" y="3242965"/>
            <a:ext cx="777597" cy="27742"/>
          </a:xfrm>
          <a:prstGeom prst="rect">
            <a:avLst/>
          </a:prstGeom>
          <a:solidFill>
            <a:srgbClr val="16FFBB"/>
          </a:solidFill>
          <a:ln/>
        </p:spPr>
      </p:sp>
      <p:sp>
        <p:nvSpPr>
          <p:cNvPr id="9" name="Shape 5"/>
          <p:cNvSpPr/>
          <p:nvPr/>
        </p:nvSpPr>
        <p:spPr>
          <a:xfrm>
            <a:off x="2707660" y="3006923"/>
            <a:ext cx="499943" cy="499943"/>
          </a:xfrm>
          <a:prstGeom prst="roundRect">
            <a:avLst>
              <a:gd name="adj" fmla="val 80001"/>
            </a:avLst>
          </a:prstGeom>
          <a:solidFill>
            <a:srgbClr val="0A081B"/>
          </a:solidFill>
          <a:ln w="22860">
            <a:solidFill>
              <a:srgbClr val="E0E4E6"/>
            </a:solidFill>
            <a:prstDash val="solid"/>
          </a:ln>
        </p:spPr>
      </p:sp>
      <p:sp>
        <p:nvSpPr>
          <p:cNvPr id="10" name="Text 6"/>
          <p:cNvSpPr/>
          <p:nvPr/>
        </p:nvSpPr>
        <p:spPr>
          <a:xfrm>
            <a:off x="2885539" y="3048595"/>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11" name="Text 7"/>
          <p:cNvSpPr/>
          <p:nvPr/>
        </p:nvSpPr>
        <p:spPr>
          <a:xfrm>
            <a:off x="4179689" y="3055501"/>
            <a:ext cx="2777490"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Data Collection</a:t>
            </a:r>
            <a:endParaRPr lang="en-US" sz="2187" dirty="0"/>
          </a:p>
        </p:txBody>
      </p:sp>
      <p:sp>
        <p:nvSpPr>
          <p:cNvPr id="12" name="Text 8"/>
          <p:cNvSpPr/>
          <p:nvPr/>
        </p:nvSpPr>
        <p:spPr>
          <a:xfrm>
            <a:off x="4179689" y="3535918"/>
            <a:ext cx="7826335"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Gathering user listening habits, favorite genres, and playlist creation.</a:t>
            </a:r>
            <a:endParaRPr lang="en-US" sz="1750" dirty="0"/>
          </a:p>
        </p:txBody>
      </p:sp>
      <p:sp>
        <p:nvSpPr>
          <p:cNvPr id="13" name="Shape 9"/>
          <p:cNvSpPr/>
          <p:nvPr/>
        </p:nvSpPr>
        <p:spPr>
          <a:xfrm>
            <a:off x="3207603" y="4745295"/>
            <a:ext cx="777597" cy="27742"/>
          </a:xfrm>
          <a:prstGeom prst="rect">
            <a:avLst/>
          </a:prstGeom>
          <a:solidFill>
            <a:srgbClr val="29DDDA"/>
          </a:solidFill>
          <a:ln/>
        </p:spPr>
      </p:sp>
      <p:sp>
        <p:nvSpPr>
          <p:cNvPr id="14" name="Shape 10"/>
          <p:cNvSpPr/>
          <p:nvPr/>
        </p:nvSpPr>
        <p:spPr>
          <a:xfrm>
            <a:off x="2707660" y="4509254"/>
            <a:ext cx="499943" cy="499943"/>
          </a:xfrm>
          <a:prstGeom prst="roundRect">
            <a:avLst>
              <a:gd name="adj" fmla="val 80001"/>
            </a:avLst>
          </a:prstGeom>
          <a:solidFill>
            <a:srgbClr val="0A081B"/>
          </a:solidFill>
          <a:ln w="22860">
            <a:solidFill>
              <a:srgbClr val="E0E4E6"/>
            </a:solidFill>
            <a:prstDash val="solid"/>
          </a:ln>
        </p:spPr>
      </p:sp>
      <p:sp>
        <p:nvSpPr>
          <p:cNvPr id="15" name="Text 11"/>
          <p:cNvSpPr/>
          <p:nvPr/>
        </p:nvSpPr>
        <p:spPr>
          <a:xfrm>
            <a:off x="2864941" y="4550926"/>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6" name="Text 12"/>
          <p:cNvSpPr/>
          <p:nvPr/>
        </p:nvSpPr>
        <p:spPr>
          <a:xfrm>
            <a:off x="4179689" y="4557832"/>
            <a:ext cx="277749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Genre Preferences</a:t>
            </a:r>
            <a:endParaRPr lang="en-US" sz="2187" dirty="0"/>
          </a:p>
        </p:txBody>
      </p:sp>
      <p:sp>
        <p:nvSpPr>
          <p:cNvPr id="17" name="Text 13"/>
          <p:cNvSpPr/>
          <p:nvPr/>
        </p:nvSpPr>
        <p:spPr>
          <a:xfrm>
            <a:off x="4179689" y="5038249"/>
            <a:ext cx="7826335"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Identifying top genres, most played tracks, and artist discovery patterns.</a:t>
            </a:r>
            <a:endParaRPr lang="en-US" sz="1750" dirty="0"/>
          </a:p>
        </p:txBody>
      </p:sp>
      <p:sp>
        <p:nvSpPr>
          <p:cNvPr id="18" name="Shape 14"/>
          <p:cNvSpPr/>
          <p:nvPr/>
        </p:nvSpPr>
        <p:spPr>
          <a:xfrm>
            <a:off x="3207603" y="6247626"/>
            <a:ext cx="777597" cy="27742"/>
          </a:xfrm>
          <a:prstGeom prst="rect">
            <a:avLst/>
          </a:prstGeom>
          <a:solidFill>
            <a:srgbClr val="37A7E7"/>
          </a:solidFill>
          <a:ln/>
        </p:spPr>
      </p:sp>
      <p:sp>
        <p:nvSpPr>
          <p:cNvPr id="19" name="Shape 15"/>
          <p:cNvSpPr/>
          <p:nvPr/>
        </p:nvSpPr>
        <p:spPr>
          <a:xfrm>
            <a:off x="2707660" y="6011585"/>
            <a:ext cx="499943" cy="499943"/>
          </a:xfrm>
          <a:prstGeom prst="roundRect">
            <a:avLst>
              <a:gd name="adj" fmla="val 80001"/>
            </a:avLst>
          </a:prstGeom>
          <a:solidFill>
            <a:srgbClr val="0A081B"/>
          </a:solidFill>
          <a:ln w="22860">
            <a:solidFill>
              <a:srgbClr val="E0E4E6"/>
            </a:solidFill>
            <a:prstDash val="solid"/>
          </a:ln>
        </p:spPr>
      </p:sp>
      <p:sp>
        <p:nvSpPr>
          <p:cNvPr id="20" name="Text 16"/>
          <p:cNvSpPr/>
          <p:nvPr/>
        </p:nvSpPr>
        <p:spPr>
          <a:xfrm>
            <a:off x="2860060" y="6053257"/>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21" name="Text 17"/>
          <p:cNvSpPr/>
          <p:nvPr/>
        </p:nvSpPr>
        <p:spPr>
          <a:xfrm>
            <a:off x="4179689" y="6060162"/>
            <a:ext cx="277749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User Engagement</a:t>
            </a:r>
            <a:endParaRPr lang="en-US" sz="2187" dirty="0"/>
          </a:p>
        </p:txBody>
      </p:sp>
      <p:sp>
        <p:nvSpPr>
          <p:cNvPr id="22" name="Text 18"/>
          <p:cNvSpPr/>
          <p:nvPr/>
        </p:nvSpPr>
        <p:spPr>
          <a:xfrm>
            <a:off x="4179689" y="6540579"/>
            <a:ext cx="7826335"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Assessing time spent listening, skipping behavior, and playlist diversity.</a:t>
            </a:r>
            <a:endParaRPr lang="en-US" sz="1750" dirty="0"/>
          </a:p>
        </p:txBody>
      </p:sp>
      <p:pic>
        <p:nvPicPr>
          <p:cNvPr id="23"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910"/>
          </a:xfrm>
          <a:prstGeom prst="rect">
            <a:avLst/>
          </a:prstGeom>
          <a:solidFill>
            <a:srgbClr val="0A081B">
              <a:alpha val="75000"/>
            </a:srgbClr>
          </a:solidFill>
          <a:ln/>
        </p:spPr>
      </p:sp>
      <p:sp>
        <p:nvSpPr>
          <p:cNvPr id="4" name="Text 1"/>
          <p:cNvSpPr/>
          <p:nvPr/>
        </p:nvSpPr>
        <p:spPr>
          <a:xfrm>
            <a:off x="3360420" y="515064"/>
            <a:ext cx="7909560" cy="1170861"/>
          </a:xfrm>
          <a:prstGeom prst="rect">
            <a:avLst/>
          </a:prstGeom>
          <a:noFill/>
          <a:ln/>
        </p:spPr>
        <p:txBody>
          <a:bodyPr wrap="square" rtlCol="0" anchor="t"/>
          <a:lstStyle/>
          <a:p>
            <a:pPr marL="0" indent="0">
              <a:lnSpc>
                <a:spcPts val="4610"/>
              </a:lnSpc>
              <a:buNone/>
            </a:pPr>
            <a:r>
              <a:rPr lang="en-US" sz="3688" b="1" dirty="0">
                <a:solidFill>
                  <a:srgbClr val="F0FCFF"/>
                </a:solidFill>
                <a:latin typeface="Spline Sans" pitchFamily="34" charset="0"/>
                <a:ea typeface="Spline Sans" pitchFamily="34" charset="-122"/>
                <a:cs typeface="Spline Sans" pitchFamily="34" charset="-120"/>
              </a:rPr>
              <a:t>Building predictive models for music recommendations</a:t>
            </a:r>
            <a:endParaRPr lang="en-US" sz="3688" dirty="0"/>
          </a:p>
        </p:txBody>
      </p:sp>
      <p:pic>
        <p:nvPicPr>
          <p:cNvPr id="5" name="Image 1" descr="preencoded.png"/>
          <p:cNvPicPr>
            <a:picLocks noChangeAspect="1"/>
          </p:cNvPicPr>
          <p:nvPr/>
        </p:nvPicPr>
        <p:blipFill>
          <a:blip r:embed="rId4"/>
          <a:stretch>
            <a:fillRect/>
          </a:stretch>
        </p:blipFill>
        <p:spPr>
          <a:xfrm>
            <a:off x="4848344" y="2060496"/>
            <a:ext cx="1160978" cy="1635562"/>
          </a:xfrm>
          <a:prstGeom prst="rect">
            <a:avLst/>
          </a:prstGeom>
        </p:spPr>
      </p:pic>
      <p:sp>
        <p:nvSpPr>
          <p:cNvPr id="6" name="Text 2"/>
          <p:cNvSpPr/>
          <p:nvPr/>
        </p:nvSpPr>
        <p:spPr>
          <a:xfrm>
            <a:off x="5286970" y="2741176"/>
            <a:ext cx="101322" cy="374690"/>
          </a:xfrm>
          <a:prstGeom prst="rect">
            <a:avLst/>
          </a:prstGeom>
          <a:noFill/>
          <a:ln/>
        </p:spPr>
        <p:txBody>
          <a:bodyPr wrap="none" rtlCol="0" anchor="t"/>
          <a:lstStyle/>
          <a:p>
            <a:pPr marL="0" indent="0" algn="ctr">
              <a:lnSpc>
                <a:spcPts val="2950"/>
              </a:lnSpc>
              <a:buNone/>
            </a:pPr>
            <a:r>
              <a:rPr lang="en-US" sz="1844" b="1" dirty="0">
                <a:solidFill>
                  <a:srgbClr val="16FFBB"/>
                </a:solidFill>
                <a:latin typeface="Spline Sans" pitchFamily="34" charset="0"/>
                <a:ea typeface="Spline Sans" pitchFamily="34" charset="-122"/>
                <a:cs typeface="Spline Sans" pitchFamily="34" charset="-120"/>
              </a:rPr>
              <a:t>1</a:t>
            </a:r>
            <a:endParaRPr lang="en-US" sz="1844" dirty="0"/>
          </a:p>
        </p:txBody>
      </p:sp>
      <p:sp>
        <p:nvSpPr>
          <p:cNvPr id="7" name="Text 3"/>
          <p:cNvSpPr/>
          <p:nvPr/>
        </p:nvSpPr>
        <p:spPr>
          <a:xfrm>
            <a:off x="6014323" y="2397562"/>
            <a:ext cx="2341602" cy="292656"/>
          </a:xfrm>
          <a:prstGeom prst="rect">
            <a:avLst/>
          </a:prstGeom>
          <a:noFill/>
          <a:ln/>
        </p:spPr>
        <p:txBody>
          <a:bodyPr wrap="none" rtlCol="0" anchor="t"/>
          <a:lstStyle/>
          <a:p>
            <a:pPr marL="0" indent="0" algn="l">
              <a:lnSpc>
                <a:spcPts val="2305"/>
              </a:lnSpc>
              <a:buNone/>
            </a:pPr>
            <a:r>
              <a:rPr lang="en-US" sz="1844" b="1" dirty="0">
                <a:solidFill>
                  <a:srgbClr val="16FFBB"/>
                </a:solidFill>
                <a:latin typeface="Spline Sans" pitchFamily="34" charset="0"/>
                <a:ea typeface="Spline Sans" pitchFamily="34" charset="-122"/>
                <a:cs typeface="Spline Sans" pitchFamily="34" charset="-120"/>
              </a:rPr>
              <a:t>Data Collection</a:t>
            </a:r>
            <a:endParaRPr lang="en-US" sz="1844" dirty="0"/>
          </a:p>
        </p:txBody>
      </p:sp>
      <p:sp>
        <p:nvSpPr>
          <p:cNvPr id="8" name="Text 4"/>
          <p:cNvSpPr/>
          <p:nvPr/>
        </p:nvSpPr>
        <p:spPr>
          <a:xfrm>
            <a:off x="6014323" y="2802612"/>
            <a:ext cx="3055382" cy="299561"/>
          </a:xfrm>
          <a:prstGeom prst="rect">
            <a:avLst/>
          </a:prstGeom>
          <a:noFill/>
          <a:ln/>
        </p:spPr>
        <p:txBody>
          <a:bodyPr wrap="none" rtlCol="0" anchor="t"/>
          <a:lstStyle/>
          <a:p>
            <a:pPr marL="0" indent="0" algn="l">
              <a:lnSpc>
                <a:spcPts val="2360"/>
              </a:lnSpc>
              <a:buNone/>
            </a:pPr>
            <a:r>
              <a:rPr lang="en-US" sz="1475" dirty="0">
                <a:solidFill>
                  <a:srgbClr val="E0E4E6"/>
                </a:solidFill>
                <a:latin typeface="Barlow" pitchFamily="34" charset="0"/>
                <a:ea typeface="Barlow" pitchFamily="34" charset="-122"/>
                <a:cs typeface="Barlow" pitchFamily="34" charset="-120"/>
              </a:rPr>
              <a:t>Collecting diverse music data sources</a:t>
            </a:r>
            <a:endParaRPr lang="en-US" sz="1475" dirty="0"/>
          </a:p>
        </p:txBody>
      </p:sp>
      <p:sp>
        <p:nvSpPr>
          <p:cNvPr id="9" name="Shape 5"/>
          <p:cNvSpPr/>
          <p:nvPr/>
        </p:nvSpPr>
        <p:spPr>
          <a:xfrm>
            <a:off x="5873829" y="3452693"/>
            <a:ext cx="5349359" cy="11668"/>
          </a:xfrm>
          <a:prstGeom prst="rect">
            <a:avLst/>
          </a:prstGeom>
          <a:solidFill>
            <a:srgbClr val="16FFBB"/>
          </a:solidFill>
          <a:ln/>
        </p:spPr>
      </p:sp>
      <p:pic>
        <p:nvPicPr>
          <p:cNvPr id="10" name="Image 2" descr="preencoded.png"/>
          <p:cNvPicPr>
            <a:picLocks noChangeAspect="1"/>
          </p:cNvPicPr>
          <p:nvPr/>
        </p:nvPicPr>
        <p:blipFill>
          <a:blip r:embed="rId5"/>
          <a:stretch>
            <a:fillRect/>
          </a:stretch>
        </p:blipFill>
        <p:spPr>
          <a:xfrm>
            <a:off x="4358997" y="3486031"/>
            <a:ext cx="2321957" cy="1635562"/>
          </a:xfrm>
          <a:prstGeom prst="rect">
            <a:avLst/>
          </a:prstGeom>
        </p:spPr>
      </p:pic>
      <p:sp>
        <p:nvSpPr>
          <p:cNvPr id="11" name="Text 6"/>
          <p:cNvSpPr/>
          <p:nvPr/>
        </p:nvSpPr>
        <p:spPr>
          <a:xfrm>
            <a:off x="5272564" y="3987998"/>
            <a:ext cx="130254" cy="374690"/>
          </a:xfrm>
          <a:prstGeom prst="rect">
            <a:avLst/>
          </a:prstGeom>
          <a:noFill/>
          <a:ln/>
        </p:spPr>
        <p:txBody>
          <a:bodyPr wrap="none" rtlCol="0" anchor="t"/>
          <a:lstStyle/>
          <a:p>
            <a:pPr marL="0" indent="0" algn="ctr">
              <a:lnSpc>
                <a:spcPts val="2950"/>
              </a:lnSpc>
              <a:buNone/>
            </a:pPr>
            <a:r>
              <a:rPr lang="en-US" sz="1844" b="1" dirty="0">
                <a:solidFill>
                  <a:srgbClr val="29DDDA"/>
                </a:solidFill>
                <a:latin typeface="Spline Sans" pitchFamily="34" charset="0"/>
                <a:ea typeface="Spline Sans" pitchFamily="34" charset="-122"/>
                <a:cs typeface="Spline Sans" pitchFamily="34" charset="-120"/>
              </a:rPr>
              <a:t>2</a:t>
            </a:r>
            <a:endParaRPr lang="en-US" sz="1844" dirty="0"/>
          </a:p>
        </p:txBody>
      </p:sp>
      <p:sp>
        <p:nvSpPr>
          <p:cNvPr id="12" name="Text 7"/>
          <p:cNvSpPr/>
          <p:nvPr/>
        </p:nvSpPr>
        <p:spPr>
          <a:xfrm>
            <a:off x="6503789" y="3823097"/>
            <a:ext cx="2341602" cy="292656"/>
          </a:xfrm>
          <a:prstGeom prst="rect">
            <a:avLst/>
          </a:prstGeom>
          <a:noFill/>
          <a:ln/>
        </p:spPr>
        <p:txBody>
          <a:bodyPr wrap="none" rtlCol="0" anchor="t"/>
          <a:lstStyle/>
          <a:p>
            <a:pPr marL="0" indent="0" algn="l">
              <a:lnSpc>
                <a:spcPts val="2305"/>
              </a:lnSpc>
              <a:buNone/>
            </a:pPr>
            <a:r>
              <a:rPr lang="en-US" sz="1844" b="1" dirty="0">
                <a:solidFill>
                  <a:srgbClr val="29DDDA"/>
                </a:solidFill>
                <a:latin typeface="Spline Sans" pitchFamily="34" charset="0"/>
                <a:ea typeface="Spline Sans" pitchFamily="34" charset="-122"/>
                <a:cs typeface="Spline Sans" pitchFamily="34" charset="-120"/>
              </a:rPr>
              <a:t>Feature Engineering</a:t>
            </a:r>
            <a:endParaRPr lang="en-US" sz="1844" dirty="0"/>
          </a:p>
        </p:txBody>
      </p:sp>
      <p:sp>
        <p:nvSpPr>
          <p:cNvPr id="13" name="Text 8"/>
          <p:cNvSpPr/>
          <p:nvPr/>
        </p:nvSpPr>
        <p:spPr>
          <a:xfrm>
            <a:off x="6503789" y="4228148"/>
            <a:ext cx="3639622" cy="299561"/>
          </a:xfrm>
          <a:prstGeom prst="rect">
            <a:avLst/>
          </a:prstGeom>
          <a:noFill/>
          <a:ln/>
        </p:spPr>
        <p:txBody>
          <a:bodyPr wrap="none" rtlCol="0" anchor="t"/>
          <a:lstStyle/>
          <a:p>
            <a:pPr marL="0" indent="0" algn="l">
              <a:lnSpc>
                <a:spcPts val="2360"/>
              </a:lnSpc>
              <a:buNone/>
            </a:pPr>
            <a:r>
              <a:rPr lang="en-US" sz="1475" dirty="0">
                <a:solidFill>
                  <a:srgbClr val="E0E4E6"/>
                </a:solidFill>
                <a:latin typeface="Barlow" pitchFamily="34" charset="0"/>
                <a:ea typeface="Barlow" pitchFamily="34" charset="-122"/>
                <a:cs typeface="Barlow" pitchFamily="34" charset="-120"/>
              </a:rPr>
              <a:t>Extracting meaningful features from the data</a:t>
            </a:r>
            <a:endParaRPr lang="en-US" sz="1475" dirty="0"/>
          </a:p>
        </p:txBody>
      </p:sp>
      <p:sp>
        <p:nvSpPr>
          <p:cNvPr id="14" name="Shape 9"/>
          <p:cNvSpPr/>
          <p:nvPr/>
        </p:nvSpPr>
        <p:spPr>
          <a:xfrm>
            <a:off x="6363295" y="4878229"/>
            <a:ext cx="4859893" cy="11668"/>
          </a:xfrm>
          <a:prstGeom prst="rect">
            <a:avLst/>
          </a:prstGeom>
          <a:solidFill>
            <a:srgbClr val="29DDDA"/>
          </a:solidFill>
          <a:ln/>
        </p:spPr>
      </p:sp>
      <p:pic>
        <p:nvPicPr>
          <p:cNvPr id="15" name="Image 3" descr="preencoded.png"/>
          <p:cNvPicPr>
            <a:picLocks noChangeAspect="1"/>
          </p:cNvPicPr>
          <p:nvPr/>
        </p:nvPicPr>
        <p:blipFill>
          <a:blip r:embed="rId6"/>
          <a:stretch>
            <a:fillRect/>
          </a:stretch>
        </p:blipFill>
        <p:spPr>
          <a:xfrm>
            <a:off x="3869531" y="4911566"/>
            <a:ext cx="3482935" cy="1635562"/>
          </a:xfrm>
          <a:prstGeom prst="rect">
            <a:avLst/>
          </a:prstGeom>
        </p:spPr>
      </p:pic>
      <p:sp>
        <p:nvSpPr>
          <p:cNvPr id="16" name="Text 10"/>
          <p:cNvSpPr/>
          <p:nvPr/>
        </p:nvSpPr>
        <p:spPr>
          <a:xfrm>
            <a:off x="5269111" y="5413534"/>
            <a:ext cx="137160" cy="374690"/>
          </a:xfrm>
          <a:prstGeom prst="rect">
            <a:avLst/>
          </a:prstGeom>
          <a:noFill/>
          <a:ln/>
        </p:spPr>
        <p:txBody>
          <a:bodyPr wrap="none" rtlCol="0" anchor="t"/>
          <a:lstStyle/>
          <a:p>
            <a:pPr marL="0" indent="0" algn="ctr">
              <a:lnSpc>
                <a:spcPts val="2950"/>
              </a:lnSpc>
              <a:buNone/>
            </a:pPr>
            <a:r>
              <a:rPr lang="en-US" sz="1844" b="1" dirty="0">
                <a:solidFill>
                  <a:srgbClr val="37A7E7"/>
                </a:solidFill>
                <a:latin typeface="Spline Sans" pitchFamily="34" charset="0"/>
                <a:ea typeface="Spline Sans" pitchFamily="34" charset="-122"/>
                <a:cs typeface="Spline Sans" pitchFamily="34" charset="-120"/>
              </a:rPr>
              <a:t>3</a:t>
            </a:r>
            <a:endParaRPr lang="en-US" sz="1844" dirty="0"/>
          </a:p>
        </p:txBody>
      </p:sp>
      <p:sp>
        <p:nvSpPr>
          <p:cNvPr id="17" name="Text 11"/>
          <p:cNvSpPr/>
          <p:nvPr/>
        </p:nvSpPr>
        <p:spPr>
          <a:xfrm>
            <a:off x="6993136" y="5248632"/>
            <a:ext cx="2341602" cy="292656"/>
          </a:xfrm>
          <a:prstGeom prst="rect">
            <a:avLst/>
          </a:prstGeom>
          <a:noFill/>
          <a:ln/>
        </p:spPr>
        <p:txBody>
          <a:bodyPr wrap="none" rtlCol="0" anchor="t"/>
          <a:lstStyle/>
          <a:p>
            <a:pPr marL="0" indent="0" algn="l">
              <a:lnSpc>
                <a:spcPts val="2305"/>
              </a:lnSpc>
              <a:buNone/>
            </a:pPr>
            <a:r>
              <a:rPr lang="en-US" sz="1844" b="1" dirty="0">
                <a:solidFill>
                  <a:srgbClr val="37A7E7"/>
                </a:solidFill>
                <a:latin typeface="Spline Sans" pitchFamily="34" charset="0"/>
                <a:ea typeface="Spline Sans" pitchFamily="34" charset="-122"/>
                <a:cs typeface="Spline Sans" pitchFamily="34" charset="-120"/>
              </a:rPr>
              <a:t>Model Training</a:t>
            </a:r>
            <a:endParaRPr lang="en-US" sz="1844" dirty="0"/>
          </a:p>
        </p:txBody>
      </p:sp>
      <p:sp>
        <p:nvSpPr>
          <p:cNvPr id="18" name="Text 12"/>
          <p:cNvSpPr/>
          <p:nvPr/>
        </p:nvSpPr>
        <p:spPr>
          <a:xfrm>
            <a:off x="6993136" y="5653683"/>
            <a:ext cx="2993112" cy="299561"/>
          </a:xfrm>
          <a:prstGeom prst="rect">
            <a:avLst/>
          </a:prstGeom>
          <a:noFill/>
          <a:ln/>
        </p:spPr>
        <p:txBody>
          <a:bodyPr wrap="none" rtlCol="0" anchor="t"/>
          <a:lstStyle/>
          <a:p>
            <a:pPr marL="0" indent="0" algn="l">
              <a:lnSpc>
                <a:spcPts val="2360"/>
              </a:lnSpc>
              <a:buNone/>
            </a:pPr>
            <a:r>
              <a:rPr lang="en-US" sz="1475" dirty="0">
                <a:solidFill>
                  <a:srgbClr val="E0E4E6"/>
                </a:solidFill>
                <a:latin typeface="Barlow" pitchFamily="34" charset="0"/>
                <a:ea typeface="Barlow" pitchFamily="34" charset="-122"/>
                <a:cs typeface="Barlow" pitchFamily="34" charset="-120"/>
              </a:rPr>
              <a:t>Training machine learning algorithms</a:t>
            </a:r>
            <a:endParaRPr lang="en-US" sz="1475" dirty="0"/>
          </a:p>
        </p:txBody>
      </p:sp>
      <p:sp>
        <p:nvSpPr>
          <p:cNvPr id="19" name="Shape 13"/>
          <p:cNvSpPr/>
          <p:nvPr/>
        </p:nvSpPr>
        <p:spPr>
          <a:xfrm>
            <a:off x="6852642" y="6303764"/>
            <a:ext cx="4370546" cy="11668"/>
          </a:xfrm>
          <a:prstGeom prst="rect">
            <a:avLst/>
          </a:prstGeom>
          <a:solidFill>
            <a:srgbClr val="37A7E7"/>
          </a:solidFill>
          <a:ln/>
        </p:spPr>
      </p:sp>
      <p:pic>
        <p:nvPicPr>
          <p:cNvPr id="20" name="Image 4" descr="preencoded.png"/>
          <p:cNvPicPr>
            <a:picLocks noChangeAspect="1"/>
          </p:cNvPicPr>
          <p:nvPr/>
        </p:nvPicPr>
        <p:blipFill>
          <a:blip r:embed="rId7"/>
          <a:stretch>
            <a:fillRect/>
          </a:stretch>
        </p:blipFill>
        <p:spPr>
          <a:xfrm>
            <a:off x="3380184" y="6337102"/>
            <a:ext cx="4643914" cy="1635562"/>
          </a:xfrm>
          <a:prstGeom prst="rect">
            <a:avLst/>
          </a:prstGeom>
        </p:spPr>
      </p:pic>
      <p:sp>
        <p:nvSpPr>
          <p:cNvPr id="21" name="Text 14"/>
          <p:cNvSpPr/>
          <p:nvPr/>
        </p:nvSpPr>
        <p:spPr>
          <a:xfrm>
            <a:off x="5271611" y="6839069"/>
            <a:ext cx="132278" cy="374690"/>
          </a:xfrm>
          <a:prstGeom prst="rect">
            <a:avLst/>
          </a:prstGeom>
          <a:noFill/>
          <a:ln/>
        </p:spPr>
        <p:txBody>
          <a:bodyPr wrap="none" rtlCol="0" anchor="t"/>
          <a:lstStyle/>
          <a:p>
            <a:pPr marL="0" indent="0" algn="ctr">
              <a:lnSpc>
                <a:spcPts val="2950"/>
              </a:lnSpc>
              <a:buNone/>
            </a:pPr>
            <a:r>
              <a:rPr lang="en-US" sz="1844" b="1" dirty="0">
                <a:solidFill>
                  <a:srgbClr val="5372DF"/>
                </a:solidFill>
                <a:latin typeface="Spline Sans" pitchFamily="34" charset="0"/>
                <a:ea typeface="Spline Sans" pitchFamily="34" charset="-122"/>
                <a:cs typeface="Spline Sans" pitchFamily="34" charset="-120"/>
              </a:rPr>
              <a:t>4</a:t>
            </a:r>
            <a:endParaRPr lang="en-US" sz="1844" dirty="0"/>
          </a:p>
        </p:txBody>
      </p:sp>
      <p:sp>
        <p:nvSpPr>
          <p:cNvPr id="22" name="Text 15"/>
          <p:cNvSpPr/>
          <p:nvPr/>
        </p:nvSpPr>
        <p:spPr>
          <a:xfrm>
            <a:off x="7482602" y="6524387"/>
            <a:ext cx="2341602" cy="292656"/>
          </a:xfrm>
          <a:prstGeom prst="rect">
            <a:avLst/>
          </a:prstGeom>
          <a:noFill/>
          <a:ln/>
        </p:spPr>
        <p:txBody>
          <a:bodyPr wrap="none" rtlCol="0" anchor="t"/>
          <a:lstStyle/>
          <a:p>
            <a:pPr marL="0" indent="0" algn="l">
              <a:lnSpc>
                <a:spcPts val="2305"/>
              </a:lnSpc>
              <a:buNone/>
            </a:pPr>
            <a:r>
              <a:rPr lang="en-US" sz="1844" b="1" dirty="0">
                <a:solidFill>
                  <a:srgbClr val="5372DF"/>
                </a:solidFill>
                <a:latin typeface="Spline Sans" pitchFamily="34" charset="0"/>
                <a:ea typeface="Spline Sans" pitchFamily="34" charset="-122"/>
                <a:cs typeface="Spline Sans" pitchFamily="34" charset="-120"/>
              </a:rPr>
              <a:t>Evaluation</a:t>
            </a:r>
            <a:endParaRPr lang="en-US" sz="1844" dirty="0"/>
          </a:p>
        </p:txBody>
      </p:sp>
      <p:sp>
        <p:nvSpPr>
          <p:cNvPr id="23" name="Text 16"/>
          <p:cNvSpPr/>
          <p:nvPr/>
        </p:nvSpPr>
        <p:spPr>
          <a:xfrm>
            <a:off x="7482602" y="6929438"/>
            <a:ext cx="3600093" cy="599123"/>
          </a:xfrm>
          <a:prstGeom prst="rect">
            <a:avLst/>
          </a:prstGeom>
          <a:noFill/>
          <a:ln/>
        </p:spPr>
        <p:txBody>
          <a:bodyPr wrap="square" rtlCol="0" anchor="t"/>
          <a:lstStyle/>
          <a:p>
            <a:pPr marL="0" indent="0" algn="l">
              <a:lnSpc>
                <a:spcPts val="2360"/>
              </a:lnSpc>
              <a:buNone/>
            </a:pPr>
            <a:r>
              <a:rPr lang="en-US" sz="1475" dirty="0">
                <a:solidFill>
                  <a:srgbClr val="E0E4E6"/>
                </a:solidFill>
                <a:latin typeface="Barlow" pitchFamily="34" charset="0"/>
                <a:ea typeface="Barlow" pitchFamily="34" charset="-122"/>
                <a:cs typeface="Barlow" pitchFamily="34" charset="-120"/>
              </a:rPr>
              <a:t>Assessing the performance of the recommendation models</a:t>
            </a:r>
            <a:endParaRPr lang="en-US" sz="1475" dirty="0"/>
          </a:p>
        </p:txBody>
      </p:sp>
      <p:pic>
        <p:nvPicPr>
          <p:cNvPr id="24"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b="1" dirty="0">
                <a:solidFill>
                  <a:srgbClr val="F0FCFF"/>
                </a:solidFill>
                <a:latin typeface="Spline Sans" pitchFamily="34" charset="0"/>
                <a:ea typeface="Spline Sans" pitchFamily="34" charset="-122"/>
                <a:cs typeface="Spline Sans" pitchFamily="34" charset="-120"/>
              </a:rPr>
              <a:t>Evaluating Model Performance and Accuracy</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2762131" cy="345281"/>
          </a:xfrm>
          <a:prstGeom prst="rect">
            <a:avLst/>
          </a:prstGeom>
          <a:noFill/>
          <a:ln/>
        </p:spPr>
        <p:txBody>
          <a:bodyPr wrap="none" rtlCol="0" anchor="t"/>
          <a:lstStyle/>
          <a:p>
            <a:pPr marL="0" indent="0" algn="l">
              <a:lnSpc>
                <a:spcPts val="2719"/>
              </a:lnSpc>
              <a:buNone/>
            </a:pPr>
            <a:r>
              <a:rPr lang="en-US" sz="2175" b="1" dirty="0">
                <a:solidFill>
                  <a:srgbClr val="16FFBB"/>
                </a:solidFill>
                <a:latin typeface="Spline Sans" pitchFamily="34" charset="0"/>
                <a:ea typeface="Spline Sans" pitchFamily="34" charset="-122"/>
                <a:cs typeface="Spline Sans" pitchFamily="34" charset="-120"/>
              </a:rPr>
              <a:t>Data Splitting</a:t>
            </a:r>
            <a:endParaRPr lang="en-US" sz="2175" dirty="0"/>
          </a:p>
        </p:txBody>
      </p:sp>
      <p:sp>
        <p:nvSpPr>
          <p:cNvPr id="8" name="Text 3"/>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Splitting the dataset into training and testing sets.</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3279338" cy="345281"/>
          </a:xfrm>
          <a:prstGeom prst="rect">
            <a:avLst/>
          </a:prstGeom>
          <a:noFill/>
          <a:ln/>
        </p:spPr>
        <p:txBody>
          <a:bodyPr wrap="none" rtlCol="0" anchor="t"/>
          <a:lstStyle/>
          <a:p>
            <a:pPr marL="0" indent="0" algn="l">
              <a:lnSpc>
                <a:spcPts val="2719"/>
              </a:lnSpc>
              <a:buNone/>
            </a:pPr>
            <a:r>
              <a:rPr lang="en-US" sz="2175" b="1" dirty="0">
                <a:solidFill>
                  <a:srgbClr val="29DDDA"/>
                </a:solidFill>
                <a:latin typeface="Spline Sans" pitchFamily="34" charset="0"/>
                <a:ea typeface="Spline Sans" pitchFamily="34" charset="-122"/>
                <a:cs typeface="Spline Sans" pitchFamily="34" charset="-120"/>
              </a:rPr>
              <a:t>Model Evaluation Metrics</a:t>
            </a:r>
            <a:endParaRPr lang="en-US" sz="2175" dirty="0"/>
          </a:p>
        </p:txBody>
      </p:sp>
      <p:sp>
        <p:nvSpPr>
          <p:cNvPr id="11" name="Text 5"/>
          <p:cNvSpPr/>
          <p:nvPr/>
        </p:nvSpPr>
        <p:spPr>
          <a:xfrm>
            <a:off x="5922288" y="4786432"/>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Calculating accuracy, precision, recall, and F1-score.</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2762131" cy="345281"/>
          </a:xfrm>
          <a:prstGeom prst="rect">
            <a:avLst/>
          </a:prstGeom>
          <a:noFill/>
          <a:ln/>
        </p:spPr>
        <p:txBody>
          <a:bodyPr wrap="none" rtlCol="0" anchor="t"/>
          <a:lstStyle/>
          <a:p>
            <a:pPr marL="0" indent="0" algn="l">
              <a:lnSpc>
                <a:spcPts val="2719"/>
              </a:lnSpc>
              <a:buNone/>
            </a:pPr>
            <a:r>
              <a:rPr lang="en-US" sz="2175" b="1" dirty="0">
                <a:solidFill>
                  <a:srgbClr val="37A7E7"/>
                </a:solidFill>
                <a:latin typeface="Spline Sans" pitchFamily="34" charset="0"/>
                <a:ea typeface="Spline Sans" pitchFamily="34" charset="-122"/>
                <a:cs typeface="Spline Sans" pitchFamily="34" charset="-120"/>
              </a:rPr>
              <a:t>Cross-Validation</a:t>
            </a:r>
            <a:endParaRPr lang="en-US" sz="2175" dirty="0"/>
          </a:p>
        </p:txBody>
      </p:sp>
      <p:sp>
        <p:nvSpPr>
          <p:cNvPr id="14" name="Text 7"/>
          <p:cNvSpPr/>
          <p:nvPr/>
        </p:nvSpPr>
        <p:spPr>
          <a:xfrm>
            <a:off x="5922288" y="6554153"/>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Assessing model robustness and generalizability.</a:t>
            </a:r>
            <a:endParaRPr lang="en-US" sz="1740"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032986"/>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Communicating insights through data visualization</a:t>
            </a:r>
            <a:endParaRPr lang="en-US" sz="4374" dirty="0"/>
          </a:p>
        </p:txBody>
      </p:sp>
      <p:sp>
        <p:nvSpPr>
          <p:cNvPr id="5" name="Shape 2"/>
          <p:cNvSpPr/>
          <p:nvPr/>
        </p:nvSpPr>
        <p:spPr>
          <a:xfrm>
            <a:off x="2624376" y="2866073"/>
            <a:ext cx="2905006" cy="1795343"/>
          </a:xfrm>
          <a:prstGeom prst="roundRect">
            <a:avLst>
              <a:gd name="adj" fmla="val 22278"/>
            </a:avLst>
          </a:prstGeom>
          <a:noFill/>
          <a:ln w="22860">
            <a:solidFill>
              <a:srgbClr val="16FFBB"/>
            </a:solidFill>
            <a:prstDash val="solid"/>
          </a:ln>
        </p:spPr>
      </p:sp>
      <p:pic>
        <p:nvPicPr>
          <p:cNvPr id="6" name="Image 1" descr="preencoded.png"/>
          <p:cNvPicPr>
            <a:picLocks noChangeAspect="1"/>
          </p:cNvPicPr>
          <p:nvPr/>
        </p:nvPicPr>
        <p:blipFill>
          <a:blip r:embed="rId4"/>
          <a:stretch>
            <a:fillRect/>
          </a:stretch>
        </p:blipFill>
        <p:spPr>
          <a:xfrm>
            <a:off x="2647236" y="2888933"/>
            <a:ext cx="2859286" cy="1749623"/>
          </a:xfrm>
          <a:prstGeom prst="rect">
            <a:avLst/>
          </a:prstGeom>
        </p:spPr>
      </p:pic>
      <p:sp>
        <p:nvSpPr>
          <p:cNvPr id="7" name="Text 3"/>
          <p:cNvSpPr/>
          <p:nvPr/>
        </p:nvSpPr>
        <p:spPr>
          <a:xfrm>
            <a:off x="2624376" y="4939070"/>
            <a:ext cx="2881789"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Visual Representation</a:t>
            </a:r>
            <a:endParaRPr lang="en-US" sz="2187" dirty="0"/>
          </a:p>
        </p:txBody>
      </p:sp>
      <p:sp>
        <p:nvSpPr>
          <p:cNvPr id="8" name="Text 4"/>
          <p:cNvSpPr/>
          <p:nvPr/>
        </p:nvSpPr>
        <p:spPr>
          <a:xfrm>
            <a:off x="2624376" y="5419487"/>
            <a:ext cx="2905006"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Data visualization uses charts and graphs to convey complex insights in a visually compelling manner.</a:t>
            </a:r>
            <a:endParaRPr lang="en-US" sz="1750" dirty="0"/>
          </a:p>
        </p:txBody>
      </p:sp>
      <p:sp>
        <p:nvSpPr>
          <p:cNvPr id="9" name="Shape 5"/>
          <p:cNvSpPr/>
          <p:nvPr/>
        </p:nvSpPr>
        <p:spPr>
          <a:xfrm>
            <a:off x="5862638" y="2866073"/>
            <a:ext cx="2905006" cy="1795343"/>
          </a:xfrm>
          <a:prstGeom prst="roundRect">
            <a:avLst>
              <a:gd name="adj" fmla="val 22278"/>
            </a:avLst>
          </a:prstGeom>
          <a:noFill/>
          <a:ln w="22860">
            <a:solidFill>
              <a:srgbClr val="29DDDA"/>
            </a:solidFill>
            <a:prstDash val="solid"/>
          </a:ln>
        </p:spPr>
      </p:sp>
      <p:pic>
        <p:nvPicPr>
          <p:cNvPr id="10" name="Image 2" descr="preencoded.png"/>
          <p:cNvPicPr>
            <a:picLocks noChangeAspect="1"/>
          </p:cNvPicPr>
          <p:nvPr/>
        </p:nvPicPr>
        <p:blipFill>
          <a:blip r:embed="rId5"/>
          <a:stretch>
            <a:fillRect/>
          </a:stretch>
        </p:blipFill>
        <p:spPr>
          <a:xfrm>
            <a:off x="5885498" y="2888933"/>
            <a:ext cx="2859286" cy="1749623"/>
          </a:xfrm>
          <a:prstGeom prst="rect">
            <a:avLst/>
          </a:prstGeom>
        </p:spPr>
      </p:pic>
      <p:sp>
        <p:nvSpPr>
          <p:cNvPr id="11" name="Text 6"/>
          <p:cNvSpPr/>
          <p:nvPr/>
        </p:nvSpPr>
        <p:spPr>
          <a:xfrm>
            <a:off x="5862638" y="4939070"/>
            <a:ext cx="2905006" cy="694373"/>
          </a:xfrm>
          <a:prstGeom prst="rect">
            <a:avLst/>
          </a:prstGeom>
          <a:noFill/>
          <a:ln/>
        </p:spPr>
        <p:txBody>
          <a:bodyPr wrap="squar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Interactive Dashboards</a:t>
            </a:r>
            <a:endParaRPr lang="en-US" sz="2187" dirty="0"/>
          </a:p>
        </p:txBody>
      </p:sp>
      <p:sp>
        <p:nvSpPr>
          <p:cNvPr id="12" name="Text 7"/>
          <p:cNvSpPr/>
          <p:nvPr/>
        </p:nvSpPr>
        <p:spPr>
          <a:xfrm>
            <a:off x="5862638" y="5766673"/>
            <a:ext cx="2905006"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Interactive dashboards enable users to explore data and gain valuable insights in an intuitive way.</a:t>
            </a:r>
            <a:endParaRPr lang="en-US" sz="1750" dirty="0"/>
          </a:p>
        </p:txBody>
      </p:sp>
      <p:sp>
        <p:nvSpPr>
          <p:cNvPr id="13" name="Shape 8"/>
          <p:cNvSpPr/>
          <p:nvPr/>
        </p:nvSpPr>
        <p:spPr>
          <a:xfrm>
            <a:off x="9100899" y="2866073"/>
            <a:ext cx="2905125" cy="1795463"/>
          </a:xfrm>
          <a:prstGeom prst="roundRect">
            <a:avLst>
              <a:gd name="adj" fmla="val 22276"/>
            </a:avLst>
          </a:prstGeom>
          <a:noFill/>
          <a:ln w="22860">
            <a:solidFill>
              <a:srgbClr val="37A7E7"/>
            </a:solidFill>
            <a:prstDash val="solid"/>
          </a:ln>
        </p:spPr>
      </p:sp>
      <p:pic>
        <p:nvPicPr>
          <p:cNvPr id="14" name="Image 3" descr="preencoded.png"/>
          <p:cNvPicPr>
            <a:picLocks noChangeAspect="1"/>
          </p:cNvPicPr>
          <p:nvPr/>
        </p:nvPicPr>
        <p:blipFill>
          <a:blip r:embed="rId6"/>
          <a:stretch>
            <a:fillRect/>
          </a:stretch>
        </p:blipFill>
        <p:spPr>
          <a:xfrm>
            <a:off x="9123759" y="2888933"/>
            <a:ext cx="2859405" cy="1749742"/>
          </a:xfrm>
          <a:prstGeom prst="rect">
            <a:avLst/>
          </a:prstGeom>
        </p:spPr>
      </p:pic>
      <p:sp>
        <p:nvSpPr>
          <p:cNvPr id="15" name="Text 9"/>
          <p:cNvSpPr/>
          <p:nvPr/>
        </p:nvSpPr>
        <p:spPr>
          <a:xfrm>
            <a:off x="9100899" y="4939189"/>
            <a:ext cx="277749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3D Visualization</a:t>
            </a:r>
            <a:endParaRPr lang="en-US" sz="2187" dirty="0"/>
          </a:p>
        </p:txBody>
      </p:sp>
      <p:sp>
        <p:nvSpPr>
          <p:cNvPr id="16" name="Text 10"/>
          <p:cNvSpPr/>
          <p:nvPr/>
        </p:nvSpPr>
        <p:spPr>
          <a:xfrm>
            <a:off x="9100899" y="5419606"/>
            <a:ext cx="2905125" cy="1777008"/>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Advanced 3D visualization techniques provide a deeper understanding of complex data patterns and relationships.</a:t>
            </a:r>
            <a:endParaRPr lang="en-US" sz="1750"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Words>
  <Application>Microsoft Office PowerPoint</Application>
  <PresentationFormat>Custom</PresentationFormat>
  <Paragraphs>74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Barlow</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amulya madiraju</cp:lastModifiedBy>
  <cp:revision>1</cp:revision>
  <dcterms:created xsi:type="dcterms:W3CDTF">2024-04-02T15:08:45Z</dcterms:created>
  <dcterms:modified xsi:type="dcterms:W3CDTF">2024-04-02T15:11:07Z</dcterms:modified>
</cp:coreProperties>
</file>