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6" r:id="rId2"/>
    <p:sldId id="272" r:id="rId3"/>
    <p:sldId id="273" r:id="rId4"/>
    <p:sldId id="274" r:id="rId5"/>
    <p:sldId id="275" r:id="rId6"/>
    <p:sldId id="277" r:id="rId7"/>
    <p:sldId id="278" r:id="rId8"/>
    <p:sldId id="279" r:id="rId9"/>
    <p:sldId id="280" r:id="rId10"/>
    <p:sldId id="281" r:id="rId11"/>
    <p:sldId id="282" r:id="rId12"/>
    <p:sldId id="283" r:id="rId13"/>
    <p:sldId id="284" r:id="rId14"/>
    <p:sldId id="285" r:id="rId15"/>
    <p:sldId id="259" r:id="rId16"/>
    <p:sldId id="260" r:id="rId17"/>
    <p:sldId id="261"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6BB6DC-F4B9-47C2-A743-6AB3F5710612}">
          <p14:sldIdLst>
            <p14:sldId id="256"/>
            <p14:sldId id="272"/>
            <p14:sldId id="273"/>
            <p14:sldId id="274"/>
            <p14:sldId id="275"/>
            <p14:sldId id="277"/>
            <p14:sldId id="278"/>
            <p14:sldId id="279"/>
            <p14:sldId id="280"/>
            <p14:sldId id="281"/>
            <p14:sldId id="282"/>
            <p14:sldId id="283"/>
            <p14:sldId id="284"/>
            <p14:sldId id="285"/>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53"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4B4CF45-984C-4FAF-9D9F-BADED91EFA21}" type="datetimeFigureOut">
              <a:rPr lang="en-IN" smtClean="0"/>
              <a:t>28-09-2023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20A8BC6-B5A1-4773-8BD1-1173681CB60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783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B4CF45-984C-4FAF-9D9F-BADED91EFA21}"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0A8BC6-B5A1-4773-8BD1-1173681CB60C}" type="slidenum">
              <a:rPr lang="en-IN" smtClean="0"/>
              <a:t>‹#›</a:t>
            </a:fld>
            <a:endParaRPr lang="en-IN"/>
          </a:p>
        </p:txBody>
      </p:sp>
    </p:spTree>
    <p:extLst>
      <p:ext uri="{BB962C8B-B14F-4D97-AF65-F5344CB8AC3E}">
        <p14:creationId xmlns:p14="http://schemas.microsoft.com/office/powerpoint/2010/main" val="3216482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B4CF45-984C-4FAF-9D9F-BADED91EFA21}"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A8BC6-B5A1-4773-8BD1-1173681CB60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8942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B4CF45-984C-4FAF-9D9F-BADED91EFA21}"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A8BC6-B5A1-4773-8BD1-1173681CB60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7133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B4CF45-984C-4FAF-9D9F-BADED91EFA21}"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A8BC6-B5A1-4773-8BD1-1173681CB60C}" type="slidenum">
              <a:rPr lang="en-IN" smtClean="0"/>
              <a:t>‹#›</a:t>
            </a:fld>
            <a:endParaRPr lang="en-IN"/>
          </a:p>
        </p:txBody>
      </p:sp>
    </p:spTree>
    <p:extLst>
      <p:ext uri="{BB962C8B-B14F-4D97-AF65-F5344CB8AC3E}">
        <p14:creationId xmlns:p14="http://schemas.microsoft.com/office/powerpoint/2010/main" val="831645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B4CF45-984C-4FAF-9D9F-BADED91EFA21}"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A8BC6-B5A1-4773-8BD1-1173681CB60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7626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B4CF45-984C-4FAF-9D9F-BADED91EFA21}"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A8BC6-B5A1-4773-8BD1-1173681CB60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6579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B4CF45-984C-4FAF-9D9F-BADED91EFA21}"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A8BC6-B5A1-4773-8BD1-1173681CB60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167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B4CF45-984C-4FAF-9D9F-BADED91EFA21}"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A8BC6-B5A1-4773-8BD1-1173681CB60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7568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B4CF45-984C-4FAF-9D9F-BADED91EFA21}"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A8BC6-B5A1-4773-8BD1-1173681CB60C}" type="slidenum">
              <a:rPr lang="en-IN" smtClean="0"/>
              <a:t>‹#›</a:t>
            </a:fld>
            <a:endParaRPr lang="en-IN"/>
          </a:p>
        </p:txBody>
      </p:sp>
    </p:spTree>
    <p:extLst>
      <p:ext uri="{BB962C8B-B14F-4D97-AF65-F5344CB8AC3E}">
        <p14:creationId xmlns:p14="http://schemas.microsoft.com/office/powerpoint/2010/main" val="1080661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B4CF45-984C-4FAF-9D9F-BADED91EFA21}"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A8BC6-B5A1-4773-8BD1-1173681CB60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013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B4CF45-984C-4FAF-9D9F-BADED91EFA21}"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0A8BC6-B5A1-4773-8BD1-1173681CB60C}" type="slidenum">
              <a:rPr lang="en-IN" smtClean="0"/>
              <a:t>‹#›</a:t>
            </a:fld>
            <a:endParaRPr lang="en-IN"/>
          </a:p>
        </p:txBody>
      </p:sp>
    </p:spTree>
    <p:extLst>
      <p:ext uri="{BB962C8B-B14F-4D97-AF65-F5344CB8AC3E}">
        <p14:creationId xmlns:p14="http://schemas.microsoft.com/office/powerpoint/2010/main" val="256913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B4CF45-984C-4FAF-9D9F-BADED91EFA21}" type="datetimeFigureOut">
              <a:rPr lang="en-IN" smtClean="0"/>
              <a:t>28-09-2023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0A8BC6-B5A1-4773-8BD1-1173681CB60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875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B4CF45-984C-4FAF-9D9F-BADED91EFA21}" type="datetimeFigureOut">
              <a:rPr lang="en-IN" smtClean="0"/>
              <a:t>28-09-2023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0A8BC6-B5A1-4773-8BD1-1173681CB60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4115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B4CF45-984C-4FAF-9D9F-BADED91EFA21}" type="datetimeFigureOut">
              <a:rPr lang="en-IN" smtClean="0"/>
              <a:t>28-09-2023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0A8BC6-B5A1-4773-8BD1-1173681CB60C}" type="slidenum">
              <a:rPr lang="en-IN" smtClean="0"/>
              <a:t>‹#›</a:t>
            </a:fld>
            <a:endParaRPr lang="en-IN"/>
          </a:p>
        </p:txBody>
      </p:sp>
    </p:spTree>
    <p:extLst>
      <p:ext uri="{BB962C8B-B14F-4D97-AF65-F5344CB8AC3E}">
        <p14:creationId xmlns:p14="http://schemas.microsoft.com/office/powerpoint/2010/main" val="2589468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B4CF45-984C-4FAF-9D9F-BADED91EFA21}"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0A8BC6-B5A1-4773-8BD1-1173681CB60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752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B4CF45-984C-4FAF-9D9F-BADED91EFA21}"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0A8BC6-B5A1-4773-8BD1-1173681CB60C}" type="slidenum">
              <a:rPr lang="en-IN" smtClean="0"/>
              <a:t>‹#›</a:t>
            </a:fld>
            <a:endParaRPr lang="en-IN"/>
          </a:p>
        </p:txBody>
      </p:sp>
    </p:spTree>
    <p:extLst>
      <p:ext uri="{BB962C8B-B14F-4D97-AF65-F5344CB8AC3E}">
        <p14:creationId xmlns:p14="http://schemas.microsoft.com/office/powerpoint/2010/main" val="409458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B4CF45-984C-4FAF-9D9F-BADED91EFA21}" type="datetimeFigureOut">
              <a:rPr lang="en-IN" smtClean="0"/>
              <a:t>28-09-2023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0A8BC6-B5A1-4773-8BD1-1173681CB60C}" type="slidenum">
              <a:rPr lang="en-IN" smtClean="0"/>
              <a:t>‹#›</a:t>
            </a:fld>
            <a:endParaRPr lang="en-IN"/>
          </a:p>
        </p:txBody>
      </p:sp>
    </p:spTree>
    <p:extLst>
      <p:ext uri="{BB962C8B-B14F-4D97-AF65-F5344CB8AC3E}">
        <p14:creationId xmlns:p14="http://schemas.microsoft.com/office/powerpoint/2010/main" val="1723694495"/>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cloud.ibm.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AC95-CD29-3502-85A1-5F55451D0B3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ECE9BE2-2360-85DD-B99B-0F9795D8360A}"/>
              </a:ext>
            </a:extLst>
          </p:cNvPr>
          <p:cNvSpPr>
            <a:spLocks noGrp="1"/>
          </p:cNvSpPr>
          <p:nvPr>
            <p:ph type="subTitle" idx="1"/>
          </p:nvPr>
        </p:nvSpPr>
        <p:spPr/>
        <p:txBody>
          <a:bodyPr/>
          <a:lstStyle/>
          <a:p>
            <a:endParaRPr lang="en-IN"/>
          </a:p>
        </p:txBody>
      </p:sp>
      <p:pic>
        <p:nvPicPr>
          <p:cNvPr id="7" name="Picture 6" descr="A computer with a graph on the screen&#10;&#10;Description automatically generated">
            <a:extLst>
              <a:ext uri="{FF2B5EF4-FFF2-40B4-BE49-F238E27FC236}">
                <a16:creationId xmlns:a16="http://schemas.microsoft.com/office/drawing/2014/main" id="{4003C0F5-4FF4-AA2A-9867-3EFD3DF2D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783"/>
            <a:ext cx="12192000" cy="7056783"/>
          </a:xfrm>
          <a:prstGeom prst="rect">
            <a:avLst/>
          </a:prstGeom>
        </p:spPr>
      </p:pic>
      <p:sp>
        <p:nvSpPr>
          <p:cNvPr id="8" name="Rectangle 7">
            <a:extLst>
              <a:ext uri="{FF2B5EF4-FFF2-40B4-BE49-F238E27FC236}">
                <a16:creationId xmlns:a16="http://schemas.microsoft.com/office/drawing/2014/main" id="{B08CC6BB-D282-F048-7252-F8E77BE5F265}"/>
              </a:ext>
            </a:extLst>
          </p:cNvPr>
          <p:cNvSpPr/>
          <p:nvPr/>
        </p:nvSpPr>
        <p:spPr>
          <a:xfrm>
            <a:off x="4653558" y="-31541"/>
            <a:ext cx="10026537" cy="2123658"/>
          </a:xfrm>
          <a:prstGeom prst="rect">
            <a:avLst/>
          </a:prstGeom>
          <a:noFill/>
        </p:spPr>
        <p:txBody>
          <a:bodyPr wrap="square" lIns="91440" tIns="45720" rIns="91440" bIns="45720">
            <a:spAutoFit/>
          </a:bodyPr>
          <a:lstStyle/>
          <a:p>
            <a:pPr algn="ctr"/>
            <a:r>
              <a:rPr lang="en-US" sz="6600" b="1" spc="50" dirty="0">
                <a:ln w="0"/>
                <a:solidFill>
                  <a:schemeClr val="bg2"/>
                </a:solidFill>
                <a:effectLst>
                  <a:innerShdw blurRad="63500" dist="50800" dir="13500000">
                    <a:srgbClr val="000000">
                      <a:alpha val="50000"/>
                    </a:srgbClr>
                  </a:innerShdw>
                </a:effectLst>
              </a:rPr>
              <a:t>BIG DATA </a:t>
            </a:r>
          </a:p>
          <a:p>
            <a:pPr algn="ctr"/>
            <a:r>
              <a:rPr lang="en-US" sz="6600" b="1" cap="none" spc="50" dirty="0">
                <a:ln w="0"/>
                <a:solidFill>
                  <a:schemeClr val="bg2"/>
                </a:solidFill>
                <a:effectLst>
                  <a:innerShdw blurRad="63500" dist="50800" dir="13500000">
                    <a:srgbClr val="000000">
                      <a:alpha val="50000"/>
                    </a:srgbClr>
                  </a:innerShdw>
                </a:effectLst>
              </a:rPr>
              <a:t>ANALYSIS</a:t>
            </a:r>
          </a:p>
        </p:txBody>
      </p:sp>
      <p:sp>
        <p:nvSpPr>
          <p:cNvPr id="9" name="Rectangle 8">
            <a:extLst>
              <a:ext uri="{FF2B5EF4-FFF2-40B4-BE49-F238E27FC236}">
                <a16:creationId xmlns:a16="http://schemas.microsoft.com/office/drawing/2014/main" id="{42CC2A0E-C55D-276E-A840-0B6231E7D001}"/>
              </a:ext>
            </a:extLst>
          </p:cNvPr>
          <p:cNvSpPr/>
          <p:nvPr/>
        </p:nvSpPr>
        <p:spPr>
          <a:xfrm>
            <a:off x="3903444" y="2967335"/>
            <a:ext cx="4316217" cy="923330"/>
          </a:xfrm>
          <a:prstGeom prst="rect">
            <a:avLst/>
          </a:prstGeom>
          <a:noFill/>
        </p:spPr>
        <p:txBody>
          <a:bodyPr wrap="square" lIns="91440" tIns="45720" rIns="91440" bIns="45720">
            <a:spAutoFit/>
          </a:bodyPr>
          <a:lstStyle/>
          <a:p>
            <a:pPr algn="ctr"/>
            <a:r>
              <a:rPr lang="en-IN" sz="5400" b="1" i="0" dirty="0">
                <a:solidFill>
                  <a:srgbClr val="313131"/>
                </a:solidFill>
                <a:effectLst/>
                <a:latin typeface="Montserrat" panose="020F0502020204030204" pitchFamily="2" charset="0"/>
              </a:rPr>
              <a:t> </a:t>
            </a:r>
            <a:endParaRPr lang="en-US" sz="5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097897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73D9E3-2539-4787-5EF2-B48E4DEA417E}"/>
              </a:ext>
            </a:extLst>
          </p:cNvPr>
          <p:cNvSpPr txBox="1"/>
          <p:nvPr/>
        </p:nvSpPr>
        <p:spPr>
          <a:xfrm>
            <a:off x="792645" y="819186"/>
            <a:ext cx="6117534" cy="646331"/>
          </a:xfrm>
          <a:prstGeom prst="rect">
            <a:avLst/>
          </a:prstGeom>
          <a:noFill/>
        </p:spPr>
        <p:txBody>
          <a:bodyPr wrap="square">
            <a:spAutoFit/>
          </a:bodyPr>
          <a:lstStyle/>
          <a:p>
            <a:r>
              <a:rPr lang="en-IN" sz="3600" b="1" dirty="0">
                <a:solidFill>
                  <a:srgbClr val="FF0000"/>
                </a:solidFill>
              </a:rPr>
              <a:t>Data Exploration:</a:t>
            </a:r>
            <a:r>
              <a:rPr lang="en-IN" dirty="0"/>
              <a:t> </a:t>
            </a:r>
          </a:p>
        </p:txBody>
      </p:sp>
      <p:sp>
        <p:nvSpPr>
          <p:cNvPr id="5" name="TextBox 4">
            <a:extLst>
              <a:ext uri="{FF2B5EF4-FFF2-40B4-BE49-F238E27FC236}">
                <a16:creationId xmlns:a16="http://schemas.microsoft.com/office/drawing/2014/main" id="{3AC9473E-6706-DD8C-0819-C67D7269F6D5}"/>
              </a:ext>
            </a:extLst>
          </p:cNvPr>
          <p:cNvSpPr txBox="1"/>
          <p:nvPr/>
        </p:nvSpPr>
        <p:spPr>
          <a:xfrm>
            <a:off x="675861" y="1465517"/>
            <a:ext cx="10764078" cy="923330"/>
          </a:xfrm>
          <a:prstGeom prst="rect">
            <a:avLst/>
          </a:prstGeom>
          <a:noFill/>
        </p:spPr>
        <p:txBody>
          <a:bodyPr wrap="square">
            <a:spAutoFit/>
          </a:bodyPr>
          <a:lstStyle/>
          <a:p>
            <a:r>
              <a:rPr lang="en-US" dirty="0"/>
              <a:t>Data exploration involves using queries and scripts to interact with your datasets, extract meaningful information, and identify patterns or insights. The specific approach and tools you use can vary depending on the type of dataset and your analysis goals. Here's a general guide on how to explore datasets using queries and scripts:</a:t>
            </a:r>
            <a:endParaRPr lang="en-IN" dirty="0"/>
          </a:p>
        </p:txBody>
      </p:sp>
      <p:sp>
        <p:nvSpPr>
          <p:cNvPr id="7" name="TextBox 6">
            <a:extLst>
              <a:ext uri="{FF2B5EF4-FFF2-40B4-BE49-F238E27FC236}">
                <a16:creationId xmlns:a16="http://schemas.microsoft.com/office/drawing/2014/main" id="{F2CCA2C9-2630-60CD-0E20-7562C4CE0A7E}"/>
              </a:ext>
            </a:extLst>
          </p:cNvPr>
          <p:cNvSpPr txBox="1"/>
          <p:nvPr/>
        </p:nvSpPr>
        <p:spPr>
          <a:xfrm>
            <a:off x="792645" y="2388847"/>
            <a:ext cx="8363778" cy="3693319"/>
          </a:xfrm>
          <a:prstGeom prst="rect">
            <a:avLst/>
          </a:prstGeom>
          <a:noFill/>
        </p:spPr>
        <p:txBody>
          <a:bodyPr wrap="square">
            <a:spAutoFit/>
          </a:bodyPr>
          <a:lstStyle/>
          <a:p>
            <a:pPr algn="l">
              <a:buFont typeface="+mj-lt"/>
              <a:buAutoNum type="arabicPeriod"/>
            </a:pPr>
            <a:r>
              <a:rPr lang="en-US" b="1" i="0" dirty="0">
                <a:solidFill>
                  <a:srgbClr val="374151"/>
                </a:solidFill>
                <a:effectLst/>
                <a:latin typeface="Söhne"/>
              </a:rPr>
              <a:t>Choose Your Tools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Depending on the dataset and your preferences, you can use various tools and languages for data exploration, such as SQL, Python, R, or specialized data analysis tools like </a:t>
            </a:r>
            <a:r>
              <a:rPr lang="en-US" b="0" i="0" dirty="0" err="1">
                <a:solidFill>
                  <a:srgbClr val="374151"/>
                </a:solidFill>
                <a:effectLst/>
                <a:latin typeface="Söhne"/>
              </a:rPr>
              <a:t>Jupyter</a:t>
            </a:r>
            <a:r>
              <a:rPr lang="en-US" b="0" i="0" dirty="0">
                <a:solidFill>
                  <a:srgbClr val="374151"/>
                </a:solidFill>
                <a:effectLst/>
                <a:latin typeface="Söhne"/>
              </a:rPr>
              <a:t> notebooks or Tableau.</a:t>
            </a:r>
          </a:p>
          <a:p>
            <a:pPr algn="l">
              <a:buFont typeface="+mj-lt"/>
              <a:buAutoNum type="arabicPeriod"/>
            </a:pPr>
            <a:r>
              <a:rPr lang="en-US" b="1" i="0" dirty="0">
                <a:solidFill>
                  <a:srgbClr val="374151"/>
                </a:solidFill>
                <a:effectLst/>
                <a:latin typeface="Söhne"/>
              </a:rPr>
              <a:t>Load or Connect to the Dataset</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If your data is in a database, establish a connection using appropriate database libraries or tools.</a:t>
            </a:r>
          </a:p>
          <a:p>
            <a:pPr marL="742950" lvl="1" indent="-285750" algn="l">
              <a:buFont typeface="+mj-lt"/>
              <a:buAutoNum type="arabicPeriod"/>
            </a:pPr>
            <a:r>
              <a:rPr lang="en-US" b="0" i="0" dirty="0">
                <a:solidFill>
                  <a:srgbClr val="374151"/>
                </a:solidFill>
                <a:effectLst/>
                <a:latin typeface="Söhne"/>
              </a:rPr>
              <a:t>If your data is in a file format (e.g., CSV, Excel), load it into your analysis environment using libraries or functions specific to your chosen language.</a:t>
            </a:r>
          </a:p>
          <a:p>
            <a:pPr algn="l">
              <a:buFont typeface="+mj-lt"/>
              <a:buAutoNum type="arabicPeriod"/>
            </a:pPr>
            <a:r>
              <a:rPr lang="en-US" b="1" i="0" dirty="0">
                <a:solidFill>
                  <a:srgbClr val="374151"/>
                </a:solidFill>
                <a:effectLst/>
                <a:latin typeface="Söhne"/>
              </a:rPr>
              <a:t>Perform Initial Data Inspection</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Start by examining basic statistics and properties of the dataset, such as the number of rows and columns, data types, and summary statistics (e.g., mean, median, standard deviation).</a:t>
            </a:r>
          </a:p>
        </p:txBody>
      </p:sp>
    </p:spTree>
    <p:extLst>
      <p:ext uri="{BB962C8B-B14F-4D97-AF65-F5344CB8AC3E}">
        <p14:creationId xmlns:p14="http://schemas.microsoft.com/office/powerpoint/2010/main" val="2509062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data exploration&#10;&#10;Description automatically generated">
            <a:extLst>
              <a:ext uri="{FF2B5EF4-FFF2-40B4-BE49-F238E27FC236}">
                <a16:creationId xmlns:a16="http://schemas.microsoft.com/office/drawing/2014/main" id="{922787B8-59E3-8607-4519-693FF671A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920" y="406400"/>
            <a:ext cx="7589520" cy="2722880"/>
          </a:xfrm>
          <a:prstGeom prst="rect">
            <a:avLst/>
          </a:prstGeom>
        </p:spPr>
      </p:pic>
      <p:sp>
        <p:nvSpPr>
          <p:cNvPr id="5" name="TextBox 4">
            <a:extLst>
              <a:ext uri="{FF2B5EF4-FFF2-40B4-BE49-F238E27FC236}">
                <a16:creationId xmlns:a16="http://schemas.microsoft.com/office/drawing/2014/main" id="{BB28A7EF-433E-D33B-3619-B48F46183C53}"/>
              </a:ext>
            </a:extLst>
          </p:cNvPr>
          <p:cNvSpPr txBox="1"/>
          <p:nvPr/>
        </p:nvSpPr>
        <p:spPr>
          <a:xfrm>
            <a:off x="894080" y="2956560"/>
            <a:ext cx="10048240" cy="2862322"/>
          </a:xfrm>
          <a:prstGeom prst="rect">
            <a:avLst/>
          </a:prstGeom>
          <a:noFill/>
        </p:spPr>
        <p:txBody>
          <a:bodyPr wrap="square">
            <a:spAutoFit/>
          </a:bodyPr>
          <a:lstStyle/>
          <a:p>
            <a:pPr algn="l"/>
            <a:r>
              <a:rPr lang="en-US" b="1" i="0" dirty="0">
                <a:solidFill>
                  <a:srgbClr val="374151"/>
                </a:solidFill>
                <a:effectLst/>
                <a:latin typeface="Söhne"/>
              </a:rPr>
              <a:t>4.Data Filtering and Selection</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Write queries or scripts to filter and select relevant subsets of data based on your research objectives.</a:t>
            </a:r>
          </a:p>
          <a:p>
            <a:pPr marL="742950" lvl="1" indent="-285750" algn="l">
              <a:buFont typeface="+mj-lt"/>
              <a:buAutoNum type="arabicPeriod"/>
            </a:pPr>
            <a:r>
              <a:rPr lang="en-US" b="0" i="0" dirty="0">
                <a:solidFill>
                  <a:srgbClr val="374151"/>
                </a:solidFill>
                <a:effectLst/>
                <a:latin typeface="Söhne"/>
              </a:rPr>
              <a:t>Use conditions, such as WHERE clauses in SQL or conditional statements in programming languages, to extract specific rows or observations.</a:t>
            </a:r>
          </a:p>
          <a:p>
            <a:pPr algn="l"/>
            <a:r>
              <a:rPr lang="en-US" b="1" i="0" dirty="0">
                <a:solidFill>
                  <a:srgbClr val="374151"/>
                </a:solidFill>
                <a:effectLst/>
                <a:latin typeface="Söhne"/>
              </a:rPr>
              <a:t>5.Aggregate Data</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Aggregate data to gain a higher-level view. For example, calculate sums, averages, counts, or other aggregate functions on numerical columns.</a:t>
            </a:r>
          </a:p>
          <a:p>
            <a:pPr marL="742950" lvl="1" indent="-285750" algn="l">
              <a:buFont typeface="+mj-lt"/>
              <a:buAutoNum type="arabicPeriod"/>
            </a:pPr>
            <a:r>
              <a:rPr lang="en-US" b="0" i="0" dirty="0">
                <a:solidFill>
                  <a:srgbClr val="374151"/>
                </a:solidFill>
                <a:effectLst/>
                <a:latin typeface="Söhne"/>
              </a:rPr>
              <a:t>Group data by categorical variables to observe trends within groups.</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796116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0FA9C6-12F8-B728-D0DD-71B4537A759D}"/>
              </a:ext>
            </a:extLst>
          </p:cNvPr>
          <p:cNvSpPr txBox="1"/>
          <p:nvPr/>
        </p:nvSpPr>
        <p:spPr>
          <a:xfrm>
            <a:off x="782320" y="826254"/>
            <a:ext cx="6116320" cy="646331"/>
          </a:xfrm>
          <a:prstGeom prst="rect">
            <a:avLst/>
          </a:prstGeom>
          <a:noFill/>
        </p:spPr>
        <p:txBody>
          <a:bodyPr wrap="square">
            <a:spAutoFit/>
          </a:bodyPr>
          <a:lstStyle/>
          <a:p>
            <a:r>
              <a:rPr lang="en-IN" sz="3600" b="1" dirty="0">
                <a:solidFill>
                  <a:srgbClr val="FF0000"/>
                </a:solidFill>
              </a:rPr>
              <a:t>Analysis Techniques:</a:t>
            </a:r>
          </a:p>
        </p:txBody>
      </p:sp>
      <p:sp>
        <p:nvSpPr>
          <p:cNvPr id="7" name="TextBox 6">
            <a:extLst>
              <a:ext uri="{FF2B5EF4-FFF2-40B4-BE49-F238E27FC236}">
                <a16:creationId xmlns:a16="http://schemas.microsoft.com/office/drawing/2014/main" id="{D184C6A5-AD94-F34F-E61F-EB86AC7A787D}"/>
              </a:ext>
            </a:extLst>
          </p:cNvPr>
          <p:cNvSpPr txBox="1"/>
          <p:nvPr/>
        </p:nvSpPr>
        <p:spPr>
          <a:xfrm>
            <a:off x="772160" y="1472585"/>
            <a:ext cx="10952480" cy="923330"/>
          </a:xfrm>
          <a:prstGeom prst="rect">
            <a:avLst/>
          </a:prstGeom>
          <a:noFill/>
        </p:spPr>
        <p:txBody>
          <a:bodyPr wrap="square">
            <a:spAutoFit/>
          </a:bodyPr>
          <a:lstStyle/>
          <a:p>
            <a:r>
              <a:rPr lang="en-US" dirty="0"/>
              <a:t>Applying appropriate analysis techniques, whether it's statistical analysis or machine learning, is a crucial step in uncovering insights from your data. The choice of technique depends on your research goals, the nature of your dataset, and the questions you want to answer. Here's how to apply these techniques effectively:</a:t>
            </a:r>
            <a:endParaRPr lang="en-IN" dirty="0"/>
          </a:p>
        </p:txBody>
      </p:sp>
      <p:sp>
        <p:nvSpPr>
          <p:cNvPr id="9" name="TextBox 8">
            <a:extLst>
              <a:ext uri="{FF2B5EF4-FFF2-40B4-BE49-F238E27FC236}">
                <a16:creationId xmlns:a16="http://schemas.microsoft.com/office/drawing/2014/main" id="{A7A0D4A8-C640-B8A6-4CC0-AD9CCBD8EFD0}"/>
              </a:ext>
            </a:extLst>
          </p:cNvPr>
          <p:cNvSpPr txBox="1"/>
          <p:nvPr/>
        </p:nvSpPr>
        <p:spPr>
          <a:xfrm>
            <a:off x="772160" y="2558256"/>
            <a:ext cx="6116320" cy="461665"/>
          </a:xfrm>
          <a:prstGeom prst="rect">
            <a:avLst/>
          </a:prstGeom>
          <a:noFill/>
        </p:spPr>
        <p:txBody>
          <a:bodyPr wrap="square">
            <a:spAutoFit/>
          </a:bodyPr>
          <a:lstStyle/>
          <a:p>
            <a:r>
              <a:rPr lang="en-IN" sz="2400" b="1" i="0" dirty="0">
                <a:solidFill>
                  <a:srgbClr val="0070C0"/>
                </a:solidFill>
                <a:effectLst/>
                <a:latin typeface="Söhne"/>
              </a:rPr>
              <a:t>Statistical Analysis:</a:t>
            </a:r>
            <a:endParaRPr lang="en-IN" sz="2400" b="1" dirty="0">
              <a:solidFill>
                <a:srgbClr val="0070C0"/>
              </a:solidFill>
            </a:endParaRPr>
          </a:p>
        </p:txBody>
      </p:sp>
      <p:sp>
        <p:nvSpPr>
          <p:cNvPr id="11" name="TextBox 10">
            <a:extLst>
              <a:ext uri="{FF2B5EF4-FFF2-40B4-BE49-F238E27FC236}">
                <a16:creationId xmlns:a16="http://schemas.microsoft.com/office/drawing/2014/main" id="{CA78AB87-3C39-654A-A387-87586C49A6F5}"/>
              </a:ext>
            </a:extLst>
          </p:cNvPr>
          <p:cNvSpPr txBox="1"/>
          <p:nvPr/>
        </p:nvSpPr>
        <p:spPr>
          <a:xfrm>
            <a:off x="772160" y="3042246"/>
            <a:ext cx="10718800" cy="2585323"/>
          </a:xfrm>
          <a:prstGeom prst="rect">
            <a:avLst/>
          </a:prstGeom>
          <a:noFill/>
        </p:spPr>
        <p:txBody>
          <a:bodyPr wrap="square">
            <a:spAutoFit/>
          </a:bodyPr>
          <a:lstStyle/>
          <a:p>
            <a:pPr algn="l">
              <a:buFont typeface="+mj-lt"/>
              <a:buAutoNum type="arabicPeriod"/>
            </a:pPr>
            <a:r>
              <a:rPr lang="en-US" b="1" i="0" dirty="0">
                <a:solidFill>
                  <a:srgbClr val="374151"/>
                </a:solidFill>
                <a:effectLst/>
                <a:latin typeface="Söhne"/>
              </a:rPr>
              <a:t>Descriptive Statistics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Begin with descriptive statistics to summarize and understand the basic characteristics of your data. This includes measures like mean, median, variance, and standard deviation.</a:t>
            </a:r>
          </a:p>
          <a:p>
            <a:pPr algn="l">
              <a:buFont typeface="+mj-lt"/>
              <a:buAutoNum type="arabicPeriod"/>
            </a:pPr>
            <a:r>
              <a:rPr lang="en-US" b="1" i="0" dirty="0">
                <a:solidFill>
                  <a:srgbClr val="374151"/>
                </a:solidFill>
                <a:effectLst/>
                <a:latin typeface="Söhne"/>
              </a:rPr>
              <a:t>Hypothesis Testing</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Formulate hypotheses about relationships or differences in your data and conduct hypothesis tests. Common tests include t-tests, chi-squared tests, and ANOVA.</a:t>
            </a:r>
          </a:p>
          <a:p>
            <a:pPr algn="l">
              <a:buFont typeface="+mj-lt"/>
              <a:buAutoNum type="arabicPeriod"/>
            </a:pPr>
            <a:r>
              <a:rPr lang="en-US" b="1" i="0" dirty="0">
                <a:solidFill>
                  <a:srgbClr val="374151"/>
                </a:solidFill>
                <a:effectLst/>
                <a:latin typeface="Söhne"/>
              </a:rPr>
              <a:t>Correlation and Regression Analysis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Use correlation analysis to identify relationships between variables. If you have a dependent and independent variable, consider linear or logistic regression to model these relationships.</a:t>
            </a:r>
          </a:p>
        </p:txBody>
      </p:sp>
    </p:spTree>
    <p:extLst>
      <p:ext uri="{BB962C8B-B14F-4D97-AF65-F5344CB8AC3E}">
        <p14:creationId xmlns:p14="http://schemas.microsoft.com/office/powerpoint/2010/main" val="1219252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497E99-3AEA-2F3A-D764-4A3B84FABB39}"/>
              </a:ext>
            </a:extLst>
          </p:cNvPr>
          <p:cNvSpPr txBox="1"/>
          <p:nvPr/>
        </p:nvSpPr>
        <p:spPr>
          <a:xfrm>
            <a:off x="701040" y="883920"/>
            <a:ext cx="10342880" cy="2585323"/>
          </a:xfrm>
          <a:prstGeom prst="rect">
            <a:avLst/>
          </a:prstGeom>
          <a:noFill/>
        </p:spPr>
        <p:txBody>
          <a:bodyPr wrap="square">
            <a:spAutoFit/>
          </a:bodyPr>
          <a:lstStyle/>
          <a:p>
            <a:pPr algn="l">
              <a:buFont typeface="+mj-lt"/>
              <a:buAutoNum type="arabicPeriod"/>
            </a:pPr>
            <a:r>
              <a:rPr lang="en-US" b="1" i="0" dirty="0">
                <a:solidFill>
                  <a:srgbClr val="374151"/>
                </a:solidFill>
                <a:effectLst/>
                <a:latin typeface="Söhne"/>
              </a:rPr>
              <a:t>Multivariate Analysis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When dealing with multiple variables, consider techniques like principal component analysis (PCA) or factor analysis to reduce dimensionality and identify underlying patterns.</a:t>
            </a:r>
          </a:p>
          <a:p>
            <a:pPr algn="l">
              <a:buFont typeface="+mj-lt"/>
              <a:buAutoNum type="arabicPeriod"/>
            </a:pPr>
            <a:r>
              <a:rPr lang="en-US" b="1" i="0" dirty="0">
                <a:solidFill>
                  <a:srgbClr val="374151"/>
                </a:solidFill>
                <a:effectLst/>
                <a:latin typeface="Söhne"/>
              </a:rPr>
              <a:t>Time Series Analysis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If your data is time-series data, employ time series analysis techniques such as autoregressive integrated moving average (ARIMA) or seasonal decomposition.</a:t>
            </a:r>
          </a:p>
          <a:p>
            <a:pPr algn="l">
              <a:buFont typeface="+mj-lt"/>
              <a:buAutoNum type="arabicPeriod"/>
            </a:pPr>
            <a:r>
              <a:rPr lang="en-US" b="1" i="0" dirty="0">
                <a:solidFill>
                  <a:srgbClr val="374151"/>
                </a:solidFill>
                <a:effectLst/>
                <a:latin typeface="Söhne"/>
              </a:rPr>
              <a:t>Non-parametric Methods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When assumptions of normality or homoscedasticity are violated, use non-parametric tests like the Wilcoxon rank-sum test or Kruskal-Wallis test.</a:t>
            </a:r>
          </a:p>
        </p:txBody>
      </p:sp>
      <p:sp>
        <p:nvSpPr>
          <p:cNvPr id="5" name="TextBox 4">
            <a:extLst>
              <a:ext uri="{FF2B5EF4-FFF2-40B4-BE49-F238E27FC236}">
                <a16:creationId xmlns:a16="http://schemas.microsoft.com/office/drawing/2014/main" id="{337CEB80-A214-4196-13AD-8BE01867D304}"/>
              </a:ext>
            </a:extLst>
          </p:cNvPr>
          <p:cNvSpPr txBox="1"/>
          <p:nvPr/>
        </p:nvSpPr>
        <p:spPr>
          <a:xfrm>
            <a:off x="792480" y="3469243"/>
            <a:ext cx="8290560" cy="1015663"/>
          </a:xfrm>
          <a:prstGeom prst="rect">
            <a:avLst/>
          </a:prstGeom>
          <a:noFill/>
        </p:spPr>
        <p:txBody>
          <a:bodyPr wrap="square">
            <a:spAutoFit/>
          </a:bodyPr>
          <a:lstStyle/>
          <a:p>
            <a:pPr algn="l"/>
            <a:r>
              <a:rPr lang="en-IN" sz="2400" b="1" i="0">
                <a:solidFill>
                  <a:srgbClr val="0070C0"/>
                </a:solidFill>
                <a:effectLst/>
                <a:latin typeface="Söhne"/>
              </a:rPr>
              <a:t>Machine Learning</a:t>
            </a:r>
            <a:r>
              <a:rPr lang="en-IN" b="0" i="0">
                <a:solidFill>
                  <a:srgbClr val="374151"/>
                </a:solidFill>
                <a:effectLst/>
                <a:latin typeface="Söhne"/>
              </a:rPr>
              <a:t>:</a:t>
            </a:r>
          </a:p>
          <a:p>
            <a:br>
              <a:rPr lang="en-IN" b="0" i="0">
                <a:solidFill>
                  <a:srgbClr val="374151"/>
                </a:solidFill>
                <a:effectLst/>
                <a:latin typeface="Söhne"/>
              </a:rPr>
            </a:br>
            <a:endParaRPr lang="en-IN" dirty="0"/>
          </a:p>
        </p:txBody>
      </p:sp>
      <p:sp>
        <p:nvSpPr>
          <p:cNvPr id="7" name="TextBox 6">
            <a:extLst>
              <a:ext uri="{FF2B5EF4-FFF2-40B4-BE49-F238E27FC236}">
                <a16:creationId xmlns:a16="http://schemas.microsoft.com/office/drawing/2014/main" id="{B92B5F64-66CB-910C-B59E-873AC7B921B0}"/>
              </a:ext>
            </a:extLst>
          </p:cNvPr>
          <p:cNvSpPr txBox="1"/>
          <p:nvPr/>
        </p:nvSpPr>
        <p:spPr>
          <a:xfrm>
            <a:off x="335280" y="3469243"/>
            <a:ext cx="11155680" cy="3139321"/>
          </a:xfrm>
          <a:prstGeom prst="rect">
            <a:avLst/>
          </a:prstGeom>
          <a:noFill/>
        </p:spPr>
        <p:txBody>
          <a:bodyPr wrap="square">
            <a:spAutoFit/>
          </a:bodyPr>
          <a:lstStyle/>
          <a:p>
            <a:pPr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Data Preprocessing</a:t>
            </a:r>
            <a:r>
              <a:rPr lang="en-US" b="0" i="0" dirty="0">
                <a:solidFill>
                  <a:srgbClr val="374151"/>
                </a:solidFill>
                <a:effectLst/>
                <a:latin typeface="Söhne"/>
              </a:rPr>
              <a:t>:</a:t>
            </a:r>
          </a:p>
          <a:p>
            <a:pPr marL="1143000" lvl="2" indent="-228600" algn="l">
              <a:buFont typeface="+mj-lt"/>
              <a:buAutoNum type="arabicPeriod"/>
            </a:pPr>
            <a:r>
              <a:rPr lang="en-US" b="0" i="0" dirty="0">
                <a:solidFill>
                  <a:srgbClr val="374151"/>
                </a:solidFill>
                <a:effectLst/>
                <a:latin typeface="Söhne"/>
              </a:rPr>
              <a:t>Clean and preprocess your data by handling missing values, outliers, and encoding categorical variables.</a:t>
            </a:r>
          </a:p>
          <a:p>
            <a:pPr marL="1143000" lvl="2" indent="-228600" algn="l">
              <a:buFont typeface="+mj-lt"/>
              <a:buAutoNum type="arabicPeriod"/>
            </a:pPr>
            <a:r>
              <a:rPr lang="en-US" b="0" i="0" dirty="0">
                <a:solidFill>
                  <a:srgbClr val="374151"/>
                </a:solidFill>
                <a:effectLst/>
                <a:latin typeface="Söhne"/>
              </a:rPr>
              <a:t>Split the data into training and testing sets for model evaluation.</a:t>
            </a:r>
          </a:p>
          <a:p>
            <a:pPr marL="742950" lvl="1" indent="-285750" algn="l">
              <a:buFont typeface="+mj-lt"/>
              <a:buAutoNum type="arabicPeriod"/>
            </a:pPr>
            <a:r>
              <a:rPr lang="en-US" b="1" i="0" dirty="0">
                <a:solidFill>
                  <a:srgbClr val="374151"/>
                </a:solidFill>
                <a:effectLst/>
                <a:latin typeface="Söhne"/>
              </a:rPr>
              <a:t>Feature Engineering</a:t>
            </a:r>
            <a:r>
              <a:rPr lang="en-US" b="0" i="0" dirty="0">
                <a:solidFill>
                  <a:srgbClr val="374151"/>
                </a:solidFill>
                <a:effectLst/>
                <a:latin typeface="Söhne"/>
              </a:rPr>
              <a:t>:</a:t>
            </a:r>
          </a:p>
          <a:p>
            <a:pPr marL="1143000" lvl="2" indent="-228600" algn="l">
              <a:buFont typeface="+mj-lt"/>
              <a:buAutoNum type="arabicPeriod"/>
            </a:pPr>
            <a:r>
              <a:rPr lang="en-US" b="0" i="0" dirty="0">
                <a:solidFill>
                  <a:srgbClr val="374151"/>
                </a:solidFill>
                <a:effectLst/>
                <a:latin typeface="Söhne"/>
              </a:rPr>
              <a:t>Create relevant features or transform existing ones to improve model performance.</a:t>
            </a:r>
          </a:p>
          <a:p>
            <a:pPr marL="1143000" lvl="2" indent="-228600" algn="l">
              <a:buFont typeface="+mj-lt"/>
              <a:buAutoNum type="arabicPeriod"/>
            </a:pPr>
            <a:r>
              <a:rPr lang="en-US" b="0" i="0" dirty="0">
                <a:solidFill>
                  <a:srgbClr val="374151"/>
                </a:solidFill>
                <a:effectLst/>
                <a:latin typeface="Söhne"/>
              </a:rPr>
              <a:t>Techniques may include feature scaling, one-hot encoding, or creating interaction terms.</a:t>
            </a:r>
          </a:p>
          <a:p>
            <a:pPr marL="742950" lvl="1" indent="-285750" algn="l">
              <a:buFont typeface="+mj-lt"/>
              <a:buAutoNum type="arabicPeriod"/>
            </a:pPr>
            <a:r>
              <a:rPr lang="en-US" b="1" i="0" dirty="0">
                <a:solidFill>
                  <a:srgbClr val="374151"/>
                </a:solidFill>
                <a:effectLst/>
                <a:latin typeface="Söhne"/>
              </a:rPr>
              <a:t>Model Selection</a:t>
            </a:r>
            <a:r>
              <a:rPr lang="en-US" b="0" i="0" dirty="0">
                <a:solidFill>
                  <a:srgbClr val="374151"/>
                </a:solidFill>
                <a:effectLst/>
                <a:latin typeface="Söhne"/>
              </a:rPr>
              <a:t>:</a:t>
            </a:r>
          </a:p>
          <a:p>
            <a:pPr marL="1143000" lvl="2" indent="-228600" algn="l">
              <a:buFont typeface="+mj-lt"/>
              <a:buAutoNum type="arabicPeriod"/>
            </a:pPr>
            <a:r>
              <a:rPr lang="en-US" b="0" i="0" dirty="0">
                <a:solidFill>
                  <a:srgbClr val="374151"/>
                </a:solidFill>
                <a:effectLst/>
                <a:latin typeface="Söhne"/>
              </a:rPr>
              <a:t>Choose the appropriate machine learning algorithm(s) based on your problem</a:t>
            </a:r>
            <a:r>
              <a:rPr lang="en-US" dirty="0">
                <a:solidFill>
                  <a:srgbClr val="374151"/>
                </a:solidFill>
                <a:latin typeface="Söhne"/>
              </a:rPr>
              <a:t>.</a:t>
            </a:r>
            <a:endParaRPr lang="en-US" b="0" i="0" dirty="0">
              <a:solidFill>
                <a:srgbClr val="374151"/>
              </a:solidFill>
              <a:effectLst/>
              <a:latin typeface="Söhne"/>
            </a:endParaRPr>
          </a:p>
          <a:p>
            <a:br>
              <a:rPr lang="en-US" b="0" i="0" dirty="0">
                <a:solidFill>
                  <a:srgbClr val="374151"/>
                </a:solidFill>
                <a:effectLst/>
                <a:latin typeface="Söhne"/>
              </a:rPr>
            </a:br>
            <a:endParaRPr lang="en-IN" dirty="0"/>
          </a:p>
        </p:txBody>
      </p:sp>
    </p:spTree>
    <p:extLst>
      <p:ext uri="{BB962C8B-B14F-4D97-AF65-F5344CB8AC3E}">
        <p14:creationId xmlns:p14="http://schemas.microsoft.com/office/powerpoint/2010/main" val="2635573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C5409B-913C-6D38-B8B5-516C8B37B380}"/>
              </a:ext>
            </a:extLst>
          </p:cNvPr>
          <p:cNvSpPr txBox="1"/>
          <p:nvPr/>
        </p:nvSpPr>
        <p:spPr>
          <a:xfrm>
            <a:off x="751840" y="843280"/>
            <a:ext cx="8402320" cy="646331"/>
          </a:xfrm>
          <a:prstGeom prst="rect">
            <a:avLst/>
          </a:prstGeom>
          <a:noFill/>
        </p:spPr>
        <p:txBody>
          <a:bodyPr wrap="square">
            <a:spAutoFit/>
          </a:bodyPr>
          <a:lstStyle/>
          <a:p>
            <a:r>
              <a:rPr lang="en-US" sz="3600" b="1" i="0" dirty="0">
                <a:solidFill>
                  <a:srgbClr val="FF0000"/>
                </a:solidFill>
                <a:effectLst/>
                <a:latin typeface="Roboto" panose="02000000000000000000" pitchFamily="2" charset="0"/>
              </a:rPr>
              <a:t>Visualization:</a:t>
            </a:r>
          </a:p>
        </p:txBody>
      </p:sp>
      <p:sp>
        <p:nvSpPr>
          <p:cNvPr id="5" name="TextBox 4">
            <a:extLst>
              <a:ext uri="{FF2B5EF4-FFF2-40B4-BE49-F238E27FC236}">
                <a16:creationId xmlns:a16="http://schemas.microsoft.com/office/drawing/2014/main" id="{662CB17C-33EF-EEBA-E507-B8854E90BABC}"/>
              </a:ext>
            </a:extLst>
          </p:cNvPr>
          <p:cNvSpPr txBox="1"/>
          <p:nvPr/>
        </p:nvSpPr>
        <p:spPr>
          <a:xfrm>
            <a:off x="680720" y="1489611"/>
            <a:ext cx="10881360" cy="923330"/>
          </a:xfrm>
          <a:prstGeom prst="rect">
            <a:avLst/>
          </a:prstGeom>
          <a:noFill/>
        </p:spPr>
        <p:txBody>
          <a:bodyPr wrap="square">
            <a:spAutoFit/>
          </a:bodyPr>
          <a:lstStyle/>
          <a:p>
            <a:r>
              <a:rPr lang="en-US" dirty="0"/>
              <a:t>Designing effective visualizations is essential to present analysis results in an understandable and impactful manner. Well-crafted visualizations can help convey complex information, patterns, and insights to your audience. Here are steps and best practices for creating meaningful visualizations:</a:t>
            </a:r>
            <a:endParaRPr lang="en-IN" dirty="0"/>
          </a:p>
        </p:txBody>
      </p:sp>
      <p:sp>
        <p:nvSpPr>
          <p:cNvPr id="8" name="TextBox 7">
            <a:extLst>
              <a:ext uri="{FF2B5EF4-FFF2-40B4-BE49-F238E27FC236}">
                <a16:creationId xmlns:a16="http://schemas.microsoft.com/office/drawing/2014/main" id="{E96F6272-51A4-5AA0-C17F-2CB75CB257A7}"/>
              </a:ext>
            </a:extLst>
          </p:cNvPr>
          <p:cNvSpPr txBox="1"/>
          <p:nvPr/>
        </p:nvSpPr>
        <p:spPr>
          <a:xfrm>
            <a:off x="751840" y="2621280"/>
            <a:ext cx="10363200" cy="3515360"/>
          </a:xfrm>
          <a:prstGeom prst="rect">
            <a:avLst/>
          </a:prstGeom>
          <a:noFill/>
        </p:spPr>
        <p:txBody>
          <a:bodyPr wrap="square">
            <a:spAutoFit/>
          </a:bodyPr>
          <a:lstStyle/>
          <a:p>
            <a:pPr algn="l">
              <a:buFont typeface="+mj-lt"/>
              <a:buAutoNum type="arabicPeriod"/>
            </a:pPr>
            <a:r>
              <a:rPr lang="en-US" b="1" i="0" dirty="0">
                <a:solidFill>
                  <a:srgbClr val="374151"/>
                </a:solidFill>
                <a:effectLst/>
                <a:latin typeface="Söhne"/>
              </a:rPr>
              <a:t>Understand Your Audience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Consider who will be viewing your visualizations. Are they experts in the field or general stakeholders? Tailor your visualizations to their level of expertise and interests.</a:t>
            </a:r>
          </a:p>
          <a:p>
            <a:pPr algn="l">
              <a:buFont typeface="+mj-lt"/>
              <a:buAutoNum type="arabicPeriod"/>
            </a:pPr>
            <a:r>
              <a:rPr lang="en-US" b="1" i="0" dirty="0">
                <a:solidFill>
                  <a:srgbClr val="374151"/>
                </a:solidFill>
                <a:effectLst/>
                <a:latin typeface="Söhne"/>
              </a:rPr>
              <a:t>Choose the Right Visualization Type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Select the appropriate chart or graph type that best represents your data and research findings. Common types include bar charts, line charts, scatter plots, pie charts, heatmaps, and more.</a:t>
            </a:r>
          </a:p>
          <a:p>
            <a:pPr algn="l">
              <a:buFont typeface="+mj-lt"/>
              <a:buAutoNum type="arabicPeriod"/>
            </a:pPr>
            <a:r>
              <a:rPr lang="en-US" b="1" i="0" dirty="0">
                <a:solidFill>
                  <a:srgbClr val="374151"/>
                </a:solidFill>
                <a:effectLst/>
                <a:latin typeface="Söhne"/>
              </a:rPr>
              <a:t>Simplify and Focus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Keep your visualizations simple and focused. Avoid clutter, excessive decorations, or unnecessary elements that may distract from the main message.</a:t>
            </a:r>
          </a:p>
          <a:p>
            <a:pPr algn="l">
              <a:buFont typeface="+mj-lt"/>
              <a:buAutoNum type="arabicPeriod"/>
            </a:pPr>
            <a:r>
              <a:rPr lang="en-US" b="1" i="0" dirty="0">
                <a:solidFill>
                  <a:srgbClr val="374151"/>
                </a:solidFill>
                <a:effectLst/>
                <a:latin typeface="Söhne"/>
              </a:rPr>
              <a:t>Use Clear Titles and Labels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Provide clear and concise titles and labels for your visualizations. Ensure that axes are labeled with units and are easily interpretable</a:t>
            </a:r>
          </a:p>
        </p:txBody>
      </p:sp>
    </p:spTree>
    <p:extLst>
      <p:ext uri="{BB962C8B-B14F-4D97-AF65-F5344CB8AC3E}">
        <p14:creationId xmlns:p14="http://schemas.microsoft.com/office/powerpoint/2010/main" val="455130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data visualization&#10;&#10;Description automatically generated">
            <a:extLst>
              <a:ext uri="{FF2B5EF4-FFF2-40B4-BE49-F238E27FC236}">
                <a16:creationId xmlns:a16="http://schemas.microsoft.com/office/drawing/2014/main" id="{7A1F8191-C57C-F72F-D87F-ECAEB109C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7555" y="928052"/>
            <a:ext cx="5657850" cy="4676775"/>
          </a:xfrm>
          <a:prstGeom prst="rect">
            <a:avLst/>
          </a:prstGeom>
        </p:spPr>
      </p:pic>
      <p:sp>
        <p:nvSpPr>
          <p:cNvPr id="5" name="TextBox 4">
            <a:extLst>
              <a:ext uri="{FF2B5EF4-FFF2-40B4-BE49-F238E27FC236}">
                <a16:creationId xmlns:a16="http://schemas.microsoft.com/office/drawing/2014/main" id="{88A0BA97-0E02-AE72-06DC-BE6003A08A62}"/>
              </a:ext>
            </a:extLst>
          </p:cNvPr>
          <p:cNvSpPr txBox="1"/>
          <p:nvPr/>
        </p:nvSpPr>
        <p:spPr>
          <a:xfrm>
            <a:off x="696595" y="690880"/>
            <a:ext cx="4881245" cy="4524315"/>
          </a:xfrm>
          <a:prstGeom prst="rect">
            <a:avLst/>
          </a:prstGeom>
          <a:noFill/>
        </p:spPr>
        <p:txBody>
          <a:bodyPr wrap="square">
            <a:spAutoFit/>
          </a:bodyPr>
          <a:lstStyle/>
          <a:p>
            <a:pPr algn="l"/>
            <a:r>
              <a:rPr lang="en-US" b="1" i="0" dirty="0">
                <a:solidFill>
                  <a:srgbClr val="374151"/>
                </a:solidFill>
                <a:effectLst/>
                <a:latin typeface="Söhne"/>
              </a:rPr>
              <a:t>5.Color Palette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Choose a color palette that is visually appealing and aids in understanding. Use color consistently to represent categories or variables, and be mindful of colorblindness.</a:t>
            </a:r>
          </a:p>
          <a:p>
            <a:pPr algn="l"/>
            <a:r>
              <a:rPr lang="en-US" b="1" i="0" dirty="0">
                <a:solidFill>
                  <a:srgbClr val="374151"/>
                </a:solidFill>
                <a:effectLst/>
                <a:latin typeface="Söhne"/>
              </a:rPr>
              <a:t>6.Data Integrity and Accuracy</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Ensure that your visualizations accurately represent the underlying data. Avoid distorting scales or using misleading visual tricks.</a:t>
            </a:r>
          </a:p>
          <a:p>
            <a:pPr algn="l"/>
            <a:r>
              <a:rPr lang="en-US" b="1" i="0" dirty="0">
                <a:solidFill>
                  <a:srgbClr val="374151"/>
                </a:solidFill>
                <a:effectLst/>
                <a:latin typeface="Söhne"/>
              </a:rPr>
              <a:t>7.Annotations and Text</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Use annotations, captions, and text to highlight key points or observations in your visualizations. Explain trends, outliers, or significant findings</a:t>
            </a:r>
          </a:p>
        </p:txBody>
      </p:sp>
    </p:spTree>
    <p:extLst>
      <p:ext uri="{BB962C8B-B14F-4D97-AF65-F5344CB8AC3E}">
        <p14:creationId xmlns:p14="http://schemas.microsoft.com/office/powerpoint/2010/main" val="3222899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C5B0AE-6238-0997-E8B0-B4FC260088E1}"/>
              </a:ext>
            </a:extLst>
          </p:cNvPr>
          <p:cNvSpPr txBox="1"/>
          <p:nvPr/>
        </p:nvSpPr>
        <p:spPr>
          <a:xfrm>
            <a:off x="822960" y="853440"/>
            <a:ext cx="8331200" cy="646331"/>
          </a:xfrm>
          <a:prstGeom prst="rect">
            <a:avLst/>
          </a:prstGeom>
          <a:noFill/>
        </p:spPr>
        <p:txBody>
          <a:bodyPr wrap="square">
            <a:spAutoFit/>
          </a:bodyPr>
          <a:lstStyle/>
          <a:p>
            <a:r>
              <a:rPr lang="en-IN" sz="3600" b="1" dirty="0">
                <a:solidFill>
                  <a:srgbClr val="FF0000"/>
                </a:solidFill>
              </a:rPr>
              <a:t>Business Insights:</a:t>
            </a:r>
          </a:p>
        </p:txBody>
      </p:sp>
      <p:sp>
        <p:nvSpPr>
          <p:cNvPr id="5" name="TextBox 4">
            <a:extLst>
              <a:ext uri="{FF2B5EF4-FFF2-40B4-BE49-F238E27FC236}">
                <a16:creationId xmlns:a16="http://schemas.microsoft.com/office/drawing/2014/main" id="{4CDFBDCE-0DC0-0816-5528-E68FB4A31B7B}"/>
              </a:ext>
            </a:extLst>
          </p:cNvPr>
          <p:cNvSpPr txBox="1"/>
          <p:nvPr/>
        </p:nvSpPr>
        <p:spPr>
          <a:xfrm>
            <a:off x="822960" y="1499771"/>
            <a:ext cx="10617200" cy="923330"/>
          </a:xfrm>
          <a:prstGeom prst="rect">
            <a:avLst/>
          </a:prstGeom>
          <a:noFill/>
        </p:spPr>
        <p:txBody>
          <a:bodyPr wrap="square">
            <a:spAutoFit/>
          </a:bodyPr>
          <a:lstStyle/>
          <a:p>
            <a:r>
              <a:rPr lang="en-US" dirty="0"/>
              <a:t>Interpreting analysis findings to derive valuable business insights and actionable recommendations is a critical step in the data analysis process. Here's a structured approach to help you extract meaningful insights and translate them into actionable business recommendations:</a:t>
            </a:r>
            <a:endParaRPr lang="en-IN" dirty="0"/>
          </a:p>
        </p:txBody>
      </p:sp>
      <p:sp>
        <p:nvSpPr>
          <p:cNvPr id="7" name="TextBox 6">
            <a:extLst>
              <a:ext uri="{FF2B5EF4-FFF2-40B4-BE49-F238E27FC236}">
                <a16:creationId xmlns:a16="http://schemas.microsoft.com/office/drawing/2014/main" id="{AA3609FF-F740-84F5-2DC5-E01FFC095114}"/>
              </a:ext>
            </a:extLst>
          </p:cNvPr>
          <p:cNvSpPr txBox="1"/>
          <p:nvPr/>
        </p:nvSpPr>
        <p:spPr>
          <a:xfrm>
            <a:off x="822960" y="2621280"/>
            <a:ext cx="10373360" cy="3970318"/>
          </a:xfrm>
          <a:prstGeom prst="rect">
            <a:avLst/>
          </a:prstGeom>
          <a:noFill/>
        </p:spPr>
        <p:txBody>
          <a:bodyPr wrap="square">
            <a:spAutoFit/>
          </a:bodyPr>
          <a:lstStyle/>
          <a:p>
            <a:pPr algn="l">
              <a:buFont typeface="+mj-lt"/>
              <a:buAutoNum type="arabicPeriod"/>
            </a:pPr>
            <a:r>
              <a:rPr lang="en-US" b="1" i="0" dirty="0">
                <a:solidFill>
                  <a:srgbClr val="374151"/>
                </a:solidFill>
                <a:effectLst/>
                <a:latin typeface="Söhne"/>
              </a:rPr>
              <a:t>Understand the Context</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Begin by revisiting the business problem or objectives that initiated the analysis. Ensure a clear understanding of the context and goals.</a:t>
            </a:r>
          </a:p>
          <a:p>
            <a:pPr algn="l">
              <a:buFont typeface="+mj-lt"/>
              <a:buAutoNum type="arabicPeriod"/>
            </a:pPr>
            <a:r>
              <a:rPr lang="en-US" b="1" i="0" dirty="0">
                <a:solidFill>
                  <a:srgbClr val="374151"/>
                </a:solidFill>
                <a:effectLst/>
                <a:latin typeface="Söhne"/>
              </a:rPr>
              <a:t>Summarize Key Findings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Start with a concise summary of the main findings and insights from your analysis. Highlight the most important takeaways.</a:t>
            </a:r>
          </a:p>
          <a:p>
            <a:pPr algn="l">
              <a:buFont typeface="+mj-lt"/>
              <a:buAutoNum type="arabicPeriod"/>
            </a:pPr>
            <a:r>
              <a:rPr lang="en-US" b="1" i="0" dirty="0">
                <a:solidFill>
                  <a:srgbClr val="374151"/>
                </a:solidFill>
                <a:effectLst/>
                <a:latin typeface="Söhne"/>
              </a:rPr>
              <a:t>Prioritize Insights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Identify and prioritize insights based on their potential impact on the business. Not all insights are equally valuable or actionable.</a:t>
            </a:r>
          </a:p>
          <a:p>
            <a:pPr algn="l">
              <a:buFont typeface="+mj-lt"/>
              <a:buAutoNum type="arabicPeriod"/>
            </a:pPr>
            <a:r>
              <a:rPr lang="en-US" b="1" i="0" dirty="0">
                <a:solidFill>
                  <a:srgbClr val="374151"/>
                </a:solidFill>
                <a:effectLst/>
                <a:latin typeface="Söhne"/>
              </a:rPr>
              <a:t>Link Findings to Objectives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Connect each finding to the specific business objectives or questions you aimed to address through the analysis. This helps establish relevance.</a:t>
            </a:r>
          </a:p>
          <a:p>
            <a:pPr algn="l"/>
            <a:br>
              <a:rPr lang="en-US" dirty="0"/>
            </a:br>
            <a:endParaRPr lang="en-IN" dirty="0"/>
          </a:p>
        </p:txBody>
      </p:sp>
    </p:spTree>
    <p:extLst>
      <p:ext uri="{BB962C8B-B14F-4D97-AF65-F5344CB8AC3E}">
        <p14:creationId xmlns:p14="http://schemas.microsoft.com/office/powerpoint/2010/main" val="1791059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touching a screen with icons&#10;&#10;Description automatically generated">
            <a:extLst>
              <a:ext uri="{FF2B5EF4-FFF2-40B4-BE49-F238E27FC236}">
                <a16:creationId xmlns:a16="http://schemas.microsoft.com/office/drawing/2014/main" id="{FCE1A83D-8E9A-C9E8-204C-EF43A40A9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7817" y="1451112"/>
            <a:ext cx="4460681" cy="3747052"/>
          </a:xfrm>
          <a:prstGeom prst="rect">
            <a:avLst/>
          </a:prstGeom>
        </p:spPr>
      </p:pic>
      <p:sp>
        <p:nvSpPr>
          <p:cNvPr id="5" name="TextBox 4">
            <a:extLst>
              <a:ext uri="{FF2B5EF4-FFF2-40B4-BE49-F238E27FC236}">
                <a16:creationId xmlns:a16="http://schemas.microsoft.com/office/drawing/2014/main" id="{F2A565FD-F311-3E27-90E7-162ABAF0DBF0}"/>
              </a:ext>
            </a:extLst>
          </p:cNvPr>
          <p:cNvSpPr txBox="1"/>
          <p:nvPr/>
        </p:nvSpPr>
        <p:spPr>
          <a:xfrm>
            <a:off x="755374" y="914401"/>
            <a:ext cx="6132443" cy="3693319"/>
          </a:xfrm>
          <a:prstGeom prst="rect">
            <a:avLst/>
          </a:prstGeom>
          <a:noFill/>
        </p:spPr>
        <p:txBody>
          <a:bodyPr wrap="square">
            <a:spAutoFit/>
          </a:bodyPr>
          <a:lstStyle/>
          <a:p>
            <a:pPr algn="l"/>
            <a:r>
              <a:rPr lang="en-US" b="1" i="0" dirty="0">
                <a:solidFill>
                  <a:srgbClr val="374151"/>
                </a:solidFill>
                <a:effectLst/>
                <a:latin typeface="Söhne"/>
              </a:rPr>
              <a:t>5.Quantify Impact</a:t>
            </a:r>
            <a:r>
              <a:rPr lang="en-US" b="0" i="0" dirty="0">
                <a:solidFill>
                  <a:srgbClr val="374151"/>
                </a:solidFill>
                <a:effectLst/>
                <a:latin typeface="Söhne"/>
              </a:rPr>
              <a:t>:</a:t>
            </a:r>
          </a:p>
          <a:p>
            <a:pPr lvl="1" algn="l"/>
            <a:r>
              <a:rPr lang="en-US" b="0" i="0" dirty="0">
                <a:solidFill>
                  <a:srgbClr val="374151"/>
                </a:solidFill>
                <a:effectLst/>
                <a:latin typeface="Söhne"/>
              </a:rPr>
              <a:t>Whenever possible, quantify the impact of your findings. Use metrics and data to illustrate the significance of the insights.</a:t>
            </a:r>
          </a:p>
          <a:p>
            <a:pPr algn="l"/>
            <a:r>
              <a:rPr lang="en-US" b="1" i="0" dirty="0">
                <a:solidFill>
                  <a:srgbClr val="374151"/>
                </a:solidFill>
                <a:effectLst/>
                <a:latin typeface="Söhne"/>
              </a:rPr>
              <a:t>6.Provide Context</a:t>
            </a:r>
            <a:r>
              <a:rPr lang="en-US" b="0" i="0" dirty="0">
                <a:solidFill>
                  <a:srgbClr val="374151"/>
                </a:solidFill>
                <a:effectLst/>
                <a:latin typeface="Söhne"/>
              </a:rPr>
              <a:t>:</a:t>
            </a:r>
          </a:p>
          <a:p>
            <a:pPr lvl="1" algn="l"/>
            <a:r>
              <a:rPr lang="en-US" b="0" i="0" dirty="0">
                <a:solidFill>
                  <a:srgbClr val="374151"/>
                </a:solidFill>
                <a:effectLst/>
                <a:latin typeface="Söhne"/>
              </a:rPr>
              <a:t>Offer context around the insights. Explain why the findings are important and how they relate to broader business goals or industry trends.</a:t>
            </a:r>
          </a:p>
          <a:p>
            <a:pPr algn="l"/>
            <a:r>
              <a:rPr lang="en-US" b="1" i="0" dirty="0">
                <a:solidFill>
                  <a:srgbClr val="374151"/>
                </a:solidFill>
                <a:effectLst/>
                <a:latin typeface="Söhne"/>
              </a:rPr>
              <a:t>7.Segmentation and Audience Analysis</a:t>
            </a:r>
            <a:r>
              <a:rPr lang="en-US" b="0" i="0" dirty="0">
                <a:solidFill>
                  <a:srgbClr val="374151"/>
                </a:solidFill>
                <a:effectLst/>
                <a:latin typeface="Söhne"/>
              </a:rPr>
              <a:t>:</a:t>
            </a:r>
          </a:p>
          <a:p>
            <a:pPr lvl="1" algn="l"/>
            <a:r>
              <a:rPr lang="en-US" b="0" i="0" dirty="0">
                <a:solidFill>
                  <a:srgbClr val="374151"/>
                </a:solidFill>
                <a:effectLst/>
                <a:latin typeface="Söhne"/>
              </a:rPr>
              <a:t>Consider segmenting your insights based on different audience groups (e.g., marketing, sales, product development). Tailor your recommendations to each audience's needs.</a:t>
            </a:r>
          </a:p>
        </p:txBody>
      </p:sp>
      <p:sp>
        <p:nvSpPr>
          <p:cNvPr id="7" name="TextBox 6">
            <a:extLst>
              <a:ext uri="{FF2B5EF4-FFF2-40B4-BE49-F238E27FC236}">
                <a16:creationId xmlns:a16="http://schemas.microsoft.com/office/drawing/2014/main" id="{6194435D-2A2E-0F6C-99A6-CDF5A57CC2D4}"/>
              </a:ext>
            </a:extLst>
          </p:cNvPr>
          <p:cNvSpPr txBox="1"/>
          <p:nvPr/>
        </p:nvSpPr>
        <p:spPr>
          <a:xfrm>
            <a:off x="843502" y="4607720"/>
            <a:ext cx="5845533" cy="646331"/>
          </a:xfrm>
          <a:prstGeom prst="rect">
            <a:avLst/>
          </a:prstGeom>
          <a:noFill/>
        </p:spPr>
        <p:txBody>
          <a:bodyPr wrap="square">
            <a:spAutoFit/>
          </a:bodyPr>
          <a:lstStyle/>
          <a:p>
            <a:pPr algn="l"/>
            <a:endParaRPr lang="en-US" b="0" i="0" dirty="0">
              <a:solidFill>
                <a:srgbClr val="374151"/>
              </a:solidFill>
              <a:effectLst/>
              <a:latin typeface="Söhne"/>
            </a:endParaRP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21711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paper with blue text&#10;&#10;Description automatically generated">
            <a:extLst>
              <a:ext uri="{FF2B5EF4-FFF2-40B4-BE49-F238E27FC236}">
                <a16:creationId xmlns:a16="http://schemas.microsoft.com/office/drawing/2014/main" id="{898CA6C3-6476-6C67-AA1D-5D30EF8FD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720" y="975361"/>
            <a:ext cx="9083040" cy="4846320"/>
          </a:xfrm>
          <a:prstGeom prst="rect">
            <a:avLst/>
          </a:prstGeom>
        </p:spPr>
      </p:pic>
    </p:spTree>
    <p:extLst>
      <p:ext uri="{BB962C8B-B14F-4D97-AF65-F5344CB8AC3E}">
        <p14:creationId xmlns:p14="http://schemas.microsoft.com/office/powerpoint/2010/main" val="1749655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B922E4-F58E-7F3A-A559-3D6499C0B298}"/>
              </a:ext>
            </a:extLst>
          </p:cNvPr>
          <p:cNvSpPr>
            <a:spLocks noGrp="1"/>
          </p:cNvSpPr>
          <p:nvPr>
            <p:ph type="title"/>
          </p:nvPr>
        </p:nvSpPr>
        <p:spPr/>
        <p:txBody>
          <a:bodyPr/>
          <a:lstStyle/>
          <a:p>
            <a:r>
              <a:rPr lang="en-IN" b="1" i="0" dirty="0">
                <a:solidFill>
                  <a:srgbClr val="313131"/>
                </a:solidFill>
                <a:effectLst/>
                <a:latin typeface="Open Sans" panose="020F0502020204030204" pitchFamily="34" charset="0"/>
              </a:rPr>
              <a:t>Problem Definition:</a:t>
            </a:r>
            <a:endParaRPr lang="en-IN" dirty="0"/>
          </a:p>
        </p:txBody>
      </p:sp>
      <p:sp>
        <p:nvSpPr>
          <p:cNvPr id="5" name="Content Placeholder 4">
            <a:extLst>
              <a:ext uri="{FF2B5EF4-FFF2-40B4-BE49-F238E27FC236}">
                <a16:creationId xmlns:a16="http://schemas.microsoft.com/office/drawing/2014/main" id="{C6D0441A-5703-2FF6-F585-64DF049A92BE}"/>
              </a:ext>
            </a:extLst>
          </p:cNvPr>
          <p:cNvSpPr>
            <a:spLocks noGrp="1"/>
          </p:cNvSpPr>
          <p:nvPr>
            <p:ph idx="1"/>
          </p:nvPr>
        </p:nvSpPr>
        <p:spPr/>
        <p:txBody>
          <a:bodyPr/>
          <a:lstStyle/>
          <a:p>
            <a:r>
              <a:rPr lang="en-US" b="0" i="0" dirty="0">
                <a:solidFill>
                  <a:srgbClr val="313131"/>
                </a:solidFill>
                <a:effectLst/>
                <a:latin typeface="Open Sans" panose="020B0606030504020204" pitchFamily="34" charset="0"/>
              </a:rPr>
              <a:t>The project involves delving into big data analysis using IBM Cloud Databases. The objective is to extract valuable insights from extensive datasets, ranging from climate trends to social patterns. The project includes designing the analysis process, setting up IBM Cloud Databases, performing data analysis, and visualizing the results for business intelligence.</a:t>
            </a:r>
            <a:endParaRPr lang="en-IN" dirty="0"/>
          </a:p>
        </p:txBody>
      </p:sp>
    </p:spTree>
    <p:extLst>
      <p:ext uri="{BB962C8B-B14F-4D97-AF65-F5344CB8AC3E}">
        <p14:creationId xmlns:p14="http://schemas.microsoft.com/office/powerpoint/2010/main" val="27925821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42DCB97-3689-30D8-BCEC-A22A96CEED35}"/>
              </a:ext>
            </a:extLst>
          </p:cNvPr>
          <p:cNvSpPr>
            <a:spLocks noGrp="1"/>
          </p:cNvSpPr>
          <p:nvPr>
            <p:ph type="title"/>
          </p:nvPr>
        </p:nvSpPr>
        <p:spPr/>
        <p:txBody>
          <a:bodyPr/>
          <a:lstStyle/>
          <a:p>
            <a:r>
              <a:rPr lang="en-IN" b="1" i="0" dirty="0">
                <a:solidFill>
                  <a:srgbClr val="313131"/>
                </a:solidFill>
                <a:effectLst/>
                <a:latin typeface="Open Sans" panose="020B0606030504020204" pitchFamily="34" charset="0"/>
              </a:rPr>
              <a:t>Design Thinking</a:t>
            </a:r>
            <a:endParaRPr lang="en-IN" dirty="0"/>
          </a:p>
        </p:txBody>
      </p:sp>
      <p:sp>
        <p:nvSpPr>
          <p:cNvPr id="8" name="Content Placeholder 7">
            <a:extLst>
              <a:ext uri="{FF2B5EF4-FFF2-40B4-BE49-F238E27FC236}">
                <a16:creationId xmlns:a16="http://schemas.microsoft.com/office/drawing/2014/main" id="{48725BA8-E6A6-2FED-39D4-C7679164CA29}"/>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rgbClr val="313131"/>
                </a:solidFill>
                <a:effectLst/>
                <a:latin typeface="Roboto" panose="02000000000000000000" pitchFamily="2" charset="0"/>
              </a:rPr>
              <a:t>Data Selection</a:t>
            </a:r>
            <a:r>
              <a:rPr lang="en-US" b="0" i="0" dirty="0">
                <a:solidFill>
                  <a:srgbClr val="313131"/>
                </a:solidFill>
                <a:effectLst/>
                <a:latin typeface="Roboto" panose="02000000000000000000" pitchFamily="2" charset="0"/>
              </a:rPr>
              <a:t>: Identify the datasets to be analyzed, such as climate data or social media trends.</a:t>
            </a:r>
          </a:p>
          <a:p>
            <a:pPr algn="l">
              <a:buFont typeface="+mj-lt"/>
              <a:buAutoNum type="arabicPeriod"/>
            </a:pPr>
            <a:r>
              <a:rPr lang="en-US" b="1" i="0" dirty="0">
                <a:solidFill>
                  <a:srgbClr val="313131"/>
                </a:solidFill>
                <a:effectLst/>
                <a:latin typeface="Roboto" panose="02000000000000000000" pitchFamily="2" charset="0"/>
              </a:rPr>
              <a:t>Database Setup</a:t>
            </a:r>
            <a:r>
              <a:rPr lang="en-US" b="0" i="0" dirty="0">
                <a:solidFill>
                  <a:srgbClr val="313131"/>
                </a:solidFill>
                <a:effectLst/>
                <a:latin typeface="Roboto" panose="02000000000000000000" pitchFamily="2" charset="0"/>
              </a:rPr>
              <a:t>: Set up IBM Cloud Databases for storing and managing large datasets.</a:t>
            </a:r>
          </a:p>
          <a:p>
            <a:pPr algn="l">
              <a:buFont typeface="+mj-lt"/>
              <a:buAutoNum type="arabicPeriod"/>
            </a:pPr>
            <a:r>
              <a:rPr lang="en-US" b="1" i="0" dirty="0">
                <a:solidFill>
                  <a:srgbClr val="313131"/>
                </a:solidFill>
                <a:effectLst/>
                <a:latin typeface="Roboto" panose="02000000000000000000" pitchFamily="2" charset="0"/>
              </a:rPr>
              <a:t>Data Exploration</a:t>
            </a:r>
            <a:r>
              <a:rPr lang="en-US" b="0" i="0" dirty="0">
                <a:solidFill>
                  <a:srgbClr val="313131"/>
                </a:solidFill>
                <a:effectLst/>
                <a:latin typeface="Roboto" panose="02000000000000000000" pitchFamily="2" charset="0"/>
              </a:rPr>
              <a:t>: Develop queries and scripts to explore the datasets, extract relevant information, and identify patterns.</a:t>
            </a:r>
          </a:p>
          <a:p>
            <a:pPr algn="l">
              <a:buFont typeface="+mj-lt"/>
              <a:buAutoNum type="arabicPeriod"/>
            </a:pPr>
            <a:r>
              <a:rPr lang="en-US" b="1" i="0" dirty="0">
                <a:solidFill>
                  <a:srgbClr val="313131"/>
                </a:solidFill>
                <a:effectLst/>
                <a:latin typeface="Roboto" panose="02000000000000000000" pitchFamily="2" charset="0"/>
              </a:rPr>
              <a:t>Analysis Techniques</a:t>
            </a:r>
            <a:r>
              <a:rPr lang="en-US" b="0" i="0" dirty="0">
                <a:solidFill>
                  <a:srgbClr val="313131"/>
                </a:solidFill>
                <a:effectLst/>
                <a:latin typeface="Roboto" panose="02000000000000000000" pitchFamily="2" charset="0"/>
              </a:rPr>
              <a:t>: Apply appropriate analysis techniques, such as statistical analysis or machine learning, to uncover insights</a:t>
            </a:r>
          </a:p>
          <a:p>
            <a:pPr algn="l">
              <a:buFont typeface="+mj-lt"/>
              <a:buAutoNum type="arabicPeriod"/>
            </a:pPr>
            <a:r>
              <a:rPr lang="en-US" b="1" i="0" dirty="0">
                <a:solidFill>
                  <a:srgbClr val="313131"/>
                </a:solidFill>
                <a:effectLst/>
                <a:latin typeface="Roboto" panose="02000000000000000000" pitchFamily="2" charset="0"/>
              </a:rPr>
              <a:t>Visualization</a:t>
            </a:r>
            <a:r>
              <a:rPr lang="en-US" b="0" i="0" dirty="0">
                <a:solidFill>
                  <a:srgbClr val="313131"/>
                </a:solidFill>
                <a:effectLst/>
                <a:latin typeface="Roboto" panose="02000000000000000000" pitchFamily="2" charset="0"/>
              </a:rPr>
              <a:t>: Design visualizations to present the analysis results in an understandable and impactful manner.</a:t>
            </a:r>
          </a:p>
          <a:p>
            <a:pPr algn="l">
              <a:buFont typeface="+mj-lt"/>
              <a:buAutoNum type="arabicPeriod"/>
            </a:pPr>
            <a:r>
              <a:rPr lang="en-US" b="1" i="0" dirty="0">
                <a:solidFill>
                  <a:srgbClr val="313131"/>
                </a:solidFill>
                <a:effectLst/>
                <a:latin typeface="Roboto" panose="02000000000000000000" pitchFamily="2" charset="0"/>
              </a:rPr>
              <a:t>Business Insights</a:t>
            </a:r>
            <a:r>
              <a:rPr lang="en-US" b="0" i="0" dirty="0">
                <a:solidFill>
                  <a:srgbClr val="313131"/>
                </a:solidFill>
                <a:effectLst/>
                <a:latin typeface="Roboto" panose="02000000000000000000" pitchFamily="2" charset="0"/>
              </a:rPr>
              <a:t>: Interpret the analysis findings to derive valuable business intelligence and actionable recommendations.</a:t>
            </a:r>
          </a:p>
          <a:p>
            <a:endParaRPr lang="en-IN" dirty="0"/>
          </a:p>
        </p:txBody>
      </p:sp>
    </p:spTree>
    <p:extLst>
      <p:ext uri="{BB962C8B-B14F-4D97-AF65-F5344CB8AC3E}">
        <p14:creationId xmlns:p14="http://schemas.microsoft.com/office/powerpoint/2010/main" val="511221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colorful background with icons&#10;&#10;Description automatically generated with medium confidence">
            <a:extLst>
              <a:ext uri="{FF2B5EF4-FFF2-40B4-BE49-F238E27FC236}">
                <a16:creationId xmlns:a16="http://schemas.microsoft.com/office/drawing/2014/main" id="{1E4C854C-3532-04B7-CB05-6F8F2D335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857" y="1117889"/>
            <a:ext cx="8914285" cy="4622222"/>
          </a:xfrm>
          <a:prstGeom prst="rect">
            <a:avLst/>
          </a:prstGeom>
        </p:spPr>
      </p:pic>
    </p:spTree>
    <p:extLst>
      <p:ext uri="{BB962C8B-B14F-4D97-AF65-F5344CB8AC3E}">
        <p14:creationId xmlns:p14="http://schemas.microsoft.com/office/powerpoint/2010/main" val="2658808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0058CA0-0644-0E4A-10C5-D90FA7D8A709}"/>
              </a:ext>
            </a:extLst>
          </p:cNvPr>
          <p:cNvSpPr txBox="1"/>
          <p:nvPr/>
        </p:nvSpPr>
        <p:spPr>
          <a:xfrm>
            <a:off x="785190" y="713698"/>
            <a:ext cx="8401049" cy="646331"/>
          </a:xfrm>
          <a:prstGeom prst="rect">
            <a:avLst/>
          </a:prstGeom>
          <a:noFill/>
        </p:spPr>
        <p:txBody>
          <a:bodyPr wrap="square">
            <a:spAutoFit/>
          </a:bodyPr>
          <a:lstStyle/>
          <a:p>
            <a:r>
              <a:rPr lang="en-US" sz="3600" b="1" dirty="0">
                <a:solidFill>
                  <a:srgbClr val="FF0000"/>
                </a:solidFill>
              </a:rPr>
              <a:t>Data Selection:</a:t>
            </a:r>
            <a:endParaRPr lang="en-IN" sz="3600" b="1" dirty="0">
              <a:solidFill>
                <a:srgbClr val="FF0000"/>
              </a:solidFill>
            </a:endParaRPr>
          </a:p>
        </p:txBody>
      </p:sp>
      <p:sp>
        <p:nvSpPr>
          <p:cNvPr id="11" name="TextBox 10">
            <a:extLst>
              <a:ext uri="{FF2B5EF4-FFF2-40B4-BE49-F238E27FC236}">
                <a16:creationId xmlns:a16="http://schemas.microsoft.com/office/drawing/2014/main" id="{52DFB7AB-1B6D-2A0E-573F-747D7A749FC8}"/>
              </a:ext>
            </a:extLst>
          </p:cNvPr>
          <p:cNvSpPr txBox="1"/>
          <p:nvPr/>
        </p:nvSpPr>
        <p:spPr>
          <a:xfrm>
            <a:off x="934278" y="1236918"/>
            <a:ext cx="11002618" cy="646331"/>
          </a:xfrm>
          <a:prstGeom prst="rect">
            <a:avLst/>
          </a:prstGeom>
          <a:noFill/>
        </p:spPr>
        <p:txBody>
          <a:bodyPr wrap="square">
            <a:spAutoFit/>
          </a:bodyPr>
          <a:lstStyle/>
          <a:p>
            <a:r>
              <a:rPr lang="en-US" dirty="0"/>
              <a:t>The choice of datasets for analysis depends on your specific research or analysis goals. Here are some examples of different types of datasets that you might consider for analysis:</a:t>
            </a:r>
          </a:p>
        </p:txBody>
      </p:sp>
      <p:sp>
        <p:nvSpPr>
          <p:cNvPr id="13" name="TextBox 12">
            <a:extLst>
              <a:ext uri="{FF2B5EF4-FFF2-40B4-BE49-F238E27FC236}">
                <a16:creationId xmlns:a16="http://schemas.microsoft.com/office/drawing/2014/main" id="{E7B9D480-2427-E720-B331-EECA1D219AB3}"/>
              </a:ext>
            </a:extLst>
          </p:cNvPr>
          <p:cNvSpPr txBox="1"/>
          <p:nvPr/>
        </p:nvSpPr>
        <p:spPr>
          <a:xfrm>
            <a:off x="824947" y="2126399"/>
            <a:ext cx="8401049" cy="3323987"/>
          </a:xfrm>
          <a:prstGeom prst="rect">
            <a:avLst/>
          </a:prstGeom>
          <a:noFill/>
        </p:spPr>
        <p:txBody>
          <a:bodyPr wrap="square">
            <a:spAutoFit/>
          </a:bodyPr>
          <a:lstStyle/>
          <a:p>
            <a:r>
              <a:rPr lang="en-US" sz="2400" b="1" dirty="0"/>
              <a:t>1.Climate Data:</a:t>
            </a:r>
          </a:p>
          <a:p>
            <a:endParaRPr lang="en-US" b="1" dirty="0"/>
          </a:p>
          <a:p>
            <a:r>
              <a:rPr lang="en-US" dirty="0"/>
              <a:t>Temperature Data: Historical temperature records from various locations.</a:t>
            </a:r>
          </a:p>
          <a:p>
            <a:r>
              <a:rPr lang="en-US" dirty="0"/>
              <a:t>Precipitation Data: Information about rainfall and snowfall patterns.</a:t>
            </a:r>
          </a:p>
          <a:p>
            <a:r>
              <a:rPr lang="en-US" dirty="0"/>
              <a:t>Climate Models: Data from climate models predicting future climate scenarios.</a:t>
            </a:r>
          </a:p>
          <a:p>
            <a:endParaRPr lang="en-US" dirty="0"/>
          </a:p>
          <a:p>
            <a:r>
              <a:rPr lang="en-US" sz="2400" b="1" dirty="0"/>
              <a:t>2.Social Media Trends</a:t>
            </a:r>
            <a:r>
              <a:rPr lang="en-US" b="1" dirty="0"/>
              <a:t>:</a:t>
            </a:r>
          </a:p>
          <a:p>
            <a:endParaRPr lang="en-US" b="1" dirty="0"/>
          </a:p>
          <a:p>
            <a:r>
              <a:rPr lang="en-US" dirty="0"/>
              <a:t>Twitter Data: Tweets with hashtags related to a specific topic or event.</a:t>
            </a:r>
          </a:p>
          <a:p>
            <a:r>
              <a:rPr lang="en-US" dirty="0"/>
              <a:t>Instagram Data: Posts and comments related to a particular subject.</a:t>
            </a:r>
          </a:p>
          <a:p>
            <a:r>
              <a:rPr lang="en-US" dirty="0"/>
              <a:t>Facebook Data: Public posts and comments on Facebook pages.</a:t>
            </a:r>
            <a:endParaRPr lang="en-IN" dirty="0"/>
          </a:p>
        </p:txBody>
      </p:sp>
      <p:pic>
        <p:nvPicPr>
          <p:cNvPr id="15" name="Picture 14" descr="A close-up of a planet&#10;&#10;Description automatically generated">
            <a:extLst>
              <a:ext uri="{FF2B5EF4-FFF2-40B4-BE49-F238E27FC236}">
                <a16:creationId xmlns:a16="http://schemas.microsoft.com/office/drawing/2014/main" id="{504C8258-72FF-527F-C76C-4FCFAE084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0756" y="2126399"/>
            <a:ext cx="2867025" cy="1590675"/>
          </a:xfrm>
          <a:prstGeom prst="rect">
            <a:avLst/>
          </a:prstGeom>
        </p:spPr>
      </p:pic>
      <p:pic>
        <p:nvPicPr>
          <p:cNvPr id="17" name="Picture 16" descr="A group of colorful icons&#10;&#10;Description automatically generated">
            <a:extLst>
              <a:ext uri="{FF2B5EF4-FFF2-40B4-BE49-F238E27FC236}">
                <a16:creationId xmlns:a16="http://schemas.microsoft.com/office/drawing/2014/main" id="{53BAFCDE-6EE8-8206-5422-DB447B9C0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0756" y="4255261"/>
            <a:ext cx="3171825" cy="1438275"/>
          </a:xfrm>
          <a:prstGeom prst="rect">
            <a:avLst/>
          </a:prstGeom>
        </p:spPr>
      </p:pic>
    </p:spTree>
    <p:extLst>
      <p:ext uri="{BB962C8B-B14F-4D97-AF65-F5344CB8AC3E}">
        <p14:creationId xmlns:p14="http://schemas.microsoft.com/office/powerpoint/2010/main" val="2512274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579FAA-814C-6898-9B68-E31834E2C792}"/>
              </a:ext>
            </a:extLst>
          </p:cNvPr>
          <p:cNvSpPr txBox="1"/>
          <p:nvPr/>
        </p:nvSpPr>
        <p:spPr>
          <a:xfrm>
            <a:off x="805069" y="874644"/>
            <a:ext cx="8371232" cy="4524315"/>
          </a:xfrm>
          <a:prstGeom prst="rect">
            <a:avLst/>
          </a:prstGeom>
          <a:noFill/>
        </p:spPr>
        <p:txBody>
          <a:bodyPr wrap="square">
            <a:spAutoFit/>
          </a:bodyPr>
          <a:lstStyle/>
          <a:p>
            <a:r>
              <a:rPr lang="en-US" sz="2400" b="1" dirty="0"/>
              <a:t>3.Economic Data:</a:t>
            </a:r>
          </a:p>
          <a:p>
            <a:r>
              <a:rPr lang="en-US" dirty="0"/>
              <a:t>Stock Market Data: Historical stock prices and trading volumes.</a:t>
            </a:r>
          </a:p>
          <a:p>
            <a:r>
              <a:rPr lang="en-US" dirty="0"/>
              <a:t>GDP and Economic Indicators: Gross Domestic Product, inflation rates, unemployment rates, etc.</a:t>
            </a:r>
          </a:p>
          <a:p>
            <a:r>
              <a:rPr lang="en-US" dirty="0"/>
              <a:t>Consumer Behavior: Data on consumer spending patterns and preferences. </a:t>
            </a:r>
          </a:p>
          <a:p>
            <a:endParaRPr lang="en-US" dirty="0"/>
          </a:p>
          <a:p>
            <a:r>
              <a:rPr lang="en-US" sz="2400" b="1" dirty="0"/>
              <a:t>4.Healthcare Data:</a:t>
            </a:r>
          </a:p>
          <a:p>
            <a:r>
              <a:rPr lang="en-US" dirty="0"/>
              <a:t>Electronic Health Records (EHR): Patient medical records for research or diagnosis.</a:t>
            </a:r>
          </a:p>
          <a:p>
            <a:r>
              <a:rPr lang="en-US" dirty="0"/>
              <a:t>Disease Outbreak Data: Information on the spread of diseases, such as COVID-19 data.</a:t>
            </a:r>
          </a:p>
          <a:p>
            <a:r>
              <a:rPr lang="en-US" dirty="0"/>
              <a:t>Drug Trial Data: Data from clinical trials for pharmaceutical research.</a:t>
            </a:r>
          </a:p>
          <a:p>
            <a:endParaRPr lang="en-US" dirty="0"/>
          </a:p>
          <a:p>
            <a:r>
              <a:rPr lang="en-US" sz="2400" b="1" dirty="0"/>
              <a:t>5.Demographic Data:</a:t>
            </a:r>
          </a:p>
          <a:p>
            <a:r>
              <a:rPr lang="en-US" dirty="0"/>
              <a:t>Census Data: Population, age, gender, and ethnicity statistics.</a:t>
            </a:r>
          </a:p>
          <a:p>
            <a:r>
              <a:rPr lang="en-US" dirty="0"/>
              <a:t>Education Data: Educational attainment, enrollment, and school performance data.</a:t>
            </a:r>
          </a:p>
          <a:p>
            <a:r>
              <a:rPr lang="en-US" dirty="0"/>
              <a:t>Migration Data: Information on immigration and emigration patterns.</a:t>
            </a:r>
            <a:endParaRPr lang="en-IN" dirty="0"/>
          </a:p>
        </p:txBody>
      </p:sp>
      <p:pic>
        <p:nvPicPr>
          <p:cNvPr id="5" name="Picture 4" descr="A diagram of a big data&#10;&#10;Description automatically generated">
            <a:extLst>
              <a:ext uri="{FF2B5EF4-FFF2-40B4-BE49-F238E27FC236}">
                <a16:creationId xmlns:a16="http://schemas.microsoft.com/office/drawing/2014/main" id="{02FC3E60-B875-38BA-BBD2-E39AC2F40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5584" y="2178532"/>
            <a:ext cx="2357022" cy="2333833"/>
          </a:xfrm>
          <a:prstGeom prst="rect">
            <a:avLst/>
          </a:prstGeom>
        </p:spPr>
      </p:pic>
    </p:spTree>
    <p:extLst>
      <p:ext uri="{BB962C8B-B14F-4D97-AF65-F5344CB8AC3E}">
        <p14:creationId xmlns:p14="http://schemas.microsoft.com/office/powerpoint/2010/main" val="390382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E1A3DA-4B68-5917-A7C4-D3799CB967A4}"/>
              </a:ext>
            </a:extLst>
          </p:cNvPr>
          <p:cNvSpPr txBox="1"/>
          <p:nvPr/>
        </p:nvSpPr>
        <p:spPr>
          <a:xfrm>
            <a:off x="795130" y="815009"/>
            <a:ext cx="8361293" cy="646331"/>
          </a:xfrm>
          <a:prstGeom prst="rect">
            <a:avLst/>
          </a:prstGeom>
          <a:noFill/>
        </p:spPr>
        <p:txBody>
          <a:bodyPr wrap="square">
            <a:spAutoFit/>
          </a:bodyPr>
          <a:lstStyle/>
          <a:p>
            <a:r>
              <a:rPr lang="en-IN" sz="3600" b="1" dirty="0">
                <a:solidFill>
                  <a:srgbClr val="FF0000"/>
                </a:solidFill>
              </a:rPr>
              <a:t>Database Setup:</a:t>
            </a:r>
          </a:p>
        </p:txBody>
      </p:sp>
      <p:sp>
        <p:nvSpPr>
          <p:cNvPr id="5" name="TextBox 4">
            <a:extLst>
              <a:ext uri="{FF2B5EF4-FFF2-40B4-BE49-F238E27FC236}">
                <a16:creationId xmlns:a16="http://schemas.microsoft.com/office/drawing/2014/main" id="{F70A4915-2FE7-E2D9-D63B-2189C6B24256}"/>
              </a:ext>
            </a:extLst>
          </p:cNvPr>
          <p:cNvSpPr txBox="1"/>
          <p:nvPr/>
        </p:nvSpPr>
        <p:spPr>
          <a:xfrm>
            <a:off x="795130" y="1461341"/>
            <a:ext cx="10734261" cy="923330"/>
          </a:xfrm>
          <a:prstGeom prst="rect">
            <a:avLst/>
          </a:prstGeom>
          <a:noFill/>
        </p:spPr>
        <p:txBody>
          <a:bodyPr wrap="square">
            <a:spAutoFit/>
          </a:bodyPr>
          <a:lstStyle/>
          <a:p>
            <a:r>
              <a:rPr lang="en-IN" dirty="0"/>
              <a:t>Setting up IBM Cloud Databases to store and manage large datasets involves several steps. IBM Cloud offers various database services, including Db2, Databases for PostgreSQL, Databases for MongoDB, and more. Here's a general guide on how to set up a database in IBM Cloud:</a:t>
            </a:r>
          </a:p>
        </p:txBody>
      </p:sp>
      <p:sp>
        <p:nvSpPr>
          <p:cNvPr id="9" name="TextBox 8">
            <a:extLst>
              <a:ext uri="{FF2B5EF4-FFF2-40B4-BE49-F238E27FC236}">
                <a16:creationId xmlns:a16="http://schemas.microsoft.com/office/drawing/2014/main" id="{25BCF54B-A835-B451-A245-1A73E4ED7F17}"/>
              </a:ext>
            </a:extLst>
          </p:cNvPr>
          <p:cNvSpPr txBox="1"/>
          <p:nvPr/>
        </p:nvSpPr>
        <p:spPr>
          <a:xfrm>
            <a:off x="795130" y="2584173"/>
            <a:ext cx="9839740" cy="2862322"/>
          </a:xfrm>
          <a:prstGeom prst="rect">
            <a:avLst/>
          </a:prstGeom>
          <a:noFill/>
        </p:spPr>
        <p:txBody>
          <a:bodyPr wrap="square">
            <a:spAutoFit/>
          </a:bodyPr>
          <a:lstStyle/>
          <a:p>
            <a:pPr algn="l">
              <a:buFont typeface="+mj-lt"/>
              <a:buAutoNum type="arabicPeriod"/>
            </a:pPr>
            <a:r>
              <a:rPr lang="en-US" b="1" i="0" dirty="0">
                <a:solidFill>
                  <a:srgbClr val="374151"/>
                </a:solidFill>
                <a:effectLst/>
                <a:latin typeface="Söhne"/>
              </a:rPr>
              <a:t>Sign In to IBM Cloud</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Go to the IBM Cloud website (</a:t>
            </a:r>
            <a:r>
              <a:rPr lang="en-US" b="0" i="0" u="sng" dirty="0">
                <a:solidFill>
                  <a:srgbClr val="374151"/>
                </a:solidFill>
                <a:effectLst/>
                <a:latin typeface="Söhne"/>
                <a:hlinkClick r:id="rId2"/>
              </a:rPr>
              <a:t>https://cloud.ibm.com/</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Sign in or create an IBM Cloud account if you don't already have one.</a:t>
            </a:r>
          </a:p>
          <a:p>
            <a:pPr algn="l">
              <a:buFont typeface="+mj-lt"/>
              <a:buAutoNum type="arabicPeriod"/>
            </a:pPr>
            <a:r>
              <a:rPr lang="en-US" b="1" i="0" dirty="0">
                <a:solidFill>
                  <a:srgbClr val="374151"/>
                </a:solidFill>
                <a:effectLst/>
                <a:latin typeface="Söhne"/>
              </a:rPr>
              <a:t>Navigate to Databases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Once logged in, click on the "Databases" option in the IBM Cloud dashboard or use the search bar to find the database service you want to use.</a:t>
            </a:r>
          </a:p>
          <a:p>
            <a:pPr algn="l">
              <a:buFont typeface="+mj-lt"/>
              <a:buAutoNum type="arabicPeriod"/>
            </a:pPr>
            <a:r>
              <a:rPr lang="en-US" b="1" i="0" dirty="0">
                <a:solidFill>
                  <a:srgbClr val="374151"/>
                </a:solidFill>
                <a:effectLst/>
                <a:latin typeface="Söhne"/>
              </a:rPr>
              <a:t>Create a Database Instance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Click on the "Create" button or a similar option to create a new database instance.</a:t>
            </a:r>
          </a:p>
          <a:p>
            <a:pPr algn="l">
              <a:buFont typeface="+mj-lt"/>
              <a:buAutoNum type="arabicPeriod"/>
            </a:pPr>
            <a:r>
              <a:rPr lang="en-US" b="1" i="0" dirty="0">
                <a:solidFill>
                  <a:srgbClr val="374151"/>
                </a:solidFill>
                <a:effectLst/>
                <a:latin typeface="Söhne"/>
              </a:rPr>
              <a:t>Select Database Type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Choose the type of database you want to create (e.g., Db2, PostgreSQL, MongoDB).</a:t>
            </a:r>
          </a:p>
        </p:txBody>
      </p:sp>
    </p:spTree>
    <p:extLst>
      <p:ext uri="{BB962C8B-B14F-4D97-AF65-F5344CB8AC3E}">
        <p14:creationId xmlns:p14="http://schemas.microsoft.com/office/powerpoint/2010/main" val="2449033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0E7B62C-1937-1FB0-0AA4-24213AFB0952}"/>
              </a:ext>
            </a:extLst>
          </p:cNvPr>
          <p:cNvSpPr txBox="1"/>
          <p:nvPr/>
        </p:nvSpPr>
        <p:spPr>
          <a:xfrm>
            <a:off x="864704" y="964094"/>
            <a:ext cx="9223513" cy="4524315"/>
          </a:xfrm>
          <a:prstGeom prst="rect">
            <a:avLst/>
          </a:prstGeom>
          <a:noFill/>
        </p:spPr>
        <p:txBody>
          <a:bodyPr wrap="square">
            <a:spAutoFit/>
          </a:bodyPr>
          <a:lstStyle/>
          <a:p>
            <a:pPr algn="l"/>
            <a:r>
              <a:rPr lang="en-US" b="1" i="0" dirty="0">
                <a:solidFill>
                  <a:srgbClr val="374151"/>
                </a:solidFill>
                <a:effectLst/>
                <a:latin typeface="Söhne"/>
              </a:rPr>
              <a:t>5.Configure Database Settings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Configure the database settings, including the following:</a:t>
            </a:r>
          </a:p>
          <a:p>
            <a:pPr marL="1143000" lvl="2" indent="-228600" algn="l">
              <a:buFont typeface="+mj-lt"/>
              <a:buAutoNum type="arabicPeriod"/>
            </a:pPr>
            <a:r>
              <a:rPr lang="en-US" b="1" i="0" dirty="0">
                <a:solidFill>
                  <a:srgbClr val="374151"/>
                </a:solidFill>
                <a:effectLst/>
                <a:latin typeface="Söhne"/>
              </a:rPr>
              <a:t>Instance Name</a:t>
            </a:r>
            <a:r>
              <a:rPr lang="en-US" b="0" i="0" dirty="0">
                <a:solidFill>
                  <a:srgbClr val="374151"/>
                </a:solidFill>
                <a:effectLst/>
                <a:latin typeface="Söhne"/>
              </a:rPr>
              <a:t>: Give your database instance a unique name.</a:t>
            </a:r>
          </a:p>
          <a:p>
            <a:pPr marL="1143000" lvl="2" indent="-228600" algn="l">
              <a:buFont typeface="+mj-lt"/>
              <a:buAutoNum type="arabicPeriod"/>
            </a:pPr>
            <a:r>
              <a:rPr lang="en-US" b="1" i="0" dirty="0">
                <a:solidFill>
                  <a:srgbClr val="374151"/>
                </a:solidFill>
                <a:effectLst/>
                <a:latin typeface="Söhne"/>
              </a:rPr>
              <a:t>Resource Group</a:t>
            </a:r>
            <a:r>
              <a:rPr lang="en-US" b="0" i="0" dirty="0">
                <a:solidFill>
                  <a:srgbClr val="374151"/>
                </a:solidFill>
                <a:effectLst/>
                <a:latin typeface="Söhne"/>
              </a:rPr>
              <a:t>: Choose an existing resource group or create a new one.</a:t>
            </a:r>
          </a:p>
          <a:p>
            <a:r>
              <a:rPr lang="en-US" b="1" dirty="0">
                <a:solidFill>
                  <a:srgbClr val="374151"/>
                </a:solidFill>
                <a:latin typeface="Söhne"/>
              </a:rPr>
              <a:t>  </a:t>
            </a:r>
            <a:r>
              <a:rPr lang="en-US" b="1" i="0" dirty="0">
                <a:solidFill>
                  <a:srgbClr val="374151"/>
                </a:solidFill>
                <a:effectLst/>
                <a:latin typeface="Söhne"/>
              </a:rPr>
              <a:t>               3.Region</a:t>
            </a:r>
            <a:r>
              <a:rPr lang="en-US" b="0" i="0" dirty="0">
                <a:solidFill>
                  <a:srgbClr val="374151"/>
                </a:solidFill>
                <a:effectLst/>
                <a:latin typeface="Söhne"/>
              </a:rPr>
              <a:t>: Select the geographic region where you want to deploy your database.</a:t>
            </a:r>
          </a:p>
          <a:p>
            <a:pPr lvl="2" algn="l"/>
            <a:r>
              <a:rPr lang="en-US" b="1" i="0" dirty="0">
                <a:solidFill>
                  <a:srgbClr val="374151"/>
                </a:solidFill>
                <a:effectLst/>
                <a:latin typeface="Söhne"/>
              </a:rPr>
              <a:t>4.Plan</a:t>
            </a:r>
            <a:r>
              <a:rPr lang="en-US" b="0" i="0" dirty="0">
                <a:solidFill>
                  <a:srgbClr val="374151"/>
                </a:solidFill>
                <a:effectLst/>
                <a:latin typeface="Söhne"/>
              </a:rPr>
              <a:t>: Choose the plan that best fits your needs, considering factors like storage, memory, and I/O performance.</a:t>
            </a:r>
          </a:p>
          <a:p>
            <a:pPr lvl="2" algn="l"/>
            <a:r>
              <a:rPr lang="en-US" b="1" i="0" dirty="0">
                <a:solidFill>
                  <a:srgbClr val="374151"/>
                </a:solidFill>
                <a:effectLst/>
                <a:latin typeface="Söhne"/>
              </a:rPr>
              <a:t>5.Authentication</a:t>
            </a:r>
            <a:r>
              <a:rPr lang="en-US" b="0" i="0" dirty="0">
                <a:solidFill>
                  <a:srgbClr val="374151"/>
                </a:solidFill>
                <a:effectLst/>
                <a:latin typeface="Söhne"/>
              </a:rPr>
              <a:t>: Set up authentication and access control, including usernames and passwords.</a:t>
            </a:r>
          </a:p>
          <a:p>
            <a:pPr algn="l"/>
            <a:r>
              <a:rPr lang="en-US" b="1" dirty="0">
                <a:solidFill>
                  <a:srgbClr val="374151"/>
                </a:solidFill>
                <a:latin typeface="Söhne"/>
              </a:rPr>
              <a:t>6</a:t>
            </a:r>
            <a:r>
              <a:rPr lang="en-US" b="1" i="0" dirty="0">
                <a:solidFill>
                  <a:srgbClr val="374151"/>
                </a:solidFill>
                <a:effectLst/>
                <a:latin typeface="Söhne"/>
              </a:rPr>
              <a:t>.Additional Configuration</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Depending on the type of database you're setting up, you may need to configure additional settings such as networking, encryption, and scaling options. Follow the on-screen instructions and documentation specific to your chosen database service.</a:t>
            </a:r>
          </a:p>
          <a:p>
            <a:pPr algn="l"/>
            <a:r>
              <a:rPr lang="en-US" b="1" dirty="0">
                <a:solidFill>
                  <a:srgbClr val="374151"/>
                </a:solidFill>
                <a:latin typeface="Söhne"/>
              </a:rPr>
              <a:t>7</a:t>
            </a:r>
            <a:r>
              <a:rPr lang="en-US" b="1" i="0" dirty="0">
                <a:solidFill>
                  <a:srgbClr val="374151"/>
                </a:solidFill>
                <a:effectLst/>
                <a:latin typeface="Söhne"/>
              </a:rPr>
              <a:t>.Review and Create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Review your configuration settings to ensure they are accurate.</a:t>
            </a:r>
          </a:p>
          <a:p>
            <a:pPr marL="742950" lvl="1" indent="-285750" algn="l">
              <a:buFont typeface="+mj-lt"/>
              <a:buAutoNum type="arabicPeriod"/>
            </a:pPr>
            <a:r>
              <a:rPr lang="en-US" b="0" i="0" dirty="0">
                <a:solidFill>
                  <a:srgbClr val="374151"/>
                </a:solidFill>
                <a:effectLst/>
                <a:latin typeface="Söhne"/>
              </a:rPr>
              <a:t>Click the "Create" or "Next" button to provision the database instance.</a:t>
            </a:r>
          </a:p>
        </p:txBody>
      </p:sp>
    </p:spTree>
    <p:extLst>
      <p:ext uri="{BB962C8B-B14F-4D97-AF65-F5344CB8AC3E}">
        <p14:creationId xmlns:p14="http://schemas.microsoft.com/office/powerpoint/2010/main" val="4145566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70341A-95C2-EBA4-E124-4E79B505B7C6}"/>
              </a:ext>
            </a:extLst>
          </p:cNvPr>
          <p:cNvSpPr txBox="1"/>
          <p:nvPr/>
        </p:nvSpPr>
        <p:spPr>
          <a:xfrm>
            <a:off x="844826" y="983974"/>
            <a:ext cx="8311597" cy="3139321"/>
          </a:xfrm>
          <a:prstGeom prst="rect">
            <a:avLst/>
          </a:prstGeom>
          <a:noFill/>
        </p:spPr>
        <p:txBody>
          <a:bodyPr wrap="square">
            <a:spAutoFit/>
          </a:bodyPr>
          <a:lstStyle/>
          <a:p>
            <a:pPr algn="l"/>
            <a:r>
              <a:rPr lang="en-US" b="1" i="0" dirty="0">
                <a:solidFill>
                  <a:srgbClr val="374151"/>
                </a:solidFill>
                <a:effectLst/>
                <a:latin typeface="Söhne"/>
              </a:rPr>
              <a:t>9.Backup and Disaster Recovery</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Set up regular backups and establish a disaster recovery plan to ensure data resilience.</a:t>
            </a:r>
          </a:p>
          <a:p>
            <a:pPr algn="l"/>
            <a:r>
              <a:rPr lang="en-US" b="1" i="0" dirty="0">
                <a:solidFill>
                  <a:srgbClr val="374151"/>
                </a:solidFill>
                <a:effectLst/>
                <a:latin typeface="Söhne"/>
              </a:rPr>
              <a:t>10.Scaling</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As your dataset grows, you may need to scale your database resources. IBM Cloud provides options for vertical and horizontal scaling.</a:t>
            </a:r>
          </a:p>
          <a:p>
            <a:pPr algn="l"/>
            <a:r>
              <a:rPr lang="en-US" b="1" i="0" dirty="0">
                <a:solidFill>
                  <a:srgbClr val="374151"/>
                </a:solidFill>
                <a:effectLst/>
                <a:latin typeface="Söhne"/>
              </a:rPr>
              <a:t>11.Maintenance and Updates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Keep your database software up to date with the latest patches and updates.</a:t>
            </a:r>
          </a:p>
          <a:p>
            <a:pPr algn="l"/>
            <a:r>
              <a:rPr lang="en-US" b="1" i="0" dirty="0">
                <a:solidFill>
                  <a:srgbClr val="374151"/>
                </a:solidFill>
                <a:effectLst/>
                <a:latin typeface="Söhne"/>
              </a:rPr>
              <a:t>12.Documentation and Support</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Refer to IBM Cloud's documentation and support resources for assistance in managing and optimizing your database.</a:t>
            </a:r>
          </a:p>
        </p:txBody>
      </p:sp>
      <p:sp>
        <p:nvSpPr>
          <p:cNvPr id="5" name="TextBox 4">
            <a:extLst>
              <a:ext uri="{FF2B5EF4-FFF2-40B4-BE49-F238E27FC236}">
                <a16:creationId xmlns:a16="http://schemas.microsoft.com/office/drawing/2014/main" id="{FC552A94-50C7-E3F0-7A99-7F3F767587AE}"/>
              </a:ext>
            </a:extLst>
          </p:cNvPr>
          <p:cNvSpPr txBox="1"/>
          <p:nvPr/>
        </p:nvSpPr>
        <p:spPr>
          <a:xfrm>
            <a:off x="1083365" y="4241213"/>
            <a:ext cx="10127974" cy="923330"/>
          </a:xfrm>
          <a:prstGeom prst="rect">
            <a:avLst/>
          </a:prstGeom>
          <a:noFill/>
        </p:spPr>
        <p:txBody>
          <a:bodyPr wrap="square">
            <a:spAutoFit/>
          </a:bodyPr>
          <a:lstStyle/>
          <a:p>
            <a:r>
              <a:rPr lang="en-US" b="0" i="0" dirty="0">
                <a:solidFill>
                  <a:srgbClr val="374151"/>
                </a:solidFill>
                <a:effectLst/>
                <a:latin typeface="Söhne"/>
              </a:rPr>
              <a:t>Please note that the specific steps and options may vary depending on the type of database service you choose within IBM Cloud. Always refer to the official documentation and guides provided by IBM for detailed instructions on setting up and managing your chosen database service.</a:t>
            </a:r>
            <a:endParaRPr lang="en-IN" dirty="0"/>
          </a:p>
        </p:txBody>
      </p:sp>
    </p:spTree>
    <p:extLst>
      <p:ext uri="{BB962C8B-B14F-4D97-AF65-F5344CB8AC3E}">
        <p14:creationId xmlns:p14="http://schemas.microsoft.com/office/powerpoint/2010/main" val="8734963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131</TotalTime>
  <Words>2025</Words>
  <Application>Microsoft Office PowerPoint</Application>
  <PresentationFormat>Widescreen</PresentationFormat>
  <Paragraphs>146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Garamond</vt:lpstr>
      <vt:lpstr>Montserrat</vt:lpstr>
      <vt:lpstr>Open Sans</vt:lpstr>
      <vt:lpstr>Roboto</vt:lpstr>
      <vt:lpstr>Söhne</vt:lpstr>
      <vt:lpstr>Organic</vt:lpstr>
      <vt:lpstr>PowerPoint Presentation</vt:lpstr>
      <vt:lpstr>Problem Definition:</vt:lpstr>
      <vt:lpstr>Design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Pojan kumar R</dc:creator>
  <cp:lastModifiedBy>Pojan kumar R</cp:lastModifiedBy>
  <cp:revision>1</cp:revision>
  <dcterms:created xsi:type="dcterms:W3CDTF">2023-09-28T09:59:36Z</dcterms:created>
  <dcterms:modified xsi:type="dcterms:W3CDTF">2023-09-28T12:11:06Z</dcterms:modified>
</cp:coreProperties>
</file>