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870bada3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870bada3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870bada3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870bada3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870bada3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870bada3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870bada3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870bada3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870bada3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870bada3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870bada3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870bada3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870bada3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870bada3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870bada3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870bada3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870bada3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870bada3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870bada3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870bada3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870bada3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870bada3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870bada3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870bada3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870bada3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870bada3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870bada3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870bada3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GROUPING DATA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Pojok Code</a:t>
            </a:r>
            <a:endParaRPr/>
          </a:p>
        </p:txBody>
      </p:sp>
      <p:pic>
        <p:nvPicPr>
          <p:cNvPr id="56" name="Google Shape;56;p13"/>
          <p:cNvPicPr preferRelativeResize="0"/>
          <p:nvPr/>
        </p:nvPicPr>
        <p:blipFill>
          <a:blip r:embed="rId3">
            <a:alphaModFix/>
          </a:blip>
          <a:stretch>
            <a:fillRect/>
          </a:stretch>
        </p:blipFill>
        <p:spPr>
          <a:xfrm>
            <a:off x="3118175" y="293725"/>
            <a:ext cx="2819400" cy="1456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Contoh</a:t>
            </a:r>
            <a:endParaRPr/>
          </a:p>
        </p:txBody>
      </p:sp>
      <p:sp>
        <p:nvSpPr>
          <p:cNvPr id="113" name="Google Shape;113;p22"/>
          <p:cNvSpPr txBox="1"/>
          <p:nvPr>
            <p:ph idx="1" type="body"/>
          </p:nvPr>
        </p:nvSpPr>
        <p:spPr>
          <a:xfrm>
            <a:off x="311700" y="1152475"/>
            <a:ext cx="8520600" cy="3416400"/>
          </a:xfrm>
          <a:prstGeom prst="rect">
            <a:avLst/>
          </a:prstGeom>
          <a:solidFill>
            <a:srgbClr val="2B2B2B"/>
          </a:solidFill>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ordernumber, </a:t>
            </a:r>
            <a:r>
              <a:rPr lang="en-GB" sz="1450">
                <a:solidFill>
                  <a:srgbClr val="FFC66D"/>
                </a:solidFill>
                <a:highlight>
                  <a:srgbClr val="2B2B2B"/>
                </a:highlight>
                <a:latin typeface="Courier New"/>
                <a:ea typeface="Courier New"/>
                <a:cs typeface="Courier New"/>
                <a:sym typeface="Courier New"/>
              </a:rPr>
              <a:t>SUM</a:t>
            </a:r>
            <a:r>
              <a:rPr lang="en-GB" sz="1450">
                <a:solidFill>
                  <a:srgbClr val="A9B7C6"/>
                </a:solidFill>
                <a:highlight>
                  <a:srgbClr val="2B2B2B"/>
                </a:highlight>
                <a:latin typeface="Courier New"/>
                <a:ea typeface="Courier New"/>
                <a:cs typeface="Courier New"/>
                <a:sym typeface="Courier New"/>
              </a:rPr>
              <a:t>(quantityOrdered) </a:t>
            </a:r>
            <a:r>
              <a:rPr lang="en-GB" sz="1450">
                <a:solidFill>
                  <a:srgbClr val="CC7832"/>
                </a:solidFill>
                <a:highlight>
                  <a:srgbClr val="2B2B2B"/>
                </a:highlight>
                <a:latin typeface="Courier New"/>
                <a:ea typeface="Courier New"/>
                <a:cs typeface="Courier New"/>
                <a:sym typeface="Courier New"/>
              </a:rPr>
              <a:t>AS</a:t>
            </a:r>
            <a:r>
              <a:rPr lang="en-GB" sz="1450">
                <a:solidFill>
                  <a:srgbClr val="A9B7C6"/>
                </a:solidFill>
                <a:highlight>
                  <a:srgbClr val="2B2B2B"/>
                </a:highlight>
                <a:latin typeface="Courier New"/>
                <a:ea typeface="Courier New"/>
                <a:cs typeface="Courier New"/>
                <a:sym typeface="Courier New"/>
              </a:rPr>
              <a:t> itemsCount, </a:t>
            </a:r>
            <a:r>
              <a:rPr lang="en-GB" sz="1450">
                <a:solidFill>
                  <a:srgbClr val="FFC66D"/>
                </a:solidFill>
                <a:highlight>
                  <a:srgbClr val="2B2B2B"/>
                </a:highlight>
                <a:latin typeface="Courier New"/>
                <a:ea typeface="Courier New"/>
                <a:cs typeface="Courier New"/>
                <a:sym typeface="Courier New"/>
              </a:rPr>
              <a:t>SUM</a:t>
            </a:r>
            <a:r>
              <a:rPr lang="en-GB" sz="1450">
                <a:solidFill>
                  <a:srgbClr val="A9B7C6"/>
                </a:solidFill>
                <a:highlight>
                  <a:srgbClr val="2B2B2B"/>
                </a:highlight>
                <a:latin typeface="Courier New"/>
                <a:ea typeface="Courier New"/>
                <a:cs typeface="Courier New"/>
                <a:sym typeface="Courier New"/>
              </a:rPr>
              <a:t>(priceeach </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quantityOrdered) </a:t>
            </a:r>
            <a:r>
              <a:rPr lang="en-GB" sz="1450">
                <a:solidFill>
                  <a:srgbClr val="CC7832"/>
                </a:solidFill>
                <a:highlight>
                  <a:srgbClr val="2B2B2B"/>
                </a:highlight>
                <a:latin typeface="Courier New"/>
                <a:ea typeface="Courier New"/>
                <a:cs typeface="Courier New"/>
                <a:sym typeface="Courier New"/>
              </a:rPr>
              <a:t>AS</a:t>
            </a:r>
            <a:r>
              <a:rPr lang="en-GB" sz="1450">
                <a:solidFill>
                  <a:srgbClr val="A9B7C6"/>
                </a:solidFill>
                <a:highlight>
                  <a:srgbClr val="2B2B2B"/>
                </a:highlight>
                <a:latin typeface="Courier New"/>
                <a:ea typeface="Courier New"/>
                <a:cs typeface="Courier New"/>
                <a:sym typeface="Courier New"/>
              </a:rPr>
              <a:t> total</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orderdetails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GROUP</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r>
              <a:rPr lang="en-GB" sz="1450">
                <a:solidFill>
                  <a:srgbClr val="A9B7C6"/>
                </a:solidFill>
                <a:highlight>
                  <a:srgbClr val="2B2B2B"/>
                </a:highlight>
                <a:latin typeface="Courier New"/>
                <a:ea typeface="Courier New"/>
                <a:cs typeface="Courier New"/>
                <a:sym typeface="Courier New"/>
              </a:rPr>
              <a:t> ordernumber;</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7F848E"/>
                </a:solidFill>
                <a:highlight>
                  <a:srgbClr val="2B2B2B"/>
                </a:highlight>
                <a:latin typeface="Courier New"/>
                <a:ea typeface="Courier New"/>
                <a:cs typeface="Courier New"/>
                <a:sym typeface="Courier New"/>
              </a:rPr>
              <a:t>------------------</a:t>
            </a:r>
            <a:endParaRPr sz="14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ordernumber, </a:t>
            </a:r>
            <a:r>
              <a:rPr lang="en-GB" sz="1450">
                <a:solidFill>
                  <a:srgbClr val="FFC66D"/>
                </a:solidFill>
                <a:highlight>
                  <a:srgbClr val="2B2B2B"/>
                </a:highlight>
                <a:latin typeface="Courier New"/>
                <a:ea typeface="Courier New"/>
                <a:cs typeface="Courier New"/>
                <a:sym typeface="Courier New"/>
              </a:rPr>
              <a:t>SUM</a:t>
            </a:r>
            <a:r>
              <a:rPr lang="en-GB" sz="1450">
                <a:solidFill>
                  <a:srgbClr val="A9B7C6"/>
                </a:solidFill>
                <a:highlight>
                  <a:srgbClr val="2B2B2B"/>
                </a:highlight>
                <a:latin typeface="Courier New"/>
                <a:ea typeface="Courier New"/>
                <a:cs typeface="Courier New"/>
                <a:sym typeface="Courier New"/>
              </a:rPr>
              <a:t>(quantityOrdered) </a:t>
            </a:r>
            <a:r>
              <a:rPr lang="en-GB" sz="1450">
                <a:solidFill>
                  <a:srgbClr val="CC7832"/>
                </a:solidFill>
                <a:highlight>
                  <a:srgbClr val="2B2B2B"/>
                </a:highlight>
                <a:latin typeface="Courier New"/>
                <a:ea typeface="Courier New"/>
                <a:cs typeface="Courier New"/>
                <a:sym typeface="Courier New"/>
              </a:rPr>
              <a:t>AS</a:t>
            </a:r>
            <a:r>
              <a:rPr lang="en-GB" sz="1450">
                <a:solidFill>
                  <a:srgbClr val="A9B7C6"/>
                </a:solidFill>
                <a:highlight>
                  <a:srgbClr val="2B2B2B"/>
                </a:highlight>
                <a:latin typeface="Courier New"/>
                <a:ea typeface="Courier New"/>
                <a:cs typeface="Courier New"/>
                <a:sym typeface="Courier New"/>
              </a:rPr>
              <a:t> itemsCount, </a:t>
            </a:r>
            <a:r>
              <a:rPr lang="en-GB" sz="1450">
                <a:solidFill>
                  <a:srgbClr val="FFC66D"/>
                </a:solidFill>
                <a:highlight>
                  <a:srgbClr val="2B2B2B"/>
                </a:highlight>
                <a:latin typeface="Courier New"/>
                <a:ea typeface="Courier New"/>
                <a:cs typeface="Courier New"/>
                <a:sym typeface="Courier New"/>
              </a:rPr>
              <a:t>SUM</a:t>
            </a:r>
            <a:r>
              <a:rPr lang="en-GB" sz="1450">
                <a:solidFill>
                  <a:srgbClr val="A9B7C6"/>
                </a:solidFill>
                <a:highlight>
                  <a:srgbClr val="2B2B2B"/>
                </a:highlight>
                <a:latin typeface="Courier New"/>
                <a:ea typeface="Courier New"/>
                <a:cs typeface="Courier New"/>
                <a:sym typeface="Courier New"/>
              </a:rPr>
              <a:t>(priceeach </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quantityOrdered) </a:t>
            </a:r>
            <a:r>
              <a:rPr lang="en-GB" sz="1450">
                <a:solidFill>
                  <a:srgbClr val="CC7832"/>
                </a:solidFill>
                <a:highlight>
                  <a:srgbClr val="2B2B2B"/>
                </a:highlight>
                <a:latin typeface="Courier New"/>
                <a:ea typeface="Courier New"/>
                <a:cs typeface="Courier New"/>
                <a:sym typeface="Courier New"/>
              </a:rPr>
              <a:t>AS</a:t>
            </a:r>
            <a:r>
              <a:rPr lang="en-GB" sz="1450">
                <a:solidFill>
                  <a:srgbClr val="A9B7C6"/>
                </a:solidFill>
                <a:highlight>
                  <a:srgbClr val="2B2B2B"/>
                </a:highlight>
                <a:latin typeface="Courier New"/>
                <a:ea typeface="Courier New"/>
                <a:cs typeface="Courier New"/>
                <a:sym typeface="Courier New"/>
              </a:rPr>
              <a:t> total</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orderdetails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GROUP</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r>
              <a:rPr lang="en-GB" sz="1450">
                <a:solidFill>
                  <a:srgbClr val="A9B7C6"/>
                </a:solidFill>
                <a:highlight>
                  <a:srgbClr val="2B2B2B"/>
                </a:highlight>
                <a:latin typeface="Courier New"/>
                <a:ea typeface="Courier New"/>
                <a:cs typeface="Courier New"/>
                <a:sym typeface="Courier New"/>
              </a:rPr>
              <a:t> ordernumber</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HAVING</a:t>
            </a:r>
            <a:r>
              <a:rPr lang="en-GB" sz="1450">
                <a:solidFill>
                  <a:srgbClr val="A9B7C6"/>
                </a:solidFill>
                <a:highlight>
                  <a:srgbClr val="2B2B2B"/>
                </a:highlight>
                <a:latin typeface="Courier New"/>
                <a:ea typeface="Courier New"/>
                <a:cs typeface="Courier New"/>
                <a:sym typeface="Courier New"/>
              </a:rPr>
              <a:t> total </a:t>
            </a:r>
            <a:r>
              <a:rPr lang="en-GB" sz="1450">
                <a:solidFill>
                  <a:srgbClr val="ABB2BF"/>
                </a:solidFill>
                <a:highlight>
                  <a:srgbClr val="2B2B2B"/>
                </a:highlight>
                <a:latin typeface="Courier New"/>
                <a:ea typeface="Courier New"/>
                <a:cs typeface="Courier New"/>
                <a:sym typeface="Courier New"/>
              </a:rPr>
              <a:t>&gt;</a:t>
            </a:r>
            <a:r>
              <a:rPr lang="en-GB" sz="1450">
                <a:solidFill>
                  <a:srgbClr val="A9B7C6"/>
                </a:solidFill>
                <a:highlight>
                  <a:srgbClr val="2B2B2B"/>
                </a:highlight>
                <a:latin typeface="Courier New"/>
                <a:ea typeface="Courier New"/>
                <a:cs typeface="Courier New"/>
                <a:sym typeface="Courier New"/>
              </a:rPr>
              <a:t> </a:t>
            </a:r>
            <a:r>
              <a:rPr lang="en-GB" sz="1450">
                <a:solidFill>
                  <a:srgbClr val="6897BB"/>
                </a:solidFill>
                <a:highlight>
                  <a:srgbClr val="2B2B2B"/>
                </a:highlight>
                <a:latin typeface="Courier New"/>
                <a:ea typeface="Courier New"/>
                <a:cs typeface="Courier New"/>
                <a:sym typeface="Courier New"/>
              </a:rPr>
              <a:t>1000</a:t>
            </a:r>
            <a:r>
              <a:rPr lang="en-GB" sz="1450">
                <a:solidFill>
                  <a:srgbClr val="A9B7C6"/>
                </a:solidFill>
                <a:highlight>
                  <a:srgbClr val="2B2B2B"/>
                </a:highlight>
                <a:latin typeface="Courier New"/>
                <a:ea typeface="Courier New"/>
                <a:cs typeface="Courier New"/>
                <a:sym typeface="Courier New"/>
              </a:rPr>
              <a: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7F848E"/>
                </a:solidFill>
                <a:highlight>
                  <a:srgbClr val="2B2B2B"/>
                </a:highlight>
                <a:latin typeface="Courier New"/>
                <a:ea typeface="Courier New"/>
                <a:cs typeface="Courier New"/>
                <a:sym typeface="Courier New"/>
              </a:rPr>
              <a:t>-------------------</a:t>
            </a:r>
            <a:endParaRPr sz="14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a</a:t>
            </a:r>
            <a:r>
              <a:rPr lang="en-GB" sz="1450">
                <a:solidFill>
                  <a:srgbClr val="A9B7C6"/>
                </a:solidFill>
                <a:highlight>
                  <a:srgbClr val="2B2B2B"/>
                </a:highlight>
                <a:latin typeface="Courier New"/>
                <a:ea typeface="Courier New"/>
                <a:cs typeface="Courier New"/>
                <a:sym typeface="Courier New"/>
              </a:rPr>
              <a:t>.ordernumber, </a:t>
            </a:r>
            <a:r>
              <a:rPr lang="en-GB" sz="1450">
                <a:solidFill>
                  <a:srgbClr val="CC7832"/>
                </a:solidFill>
                <a:highlight>
                  <a:srgbClr val="2B2B2B"/>
                </a:highlight>
                <a:latin typeface="Courier New"/>
                <a:ea typeface="Courier New"/>
                <a:cs typeface="Courier New"/>
                <a:sym typeface="Courier New"/>
              </a:rPr>
              <a:t>status</a:t>
            </a:r>
            <a:r>
              <a:rPr lang="en-GB" sz="1450">
                <a:solidFill>
                  <a:srgbClr val="A9B7C6"/>
                </a:solidFill>
                <a:highlight>
                  <a:srgbClr val="2B2B2B"/>
                </a:highlight>
                <a:latin typeface="Courier New"/>
                <a:ea typeface="Courier New"/>
                <a:cs typeface="Courier New"/>
                <a:sym typeface="Courier New"/>
              </a:rPr>
              <a:t>, </a:t>
            </a:r>
            <a:r>
              <a:rPr lang="en-GB" sz="1450">
                <a:solidFill>
                  <a:srgbClr val="FFC66D"/>
                </a:solidFill>
                <a:highlight>
                  <a:srgbClr val="2B2B2B"/>
                </a:highlight>
                <a:latin typeface="Courier New"/>
                <a:ea typeface="Courier New"/>
                <a:cs typeface="Courier New"/>
                <a:sym typeface="Courier New"/>
              </a:rPr>
              <a:t>SUM</a:t>
            </a:r>
            <a:r>
              <a:rPr lang="en-GB" sz="1450">
                <a:solidFill>
                  <a:srgbClr val="A9B7C6"/>
                </a:solidFill>
                <a:highlight>
                  <a:srgbClr val="2B2B2B"/>
                </a:highlight>
                <a:latin typeface="Courier New"/>
                <a:ea typeface="Courier New"/>
                <a:cs typeface="Courier New"/>
                <a:sym typeface="Courier New"/>
              </a:rPr>
              <a:t>(priceeach</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quantityOrdered) total</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orderdetails </a:t>
            </a:r>
            <a:r>
              <a:rPr lang="en-GB" sz="1450">
                <a:solidFill>
                  <a:srgbClr val="CC7832"/>
                </a:solidFill>
                <a:highlight>
                  <a:srgbClr val="2B2B2B"/>
                </a:highlight>
                <a:latin typeface="Courier New"/>
                <a:ea typeface="Courier New"/>
                <a:cs typeface="Courier New"/>
                <a:sym typeface="Courier New"/>
              </a:rPr>
              <a:t>a</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INNER</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JOIN</a:t>
            </a:r>
            <a:r>
              <a:rPr lang="en-GB" sz="1450">
                <a:solidFill>
                  <a:srgbClr val="A9B7C6"/>
                </a:solidFill>
                <a:highlight>
                  <a:srgbClr val="2B2B2B"/>
                </a:highlight>
                <a:latin typeface="Courier New"/>
                <a:ea typeface="Courier New"/>
                <a:cs typeface="Courier New"/>
                <a:sym typeface="Courier New"/>
              </a:rPr>
              <a:t> orders b </a:t>
            </a:r>
            <a:r>
              <a:rPr lang="en-GB" sz="1450">
                <a:solidFill>
                  <a:srgbClr val="CC7832"/>
                </a:solidFill>
                <a:highlight>
                  <a:srgbClr val="2B2B2B"/>
                </a:highlight>
                <a:latin typeface="Courier New"/>
                <a:ea typeface="Courier New"/>
                <a:cs typeface="Courier New"/>
                <a:sym typeface="Courier New"/>
              </a:rPr>
              <a:t>ON</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a:t>
            </a:r>
            <a:r>
              <a:rPr lang="en-GB" sz="1450">
                <a:solidFill>
                  <a:srgbClr val="A9B7C6"/>
                </a:solidFill>
                <a:highlight>
                  <a:srgbClr val="2B2B2B"/>
                </a:highlight>
                <a:latin typeface="Courier New"/>
                <a:ea typeface="Courier New"/>
                <a:cs typeface="Courier New"/>
                <a:sym typeface="Courier New"/>
              </a:rPr>
              <a:t>.</a:t>
            </a:r>
            <a:r>
              <a:rPr lang="en-GB" sz="1450">
                <a:solidFill>
                  <a:srgbClr val="CC7832"/>
                </a:solidFill>
                <a:highlight>
                  <a:srgbClr val="2B2B2B"/>
                </a:highlight>
                <a:latin typeface="Courier New"/>
                <a:ea typeface="Courier New"/>
                <a:cs typeface="Courier New"/>
                <a:sym typeface="Courier New"/>
              </a:rPr>
              <a:t>ordernumber</a:t>
            </a:r>
            <a:r>
              <a:rPr lang="en-GB" sz="1450">
                <a:solidFill>
                  <a:srgbClr val="A9B7C6"/>
                </a:solidFill>
                <a:highlight>
                  <a:srgbClr val="2B2B2B"/>
                </a:highlight>
                <a:latin typeface="Courier New"/>
                <a:ea typeface="Courier New"/>
                <a:cs typeface="Courier New"/>
                <a:sym typeface="Courier New"/>
              </a:rPr>
              <a:t> </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a</a:t>
            </a:r>
            <a:r>
              <a:rPr lang="en-GB" sz="1450">
                <a:solidFill>
                  <a:srgbClr val="A9B7C6"/>
                </a:solidFill>
                <a:highlight>
                  <a:srgbClr val="2B2B2B"/>
                </a:highlight>
                <a:latin typeface="Courier New"/>
                <a:ea typeface="Courier New"/>
                <a:cs typeface="Courier New"/>
                <a:sym typeface="Courier New"/>
              </a:rPr>
              <a:t>.ordernumber</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GROUP</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r>
              <a:rPr lang="en-GB" sz="1450">
                <a:solidFill>
                  <a:srgbClr val="A9B7C6"/>
                </a:solidFill>
                <a:highlight>
                  <a:srgbClr val="2B2B2B"/>
                </a:highlight>
                <a:latin typeface="Courier New"/>
                <a:ea typeface="Courier New"/>
                <a:cs typeface="Courier New"/>
                <a:sym typeface="Courier New"/>
              </a:rPr>
              <a:t> ordernumber, </a:t>
            </a:r>
            <a:r>
              <a:rPr lang="en-GB" sz="1450">
                <a:solidFill>
                  <a:srgbClr val="CC7832"/>
                </a:solidFill>
                <a:highlight>
                  <a:srgbClr val="2B2B2B"/>
                </a:highlight>
                <a:latin typeface="Courier New"/>
                <a:ea typeface="Courier New"/>
                <a:cs typeface="Courier New"/>
                <a:sym typeface="Courier New"/>
              </a:rPr>
              <a:t>status</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450">
                <a:solidFill>
                  <a:srgbClr val="CC7832"/>
                </a:solidFill>
                <a:highlight>
                  <a:srgbClr val="2B2B2B"/>
                </a:highlight>
                <a:latin typeface="Courier New"/>
                <a:ea typeface="Courier New"/>
                <a:cs typeface="Courier New"/>
                <a:sym typeface="Courier New"/>
              </a:rPr>
              <a:t>HAVING</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status</a:t>
            </a:r>
            <a:r>
              <a:rPr lang="en-GB" sz="1450">
                <a:solidFill>
                  <a:srgbClr val="A9B7C6"/>
                </a:solidFill>
                <a:highlight>
                  <a:srgbClr val="2B2B2B"/>
                </a:highlight>
                <a:latin typeface="Courier New"/>
                <a:ea typeface="Courier New"/>
                <a:cs typeface="Courier New"/>
                <a:sym typeface="Courier New"/>
              </a:rPr>
              <a:t> </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a:t>
            </a:r>
            <a:r>
              <a:rPr lang="en-GB" sz="1450">
                <a:solidFill>
                  <a:srgbClr val="6A8759"/>
                </a:solidFill>
                <a:highlight>
                  <a:srgbClr val="2B2B2B"/>
                </a:highlight>
                <a:latin typeface="Courier New"/>
                <a:ea typeface="Courier New"/>
                <a:cs typeface="Courier New"/>
                <a:sym typeface="Courier New"/>
              </a:rPr>
              <a:t>'Shipped'</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AND</a:t>
            </a:r>
            <a:r>
              <a:rPr lang="en-GB" sz="1450">
                <a:solidFill>
                  <a:srgbClr val="A9B7C6"/>
                </a:solidFill>
                <a:highlight>
                  <a:srgbClr val="2B2B2B"/>
                </a:highlight>
                <a:latin typeface="Courier New"/>
                <a:ea typeface="Courier New"/>
                <a:cs typeface="Courier New"/>
                <a:sym typeface="Courier New"/>
              </a:rPr>
              <a:t> total </a:t>
            </a:r>
            <a:r>
              <a:rPr lang="en-GB" sz="1450">
                <a:solidFill>
                  <a:srgbClr val="ABB2BF"/>
                </a:solidFill>
                <a:highlight>
                  <a:srgbClr val="2B2B2B"/>
                </a:highlight>
                <a:latin typeface="Courier New"/>
                <a:ea typeface="Courier New"/>
                <a:cs typeface="Courier New"/>
                <a:sym typeface="Courier New"/>
              </a:rPr>
              <a:t>&gt;</a:t>
            </a:r>
            <a:r>
              <a:rPr lang="en-GB" sz="1450">
                <a:solidFill>
                  <a:srgbClr val="A9B7C6"/>
                </a:solidFill>
                <a:highlight>
                  <a:srgbClr val="2B2B2B"/>
                </a:highlight>
                <a:latin typeface="Courier New"/>
                <a:ea typeface="Courier New"/>
                <a:cs typeface="Courier New"/>
                <a:sym typeface="Courier New"/>
              </a:rPr>
              <a:t> </a:t>
            </a:r>
            <a:r>
              <a:rPr lang="en-GB" sz="1450">
                <a:solidFill>
                  <a:srgbClr val="6897BB"/>
                </a:solidFill>
                <a:highlight>
                  <a:srgbClr val="2B2B2B"/>
                </a:highlight>
                <a:latin typeface="Courier New"/>
                <a:ea typeface="Courier New"/>
                <a:cs typeface="Courier New"/>
                <a:sym typeface="Courier New"/>
              </a:rPr>
              <a:t>1500</a:t>
            </a:r>
            <a:r>
              <a:rPr lang="en-GB" sz="1450">
                <a:solidFill>
                  <a:srgbClr val="A9B7C6"/>
                </a:solidFill>
                <a:highlight>
                  <a:srgbClr val="2B2B2B"/>
                </a:highlight>
                <a:latin typeface="Courier New"/>
                <a:ea typeface="Courier New"/>
                <a:cs typeface="Courier New"/>
                <a:sym typeface="Courier New"/>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Kesimpulan</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Gunakan klausa MySQL HAVING dengan klausa GROUP BY untuk menentukan kondisi filter untuk grup baris atau agregat.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MySQL HAVING COUNT</a:t>
            </a:r>
            <a:endParaRPr/>
          </a:p>
        </p:txBody>
      </p:sp>
      <p:sp>
        <p:nvSpPr>
          <p:cNvPr id="125" name="Google Shape;125;p24"/>
          <p:cNvSpPr txBox="1"/>
          <p:nvPr>
            <p:ph idx="1" type="body"/>
          </p:nvPr>
        </p:nvSpPr>
        <p:spPr>
          <a:xfrm>
            <a:off x="311700" y="1152475"/>
            <a:ext cx="8520600" cy="108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00">
                <a:solidFill>
                  <a:srgbClr val="111111"/>
                </a:solidFill>
                <a:highlight>
                  <a:srgbClr val="FFFFFF"/>
                </a:highlight>
                <a:latin typeface="Roboto"/>
                <a:ea typeface="Roboto"/>
                <a:cs typeface="Roboto"/>
                <a:sym typeface="Roboto"/>
              </a:rPr>
              <a:t>MySQL HAVING COUNT adalah cara untuk menyaring kelompok berdasarkan jumlah item dalam setiap kelompok. Klausa ini digunakan bersama dengan klausa GROUP BY dan fungsi COUNT untuk mengelompokkan baris yang memiliki nilai yang sama pada kolom atau ekspresi tertentu, dan kemudian memilih kelompok yang memenuhi kondisi tertentu pada nilai agregat COUNT</a:t>
            </a:r>
            <a:endParaRPr/>
          </a:p>
        </p:txBody>
      </p:sp>
      <p:sp>
        <p:nvSpPr>
          <p:cNvPr id="126" name="Google Shape;126;p24"/>
          <p:cNvSpPr txBox="1"/>
          <p:nvPr/>
        </p:nvSpPr>
        <p:spPr>
          <a:xfrm>
            <a:off x="321300" y="2316125"/>
            <a:ext cx="8481300" cy="2208900"/>
          </a:xfrm>
          <a:prstGeom prst="rect">
            <a:avLst/>
          </a:prstGeom>
          <a:solidFill>
            <a:srgbClr val="2B2B2B"/>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c1, </a:t>
            </a:r>
            <a:r>
              <a:rPr lang="en-GB" sz="1450">
                <a:solidFill>
                  <a:srgbClr val="FFC66D"/>
                </a:solidFill>
                <a:highlight>
                  <a:srgbClr val="2B2B2B"/>
                </a:highlight>
                <a:latin typeface="Courier New"/>
                <a:ea typeface="Courier New"/>
                <a:cs typeface="Courier New"/>
                <a:sym typeface="Courier New"/>
              </a:rPr>
              <a:t>COUNT</a:t>
            </a:r>
            <a:r>
              <a:rPr lang="en-GB" sz="1450">
                <a:solidFill>
                  <a:srgbClr val="A9B7C6"/>
                </a:solidFill>
                <a:highlight>
                  <a:srgbClr val="2B2B2B"/>
                </a:highlight>
                <a:latin typeface="Courier New"/>
                <a:ea typeface="Courier New"/>
                <a:cs typeface="Courier New"/>
                <a:sym typeface="Courier New"/>
              </a:rPr>
              <a:t>(c2)</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table_1</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GROUP</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r>
              <a:rPr lang="en-GB" sz="1450">
                <a:solidFill>
                  <a:srgbClr val="A9B7C6"/>
                </a:solidFill>
                <a:highlight>
                  <a:srgbClr val="2B2B2B"/>
                </a:highlight>
                <a:latin typeface="Courier New"/>
                <a:ea typeface="Courier New"/>
                <a:cs typeface="Courier New"/>
                <a:sym typeface="Courier New"/>
              </a:rPr>
              <a:t> c1</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HAVING</a:t>
            </a:r>
            <a:r>
              <a:rPr lang="en-GB" sz="1450">
                <a:solidFill>
                  <a:srgbClr val="A9B7C6"/>
                </a:solidFill>
                <a:highlight>
                  <a:srgbClr val="2B2B2B"/>
                </a:highlight>
                <a:latin typeface="Courier New"/>
                <a:ea typeface="Courier New"/>
                <a:cs typeface="Courier New"/>
                <a:sym typeface="Courier New"/>
              </a:rPr>
              <a:t> </a:t>
            </a:r>
            <a:r>
              <a:rPr lang="en-GB" sz="1450">
                <a:solidFill>
                  <a:srgbClr val="FFC66D"/>
                </a:solidFill>
                <a:highlight>
                  <a:srgbClr val="2B2B2B"/>
                </a:highlight>
                <a:latin typeface="Courier New"/>
                <a:ea typeface="Courier New"/>
                <a:cs typeface="Courier New"/>
                <a:sym typeface="Courier New"/>
              </a:rPr>
              <a:t>COUNT</a:t>
            </a:r>
            <a:r>
              <a:rPr lang="en-GB" sz="1450">
                <a:solidFill>
                  <a:srgbClr val="A9B7C6"/>
                </a:solidFill>
                <a:highlight>
                  <a:srgbClr val="2B2B2B"/>
                </a:highlight>
                <a:latin typeface="Courier New"/>
                <a:ea typeface="Courier New"/>
                <a:cs typeface="Courier New"/>
                <a:sym typeface="Courier New"/>
              </a:rPr>
              <a:t>(c2)...</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c1, </a:t>
            </a:r>
            <a:r>
              <a:rPr lang="en-GB" sz="1450">
                <a:solidFill>
                  <a:srgbClr val="FFC66D"/>
                </a:solidFill>
                <a:highlight>
                  <a:srgbClr val="2B2B2B"/>
                </a:highlight>
                <a:latin typeface="Courier New"/>
                <a:ea typeface="Courier New"/>
                <a:cs typeface="Courier New"/>
                <a:sym typeface="Courier New"/>
              </a:rPr>
              <a:t>COUNT</a:t>
            </a:r>
            <a:r>
              <a:rPr lang="en-GB" sz="1450">
                <a:solidFill>
                  <a:srgbClr val="A9B7C6"/>
                </a:solidFill>
                <a:highlight>
                  <a:srgbClr val="2B2B2B"/>
                </a:highlight>
                <a:latin typeface="Courier New"/>
                <a:ea typeface="Courier New"/>
                <a:cs typeface="Courier New"/>
                <a:sym typeface="Courier New"/>
              </a:rPr>
              <a:t>(c2) count_c2</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table_1</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GROUP</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r>
              <a:rPr lang="en-GB" sz="1450">
                <a:solidFill>
                  <a:srgbClr val="A9B7C6"/>
                </a:solidFill>
                <a:highlight>
                  <a:srgbClr val="2B2B2B"/>
                </a:highlight>
                <a:latin typeface="Courier New"/>
                <a:ea typeface="Courier New"/>
                <a:cs typeface="Courier New"/>
                <a:sym typeface="Courier New"/>
              </a:rPr>
              <a:t> c1</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HAVING</a:t>
            </a:r>
            <a:r>
              <a:rPr lang="en-GB" sz="1450">
                <a:solidFill>
                  <a:srgbClr val="A9B7C6"/>
                </a:solidFill>
                <a:highlight>
                  <a:srgbClr val="2B2B2B"/>
                </a:highlight>
                <a:latin typeface="Courier New"/>
                <a:ea typeface="Courier New"/>
                <a:cs typeface="Courier New"/>
                <a:sym typeface="Courier New"/>
              </a:rPr>
              <a:t> count_c2...</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301225"/>
            <a:ext cx="8520600" cy="542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Contoh</a:t>
            </a:r>
            <a:endParaRPr/>
          </a:p>
        </p:txBody>
      </p:sp>
      <p:sp>
        <p:nvSpPr>
          <p:cNvPr id="132" name="Google Shape;132;p25"/>
          <p:cNvSpPr txBox="1"/>
          <p:nvPr>
            <p:ph idx="1" type="body"/>
          </p:nvPr>
        </p:nvSpPr>
        <p:spPr>
          <a:xfrm>
            <a:off x="311700" y="957250"/>
            <a:ext cx="8520600" cy="3909300"/>
          </a:xfrm>
          <a:prstGeom prst="rect">
            <a:avLst/>
          </a:prstGeom>
          <a:solidFill>
            <a:srgbClr val="2B2B2B"/>
          </a:solidFill>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770"/>
              <a:buFont typeface="Arial"/>
              <a:buNone/>
            </a:pPr>
            <a:r>
              <a:rPr lang="en-GB" sz="1115">
                <a:solidFill>
                  <a:srgbClr val="CC7832"/>
                </a:solidFill>
                <a:highlight>
                  <a:srgbClr val="2B2B2B"/>
                </a:highlight>
                <a:latin typeface="Courier New"/>
                <a:ea typeface="Courier New"/>
                <a:cs typeface="Courier New"/>
                <a:sym typeface="Courier New"/>
              </a:rPr>
              <a:t>CREATE</a:t>
            </a:r>
            <a:r>
              <a:rPr lang="en-GB" sz="1115">
                <a:solidFill>
                  <a:srgbClr val="A9B7C6"/>
                </a:solidFill>
                <a:highlight>
                  <a:srgbClr val="2B2B2B"/>
                </a:highlight>
                <a:latin typeface="Courier New"/>
                <a:ea typeface="Courier New"/>
                <a:cs typeface="Courier New"/>
                <a:sym typeface="Courier New"/>
              </a:rPr>
              <a:t> </a:t>
            </a:r>
            <a:r>
              <a:rPr lang="en-GB" sz="1115">
                <a:solidFill>
                  <a:srgbClr val="CC7832"/>
                </a:solidFill>
                <a:highlight>
                  <a:srgbClr val="2B2B2B"/>
                </a:highlight>
                <a:latin typeface="Courier New"/>
                <a:ea typeface="Courier New"/>
                <a:cs typeface="Courier New"/>
                <a:sym typeface="Courier New"/>
              </a:rPr>
              <a:t>TABLE</a:t>
            </a:r>
            <a:r>
              <a:rPr lang="en-GB" sz="1115">
                <a:solidFill>
                  <a:srgbClr val="A9B7C6"/>
                </a:solidFill>
                <a:highlight>
                  <a:srgbClr val="2B2B2B"/>
                </a:highlight>
                <a:latin typeface="Courier New"/>
                <a:ea typeface="Courier New"/>
                <a:cs typeface="Courier New"/>
                <a:sym typeface="Courier New"/>
              </a:rPr>
              <a:t> sales (</a:t>
            </a:r>
            <a:endParaRPr sz="1115">
              <a:solidFill>
                <a:srgbClr val="A9B7C6"/>
              </a:solidFill>
              <a:highlight>
                <a:srgbClr val="2B2B2B"/>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770"/>
              <a:buFont typeface="Arial"/>
              <a:buNone/>
            </a:pPr>
            <a:r>
              <a:rPr lang="en-GB" sz="1115">
                <a:solidFill>
                  <a:srgbClr val="A9B7C6"/>
                </a:solidFill>
                <a:highlight>
                  <a:srgbClr val="2B2B2B"/>
                </a:highlight>
                <a:latin typeface="Courier New"/>
                <a:ea typeface="Courier New"/>
                <a:cs typeface="Courier New"/>
                <a:sym typeface="Courier New"/>
              </a:rPr>
              <a:t>    </a:t>
            </a:r>
            <a:r>
              <a:rPr lang="en-GB" sz="1115">
                <a:solidFill>
                  <a:srgbClr val="CC7832"/>
                </a:solidFill>
                <a:highlight>
                  <a:srgbClr val="2B2B2B"/>
                </a:highlight>
                <a:latin typeface="Courier New"/>
                <a:ea typeface="Courier New"/>
                <a:cs typeface="Courier New"/>
                <a:sym typeface="Courier New"/>
              </a:rPr>
              <a:t>id</a:t>
            </a:r>
            <a:r>
              <a:rPr lang="en-GB" sz="1115">
                <a:solidFill>
                  <a:srgbClr val="A9B7C6"/>
                </a:solidFill>
                <a:highlight>
                  <a:srgbClr val="2B2B2B"/>
                </a:highlight>
                <a:latin typeface="Courier New"/>
                <a:ea typeface="Courier New"/>
                <a:cs typeface="Courier New"/>
                <a:sym typeface="Courier New"/>
              </a:rPr>
              <a:t> </a:t>
            </a:r>
            <a:r>
              <a:rPr lang="en-GB" sz="1115">
                <a:solidFill>
                  <a:srgbClr val="CC7832"/>
                </a:solidFill>
                <a:highlight>
                  <a:srgbClr val="2B2B2B"/>
                </a:highlight>
                <a:latin typeface="Courier New"/>
                <a:ea typeface="Courier New"/>
                <a:cs typeface="Courier New"/>
                <a:sym typeface="Courier New"/>
              </a:rPr>
              <a:t>INT</a:t>
            </a:r>
            <a:r>
              <a:rPr lang="en-GB" sz="1115">
                <a:solidFill>
                  <a:srgbClr val="A9B7C6"/>
                </a:solidFill>
                <a:highlight>
                  <a:srgbClr val="2B2B2B"/>
                </a:highlight>
                <a:latin typeface="Courier New"/>
                <a:ea typeface="Courier New"/>
                <a:cs typeface="Courier New"/>
                <a:sym typeface="Courier New"/>
              </a:rPr>
              <a:t> </a:t>
            </a:r>
            <a:r>
              <a:rPr lang="en-GB" sz="1115">
                <a:solidFill>
                  <a:srgbClr val="CC7832"/>
                </a:solidFill>
                <a:highlight>
                  <a:srgbClr val="2B2B2B"/>
                </a:highlight>
                <a:latin typeface="Courier New"/>
                <a:ea typeface="Courier New"/>
                <a:cs typeface="Courier New"/>
                <a:sym typeface="Courier New"/>
              </a:rPr>
              <a:t>AUTO_INCREMENT</a:t>
            </a:r>
            <a:r>
              <a:rPr lang="en-GB" sz="1115">
                <a:solidFill>
                  <a:srgbClr val="A9B7C6"/>
                </a:solidFill>
                <a:highlight>
                  <a:srgbClr val="2B2B2B"/>
                </a:highlight>
                <a:latin typeface="Courier New"/>
                <a:ea typeface="Courier New"/>
                <a:cs typeface="Courier New"/>
                <a:sym typeface="Courier New"/>
              </a:rPr>
              <a:t>, product_name </a:t>
            </a:r>
            <a:r>
              <a:rPr lang="en-GB" sz="1115">
                <a:solidFill>
                  <a:srgbClr val="CC7832"/>
                </a:solidFill>
                <a:highlight>
                  <a:srgbClr val="2B2B2B"/>
                </a:highlight>
                <a:latin typeface="Courier New"/>
                <a:ea typeface="Courier New"/>
                <a:cs typeface="Courier New"/>
                <a:sym typeface="Courier New"/>
              </a:rPr>
              <a:t>VARCHAR</a:t>
            </a:r>
            <a:r>
              <a:rPr lang="en-GB" sz="1115">
                <a:solidFill>
                  <a:srgbClr val="A9B7C6"/>
                </a:solidFill>
                <a:highlight>
                  <a:srgbClr val="2B2B2B"/>
                </a:highlight>
                <a:latin typeface="Courier New"/>
                <a:ea typeface="Courier New"/>
                <a:cs typeface="Courier New"/>
                <a:sym typeface="Courier New"/>
              </a:rPr>
              <a:t>(</a:t>
            </a:r>
            <a:r>
              <a:rPr lang="en-GB" sz="1115">
                <a:solidFill>
                  <a:srgbClr val="6897BB"/>
                </a:solidFill>
                <a:highlight>
                  <a:srgbClr val="2B2B2B"/>
                </a:highlight>
                <a:latin typeface="Courier New"/>
                <a:ea typeface="Courier New"/>
                <a:cs typeface="Courier New"/>
                <a:sym typeface="Courier New"/>
              </a:rPr>
              <a:t>50</a:t>
            </a:r>
            <a:r>
              <a:rPr lang="en-GB" sz="1115">
                <a:solidFill>
                  <a:srgbClr val="A9B7C6"/>
                </a:solidFill>
                <a:highlight>
                  <a:srgbClr val="2B2B2B"/>
                </a:highlight>
                <a:latin typeface="Courier New"/>
                <a:ea typeface="Courier New"/>
                <a:cs typeface="Courier New"/>
                <a:sym typeface="Courier New"/>
              </a:rPr>
              <a:t>) </a:t>
            </a:r>
            <a:r>
              <a:rPr lang="en-GB" sz="1115">
                <a:solidFill>
                  <a:srgbClr val="CC7832"/>
                </a:solidFill>
                <a:highlight>
                  <a:srgbClr val="2B2B2B"/>
                </a:highlight>
                <a:latin typeface="Courier New"/>
                <a:ea typeface="Courier New"/>
                <a:cs typeface="Courier New"/>
                <a:sym typeface="Courier New"/>
              </a:rPr>
              <a:t>NOT</a:t>
            </a:r>
            <a:r>
              <a:rPr lang="en-GB" sz="1115">
                <a:solidFill>
                  <a:srgbClr val="A9B7C6"/>
                </a:solidFill>
                <a:highlight>
                  <a:srgbClr val="2B2B2B"/>
                </a:highlight>
                <a:latin typeface="Courier New"/>
                <a:ea typeface="Courier New"/>
                <a:cs typeface="Courier New"/>
                <a:sym typeface="Courier New"/>
              </a:rPr>
              <a:t> </a:t>
            </a:r>
            <a:r>
              <a:rPr lang="en-GB" sz="1115">
                <a:solidFill>
                  <a:srgbClr val="CC7832"/>
                </a:solidFill>
                <a:highlight>
                  <a:srgbClr val="2B2B2B"/>
                </a:highlight>
                <a:latin typeface="Courier New"/>
                <a:ea typeface="Courier New"/>
                <a:cs typeface="Courier New"/>
                <a:sym typeface="Courier New"/>
              </a:rPr>
              <a:t>NULL</a:t>
            </a:r>
            <a:r>
              <a:rPr lang="en-GB" sz="1115">
                <a:solidFill>
                  <a:srgbClr val="A9B7C6"/>
                </a:solidFill>
                <a:highlight>
                  <a:srgbClr val="2B2B2B"/>
                </a:highlight>
                <a:latin typeface="Courier New"/>
                <a:ea typeface="Courier New"/>
                <a:cs typeface="Courier New"/>
                <a:sym typeface="Courier New"/>
              </a:rPr>
              <a:t>, sale_amount </a:t>
            </a:r>
            <a:r>
              <a:rPr lang="en-GB" sz="1115">
                <a:solidFill>
                  <a:srgbClr val="CC7832"/>
                </a:solidFill>
                <a:highlight>
                  <a:srgbClr val="2B2B2B"/>
                </a:highlight>
                <a:latin typeface="Courier New"/>
                <a:ea typeface="Courier New"/>
                <a:cs typeface="Courier New"/>
                <a:sym typeface="Courier New"/>
              </a:rPr>
              <a:t>DECIMAL</a:t>
            </a:r>
            <a:r>
              <a:rPr lang="en-GB" sz="1115">
                <a:solidFill>
                  <a:srgbClr val="A9B7C6"/>
                </a:solidFill>
                <a:highlight>
                  <a:srgbClr val="2B2B2B"/>
                </a:highlight>
                <a:latin typeface="Courier New"/>
                <a:ea typeface="Courier New"/>
                <a:cs typeface="Courier New"/>
                <a:sym typeface="Courier New"/>
              </a:rPr>
              <a:t>(</a:t>
            </a:r>
            <a:r>
              <a:rPr lang="en-GB" sz="1115">
                <a:solidFill>
                  <a:srgbClr val="6897BB"/>
                </a:solidFill>
                <a:highlight>
                  <a:srgbClr val="2B2B2B"/>
                </a:highlight>
                <a:latin typeface="Courier New"/>
                <a:ea typeface="Courier New"/>
                <a:cs typeface="Courier New"/>
                <a:sym typeface="Courier New"/>
              </a:rPr>
              <a:t>10</a:t>
            </a:r>
            <a:r>
              <a:rPr lang="en-GB" sz="1115">
                <a:solidFill>
                  <a:srgbClr val="A9B7C6"/>
                </a:solidFill>
                <a:highlight>
                  <a:srgbClr val="2B2B2B"/>
                </a:highlight>
                <a:latin typeface="Courier New"/>
                <a:ea typeface="Courier New"/>
                <a:cs typeface="Courier New"/>
                <a:sym typeface="Courier New"/>
              </a:rPr>
              <a:t>, </a:t>
            </a:r>
            <a:r>
              <a:rPr lang="en-GB" sz="1115">
                <a:solidFill>
                  <a:srgbClr val="6897BB"/>
                </a:solidFill>
                <a:highlight>
                  <a:srgbClr val="2B2B2B"/>
                </a:highlight>
                <a:latin typeface="Courier New"/>
                <a:ea typeface="Courier New"/>
                <a:cs typeface="Courier New"/>
                <a:sym typeface="Courier New"/>
              </a:rPr>
              <a:t>2</a:t>
            </a:r>
            <a:r>
              <a:rPr lang="en-GB" sz="1115">
                <a:solidFill>
                  <a:srgbClr val="A9B7C6"/>
                </a:solidFill>
                <a:highlight>
                  <a:srgbClr val="2B2B2B"/>
                </a:highlight>
                <a:latin typeface="Courier New"/>
                <a:ea typeface="Courier New"/>
                <a:cs typeface="Courier New"/>
                <a:sym typeface="Courier New"/>
              </a:rPr>
              <a:t>) </a:t>
            </a:r>
            <a:r>
              <a:rPr lang="en-GB" sz="1115">
                <a:solidFill>
                  <a:srgbClr val="CC7832"/>
                </a:solidFill>
                <a:highlight>
                  <a:srgbClr val="2B2B2B"/>
                </a:highlight>
                <a:latin typeface="Courier New"/>
                <a:ea typeface="Courier New"/>
                <a:cs typeface="Courier New"/>
                <a:sym typeface="Courier New"/>
              </a:rPr>
              <a:t>NOT</a:t>
            </a:r>
            <a:r>
              <a:rPr lang="en-GB" sz="1115">
                <a:solidFill>
                  <a:srgbClr val="A9B7C6"/>
                </a:solidFill>
                <a:highlight>
                  <a:srgbClr val="2B2B2B"/>
                </a:highlight>
                <a:latin typeface="Courier New"/>
                <a:ea typeface="Courier New"/>
                <a:cs typeface="Courier New"/>
                <a:sym typeface="Courier New"/>
              </a:rPr>
              <a:t> </a:t>
            </a:r>
            <a:r>
              <a:rPr lang="en-GB" sz="1115">
                <a:solidFill>
                  <a:srgbClr val="CC7832"/>
                </a:solidFill>
                <a:highlight>
                  <a:srgbClr val="2B2B2B"/>
                </a:highlight>
                <a:latin typeface="Courier New"/>
                <a:ea typeface="Courier New"/>
                <a:cs typeface="Courier New"/>
                <a:sym typeface="Courier New"/>
              </a:rPr>
              <a:t>NULL</a:t>
            </a:r>
            <a:r>
              <a:rPr lang="en-GB" sz="1115">
                <a:solidFill>
                  <a:srgbClr val="A9B7C6"/>
                </a:solidFill>
                <a:highlight>
                  <a:srgbClr val="2B2B2B"/>
                </a:highlight>
                <a:latin typeface="Courier New"/>
                <a:ea typeface="Courier New"/>
                <a:cs typeface="Courier New"/>
                <a:sym typeface="Courier New"/>
              </a:rPr>
              <a:t>, </a:t>
            </a:r>
            <a:r>
              <a:rPr lang="en-GB" sz="1115">
                <a:solidFill>
                  <a:srgbClr val="CC7832"/>
                </a:solidFill>
                <a:highlight>
                  <a:srgbClr val="2B2B2B"/>
                </a:highlight>
                <a:latin typeface="Courier New"/>
                <a:ea typeface="Courier New"/>
                <a:cs typeface="Courier New"/>
                <a:sym typeface="Courier New"/>
              </a:rPr>
              <a:t>PRIMARY</a:t>
            </a:r>
            <a:r>
              <a:rPr lang="en-GB" sz="1115">
                <a:solidFill>
                  <a:srgbClr val="A9B7C6"/>
                </a:solidFill>
                <a:highlight>
                  <a:srgbClr val="2B2B2B"/>
                </a:highlight>
                <a:latin typeface="Courier New"/>
                <a:ea typeface="Courier New"/>
                <a:cs typeface="Courier New"/>
                <a:sym typeface="Courier New"/>
              </a:rPr>
              <a:t> </a:t>
            </a:r>
            <a:r>
              <a:rPr lang="en-GB" sz="1115">
                <a:solidFill>
                  <a:srgbClr val="CC7832"/>
                </a:solidFill>
                <a:highlight>
                  <a:srgbClr val="2B2B2B"/>
                </a:highlight>
                <a:latin typeface="Courier New"/>
                <a:ea typeface="Courier New"/>
                <a:cs typeface="Courier New"/>
                <a:sym typeface="Courier New"/>
              </a:rPr>
              <a:t>KEY</a:t>
            </a:r>
            <a:r>
              <a:rPr lang="en-GB" sz="1115">
                <a:solidFill>
                  <a:srgbClr val="A9B7C6"/>
                </a:solidFill>
                <a:highlight>
                  <a:srgbClr val="2B2B2B"/>
                </a:highlight>
                <a:latin typeface="Courier New"/>
                <a:ea typeface="Courier New"/>
                <a:cs typeface="Courier New"/>
                <a:sym typeface="Courier New"/>
              </a:rPr>
              <a:t>(</a:t>
            </a:r>
            <a:r>
              <a:rPr lang="en-GB" sz="1115">
                <a:solidFill>
                  <a:srgbClr val="CC7832"/>
                </a:solidFill>
                <a:highlight>
                  <a:srgbClr val="2B2B2B"/>
                </a:highlight>
                <a:latin typeface="Courier New"/>
                <a:ea typeface="Courier New"/>
                <a:cs typeface="Courier New"/>
                <a:sym typeface="Courier New"/>
              </a:rPr>
              <a:t>id</a:t>
            </a:r>
            <a:r>
              <a:rPr lang="en-GB" sz="1115">
                <a:solidFill>
                  <a:srgbClr val="A9B7C6"/>
                </a:solidFill>
                <a:highlight>
                  <a:srgbClr val="2B2B2B"/>
                </a:highlight>
                <a:latin typeface="Courier New"/>
                <a:ea typeface="Courier New"/>
                <a:cs typeface="Courier New"/>
                <a:sym typeface="Courier New"/>
              </a:rPr>
              <a:t>)</a:t>
            </a:r>
            <a:endParaRPr sz="1115">
              <a:solidFill>
                <a:srgbClr val="A9B7C6"/>
              </a:solidFill>
              <a:highlight>
                <a:srgbClr val="2B2B2B"/>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770"/>
              <a:buFont typeface="Arial"/>
              <a:buNone/>
            </a:pPr>
            <a:r>
              <a:rPr lang="en-GB" sz="1115">
                <a:solidFill>
                  <a:srgbClr val="A9B7C6"/>
                </a:solidFill>
                <a:highlight>
                  <a:srgbClr val="2B2B2B"/>
                </a:highlight>
                <a:latin typeface="Courier New"/>
                <a:ea typeface="Courier New"/>
                <a:cs typeface="Courier New"/>
                <a:sym typeface="Courier New"/>
              </a:rPr>
              <a:t>);</a:t>
            </a:r>
            <a:endParaRPr sz="1115">
              <a:solidFill>
                <a:srgbClr val="A9B7C6"/>
              </a:solidFill>
              <a:highlight>
                <a:srgbClr val="2B2B2B"/>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770"/>
              <a:buFont typeface="Arial"/>
              <a:buNone/>
            </a:pPr>
            <a:r>
              <a:t/>
            </a:r>
            <a:endParaRPr sz="1115">
              <a:solidFill>
                <a:srgbClr val="A9B7C6"/>
              </a:solidFill>
              <a:highlight>
                <a:srgbClr val="2B2B2B"/>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770"/>
              <a:buFont typeface="Arial"/>
              <a:buNone/>
            </a:pPr>
            <a:r>
              <a:rPr lang="en-GB" sz="1115">
                <a:solidFill>
                  <a:srgbClr val="CC7832"/>
                </a:solidFill>
                <a:highlight>
                  <a:srgbClr val="2B2B2B"/>
                </a:highlight>
                <a:latin typeface="Courier New"/>
                <a:ea typeface="Courier New"/>
                <a:cs typeface="Courier New"/>
                <a:sym typeface="Courier New"/>
              </a:rPr>
              <a:t>INSERT</a:t>
            </a:r>
            <a:r>
              <a:rPr lang="en-GB" sz="1115">
                <a:solidFill>
                  <a:srgbClr val="A9B7C6"/>
                </a:solidFill>
                <a:highlight>
                  <a:srgbClr val="2B2B2B"/>
                </a:highlight>
                <a:latin typeface="Courier New"/>
                <a:ea typeface="Courier New"/>
                <a:cs typeface="Courier New"/>
                <a:sym typeface="Courier New"/>
              </a:rPr>
              <a:t> </a:t>
            </a:r>
            <a:r>
              <a:rPr lang="en-GB" sz="1115">
                <a:solidFill>
                  <a:srgbClr val="CC7832"/>
                </a:solidFill>
                <a:highlight>
                  <a:srgbClr val="2B2B2B"/>
                </a:highlight>
                <a:latin typeface="Courier New"/>
                <a:ea typeface="Courier New"/>
                <a:cs typeface="Courier New"/>
                <a:sym typeface="Courier New"/>
              </a:rPr>
              <a:t>INTO</a:t>
            </a:r>
            <a:r>
              <a:rPr lang="en-GB" sz="1115">
                <a:solidFill>
                  <a:srgbClr val="A9B7C6"/>
                </a:solidFill>
                <a:highlight>
                  <a:srgbClr val="2B2B2B"/>
                </a:highlight>
                <a:latin typeface="Courier New"/>
                <a:ea typeface="Courier New"/>
                <a:cs typeface="Courier New"/>
                <a:sym typeface="Courier New"/>
              </a:rPr>
              <a:t> sales (product_name, sale_amount)</a:t>
            </a:r>
            <a:endParaRPr sz="1115">
              <a:solidFill>
                <a:srgbClr val="A9B7C6"/>
              </a:solidFill>
              <a:highlight>
                <a:srgbClr val="2B2B2B"/>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770"/>
              <a:buFont typeface="Arial"/>
              <a:buNone/>
            </a:pPr>
            <a:r>
              <a:rPr lang="en-GB" sz="1115">
                <a:solidFill>
                  <a:srgbClr val="FFC66D"/>
                </a:solidFill>
                <a:highlight>
                  <a:srgbClr val="2B2B2B"/>
                </a:highlight>
                <a:latin typeface="Courier New"/>
                <a:ea typeface="Courier New"/>
                <a:cs typeface="Courier New"/>
                <a:sym typeface="Courier New"/>
              </a:rPr>
              <a:t>VALUES</a:t>
            </a:r>
            <a:endParaRPr sz="1115">
              <a:solidFill>
                <a:srgbClr val="FFC66D"/>
              </a:solidFill>
              <a:highlight>
                <a:srgbClr val="2B2B2B"/>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770"/>
              <a:buFont typeface="Arial"/>
              <a:buNone/>
            </a:pPr>
            <a:r>
              <a:rPr lang="en-GB" sz="1115">
                <a:solidFill>
                  <a:srgbClr val="A9B7C6"/>
                </a:solidFill>
                <a:highlight>
                  <a:srgbClr val="2B2B2B"/>
                </a:highlight>
                <a:latin typeface="Courier New"/>
                <a:ea typeface="Courier New"/>
                <a:cs typeface="Courier New"/>
                <a:sym typeface="Courier New"/>
              </a:rPr>
              <a:t>    (</a:t>
            </a:r>
            <a:r>
              <a:rPr lang="en-GB" sz="1115">
                <a:solidFill>
                  <a:srgbClr val="6A8759"/>
                </a:solidFill>
                <a:highlight>
                  <a:srgbClr val="2B2B2B"/>
                </a:highlight>
                <a:latin typeface="Courier New"/>
                <a:ea typeface="Courier New"/>
                <a:cs typeface="Courier New"/>
                <a:sym typeface="Courier New"/>
              </a:rPr>
              <a:t>'Product A'</a:t>
            </a:r>
            <a:r>
              <a:rPr lang="en-GB" sz="1115">
                <a:solidFill>
                  <a:srgbClr val="A9B7C6"/>
                </a:solidFill>
                <a:highlight>
                  <a:srgbClr val="2B2B2B"/>
                </a:highlight>
                <a:latin typeface="Courier New"/>
                <a:ea typeface="Courier New"/>
                <a:cs typeface="Courier New"/>
                <a:sym typeface="Courier New"/>
              </a:rPr>
              <a:t>, </a:t>
            </a:r>
            <a:r>
              <a:rPr lang="en-GB" sz="1115">
                <a:solidFill>
                  <a:srgbClr val="6897BB"/>
                </a:solidFill>
                <a:highlight>
                  <a:srgbClr val="2B2B2B"/>
                </a:highlight>
                <a:latin typeface="Courier New"/>
                <a:ea typeface="Courier New"/>
                <a:cs typeface="Courier New"/>
                <a:sym typeface="Courier New"/>
              </a:rPr>
              <a:t>100</a:t>
            </a:r>
            <a:r>
              <a:rPr lang="en-GB" sz="1115">
                <a:solidFill>
                  <a:srgbClr val="A9B7C6"/>
                </a:solidFill>
                <a:highlight>
                  <a:srgbClr val="2B2B2B"/>
                </a:highlight>
                <a:latin typeface="Courier New"/>
                <a:ea typeface="Courier New"/>
                <a:cs typeface="Courier New"/>
                <a:sym typeface="Courier New"/>
              </a:rPr>
              <a:t>.</a:t>
            </a:r>
            <a:r>
              <a:rPr lang="en-GB" sz="1115">
                <a:solidFill>
                  <a:srgbClr val="6897BB"/>
                </a:solidFill>
                <a:highlight>
                  <a:srgbClr val="2B2B2B"/>
                </a:highlight>
                <a:latin typeface="Courier New"/>
                <a:ea typeface="Courier New"/>
                <a:cs typeface="Courier New"/>
                <a:sym typeface="Courier New"/>
              </a:rPr>
              <a:t>50</a:t>
            </a:r>
            <a:r>
              <a:rPr lang="en-GB" sz="1115">
                <a:solidFill>
                  <a:srgbClr val="A9B7C6"/>
                </a:solidFill>
                <a:highlight>
                  <a:srgbClr val="2B2B2B"/>
                </a:highlight>
                <a:latin typeface="Courier New"/>
                <a:ea typeface="Courier New"/>
                <a:cs typeface="Courier New"/>
                <a:sym typeface="Courier New"/>
              </a:rPr>
              <a:t>),(</a:t>
            </a:r>
            <a:r>
              <a:rPr lang="en-GB" sz="1115">
                <a:solidFill>
                  <a:srgbClr val="6A8759"/>
                </a:solidFill>
                <a:highlight>
                  <a:srgbClr val="2B2B2B"/>
                </a:highlight>
                <a:latin typeface="Courier New"/>
                <a:ea typeface="Courier New"/>
                <a:cs typeface="Courier New"/>
                <a:sym typeface="Courier New"/>
              </a:rPr>
              <a:t>'Product B'</a:t>
            </a:r>
            <a:r>
              <a:rPr lang="en-GB" sz="1115">
                <a:solidFill>
                  <a:srgbClr val="A9B7C6"/>
                </a:solidFill>
                <a:highlight>
                  <a:srgbClr val="2B2B2B"/>
                </a:highlight>
                <a:latin typeface="Courier New"/>
                <a:ea typeface="Courier New"/>
                <a:cs typeface="Courier New"/>
                <a:sym typeface="Courier New"/>
              </a:rPr>
              <a:t>, </a:t>
            </a:r>
            <a:r>
              <a:rPr lang="en-GB" sz="1115">
                <a:solidFill>
                  <a:srgbClr val="6897BB"/>
                </a:solidFill>
                <a:highlight>
                  <a:srgbClr val="2B2B2B"/>
                </a:highlight>
                <a:latin typeface="Courier New"/>
                <a:ea typeface="Courier New"/>
                <a:cs typeface="Courier New"/>
                <a:sym typeface="Courier New"/>
              </a:rPr>
              <a:t>75</a:t>
            </a:r>
            <a:r>
              <a:rPr lang="en-GB" sz="1115">
                <a:solidFill>
                  <a:srgbClr val="A9B7C6"/>
                </a:solidFill>
                <a:highlight>
                  <a:srgbClr val="2B2B2B"/>
                </a:highlight>
                <a:latin typeface="Courier New"/>
                <a:ea typeface="Courier New"/>
                <a:cs typeface="Courier New"/>
                <a:sym typeface="Courier New"/>
              </a:rPr>
              <a:t>.</a:t>
            </a:r>
            <a:r>
              <a:rPr lang="en-GB" sz="1115">
                <a:solidFill>
                  <a:srgbClr val="6897BB"/>
                </a:solidFill>
                <a:highlight>
                  <a:srgbClr val="2B2B2B"/>
                </a:highlight>
                <a:latin typeface="Courier New"/>
                <a:ea typeface="Courier New"/>
                <a:cs typeface="Courier New"/>
                <a:sym typeface="Courier New"/>
              </a:rPr>
              <a:t>25</a:t>
            </a:r>
            <a:r>
              <a:rPr lang="en-GB" sz="1115">
                <a:solidFill>
                  <a:srgbClr val="A9B7C6"/>
                </a:solidFill>
                <a:highlight>
                  <a:srgbClr val="2B2B2B"/>
                </a:highlight>
                <a:latin typeface="Courier New"/>
                <a:ea typeface="Courier New"/>
                <a:cs typeface="Courier New"/>
                <a:sym typeface="Courier New"/>
              </a:rPr>
              <a:t>),(</a:t>
            </a:r>
            <a:r>
              <a:rPr lang="en-GB" sz="1115">
                <a:solidFill>
                  <a:srgbClr val="6A8759"/>
                </a:solidFill>
                <a:highlight>
                  <a:srgbClr val="2B2B2B"/>
                </a:highlight>
                <a:latin typeface="Courier New"/>
                <a:ea typeface="Courier New"/>
                <a:cs typeface="Courier New"/>
                <a:sym typeface="Courier New"/>
              </a:rPr>
              <a:t>'Product A'</a:t>
            </a:r>
            <a:r>
              <a:rPr lang="en-GB" sz="1115">
                <a:solidFill>
                  <a:srgbClr val="A9B7C6"/>
                </a:solidFill>
                <a:highlight>
                  <a:srgbClr val="2B2B2B"/>
                </a:highlight>
                <a:latin typeface="Courier New"/>
                <a:ea typeface="Courier New"/>
                <a:cs typeface="Courier New"/>
                <a:sym typeface="Courier New"/>
              </a:rPr>
              <a:t>, </a:t>
            </a:r>
            <a:r>
              <a:rPr lang="en-GB" sz="1115">
                <a:solidFill>
                  <a:srgbClr val="6897BB"/>
                </a:solidFill>
                <a:highlight>
                  <a:srgbClr val="2B2B2B"/>
                </a:highlight>
                <a:latin typeface="Courier New"/>
                <a:ea typeface="Courier New"/>
                <a:cs typeface="Courier New"/>
                <a:sym typeface="Courier New"/>
              </a:rPr>
              <a:t>120</a:t>
            </a:r>
            <a:r>
              <a:rPr lang="en-GB" sz="1115">
                <a:solidFill>
                  <a:srgbClr val="A9B7C6"/>
                </a:solidFill>
                <a:highlight>
                  <a:srgbClr val="2B2B2B"/>
                </a:highlight>
                <a:latin typeface="Courier New"/>
                <a:ea typeface="Courier New"/>
                <a:cs typeface="Courier New"/>
                <a:sym typeface="Courier New"/>
              </a:rPr>
              <a:t>.</a:t>
            </a:r>
            <a:r>
              <a:rPr lang="en-GB" sz="1115">
                <a:solidFill>
                  <a:srgbClr val="6897BB"/>
                </a:solidFill>
                <a:highlight>
                  <a:srgbClr val="2B2B2B"/>
                </a:highlight>
                <a:latin typeface="Courier New"/>
                <a:ea typeface="Courier New"/>
                <a:cs typeface="Courier New"/>
                <a:sym typeface="Courier New"/>
              </a:rPr>
              <a:t>75</a:t>
            </a:r>
            <a:r>
              <a:rPr lang="en-GB" sz="1115">
                <a:solidFill>
                  <a:srgbClr val="A9B7C6"/>
                </a:solidFill>
                <a:highlight>
                  <a:srgbClr val="2B2B2B"/>
                </a:highlight>
                <a:latin typeface="Courier New"/>
                <a:ea typeface="Courier New"/>
                <a:cs typeface="Courier New"/>
                <a:sym typeface="Courier New"/>
              </a:rPr>
              <a:t>),(</a:t>
            </a:r>
            <a:r>
              <a:rPr lang="en-GB" sz="1115">
                <a:solidFill>
                  <a:srgbClr val="6A8759"/>
                </a:solidFill>
                <a:highlight>
                  <a:srgbClr val="2B2B2B"/>
                </a:highlight>
                <a:latin typeface="Courier New"/>
                <a:ea typeface="Courier New"/>
                <a:cs typeface="Courier New"/>
                <a:sym typeface="Courier New"/>
              </a:rPr>
              <a:t>'Product C'</a:t>
            </a:r>
            <a:r>
              <a:rPr lang="en-GB" sz="1115">
                <a:solidFill>
                  <a:srgbClr val="A9B7C6"/>
                </a:solidFill>
                <a:highlight>
                  <a:srgbClr val="2B2B2B"/>
                </a:highlight>
                <a:latin typeface="Courier New"/>
                <a:ea typeface="Courier New"/>
                <a:cs typeface="Courier New"/>
                <a:sym typeface="Courier New"/>
              </a:rPr>
              <a:t>, </a:t>
            </a:r>
            <a:r>
              <a:rPr lang="en-GB" sz="1115">
                <a:solidFill>
                  <a:srgbClr val="6897BB"/>
                </a:solidFill>
                <a:highlight>
                  <a:srgbClr val="2B2B2B"/>
                </a:highlight>
                <a:latin typeface="Courier New"/>
                <a:ea typeface="Courier New"/>
                <a:cs typeface="Courier New"/>
                <a:sym typeface="Courier New"/>
              </a:rPr>
              <a:t>50</a:t>
            </a:r>
            <a:r>
              <a:rPr lang="en-GB" sz="1115">
                <a:solidFill>
                  <a:srgbClr val="A9B7C6"/>
                </a:solidFill>
                <a:highlight>
                  <a:srgbClr val="2B2B2B"/>
                </a:highlight>
                <a:latin typeface="Courier New"/>
                <a:ea typeface="Courier New"/>
                <a:cs typeface="Courier New"/>
                <a:sym typeface="Courier New"/>
              </a:rPr>
              <a:t>.</a:t>
            </a:r>
            <a:r>
              <a:rPr lang="en-GB" sz="1115">
                <a:solidFill>
                  <a:srgbClr val="6897BB"/>
                </a:solidFill>
                <a:highlight>
                  <a:srgbClr val="2B2B2B"/>
                </a:highlight>
                <a:latin typeface="Courier New"/>
                <a:ea typeface="Courier New"/>
                <a:cs typeface="Courier New"/>
                <a:sym typeface="Courier New"/>
              </a:rPr>
              <a:t>00</a:t>
            </a:r>
            <a:r>
              <a:rPr lang="en-GB" sz="1115">
                <a:solidFill>
                  <a:srgbClr val="A9B7C6"/>
                </a:solidFill>
                <a:highlight>
                  <a:srgbClr val="2B2B2B"/>
                </a:highlight>
                <a:latin typeface="Courier New"/>
                <a:ea typeface="Courier New"/>
                <a:cs typeface="Courier New"/>
                <a:sym typeface="Courier New"/>
              </a:rPr>
              <a:t>),(</a:t>
            </a:r>
            <a:r>
              <a:rPr lang="en-GB" sz="1115">
                <a:solidFill>
                  <a:srgbClr val="6A8759"/>
                </a:solidFill>
                <a:highlight>
                  <a:srgbClr val="2B2B2B"/>
                </a:highlight>
                <a:latin typeface="Courier New"/>
                <a:ea typeface="Courier New"/>
                <a:cs typeface="Courier New"/>
                <a:sym typeface="Courier New"/>
              </a:rPr>
              <a:t>'Product B'</a:t>
            </a:r>
            <a:r>
              <a:rPr lang="en-GB" sz="1115">
                <a:solidFill>
                  <a:srgbClr val="A9B7C6"/>
                </a:solidFill>
                <a:highlight>
                  <a:srgbClr val="2B2B2B"/>
                </a:highlight>
                <a:latin typeface="Courier New"/>
                <a:ea typeface="Courier New"/>
                <a:cs typeface="Courier New"/>
                <a:sym typeface="Courier New"/>
              </a:rPr>
              <a:t>, </a:t>
            </a:r>
            <a:r>
              <a:rPr lang="en-GB" sz="1115">
                <a:solidFill>
                  <a:srgbClr val="6897BB"/>
                </a:solidFill>
                <a:highlight>
                  <a:srgbClr val="2B2B2B"/>
                </a:highlight>
                <a:latin typeface="Courier New"/>
                <a:ea typeface="Courier New"/>
                <a:cs typeface="Courier New"/>
                <a:sym typeface="Courier New"/>
              </a:rPr>
              <a:t>90</a:t>
            </a:r>
            <a:r>
              <a:rPr lang="en-GB" sz="1115">
                <a:solidFill>
                  <a:srgbClr val="A9B7C6"/>
                </a:solidFill>
                <a:highlight>
                  <a:srgbClr val="2B2B2B"/>
                </a:highlight>
                <a:latin typeface="Courier New"/>
                <a:ea typeface="Courier New"/>
                <a:cs typeface="Courier New"/>
                <a:sym typeface="Courier New"/>
              </a:rPr>
              <a:t>.</a:t>
            </a:r>
            <a:r>
              <a:rPr lang="en-GB" sz="1115">
                <a:solidFill>
                  <a:srgbClr val="6897BB"/>
                </a:solidFill>
                <a:highlight>
                  <a:srgbClr val="2B2B2B"/>
                </a:highlight>
                <a:latin typeface="Courier New"/>
                <a:ea typeface="Courier New"/>
                <a:cs typeface="Courier New"/>
                <a:sym typeface="Courier New"/>
              </a:rPr>
              <a:t>80</a:t>
            </a:r>
            <a:r>
              <a:rPr lang="en-GB" sz="1115">
                <a:solidFill>
                  <a:srgbClr val="A9B7C6"/>
                </a:solidFill>
                <a:highlight>
                  <a:srgbClr val="2B2B2B"/>
                </a:highlight>
                <a:latin typeface="Courier New"/>
                <a:ea typeface="Courier New"/>
                <a:cs typeface="Courier New"/>
                <a:sym typeface="Courier New"/>
              </a:rPr>
              <a:t>);</a:t>
            </a:r>
            <a:endParaRPr sz="1115">
              <a:solidFill>
                <a:srgbClr val="A9B7C6"/>
              </a:solidFill>
              <a:highlight>
                <a:srgbClr val="2B2B2B"/>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770"/>
              <a:buFont typeface="Arial"/>
              <a:buNone/>
            </a:pPr>
            <a:r>
              <a:t/>
            </a:r>
            <a:endParaRPr sz="1115">
              <a:solidFill>
                <a:srgbClr val="A9B7C6"/>
              </a:solidFill>
              <a:highlight>
                <a:srgbClr val="2B2B2B"/>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770"/>
              <a:buFont typeface="Arial"/>
              <a:buNone/>
            </a:pPr>
            <a:r>
              <a:rPr lang="en-GB" sz="1115">
                <a:solidFill>
                  <a:srgbClr val="CC7832"/>
                </a:solidFill>
                <a:highlight>
                  <a:srgbClr val="2B2B2B"/>
                </a:highlight>
                <a:latin typeface="Courier New"/>
                <a:ea typeface="Courier New"/>
                <a:cs typeface="Courier New"/>
                <a:sym typeface="Courier New"/>
              </a:rPr>
              <a:t>SELECT</a:t>
            </a:r>
            <a:r>
              <a:rPr lang="en-GB" sz="1115">
                <a:solidFill>
                  <a:srgbClr val="A9B7C6"/>
                </a:solidFill>
                <a:highlight>
                  <a:srgbClr val="2B2B2B"/>
                </a:highlight>
                <a:latin typeface="Courier New"/>
                <a:ea typeface="Courier New"/>
                <a:cs typeface="Courier New"/>
                <a:sym typeface="Courier New"/>
              </a:rPr>
              <a:t> product_name, </a:t>
            </a:r>
            <a:r>
              <a:rPr lang="en-GB" sz="1115">
                <a:solidFill>
                  <a:srgbClr val="FFC66D"/>
                </a:solidFill>
                <a:highlight>
                  <a:srgbClr val="2B2B2B"/>
                </a:highlight>
                <a:latin typeface="Courier New"/>
                <a:ea typeface="Courier New"/>
                <a:cs typeface="Courier New"/>
                <a:sym typeface="Courier New"/>
              </a:rPr>
              <a:t>COUNT</a:t>
            </a:r>
            <a:r>
              <a:rPr lang="en-GB" sz="1115">
                <a:solidFill>
                  <a:srgbClr val="A9B7C6"/>
                </a:solidFill>
                <a:highlight>
                  <a:srgbClr val="2B2B2B"/>
                </a:highlight>
                <a:latin typeface="Courier New"/>
                <a:ea typeface="Courier New"/>
                <a:cs typeface="Courier New"/>
                <a:sym typeface="Courier New"/>
              </a:rPr>
              <a:t>(</a:t>
            </a:r>
            <a:r>
              <a:rPr lang="en-GB" sz="1115">
                <a:solidFill>
                  <a:srgbClr val="CC7832"/>
                </a:solidFill>
                <a:highlight>
                  <a:srgbClr val="2B2B2B"/>
                </a:highlight>
                <a:latin typeface="Courier New"/>
                <a:ea typeface="Courier New"/>
                <a:cs typeface="Courier New"/>
                <a:sym typeface="Courier New"/>
              </a:rPr>
              <a:t>id</a:t>
            </a:r>
            <a:r>
              <a:rPr lang="en-GB" sz="1115">
                <a:solidFill>
                  <a:srgbClr val="A9B7C6"/>
                </a:solidFill>
                <a:highlight>
                  <a:srgbClr val="2B2B2B"/>
                </a:highlight>
                <a:latin typeface="Courier New"/>
                <a:ea typeface="Courier New"/>
                <a:cs typeface="Courier New"/>
                <a:sym typeface="Courier New"/>
              </a:rPr>
              <a:t>)</a:t>
            </a:r>
            <a:endParaRPr sz="1115">
              <a:solidFill>
                <a:srgbClr val="A9B7C6"/>
              </a:solidFill>
              <a:highlight>
                <a:srgbClr val="2B2B2B"/>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770"/>
              <a:buFont typeface="Arial"/>
              <a:buNone/>
            </a:pPr>
            <a:r>
              <a:rPr lang="en-GB" sz="1115">
                <a:solidFill>
                  <a:srgbClr val="CC7832"/>
                </a:solidFill>
                <a:highlight>
                  <a:srgbClr val="2B2B2B"/>
                </a:highlight>
                <a:latin typeface="Courier New"/>
                <a:ea typeface="Courier New"/>
                <a:cs typeface="Courier New"/>
                <a:sym typeface="Courier New"/>
              </a:rPr>
              <a:t>FROM</a:t>
            </a:r>
            <a:r>
              <a:rPr lang="en-GB" sz="1115">
                <a:solidFill>
                  <a:srgbClr val="A9B7C6"/>
                </a:solidFill>
                <a:highlight>
                  <a:srgbClr val="2B2B2B"/>
                </a:highlight>
                <a:latin typeface="Courier New"/>
                <a:ea typeface="Courier New"/>
                <a:cs typeface="Courier New"/>
                <a:sym typeface="Courier New"/>
              </a:rPr>
              <a:t> sales</a:t>
            </a:r>
            <a:endParaRPr sz="1115">
              <a:solidFill>
                <a:srgbClr val="A9B7C6"/>
              </a:solidFill>
              <a:highlight>
                <a:srgbClr val="2B2B2B"/>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770"/>
              <a:buFont typeface="Arial"/>
              <a:buNone/>
            </a:pPr>
            <a:r>
              <a:rPr lang="en-GB" sz="1115">
                <a:solidFill>
                  <a:srgbClr val="CC7832"/>
                </a:solidFill>
                <a:highlight>
                  <a:srgbClr val="2B2B2B"/>
                </a:highlight>
                <a:latin typeface="Courier New"/>
                <a:ea typeface="Courier New"/>
                <a:cs typeface="Courier New"/>
                <a:sym typeface="Courier New"/>
              </a:rPr>
              <a:t>GROUP</a:t>
            </a:r>
            <a:r>
              <a:rPr lang="en-GB" sz="1115">
                <a:solidFill>
                  <a:srgbClr val="A9B7C6"/>
                </a:solidFill>
                <a:highlight>
                  <a:srgbClr val="2B2B2B"/>
                </a:highlight>
                <a:latin typeface="Courier New"/>
                <a:ea typeface="Courier New"/>
                <a:cs typeface="Courier New"/>
                <a:sym typeface="Courier New"/>
              </a:rPr>
              <a:t> </a:t>
            </a:r>
            <a:r>
              <a:rPr lang="en-GB" sz="1115">
                <a:solidFill>
                  <a:srgbClr val="CC7832"/>
                </a:solidFill>
                <a:highlight>
                  <a:srgbClr val="2B2B2B"/>
                </a:highlight>
                <a:latin typeface="Courier New"/>
                <a:ea typeface="Courier New"/>
                <a:cs typeface="Courier New"/>
                <a:sym typeface="Courier New"/>
              </a:rPr>
              <a:t>BY</a:t>
            </a:r>
            <a:r>
              <a:rPr lang="en-GB" sz="1115">
                <a:solidFill>
                  <a:srgbClr val="A9B7C6"/>
                </a:solidFill>
                <a:highlight>
                  <a:srgbClr val="2B2B2B"/>
                </a:highlight>
                <a:latin typeface="Courier New"/>
                <a:ea typeface="Courier New"/>
                <a:cs typeface="Courier New"/>
                <a:sym typeface="Courier New"/>
              </a:rPr>
              <a:t> product_name;</a:t>
            </a:r>
            <a:endParaRPr sz="1115">
              <a:solidFill>
                <a:srgbClr val="A9B7C6"/>
              </a:solidFill>
              <a:highlight>
                <a:srgbClr val="2B2B2B"/>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770"/>
              <a:buFont typeface="Arial"/>
              <a:buNone/>
            </a:pPr>
            <a:r>
              <a:t/>
            </a:r>
            <a:endParaRPr sz="1115">
              <a:solidFill>
                <a:srgbClr val="A9B7C6"/>
              </a:solidFill>
              <a:highlight>
                <a:srgbClr val="2B2B2B"/>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770"/>
              <a:buFont typeface="Arial"/>
              <a:buNone/>
            </a:pPr>
            <a:r>
              <a:rPr lang="en-GB" sz="1115">
                <a:solidFill>
                  <a:srgbClr val="CC7832"/>
                </a:solidFill>
                <a:highlight>
                  <a:srgbClr val="2B2B2B"/>
                </a:highlight>
                <a:latin typeface="Courier New"/>
                <a:ea typeface="Courier New"/>
                <a:cs typeface="Courier New"/>
                <a:sym typeface="Courier New"/>
              </a:rPr>
              <a:t>SELECT</a:t>
            </a:r>
            <a:r>
              <a:rPr lang="en-GB" sz="1115">
                <a:solidFill>
                  <a:srgbClr val="A9B7C6"/>
                </a:solidFill>
                <a:highlight>
                  <a:srgbClr val="2B2B2B"/>
                </a:highlight>
                <a:latin typeface="Courier New"/>
                <a:ea typeface="Courier New"/>
                <a:cs typeface="Courier New"/>
                <a:sym typeface="Courier New"/>
              </a:rPr>
              <a:t> product_name, </a:t>
            </a:r>
            <a:r>
              <a:rPr lang="en-GB" sz="1115">
                <a:solidFill>
                  <a:srgbClr val="FFC66D"/>
                </a:solidFill>
                <a:highlight>
                  <a:srgbClr val="2B2B2B"/>
                </a:highlight>
                <a:latin typeface="Courier New"/>
                <a:ea typeface="Courier New"/>
                <a:cs typeface="Courier New"/>
                <a:sym typeface="Courier New"/>
              </a:rPr>
              <a:t>COUNT</a:t>
            </a:r>
            <a:r>
              <a:rPr lang="en-GB" sz="1115">
                <a:solidFill>
                  <a:srgbClr val="A9B7C6"/>
                </a:solidFill>
                <a:highlight>
                  <a:srgbClr val="2B2B2B"/>
                </a:highlight>
                <a:latin typeface="Courier New"/>
                <a:ea typeface="Courier New"/>
                <a:cs typeface="Courier New"/>
                <a:sym typeface="Courier New"/>
              </a:rPr>
              <a:t>(</a:t>
            </a:r>
            <a:r>
              <a:rPr lang="en-GB" sz="1115">
                <a:solidFill>
                  <a:srgbClr val="CC7832"/>
                </a:solidFill>
                <a:highlight>
                  <a:srgbClr val="2B2B2B"/>
                </a:highlight>
                <a:latin typeface="Courier New"/>
                <a:ea typeface="Courier New"/>
                <a:cs typeface="Courier New"/>
                <a:sym typeface="Courier New"/>
              </a:rPr>
              <a:t>id</a:t>
            </a:r>
            <a:r>
              <a:rPr lang="en-GB" sz="1115">
                <a:solidFill>
                  <a:srgbClr val="A9B7C6"/>
                </a:solidFill>
                <a:highlight>
                  <a:srgbClr val="2B2B2B"/>
                </a:highlight>
                <a:latin typeface="Courier New"/>
                <a:ea typeface="Courier New"/>
                <a:cs typeface="Courier New"/>
                <a:sym typeface="Courier New"/>
              </a:rPr>
              <a:t>)</a:t>
            </a:r>
            <a:endParaRPr sz="1115">
              <a:solidFill>
                <a:srgbClr val="A9B7C6"/>
              </a:solidFill>
              <a:highlight>
                <a:srgbClr val="2B2B2B"/>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770"/>
              <a:buFont typeface="Arial"/>
              <a:buNone/>
            </a:pPr>
            <a:r>
              <a:rPr lang="en-GB" sz="1115">
                <a:solidFill>
                  <a:srgbClr val="CC7832"/>
                </a:solidFill>
                <a:highlight>
                  <a:srgbClr val="2B2B2B"/>
                </a:highlight>
                <a:latin typeface="Courier New"/>
                <a:ea typeface="Courier New"/>
                <a:cs typeface="Courier New"/>
                <a:sym typeface="Courier New"/>
              </a:rPr>
              <a:t>FROM</a:t>
            </a:r>
            <a:r>
              <a:rPr lang="en-GB" sz="1115">
                <a:solidFill>
                  <a:srgbClr val="A9B7C6"/>
                </a:solidFill>
                <a:highlight>
                  <a:srgbClr val="2B2B2B"/>
                </a:highlight>
                <a:latin typeface="Courier New"/>
                <a:ea typeface="Courier New"/>
                <a:cs typeface="Courier New"/>
                <a:sym typeface="Courier New"/>
              </a:rPr>
              <a:t> sales</a:t>
            </a:r>
            <a:endParaRPr sz="1115">
              <a:solidFill>
                <a:srgbClr val="A9B7C6"/>
              </a:solidFill>
              <a:highlight>
                <a:srgbClr val="2B2B2B"/>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770"/>
              <a:buFont typeface="Arial"/>
              <a:buNone/>
            </a:pPr>
            <a:r>
              <a:rPr lang="en-GB" sz="1115">
                <a:solidFill>
                  <a:srgbClr val="CC7832"/>
                </a:solidFill>
                <a:highlight>
                  <a:srgbClr val="2B2B2B"/>
                </a:highlight>
                <a:latin typeface="Courier New"/>
                <a:ea typeface="Courier New"/>
                <a:cs typeface="Courier New"/>
                <a:sym typeface="Courier New"/>
              </a:rPr>
              <a:t>GROUP</a:t>
            </a:r>
            <a:r>
              <a:rPr lang="en-GB" sz="1115">
                <a:solidFill>
                  <a:srgbClr val="A9B7C6"/>
                </a:solidFill>
                <a:highlight>
                  <a:srgbClr val="2B2B2B"/>
                </a:highlight>
                <a:latin typeface="Courier New"/>
                <a:ea typeface="Courier New"/>
                <a:cs typeface="Courier New"/>
                <a:sym typeface="Courier New"/>
              </a:rPr>
              <a:t> </a:t>
            </a:r>
            <a:r>
              <a:rPr lang="en-GB" sz="1115">
                <a:solidFill>
                  <a:srgbClr val="CC7832"/>
                </a:solidFill>
                <a:highlight>
                  <a:srgbClr val="2B2B2B"/>
                </a:highlight>
                <a:latin typeface="Courier New"/>
                <a:ea typeface="Courier New"/>
                <a:cs typeface="Courier New"/>
                <a:sym typeface="Courier New"/>
              </a:rPr>
              <a:t>BY</a:t>
            </a:r>
            <a:r>
              <a:rPr lang="en-GB" sz="1115">
                <a:solidFill>
                  <a:srgbClr val="A9B7C6"/>
                </a:solidFill>
                <a:highlight>
                  <a:srgbClr val="2B2B2B"/>
                </a:highlight>
                <a:latin typeface="Courier New"/>
                <a:ea typeface="Courier New"/>
                <a:cs typeface="Courier New"/>
                <a:sym typeface="Courier New"/>
              </a:rPr>
              <a:t> product_name</a:t>
            </a:r>
            <a:endParaRPr sz="1115">
              <a:solidFill>
                <a:srgbClr val="A9B7C6"/>
              </a:solidFill>
              <a:highlight>
                <a:srgbClr val="2B2B2B"/>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770"/>
              <a:buFont typeface="Arial"/>
              <a:buNone/>
            </a:pPr>
            <a:r>
              <a:rPr lang="en-GB" sz="1115">
                <a:solidFill>
                  <a:srgbClr val="CC7832"/>
                </a:solidFill>
                <a:highlight>
                  <a:srgbClr val="2B2B2B"/>
                </a:highlight>
                <a:latin typeface="Courier New"/>
                <a:ea typeface="Courier New"/>
                <a:cs typeface="Courier New"/>
                <a:sym typeface="Courier New"/>
              </a:rPr>
              <a:t>HAVING</a:t>
            </a:r>
            <a:r>
              <a:rPr lang="en-GB" sz="1115">
                <a:solidFill>
                  <a:srgbClr val="A9B7C6"/>
                </a:solidFill>
                <a:highlight>
                  <a:srgbClr val="2B2B2B"/>
                </a:highlight>
                <a:latin typeface="Courier New"/>
                <a:ea typeface="Courier New"/>
                <a:cs typeface="Courier New"/>
                <a:sym typeface="Courier New"/>
              </a:rPr>
              <a:t> </a:t>
            </a:r>
            <a:r>
              <a:rPr lang="en-GB" sz="1115">
                <a:solidFill>
                  <a:srgbClr val="FFC66D"/>
                </a:solidFill>
                <a:highlight>
                  <a:srgbClr val="2B2B2B"/>
                </a:highlight>
                <a:latin typeface="Courier New"/>
                <a:ea typeface="Courier New"/>
                <a:cs typeface="Courier New"/>
                <a:sym typeface="Courier New"/>
              </a:rPr>
              <a:t>COUNT</a:t>
            </a:r>
            <a:r>
              <a:rPr lang="en-GB" sz="1115">
                <a:solidFill>
                  <a:srgbClr val="A9B7C6"/>
                </a:solidFill>
                <a:highlight>
                  <a:srgbClr val="2B2B2B"/>
                </a:highlight>
                <a:latin typeface="Courier New"/>
                <a:ea typeface="Courier New"/>
                <a:cs typeface="Courier New"/>
                <a:sym typeface="Courier New"/>
              </a:rPr>
              <a:t>(</a:t>
            </a:r>
            <a:r>
              <a:rPr lang="en-GB" sz="1115">
                <a:solidFill>
                  <a:srgbClr val="CC7832"/>
                </a:solidFill>
                <a:highlight>
                  <a:srgbClr val="2B2B2B"/>
                </a:highlight>
                <a:latin typeface="Courier New"/>
                <a:ea typeface="Courier New"/>
                <a:cs typeface="Courier New"/>
                <a:sym typeface="Courier New"/>
              </a:rPr>
              <a:t>id</a:t>
            </a:r>
            <a:r>
              <a:rPr lang="en-GB" sz="1115">
                <a:solidFill>
                  <a:srgbClr val="A9B7C6"/>
                </a:solidFill>
                <a:highlight>
                  <a:srgbClr val="2B2B2B"/>
                </a:highlight>
                <a:latin typeface="Courier New"/>
                <a:ea typeface="Courier New"/>
                <a:cs typeface="Courier New"/>
                <a:sym typeface="Courier New"/>
              </a:rPr>
              <a:t>) </a:t>
            </a:r>
            <a:r>
              <a:rPr lang="en-GB" sz="1115">
                <a:solidFill>
                  <a:srgbClr val="ABB2BF"/>
                </a:solidFill>
                <a:highlight>
                  <a:srgbClr val="2B2B2B"/>
                </a:highlight>
                <a:latin typeface="Courier New"/>
                <a:ea typeface="Courier New"/>
                <a:cs typeface="Courier New"/>
                <a:sym typeface="Courier New"/>
              </a:rPr>
              <a:t>=</a:t>
            </a:r>
            <a:r>
              <a:rPr lang="en-GB" sz="1115">
                <a:solidFill>
                  <a:srgbClr val="A9B7C6"/>
                </a:solidFill>
                <a:highlight>
                  <a:srgbClr val="2B2B2B"/>
                </a:highlight>
                <a:latin typeface="Courier New"/>
                <a:ea typeface="Courier New"/>
                <a:cs typeface="Courier New"/>
                <a:sym typeface="Courier New"/>
              </a:rPr>
              <a:t> </a:t>
            </a:r>
            <a:r>
              <a:rPr lang="en-GB" sz="1115">
                <a:solidFill>
                  <a:srgbClr val="6897BB"/>
                </a:solidFill>
                <a:highlight>
                  <a:srgbClr val="2B2B2B"/>
                </a:highlight>
                <a:latin typeface="Courier New"/>
                <a:ea typeface="Courier New"/>
                <a:cs typeface="Courier New"/>
                <a:sym typeface="Courier New"/>
              </a:rPr>
              <a:t>1</a:t>
            </a:r>
            <a:r>
              <a:rPr lang="en-GB" sz="1115">
                <a:solidFill>
                  <a:srgbClr val="A9B7C6"/>
                </a:solidFill>
                <a:highlight>
                  <a:srgbClr val="2B2B2B"/>
                </a:highlight>
                <a:latin typeface="Courier New"/>
                <a:ea typeface="Courier New"/>
                <a:cs typeface="Courier New"/>
                <a:sym typeface="Courier New"/>
              </a:rPr>
              <a:t>;</a:t>
            </a:r>
            <a:endParaRPr sz="1115">
              <a:solidFill>
                <a:srgbClr val="A9B7C6"/>
              </a:solidFill>
              <a:highlight>
                <a:srgbClr val="2B2B2B"/>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770"/>
              <a:buFont typeface="Arial"/>
              <a:buNone/>
            </a:pPr>
            <a:r>
              <a:t/>
            </a:r>
            <a:endParaRPr sz="1115">
              <a:solidFill>
                <a:srgbClr val="A9B7C6"/>
              </a:solidFill>
              <a:highlight>
                <a:srgbClr val="2B2B2B"/>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770"/>
              <a:buFont typeface="Arial"/>
              <a:buNone/>
            </a:pPr>
            <a:r>
              <a:rPr lang="en-GB" sz="1115">
                <a:solidFill>
                  <a:srgbClr val="CC7832"/>
                </a:solidFill>
                <a:highlight>
                  <a:srgbClr val="2B2B2B"/>
                </a:highlight>
                <a:latin typeface="Courier New"/>
                <a:ea typeface="Courier New"/>
                <a:cs typeface="Courier New"/>
                <a:sym typeface="Courier New"/>
              </a:rPr>
              <a:t>SELECT</a:t>
            </a:r>
            <a:r>
              <a:rPr lang="en-GB" sz="1115">
                <a:solidFill>
                  <a:srgbClr val="A9B7C6"/>
                </a:solidFill>
                <a:highlight>
                  <a:srgbClr val="2B2B2B"/>
                </a:highlight>
                <a:latin typeface="Courier New"/>
                <a:ea typeface="Courier New"/>
                <a:cs typeface="Courier New"/>
                <a:sym typeface="Courier New"/>
              </a:rPr>
              <a:t> product_name, </a:t>
            </a:r>
            <a:r>
              <a:rPr lang="en-GB" sz="1115">
                <a:solidFill>
                  <a:srgbClr val="FFC66D"/>
                </a:solidFill>
                <a:highlight>
                  <a:srgbClr val="2B2B2B"/>
                </a:highlight>
                <a:latin typeface="Courier New"/>
                <a:ea typeface="Courier New"/>
                <a:cs typeface="Courier New"/>
                <a:sym typeface="Courier New"/>
              </a:rPr>
              <a:t>COUNT</a:t>
            </a:r>
            <a:r>
              <a:rPr lang="en-GB" sz="1115">
                <a:solidFill>
                  <a:srgbClr val="A9B7C6"/>
                </a:solidFill>
                <a:highlight>
                  <a:srgbClr val="2B2B2B"/>
                </a:highlight>
                <a:latin typeface="Courier New"/>
                <a:ea typeface="Courier New"/>
                <a:cs typeface="Courier New"/>
                <a:sym typeface="Courier New"/>
              </a:rPr>
              <a:t>(</a:t>
            </a:r>
            <a:r>
              <a:rPr lang="en-GB" sz="1115">
                <a:solidFill>
                  <a:srgbClr val="CC7832"/>
                </a:solidFill>
                <a:highlight>
                  <a:srgbClr val="2B2B2B"/>
                </a:highlight>
                <a:latin typeface="Courier New"/>
                <a:ea typeface="Courier New"/>
                <a:cs typeface="Courier New"/>
                <a:sym typeface="Courier New"/>
              </a:rPr>
              <a:t>id</a:t>
            </a:r>
            <a:r>
              <a:rPr lang="en-GB" sz="1115">
                <a:solidFill>
                  <a:srgbClr val="A9B7C6"/>
                </a:solidFill>
                <a:highlight>
                  <a:srgbClr val="2B2B2B"/>
                </a:highlight>
                <a:latin typeface="Courier New"/>
                <a:ea typeface="Courier New"/>
                <a:cs typeface="Courier New"/>
                <a:sym typeface="Courier New"/>
              </a:rPr>
              <a:t>)</a:t>
            </a:r>
            <a:endParaRPr sz="1115">
              <a:solidFill>
                <a:srgbClr val="A9B7C6"/>
              </a:solidFill>
              <a:highlight>
                <a:srgbClr val="2B2B2B"/>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770"/>
              <a:buFont typeface="Arial"/>
              <a:buNone/>
            </a:pPr>
            <a:r>
              <a:rPr lang="en-GB" sz="1115">
                <a:solidFill>
                  <a:srgbClr val="CC7832"/>
                </a:solidFill>
                <a:highlight>
                  <a:srgbClr val="2B2B2B"/>
                </a:highlight>
                <a:latin typeface="Courier New"/>
                <a:ea typeface="Courier New"/>
                <a:cs typeface="Courier New"/>
                <a:sym typeface="Courier New"/>
              </a:rPr>
              <a:t>FROM</a:t>
            </a:r>
            <a:r>
              <a:rPr lang="en-GB" sz="1115">
                <a:solidFill>
                  <a:srgbClr val="A9B7C6"/>
                </a:solidFill>
                <a:highlight>
                  <a:srgbClr val="2B2B2B"/>
                </a:highlight>
                <a:latin typeface="Courier New"/>
                <a:ea typeface="Courier New"/>
                <a:cs typeface="Courier New"/>
                <a:sym typeface="Courier New"/>
              </a:rPr>
              <a:t> sales</a:t>
            </a:r>
            <a:endParaRPr sz="1115">
              <a:solidFill>
                <a:srgbClr val="A9B7C6"/>
              </a:solidFill>
              <a:highlight>
                <a:srgbClr val="2B2B2B"/>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770"/>
              <a:buFont typeface="Arial"/>
              <a:buNone/>
            </a:pPr>
            <a:r>
              <a:rPr lang="en-GB" sz="1115">
                <a:solidFill>
                  <a:srgbClr val="CC7832"/>
                </a:solidFill>
                <a:highlight>
                  <a:srgbClr val="2B2B2B"/>
                </a:highlight>
                <a:latin typeface="Courier New"/>
                <a:ea typeface="Courier New"/>
                <a:cs typeface="Courier New"/>
                <a:sym typeface="Courier New"/>
              </a:rPr>
              <a:t>GROUP</a:t>
            </a:r>
            <a:r>
              <a:rPr lang="en-GB" sz="1115">
                <a:solidFill>
                  <a:srgbClr val="A9B7C6"/>
                </a:solidFill>
                <a:highlight>
                  <a:srgbClr val="2B2B2B"/>
                </a:highlight>
                <a:latin typeface="Courier New"/>
                <a:ea typeface="Courier New"/>
                <a:cs typeface="Courier New"/>
                <a:sym typeface="Courier New"/>
              </a:rPr>
              <a:t> </a:t>
            </a:r>
            <a:r>
              <a:rPr lang="en-GB" sz="1115">
                <a:solidFill>
                  <a:srgbClr val="CC7832"/>
                </a:solidFill>
                <a:highlight>
                  <a:srgbClr val="2B2B2B"/>
                </a:highlight>
                <a:latin typeface="Courier New"/>
                <a:ea typeface="Courier New"/>
                <a:cs typeface="Courier New"/>
                <a:sym typeface="Courier New"/>
              </a:rPr>
              <a:t>BY</a:t>
            </a:r>
            <a:r>
              <a:rPr lang="en-GB" sz="1115">
                <a:solidFill>
                  <a:srgbClr val="A9B7C6"/>
                </a:solidFill>
                <a:highlight>
                  <a:srgbClr val="2B2B2B"/>
                </a:highlight>
                <a:latin typeface="Courier New"/>
                <a:ea typeface="Courier New"/>
                <a:cs typeface="Courier New"/>
                <a:sym typeface="Courier New"/>
              </a:rPr>
              <a:t> product_name</a:t>
            </a:r>
            <a:endParaRPr sz="1115">
              <a:solidFill>
                <a:srgbClr val="A9B7C6"/>
              </a:solidFill>
              <a:highlight>
                <a:srgbClr val="2B2B2B"/>
              </a:highlight>
              <a:latin typeface="Courier New"/>
              <a:ea typeface="Courier New"/>
              <a:cs typeface="Courier New"/>
              <a:sym typeface="Courier New"/>
            </a:endParaRPr>
          </a:p>
          <a:p>
            <a:pPr indent="0" lvl="0" marL="0" rtl="0" algn="l">
              <a:lnSpc>
                <a:spcPct val="80000"/>
              </a:lnSpc>
              <a:spcBef>
                <a:spcPts val="0"/>
              </a:spcBef>
              <a:spcAft>
                <a:spcPts val="0"/>
              </a:spcAft>
              <a:buSzPts val="770"/>
              <a:buNone/>
            </a:pPr>
            <a:r>
              <a:rPr lang="en-GB" sz="1115">
                <a:solidFill>
                  <a:srgbClr val="CC7832"/>
                </a:solidFill>
                <a:highlight>
                  <a:srgbClr val="2B2B2B"/>
                </a:highlight>
                <a:latin typeface="Courier New"/>
                <a:ea typeface="Courier New"/>
                <a:cs typeface="Courier New"/>
                <a:sym typeface="Courier New"/>
              </a:rPr>
              <a:t>HAVING</a:t>
            </a:r>
            <a:r>
              <a:rPr lang="en-GB" sz="1115">
                <a:solidFill>
                  <a:srgbClr val="A9B7C6"/>
                </a:solidFill>
                <a:highlight>
                  <a:srgbClr val="2B2B2B"/>
                </a:highlight>
                <a:latin typeface="Courier New"/>
                <a:ea typeface="Courier New"/>
                <a:cs typeface="Courier New"/>
                <a:sym typeface="Courier New"/>
              </a:rPr>
              <a:t> </a:t>
            </a:r>
            <a:r>
              <a:rPr lang="en-GB" sz="1115">
                <a:solidFill>
                  <a:srgbClr val="FFC66D"/>
                </a:solidFill>
                <a:highlight>
                  <a:srgbClr val="2B2B2B"/>
                </a:highlight>
                <a:latin typeface="Courier New"/>
                <a:ea typeface="Courier New"/>
                <a:cs typeface="Courier New"/>
                <a:sym typeface="Courier New"/>
              </a:rPr>
              <a:t>COUNT</a:t>
            </a:r>
            <a:r>
              <a:rPr lang="en-GB" sz="1115">
                <a:solidFill>
                  <a:srgbClr val="A9B7C6"/>
                </a:solidFill>
                <a:highlight>
                  <a:srgbClr val="2B2B2B"/>
                </a:highlight>
                <a:latin typeface="Courier New"/>
                <a:ea typeface="Courier New"/>
                <a:cs typeface="Courier New"/>
                <a:sym typeface="Courier New"/>
              </a:rPr>
              <a:t>(</a:t>
            </a:r>
            <a:r>
              <a:rPr lang="en-GB" sz="1115">
                <a:solidFill>
                  <a:srgbClr val="CC7832"/>
                </a:solidFill>
                <a:highlight>
                  <a:srgbClr val="2B2B2B"/>
                </a:highlight>
                <a:latin typeface="Courier New"/>
                <a:ea typeface="Courier New"/>
                <a:cs typeface="Courier New"/>
                <a:sym typeface="Courier New"/>
              </a:rPr>
              <a:t>id</a:t>
            </a:r>
            <a:r>
              <a:rPr lang="en-GB" sz="1115">
                <a:solidFill>
                  <a:srgbClr val="A9B7C6"/>
                </a:solidFill>
                <a:highlight>
                  <a:srgbClr val="2B2B2B"/>
                </a:highlight>
                <a:latin typeface="Courier New"/>
                <a:ea typeface="Courier New"/>
                <a:cs typeface="Courier New"/>
                <a:sym typeface="Courier New"/>
              </a:rPr>
              <a:t>) </a:t>
            </a:r>
            <a:r>
              <a:rPr lang="en-GB" sz="1115">
                <a:solidFill>
                  <a:srgbClr val="ABB2BF"/>
                </a:solidFill>
                <a:highlight>
                  <a:srgbClr val="2B2B2B"/>
                </a:highlight>
                <a:latin typeface="Courier New"/>
                <a:ea typeface="Courier New"/>
                <a:cs typeface="Courier New"/>
                <a:sym typeface="Courier New"/>
              </a:rPr>
              <a:t>&gt;</a:t>
            </a:r>
            <a:r>
              <a:rPr lang="en-GB" sz="1115">
                <a:solidFill>
                  <a:srgbClr val="A9B7C6"/>
                </a:solidFill>
                <a:highlight>
                  <a:srgbClr val="2B2B2B"/>
                </a:highlight>
                <a:latin typeface="Courier New"/>
                <a:ea typeface="Courier New"/>
                <a:cs typeface="Courier New"/>
                <a:sym typeface="Courier New"/>
              </a:rPr>
              <a:t> </a:t>
            </a:r>
            <a:r>
              <a:rPr lang="en-GB" sz="1115">
                <a:solidFill>
                  <a:srgbClr val="6897BB"/>
                </a:solidFill>
                <a:highlight>
                  <a:srgbClr val="2B2B2B"/>
                </a:highlight>
                <a:latin typeface="Courier New"/>
                <a:ea typeface="Courier New"/>
                <a:cs typeface="Courier New"/>
                <a:sym typeface="Courier New"/>
              </a:rPr>
              <a:t>1</a:t>
            </a:r>
            <a:r>
              <a:rPr lang="en-GB" sz="1115">
                <a:solidFill>
                  <a:srgbClr val="A9B7C6"/>
                </a:solidFill>
                <a:highlight>
                  <a:srgbClr val="2B2B2B"/>
                </a:highlight>
                <a:latin typeface="Courier New"/>
                <a:ea typeface="Courier New"/>
                <a:cs typeface="Courier New"/>
                <a:sym typeface="Courier New"/>
              </a:rPr>
              <a:t>;</a:t>
            </a:r>
            <a:endParaRPr sz="1115">
              <a:solidFill>
                <a:srgbClr val="A9B7C6"/>
              </a:solidFill>
              <a:highlight>
                <a:srgbClr val="2B2B2B"/>
              </a:highlight>
              <a:latin typeface="Courier New"/>
              <a:ea typeface="Courier New"/>
              <a:cs typeface="Courier New"/>
              <a:sym typeface="Courier New"/>
            </a:endParaRPr>
          </a:p>
          <a:p>
            <a:pPr indent="0" lvl="0" marL="0" rtl="0" algn="l">
              <a:lnSpc>
                <a:spcPct val="80000"/>
              </a:lnSpc>
              <a:spcBef>
                <a:spcPts val="0"/>
              </a:spcBef>
              <a:spcAft>
                <a:spcPts val="0"/>
              </a:spcAft>
              <a:buSzPts val="770"/>
              <a:buNone/>
            </a:pPr>
            <a:r>
              <a:rPr lang="en-GB" sz="1115">
                <a:solidFill>
                  <a:srgbClr val="CC7832"/>
                </a:solidFill>
                <a:highlight>
                  <a:srgbClr val="2B2B2B"/>
                </a:highlight>
                <a:latin typeface="Courier New"/>
                <a:ea typeface="Courier New"/>
                <a:cs typeface="Courier New"/>
                <a:sym typeface="Courier New"/>
              </a:rPr>
              <a:t>SELECT</a:t>
            </a:r>
            <a:r>
              <a:rPr lang="en-GB" sz="1115">
                <a:solidFill>
                  <a:srgbClr val="A9B7C6"/>
                </a:solidFill>
                <a:highlight>
                  <a:srgbClr val="2B2B2B"/>
                </a:highlight>
                <a:latin typeface="Courier New"/>
                <a:ea typeface="Courier New"/>
                <a:cs typeface="Courier New"/>
                <a:sym typeface="Courier New"/>
              </a:rPr>
              <a:t> customerName, </a:t>
            </a:r>
            <a:r>
              <a:rPr lang="en-GB" sz="1115">
                <a:solidFill>
                  <a:srgbClr val="FFC66D"/>
                </a:solidFill>
                <a:highlight>
                  <a:srgbClr val="2B2B2B"/>
                </a:highlight>
                <a:latin typeface="Courier New"/>
                <a:ea typeface="Courier New"/>
                <a:cs typeface="Courier New"/>
                <a:sym typeface="Courier New"/>
              </a:rPr>
              <a:t>COUNT</a:t>
            </a:r>
            <a:r>
              <a:rPr lang="en-GB" sz="1115">
                <a:solidFill>
                  <a:srgbClr val="A9B7C6"/>
                </a:solidFill>
                <a:highlight>
                  <a:srgbClr val="2B2B2B"/>
                </a:highlight>
                <a:latin typeface="Courier New"/>
                <a:ea typeface="Courier New"/>
                <a:cs typeface="Courier New"/>
                <a:sym typeface="Courier New"/>
              </a:rPr>
              <a:t>(</a:t>
            </a:r>
            <a:r>
              <a:rPr lang="en-GB" sz="1115">
                <a:solidFill>
                  <a:srgbClr val="ABB2BF"/>
                </a:solidFill>
                <a:highlight>
                  <a:srgbClr val="2B2B2B"/>
                </a:highlight>
                <a:latin typeface="Courier New"/>
                <a:ea typeface="Courier New"/>
                <a:cs typeface="Courier New"/>
                <a:sym typeface="Courier New"/>
              </a:rPr>
              <a:t>*</a:t>
            </a:r>
            <a:r>
              <a:rPr lang="en-GB" sz="1115">
                <a:solidFill>
                  <a:srgbClr val="A9B7C6"/>
                </a:solidFill>
                <a:highlight>
                  <a:srgbClr val="2B2B2B"/>
                </a:highlight>
                <a:latin typeface="Courier New"/>
                <a:ea typeface="Courier New"/>
                <a:cs typeface="Courier New"/>
                <a:sym typeface="Courier New"/>
              </a:rPr>
              <a:t>) order_count</a:t>
            </a:r>
            <a:endParaRPr sz="1115">
              <a:solidFill>
                <a:srgbClr val="A9B7C6"/>
              </a:solidFill>
              <a:highlight>
                <a:srgbClr val="2B2B2B"/>
              </a:highlight>
              <a:latin typeface="Courier New"/>
              <a:ea typeface="Courier New"/>
              <a:cs typeface="Courier New"/>
              <a:sym typeface="Courier New"/>
            </a:endParaRPr>
          </a:p>
          <a:p>
            <a:pPr indent="0" lvl="0" marL="0" rtl="0" algn="l">
              <a:lnSpc>
                <a:spcPct val="80000"/>
              </a:lnSpc>
              <a:spcBef>
                <a:spcPts val="0"/>
              </a:spcBef>
              <a:spcAft>
                <a:spcPts val="0"/>
              </a:spcAft>
              <a:buSzPts val="770"/>
              <a:buNone/>
            </a:pPr>
            <a:r>
              <a:rPr lang="en-GB" sz="1115">
                <a:solidFill>
                  <a:srgbClr val="CC7832"/>
                </a:solidFill>
                <a:highlight>
                  <a:srgbClr val="2B2B2B"/>
                </a:highlight>
                <a:latin typeface="Courier New"/>
                <a:ea typeface="Courier New"/>
                <a:cs typeface="Courier New"/>
                <a:sym typeface="Courier New"/>
              </a:rPr>
              <a:t>FROM</a:t>
            </a:r>
            <a:r>
              <a:rPr lang="en-GB" sz="1115">
                <a:solidFill>
                  <a:srgbClr val="A9B7C6"/>
                </a:solidFill>
                <a:highlight>
                  <a:srgbClr val="2B2B2B"/>
                </a:highlight>
                <a:latin typeface="Courier New"/>
                <a:ea typeface="Courier New"/>
                <a:cs typeface="Courier New"/>
                <a:sym typeface="Courier New"/>
              </a:rPr>
              <a:t> orders </a:t>
            </a:r>
            <a:r>
              <a:rPr lang="en-GB" sz="1115">
                <a:solidFill>
                  <a:srgbClr val="CC7832"/>
                </a:solidFill>
                <a:highlight>
                  <a:srgbClr val="2B2B2B"/>
                </a:highlight>
                <a:latin typeface="Courier New"/>
                <a:ea typeface="Courier New"/>
                <a:cs typeface="Courier New"/>
                <a:sym typeface="Courier New"/>
              </a:rPr>
              <a:t>INNER</a:t>
            </a:r>
            <a:r>
              <a:rPr lang="en-GB" sz="1115">
                <a:solidFill>
                  <a:srgbClr val="A9B7C6"/>
                </a:solidFill>
                <a:highlight>
                  <a:srgbClr val="2B2B2B"/>
                </a:highlight>
                <a:latin typeface="Courier New"/>
                <a:ea typeface="Courier New"/>
                <a:cs typeface="Courier New"/>
                <a:sym typeface="Courier New"/>
              </a:rPr>
              <a:t> </a:t>
            </a:r>
            <a:r>
              <a:rPr lang="en-GB" sz="1115">
                <a:solidFill>
                  <a:srgbClr val="CC7832"/>
                </a:solidFill>
                <a:highlight>
                  <a:srgbClr val="2B2B2B"/>
                </a:highlight>
                <a:latin typeface="Courier New"/>
                <a:ea typeface="Courier New"/>
                <a:cs typeface="Courier New"/>
                <a:sym typeface="Courier New"/>
              </a:rPr>
              <a:t>JOIN</a:t>
            </a:r>
            <a:r>
              <a:rPr lang="en-GB" sz="1115">
                <a:solidFill>
                  <a:srgbClr val="A9B7C6"/>
                </a:solidFill>
                <a:highlight>
                  <a:srgbClr val="2B2B2B"/>
                </a:highlight>
                <a:latin typeface="Courier New"/>
                <a:ea typeface="Courier New"/>
                <a:cs typeface="Courier New"/>
                <a:sym typeface="Courier New"/>
              </a:rPr>
              <a:t> customers </a:t>
            </a:r>
            <a:r>
              <a:rPr lang="en-GB" sz="1115">
                <a:solidFill>
                  <a:srgbClr val="CC7832"/>
                </a:solidFill>
                <a:highlight>
                  <a:srgbClr val="2B2B2B"/>
                </a:highlight>
                <a:latin typeface="Courier New"/>
                <a:ea typeface="Courier New"/>
                <a:cs typeface="Courier New"/>
                <a:sym typeface="Courier New"/>
              </a:rPr>
              <a:t>using</a:t>
            </a:r>
            <a:r>
              <a:rPr lang="en-GB" sz="1115">
                <a:solidFill>
                  <a:srgbClr val="A9B7C6"/>
                </a:solidFill>
                <a:highlight>
                  <a:srgbClr val="2B2B2B"/>
                </a:highlight>
                <a:latin typeface="Courier New"/>
                <a:ea typeface="Courier New"/>
                <a:cs typeface="Courier New"/>
                <a:sym typeface="Courier New"/>
              </a:rPr>
              <a:t> (customerNumber)</a:t>
            </a:r>
            <a:endParaRPr sz="1115">
              <a:solidFill>
                <a:srgbClr val="A9B7C6"/>
              </a:solidFill>
              <a:highlight>
                <a:srgbClr val="2B2B2B"/>
              </a:highlight>
              <a:latin typeface="Courier New"/>
              <a:ea typeface="Courier New"/>
              <a:cs typeface="Courier New"/>
              <a:sym typeface="Courier New"/>
            </a:endParaRPr>
          </a:p>
          <a:p>
            <a:pPr indent="0" lvl="0" marL="0" rtl="0" algn="l">
              <a:lnSpc>
                <a:spcPct val="80000"/>
              </a:lnSpc>
              <a:spcBef>
                <a:spcPts val="0"/>
              </a:spcBef>
              <a:spcAft>
                <a:spcPts val="0"/>
              </a:spcAft>
              <a:buSzPts val="770"/>
              <a:buNone/>
            </a:pPr>
            <a:r>
              <a:rPr lang="en-GB" sz="1115">
                <a:solidFill>
                  <a:srgbClr val="CC7832"/>
                </a:solidFill>
                <a:highlight>
                  <a:srgbClr val="2B2B2B"/>
                </a:highlight>
                <a:latin typeface="Courier New"/>
                <a:ea typeface="Courier New"/>
                <a:cs typeface="Courier New"/>
                <a:sym typeface="Courier New"/>
              </a:rPr>
              <a:t>GROUP</a:t>
            </a:r>
            <a:r>
              <a:rPr lang="en-GB" sz="1115">
                <a:solidFill>
                  <a:srgbClr val="A9B7C6"/>
                </a:solidFill>
                <a:highlight>
                  <a:srgbClr val="2B2B2B"/>
                </a:highlight>
                <a:latin typeface="Courier New"/>
                <a:ea typeface="Courier New"/>
                <a:cs typeface="Courier New"/>
                <a:sym typeface="Courier New"/>
              </a:rPr>
              <a:t> </a:t>
            </a:r>
            <a:r>
              <a:rPr lang="en-GB" sz="1115">
                <a:solidFill>
                  <a:srgbClr val="CC7832"/>
                </a:solidFill>
                <a:highlight>
                  <a:srgbClr val="2B2B2B"/>
                </a:highlight>
                <a:latin typeface="Courier New"/>
                <a:ea typeface="Courier New"/>
                <a:cs typeface="Courier New"/>
                <a:sym typeface="Courier New"/>
              </a:rPr>
              <a:t>BY</a:t>
            </a:r>
            <a:r>
              <a:rPr lang="en-GB" sz="1115">
                <a:solidFill>
                  <a:srgbClr val="A9B7C6"/>
                </a:solidFill>
                <a:highlight>
                  <a:srgbClr val="2B2B2B"/>
                </a:highlight>
                <a:latin typeface="Courier New"/>
                <a:ea typeface="Courier New"/>
                <a:cs typeface="Courier New"/>
                <a:sym typeface="Courier New"/>
              </a:rPr>
              <a:t> customerName</a:t>
            </a:r>
            <a:endParaRPr sz="1115">
              <a:solidFill>
                <a:srgbClr val="A9B7C6"/>
              </a:solidFill>
              <a:highlight>
                <a:srgbClr val="2B2B2B"/>
              </a:highlight>
              <a:latin typeface="Courier New"/>
              <a:ea typeface="Courier New"/>
              <a:cs typeface="Courier New"/>
              <a:sym typeface="Courier New"/>
            </a:endParaRPr>
          </a:p>
          <a:p>
            <a:pPr indent="0" lvl="0" marL="0" rtl="0" algn="l">
              <a:lnSpc>
                <a:spcPct val="80000"/>
              </a:lnSpc>
              <a:spcBef>
                <a:spcPts val="0"/>
              </a:spcBef>
              <a:spcAft>
                <a:spcPts val="0"/>
              </a:spcAft>
              <a:buSzPts val="770"/>
              <a:buNone/>
            </a:pPr>
            <a:r>
              <a:rPr lang="en-GB" sz="1115">
                <a:solidFill>
                  <a:srgbClr val="CC7832"/>
                </a:solidFill>
                <a:highlight>
                  <a:srgbClr val="2B2B2B"/>
                </a:highlight>
                <a:latin typeface="Courier New"/>
                <a:ea typeface="Courier New"/>
                <a:cs typeface="Courier New"/>
                <a:sym typeface="Courier New"/>
              </a:rPr>
              <a:t>HAVING</a:t>
            </a:r>
            <a:r>
              <a:rPr lang="en-GB" sz="1115">
                <a:solidFill>
                  <a:srgbClr val="A9B7C6"/>
                </a:solidFill>
                <a:highlight>
                  <a:srgbClr val="2B2B2B"/>
                </a:highlight>
                <a:latin typeface="Courier New"/>
                <a:ea typeface="Courier New"/>
                <a:cs typeface="Courier New"/>
                <a:sym typeface="Courier New"/>
              </a:rPr>
              <a:t> </a:t>
            </a:r>
            <a:r>
              <a:rPr lang="en-GB" sz="1115">
                <a:solidFill>
                  <a:srgbClr val="FFC66D"/>
                </a:solidFill>
                <a:highlight>
                  <a:srgbClr val="2B2B2B"/>
                </a:highlight>
                <a:latin typeface="Courier New"/>
                <a:ea typeface="Courier New"/>
                <a:cs typeface="Courier New"/>
                <a:sym typeface="Courier New"/>
              </a:rPr>
              <a:t>COUNT</a:t>
            </a:r>
            <a:r>
              <a:rPr lang="en-GB" sz="1115">
                <a:solidFill>
                  <a:srgbClr val="A9B7C6"/>
                </a:solidFill>
                <a:highlight>
                  <a:srgbClr val="2B2B2B"/>
                </a:highlight>
                <a:latin typeface="Courier New"/>
                <a:ea typeface="Courier New"/>
                <a:cs typeface="Courier New"/>
                <a:sym typeface="Courier New"/>
              </a:rPr>
              <a:t>(</a:t>
            </a:r>
            <a:r>
              <a:rPr lang="en-GB" sz="1115">
                <a:solidFill>
                  <a:srgbClr val="ABB2BF"/>
                </a:solidFill>
                <a:highlight>
                  <a:srgbClr val="2B2B2B"/>
                </a:highlight>
                <a:latin typeface="Courier New"/>
                <a:ea typeface="Courier New"/>
                <a:cs typeface="Courier New"/>
                <a:sym typeface="Courier New"/>
              </a:rPr>
              <a:t>*</a:t>
            </a:r>
            <a:r>
              <a:rPr lang="en-GB" sz="1115">
                <a:solidFill>
                  <a:srgbClr val="A9B7C6"/>
                </a:solidFill>
                <a:highlight>
                  <a:srgbClr val="2B2B2B"/>
                </a:highlight>
                <a:latin typeface="Courier New"/>
                <a:ea typeface="Courier New"/>
                <a:cs typeface="Courier New"/>
                <a:sym typeface="Courier New"/>
              </a:rPr>
              <a:t>) </a:t>
            </a:r>
            <a:r>
              <a:rPr lang="en-GB" sz="1115">
                <a:solidFill>
                  <a:srgbClr val="ABB2BF"/>
                </a:solidFill>
                <a:highlight>
                  <a:srgbClr val="2B2B2B"/>
                </a:highlight>
                <a:latin typeface="Courier New"/>
                <a:ea typeface="Courier New"/>
                <a:cs typeface="Courier New"/>
                <a:sym typeface="Courier New"/>
              </a:rPr>
              <a:t>&gt;</a:t>
            </a:r>
            <a:r>
              <a:rPr lang="en-GB" sz="1115">
                <a:solidFill>
                  <a:srgbClr val="A9B7C6"/>
                </a:solidFill>
                <a:highlight>
                  <a:srgbClr val="2B2B2B"/>
                </a:highlight>
                <a:latin typeface="Courier New"/>
                <a:ea typeface="Courier New"/>
                <a:cs typeface="Courier New"/>
                <a:sym typeface="Courier New"/>
              </a:rPr>
              <a:t> </a:t>
            </a:r>
            <a:r>
              <a:rPr lang="en-GB" sz="1115">
                <a:solidFill>
                  <a:srgbClr val="6897BB"/>
                </a:solidFill>
                <a:highlight>
                  <a:srgbClr val="2B2B2B"/>
                </a:highlight>
                <a:latin typeface="Courier New"/>
                <a:ea typeface="Courier New"/>
                <a:cs typeface="Courier New"/>
                <a:sym typeface="Courier New"/>
              </a:rPr>
              <a:t>4</a:t>
            </a:r>
            <a:endParaRPr sz="1115">
              <a:solidFill>
                <a:srgbClr val="6897BB"/>
              </a:solidFill>
              <a:highlight>
                <a:srgbClr val="2B2B2B"/>
              </a:highlight>
              <a:latin typeface="Courier New"/>
              <a:ea typeface="Courier New"/>
              <a:cs typeface="Courier New"/>
              <a:sym typeface="Courier New"/>
            </a:endParaRPr>
          </a:p>
          <a:p>
            <a:pPr indent="0" lvl="0" marL="0" rtl="0" algn="l">
              <a:lnSpc>
                <a:spcPct val="80000"/>
              </a:lnSpc>
              <a:spcBef>
                <a:spcPts val="0"/>
              </a:spcBef>
              <a:spcAft>
                <a:spcPts val="0"/>
              </a:spcAft>
              <a:buSzPts val="770"/>
              <a:buNone/>
            </a:pPr>
            <a:r>
              <a:rPr lang="en-GB" sz="1115">
                <a:solidFill>
                  <a:srgbClr val="CC7832"/>
                </a:solidFill>
                <a:highlight>
                  <a:srgbClr val="2B2B2B"/>
                </a:highlight>
                <a:latin typeface="Courier New"/>
                <a:ea typeface="Courier New"/>
                <a:cs typeface="Courier New"/>
                <a:sym typeface="Courier New"/>
              </a:rPr>
              <a:t>ORDER</a:t>
            </a:r>
            <a:r>
              <a:rPr lang="en-GB" sz="1115">
                <a:solidFill>
                  <a:srgbClr val="A9B7C6"/>
                </a:solidFill>
                <a:highlight>
                  <a:srgbClr val="2B2B2B"/>
                </a:highlight>
                <a:latin typeface="Courier New"/>
                <a:ea typeface="Courier New"/>
                <a:cs typeface="Courier New"/>
                <a:sym typeface="Courier New"/>
              </a:rPr>
              <a:t> </a:t>
            </a:r>
            <a:r>
              <a:rPr lang="en-GB" sz="1115">
                <a:solidFill>
                  <a:srgbClr val="CC7832"/>
                </a:solidFill>
                <a:highlight>
                  <a:srgbClr val="2B2B2B"/>
                </a:highlight>
                <a:latin typeface="Courier New"/>
                <a:ea typeface="Courier New"/>
                <a:cs typeface="Courier New"/>
                <a:sym typeface="Courier New"/>
              </a:rPr>
              <a:t>BY</a:t>
            </a:r>
            <a:r>
              <a:rPr lang="en-GB" sz="1115">
                <a:solidFill>
                  <a:srgbClr val="A9B7C6"/>
                </a:solidFill>
                <a:highlight>
                  <a:srgbClr val="2B2B2B"/>
                </a:highlight>
                <a:latin typeface="Courier New"/>
                <a:ea typeface="Courier New"/>
                <a:cs typeface="Courier New"/>
                <a:sym typeface="Courier New"/>
              </a:rPr>
              <a:t> order_count;</a:t>
            </a:r>
            <a:endParaRPr sz="1115">
              <a:solidFill>
                <a:srgbClr val="A9B7C6"/>
              </a:solidFill>
              <a:highlight>
                <a:srgbClr val="2B2B2B"/>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Kesimpulan</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Gunakan klausa HAVING COUNT untuk memfilter grup berdasarkan jumlah item di setiap grup.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MySQL ROLLUP</a:t>
            </a:r>
            <a:endParaRPr/>
          </a:p>
        </p:txBody>
      </p:sp>
      <p:sp>
        <p:nvSpPr>
          <p:cNvPr id="144" name="Google Shape;144;p27"/>
          <p:cNvSpPr txBox="1"/>
          <p:nvPr>
            <p:ph idx="1" type="body"/>
          </p:nvPr>
        </p:nvSpPr>
        <p:spPr>
          <a:xfrm>
            <a:off x="311700" y="1152475"/>
            <a:ext cx="8520600" cy="102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00">
                <a:solidFill>
                  <a:srgbClr val="111111"/>
                </a:solidFill>
                <a:highlight>
                  <a:srgbClr val="FFFFFF"/>
                </a:highlight>
                <a:latin typeface="Roboto"/>
                <a:ea typeface="Roboto"/>
                <a:cs typeface="Roboto"/>
                <a:sym typeface="Roboto"/>
              </a:rPr>
              <a:t>MySQL ROLLUP adalah fitur yang digunakan untuk menghasilkan subtotal dan total keseluruhan dalam set hasil. Fitur ini sangat berguna ketika bekerja dengan data agregat untuk mendapatkan ringkasan hierarkis. ROLLUP adalah ekstensi dari klausa GROUP BY yang membuat beberapa set pengelompokan berdasarkan kolom atau ekspresi yang ditentukan dalam klausa GROUP BY</a:t>
            </a:r>
            <a:endParaRPr/>
          </a:p>
        </p:txBody>
      </p:sp>
      <p:sp>
        <p:nvSpPr>
          <p:cNvPr id="145" name="Google Shape;145;p27"/>
          <p:cNvSpPr txBox="1"/>
          <p:nvPr/>
        </p:nvSpPr>
        <p:spPr>
          <a:xfrm>
            <a:off x="321300" y="2282650"/>
            <a:ext cx="8520600" cy="1727100"/>
          </a:xfrm>
          <a:prstGeom prst="rect">
            <a:avLst/>
          </a:prstGeom>
          <a:solidFill>
            <a:srgbClr val="2B2B2B"/>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A9B7C6"/>
                </a:solidFill>
                <a:highlight>
                  <a:srgbClr val="2B2B2B"/>
                </a:highlight>
                <a:latin typeface="Courier New"/>
                <a:ea typeface="Courier New"/>
                <a:cs typeface="Courier New"/>
                <a:sym typeface="Courier New"/>
              </a:rPr>
              <a:t>    select_list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FROM</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table_name</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GROUP</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450">
                <a:solidFill>
                  <a:srgbClr val="A9B7C6"/>
                </a:solidFill>
                <a:highlight>
                  <a:srgbClr val="2B2B2B"/>
                </a:highlight>
                <a:latin typeface="Courier New"/>
                <a:ea typeface="Courier New"/>
                <a:cs typeface="Courier New"/>
                <a:sym typeface="Courier New"/>
              </a:rPr>
              <a:t>    c1, c2, c3 </a:t>
            </a:r>
            <a:r>
              <a:rPr lang="en-GB" sz="1450">
                <a:solidFill>
                  <a:srgbClr val="CC7832"/>
                </a:solidFill>
                <a:highlight>
                  <a:srgbClr val="2B2B2B"/>
                </a:highlight>
                <a:latin typeface="Courier New"/>
                <a:ea typeface="Courier New"/>
                <a:cs typeface="Courier New"/>
                <a:sym typeface="Courier New"/>
              </a:rPr>
              <a:t>WITH</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ROLLUP</a:t>
            </a:r>
            <a:r>
              <a:rPr lang="en-GB" sz="1450">
                <a:solidFill>
                  <a:srgbClr val="A9B7C6"/>
                </a:solidFill>
                <a:highlight>
                  <a:srgbClr val="2B2B2B"/>
                </a:highlight>
                <a:latin typeface="Courier New"/>
                <a:ea typeface="Courier New"/>
                <a:cs typeface="Courier New"/>
                <a:sym typeface="Courier New"/>
              </a:rPr>
              <a:t>;</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Agenda</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Group By</a:t>
            </a:r>
            <a:endParaRPr/>
          </a:p>
          <a:p>
            <a:pPr indent="-342900" lvl="0" marL="457200" rtl="0" algn="l">
              <a:spcBef>
                <a:spcPts val="0"/>
              </a:spcBef>
              <a:spcAft>
                <a:spcPts val="0"/>
              </a:spcAft>
              <a:buSzPts val="1800"/>
              <a:buChar char="●"/>
            </a:pPr>
            <a:r>
              <a:rPr lang="en-GB"/>
              <a:t>Having</a:t>
            </a:r>
            <a:endParaRPr/>
          </a:p>
          <a:p>
            <a:pPr indent="-342900" lvl="0" marL="457200" rtl="0" algn="l">
              <a:spcBef>
                <a:spcPts val="0"/>
              </a:spcBef>
              <a:spcAft>
                <a:spcPts val="0"/>
              </a:spcAft>
              <a:buSzPts val="1800"/>
              <a:buChar char="●"/>
            </a:pPr>
            <a:r>
              <a:rPr lang="en-GB"/>
              <a:t>Having Count</a:t>
            </a:r>
            <a:endParaRPr/>
          </a:p>
          <a:p>
            <a:pPr indent="-342900" lvl="0" marL="457200" rtl="0" algn="l">
              <a:spcBef>
                <a:spcPts val="0"/>
              </a:spcBef>
              <a:spcAft>
                <a:spcPts val="0"/>
              </a:spcAft>
              <a:buSzPts val="1800"/>
              <a:buChar char="●"/>
            </a:pPr>
            <a:r>
              <a:rPr lang="en-GB"/>
              <a:t>Roll Up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MySQL GROUP BY</a:t>
            </a:r>
            <a:endParaRPr/>
          </a:p>
        </p:txBody>
      </p:sp>
      <p:sp>
        <p:nvSpPr>
          <p:cNvPr id="68" name="Google Shape;68;p15"/>
          <p:cNvSpPr txBox="1"/>
          <p:nvPr>
            <p:ph idx="1" type="body"/>
          </p:nvPr>
        </p:nvSpPr>
        <p:spPr>
          <a:xfrm>
            <a:off x="311700" y="1152475"/>
            <a:ext cx="8520600" cy="110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00">
                <a:solidFill>
                  <a:srgbClr val="111111"/>
                </a:solidFill>
                <a:highlight>
                  <a:srgbClr val="FFFFFF"/>
                </a:highlight>
                <a:latin typeface="Roboto"/>
                <a:ea typeface="Roboto"/>
                <a:cs typeface="Roboto"/>
                <a:sym typeface="Roboto"/>
              </a:rPr>
              <a:t>MySQL GROUP BY adalah klausa yang digunakan untuk mengelompokkan baris yang memiliki nilai yang sama berdasarkan kolom atau ekspresi. Klausa ini mengembalikan satu baris untuk setiap kelompok dan mengurangi jumlah baris dalam hasil set. Klausa ini sering digunakan dengan fungsi agregat seperti SUM, AVG, MAX, MIN, dan COUNT untuk mengelompokkan hasil set berdasarkan satu atau lebih kolom.</a:t>
            </a:r>
            <a:endParaRPr/>
          </a:p>
        </p:txBody>
      </p:sp>
      <p:sp>
        <p:nvSpPr>
          <p:cNvPr id="69" name="Google Shape;69;p15"/>
          <p:cNvSpPr txBox="1"/>
          <p:nvPr/>
        </p:nvSpPr>
        <p:spPr>
          <a:xfrm>
            <a:off x="415025" y="2209025"/>
            <a:ext cx="8052900" cy="1780500"/>
          </a:xfrm>
          <a:prstGeom prst="rect">
            <a:avLst/>
          </a:prstGeom>
          <a:solidFill>
            <a:srgbClr val="2B2B2B"/>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A9B7C6"/>
                </a:solidFill>
                <a:highlight>
                  <a:srgbClr val="2B2B2B"/>
                </a:highlight>
                <a:latin typeface="Courier New"/>
                <a:ea typeface="Courier New"/>
                <a:cs typeface="Courier New"/>
                <a:sym typeface="Courier New"/>
              </a:rPr>
              <a:t>    c1, c2,..., cn, aggregate_function(ci)</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FROM</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table_name</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WHERE</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A9B7C6"/>
                </a:solidFill>
                <a:highlight>
                  <a:srgbClr val="2B2B2B"/>
                </a:highlight>
                <a:latin typeface="Courier New"/>
                <a:ea typeface="Courier New"/>
                <a:cs typeface="Courier New"/>
                <a:sym typeface="Courier New"/>
              </a:rPr>
              <a:t>    conditions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450">
                <a:solidFill>
                  <a:srgbClr val="CC7832"/>
                </a:solidFill>
                <a:highlight>
                  <a:srgbClr val="2B2B2B"/>
                </a:highlight>
                <a:latin typeface="Courier New"/>
                <a:ea typeface="Courier New"/>
                <a:cs typeface="Courier New"/>
                <a:sym typeface="Courier New"/>
              </a:rPr>
              <a:t>GROUP</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r>
              <a:rPr lang="en-GB" sz="1450">
                <a:solidFill>
                  <a:srgbClr val="A9B7C6"/>
                </a:solidFill>
                <a:highlight>
                  <a:srgbClr val="2B2B2B"/>
                </a:highlight>
                <a:latin typeface="Courier New"/>
                <a:ea typeface="Courier New"/>
                <a:cs typeface="Courier New"/>
                <a:sym typeface="Courier New"/>
              </a:rPr>
              <a:t> c1 , c2,...,cn;</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GROUP BY Execute</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 name="Google Shape;76;p16"/>
          <p:cNvPicPr preferRelativeResize="0"/>
          <p:nvPr/>
        </p:nvPicPr>
        <p:blipFill>
          <a:blip r:embed="rId3">
            <a:alphaModFix/>
          </a:blip>
          <a:stretch>
            <a:fillRect/>
          </a:stretch>
        </p:blipFill>
        <p:spPr>
          <a:xfrm>
            <a:off x="311700" y="1152475"/>
            <a:ext cx="8487274" cy="688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Contoh</a:t>
            </a:r>
            <a:endParaRPr/>
          </a:p>
        </p:txBody>
      </p:sp>
      <p:sp>
        <p:nvSpPr>
          <p:cNvPr id="82" name="Google Shape;82;p17"/>
          <p:cNvSpPr txBox="1"/>
          <p:nvPr>
            <p:ph idx="1" type="body"/>
          </p:nvPr>
        </p:nvSpPr>
        <p:spPr>
          <a:xfrm>
            <a:off x="311700" y="1152475"/>
            <a:ext cx="8520600" cy="3416400"/>
          </a:xfrm>
          <a:prstGeom prst="rect">
            <a:avLst/>
          </a:prstGeom>
          <a:solidFill>
            <a:srgbClr val="2B2B2B"/>
          </a:solidFill>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status</a:t>
            </a:r>
            <a:r>
              <a:rPr lang="en-GB" sz="1450">
                <a:solidFill>
                  <a:srgbClr val="A9B7C6"/>
                </a:solidFill>
                <a:highlight>
                  <a:srgbClr val="2B2B2B"/>
                </a:highlight>
                <a:latin typeface="Courier New"/>
                <a:ea typeface="Courier New"/>
                <a:cs typeface="Courier New"/>
                <a:sym typeface="Courier New"/>
              </a:rPr>
              <a:t> </a:t>
            </a:r>
            <a:r>
              <a:rPr lang="en-GB" sz="1450">
                <a:solidFill>
                  <a:srgbClr val="7F848E"/>
                </a:solidFill>
                <a:highlight>
                  <a:srgbClr val="2B2B2B"/>
                </a:highlight>
                <a:latin typeface="Courier New"/>
                <a:ea typeface="Courier New"/>
                <a:cs typeface="Courier New"/>
                <a:sym typeface="Courier New"/>
              </a:rPr>
              <a:t>-- group by untuk menghilangkan duplicate</a:t>
            </a:r>
            <a:endParaRPr sz="14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orders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GROUP</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status</a:t>
            </a:r>
            <a:r>
              <a:rPr lang="en-GB" sz="1450">
                <a:solidFill>
                  <a:srgbClr val="A9B7C6"/>
                </a:solidFill>
                <a:highlight>
                  <a:srgbClr val="2B2B2B"/>
                </a:highlight>
                <a:latin typeface="Courier New"/>
                <a:ea typeface="Courier New"/>
                <a:cs typeface="Courier New"/>
                <a:sym typeface="Courier New"/>
              </a:rPr>
              <a: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7F848E"/>
                </a:solidFill>
                <a:highlight>
                  <a:srgbClr val="2B2B2B"/>
                </a:highlight>
                <a:latin typeface="Courier New"/>
                <a:ea typeface="Courier New"/>
                <a:cs typeface="Courier New"/>
                <a:sym typeface="Courier New"/>
              </a:rPr>
              <a:t>-- setara dengan</a:t>
            </a:r>
            <a:endParaRPr sz="14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 DISTINCT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status</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orders;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7F848E"/>
                </a:solidFill>
                <a:highlight>
                  <a:srgbClr val="2B2B2B"/>
                </a:highlight>
                <a:latin typeface="Courier New"/>
                <a:ea typeface="Courier New"/>
                <a:cs typeface="Courier New"/>
                <a:sym typeface="Courier New"/>
              </a:rPr>
              <a:t>-- group by dengan agregat function</a:t>
            </a:r>
            <a:endParaRPr sz="14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status</a:t>
            </a:r>
            <a:r>
              <a:rPr lang="en-GB" sz="1450">
                <a:solidFill>
                  <a:srgbClr val="A9B7C6"/>
                </a:solidFill>
                <a:highlight>
                  <a:srgbClr val="2B2B2B"/>
                </a:highlight>
                <a:latin typeface="Courier New"/>
                <a:ea typeface="Courier New"/>
                <a:cs typeface="Courier New"/>
                <a:sym typeface="Courier New"/>
              </a:rPr>
              <a:t>, </a:t>
            </a:r>
            <a:r>
              <a:rPr lang="en-GB" sz="1450">
                <a:solidFill>
                  <a:srgbClr val="FFC66D"/>
                </a:solidFill>
                <a:highlight>
                  <a:srgbClr val="2B2B2B"/>
                </a:highlight>
                <a:latin typeface="Courier New"/>
                <a:ea typeface="Courier New"/>
                <a:cs typeface="Courier New"/>
                <a:sym typeface="Courier New"/>
              </a:rPr>
              <a:t>COUNT</a:t>
            </a:r>
            <a:r>
              <a:rPr lang="en-GB" sz="1450">
                <a:solidFill>
                  <a:srgbClr val="A9B7C6"/>
                </a:solidFill>
                <a:highlight>
                  <a:srgbClr val="2B2B2B"/>
                </a:highlight>
                <a:latin typeface="Courier New"/>
                <a:ea typeface="Courier New"/>
                <a:cs typeface="Courier New"/>
                <a:sym typeface="Courier New"/>
              </a:rPr>
              <a:t>(</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orders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GROUP</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status</a:t>
            </a:r>
            <a:r>
              <a:rPr lang="en-GB" sz="1450">
                <a:solidFill>
                  <a:srgbClr val="A9B7C6"/>
                </a:solidFill>
                <a:highlight>
                  <a:srgbClr val="2B2B2B"/>
                </a:highlight>
                <a:latin typeface="Courier New"/>
                <a:ea typeface="Courier New"/>
                <a:cs typeface="Courier New"/>
                <a:sym typeface="Courier New"/>
              </a:rPr>
              <a: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status</a:t>
            </a:r>
            <a:r>
              <a:rPr lang="en-GB" sz="1450">
                <a:solidFill>
                  <a:srgbClr val="A9B7C6"/>
                </a:solidFill>
                <a:highlight>
                  <a:srgbClr val="2B2B2B"/>
                </a:highlight>
                <a:latin typeface="Courier New"/>
                <a:ea typeface="Courier New"/>
                <a:cs typeface="Courier New"/>
                <a:sym typeface="Courier New"/>
              </a:rPr>
              <a:t>, </a:t>
            </a:r>
            <a:r>
              <a:rPr lang="en-GB" sz="1450">
                <a:solidFill>
                  <a:srgbClr val="FFC66D"/>
                </a:solidFill>
                <a:highlight>
                  <a:srgbClr val="2B2B2B"/>
                </a:highlight>
                <a:latin typeface="Courier New"/>
                <a:ea typeface="Courier New"/>
                <a:cs typeface="Courier New"/>
                <a:sym typeface="Courier New"/>
              </a:rPr>
              <a:t>SUM</a:t>
            </a:r>
            <a:r>
              <a:rPr lang="en-GB" sz="1450">
                <a:solidFill>
                  <a:srgbClr val="A9B7C6"/>
                </a:solidFill>
                <a:highlight>
                  <a:srgbClr val="2B2B2B"/>
                </a:highlight>
                <a:latin typeface="Courier New"/>
                <a:ea typeface="Courier New"/>
                <a:cs typeface="Courier New"/>
                <a:sym typeface="Courier New"/>
              </a:rPr>
              <a:t>(quantityOrdered </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priceEach) </a:t>
            </a:r>
            <a:r>
              <a:rPr lang="en-GB" sz="1450">
                <a:solidFill>
                  <a:srgbClr val="CC7832"/>
                </a:solidFill>
                <a:highlight>
                  <a:srgbClr val="2B2B2B"/>
                </a:highlight>
                <a:latin typeface="Courier New"/>
                <a:ea typeface="Courier New"/>
                <a:cs typeface="Courier New"/>
                <a:sym typeface="Courier New"/>
              </a:rPr>
              <a:t>AS</a:t>
            </a:r>
            <a:r>
              <a:rPr lang="en-GB" sz="1450">
                <a:solidFill>
                  <a:srgbClr val="A9B7C6"/>
                </a:solidFill>
                <a:highlight>
                  <a:srgbClr val="2B2B2B"/>
                </a:highlight>
                <a:latin typeface="Courier New"/>
                <a:ea typeface="Courier New"/>
                <a:cs typeface="Courier New"/>
                <a:sym typeface="Courier New"/>
              </a:rPr>
              <a:t> amount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orders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INNER</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JOIN</a:t>
            </a:r>
            <a:r>
              <a:rPr lang="en-GB" sz="1450">
                <a:solidFill>
                  <a:srgbClr val="A9B7C6"/>
                </a:solidFill>
                <a:highlight>
                  <a:srgbClr val="2B2B2B"/>
                </a:highlight>
                <a:latin typeface="Courier New"/>
                <a:ea typeface="Courier New"/>
                <a:cs typeface="Courier New"/>
                <a:sym typeface="Courier New"/>
              </a:rPr>
              <a:t> orderdetails </a:t>
            </a:r>
            <a:r>
              <a:rPr lang="en-GB" sz="1450">
                <a:solidFill>
                  <a:srgbClr val="CC7832"/>
                </a:solidFill>
                <a:highlight>
                  <a:srgbClr val="2B2B2B"/>
                </a:highlight>
                <a:latin typeface="Courier New"/>
                <a:ea typeface="Courier New"/>
                <a:cs typeface="Courier New"/>
                <a:sym typeface="Courier New"/>
              </a:rPr>
              <a:t>USING</a:t>
            </a:r>
            <a:r>
              <a:rPr lang="en-GB" sz="1450">
                <a:solidFill>
                  <a:srgbClr val="A9B7C6"/>
                </a:solidFill>
                <a:highlight>
                  <a:srgbClr val="2B2B2B"/>
                </a:highlight>
                <a:latin typeface="Courier New"/>
                <a:ea typeface="Courier New"/>
                <a:cs typeface="Courier New"/>
                <a:sym typeface="Courier New"/>
              </a:rPr>
              <a:t> (orderNumber)</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450">
                <a:solidFill>
                  <a:srgbClr val="CC7832"/>
                </a:solidFill>
                <a:highlight>
                  <a:srgbClr val="2B2B2B"/>
                </a:highlight>
                <a:latin typeface="Courier New"/>
                <a:ea typeface="Courier New"/>
                <a:cs typeface="Courier New"/>
                <a:sym typeface="Courier New"/>
              </a:rPr>
              <a:t>GROUP</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status</a:t>
            </a:r>
            <a:r>
              <a:rPr lang="en-GB" sz="1450">
                <a:solidFill>
                  <a:srgbClr val="A9B7C6"/>
                </a:solidFill>
                <a:highlight>
                  <a:srgbClr val="2B2B2B"/>
                </a:highlight>
                <a:latin typeface="Courier New"/>
                <a:ea typeface="Courier New"/>
                <a:cs typeface="Courier New"/>
                <a:sym typeface="Courier New"/>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311700" y="354775"/>
            <a:ext cx="8520600" cy="4214100"/>
          </a:xfrm>
          <a:prstGeom prst="rect">
            <a:avLst/>
          </a:prstGeom>
          <a:solidFill>
            <a:srgbClr val="2B2B2B"/>
          </a:solidFill>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GB" sz="1450">
                <a:solidFill>
                  <a:srgbClr val="7F848E"/>
                </a:solidFill>
                <a:highlight>
                  <a:srgbClr val="2B2B2B"/>
                </a:highlight>
                <a:latin typeface="Courier New"/>
                <a:ea typeface="Courier New"/>
                <a:cs typeface="Courier New"/>
                <a:sym typeface="Courier New"/>
              </a:rPr>
              <a:t>-- group by dengan expresi</a:t>
            </a:r>
            <a:endParaRPr sz="14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YEAR</a:t>
            </a:r>
            <a:r>
              <a:rPr lang="en-GB" sz="1450">
                <a:solidFill>
                  <a:srgbClr val="A9B7C6"/>
                </a:solidFill>
                <a:highlight>
                  <a:srgbClr val="2B2B2B"/>
                </a:highlight>
                <a:latin typeface="Courier New"/>
                <a:ea typeface="Courier New"/>
                <a:cs typeface="Courier New"/>
                <a:sym typeface="Courier New"/>
              </a:rPr>
              <a:t>(orderDate) </a:t>
            </a:r>
            <a:r>
              <a:rPr lang="en-GB" sz="1450">
                <a:solidFill>
                  <a:srgbClr val="CC7832"/>
                </a:solidFill>
                <a:highlight>
                  <a:srgbClr val="2B2B2B"/>
                </a:highlight>
                <a:latin typeface="Courier New"/>
                <a:ea typeface="Courier New"/>
                <a:cs typeface="Courier New"/>
                <a:sym typeface="Courier New"/>
              </a:rPr>
              <a:t>AS</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year</a:t>
            </a:r>
            <a:r>
              <a:rPr lang="en-GB" sz="1450">
                <a:solidFill>
                  <a:srgbClr val="A9B7C6"/>
                </a:solidFill>
                <a:highlight>
                  <a:srgbClr val="2B2B2B"/>
                </a:highlight>
                <a:latin typeface="Courier New"/>
                <a:ea typeface="Courier New"/>
                <a:cs typeface="Courier New"/>
                <a:sym typeface="Courier New"/>
              </a:rPr>
              <a:t>, </a:t>
            </a:r>
            <a:r>
              <a:rPr lang="en-GB" sz="1450">
                <a:solidFill>
                  <a:srgbClr val="FFC66D"/>
                </a:solidFill>
                <a:highlight>
                  <a:srgbClr val="2B2B2B"/>
                </a:highlight>
                <a:latin typeface="Courier New"/>
                <a:ea typeface="Courier New"/>
                <a:cs typeface="Courier New"/>
                <a:sym typeface="Courier New"/>
              </a:rPr>
              <a:t>SUM</a:t>
            </a:r>
            <a:r>
              <a:rPr lang="en-GB" sz="1450">
                <a:solidFill>
                  <a:srgbClr val="A9B7C6"/>
                </a:solidFill>
                <a:highlight>
                  <a:srgbClr val="2B2B2B"/>
                </a:highlight>
                <a:latin typeface="Courier New"/>
                <a:ea typeface="Courier New"/>
                <a:cs typeface="Courier New"/>
                <a:sym typeface="Courier New"/>
              </a:rPr>
              <a:t>(quantityOrdered </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priceEach) </a:t>
            </a:r>
            <a:r>
              <a:rPr lang="en-GB" sz="1450">
                <a:solidFill>
                  <a:srgbClr val="CC7832"/>
                </a:solidFill>
                <a:highlight>
                  <a:srgbClr val="2B2B2B"/>
                </a:highlight>
                <a:latin typeface="Courier New"/>
                <a:ea typeface="Courier New"/>
                <a:cs typeface="Courier New"/>
                <a:sym typeface="Courier New"/>
              </a:rPr>
              <a:t>AS</a:t>
            </a:r>
            <a:r>
              <a:rPr lang="en-GB" sz="1450">
                <a:solidFill>
                  <a:srgbClr val="A9B7C6"/>
                </a:solidFill>
                <a:highlight>
                  <a:srgbClr val="2B2B2B"/>
                </a:highlight>
                <a:latin typeface="Courier New"/>
                <a:ea typeface="Courier New"/>
                <a:cs typeface="Courier New"/>
                <a:sym typeface="Courier New"/>
              </a:rPr>
              <a:t> total</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orders </a:t>
            </a:r>
            <a:r>
              <a:rPr lang="en-GB" sz="1450">
                <a:solidFill>
                  <a:srgbClr val="CC7832"/>
                </a:solidFill>
                <a:highlight>
                  <a:srgbClr val="2B2B2B"/>
                </a:highlight>
                <a:latin typeface="Courier New"/>
                <a:ea typeface="Courier New"/>
                <a:cs typeface="Courier New"/>
                <a:sym typeface="Courier New"/>
              </a:rPr>
              <a:t>INNER</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JOIN</a:t>
            </a:r>
            <a:r>
              <a:rPr lang="en-GB" sz="1450">
                <a:solidFill>
                  <a:srgbClr val="A9B7C6"/>
                </a:solidFill>
                <a:highlight>
                  <a:srgbClr val="2B2B2B"/>
                </a:highlight>
                <a:latin typeface="Courier New"/>
                <a:ea typeface="Courier New"/>
                <a:cs typeface="Courier New"/>
                <a:sym typeface="Courier New"/>
              </a:rPr>
              <a:t> orderdetails </a:t>
            </a:r>
            <a:r>
              <a:rPr lang="en-GB" sz="1450">
                <a:solidFill>
                  <a:srgbClr val="CC7832"/>
                </a:solidFill>
                <a:highlight>
                  <a:srgbClr val="2B2B2B"/>
                </a:highlight>
                <a:latin typeface="Courier New"/>
                <a:ea typeface="Courier New"/>
                <a:cs typeface="Courier New"/>
                <a:sym typeface="Courier New"/>
              </a:rPr>
              <a:t>USING</a:t>
            </a:r>
            <a:r>
              <a:rPr lang="en-GB" sz="1450">
                <a:solidFill>
                  <a:srgbClr val="A9B7C6"/>
                </a:solidFill>
                <a:highlight>
                  <a:srgbClr val="2B2B2B"/>
                </a:highlight>
                <a:latin typeface="Courier New"/>
                <a:ea typeface="Courier New"/>
                <a:cs typeface="Courier New"/>
                <a:sym typeface="Courier New"/>
              </a:rPr>
              <a:t> (orderNumber)</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WHERE</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status</a:t>
            </a:r>
            <a:r>
              <a:rPr lang="en-GB" sz="1450">
                <a:solidFill>
                  <a:srgbClr val="A9B7C6"/>
                </a:solidFill>
                <a:highlight>
                  <a:srgbClr val="2B2B2B"/>
                </a:highlight>
                <a:latin typeface="Courier New"/>
                <a:ea typeface="Courier New"/>
                <a:cs typeface="Courier New"/>
                <a:sym typeface="Courier New"/>
              </a:rPr>
              <a:t> </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a:t>
            </a:r>
            <a:r>
              <a:rPr lang="en-GB" sz="1450">
                <a:solidFill>
                  <a:srgbClr val="6A8759"/>
                </a:solidFill>
                <a:highlight>
                  <a:srgbClr val="2B2B2B"/>
                </a:highlight>
                <a:latin typeface="Courier New"/>
                <a:ea typeface="Courier New"/>
                <a:cs typeface="Courier New"/>
                <a:sym typeface="Courier New"/>
              </a:rPr>
              <a:t>'Shipped'</a:t>
            </a:r>
            <a:endParaRPr sz="1450">
              <a:solidFill>
                <a:srgbClr val="6A8759"/>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GROUP</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YEAR</a:t>
            </a:r>
            <a:r>
              <a:rPr lang="en-GB" sz="1450">
                <a:solidFill>
                  <a:srgbClr val="A9B7C6"/>
                </a:solidFill>
                <a:highlight>
                  <a:srgbClr val="2B2B2B"/>
                </a:highlight>
                <a:latin typeface="Courier New"/>
                <a:ea typeface="Courier New"/>
                <a:cs typeface="Courier New"/>
                <a:sym typeface="Courier New"/>
              </a:rPr>
              <a:t>(orderDate);</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7F848E"/>
                </a:solidFill>
                <a:highlight>
                  <a:srgbClr val="2B2B2B"/>
                </a:highlight>
                <a:latin typeface="Courier New"/>
                <a:ea typeface="Courier New"/>
                <a:cs typeface="Courier New"/>
                <a:sym typeface="Courier New"/>
              </a:rPr>
              <a:t>-- group by dengan HAVING</a:t>
            </a:r>
            <a:endParaRPr sz="14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YEAR</a:t>
            </a:r>
            <a:r>
              <a:rPr lang="en-GB" sz="1450">
                <a:solidFill>
                  <a:srgbClr val="A9B7C6"/>
                </a:solidFill>
                <a:highlight>
                  <a:srgbClr val="2B2B2B"/>
                </a:highlight>
                <a:latin typeface="Courier New"/>
                <a:ea typeface="Courier New"/>
                <a:cs typeface="Courier New"/>
                <a:sym typeface="Courier New"/>
              </a:rPr>
              <a:t>(orderDate) </a:t>
            </a:r>
            <a:r>
              <a:rPr lang="en-GB" sz="1450">
                <a:solidFill>
                  <a:srgbClr val="CC7832"/>
                </a:solidFill>
                <a:highlight>
                  <a:srgbClr val="2B2B2B"/>
                </a:highlight>
                <a:latin typeface="Courier New"/>
                <a:ea typeface="Courier New"/>
                <a:cs typeface="Courier New"/>
                <a:sym typeface="Courier New"/>
              </a:rPr>
              <a:t>AS</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year</a:t>
            </a:r>
            <a:r>
              <a:rPr lang="en-GB" sz="1450">
                <a:solidFill>
                  <a:srgbClr val="A9B7C6"/>
                </a:solidFill>
                <a:highlight>
                  <a:srgbClr val="2B2B2B"/>
                </a:highlight>
                <a:latin typeface="Courier New"/>
                <a:ea typeface="Courier New"/>
                <a:cs typeface="Courier New"/>
                <a:sym typeface="Courier New"/>
              </a:rPr>
              <a:t>, </a:t>
            </a:r>
            <a:r>
              <a:rPr lang="en-GB" sz="1450">
                <a:solidFill>
                  <a:srgbClr val="FFC66D"/>
                </a:solidFill>
                <a:highlight>
                  <a:srgbClr val="2B2B2B"/>
                </a:highlight>
                <a:latin typeface="Courier New"/>
                <a:ea typeface="Courier New"/>
                <a:cs typeface="Courier New"/>
                <a:sym typeface="Courier New"/>
              </a:rPr>
              <a:t>SUM</a:t>
            </a:r>
            <a:r>
              <a:rPr lang="en-GB" sz="1450">
                <a:solidFill>
                  <a:srgbClr val="A9B7C6"/>
                </a:solidFill>
                <a:highlight>
                  <a:srgbClr val="2B2B2B"/>
                </a:highlight>
                <a:latin typeface="Courier New"/>
                <a:ea typeface="Courier New"/>
                <a:cs typeface="Courier New"/>
                <a:sym typeface="Courier New"/>
              </a:rPr>
              <a:t>(quantityOrdered </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priceEach) </a:t>
            </a:r>
            <a:r>
              <a:rPr lang="en-GB" sz="1450">
                <a:solidFill>
                  <a:srgbClr val="CC7832"/>
                </a:solidFill>
                <a:highlight>
                  <a:srgbClr val="2B2B2B"/>
                </a:highlight>
                <a:latin typeface="Courier New"/>
                <a:ea typeface="Courier New"/>
                <a:cs typeface="Courier New"/>
                <a:sym typeface="Courier New"/>
              </a:rPr>
              <a:t>AS</a:t>
            </a:r>
            <a:r>
              <a:rPr lang="en-GB" sz="1450">
                <a:solidFill>
                  <a:srgbClr val="A9B7C6"/>
                </a:solidFill>
                <a:highlight>
                  <a:srgbClr val="2B2B2B"/>
                </a:highlight>
                <a:latin typeface="Courier New"/>
                <a:ea typeface="Courier New"/>
                <a:cs typeface="Courier New"/>
                <a:sym typeface="Courier New"/>
              </a:rPr>
              <a:t> total</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orders </a:t>
            </a:r>
            <a:r>
              <a:rPr lang="en-GB" sz="1450">
                <a:solidFill>
                  <a:srgbClr val="CC7832"/>
                </a:solidFill>
                <a:highlight>
                  <a:srgbClr val="2B2B2B"/>
                </a:highlight>
                <a:latin typeface="Courier New"/>
                <a:ea typeface="Courier New"/>
                <a:cs typeface="Courier New"/>
                <a:sym typeface="Courier New"/>
              </a:rPr>
              <a:t>INNER</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JOIN</a:t>
            </a:r>
            <a:r>
              <a:rPr lang="en-GB" sz="1450">
                <a:solidFill>
                  <a:srgbClr val="A9B7C6"/>
                </a:solidFill>
                <a:highlight>
                  <a:srgbClr val="2B2B2B"/>
                </a:highlight>
                <a:latin typeface="Courier New"/>
                <a:ea typeface="Courier New"/>
                <a:cs typeface="Courier New"/>
                <a:sym typeface="Courier New"/>
              </a:rPr>
              <a:t> orderdetails </a:t>
            </a:r>
            <a:r>
              <a:rPr lang="en-GB" sz="1450">
                <a:solidFill>
                  <a:srgbClr val="CC7832"/>
                </a:solidFill>
                <a:highlight>
                  <a:srgbClr val="2B2B2B"/>
                </a:highlight>
                <a:latin typeface="Courier New"/>
                <a:ea typeface="Courier New"/>
                <a:cs typeface="Courier New"/>
                <a:sym typeface="Courier New"/>
              </a:rPr>
              <a:t>USING</a:t>
            </a:r>
            <a:r>
              <a:rPr lang="en-GB" sz="1450">
                <a:solidFill>
                  <a:srgbClr val="A9B7C6"/>
                </a:solidFill>
                <a:highlight>
                  <a:srgbClr val="2B2B2B"/>
                </a:highlight>
                <a:latin typeface="Courier New"/>
                <a:ea typeface="Courier New"/>
                <a:cs typeface="Courier New"/>
                <a:sym typeface="Courier New"/>
              </a:rPr>
              <a:t> (orderNumber)</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WHERE</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status</a:t>
            </a:r>
            <a:r>
              <a:rPr lang="en-GB" sz="1450">
                <a:solidFill>
                  <a:srgbClr val="A9B7C6"/>
                </a:solidFill>
                <a:highlight>
                  <a:srgbClr val="2B2B2B"/>
                </a:highlight>
                <a:latin typeface="Courier New"/>
                <a:ea typeface="Courier New"/>
                <a:cs typeface="Courier New"/>
                <a:sym typeface="Courier New"/>
              </a:rPr>
              <a:t> </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a:t>
            </a:r>
            <a:r>
              <a:rPr lang="en-GB" sz="1450">
                <a:solidFill>
                  <a:srgbClr val="6A8759"/>
                </a:solidFill>
                <a:highlight>
                  <a:srgbClr val="2B2B2B"/>
                </a:highlight>
                <a:latin typeface="Courier New"/>
                <a:ea typeface="Courier New"/>
                <a:cs typeface="Courier New"/>
                <a:sym typeface="Courier New"/>
              </a:rPr>
              <a:t>'Shipped'</a:t>
            </a:r>
            <a:endParaRPr sz="1450">
              <a:solidFill>
                <a:srgbClr val="6A8759"/>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GROUP</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year</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HAVING</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year</a:t>
            </a:r>
            <a:r>
              <a:rPr lang="en-GB" sz="1450">
                <a:solidFill>
                  <a:srgbClr val="A9B7C6"/>
                </a:solidFill>
                <a:highlight>
                  <a:srgbClr val="2B2B2B"/>
                </a:highlight>
                <a:latin typeface="Courier New"/>
                <a:ea typeface="Courier New"/>
                <a:cs typeface="Courier New"/>
                <a:sym typeface="Courier New"/>
              </a:rPr>
              <a:t> </a:t>
            </a:r>
            <a:r>
              <a:rPr lang="en-GB" sz="1450">
                <a:solidFill>
                  <a:srgbClr val="ABB2BF"/>
                </a:solidFill>
                <a:highlight>
                  <a:srgbClr val="2B2B2B"/>
                </a:highlight>
                <a:latin typeface="Courier New"/>
                <a:ea typeface="Courier New"/>
                <a:cs typeface="Courier New"/>
                <a:sym typeface="Courier New"/>
              </a:rPr>
              <a:t>&gt;</a:t>
            </a:r>
            <a:r>
              <a:rPr lang="en-GB" sz="1450">
                <a:solidFill>
                  <a:srgbClr val="A9B7C6"/>
                </a:solidFill>
                <a:highlight>
                  <a:srgbClr val="2B2B2B"/>
                </a:highlight>
                <a:latin typeface="Courier New"/>
                <a:ea typeface="Courier New"/>
                <a:cs typeface="Courier New"/>
                <a:sym typeface="Courier New"/>
              </a:rPr>
              <a:t> </a:t>
            </a:r>
            <a:r>
              <a:rPr lang="en-GB" sz="1450">
                <a:solidFill>
                  <a:srgbClr val="6897BB"/>
                </a:solidFill>
                <a:highlight>
                  <a:srgbClr val="2B2B2B"/>
                </a:highlight>
                <a:latin typeface="Courier New"/>
                <a:ea typeface="Courier New"/>
                <a:cs typeface="Courier New"/>
                <a:sym typeface="Courier New"/>
              </a:rPr>
              <a:t>2003</a:t>
            </a:r>
            <a:r>
              <a:rPr lang="en-GB" sz="1450">
                <a:solidFill>
                  <a:srgbClr val="A9B7C6"/>
                </a:solidFill>
                <a:highlight>
                  <a:srgbClr val="2B2B2B"/>
                </a:highlight>
                <a:latin typeface="Courier New"/>
                <a:ea typeface="Courier New"/>
                <a:cs typeface="Courier New"/>
                <a:sym typeface="Courier New"/>
              </a:rPr>
              <a: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7F848E"/>
                </a:solidFill>
                <a:highlight>
                  <a:srgbClr val="2B2B2B"/>
                </a:highlight>
                <a:latin typeface="Courier New"/>
                <a:ea typeface="Courier New"/>
                <a:cs typeface="Courier New"/>
                <a:sym typeface="Courier New"/>
              </a:rPr>
              <a:t>-- group by multiple column</a:t>
            </a:r>
            <a:endParaRPr sz="14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YEAR</a:t>
            </a:r>
            <a:r>
              <a:rPr lang="en-GB" sz="1450">
                <a:solidFill>
                  <a:srgbClr val="A9B7C6"/>
                </a:solidFill>
                <a:highlight>
                  <a:srgbClr val="2B2B2B"/>
                </a:highlight>
                <a:latin typeface="Courier New"/>
                <a:ea typeface="Courier New"/>
                <a:cs typeface="Courier New"/>
                <a:sym typeface="Courier New"/>
              </a:rPr>
              <a:t>(orderDate) </a:t>
            </a:r>
            <a:r>
              <a:rPr lang="en-GB" sz="1450">
                <a:solidFill>
                  <a:srgbClr val="CC7832"/>
                </a:solidFill>
                <a:highlight>
                  <a:srgbClr val="2B2B2B"/>
                </a:highlight>
                <a:latin typeface="Courier New"/>
                <a:ea typeface="Courier New"/>
                <a:cs typeface="Courier New"/>
                <a:sym typeface="Courier New"/>
              </a:rPr>
              <a:t>AS</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year</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status</a:t>
            </a:r>
            <a:r>
              <a:rPr lang="en-GB" sz="1450">
                <a:solidFill>
                  <a:srgbClr val="A9B7C6"/>
                </a:solidFill>
                <a:highlight>
                  <a:srgbClr val="2B2B2B"/>
                </a:highlight>
                <a:latin typeface="Courier New"/>
                <a:ea typeface="Courier New"/>
                <a:cs typeface="Courier New"/>
                <a:sym typeface="Courier New"/>
              </a:rPr>
              <a:t>, </a:t>
            </a:r>
            <a:r>
              <a:rPr lang="en-GB" sz="1450">
                <a:solidFill>
                  <a:srgbClr val="FFC66D"/>
                </a:solidFill>
                <a:highlight>
                  <a:srgbClr val="2B2B2B"/>
                </a:highlight>
                <a:latin typeface="Courier New"/>
                <a:ea typeface="Courier New"/>
                <a:cs typeface="Courier New"/>
                <a:sym typeface="Courier New"/>
              </a:rPr>
              <a:t>SUM</a:t>
            </a:r>
            <a:r>
              <a:rPr lang="en-GB" sz="1450">
                <a:solidFill>
                  <a:srgbClr val="A9B7C6"/>
                </a:solidFill>
                <a:highlight>
                  <a:srgbClr val="2B2B2B"/>
                </a:highlight>
                <a:latin typeface="Courier New"/>
                <a:ea typeface="Courier New"/>
                <a:cs typeface="Courier New"/>
                <a:sym typeface="Courier New"/>
              </a:rPr>
              <a:t>(quantityOrdered </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priceEach) </a:t>
            </a:r>
            <a:r>
              <a:rPr lang="en-GB" sz="1450">
                <a:solidFill>
                  <a:srgbClr val="CC7832"/>
                </a:solidFill>
                <a:highlight>
                  <a:srgbClr val="2B2B2B"/>
                </a:highlight>
                <a:latin typeface="Courier New"/>
                <a:ea typeface="Courier New"/>
                <a:cs typeface="Courier New"/>
                <a:sym typeface="Courier New"/>
              </a:rPr>
              <a:t>AS</a:t>
            </a:r>
            <a:r>
              <a:rPr lang="en-GB" sz="1450">
                <a:solidFill>
                  <a:srgbClr val="A9B7C6"/>
                </a:solidFill>
                <a:highlight>
                  <a:srgbClr val="2B2B2B"/>
                </a:highlight>
                <a:latin typeface="Courier New"/>
                <a:ea typeface="Courier New"/>
                <a:cs typeface="Courier New"/>
                <a:sym typeface="Courier New"/>
              </a:rPr>
              <a:t> total</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orders </a:t>
            </a:r>
            <a:r>
              <a:rPr lang="en-GB" sz="1450">
                <a:solidFill>
                  <a:srgbClr val="CC7832"/>
                </a:solidFill>
                <a:highlight>
                  <a:srgbClr val="2B2B2B"/>
                </a:highlight>
                <a:latin typeface="Courier New"/>
                <a:ea typeface="Courier New"/>
                <a:cs typeface="Courier New"/>
                <a:sym typeface="Courier New"/>
              </a:rPr>
              <a:t>INNER</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JOIN</a:t>
            </a:r>
            <a:r>
              <a:rPr lang="en-GB" sz="1450">
                <a:solidFill>
                  <a:srgbClr val="A9B7C6"/>
                </a:solidFill>
                <a:highlight>
                  <a:srgbClr val="2B2B2B"/>
                </a:highlight>
                <a:latin typeface="Courier New"/>
                <a:ea typeface="Courier New"/>
                <a:cs typeface="Courier New"/>
                <a:sym typeface="Courier New"/>
              </a:rPr>
              <a:t> orderdetails </a:t>
            </a:r>
            <a:r>
              <a:rPr lang="en-GB" sz="1450">
                <a:solidFill>
                  <a:srgbClr val="CC7832"/>
                </a:solidFill>
                <a:highlight>
                  <a:srgbClr val="2B2B2B"/>
                </a:highlight>
                <a:latin typeface="Courier New"/>
                <a:ea typeface="Courier New"/>
                <a:cs typeface="Courier New"/>
                <a:sym typeface="Courier New"/>
              </a:rPr>
              <a:t>USING</a:t>
            </a:r>
            <a:r>
              <a:rPr lang="en-GB" sz="1450">
                <a:solidFill>
                  <a:srgbClr val="A9B7C6"/>
                </a:solidFill>
                <a:highlight>
                  <a:srgbClr val="2B2B2B"/>
                </a:highlight>
                <a:latin typeface="Courier New"/>
                <a:ea typeface="Courier New"/>
                <a:cs typeface="Courier New"/>
                <a:sym typeface="Courier New"/>
              </a:rPr>
              <a:t> (orderNumber)</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GROUP</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year</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status</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450">
                <a:solidFill>
                  <a:srgbClr val="CC7832"/>
                </a:solidFill>
                <a:highlight>
                  <a:srgbClr val="2B2B2B"/>
                </a:highlight>
                <a:latin typeface="Courier New"/>
                <a:ea typeface="Courier New"/>
                <a:cs typeface="Courier New"/>
                <a:sym typeface="Courier New"/>
              </a:rPr>
              <a:t>ORDER</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year</a:t>
            </a:r>
            <a:r>
              <a:rPr lang="en-GB" sz="1450">
                <a:solidFill>
                  <a:srgbClr val="A9B7C6"/>
                </a:solidFill>
                <a:highlight>
                  <a:srgbClr val="2B2B2B"/>
                </a:highlight>
                <a:latin typeface="Courier New"/>
                <a:ea typeface="Courier New"/>
                <a:cs typeface="Courier New"/>
                <a:sym typeface="Courier New"/>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Kesimpulan</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Gunakan klausa GROUP BY untuk mengelompokkan baris ke dalam subgrup.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MySQL HAVING</a:t>
            </a:r>
            <a:endParaRPr/>
          </a:p>
        </p:txBody>
      </p:sp>
      <p:sp>
        <p:nvSpPr>
          <p:cNvPr id="99" name="Google Shape;99;p20"/>
          <p:cNvSpPr txBox="1"/>
          <p:nvPr>
            <p:ph idx="1" type="body"/>
          </p:nvPr>
        </p:nvSpPr>
        <p:spPr>
          <a:xfrm>
            <a:off x="311700" y="1152475"/>
            <a:ext cx="8520600" cy="83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00">
                <a:solidFill>
                  <a:srgbClr val="111111"/>
                </a:solidFill>
                <a:highlight>
                  <a:srgbClr val="FFFFFF"/>
                </a:highlight>
                <a:latin typeface="Roboto"/>
                <a:ea typeface="Roboto"/>
                <a:cs typeface="Roboto"/>
                <a:sym typeface="Roboto"/>
              </a:rPr>
              <a:t>MySQL HAVING adalah klausa yang digunakan bersama dengan klausa GROUP BY untuk menyaring hasil query berdasarkan nilai agregat. Sementara klausa WHERE digunakan untuk menyaring baris individu sebelum dikelompokkan dan diagregasi, klausa HAVING digunakan untuk menyaring hasil setelah dikelompokkan dan diagregasi</a:t>
            </a:r>
            <a:endParaRPr/>
          </a:p>
        </p:txBody>
      </p:sp>
      <p:sp>
        <p:nvSpPr>
          <p:cNvPr id="100" name="Google Shape;100;p20"/>
          <p:cNvSpPr txBox="1"/>
          <p:nvPr/>
        </p:nvSpPr>
        <p:spPr>
          <a:xfrm>
            <a:off x="435100" y="2041675"/>
            <a:ext cx="8106600" cy="1539600"/>
          </a:xfrm>
          <a:prstGeom prst="rect">
            <a:avLst/>
          </a:prstGeom>
          <a:solidFill>
            <a:srgbClr val="2B2B2B"/>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select_list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table_name</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WHERE</a:t>
            </a:r>
            <a:r>
              <a:rPr lang="en-GB" sz="1450">
                <a:solidFill>
                  <a:srgbClr val="A9B7C6"/>
                </a:solidFill>
                <a:highlight>
                  <a:srgbClr val="2B2B2B"/>
                </a:highlight>
                <a:latin typeface="Courier New"/>
                <a:ea typeface="Courier New"/>
                <a:cs typeface="Courier New"/>
                <a:sym typeface="Courier New"/>
              </a:rPr>
              <a:t> search_condition</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GROUP</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r>
              <a:rPr lang="en-GB" sz="1450">
                <a:solidFill>
                  <a:srgbClr val="A9B7C6"/>
                </a:solidFill>
                <a:highlight>
                  <a:srgbClr val="2B2B2B"/>
                </a:highlight>
                <a:latin typeface="Courier New"/>
                <a:ea typeface="Courier New"/>
                <a:cs typeface="Courier New"/>
                <a:sym typeface="Courier New"/>
              </a:rPr>
              <a:t> group_by_expression</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450">
                <a:solidFill>
                  <a:srgbClr val="CC7832"/>
                </a:solidFill>
                <a:highlight>
                  <a:srgbClr val="2B2B2B"/>
                </a:highlight>
                <a:latin typeface="Courier New"/>
                <a:ea typeface="Courier New"/>
                <a:cs typeface="Courier New"/>
                <a:sym typeface="Courier New"/>
              </a:rPr>
              <a:t>HAVING</a:t>
            </a:r>
            <a:r>
              <a:rPr lang="en-GB" sz="1450">
                <a:solidFill>
                  <a:srgbClr val="A9B7C6"/>
                </a:solidFill>
                <a:highlight>
                  <a:srgbClr val="2B2B2B"/>
                </a:highlight>
                <a:latin typeface="Courier New"/>
                <a:ea typeface="Courier New"/>
                <a:cs typeface="Courier New"/>
                <a:sym typeface="Courier New"/>
              </a:rPr>
              <a:t> group_condition;</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HAVING Execute</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21"/>
          <p:cNvPicPr preferRelativeResize="0"/>
          <p:nvPr/>
        </p:nvPicPr>
        <p:blipFill>
          <a:blip r:embed="rId3">
            <a:alphaModFix/>
          </a:blip>
          <a:stretch>
            <a:fillRect/>
          </a:stretch>
        </p:blipFill>
        <p:spPr>
          <a:xfrm>
            <a:off x="311700" y="1163392"/>
            <a:ext cx="8520601" cy="60080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