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8e60bf3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8e60bf3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8e60bf3a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8e60bf3a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8e60bf3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8e60bf3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8e60bf3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8e60bf3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8e60bf3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8e60bf3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8e60bf3a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8e60bf3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8e60bf3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8e60bf3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8e60bf3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8e60bf3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8e60bf3a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8e60bf3a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8e60bf3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8e60bf3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86875"/>
            <a:ext cx="8520600" cy="11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SUBQUERIES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118175" y="293725"/>
            <a:ext cx="2819400" cy="145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EXISTS</a:t>
            </a:r>
            <a:endParaRPr/>
          </a:p>
        </p:txBody>
      </p:sp>
      <p:sp>
        <p:nvSpPr>
          <p:cNvPr id="114" name="Google Shape;114;p22"/>
          <p:cNvSpPr txBox="1"/>
          <p:nvPr>
            <p:ph idx="1" type="body"/>
          </p:nvPr>
        </p:nvSpPr>
        <p:spPr>
          <a:xfrm>
            <a:off x="311700" y="1152475"/>
            <a:ext cx="8520600" cy="115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highlight>
                  <a:srgbClr val="FFFFFF"/>
                </a:highlight>
                <a:latin typeface="Roboto"/>
                <a:ea typeface="Roboto"/>
                <a:cs typeface="Roboto"/>
                <a:sym typeface="Roboto"/>
              </a:rPr>
              <a:t>MySQL EXISTS adalah operator Boolean yang digunakan untuk menguji apakah subquery mengembalikan satu atau lebih baris. MySQL EXISTS mengembalikan TRUE jika subquery mengembalikan satu atau lebih baris, dan FALSE jika subquery tidak mengembalikan baris sama sekali. MySQL EXISTS biasanya digunakan bersama dengan subquery yang berisi kondisi tertentu yang harus dipenuhi. Jika kondisi tersebut dipenuhi, maka subquery tersebut ada.</a:t>
            </a:r>
            <a:endParaRPr/>
          </a:p>
        </p:txBody>
      </p:sp>
      <p:sp>
        <p:nvSpPr>
          <p:cNvPr id="115" name="Google Shape;115;p22"/>
          <p:cNvSpPr txBox="1"/>
          <p:nvPr/>
        </p:nvSpPr>
        <p:spPr>
          <a:xfrm>
            <a:off x="384900" y="2222400"/>
            <a:ext cx="8374200" cy="16803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select_list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a_table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E06C75"/>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(subquery);</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21" name="Google Shape;121;p23"/>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Clr>
                <a:schemeClr val="dk1"/>
              </a:buClr>
              <a:buSzPct val="75862"/>
              <a:buFont typeface="Arial"/>
              <a:buNone/>
            </a:pPr>
            <a:r>
              <a:rPr lang="en-GB" sz="1450">
                <a:solidFill>
                  <a:srgbClr val="7F848E"/>
                </a:solidFill>
                <a:highlight>
                  <a:srgbClr val="2B2B2B"/>
                </a:highlight>
                <a:latin typeface="Courier New"/>
                <a:ea typeface="Courier New"/>
                <a:cs typeface="Courier New"/>
                <a:sym typeface="Courier New"/>
              </a:rPr>
              <a:t>-- select EXISTS</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customerNumber,customerName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orders</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customernumber</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customers</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customernumber</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7F848E"/>
                </a:solidFill>
                <a:highlight>
                  <a:srgbClr val="2B2B2B"/>
                </a:highlight>
                <a:latin typeface="Courier New"/>
                <a:ea typeface="Courier New"/>
                <a:cs typeface="Courier New"/>
                <a:sym typeface="Courier New"/>
              </a:rPr>
              <a:t>-- insert EXISTS</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CREATE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customers_archive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INSERT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INTO</a:t>
            </a:r>
            <a:r>
              <a:rPr lang="en-GB" sz="1450">
                <a:solidFill>
                  <a:srgbClr val="A9B7C6"/>
                </a:solidFill>
                <a:highlight>
                  <a:srgbClr val="2B2B2B"/>
                </a:highlight>
                <a:latin typeface="Courier New"/>
                <a:ea typeface="Courier New"/>
                <a:cs typeface="Courier New"/>
                <a:sym typeface="Courier New"/>
              </a:rPr>
              <a:t> customers_archive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endParaRPr sz="1450">
              <a:solidFill>
                <a:srgbClr val="6897BB"/>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orders</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customernumber</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customers</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customernumber</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customers_archive;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7F848E"/>
                </a:solidFill>
                <a:highlight>
                  <a:srgbClr val="2B2B2B"/>
                </a:highlight>
                <a:latin typeface="Courier New"/>
                <a:ea typeface="Courier New"/>
                <a:cs typeface="Courier New"/>
                <a:sym typeface="Courier New"/>
              </a:rPr>
              <a:t>-- update EXISTS</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7F848E"/>
                </a:solidFill>
                <a:highlight>
                  <a:srgbClr val="2B2B2B"/>
                </a:highlight>
                <a:latin typeface="Courier New"/>
                <a:ea typeface="Courier New"/>
                <a:cs typeface="Courier New"/>
                <a:sym typeface="Courier New"/>
              </a:rPr>
              <a:t>-- lakukan select dulu untuk mengetahui datanya, baru update</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UPDATE</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extension</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CONCAT</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extension</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'1'</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endParaRPr sz="1450">
              <a:solidFill>
                <a:srgbClr val="6897BB"/>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offices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city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'San Francisco'</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AND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offices</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officeCode</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employees</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officeCode</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7F848E"/>
                </a:solidFill>
                <a:highlight>
                  <a:srgbClr val="2B2B2B"/>
                </a:highlight>
                <a:latin typeface="Courier New"/>
                <a:ea typeface="Courier New"/>
                <a:cs typeface="Courier New"/>
                <a:sym typeface="Courier New"/>
              </a:rPr>
              <a:t>-- delete EXISTS</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DELETE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customers_archive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endParaRPr sz="1450">
              <a:solidFill>
                <a:srgbClr val="6897BB"/>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 </a:t>
            </a:r>
            <a:r>
              <a:rPr lang="en-GB" sz="1450">
                <a:solidFill>
                  <a:srgbClr val="CC7832"/>
                </a:solidFill>
                <a:highlight>
                  <a:srgbClr val="2B2B2B"/>
                </a:highlight>
                <a:latin typeface="Courier New"/>
                <a:ea typeface="Courier New"/>
                <a:cs typeface="Courier New"/>
                <a:sym typeface="Courier New"/>
              </a:rPr>
              <a:t>a</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a:t>
            </a:r>
            <a:r>
              <a:rPr lang="en-GB" sz="1450">
                <a:solidFill>
                  <a:srgbClr val="A9B7C6"/>
                </a:solidFill>
                <a:highlight>
                  <a:srgbClr val="2B2B2B"/>
                </a:highlight>
                <a:latin typeface="Courier New"/>
                <a:ea typeface="Courier New"/>
                <a:cs typeface="Courier New"/>
                <a:sym typeface="Courier New"/>
              </a:rPr>
              <a:t>.customernumber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customers_archive</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customerNumber</a:t>
            </a:r>
            <a:r>
              <a:rPr lang="en-GB" sz="14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Subquery</a:t>
            </a:r>
            <a:endParaRPr/>
          </a:p>
          <a:p>
            <a:pPr indent="-342900" lvl="0" marL="457200" rtl="0" algn="l">
              <a:spcBef>
                <a:spcPts val="0"/>
              </a:spcBef>
              <a:spcAft>
                <a:spcPts val="0"/>
              </a:spcAft>
              <a:buSzPts val="1800"/>
              <a:buChar char="●"/>
            </a:pPr>
            <a:r>
              <a:rPr lang="en-GB"/>
              <a:t>Derived Table</a:t>
            </a:r>
            <a:endParaRPr/>
          </a:p>
          <a:p>
            <a:pPr indent="-342900" lvl="0" marL="457200" rtl="0" algn="l">
              <a:spcBef>
                <a:spcPts val="0"/>
              </a:spcBef>
              <a:spcAft>
                <a:spcPts val="0"/>
              </a:spcAft>
              <a:buSzPts val="1800"/>
              <a:buChar char="●"/>
            </a:pPr>
            <a:r>
              <a:rPr lang="en-GB"/>
              <a:t>Exists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SUBQUERY</a:t>
            </a:r>
            <a:endParaRPr/>
          </a:p>
        </p:txBody>
      </p:sp>
      <p:sp>
        <p:nvSpPr>
          <p:cNvPr id="68" name="Google Shape;68;p15"/>
          <p:cNvSpPr txBox="1"/>
          <p:nvPr>
            <p:ph idx="1" type="body"/>
          </p:nvPr>
        </p:nvSpPr>
        <p:spPr>
          <a:xfrm>
            <a:off x="311700" y="1152475"/>
            <a:ext cx="8520600" cy="153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600">
                <a:solidFill>
                  <a:schemeClr val="dk1"/>
                </a:solidFill>
              </a:rPr>
              <a:t>MySQL Subquery adalah query yang bersarang di dalam query lain seperti SELECT, INSERT, UPDATE, atau DELETE. MySQL Subquery juga disebut inner query, sedangkan query yang mengandung subquery disebut outer query. Subquery dapat digunakan di mana saja ekspresi digunakan dan harus ditutup dalam tanda kurung. Subquery memungkinkan kita untuk menulis query yang lebih kompleks dan terstruktur.</a:t>
            </a:r>
            <a:endParaRPr sz="1600">
              <a:solidFill>
                <a:schemeClr val="dk1"/>
              </a:solidFill>
            </a:endParaRPr>
          </a:p>
        </p:txBody>
      </p:sp>
      <p:pic>
        <p:nvPicPr>
          <p:cNvPr id="69" name="Google Shape;69;p15"/>
          <p:cNvPicPr preferRelativeResize="0"/>
          <p:nvPr/>
        </p:nvPicPr>
        <p:blipFill>
          <a:blip r:embed="rId3">
            <a:alphaModFix/>
          </a:blip>
          <a:stretch>
            <a:fillRect/>
          </a:stretch>
        </p:blipFill>
        <p:spPr>
          <a:xfrm>
            <a:off x="440250" y="2684275"/>
            <a:ext cx="4442875" cy="165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75" name="Google Shape;75;p16"/>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operator = &gt; &lt; &gt;= &lt;= &lt;&gt; !=</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customerNumber,checkNumber,amount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payments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amount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MAX</a:t>
            </a:r>
            <a:r>
              <a:rPr lang="en-GB" sz="1450">
                <a:solidFill>
                  <a:srgbClr val="A9B7C6"/>
                </a:solidFill>
                <a:highlight>
                  <a:srgbClr val="2B2B2B"/>
                </a:highlight>
                <a:latin typeface="Courier New"/>
                <a:ea typeface="Courier New"/>
                <a:cs typeface="Courier New"/>
                <a:sym typeface="Courier New"/>
              </a:rPr>
              <a:t>(amount)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payments);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customerNumber,checkNumber,amount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payments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amount </a:t>
            </a:r>
            <a:r>
              <a:rPr lang="en-GB" sz="1450">
                <a:solidFill>
                  <a:srgbClr val="ABB2BF"/>
                </a:solidFill>
                <a:highlight>
                  <a:srgbClr val="2B2B2B"/>
                </a:highlight>
                <a:latin typeface="Courier New"/>
                <a:ea typeface="Courier New"/>
                <a:cs typeface="Courier New"/>
                <a:sym typeface="Courier New"/>
              </a:rPr>
              <a:t>&gt;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AVG</a:t>
            </a:r>
            <a:r>
              <a:rPr lang="en-GB" sz="1450">
                <a:solidFill>
                  <a:srgbClr val="A9B7C6"/>
                </a:solidFill>
                <a:highlight>
                  <a:srgbClr val="2B2B2B"/>
                </a:highlight>
                <a:latin typeface="Courier New"/>
                <a:ea typeface="Courier New"/>
                <a:cs typeface="Courier New"/>
                <a:sym typeface="Courier New"/>
              </a:rPr>
              <a:t>(amount)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payments);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operator in dan not in</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customerNumber </a:t>
            </a:r>
            <a:r>
              <a:rPr lang="en-GB" sz="1450">
                <a:solidFill>
                  <a:srgbClr val="CC7832"/>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 DISTINCT</a:t>
            </a:r>
            <a:r>
              <a:rPr lang="en-GB" sz="1450">
                <a:solidFill>
                  <a:srgbClr val="A9B7C6"/>
                </a:solidFill>
                <a:highlight>
                  <a:srgbClr val="2B2B2B"/>
                </a:highlight>
                <a:latin typeface="Courier New"/>
                <a:ea typeface="Courier New"/>
                <a:cs typeface="Courier New"/>
                <a:sym typeface="Courier New"/>
              </a:rPr>
              <a:t>  customerNumber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lastName, firstName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officeCode </a:t>
            </a:r>
            <a:r>
              <a:rPr lang="en-GB" sz="1450">
                <a:solidFill>
                  <a:srgbClr val="CC7832"/>
                </a:solidFill>
                <a:highlight>
                  <a:srgbClr val="2B2B2B"/>
                </a:highlight>
                <a:latin typeface="Courier New"/>
                <a:ea typeface="Courier New"/>
                <a:cs typeface="Courier New"/>
                <a:sym typeface="Courier New"/>
              </a:rPr>
              <a:t>IN</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officeCode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offices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country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'USA'</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subquery dalam FROM</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MAX</a:t>
            </a:r>
            <a:r>
              <a:rPr lang="en-GB" sz="1450">
                <a:solidFill>
                  <a:srgbClr val="A9B7C6"/>
                </a:solidFill>
                <a:highlight>
                  <a:srgbClr val="2B2B2B"/>
                </a:highlight>
                <a:latin typeface="Courier New"/>
                <a:ea typeface="Courier New"/>
                <a:cs typeface="Courier New"/>
                <a:sym typeface="Courier New"/>
              </a:rPr>
              <a:t>(items), </a:t>
            </a:r>
            <a:r>
              <a:rPr lang="en-GB" sz="1450">
                <a:solidFill>
                  <a:srgbClr val="FFC66D"/>
                </a:solidFill>
                <a:highlight>
                  <a:srgbClr val="2B2B2B"/>
                </a:highlight>
                <a:latin typeface="Courier New"/>
                <a:ea typeface="Courier New"/>
                <a:cs typeface="Courier New"/>
                <a:sym typeface="Courier New"/>
              </a:rPr>
              <a:t>MIN</a:t>
            </a:r>
            <a:r>
              <a:rPr lang="en-GB" sz="1450">
                <a:solidFill>
                  <a:srgbClr val="A9B7C6"/>
                </a:solidFill>
                <a:highlight>
                  <a:srgbClr val="2B2B2B"/>
                </a:highlight>
                <a:latin typeface="Courier New"/>
                <a:ea typeface="Courier New"/>
                <a:cs typeface="Courier New"/>
                <a:sym typeface="Courier New"/>
              </a:rPr>
              <a:t>(items), </a:t>
            </a:r>
            <a:r>
              <a:rPr lang="en-GB" sz="1450">
                <a:solidFill>
                  <a:srgbClr val="FFC66D"/>
                </a:solidFill>
                <a:highlight>
                  <a:srgbClr val="2B2B2B"/>
                </a:highlight>
                <a:latin typeface="Courier New"/>
                <a:ea typeface="Courier New"/>
                <a:cs typeface="Courier New"/>
                <a:sym typeface="Courier New"/>
              </a:rPr>
              <a:t>FLOOR</a:t>
            </a:r>
            <a:r>
              <a:rPr lang="en-GB" sz="1450">
                <a:solidFill>
                  <a:srgbClr val="A9B7C6"/>
                </a:solidFill>
                <a:highlight>
                  <a:srgbClr val="2B2B2B"/>
                </a:highlight>
                <a:latin typeface="Courier New"/>
                <a:ea typeface="Courier New"/>
                <a:cs typeface="Courier New"/>
                <a:sym typeface="Courier New"/>
              </a:rPr>
              <a:t>(</a:t>
            </a:r>
            <a:r>
              <a:rPr lang="en-GB" sz="1450">
                <a:solidFill>
                  <a:srgbClr val="FFC66D"/>
                </a:solidFill>
                <a:highlight>
                  <a:srgbClr val="2B2B2B"/>
                </a:highlight>
                <a:latin typeface="Courier New"/>
                <a:ea typeface="Courier New"/>
                <a:cs typeface="Courier New"/>
                <a:sym typeface="Courier New"/>
              </a:rPr>
              <a:t>AVG</a:t>
            </a:r>
            <a:r>
              <a:rPr lang="en-GB" sz="1450">
                <a:solidFill>
                  <a:srgbClr val="A9B7C6"/>
                </a:solidFill>
                <a:highlight>
                  <a:srgbClr val="2B2B2B"/>
                </a:highlight>
                <a:latin typeface="Courier New"/>
                <a:ea typeface="Courier New"/>
                <a:cs typeface="Courier New"/>
                <a:sym typeface="Courier New"/>
              </a:rPr>
              <a:t>(items))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orderNumber, </a:t>
            </a:r>
            <a:r>
              <a:rPr lang="en-GB" sz="1450">
                <a:solidFill>
                  <a:srgbClr val="FFC66D"/>
                </a:solidFill>
                <a:highlight>
                  <a:srgbClr val="2B2B2B"/>
                </a:highlight>
                <a:latin typeface="Courier New"/>
                <a:ea typeface="Courier New"/>
                <a:cs typeface="Courier New"/>
                <a:sym typeface="Courier New"/>
              </a:rPr>
              <a:t>COUNT</a:t>
            </a:r>
            <a:r>
              <a:rPr lang="en-GB" sz="1450">
                <a:solidFill>
                  <a:srgbClr val="A9B7C6"/>
                </a:solidFill>
                <a:highlight>
                  <a:srgbClr val="2B2B2B"/>
                </a:highlight>
                <a:latin typeface="Courier New"/>
                <a:ea typeface="Courier New"/>
                <a:cs typeface="Courier New"/>
                <a:sym typeface="Courier New"/>
              </a:rPr>
              <a:t>(orderNumber)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items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 </a:t>
            </a: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orderNumber)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lineitems;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Correlated</a:t>
            </a:r>
            <a:r>
              <a:rPr lang="en-GB"/>
              <a:t> Subquery</a:t>
            </a:r>
            <a:endParaRPr/>
          </a:p>
        </p:txBody>
      </p:sp>
      <p:sp>
        <p:nvSpPr>
          <p:cNvPr id="81" name="Google Shape;81;p17"/>
          <p:cNvSpPr txBox="1"/>
          <p:nvPr>
            <p:ph idx="1" type="body"/>
          </p:nvPr>
        </p:nvSpPr>
        <p:spPr>
          <a:xfrm>
            <a:off x="311700" y="1152475"/>
            <a:ext cx="85206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highlight>
                  <a:srgbClr val="FFFFFF"/>
                </a:highlight>
                <a:latin typeface="Roboto"/>
                <a:ea typeface="Roboto"/>
                <a:cs typeface="Roboto"/>
                <a:sym typeface="Roboto"/>
              </a:rPr>
              <a:t>MySQL correlated subquery adalah subquery yang mengandung referensi ke tabel yang juga muncul di query luar. Subquery ini juga disebut inner query, sedangkan query yang mengandung subquery disebut outer query. MySQL correlated subquery dievaluasi sekali untuk setiap baris yang diproses oleh outer query</a:t>
            </a:r>
            <a:endParaRPr/>
          </a:p>
        </p:txBody>
      </p:sp>
      <p:sp>
        <p:nvSpPr>
          <p:cNvPr id="82" name="Google Shape;82;p17"/>
          <p:cNvSpPr txBox="1"/>
          <p:nvPr/>
        </p:nvSpPr>
        <p:spPr>
          <a:xfrm>
            <a:off x="441800" y="2021575"/>
            <a:ext cx="8360700" cy="20148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productname, buyprice,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 o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o</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productCode</a:t>
            </a:r>
            <a:r>
              <a:rPr lang="en-GB" sz="1450">
                <a:solidFill>
                  <a:srgbClr val="ABB2BF"/>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p1</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productCode</a:t>
            </a:r>
            <a:r>
              <a:rPr lang="en-GB" sz="1450">
                <a:solidFill>
                  <a:srgbClr val="A9B7C6"/>
                </a:solidFill>
                <a:highlight>
                  <a:srgbClr val="2B2B2B"/>
                </a:highlight>
                <a:latin typeface="Courier New"/>
                <a:ea typeface="Courier New"/>
                <a:cs typeface="Courier New"/>
                <a:sym typeface="Courier New"/>
              </a:rPr>
              <a:t>) jumlah</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products p1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buyprice </a:t>
            </a:r>
            <a:r>
              <a:rPr lang="en-GB" sz="1450">
                <a:solidFill>
                  <a:srgbClr val="ABB2BF"/>
                </a:solidFill>
                <a:highlight>
                  <a:srgbClr val="2B2B2B"/>
                </a:highlight>
                <a:latin typeface="Courier New"/>
                <a:ea typeface="Courier New"/>
                <a:cs typeface="Courier New"/>
                <a:sym typeface="Courier New"/>
              </a:rPr>
              <a:t>&gt;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AVG</a:t>
            </a:r>
            <a:r>
              <a:rPr lang="en-GB" sz="1450">
                <a:solidFill>
                  <a:srgbClr val="A9B7C6"/>
                </a:solidFill>
                <a:highlight>
                  <a:srgbClr val="2B2B2B"/>
                </a:highlight>
                <a:latin typeface="Courier New"/>
                <a:ea typeface="Courier New"/>
                <a:cs typeface="Courier New"/>
                <a:sym typeface="Courier New"/>
              </a:rPr>
              <a:t>(buyprice)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products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productline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p1</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productline</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5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Subquery dengan Exists dan Not Exists</a:t>
            </a:r>
            <a:endParaRPr/>
          </a:p>
        </p:txBody>
      </p:sp>
      <p:sp>
        <p:nvSpPr>
          <p:cNvPr id="88" name="Google Shape;88;p18"/>
          <p:cNvSpPr txBox="1"/>
          <p:nvPr>
            <p:ph idx="1" type="body"/>
          </p:nvPr>
        </p:nvSpPr>
        <p:spPr>
          <a:xfrm>
            <a:off x="311700" y="1152475"/>
            <a:ext cx="8520600" cy="7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Ketika subkueri digunakan dengan operator EXISTS atau NOT EXISTS, subkueri mengembalikan nilai Boolean TRUE atau FALSE.</a:t>
            </a:r>
            <a:endParaRPr>
              <a:solidFill>
                <a:schemeClr val="dk1"/>
              </a:solidFill>
            </a:endParaRPr>
          </a:p>
        </p:txBody>
      </p:sp>
      <p:sp>
        <p:nvSpPr>
          <p:cNvPr id="89" name="Google Shape;89;p18"/>
          <p:cNvSpPr txBox="1"/>
          <p:nvPr/>
        </p:nvSpPr>
        <p:spPr>
          <a:xfrm>
            <a:off x="408325" y="1968025"/>
            <a:ext cx="8253600" cy="26175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 customerName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orderNumber,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(priceEach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quantityOrdered)</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customerNumber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customers</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customerNumber</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HAVING</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(priceEach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quantityOrdered) </a:t>
            </a:r>
            <a:r>
              <a:rPr lang="en-GB" sz="1450">
                <a:solidFill>
                  <a:srgbClr val="ABB2BF"/>
                </a:solidFill>
                <a:highlight>
                  <a:srgbClr val="2B2B2B"/>
                </a:highlight>
                <a:latin typeface="Courier New"/>
                <a:ea typeface="Courier New"/>
                <a:cs typeface="Courier New"/>
                <a:sym typeface="Courier New"/>
              </a:rPr>
              <a:t>&gt;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60000</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Subkueri adalah kueri yang bersarang di dalam kueri lain (atau kueri luar).</a:t>
            </a:r>
            <a:endParaRPr/>
          </a:p>
          <a:p>
            <a:pPr indent="-342900" lvl="0" marL="457200" rtl="0" algn="l">
              <a:spcBef>
                <a:spcPts val="0"/>
              </a:spcBef>
              <a:spcAft>
                <a:spcPts val="0"/>
              </a:spcAft>
              <a:buSzPts val="1800"/>
              <a:buChar char="●"/>
            </a:pPr>
            <a:r>
              <a:rPr lang="en-GB"/>
              <a:t>Subkueri yang berkorelasi bergantung pada kueri luar.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DERIVED TABLE</a:t>
            </a:r>
            <a:endParaRPr/>
          </a:p>
        </p:txBody>
      </p:sp>
      <p:sp>
        <p:nvSpPr>
          <p:cNvPr id="101" name="Google Shape;101;p20"/>
          <p:cNvSpPr txBox="1"/>
          <p:nvPr>
            <p:ph idx="1" type="body"/>
          </p:nvPr>
        </p:nvSpPr>
        <p:spPr>
          <a:xfrm>
            <a:off x="311700" y="1152475"/>
            <a:ext cx="8520600" cy="1371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sz="1200">
                <a:solidFill>
                  <a:srgbClr val="111111"/>
                </a:solidFill>
                <a:highlight>
                  <a:srgbClr val="FFFFFF"/>
                </a:highlight>
                <a:latin typeface="Roboto"/>
                <a:ea typeface="Roboto"/>
                <a:cs typeface="Roboto"/>
                <a:sym typeface="Roboto"/>
              </a:rPr>
              <a:t>MySQL Derived Tables adalah tabel virtual yang dihasilkan dari pernyataan SELECT. MySQL Derived Tables mirip dengan tabel sementara, tetapi menggunakan MySQL Derived Tables dalam pernyataan SELECT jauh lebih sederhana karena tidak memerlukan pembuatan tabel sementara. Istilah MySQL Derived Tables dan subquery sering digunakan secara bergantian. Ketika subquery mandiri digunakan dalam klausa FROM dari pernyataan SELECT, subquery tersebut juga disebut MySQL Derived Tables</a:t>
            </a:r>
            <a:endParaRPr sz="1200">
              <a:solidFill>
                <a:srgbClr val="111111"/>
              </a:solidFill>
              <a:highlight>
                <a:srgbClr val="FFFFFF"/>
              </a:highlight>
              <a:latin typeface="Roboto"/>
              <a:ea typeface="Roboto"/>
              <a:cs typeface="Roboto"/>
              <a:sym typeface="Roboto"/>
            </a:endParaRPr>
          </a:p>
          <a:p>
            <a:pPr indent="0" lvl="0" marL="0" rtl="0" algn="l">
              <a:spcBef>
                <a:spcPts val="1200"/>
              </a:spcBef>
              <a:spcAft>
                <a:spcPts val="1200"/>
              </a:spcAft>
              <a:buNone/>
            </a:pPr>
            <a:r>
              <a:rPr b="1" lang="en-GB" sz="1200">
                <a:solidFill>
                  <a:srgbClr val="111111"/>
                </a:solidFill>
                <a:highlight>
                  <a:srgbClr val="FFFFFF"/>
                </a:highlight>
                <a:latin typeface="Roboto"/>
                <a:ea typeface="Roboto"/>
                <a:cs typeface="Roboto"/>
                <a:sym typeface="Roboto"/>
              </a:rPr>
              <a:t>Setiap </a:t>
            </a:r>
            <a:r>
              <a:rPr b="1" lang="en-GB" sz="1200">
                <a:solidFill>
                  <a:srgbClr val="111111"/>
                </a:solidFill>
                <a:highlight>
                  <a:srgbClr val="FFFFFF"/>
                </a:highlight>
                <a:latin typeface="Roboto"/>
                <a:ea typeface="Roboto"/>
                <a:cs typeface="Roboto"/>
                <a:sym typeface="Roboto"/>
              </a:rPr>
              <a:t>Derived Tables</a:t>
            </a:r>
            <a:r>
              <a:rPr b="1" lang="en-GB" sz="1200">
                <a:solidFill>
                  <a:srgbClr val="111111"/>
                </a:solidFill>
                <a:highlight>
                  <a:srgbClr val="FFFFFF"/>
                </a:highlight>
                <a:latin typeface="Roboto"/>
                <a:ea typeface="Roboto"/>
                <a:cs typeface="Roboto"/>
                <a:sym typeface="Roboto"/>
              </a:rPr>
              <a:t> harus mempunyai alias tersendiri.</a:t>
            </a:r>
            <a:endParaRPr b="1" sz="1200">
              <a:solidFill>
                <a:srgbClr val="111111"/>
              </a:solidFill>
              <a:highlight>
                <a:srgbClr val="FFFFFF"/>
              </a:highlight>
              <a:latin typeface="Roboto"/>
              <a:ea typeface="Roboto"/>
              <a:cs typeface="Roboto"/>
              <a:sym typeface="Roboto"/>
            </a:endParaRPr>
          </a:p>
        </p:txBody>
      </p:sp>
      <p:pic>
        <p:nvPicPr>
          <p:cNvPr id="102" name="Google Shape;102;p20"/>
          <p:cNvPicPr preferRelativeResize="0"/>
          <p:nvPr/>
        </p:nvPicPr>
        <p:blipFill>
          <a:blip r:embed="rId3">
            <a:alphaModFix/>
          </a:blip>
          <a:stretch>
            <a:fillRect/>
          </a:stretch>
        </p:blipFill>
        <p:spPr>
          <a:xfrm>
            <a:off x="420150" y="2495275"/>
            <a:ext cx="6276975" cy="220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08" name="Google Shape;108;p21"/>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productName, sales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productCode, </a:t>
            </a:r>
            <a:r>
              <a:rPr lang="en-GB" sz="1450">
                <a:solidFill>
                  <a:srgbClr val="FFC66D"/>
                </a:solidFill>
                <a:highlight>
                  <a:srgbClr val="2B2B2B"/>
                </a:highlight>
                <a:latin typeface="Courier New"/>
                <a:ea typeface="Courier New"/>
                <a:cs typeface="Courier New"/>
                <a:sym typeface="Courier New"/>
              </a:rPr>
              <a:t>ROUND</a:t>
            </a:r>
            <a:r>
              <a:rPr lang="en-GB" sz="1450">
                <a:solidFill>
                  <a:srgbClr val="A9B7C6"/>
                </a:solidFill>
                <a:highlight>
                  <a:srgbClr val="2B2B2B"/>
                </a:highlight>
                <a:latin typeface="Courier New"/>
                <a:ea typeface="Courier New"/>
                <a:cs typeface="Courier New"/>
                <a:sym typeface="Courier New"/>
              </a:rPr>
              <a:t>(</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sales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 </a:t>
            </a: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(shippedDate)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2003</a:t>
            </a:r>
            <a:endParaRPr sz="1450">
              <a:solidFill>
                <a:srgbClr val="6897BB"/>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productCode </a:t>
            </a: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sales </a:t>
            </a:r>
            <a:r>
              <a:rPr lang="en-GB" sz="1450">
                <a:solidFill>
                  <a:srgbClr val="CC7832"/>
                </a:solidFill>
                <a:highlight>
                  <a:srgbClr val="2B2B2B"/>
                </a:highlight>
                <a:latin typeface="Courier New"/>
                <a:ea typeface="Courier New"/>
                <a:cs typeface="Courier New"/>
                <a:sym typeface="Courier New"/>
              </a:rPr>
              <a:t>DESC</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LIMIT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5</a:t>
            </a:r>
            <a:r>
              <a:rPr lang="en-GB" sz="1450">
                <a:solidFill>
                  <a:srgbClr val="A9B7C6"/>
                </a:solidFill>
                <a:highlight>
                  <a:srgbClr val="2B2B2B"/>
                </a:highlight>
                <a:latin typeface="Courier New"/>
                <a:ea typeface="Courier New"/>
                <a:cs typeface="Courier New"/>
                <a:sym typeface="Courier New"/>
              </a:rPr>
              <a:t>) top5products2003</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products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(productCode);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7F848E"/>
                </a:solidFill>
                <a:highlight>
                  <a:srgbClr val="2B2B2B"/>
                </a:highlight>
                <a:latin typeface="Courier New"/>
                <a:ea typeface="Courier New"/>
                <a:cs typeface="Courier New"/>
                <a:sym typeface="Courier New"/>
              </a:rPr>
              <a:t>--------</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customerGroup,  </a:t>
            </a:r>
            <a:r>
              <a:rPr lang="en-GB" sz="1450">
                <a:solidFill>
                  <a:srgbClr val="FFC66D"/>
                </a:solidFill>
                <a:highlight>
                  <a:srgbClr val="2B2B2B"/>
                </a:highlight>
                <a:latin typeface="Courier New"/>
                <a:ea typeface="Courier New"/>
                <a:cs typeface="Courier New"/>
                <a:sym typeface="Courier New"/>
              </a:rPr>
              <a:t>COUNT</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cg</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groupCount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 </a:t>
            </a:r>
            <a:r>
              <a:rPr lang="en-GB" sz="1450">
                <a:solidFill>
                  <a:srgbClr val="FFC66D"/>
                </a:solidFill>
                <a:highlight>
                  <a:srgbClr val="2B2B2B"/>
                </a:highlight>
                <a:latin typeface="Courier New"/>
                <a:ea typeface="Courier New"/>
                <a:cs typeface="Courier New"/>
                <a:sym typeface="Courier New"/>
              </a:rPr>
              <a:t>ROUND</a:t>
            </a:r>
            <a:r>
              <a:rPr lang="en-GB" sz="1450">
                <a:solidFill>
                  <a:srgbClr val="A9B7C6"/>
                </a:solidFill>
                <a:highlight>
                  <a:srgbClr val="2B2B2B"/>
                </a:highlight>
                <a:latin typeface="Courier New"/>
                <a:ea typeface="Courier New"/>
                <a:cs typeface="Courier New"/>
                <a:sym typeface="Courier New"/>
              </a:rPr>
              <a:t>(</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sales,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CASE</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WHEN</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a:t>
            </a:r>
            <a:r>
              <a:rPr lang="en-GB" sz="1450">
                <a:solidFill>
                  <a:srgbClr val="ABB2BF"/>
                </a:solidFill>
                <a:highlight>
                  <a:srgbClr val="2B2B2B"/>
                </a:highlight>
                <a:latin typeface="Courier New"/>
                <a:ea typeface="Courier New"/>
                <a:cs typeface="Courier New"/>
                <a:sym typeface="Courier New"/>
              </a:rPr>
              <a:t>&lt;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10000</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THEN</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'Silver'</a:t>
            </a:r>
            <a:endParaRPr sz="1450">
              <a:solidFill>
                <a:srgbClr val="6A8759"/>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WHEN</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a:t>
            </a:r>
            <a:r>
              <a:rPr lang="en-GB" sz="1450">
                <a:solidFill>
                  <a:srgbClr val="CC7832"/>
                </a:solidFill>
                <a:highlight>
                  <a:srgbClr val="2B2B2B"/>
                </a:highlight>
                <a:latin typeface="Courier New"/>
                <a:ea typeface="Courier New"/>
                <a:cs typeface="Courier New"/>
                <a:sym typeface="Courier New"/>
              </a:rPr>
              <a:t>BETWEEN</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10000</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AND</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100000</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THEN</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'Gold'</a:t>
            </a:r>
            <a:endParaRPr sz="1450">
              <a:solidFill>
                <a:srgbClr val="6A8759"/>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WHEN</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a:t>
            </a:r>
            <a:r>
              <a:rPr lang="en-GB" sz="1450">
                <a:solidFill>
                  <a:srgbClr val="ABB2BF"/>
                </a:solidFill>
                <a:highlight>
                  <a:srgbClr val="2B2B2B"/>
                </a:highlight>
                <a:latin typeface="Courier New"/>
                <a:ea typeface="Courier New"/>
                <a:cs typeface="Courier New"/>
                <a:sym typeface="Courier New"/>
              </a:rPr>
              <a:t>&gt;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100000</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THEN</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'Platinum'</a:t>
            </a:r>
            <a:endParaRPr sz="1450">
              <a:solidFill>
                <a:srgbClr val="6A8759"/>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END</a:t>
            </a:r>
            <a:r>
              <a:rPr lang="en-GB" sz="1450">
                <a:solidFill>
                  <a:srgbClr val="A9B7C6"/>
                </a:solidFill>
                <a:highlight>
                  <a:srgbClr val="2B2B2B"/>
                </a:highlight>
                <a:latin typeface="Courier New"/>
                <a:ea typeface="Courier New"/>
                <a:cs typeface="Courier New"/>
                <a:sym typeface="Courier New"/>
              </a:rPr>
              <a:t>) customerGroup</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(shippedDate)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2003</a:t>
            </a:r>
            <a:endParaRPr sz="1450">
              <a:solidFill>
                <a:srgbClr val="6897BB"/>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customerNumber) cg</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cg</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customerGroup</a:t>
            </a:r>
            <a:r>
              <a:rPr lang="en-GB" sz="14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