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p:regular r:id="rId49"/>
      <p:bold r:id="rId50"/>
      <p:italic r:id="rId51"/>
      <p:boldItalic r:id="rId52"/>
    </p:embeddedFont>
    <p:embeddedFont>
      <p:font typeface="Roboto Mon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6CF019-AA8C-4E91-BFC0-87C23B112CFA}">
  <a:tblStyle styleId="{3B6CF019-AA8C-4E91-BFC0-87C23B112C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RobotoMono-regular.fntdata"/><Relationship Id="rId52" Type="http://schemas.openxmlformats.org/officeDocument/2006/relationships/font" Target="fonts/Roboto-boldItalic.fntdata"/><Relationship Id="rId11" Type="http://schemas.openxmlformats.org/officeDocument/2006/relationships/slide" Target="slides/slide5.xml"/><Relationship Id="rId55" Type="http://schemas.openxmlformats.org/officeDocument/2006/relationships/font" Target="fonts/RobotoMono-italic.fntdata"/><Relationship Id="rId10" Type="http://schemas.openxmlformats.org/officeDocument/2006/relationships/slide" Target="slides/slide4.xml"/><Relationship Id="rId54" Type="http://schemas.openxmlformats.org/officeDocument/2006/relationships/font" Target="fonts/RobotoMono-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RobotoMon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79359519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79359519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79359519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79359519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7935951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7935951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79359519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79359519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79359519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79359519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79359519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79359519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79359519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79359519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79359519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79359519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79359519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79359519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79359519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79359519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79359519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79359519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79359519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79359519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79359519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79359519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79359519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79359519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79359519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79359519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79359519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79359519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79359519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79359519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79359519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79359519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81c41e4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81c41e4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81c41e4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81c41e4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81c41e45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81c41e45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79359519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79359519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81c41e45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81c41e45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81c41e45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81c41e45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837dcf9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6837dcf9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837dcf91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837dcf91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837dcf91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837dcf91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837dcf91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837dcf91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837dcf91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6837dcf91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837dcf91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6837dcf91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6837dcf91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6837dcf91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6837dcf91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6837dcf91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79359519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7935951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6837dcf91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6837dcf91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6837dcf91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6837dcf91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837dcf91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6837dcf91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79359519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79359519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7935951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7935951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79359519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79359519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79359519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79359519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79359519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79359519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73600"/>
            <a:ext cx="8520600" cy="923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Filtering Data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Pojok Code</a:t>
            </a:r>
            <a:endParaRPr/>
          </a:p>
        </p:txBody>
      </p:sp>
      <p:pic>
        <p:nvPicPr>
          <p:cNvPr id="56" name="Google Shape;56;p13"/>
          <p:cNvPicPr preferRelativeResize="0"/>
          <p:nvPr/>
        </p:nvPicPr>
        <p:blipFill>
          <a:blip r:embed="rId3">
            <a:alphaModFix/>
          </a:blip>
          <a:stretch>
            <a:fillRect/>
          </a:stretch>
        </p:blipFill>
        <p:spPr>
          <a:xfrm>
            <a:off x="3118175" y="293725"/>
            <a:ext cx="2819400" cy="1456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DISTINCT dengan NULL</a:t>
            </a:r>
            <a:endParaRPr/>
          </a:p>
        </p:txBody>
      </p:sp>
      <p:sp>
        <p:nvSpPr>
          <p:cNvPr id="114" name="Google Shape;114;p22"/>
          <p:cNvSpPr txBox="1"/>
          <p:nvPr>
            <p:ph idx="1" type="body"/>
          </p:nvPr>
        </p:nvSpPr>
        <p:spPr>
          <a:xfrm>
            <a:off x="311700" y="1152475"/>
            <a:ext cx="8520600" cy="70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chemeClr val="dk1"/>
                </a:solidFill>
              </a:rPr>
              <a:t>Ketika perintah distinct menemukan NULL maka akan di munculkan minimal 1 NULL (tidak menjadi hilang)</a:t>
            </a:r>
            <a:endParaRPr sz="1400">
              <a:solidFill>
                <a:schemeClr val="dk1"/>
              </a:solidFill>
            </a:endParaRPr>
          </a:p>
        </p:txBody>
      </p:sp>
      <p:sp>
        <p:nvSpPr>
          <p:cNvPr id="115" name="Google Shape;115;p22"/>
          <p:cNvSpPr txBox="1"/>
          <p:nvPr/>
        </p:nvSpPr>
        <p:spPr>
          <a:xfrm>
            <a:off x="420325" y="1937725"/>
            <a:ext cx="7886100" cy="9972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72222"/>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 DISTINCT</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state</a:t>
            </a:r>
            <a:endParaRPr sz="1350">
              <a:solidFill>
                <a:srgbClr val="CC7832"/>
              </a:solidFill>
              <a:highlight>
                <a:srgbClr val="2B2B2B"/>
              </a:highlight>
              <a:latin typeface="Courier New"/>
              <a:ea typeface="Courier New"/>
              <a:cs typeface="Courier New"/>
              <a:sym typeface="Courier New"/>
            </a:endParaRPr>
          </a:p>
          <a:p>
            <a:pPr indent="0" lvl="0" marL="0" rtl="0" algn="l">
              <a:lnSpc>
                <a:spcPct val="172222"/>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FROM</a:t>
            </a:r>
            <a:r>
              <a:rPr lang="en-GB" sz="1350">
                <a:solidFill>
                  <a:srgbClr val="A9B7C6"/>
                </a:solidFill>
                <a:highlight>
                  <a:srgbClr val="2B2B2B"/>
                </a:highlight>
                <a:latin typeface="Courier New"/>
                <a:ea typeface="Courier New"/>
                <a:cs typeface="Courier New"/>
                <a:sym typeface="Courier New"/>
              </a:rPr>
              <a:t> customers;</a:t>
            </a:r>
            <a:endParaRPr sz="135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DISTINCT DENGAN MULTIPLE COLUMN</a:t>
            </a:r>
            <a:endParaRPr/>
          </a:p>
        </p:txBody>
      </p:sp>
      <p:sp>
        <p:nvSpPr>
          <p:cNvPr id="121" name="Google Shape;121;p23"/>
          <p:cNvSpPr txBox="1"/>
          <p:nvPr>
            <p:ph idx="1" type="body"/>
          </p:nvPr>
        </p:nvSpPr>
        <p:spPr>
          <a:xfrm>
            <a:off x="311700" y="1152475"/>
            <a:ext cx="8520600" cy="112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Saat Anda menentukan beberapa kolom dalam klausa DISTINCT, klausa DISTINCT akan menggunakan kombinasi nilai dalam kolom ini untuk menentukan keunikan baris dalam kumpulan hasil.</a:t>
            </a:r>
            <a:endParaRPr>
              <a:solidFill>
                <a:schemeClr val="dk1"/>
              </a:solidFill>
            </a:endParaRPr>
          </a:p>
        </p:txBody>
      </p:sp>
      <p:sp>
        <p:nvSpPr>
          <p:cNvPr id="122" name="Google Shape;122;p23"/>
          <p:cNvSpPr txBox="1"/>
          <p:nvPr/>
        </p:nvSpPr>
        <p:spPr>
          <a:xfrm>
            <a:off x="448800" y="2358025"/>
            <a:ext cx="7929000" cy="22014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750">
                <a:solidFill>
                  <a:srgbClr val="CC7832"/>
                </a:solidFill>
                <a:highlight>
                  <a:srgbClr val="2B2B2B"/>
                </a:highlight>
                <a:latin typeface="Courier New"/>
                <a:ea typeface="Courier New"/>
                <a:cs typeface="Courier New"/>
                <a:sym typeface="Courier New"/>
              </a:rPr>
              <a:t>SELECT DISTINCT</a:t>
            </a:r>
            <a:endParaRPr sz="17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750">
                <a:solidFill>
                  <a:srgbClr val="A9B7C6"/>
                </a:solidFill>
                <a:highlight>
                  <a:srgbClr val="2B2B2B"/>
                </a:highlight>
                <a:latin typeface="Courier New"/>
                <a:ea typeface="Courier New"/>
                <a:cs typeface="Courier New"/>
                <a:sym typeface="Courier New"/>
              </a:rPr>
              <a:t>    </a:t>
            </a:r>
            <a:r>
              <a:rPr lang="en-GB" sz="1750">
                <a:solidFill>
                  <a:srgbClr val="CC7832"/>
                </a:solidFill>
                <a:highlight>
                  <a:srgbClr val="2B2B2B"/>
                </a:highlight>
                <a:latin typeface="Courier New"/>
                <a:ea typeface="Courier New"/>
                <a:cs typeface="Courier New"/>
                <a:sym typeface="Courier New"/>
              </a:rPr>
              <a:t>state</a:t>
            </a:r>
            <a:r>
              <a:rPr lang="en-GB" sz="1750">
                <a:solidFill>
                  <a:srgbClr val="A9B7C6"/>
                </a:solidFill>
                <a:highlight>
                  <a:srgbClr val="2B2B2B"/>
                </a:highlight>
                <a:latin typeface="Courier New"/>
                <a:ea typeface="Courier New"/>
                <a:cs typeface="Courier New"/>
                <a:sym typeface="Courier New"/>
              </a:rPr>
              <a:t>, city</a:t>
            </a:r>
            <a:endParaRPr sz="17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750">
                <a:solidFill>
                  <a:srgbClr val="CC7832"/>
                </a:solidFill>
                <a:highlight>
                  <a:srgbClr val="2B2B2B"/>
                </a:highlight>
                <a:latin typeface="Courier New"/>
                <a:ea typeface="Courier New"/>
                <a:cs typeface="Courier New"/>
                <a:sym typeface="Courier New"/>
              </a:rPr>
              <a:t>FROM</a:t>
            </a:r>
            <a:r>
              <a:rPr lang="en-GB" sz="1750">
                <a:solidFill>
                  <a:srgbClr val="A9B7C6"/>
                </a:solidFill>
                <a:highlight>
                  <a:srgbClr val="2B2B2B"/>
                </a:highlight>
                <a:latin typeface="Courier New"/>
                <a:ea typeface="Courier New"/>
                <a:cs typeface="Courier New"/>
                <a:sym typeface="Courier New"/>
              </a:rPr>
              <a:t> customers</a:t>
            </a:r>
            <a:endParaRPr sz="17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750">
                <a:solidFill>
                  <a:srgbClr val="CC7832"/>
                </a:solidFill>
                <a:highlight>
                  <a:srgbClr val="2B2B2B"/>
                </a:highlight>
                <a:latin typeface="Courier New"/>
                <a:ea typeface="Courier New"/>
                <a:cs typeface="Courier New"/>
                <a:sym typeface="Courier New"/>
              </a:rPr>
              <a:t>WHERE</a:t>
            </a:r>
            <a:r>
              <a:rPr lang="en-GB" sz="1750">
                <a:solidFill>
                  <a:srgbClr val="A9B7C6"/>
                </a:solidFill>
                <a:highlight>
                  <a:srgbClr val="2B2B2B"/>
                </a:highlight>
                <a:latin typeface="Courier New"/>
                <a:ea typeface="Courier New"/>
                <a:cs typeface="Courier New"/>
                <a:sym typeface="Courier New"/>
              </a:rPr>
              <a:t> </a:t>
            </a:r>
            <a:r>
              <a:rPr lang="en-GB" sz="1750">
                <a:solidFill>
                  <a:srgbClr val="CC7832"/>
                </a:solidFill>
                <a:highlight>
                  <a:srgbClr val="2B2B2B"/>
                </a:highlight>
                <a:latin typeface="Courier New"/>
                <a:ea typeface="Courier New"/>
                <a:cs typeface="Courier New"/>
                <a:sym typeface="Courier New"/>
              </a:rPr>
              <a:t>state</a:t>
            </a:r>
            <a:r>
              <a:rPr lang="en-GB" sz="1750">
                <a:solidFill>
                  <a:srgbClr val="A9B7C6"/>
                </a:solidFill>
                <a:highlight>
                  <a:srgbClr val="2B2B2B"/>
                </a:highlight>
                <a:latin typeface="Courier New"/>
                <a:ea typeface="Courier New"/>
                <a:cs typeface="Courier New"/>
                <a:sym typeface="Courier New"/>
              </a:rPr>
              <a:t> </a:t>
            </a:r>
            <a:r>
              <a:rPr lang="en-GB" sz="1750">
                <a:solidFill>
                  <a:srgbClr val="CC7832"/>
                </a:solidFill>
                <a:highlight>
                  <a:srgbClr val="2B2B2B"/>
                </a:highlight>
                <a:latin typeface="Courier New"/>
                <a:ea typeface="Courier New"/>
                <a:cs typeface="Courier New"/>
                <a:sym typeface="Courier New"/>
              </a:rPr>
              <a:t>IS</a:t>
            </a:r>
            <a:r>
              <a:rPr lang="en-GB" sz="1750">
                <a:solidFill>
                  <a:srgbClr val="A9B7C6"/>
                </a:solidFill>
                <a:highlight>
                  <a:srgbClr val="2B2B2B"/>
                </a:highlight>
                <a:latin typeface="Courier New"/>
                <a:ea typeface="Courier New"/>
                <a:cs typeface="Courier New"/>
                <a:sym typeface="Courier New"/>
              </a:rPr>
              <a:t> </a:t>
            </a:r>
            <a:r>
              <a:rPr lang="en-GB" sz="1750">
                <a:solidFill>
                  <a:srgbClr val="CC7832"/>
                </a:solidFill>
                <a:highlight>
                  <a:srgbClr val="2B2B2B"/>
                </a:highlight>
                <a:latin typeface="Courier New"/>
                <a:ea typeface="Courier New"/>
                <a:cs typeface="Courier New"/>
                <a:sym typeface="Courier New"/>
              </a:rPr>
              <a:t>NOT</a:t>
            </a:r>
            <a:r>
              <a:rPr lang="en-GB" sz="1750">
                <a:solidFill>
                  <a:srgbClr val="A9B7C6"/>
                </a:solidFill>
                <a:highlight>
                  <a:srgbClr val="2B2B2B"/>
                </a:highlight>
                <a:latin typeface="Courier New"/>
                <a:ea typeface="Courier New"/>
                <a:cs typeface="Courier New"/>
                <a:sym typeface="Courier New"/>
              </a:rPr>
              <a:t> </a:t>
            </a:r>
            <a:r>
              <a:rPr lang="en-GB" sz="1750">
                <a:solidFill>
                  <a:srgbClr val="CC7832"/>
                </a:solidFill>
                <a:highlight>
                  <a:srgbClr val="2B2B2B"/>
                </a:highlight>
                <a:latin typeface="Courier New"/>
                <a:ea typeface="Courier New"/>
                <a:cs typeface="Courier New"/>
                <a:sym typeface="Courier New"/>
              </a:rPr>
              <a:t>NULL</a:t>
            </a:r>
            <a:endParaRPr sz="17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750">
                <a:solidFill>
                  <a:srgbClr val="CC7832"/>
                </a:solidFill>
                <a:highlight>
                  <a:srgbClr val="2B2B2B"/>
                </a:highlight>
                <a:latin typeface="Courier New"/>
                <a:ea typeface="Courier New"/>
                <a:cs typeface="Courier New"/>
                <a:sym typeface="Courier New"/>
              </a:rPr>
              <a:t>ORDER</a:t>
            </a:r>
            <a:r>
              <a:rPr lang="en-GB" sz="1750">
                <a:solidFill>
                  <a:srgbClr val="A9B7C6"/>
                </a:solidFill>
                <a:highlight>
                  <a:srgbClr val="2B2B2B"/>
                </a:highlight>
                <a:latin typeface="Courier New"/>
                <a:ea typeface="Courier New"/>
                <a:cs typeface="Courier New"/>
                <a:sym typeface="Courier New"/>
              </a:rPr>
              <a:t> </a:t>
            </a:r>
            <a:r>
              <a:rPr lang="en-GB" sz="1750">
                <a:solidFill>
                  <a:srgbClr val="CC7832"/>
                </a:solidFill>
                <a:highlight>
                  <a:srgbClr val="2B2B2B"/>
                </a:highlight>
                <a:latin typeface="Courier New"/>
                <a:ea typeface="Courier New"/>
                <a:cs typeface="Courier New"/>
                <a:sym typeface="Courier New"/>
              </a:rPr>
              <a:t>BY</a:t>
            </a:r>
            <a:endParaRPr sz="17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750">
                <a:solidFill>
                  <a:srgbClr val="A9B7C6"/>
                </a:solidFill>
                <a:highlight>
                  <a:srgbClr val="2B2B2B"/>
                </a:highlight>
                <a:latin typeface="Courier New"/>
                <a:ea typeface="Courier New"/>
                <a:cs typeface="Courier New"/>
                <a:sym typeface="Courier New"/>
              </a:rPr>
              <a:t>    </a:t>
            </a:r>
            <a:r>
              <a:rPr lang="en-GB" sz="1750">
                <a:solidFill>
                  <a:srgbClr val="CC7832"/>
                </a:solidFill>
                <a:highlight>
                  <a:srgbClr val="2B2B2B"/>
                </a:highlight>
                <a:latin typeface="Courier New"/>
                <a:ea typeface="Courier New"/>
                <a:cs typeface="Courier New"/>
                <a:sym typeface="Courier New"/>
              </a:rPr>
              <a:t>state</a:t>
            </a:r>
            <a:r>
              <a:rPr lang="en-GB" sz="1750">
                <a:solidFill>
                  <a:srgbClr val="A9B7C6"/>
                </a:solidFill>
                <a:highlight>
                  <a:srgbClr val="2B2B2B"/>
                </a:highlight>
                <a:latin typeface="Courier New"/>
                <a:ea typeface="Courier New"/>
                <a:cs typeface="Courier New"/>
                <a:sym typeface="Courier New"/>
              </a:rPr>
              <a:t>, city;</a:t>
            </a:r>
            <a:endParaRPr sz="17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Kesimpulan</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Gunakan klausa MySQL DISTINCT untuk menghapus baris duplikat dari kumpulan hasil yang dikembalikan oleh klausa SELECT.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AND</a:t>
            </a:r>
            <a:endParaRPr/>
          </a:p>
        </p:txBody>
      </p:sp>
      <p:sp>
        <p:nvSpPr>
          <p:cNvPr id="134" name="Google Shape;134;p25"/>
          <p:cNvSpPr txBox="1"/>
          <p:nvPr>
            <p:ph idx="1" type="body"/>
          </p:nvPr>
        </p:nvSpPr>
        <p:spPr>
          <a:xfrm>
            <a:off x="311700" y="1152475"/>
            <a:ext cx="8520600" cy="72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111111"/>
                </a:solidFill>
                <a:latin typeface="Roboto"/>
                <a:ea typeface="Roboto"/>
                <a:cs typeface="Roboto"/>
                <a:sym typeface="Roboto"/>
              </a:rPr>
              <a:t>MySQL AND Operator adalah operator logika yang menggabungkan dua atau lebih ekspresi Boolean dan mengembalikan 1, 0, atau NULL. Operator AND akan menghasilkan TRUE (1) jika semua bernilai TRUE (1).</a:t>
            </a:r>
            <a:endParaRPr/>
          </a:p>
        </p:txBody>
      </p:sp>
      <p:graphicFrame>
        <p:nvGraphicFramePr>
          <p:cNvPr id="135" name="Google Shape;135;p25"/>
          <p:cNvGraphicFramePr/>
          <p:nvPr/>
        </p:nvGraphicFramePr>
        <p:xfrm>
          <a:off x="446700" y="1975450"/>
          <a:ext cx="3000000" cy="3000000"/>
        </p:xfrm>
        <a:graphic>
          <a:graphicData uri="http://schemas.openxmlformats.org/drawingml/2006/table">
            <a:tbl>
              <a:tblPr>
                <a:noFill/>
                <a:tableStyleId>{3B6CF019-AA8C-4E91-BFC0-87C23B112CFA}</a:tableStyleId>
              </a:tblPr>
              <a:tblGrid>
                <a:gridCol w="1809750"/>
                <a:gridCol w="1809750"/>
                <a:gridCol w="1809750"/>
                <a:gridCol w="1809750"/>
              </a:tblGrid>
              <a:tr h="381000">
                <a:tc>
                  <a:txBody>
                    <a:bodyPr/>
                    <a:lstStyle/>
                    <a:p>
                      <a:pPr indent="0" lvl="0" marL="0" rtl="0" algn="ctr">
                        <a:lnSpc>
                          <a:spcPct val="115000"/>
                        </a:lnSpc>
                        <a:spcBef>
                          <a:spcPts val="0"/>
                        </a:spcBef>
                        <a:spcAft>
                          <a:spcPts val="0"/>
                        </a:spcAft>
                        <a:buNone/>
                      </a:pPr>
                      <a:r>
                        <a:t/>
                      </a:r>
                      <a:endParaRPr/>
                    </a:p>
                  </a:txBody>
                  <a:tcPr marT="91425" marB="91425" marR="91425" marL="91425"/>
                </a:tc>
                <a:tc>
                  <a:txBody>
                    <a:bodyPr/>
                    <a:lstStyle/>
                    <a:p>
                      <a:pPr indent="0" lvl="0" marL="0" rtl="0" algn="ctr">
                        <a:lnSpc>
                          <a:spcPct val="115000"/>
                        </a:lnSpc>
                        <a:spcBef>
                          <a:spcPts val="0"/>
                        </a:spcBef>
                        <a:spcAft>
                          <a:spcPts val="0"/>
                        </a:spcAft>
                        <a:buNone/>
                      </a:pPr>
                      <a:r>
                        <a:rPr b="1" lang="en-GB" sz="1100"/>
                        <a:t>TRUE</a:t>
                      </a:r>
                      <a:endParaRPr b="1" sz="1100"/>
                    </a:p>
                  </a:txBody>
                  <a:tcPr marT="91425" marB="91425" marR="91425" marL="91425"/>
                </a:tc>
                <a:tc>
                  <a:txBody>
                    <a:bodyPr/>
                    <a:lstStyle/>
                    <a:p>
                      <a:pPr indent="0" lvl="0" marL="0" rtl="0" algn="ctr">
                        <a:lnSpc>
                          <a:spcPct val="115000"/>
                        </a:lnSpc>
                        <a:spcBef>
                          <a:spcPts val="0"/>
                        </a:spcBef>
                        <a:spcAft>
                          <a:spcPts val="0"/>
                        </a:spcAft>
                        <a:buNone/>
                      </a:pPr>
                      <a:r>
                        <a:rPr b="1" lang="en-GB" sz="1100"/>
                        <a:t>FALSE</a:t>
                      </a:r>
                      <a:endParaRPr b="1" sz="1100"/>
                    </a:p>
                  </a:txBody>
                  <a:tcPr marT="91425" marB="91425" marR="91425" marL="91425"/>
                </a:tc>
                <a:tc>
                  <a:txBody>
                    <a:bodyPr/>
                    <a:lstStyle/>
                    <a:p>
                      <a:pPr indent="0" lvl="0" marL="0" rtl="0" algn="ctr">
                        <a:lnSpc>
                          <a:spcPct val="115000"/>
                        </a:lnSpc>
                        <a:spcBef>
                          <a:spcPts val="0"/>
                        </a:spcBef>
                        <a:spcAft>
                          <a:spcPts val="0"/>
                        </a:spcAft>
                        <a:buNone/>
                      </a:pPr>
                      <a:r>
                        <a:rPr b="1" lang="en-GB" sz="1100"/>
                        <a:t>NULL</a:t>
                      </a:r>
                      <a:endParaRPr b="1" sz="1100"/>
                    </a:p>
                  </a:txBody>
                  <a:tcPr marT="91425" marB="91425" marR="91425" marL="91425"/>
                </a:tc>
              </a:tr>
              <a:tr h="381000">
                <a:tc>
                  <a:txBody>
                    <a:bodyPr/>
                    <a:lstStyle/>
                    <a:p>
                      <a:pPr indent="0" lvl="0" marL="0" rtl="0" algn="l">
                        <a:spcBef>
                          <a:spcPts val="0"/>
                        </a:spcBef>
                        <a:spcAft>
                          <a:spcPts val="0"/>
                        </a:spcAft>
                        <a:buNone/>
                      </a:pPr>
                      <a:r>
                        <a:rPr b="1" lang="en-GB" sz="1100"/>
                        <a:t>TRUE</a:t>
                      </a:r>
                      <a:endParaRPr b="1" sz="1100"/>
                    </a:p>
                  </a:txBody>
                  <a:tcPr marT="91425" marB="91425" marR="91425" marL="91425"/>
                </a:tc>
                <a:tc>
                  <a:txBody>
                    <a:bodyPr/>
                    <a:lstStyle/>
                    <a:p>
                      <a:pPr indent="0" lvl="0" marL="0" rtl="0" algn="l">
                        <a:spcBef>
                          <a:spcPts val="0"/>
                        </a:spcBef>
                        <a:spcAft>
                          <a:spcPts val="0"/>
                        </a:spcAft>
                        <a:buNone/>
                      </a:pPr>
                      <a:r>
                        <a:rPr lang="en-GB" sz="1300"/>
                        <a:t>TRUE</a:t>
                      </a:r>
                      <a:endParaRPr sz="1300"/>
                    </a:p>
                  </a:txBody>
                  <a:tcPr marT="91425" marB="91425" marR="91425" marL="91425">
                    <a:solidFill>
                      <a:schemeClr val="accent4"/>
                    </a:solidFill>
                  </a:tcPr>
                </a:tc>
                <a:tc>
                  <a:txBody>
                    <a:bodyPr/>
                    <a:lstStyle/>
                    <a:p>
                      <a:pPr indent="0" lvl="0" marL="0" rtl="0" algn="l">
                        <a:spcBef>
                          <a:spcPts val="0"/>
                        </a:spcBef>
                        <a:spcAft>
                          <a:spcPts val="0"/>
                        </a:spcAft>
                        <a:buNone/>
                      </a:pPr>
                      <a:r>
                        <a:rPr lang="en-GB" sz="1300"/>
                        <a:t>FALSE</a:t>
                      </a:r>
                      <a:endParaRPr sz="1300"/>
                    </a:p>
                  </a:txBody>
                  <a:tcPr marT="91425" marB="91425" marR="91425" marL="91425">
                    <a:solidFill>
                      <a:schemeClr val="accent4"/>
                    </a:solidFill>
                  </a:tcPr>
                </a:tc>
                <a:tc>
                  <a:txBody>
                    <a:bodyPr/>
                    <a:lstStyle/>
                    <a:p>
                      <a:pPr indent="0" lvl="0" marL="0" rtl="0" algn="l">
                        <a:spcBef>
                          <a:spcPts val="0"/>
                        </a:spcBef>
                        <a:spcAft>
                          <a:spcPts val="0"/>
                        </a:spcAft>
                        <a:buNone/>
                      </a:pPr>
                      <a:r>
                        <a:rPr lang="en-GB" sz="1300"/>
                        <a:t>NULL</a:t>
                      </a:r>
                      <a:endParaRPr sz="1300"/>
                    </a:p>
                  </a:txBody>
                  <a:tcPr marT="91425" marB="91425" marR="91425" marL="91425">
                    <a:solidFill>
                      <a:schemeClr val="accent4"/>
                    </a:solidFill>
                  </a:tcPr>
                </a:tc>
              </a:tr>
              <a:tr h="381000">
                <a:tc>
                  <a:txBody>
                    <a:bodyPr/>
                    <a:lstStyle/>
                    <a:p>
                      <a:pPr indent="0" lvl="0" marL="0" rtl="0" algn="l">
                        <a:spcBef>
                          <a:spcPts val="0"/>
                        </a:spcBef>
                        <a:spcAft>
                          <a:spcPts val="0"/>
                        </a:spcAft>
                        <a:buNone/>
                      </a:pPr>
                      <a:r>
                        <a:rPr b="1" lang="en-GB" sz="1100"/>
                        <a:t>FALSE</a:t>
                      </a:r>
                      <a:endParaRPr b="1" sz="1100"/>
                    </a:p>
                  </a:txBody>
                  <a:tcPr marT="91425" marB="91425" marR="91425" marL="91425"/>
                </a:tc>
                <a:tc>
                  <a:txBody>
                    <a:bodyPr/>
                    <a:lstStyle/>
                    <a:p>
                      <a:pPr indent="0" lvl="0" marL="0" rtl="0" algn="l">
                        <a:spcBef>
                          <a:spcPts val="0"/>
                        </a:spcBef>
                        <a:spcAft>
                          <a:spcPts val="0"/>
                        </a:spcAft>
                        <a:buNone/>
                      </a:pPr>
                      <a:r>
                        <a:rPr lang="en-GB" sz="1300"/>
                        <a:t>FALSE</a:t>
                      </a:r>
                      <a:endParaRPr sz="1300"/>
                    </a:p>
                  </a:txBody>
                  <a:tcPr marT="91425" marB="91425" marR="91425" marL="91425">
                    <a:solidFill>
                      <a:schemeClr val="accent4"/>
                    </a:solidFill>
                  </a:tcPr>
                </a:tc>
                <a:tc>
                  <a:txBody>
                    <a:bodyPr/>
                    <a:lstStyle/>
                    <a:p>
                      <a:pPr indent="0" lvl="0" marL="0" rtl="0" algn="l">
                        <a:spcBef>
                          <a:spcPts val="0"/>
                        </a:spcBef>
                        <a:spcAft>
                          <a:spcPts val="0"/>
                        </a:spcAft>
                        <a:buNone/>
                      </a:pPr>
                      <a:r>
                        <a:rPr lang="en-GB" sz="1300"/>
                        <a:t>FALSE</a:t>
                      </a:r>
                      <a:endParaRPr sz="1300"/>
                    </a:p>
                  </a:txBody>
                  <a:tcPr marT="91425" marB="91425" marR="91425" marL="91425">
                    <a:solidFill>
                      <a:schemeClr val="accent4"/>
                    </a:solidFill>
                  </a:tcPr>
                </a:tc>
                <a:tc>
                  <a:txBody>
                    <a:bodyPr/>
                    <a:lstStyle/>
                    <a:p>
                      <a:pPr indent="0" lvl="0" marL="0" rtl="0" algn="l">
                        <a:spcBef>
                          <a:spcPts val="0"/>
                        </a:spcBef>
                        <a:spcAft>
                          <a:spcPts val="0"/>
                        </a:spcAft>
                        <a:buNone/>
                      </a:pPr>
                      <a:r>
                        <a:rPr lang="en-GB" sz="1300"/>
                        <a:t>FALSE</a:t>
                      </a:r>
                      <a:endParaRPr sz="1300"/>
                    </a:p>
                  </a:txBody>
                  <a:tcPr marT="91425" marB="91425" marR="91425" marL="91425">
                    <a:solidFill>
                      <a:schemeClr val="accent4"/>
                    </a:solidFill>
                  </a:tcPr>
                </a:tc>
              </a:tr>
              <a:tr h="381000">
                <a:tc>
                  <a:txBody>
                    <a:bodyPr/>
                    <a:lstStyle/>
                    <a:p>
                      <a:pPr indent="0" lvl="0" marL="0" rtl="0" algn="l">
                        <a:spcBef>
                          <a:spcPts val="0"/>
                        </a:spcBef>
                        <a:spcAft>
                          <a:spcPts val="0"/>
                        </a:spcAft>
                        <a:buNone/>
                      </a:pPr>
                      <a:r>
                        <a:rPr b="1" lang="en-GB" sz="1100"/>
                        <a:t>NULL</a:t>
                      </a:r>
                      <a:endParaRPr b="1" sz="1100"/>
                    </a:p>
                  </a:txBody>
                  <a:tcPr marT="91425" marB="91425" marR="91425" marL="91425"/>
                </a:tc>
                <a:tc>
                  <a:txBody>
                    <a:bodyPr/>
                    <a:lstStyle/>
                    <a:p>
                      <a:pPr indent="0" lvl="0" marL="0" rtl="0" algn="l">
                        <a:spcBef>
                          <a:spcPts val="0"/>
                        </a:spcBef>
                        <a:spcAft>
                          <a:spcPts val="0"/>
                        </a:spcAft>
                        <a:buNone/>
                      </a:pPr>
                      <a:r>
                        <a:rPr lang="en-GB" sz="1300"/>
                        <a:t>NULL</a:t>
                      </a:r>
                      <a:endParaRPr sz="1300"/>
                    </a:p>
                  </a:txBody>
                  <a:tcPr marT="91425" marB="91425" marR="91425" marL="91425">
                    <a:solidFill>
                      <a:schemeClr val="accent4"/>
                    </a:solidFill>
                  </a:tcPr>
                </a:tc>
                <a:tc>
                  <a:txBody>
                    <a:bodyPr/>
                    <a:lstStyle/>
                    <a:p>
                      <a:pPr indent="0" lvl="0" marL="0" rtl="0" algn="l">
                        <a:spcBef>
                          <a:spcPts val="0"/>
                        </a:spcBef>
                        <a:spcAft>
                          <a:spcPts val="0"/>
                        </a:spcAft>
                        <a:buNone/>
                      </a:pPr>
                      <a:r>
                        <a:rPr lang="en-GB" sz="1300"/>
                        <a:t>FALSE</a:t>
                      </a:r>
                      <a:endParaRPr sz="1300"/>
                    </a:p>
                  </a:txBody>
                  <a:tcPr marT="91425" marB="91425" marR="91425" marL="91425">
                    <a:solidFill>
                      <a:schemeClr val="accent4"/>
                    </a:solidFill>
                  </a:tcPr>
                </a:tc>
                <a:tc>
                  <a:txBody>
                    <a:bodyPr/>
                    <a:lstStyle/>
                    <a:p>
                      <a:pPr indent="0" lvl="0" marL="0" rtl="0" algn="l">
                        <a:spcBef>
                          <a:spcPts val="0"/>
                        </a:spcBef>
                        <a:spcAft>
                          <a:spcPts val="0"/>
                        </a:spcAft>
                        <a:buNone/>
                      </a:pPr>
                      <a:r>
                        <a:rPr lang="en-GB" sz="1300"/>
                        <a:t>NULL</a:t>
                      </a:r>
                      <a:endParaRPr sz="1300"/>
                    </a:p>
                  </a:txBody>
                  <a:tcPr marT="91425" marB="91425" marR="91425" marL="91425">
                    <a:solidFill>
                      <a:schemeClr val="accent4"/>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141" name="Google Shape;141;p26"/>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0</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0</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0</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0</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0</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NULL</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NULL</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NULL</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NULL</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0</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0</a:t>
            </a:r>
            <a:r>
              <a:rPr lang="en-GB" sz="1350">
                <a:solidFill>
                  <a:srgbClr val="A9B7C6"/>
                </a:solidFill>
                <a:highlight>
                  <a:srgbClr val="2B2B2B"/>
                </a:highlight>
                <a:latin typeface="Courier New"/>
                <a:ea typeface="Courier New"/>
                <a:cs typeface="Courier New"/>
                <a:sym typeface="Courier New"/>
              </a:rPr>
              <a:t>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customername, country, </a:t>
            </a:r>
            <a:r>
              <a:rPr lang="en-GB" sz="1350">
                <a:solidFill>
                  <a:srgbClr val="CC7832"/>
                </a:solidFill>
                <a:highlight>
                  <a:srgbClr val="2B2B2B"/>
                </a:highlight>
                <a:latin typeface="Courier New"/>
                <a:ea typeface="Courier New"/>
                <a:cs typeface="Courier New"/>
                <a:sym typeface="Courier New"/>
              </a:rPr>
              <a:t>state</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FROM</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customers</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WHERE</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country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'USA'</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state</a:t>
            </a:r>
            <a:r>
              <a:rPr lang="en-GB" sz="1350">
                <a:solidFill>
                  <a:srgbClr val="A9B7C6"/>
                </a:solidFill>
                <a:highlight>
                  <a:srgbClr val="2B2B2B"/>
                </a:highlight>
                <a:latin typeface="Courier New"/>
                <a:ea typeface="Courier New"/>
                <a:cs typeface="Courier New"/>
                <a:sym typeface="Courier New"/>
              </a:rPr>
              <a:t>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'CA'</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customername, country, </a:t>
            </a:r>
            <a:r>
              <a:rPr lang="en-GB" sz="1350">
                <a:solidFill>
                  <a:srgbClr val="CC7832"/>
                </a:solidFill>
                <a:highlight>
                  <a:srgbClr val="2B2B2B"/>
                </a:highlight>
                <a:latin typeface="Courier New"/>
                <a:ea typeface="Courier New"/>
                <a:cs typeface="Courier New"/>
                <a:sym typeface="Courier New"/>
              </a:rPr>
              <a:t>state</a:t>
            </a:r>
            <a:r>
              <a:rPr lang="en-GB" sz="1350">
                <a:solidFill>
                  <a:srgbClr val="A9B7C6"/>
                </a:solidFill>
                <a:highlight>
                  <a:srgbClr val="2B2B2B"/>
                </a:highlight>
                <a:latin typeface="Courier New"/>
                <a:ea typeface="Courier New"/>
                <a:cs typeface="Courier New"/>
                <a:sym typeface="Courier New"/>
              </a:rPr>
              <a:t>, creditlimit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FROM</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customers</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WHERE</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A9B7C6"/>
                </a:solidFill>
                <a:highlight>
                  <a:srgbClr val="2B2B2B"/>
                </a:highlight>
                <a:latin typeface="Courier New"/>
                <a:ea typeface="Courier New"/>
                <a:cs typeface="Courier New"/>
                <a:sym typeface="Courier New"/>
              </a:rPr>
              <a:t>    country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'USA'</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state</a:t>
            </a:r>
            <a:r>
              <a:rPr lang="en-GB" sz="1350">
                <a:solidFill>
                  <a:srgbClr val="A9B7C6"/>
                </a:solidFill>
                <a:highlight>
                  <a:srgbClr val="2B2B2B"/>
                </a:highlight>
                <a:latin typeface="Courier New"/>
                <a:ea typeface="Courier New"/>
                <a:cs typeface="Courier New"/>
                <a:sym typeface="Courier New"/>
              </a:rPr>
              <a:t>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'CA'</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creditlimit </a:t>
            </a:r>
            <a:r>
              <a:rPr lang="en-GB" sz="1350">
                <a:solidFill>
                  <a:srgbClr val="ABB2BF"/>
                </a:solidFill>
                <a:highlight>
                  <a:srgbClr val="2B2B2B"/>
                </a:highlight>
                <a:latin typeface="Courier New"/>
                <a:ea typeface="Courier New"/>
                <a:cs typeface="Courier New"/>
                <a:sym typeface="Courier New"/>
              </a:rPr>
              <a:t>&gt;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100000</a:t>
            </a:r>
            <a:r>
              <a:rPr lang="en-GB" sz="1350">
                <a:solidFill>
                  <a:srgbClr val="A9B7C6"/>
                </a:solidFill>
                <a:highlight>
                  <a:srgbClr val="2B2B2B"/>
                </a:highlight>
                <a:latin typeface="Courier New"/>
                <a:ea typeface="Courier New"/>
                <a:cs typeface="Courier New"/>
                <a:sym typeface="Courier New"/>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Kesimpulan</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Gunakan operator AND untuk menggabungkan dua ekspresi Boolean. Operator AND mengembalikan nilai benar ketika kedua ekspresi benar; jika tidak, ia mengembalikan false.</a:t>
            </a:r>
            <a:endParaRPr/>
          </a:p>
          <a:p>
            <a:pPr indent="-342900" lvl="0" marL="457200" rtl="0" algn="l">
              <a:spcBef>
                <a:spcPts val="0"/>
              </a:spcBef>
              <a:spcAft>
                <a:spcPts val="0"/>
              </a:spcAft>
              <a:buSzPts val="1800"/>
              <a:buChar char="●"/>
            </a:pPr>
            <a:r>
              <a:rPr lang="en-GB"/>
              <a:t>Gunakan operator AND untuk membentuk kondisi dalam klausa WHERE pada pernyataan SELECT.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OR Operator</a:t>
            </a:r>
            <a:endParaRPr/>
          </a:p>
        </p:txBody>
      </p:sp>
      <p:sp>
        <p:nvSpPr>
          <p:cNvPr id="153" name="Google Shape;153;p28"/>
          <p:cNvSpPr txBox="1"/>
          <p:nvPr>
            <p:ph idx="1" type="body"/>
          </p:nvPr>
        </p:nvSpPr>
        <p:spPr>
          <a:xfrm>
            <a:off x="311700" y="1152475"/>
            <a:ext cx="8520600" cy="66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111111"/>
                </a:solidFill>
                <a:latin typeface="Roboto"/>
                <a:ea typeface="Roboto"/>
                <a:cs typeface="Roboto"/>
                <a:sym typeface="Roboto"/>
              </a:rPr>
              <a:t>MySQL OR Operator adalah operator logika yang menggabungkan dua atau lebih ekspresi Boolean dan mengembalikan 1, 0, atau NULL. Operator OR menampilkan nilai TRUE (1) jika salah satu bernilai TRUE (1) </a:t>
            </a:r>
            <a:endParaRPr/>
          </a:p>
        </p:txBody>
      </p:sp>
      <p:graphicFrame>
        <p:nvGraphicFramePr>
          <p:cNvPr id="154" name="Google Shape;154;p28"/>
          <p:cNvGraphicFramePr/>
          <p:nvPr/>
        </p:nvGraphicFramePr>
        <p:xfrm>
          <a:off x="418200" y="1779350"/>
          <a:ext cx="3000000" cy="3000000"/>
        </p:xfrm>
        <a:graphic>
          <a:graphicData uri="http://schemas.openxmlformats.org/drawingml/2006/table">
            <a:tbl>
              <a:tblPr>
                <a:noFill/>
                <a:tableStyleId>{3B6CF019-AA8C-4E91-BFC0-87C23B112CFA}</a:tableStyleId>
              </a:tblPr>
              <a:tblGrid>
                <a:gridCol w="1809750"/>
                <a:gridCol w="1809750"/>
                <a:gridCol w="1809750"/>
                <a:gridCol w="1809750"/>
              </a:tblGrid>
              <a:tr h="38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sz="1100"/>
                        <a:t>TRUE</a:t>
                      </a:r>
                      <a:endParaRPr b="1" sz="1100"/>
                    </a:p>
                  </a:txBody>
                  <a:tcPr marT="91425" marB="91425" marR="91425" marL="91425"/>
                </a:tc>
                <a:tc>
                  <a:txBody>
                    <a:bodyPr/>
                    <a:lstStyle/>
                    <a:p>
                      <a:pPr indent="0" lvl="0" marL="0" rtl="0" algn="l">
                        <a:spcBef>
                          <a:spcPts val="0"/>
                        </a:spcBef>
                        <a:spcAft>
                          <a:spcPts val="0"/>
                        </a:spcAft>
                        <a:buNone/>
                      </a:pPr>
                      <a:r>
                        <a:rPr b="1" lang="en-GB" sz="1100"/>
                        <a:t>FALSE</a:t>
                      </a:r>
                      <a:endParaRPr b="1" sz="1100"/>
                    </a:p>
                  </a:txBody>
                  <a:tcPr marT="91425" marB="91425" marR="91425" marL="91425"/>
                </a:tc>
                <a:tc>
                  <a:txBody>
                    <a:bodyPr/>
                    <a:lstStyle/>
                    <a:p>
                      <a:pPr indent="0" lvl="0" marL="0" rtl="0" algn="l">
                        <a:spcBef>
                          <a:spcPts val="0"/>
                        </a:spcBef>
                        <a:spcAft>
                          <a:spcPts val="0"/>
                        </a:spcAft>
                        <a:buNone/>
                      </a:pPr>
                      <a:r>
                        <a:rPr b="1" lang="en-GB" sz="1100"/>
                        <a:t>NULL</a:t>
                      </a:r>
                      <a:endParaRPr b="1" sz="1100"/>
                    </a:p>
                  </a:txBody>
                  <a:tcPr marT="91425" marB="91425" marR="91425" marL="91425"/>
                </a:tc>
              </a:tr>
              <a:tr h="381000">
                <a:tc>
                  <a:txBody>
                    <a:bodyPr/>
                    <a:lstStyle/>
                    <a:p>
                      <a:pPr indent="0" lvl="0" marL="0" rtl="0" algn="l">
                        <a:spcBef>
                          <a:spcPts val="0"/>
                        </a:spcBef>
                        <a:spcAft>
                          <a:spcPts val="0"/>
                        </a:spcAft>
                        <a:buNone/>
                      </a:pPr>
                      <a:r>
                        <a:rPr b="1" lang="en-GB" sz="1100"/>
                        <a:t>TRUE</a:t>
                      </a:r>
                      <a:endParaRPr b="1" sz="1100"/>
                    </a:p>
                  </a:txBody>
                  <a:tcPr marT="91425" marB="91425" marR="91425" marL="91425"/>
                </a:tc>
                <a:tc>
                  <a:txBody>
                    <a:bodyPr/>
                    <a:lstStyle/>
                    <a:p>
                      <a:pPr indent="0" lvl="0" marL="0" rtl="0" algn="l">
                        <a:spcBef>
                          <a:spcPts val="0"/>
                        </a:spcBef>
                        <a:spcAft>
                          <a:spcPts val="0"/>
                        </a:spcAft>
                        <a:buNone/>
                      </a:pPr>
                      <a:r>
                        <a:rPr lang="en-GB"/>
                        <a:t>TRUE</a:t>
                      </a:r>
                      <a:endParaRPr/>
                    </a:p>
                  </a:txBody>
                  <a:tcPr marT="91425" marB="91425" marR="91425" marL="91425">
                    <a:solidFill>
                      <a:schemeClr val="accent4"/>
                    </a:solidFill>
                  </a:tcPr>
                </a:tc>
                <a:tc>
                  <a:txBody>
                    <a:bodyPr/>
                    <a:lstStyle/>
                    <a:p>
                      <a:pPr indent="0" lvl="0" marL="0" rtl="0" algn="l">
                        <a:spcBef>
                          <a:spcPts val="0"/>
                        </a:spcBef>
                        <a:spcAft>
                          <a:spcPts val="0"/>
                        </a:spcAft>
                        <a:buNone/>
                      </a:pPr>
                      <a:r>
                        <a:rPr lang="en-GB"/>
                        <a:t>TRUE</a:t>
                      </a:r>
                      <a:endParaRPr/>
                    </a:p>
                  </a:txBody>
                  <a:tcPr marT="91425" marB="91425" marR="91425" marL="91425">
                    <a:solidFill>
                      <a:schemeClr val="accent4"/>
                    </a:solidFill>
                  </a:tcPr>
                </a:tc>
                <a:tc>
                  <a:txBody>
                    <a:bodyPr/>
                    <a:lstStyle/>
                    <a:p>
                      <a:pPr indent="0" lvl="0" marL="0" rtl="0" algn="l">
                        <a:spcBef>
                          <a:spcPts val="0"/>
                        </a:spcBef>
                        <a:spcAft>
                          <a:spcPts val="0"/>
                        </a:spcAft>
                        <a:buNone/>
                      </a:pPr>
                      <a:r>
                        <a:rPr lang="en-GB"/>
                        <a:t>TRUE</a:t>
                      </a:r>
                      <a:endParaRPr/>
                    </a:p>
                  </a:txBody>
                  <a:tcPr marT="91425" marB="91425" marR="91425" marL="91425">
                    <a:solidFill>
                      <a:schemeClr val="accent4"/>
                    </a:solidFill>
                  </a:tcPr>
                </a:tc>
              </a:tr>
              <a:tr h="381000">
                <a:tc>
                  <a:txBody>
                    <a:bodyPr/>
                    <a:lstStyle/>
                    <a:p>
                      <a:pPr indent="0" lvl="0" marL="0" rtl="0" algn="l">
                        <a:spcBef>
                          <a:spcPts val="0"/>
                        </a:spcBef>
                        <a:spcAft>
                          <a:spcPts val="0"/>
                        </a:spcAft>
                        <a:buNone/>
                      </a:pPr>
                      <a:r>
                        <a:rPr b="1" lang="en-GB" sz="1100"/>
                        <a:t>FALSE</a:t>
                      </a:r>
                      <a:endParaRPr b="1" sz="1100"/>
                    </a:p>
                  </a:txBody>
                  <a:tcPr marT="91425" marB="91425" marR="91425" marL="91425"/>
                </a:tc>
                <a:tc>
                  <a:txBody>
                    <a:bodyPr/>
                    <a:lstStyle/>
                    <a:p>
                      <a:pPr indent="0" lvl="0" marL="0" rtl="0" algn="l">
                        <a:spcBef>
                          <a:spcPts val="0"/>
                        </a:spcBef>
                        <a:spcAft>
                          <a:spcPts val="0"/>
                        </a:spcAft>
                        <a:buNone/>
                      </a:pPr>
                      <a:r>
                        <a:rPr lang="en-GB"/>
                        <a:t>TRUE</a:t>
                      </a:r>
                      <a:endParaRPr/>
                    </a:p>
                  </a:txBody>
                  <a:tcPr marT="91425" marB="91425" marR="91425" marL="91425">
                    <a:solidFill>
                      <a:schemeClr val="accent4"/>
                    </a:solidFill>
                  </a:tcPr>
                </a:tc>
                <a:tc>
                  <a:txBody>
                    <a:bodyPr/>
                    <a:lstStyle/>
                    <a:p>
                      <a:pPr indent="0" lvl="0" marL="0" rtl="0" algn="l">
                        <a:spcBef>
                          <a:spcPts val="0"/>
                        </a:spcBef>
                        <a:spcAft>
                          <a:spcPts val="0"/>
                        </a:spcAft>
                        <a:buNone/>
                      </a:pPr>
                      <a:r>
                        <a:rPr lang="en-GB"/>
                        <a:t>FALSE</a:t>
                      </a:r>
                      <a:endParaRPr/>
                    </a:p>
                  </a:txBody>
                  <a:tcPr marT="91425" marB="91425" marR="91425" marL="91425">
                    <a:solidFill>
                      <a:schemeClr val="accent4"/>
                    </a:solidFill>
                  </a:tcPr>
                </a:tc>
                <a:tc>
                  <a:txBody>
                    <a:bodyPr/>
                    <a:lstStyle/>
                    <a:p>
                      <a:pPr indent="0" lvl="0" marL="0" rtl="0" algn="l">
                        <a:spcBef>
                          <a:spcPts val="0"/>
                        </a:spcBef>
                        <a:spcAft>
                          <a:spcPts val="0"/>
                        </a:spcAft>
                        <a:buNone/>
                      </a:pPr>
                      <a:r>
                        <a:rPr lang="en-GB"/>
                        <a:t>NULL</a:t>
                      </a:r>
                      <a:endParaRPr/>
                    </a:p>
                  </a:txBody>
                  <a:tcPr marT="91425" marB="91425" marR="91425" marL="91425">
                    <a:solidFill>
                      <a:schemeClr val="accent4"/>
                    </a:solidFill>
                  </a:tcPr>
                </a:tc>
              </a:tr>
              <a:tr h="381000">
                <a:tc>
                  <a:txBody>
                    <a:bodyPr/>
                    <a:lstStyle/>
                    <a:p>
                      <a:pPr indent="0" lvl="0" marL="0" rtl="0" algn="l">
                        <a:spcBef>
                          <a:spcPts val="0"/>
                        </a:spcBef>
                        <a:spcAft>
                          <a:spcPts val="0"/>
                        </a:spcAft>
                        <a:buNone/>
                      </a:pPr>
                      <a:r>
                        <a:rPr b="1" lang="en-GB" sz="1100"/>
                        <a:t>NULL</a:t>
                      </a:r>
                      <a:endParaRPr b="1" sz="1100"/>
                    </a:p>
                  </a:txBody>
                  <a:tcPr marT="91425" marB="91425" marR="91425" marL="91425"/>
                </a:tc>
                <a:tc>
                  <a:txBody>
                    <a:bodyPr/>
                    <a:lstStyle/>
                    <a:p>
                      <a:pPr indent="0" lvl="0" marL="0" rtl="0" algn="l">
                        <a:spcBef>
                          <a:spcPts val="0"/>
                        </a:spcBef>
                        <a:spcAft>
                          <a:spcPts val="0"/>
                        </a:spcAft>
                        <a:buNone/>
                      </a:pPr>
                      <a:r>
                        <a:rPr lang="en-GB"/>
                        <a:t>TRUE</a:t>
                      </a:r>
                      <a:endParaRPr/>
                    </a:p>
                  </a:txBody>
                  <a:tcPr marT="91425" marB="91425" marR="91425" marL="91425">
                    <a:solidFill>
                      <a:schemeClr val="accent4"/>
                    </a:solidFill>
                  </a:tcPr>
                </a:tc>
                <a:tc>
                  <a:txBody>
                    <a:bodyPr/>
                    <a:lstStyle/>
                    <a:p>
                      <a:pPr indent="0" lvl="0" marL="0" rtl="0" algn="l">
                        <a:spcBef>
                          <a:spcPts val="0"/>
                        </a:spcBef>
                        <a:spcAft>
                          <a:spcPts val="0"/>
                        </a:spcAft>
                        <a:buNone/>
                      </a:pPr>
                      <a:r>
                        <a:rPr lang="en-GB"/>
                        <a:t>NULL</a:t>
                      </a:r>
                      <a:endParaRPr/>
                    </a:p>
                  </a:txBody>
                  <a:tcPr marT="91425" marB="91425" marR="91425" marL="91425">
                    <a:solidFill>
                      <a:schemeClr val="accent4"/>
                    </a:solidFill>
                  </a:tcPr>
                </a:tc>
                <a:tc>
                  <a:txBody>
                    <a:bodyPr/>
                    <a:lstStyle/>
                    <a:p>
                      <a:pPr indent="0" lvl="0" marL="0" rtl="0" algn="l">
                        <a:spcBef>
                          <a:spcPts val="0"/>
                        </a:spcBef>
                        <a:spcAft>
                          <a:spcPts val="0"/>
                        </a:spcAft>
                        <a:buNone/>
                      </a:pPr>
                      <a:r>
                        <a:rPr lang="en-GB"/>
                        <a:t>NULL</a:t>
                      </a:r>
                      <a:endParaRPr/>
                    </a:p>
                  </a:txBody>
                  <a:tcPr marT="91425" marB="91425" marR="91425" marL="91425">
                    <a:solidFill>
                      <a:schemeClr val="accent4"/>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160" name="Google Shape;160;p29"/>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sz="1650">
                <a:solidFill>
                  <a:srgbClr val="CC7832"/>
                </a:solidFill>
                <a:highlight>
                  <a:srgbClr val="2B2B2B"/>
                </a:highlight>
                <a:latin typeface="Courier New"/>
                <a:ea typeface="Courier New"/>
                <a:cs typeface="Courier New"/>
                <a:sym typeface="Courier New"/>
              </a:rPr>
              <a:t>SELECT</a:t>
            </a:r>
            <a:r>
              <a:rPr lang="en-GB" sz="1650">
                <a:solidFill>
                  <a:srgbClr val="A9B7C6"/>
                </a:solidFill>
                <a:highlight>
                  <a:srgbClr val="2B2B2B"/>
                </a:highlight>
                <a:latin typeface="Courier New"/>
                <a:ea typeface="Courier New"/>
                <a:cs typeface="Courier New"/>
                <a:sym typeface="Courier New"/>
              </a:rPr>
              <a:t> </a:t>
            </a:r>
            <a:r>
              <a:rPr lang="en-GB" sz="1650">
                <a:solidFill>
                  <a:srgbClr val="6897BB"/>
                </a:solidFill>
                <a:highlight>
                  <a:srgbClr val="2B2B2B"/>
                </a:highlight>
                <a:latin typeface="Courier New"/>
                <a:ea typeface="Courier New"/>
                <a:cs typeface="Courier New"/>
                <a:sym typeface="Courier New"/>
              </a:rPr>
              <a:t>1</a:t>
            </a:r>
            <a:r>
              <a:rPr lang="en-GB" sz="1650">
                <a:solidFill>
                  <a:srgbClr val="A9B7C6"/>
                </a:solidFill>
                <a:highlight>
                  <a:srgbClr val="2B2B2B"/>
                </a:highlight>
                <a:latin typeface="Courier New"/>
                <a:ea typeface="Courier New"/>
                <a:cs typeface="Courier New"/>
                <a:sym typeface="Courier New"/>
              </a:rPr>
              <a:t> </a:t>
            </a:r>
            <a:r>
              <a:rPr lang="en-GB" sz="1650">
                <a:solidFill>
                  <a:srgbClr val="CC7832"/>
                </a:solidFill>
                <a:highlight>
                  <a:srgbClr val="2B2B2B"/>
                </a:highlight>
                <a:latin typeface="Courier New"/>
                <a:ea typeface="Courier New"/>
                <a:cs typeface="Courier New"/>
                <a:sym typeface="Courier New"/>
              </a:rPr>
              <a:t>OR</a:t>
            </a:r>
            <a:r>
              <a:rPr lang="en-GB" sz="1650">
                <a:solidFill>
                  <a:srgbClr val="A9B7C6"/>
                </a:solidFill>
                <a:highlight>
                  <a:srgbClr val="2B2B2B"/>
                </a:highlight>
                <a:latin typeface="Courier New"/>
                <a:ea typeface="Courier New"/>
                <a:cs typeface="Courier New"/>
                <a:sym typeface="Courier New"/>
              </a:rPr>
              <a:t> </a:t>
            </a:r>
            <a:r>
              <a:rPr lang="en-GB" sz="1650">
                <a:solidFill>
                  <a:srgbClr val="6897BB"/>
                </a:solidFill>
                <a:highlight>
                  <a:srgbClr val="2B2B2B"/>
                </a:highlight>
                <a:latin typeface="Courier New"/>
                <a:ea typeface="Courier New"/>
                <a:cs typeface="Courier New"/>
                <a:sym typeface="Courier New"/>
              </a:rPr>
              <a:t>1</a:t>
            </a:r>
            <a:r>
              <a:rPr lang="en-GB" sz="1650">
                <a:solidFill>
                  <a:srgbClr val="A9B7C6"/>
                </a:solidFill>
                <a:highlight>
                  <a:srgbClr val="2B2B2B"/>
                </a:highlight>
                <a:latin typeface="Courier New"/>
                <a:ea typeface="Courier New"/>
                <a:cs typeface="Courier New"/>
                <a:sym typeface="Courier New"/>
              </a:rPr>
              <a:t>, </a:t>
            </a:r>
            <a:r>
              <a:rPr lang="en-GB" sz="1650">
                <a:solidFill>
                  <a:srgbClr val="6897BB"/>
                </a:solidFill>
                <a:highlight>
                  <a:srgbClr val="2B2B2B"/>
                </a:highlight>
                <a:latin typeface="Courier New"/>
                <a:ea typeface="Courier New"/>
                <a:cs typeface="Courier New"/>
                <a:sym typeface="Courier New"/>
              </a:rPr>
              <a:t>1</a:t>
            </a:r>
            <a:r>
              <a:rPr lang="en-GB" sz="1650">
                <a:solidFill>
                  <a:srgbClr val="A9B7C6"/>
                </a:solidFill>
                <a:highlight>
                  <a:srgbClr val="2B2B2B"/>
                </a:highlight>
                <a:latin typeface="Courier New"/>
                <a:ea typeface="Courier New"/>
                <a:cs typeface="Courier New"/>
                <a:sym typeface="Courier New"/>
              </a:rPr>
              <a:t> </a:t>
            </a:r>
            <a:r>
              <a:rPr lang="en-GB" sz="1650">
                <a:solidFill>
                  <a:srgbClr val="CC7832"/>
                </a:solidFill>
                <a:highlight>
                  <a:srgbClr val="2B2B2B"/>
                </a:highlight>
                <a:latin typeface="Courier New"/>
                <a:ea typeface="Courier New"/>
                <a:cs typeface="Courier New"/>
                <a:sym typeface="Courier New"/>
              </a:rPr>
              <a:t>OR</a:t>
            </a:r>
            <a:r>
              <a:rPr lang="en-GB" sz="1650">
                <a:solidFill>
                  <a:srgbClr val="A9B7C6"/>
                </a:solidFill>
                <a:highlight>
                  <a:srgbClr val="2B2B2B"/>
                </a:highlight>
                <a:latin typeface="Courier New"/>
                <a:ea typeface="Courier New"/>
                <a:cs typeface="Courier New"/>
                <a:sym typeface="Courier New"/>
              </a:rPr>
              <a:t> </a:t>
            </a:r>
            <a:r>
              <a:rPr lang="en-GB" sz="1650">
                <a:solidFill>
                  <a:srgbClr val="6897BB"/>
                </a:solidFill>
                <a:highlight>
                  <a:srgbClr val="2B2B2B"/>
                </a:highlight>
                <a:latin typeface="Courier New"/>
                <a:ea typeface="Courier New"/>
                <a:cs typeface="Courier New"/>
                <a:sym typeface="Courier New"/>
              </a:rPr>
              <a:t>0</a:t>
            </a:r>
            <a:r>
              <a:rPr lang="en-GB" sz="1650">
                <a:solidFill>
                  <a:srgbClr val="A9B7C6"/>
                </a:solidFill>
                <a:highlight>
                  <a:srgbClr val="2B2B2B"/>
                </a:highlight>
                <a:latin typeface="Courier New"/>
                <a:ea typeface="Courier New"/>
                <a:cs typeface="Courier New"/>
                <a:sym typeface="Courier New"/>
              </a:rPr>
              <a:t>, </a:t>
            </a:r>
            <a:r>
              <a:rPr lang="en-GB" sz="1650">
                <a:solidFill>
                  <a:srgbClr val="6897BB"/>
                </a:solidFill>
                <a:highlight>
                  <a:srgbClr val="2B2B2B"/>
                </a:highlight>
                <a:latin typeface="Courier New"/>
                <a:ea typeface="Courier New"/>
                <a:cs typeface="Courier New"/>
                <a:sym typeface="Courier New"/>
              </a:rPr>
              <a:t>0</a:t>
            </a:r>
            <a:r>
              <a:rPr lang="en-GB" sz="1650">
                <a:solidFill>
                  <a:srgbClr val="A9B7C6"/>
                </a:solidFill>
                <a:highlight>
                  <a:srgbClr val="2B2B2B"/>
                </a:highlight>
                <a:latin typeface="Courier New"/>
                <a:ea typeface="Courier New"/>
                <a:cs typeface="Courier New"/>
                <a:sym typeface="Courier New"/>
              </a:rPr>
              <a:t> </a:t>
            </a:r>
            <a:r>
              <a:rPr lang="en-GB" sz="1650">
                <a:solidFill>
                  <a:srgbClr val="CC7832"/>
                </a:solidFill>
                <a:highlight>
                  <a:srgbClr val="2B2B2B"/>
                </a:highlight>
                <a:latin typeface="Courier New"/>
                <a:ea typeface="Courier New"/>
                <a:cs typeface="Courier New"/>
                <a:sym typeface="Courier New"/>
              </a:rPr>
              <a:t>OR</a:t>
            </a:r>
            <a:r>
              <a:rPr lang="en-GB" sz="1650">
                <a:solidFill>
                  <a:srgbClr val="A9B7C6"/>
                </a:solidFill>
                <a:highlight>
                  <a:srgbClr val="2B2B2B"/>
                </a:highlight>
                <a:latin typeface="Courier New"/>
                <a:ea typeface="Courier New"/>
                <a:cs typeface="Courier New"/>
                <a:sym typeface="Courier New"/>
              </a:rPr>
              <a:t> </a:t>
            </a:r>
            <a:r>
              <a:rPr lang="en-GB" sz="1650">
                <a:solidFill>
                  <a:srgbClr val="6897BB"/>
                </a:solidFill>
                <a:highlight>
                  <a:srgbClr val="2B2B2B"/>
                </a:highlight>
                <a:latin typeface="Courier New"/>
                <a:ea typeface="Courier New"/>
                <a:cs typeface="Courier New"/>
                <a:sym typeface="Courier New"/>
              </a:rPr>
              <a:t>1</a:t>
            </a:r>
            <a:r>
              <a:rPr lang="en-GB" sz="1650">
                <a:solidFill>
                  <a:srgbClr val="A9B7C6"/>
                </a:solidFill>
                <a:highlight>
                  <a:srgbClr val="2B2B2B"/>
                </a:highlight>
                <a:latin typeface="Courier New"/>
                <a:ea typeface="Courier New"/>
                <a:cs typeface="Courier New"/>
                <a:sym typeface="Courier New"/>
              </a:rPr>
              <a:t>;</a:t>
            </a:r>
            <a:endParaRPr sz="16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650">
                <a:solidFill>
                  <a:srgbClr val="CC7832"/>
                </a:solidFill>
                <a:highlight>
                  <a:srgbClr val="2B2B2B"/>
                </a:highlight>
                <a:latin typeface="Courier New"/>
                <a:ea typeface="Courier New"/>
                <a:cs typeface="Courier New"/>
                <a:sym typeface="Courier New"/>
              </a:rPr>
              <a:t>SELECT</a:t>
            </a:r>
            <a:r>
              <a:rPr lang="en-GB" sz="1650">
                <a:solidFill>
                  <a:srgbClr val="A9B7C6"/>
                </a:solidFill>
                <a:highlight>
                  <a:srgbClr val="2B2B2B"/>
                </a:highlight>
                <a:latin typeface="Courier New"/>
                <a:ea typeface="Courier New"/>
                <a:cs typeface="Courier New"/>
                <a:sym typeface="Courier New"/>
              </a:rPr>
              <a:t> </a:t>
            </a:r>
            <a:r>
              <a:rPr lang="en-GB" sz="1650">
                <a:solidFill>
                  <a:srgbClr val="6897BB"/>
                </a:solidFill>
                <a:highlight>
                  <a:srgbClr val="2B2B2B"/>
                </a:highlight>
                <a:latin typeface="Courier New"/>
                <a:ea typeface="Courier New"/>
                <a:cs typeface="Courier New"/>
                <a:sym typeface="Courier New"/>
              </a:rPr>
              <a:t>0</a:t>
            </a:r>
            <a:r>
              <a:rPr lang="en-GB" sz="1650">
                <a:solidFill>
                  <a:srgbClr val="A9B7C6"/>
                </a:solidFill>
                <a:highlight>
                  <a:srgbClr val="2B2B2B"/>
                </a:highlight>
                <a:latin typeface="Courier New"/>
                <a:ea typeface="Courier New"/>
                <a:cs typeface="Courier New"/>
                <a:sym typeface="Courier New"/>
              </a:rPr>
              <a:t> </a:t>
            </a:r>
            <a:r>
              <a:rPr lang="en-GB" sz="1650">
                <a:solidFill>
                  <a:srgbClr val="CC7832"/>
                </a:solidFill>
                <a:highlight>
                  <a:srgbClr val="2B2B2B"/>
                </a:highlight>
                <a:latin typeface="Courier New"/>
                <a:ea typeface="Courier New"/>
                <a:cs typeface="Courier New"/>
                <a:sym typeface="Courier New"/>
              </a:rPr>
              <a:t>OR</a:t>
            </a:r>
            <a:r>
              <a:rPr lang="en-GB" sz="1650">
                <a:solidFill>
                  <a:srgbClr val="A9B7C6"/>
                </a:solidFill>
                <a:highlight>
                  <a:srgbClr val="2B2B2B"/>
                </a:highlight>
                <a:latin typeface="Courier New"/>
                <a:ea typeface="Courier New"/>
                <a:cs typeface="Courier New"/>
                <a:sym typeface="Courier New"/>
              </a:rPr>
              <a:t> </a:t>
            </a:r>
            <a:r>
              <a:rPr lang="en-GB" sz="1650">
                <a:solidFill>
                  <a:srgbClr val="6897BB"/>
                </a:solidFill>
                <a:highlight>
                  <a:srgbClr val="2B2B2B"/>
                </a:highlight>
                <a:latin typeface="Courier New"/>
                <a:ea typeface="Courier New"/>
                <a:cs typeface="Courier New"/>
                <a:sym typeface="Courier New"/>
              </a:rPr>
              <a:t>0</a:t>
            </a:r>
            <a:r>
              <a:rPr lang="en-GB" sz="1650">
                <a:solidFill>
                  <a:srgbClr val="A9B7C6"/>
                </a:solidFill>
                <a:highlight>
                  <a:srgbClr val="2B2B2B"/>
                </a:highlight>
                <a:latin typeface="Courier New"/>
                <a:ea typeface="Courier New"/>
                <a:cs typeface="Courier New"/>
                <a:sym typeface="Courier New"/>
              </a:rPr>
              <a:t>;</a:t>
            </a:r>
            <a:endParaRPr sz="16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650">
                <a:solidFill>
                  <a:srgbClr val="CC7832"/>
                </a:solidFill>
                <a:highlight>
                  <a:srgbClr val="2B2B2B"/>
                </a:highlight>
                <a:latin typeface="Courier New"/>
                <a:ea typeface="Courier New"/>
                <a:cs typeface="Courier New"/>
                <a:sym typeface="Courier New"/>
              </a:rPr>
              <a:t>SELECT</a:t>
            </a:r>
            <a:r>
              <a:rPr lang="en-GB" sz="1650">
                <a:solidFill>
                  <a:srgbClr val="A9B7C6"/>
                </a:solidFill>
                <a:highlight>
                  <a:srgbClr val="2B2B2B"/>
                </a:highlight>
                <a:latin typeface="Courier New"/>
                <a:ea typeface="Courier New"/>
                <a:cs typeface="Courier New"/>
                <a:sym typeface="Courier New"/>
              </a:rPr>
              <a:t> </a:t>
            </a:r>
            <a:r>
              <a:rPr lang="en-GB" sz="1650">
                <a:solidFill>
                  <a:srgbClr val="6897BB"/>
                </a:solidFill>
                <a:highlight>
                  <a:srgbClr val="2B2B2B"/>
                </a:highlight>
                <a:latin typeface="Courier New"/>
                <a:ea typeface="Courier New"/>
                <a:cs typeface="Courier New"/>
                <a:sym typeface="Courier New"/>
              </a:rPr>
              <a:t>1</a:t>
            </a:r>
            <a:r>
              <a:rPr lang="en-GB" sz="1650">
                <a:solidFill>
                  <a:srgbClr val="A9B7C6"/>
                </a:solidFill>
                <a:highlight>
                  <a:srgbClr val="2B2B2B"/>
                </a:highlight>
                <a:latin typeface="Courier New"/>
                <a:ea typeface="Courier New"/>
                <a:cs typeface="Courier New"/>
                <a:sym typeface="Courier New"/>
              </a:rPr>
              <a:t> </a:t>
            </a:r>
            <a:r>
              <a:rPr lang="en-GB" sz="1650">
                <a:solidFill>
                  <a:srgbClr val="CC7832"/>
                </a:solidFill>
                <a:highlight>
                  <a:srgbClr val="2B2B2B"/>
                </a:highlight>
                <a:latin typeface="Courier New"/>
                <a:ea typeface="Courier New"/>
                <a:cs typeface="Courier New"/>
                <a:sym typeface="Courier New"/>
              </a:rPr>
              <a:t>OR</a:t>
            </a:r>
            <a:r>
              <a:rPr lang="en-GB" sz="1650">
                <a:solidFill>
                  <a:srgbClr val="A9B7C6"/>
                </a:solidFill>
                <a:highlight>
                  <a:srgbClr val="2B2B2B"/>
                </a:highlight>
                <a:latin typeface="Courier New"/>
                <a:ea typeface="Courier New"/>
                <a:cs typeface="Courier New"/>
                <a:sym typeface="Courier New"/>
              </a:rPr>
              <a:t> </a:t>
            </a:r>
            <a:r>
              <a:rPr lang="en-GB" sz="1650">
                <a:solidFill>
                  <a:srgbClr val="CC7832"/>
                </a:solidFill>
                <a:highlight>
                  <a:srgbClr val="2B2B2B"/>
                </a:highlight>
                <a:latin typeface="Courier New"/>
                <a:ea typeface="Courier New"/>
                <a:cs typeface="Courier New"/>
                <a:sym typeface="Courier New"/>
              </a:rPr>
              <a:t>NULL</a:t>
            </a:r>
            <a:r>
              <a:rPr lang="en-GB" sz="1650">
                <a:solidFill>
                  <a:srgbClr val="A9B7C6"/>
                </a:solidFill>
                <a:highlight>
                  <a:srgbClr val="2B2B2B"/>
                </a:highlight>
                <a:latin typeface="Courier New"/>
                <a:ea typeface="Courier New"/>
                <a:cs typeface="Courier New"/>
                <a:sym typeface="Courier New"/>
              </a:rPr>
              <a:t>, </a:t>
            </a:r>
            <a:r>
              <a:rPr lang="en-GB" sz="1650">
                <a:solidFill>
                  <a:srgbClr val="6897BB"/>
                </a:solidFill>
                <a:highlight>
                  <a:srgbClr val="2B2B2B"/>
                </a:highlight>
                <a:latin typeface="Courier New"/>
                <a:ea typeface="Courier New"/>
                <a:cs typeface="Courier New"/>
                <a:sym typeface="Courier New"/>
              </a:rPr>
              <a:t>0</a:t>
            </a:r>
            <a:r>
              <a:rPr lang="en-GB" sz="1650">
                <a:solidFill>
                  <a:srgbClr val="A9B7C6"/>
                </a:solidFill>
                <a:highlight>
                  <a:srgbClr val="2B2B2B"/>
                </a:highlight>
                <a:latin typeface="Courier New"/>
                <a:ea typeface="Courier New"/>
                <a:cs typeface="Courier New"/>
                <a:sym typeface="Courier New"/>
              </a:rPr>
              <a:t> </a:t>
            </a:r>
            <a:r>
              <a:rPr lang="en-GB" sz="1650">
                <a:solidFill>
                  <a:srgbClr val="CC7832"/>
                </a:solidFill>
                <a:highlight>
                  <a:srgbClr val="2B2B2B"/>
                </a:highlight>
                <a:latin typeface="Courier New"/>
                <a:ea typeface="Courier New"/>
                <a:cs typeface="Courier New"/>
                <a:sym typeface="Courier New"/>
              </a:rPr>
              <a:t>OR</a:t>
            </a:r>
            <a:r>
              <a:rPr lang="en-GB" sz="1650">
                <a:solidFill>
                  <a:srgbClr val="A9B7C6"/>
                </a:solidFill>
                <a:highlight>
                  <a:srgbClr val="2B2B2B"/>
                </a:highlight>
                <a:latin typeface="Courier New"/>
                <a:ea typeface="Courier New"/>
                <a:cs typeface="Courier New"/>
                <a:sym typeface="Courier New"/>
              </a:rPr>
              <a:t> </a:t>
            </a:r>
            <a:r>
              <a:rPr lang="en-GB" sz="1650">
                <a:solidFill>
                  <a:srgbClr val="CC7832"/>
                </a:solidFill>
                <a:highlight>
                  <a:srgbClr val="2B2B2B"/>
                </a:highlight>
                <a:latin typeface="Courier New"/>
                <a:ea typeface="Courier New"/>
                <a:cs typeface="Courier New"/>
                <a:sym typeface="Courier New"/>
              </a:rPr>
              <a:t>NULL</a:t>
            </a:r>
            <a:r>
              <a:rPr lang="en-GB" sz="1650">
                <a:solidFill>
                  <a:srgbClr val="A9B7C6"/>
                </a:solidFill>
                <a:highlight>
                  <a:srgbClr val="2B2B2B"/>
                </a:highlight>
                <a:latin typeface="Courier New"/>
                <a:ea typeface="Courier New"/>
                <a:cs typeface="Courier New"/>
                <a:sym typeface="Courier New"/>
              </a:rPr>
              <a:t>, </a:t>
            </a:r>
            <a:r>
              <a:rPr lang="en-GB" sz="1650">
                <a:solidFill>
                  <a:srgbClr val="CC7832"/>
                </a:solidFill>
                <a:highlight>
                  <a:srgbClr val="2B2B2B"/>
                </a:highlight>
                <a:latin typeface="Courier New"/>
                <a:ea typeface="Courier New"/>
                <a:cs typeface="Courier New"/>
                <a:sym typeface="Courier New"/>
              </a:rPr>
              <a:t>NULL</a:t>
            </a:r>
            <a:r>
              <a:rPr lang="en-GB" sz="1650">
                <a:solidFill>
                  <a:srgbClr val="A9B7C6"/>
                </a:solidFill>
                <a:highlight>
                  <a:srgbClr val="2B2B2B"/>
                </a:highlight>
                <a:latin typeface="Courier New"/>
                <a:ea typeface="Courier New"/>
                <a:cs typeface="Courier New"/>
                <a:sym typeface="Courier New"/>
              </a:rPr>
              <a:t> </a:t>
            </a:r>
            <a:r>
              <a:rPr lang="en-GB" sz="1650">
                <a:solidFill>
                  <a:srgbClr val="CC7832"/>
                </a:solidFill>
                <a:highlight>
                  <a:srgbClr val="2B2B2B"/>
                </a:highlight>
                <a:latin typeface="Courier New"/>
                <a:ea typeface="Courier New"/>
                <a:cs typeface="Courier New"/>
                <a:sym typeface="Courier New"/>
              </a:rPr>
              <a:t>or</a:t>
            </a:r>
            <a:r>
              <a:rPr lang="en-GB" sz="1650">
                <a:solidFill>
                  <a:srgbClr val="A9B7C6"/>
                </a:solidFill>
                <a:highlight>
                  <a:srgbClr val="2B2B2B"/>
                </a:highlight>
                <a:latin typeface="Courier New"/>
                <a:ea typeface="Courier New"/>
                <a:cs typeface="Courier New"/>
                <a:sym typeface="Courier New"/>
              </a:rPr>
              <a:t> </a:t>
            </a:r>
            <a:r>
              <a:rPr lang="en-GB" sz="1650">
                <a:solidFill>
                  <a:srgbClr val="CC7832"/>
                </a:solidFill>
                <a:highlight>
                  <a:srgbClr val="2B2B2B"/>
                </a:highlight>
                <a:latin typeface="Courier New"/>
                <a:ea typeface="Courier New"/>
                <a:cs typeface="Courier New"/>
                <a:sym typeface="Courier New"/>
              </a:rPr>
              <a:t>NULL</a:t>
            </a:r>
            <a:r>
              <a:rPr lang="en-GB" sz="1650">
                <a:solidFill>
                  <a:srgbClr val="A9B7C6"/>
                </a:solidFill>
                <a:highlight>
                  <a:srgbClr val="2B2B2B"/>
                </a:highlight>
                <a:latin typeface="Courier New"/>
                <a:ea typeface="Courier New"/>
                <a:cs typeface="Courier New"/>
                <a:sym typeface="Courier New"/>
              </a:rPr>
              <a:t>;</a:t>
            </a:r>
            <a:endParaRPr sz="16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650">
                <a:solidFill>
                  <a:srgbClr val="CC7832"/>
                </a:solidFill>
                <a:highlight>
                  <a:srgbClr val="2B2B2B"/>
                </a:highlight>
                <a:latin typeface="Courier New"/>
                <a:ea typeface="Courier New"/>
                <a:cs typeface="Courier New"/>
                <a:sym typeface="Courier New"/>
              </a:rPr>
              <a:t>SELECT</a:t>
            </a:r>
            <a:r>
              <a:rPr lang="en-GB" sz="1650">
                <a:solidFill>
                  <a:srgbClr val="A9B7C6"/>
                </a:solidFill>
                <a:highlight>
                  <a:srgbClr val="2B2B2B"/>
                </a:highlight>
                <a:latin typeface="Courier New"/>
                <a:ea typeface="Courier New"/>
                <a:cs typeface="Courier New"/>
                <a:sym typeface="Courier New"/>
              </a:rPr>
              <a:t> </a:t>
            </a:r>
            <a:r>
              <a:rPr lang="en-GB" sz="1650">
                <a:solidFill>
                  <a:srgbClr val="6897BB"/>
                </a:solidFill>
                <a:highlight>
                  <a:srgbClr val="2B2B2B"/>
                </a:highlight>
                <a:latin typeface="Courier New"/>
                <a:ea typeface="Courier New"/>
                <a:cs typeface="Courier New"/>
                <a:sym typeface="Courier New"/>
              </a:rPr>
              <a:t>1</a:t>
            </a:r>
            <a:r>
              <a:rPr lang="en-GB" sz="1650">
                <a:solidFill>
                  <a:srgbClr val="A9B7C6"/>
                </a:solidFill>
                <a:highlight>
                  <a:srgbClr val="2B2B2B"/>
                </a:highlight>
                <a:latin typeface="Courier New"/>
                <a:ea typeface="Courier New"/>
                <a:cs typeface="Courier New"/>
                <a:sym typeface="Courier New"/>
              </a:rPr>
              <a:t> </a:t>
            </a:r>
            <a:r>
              <a:rPr lang="en-GB" sz="1650">
                <a:solidFill>
                  <a:srgbClr val="ABB2BF"/>
                </a:solidFill>
                <a:highlight>
                  <a:srgbClr val="2B2B2B"/>
                </a:highlight>
                <a:latin typeface="Courier New"/>
                <a:ea typeface="Courier New"/>
                <a:cs typeface="Courier New"/>
                <a:sym typeface="Courier New"/>
              </a:rPr>
              <a:t>=</a:t>
            </a:r>
            <a:r>
              <a:rPr lang="en-GB" sz="1650">
                <a:solidFill>
                  <a:srgbClr val="A9B7C6"/>
                </a:solidFill>
                <a:highlight>
                  <a:srgbClr val="2B2B2B"/>
                </a:highlight>
                <a:latin typeface="Courier New"/>
                <a:ea typeface="Courier New"/>
                <a:cs typeface="Courier New"/>
                <a:sym typeface="Courier New"/>
              </a:rPr>
              <a:t> </a:t>
            </a:r>
            <a:r>
              <a:rPr lang="en-GB" sz="1650">
                <a:solidFill>
                  <a:srgbClr val="6897BB"/>
                </a:solidFill>
                <a:highlight>
                  <a:srgbClr val="2B2B2B"/>
                </a:highlight>
                <a:latin typeface="Courier New"/>
                <a:ea typeface="Courier New"/>
                <a:cs typeface="Courier New"/>
                <a:sym typeface="Courier New"/>
              </a:rPr>
              <a:t>1</a:t>
            </a:r>
            <a:r>
              <a:rPr lang="en-GB" sz="1650">
                <a:solidFill>
                  <a:srgbClr val="A9B7C6"/>
                </a:solidFill>
                <a:highlight>
                  <a:srgbClr val="2B2B2B"/>
                </a:highlight>
                <a:latin typeface="Courier New"/>
                <a:ea typeface="Courier New"/>
                <a:cs typeface="Courier New"/>
                <a:sym typeface="Courier New"/>
              </a:rPr>
              <a:t> </a:t>
            </a:r>
            <a:r>
              <a:rPr lang="en-GB" sz="1650">
                <a:solidFill>
                  <a:srgbClr val="CC7832"/>
                </a:solidFill>
                <a:highlight>
                  <a:srgbClr val="2B2B2B"/>
                </a:highlight>
                <a:latin typeface="Courier New"/>
                <a:ea typeface="Courier New"/>
                <a:cs typeface="Courier New"/>
                <a:sym typeface="Courier New"/>
              </a:rPr>
              <a:t>OR</a:t>
            </a:r>
            <a:r>
              <a:rPr lang="en-GB" sz="1650">
                <a:solidFill>
                  <a:srgbClr val="A9B7C6"/>
                </a:solidFill>
                <a:highlight>
                  <a:srgbClr val="2B2B2B"/>
                </a:highlight>
                <a:latin typeface="Courier New"/>
                <a:ea typeface="Courier New"/>
                <a:cs typeface="Courier New"/>
                <a:sym typeface="Courier New"/>
              </a:rPr>
              <a:t> </a:t>
            </a:r>
            <a:r>
              <a:rPr lang="en-GB" sz="1650">
                <a:solidFill>
                  <a:srgbClr val="6897BB"/>
                </a:solidFill>
                <a:highlight>
                  <a:srgbClr val="2B2B2B"/>
                </a:highlight>
                <a:latin typeface="Courier New"/>
                <a:ea typeface="Courier New"/>
                <a:cs typeface="Courier New"/>
                <a:sym typeface="Courier New"/>
              </a:rPr>
              <a:t>1</a:t>
            </a:r>
            <a:r>
              <a:rPr lang="en-GB" sz="1650">
                <a:solidFill>
                  <a:srgbClr val="A9B7C6"/>
                </a:solidFill>
                <a:highlight>
                  <a:srgbClr val="2B2B2B"/>
                </a:highlight>
                <a:latin typeface="Courier New"/>
                <a:ea typeface="Courier New"/>
                <a:cs typeface="Courier New"/>
                <a:sym typeface="Courier New"/>
              </a:rPr>
              <a:t> </a:t>
            </a:r>
            <a:r>
              <a:rPr lang="en-GB" sz="1650">
                <a:solidFill>
                  <a:srgbClr val="ABB2BF"/>
                </a:solidFill>
                <a:highlight>
                  <a:srgbClr val="2B2B2B"/>
                </a:highlight>
                <a:latin typeface="Courier New"/>
                <a:ea typeface="Courier New"/>
                <a:cs typeface="Courier New"/>
                <a:sym typeface="Courier New"/>
              </a:rPr>
              <a:t>/</a:t>
            </a:r>
            <a:r>
              <a:rPr lang="en-GB" sz="1650">
                <a:solidFill>
                  <a:srgbClr val="A9B7C6"/>
                </a:solidFill>
                <a:highlight>
                  <a:srgbClr val="2B2B2B"/>
                </a:highlight>
                <a:latin typeface="Courier New"/>
                <a:ea typeface="Courier New"/>
                <a:cs typeface="Courier New"/>
                <a:sym typeface="Courier New"/>
              </a:rPr>
              <a:t> </a:t>
            </a:r>
            <a:r>
              <a:rPr lang="en-GB" sz="1650">
                <a:solidFill>
                  <a:srgbClr val="6897BB"/>
                </a:solidFill>
                <a:highlight>
                  <a:srgbClr val="2B2B2B"/>
                </a:highlight>
                <a:latin typeface="Courier New"/>
                <a:ea typeface="Courier New"/>
                <a:cs typeface="Courier New"/>
                <a:sym typeface="Courier New"/>
              </a:rPr>
              <a:t>0</a:t>
            </a:r>
            <a:r>
              <a:rPr lang="en-GB" sz="1650">
                <a:solidFill>
                  <a:srgbClr val="A9B7C6"/>
                </a:solidFill>
                <a:highlight>
                  <a:srgbClr val="2B2B2B"/>
                </a:highlight>
                <a:latin typeface="Courier New"/>
                <a:ea typeface="Courier New"/>
                <a:cs typeface="Courier New"/>
                <a:sym typeface="Courier New"/>
              </a:rPr>
              <a:t>;</a:t>
            </a:r>
            <a:endParaRPr sz="16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650">
                <a:solidFill>
                  <a:srgbClr val="CC7832"/>
                </a:solidFill>
                <a:highlight>
                  <a:srgbClr val="2B2B2B"/>
                </a:highlight>
                <a:latin typeface="Courier New"/>
                <a:ea typeface="Courier New"/>
                <a:cs typeface="Courier New"/>
                <a:sym typeface="Courier New"/>
              </a:rPr>
              <a:t>SELECT</a:t>
            </a:r>
            <a:r>
              <a:rPr lang="en-GB" sz="1650">
                <a:solidFill>
                  <a:srgbClr val="A9B7C6"/>
                </a:solidFill>
                <a:highlight>
                  <a:srgbClr val="2B2B2B"/>
                </a:highlight>
                <a:latin typeface="Courier New"/>
                <a:ea typeface="Courier New"/>
                <a:cs typeface="Courier New"/>
                <a:sym typeface="Courier New"/>
              </a:rPr>
              <a:t>    </a:t>
            </a:r>
            <a:endParaRPr sz="16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650">
                <a:solidFill>
                  <a:srgbClr val="A9B7C6"/>
                </a:solidFill>
                <a:highlight>
                  <a:srgbClr val="2B2B2B"/>
                </a:highlight>
                <a:latin typeface="Courier New"/>
                <a:ea typeface="Courier New"/>
                <a:cs typeface="Courier New"/>
                <a:sym typeface="Courier New"/>
              </a:rPr>
              <a:t>    customername, country</a:t>
            </a:r>
            <a:endParaRPr sz="16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650">
                <a:solidFill>
                  <a:srgbClr val="CC7832"/>
                </a:solidFill>
                <a:highlight>
                  <a:srgbClr val="2B2B2B"/>
                </a:highlight>
                <a:latin typeface="Courier New"/>
                <a:ea typeface="Courier New"/>
                <a:cs typeface="Courier New"/>
                <a:sym typeface="Courier New"/>
              </a:rPr>
              <a:t>FROM</a:t>
            </a:r>
            <a:r>
              <a:rPr lang="en-GB" sz="1650">
                <a:solidFill>
                  <a:srgbClr val="A9B7C6"/>
                </a:solidFill>
                <a:highlight>
                  <a:srgbClr val="2B2B2B"/>
                </a:highlight>
                <a:latin typeface="Courier New"/>
                <a:ea typeface="Courier New"/>
                <a:cs typeface="Courier New"/>
                <a:sym typeface="Courier New"/>
              </a:rPr>
              <a:t>    </a:t>
            </a:r>
            <a:endParaRPr sz="16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650">
                <a:solidFill>
                  <a:srgbClr val="A9B7C6"/>
                </a:solidFill>
                <a:highlight>
                  <a:srgbClr val="2B2B2B"/>
                </a:highlight>
                <a:latin typeface="Courier New"/>
                <a:ea typeface="Courier New"/>
                <a:cs typeface="Courier New"/>
                <a:sym typeface="Courier New"/>
              </a:rPr>
              <a:t>    customers</a:t>
            </a:r>
            <a:endParaRPr sz="16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650">
                <a:solidFill>
                  <a:srgbClr val="CC7832"/>
                </a:solidFill>
                <a:highlight>
                  <a:srgbClr val="2B2B2B"/>
                </a:highlight>
                <a:latin typeface="Courier New"/>
                <a:ea typeface="Courier New"/>
                <a:cs typeface="Courier New"/>
                <a:sym typeface="Courier New"/>
              </a:rPr>
              <a:t>WHERE</a:t>
            </a:r>
            <a:r>
              <a:rPr lang="en-GB" sz="1650">
                <a:solidFill>
                  <a:srgbClr val="A9B7C6"/>
                </a:solidFill>
                <a:highlight>
                  <a:srgbClr val="2B2B2B"/>
                </a:highlight>
                <a:latin typeface="Courier New"/>
                <a:ea typeface="Courier New"/>
                <a:cs typeface="Courier New"/>
                <a:sym typeface="Courier New"/>
              </a:rPr>
              <a:t> country </a:t>
            </a:r>
            <a:r>
              <a:rPr lang="en-GB" sz="1650">
                <a:solidFill>
                  <a:srgbClr val="ABB2BF"/>
                </a:solidFill>
                <a:highlight>
                  <a:srgbClr val="2B2B2B"/>
                </a:highlight>
                <a:latin typeface="Courier New"/>
                <a:ea typeface="Courier New"/>
                <a:cs typeface="Courier New"/>
                <a:sym typeface="Courier New"/>
              </a:rPr>
              <a:t>=</a:t>
            </a:r>
            <a:r>
              <a:rPr lang="en-GB" sz="1650">
                <a:solidFill>
                  <a:srgbClr val="A9B7C6"/>
                </a:solidFill>
                <a:highlight>
                  <a:srgbClr val="2B2B2B"/>
                </a:highlight>
                <a:latin typeface="Courier New"/>
                <a:ea typeface="Courier New"/>
                <a:cs typeface="Courier New"/>
                <a:sym typeface="Courier New"/>
              </a:rPr>
              <a:t> </a:t>
            </a:r>
            <a:r>
              <a:rPr lang="en-GB" sz="1650">
                <a:solidFill>
                  <a:srgbClr val="6A8759"/>
                </a:solidFill>
                <a:highlight>
                  <a:srgbClr val="2B2B2B"/>
                </a:highlight>
                <a:latin typeface="Courier New"/>
                <a:ea typeface="Courier New"/>
                <a:cs typeface="Courier New"/>
                <a:sym typeface="Courier New"/>
              </a:rPr>
              <a:t>'USA'</a:t>
            </a:r>
            <a:r>
              <a:rPr lang="en-GB" sz="1650">
                <a:solidFill>
                  <a:srgbClr val="A9B7C6"/>
                </a:solidFill>
                <a:highlight>
                  <a:srgbClr val="2B2B2B"/>
                </a:highlight>
                <a:latin typeface="Courier New"/>
                <a:ea typeface="Courier New"/>
                <a:cs typeface="Courier New"/>
                <a:sym typeface="Courier New"/>
              </a:rPr>
              <a:t> </a:t>
            </a:r>
            <a:r>
              <a:rPr lang="en-GB" sz="1650">
                <a:solidFill>
                  <a:srgbClr val="CC7832"/>
                </a:solidFill>
                <a:highlight>
                  <a:srgbClr val="2B2B2B"/>
                </a:highlight>
                <a:latin typeface="Courier New"/>
                <a:ea typeface="Courier New"/>
                <a:cs typeface="Courier New"/>
                <a:sym typeface="Courier New"/>
              </a:rPr>
              <a:t>OR</a:t>
            </a:r>
            <a:r>
              <a:rPr lang="en-GB" sz="1650">
                <a:solidFill>
                  <a:srgbClr val="A9B7C6"/>
                </a:solidFill>
                <a:highlight>
                  <a:srgbClr val="2B2B2B"/>
                </a:highlight>
                <a:latin typeface="Courier New"/>
                <a:ea typeface="Courier New"/>
                <a:cs typeface="Courier New"/>
                <a:sym typeface="Courier New"/>
              </a:rPr>
              <a:t> country </a:t>
            </a:r>
            <a:r>
              <a:rPr lang="en-GB" sz="1650">
                <a:solidFill>
                  <a:srgbClr val="ABB2BF"/>
                </a:solidFill>
                <a:highlight>
                  <a:srgbClr val="2B2B2B"/>
                </a:highlight>
                <a:latin typeface="Courier New"/>
                <a:ea typeface="Courier New"/>
                <a:cs typeface="Courier New"/>
                <a:sym typeface="Courier New"/>
              </a:rPr>
              <a:t>=</a:t>
            </a:r>
            <a:r>
              <a:rPr lang="en-GB" sz="1650">
                <a:solidFill>
                  <a:srgbClr val="A9B7C6"/>
                </a:solidFill>
                <a:highlight>
                  <a:srgbClr val="2B2B2B"/>
                </a:highlight>
                <a:latin typeface="Courier New"/>
                <a:ea typeface="Courier New"/>
                <a:cs typeface="Courier New"/>
                <a:sym typeface="Courier New"/>
              </a:rPr>
              <a:t> </a:t>
            </a:r>
            <a:r>
              <a:rPr lang="en-GB" sz="1650">
                <a:solidFill>
                  <a:srgbClr val="6A8759"/>
                </a:solidFill>
                <a:highlight>
                  <a:srgbClr val="2B2B2B"/>
                </a:highlight>
                <a:latin typeface="Courier New"/>
                <a:ea typeface="Courier New"/>
                <a:cs typeface="Courier New"/>
                <a:sym typeface="Courier New"/>
              </a:rPr>
              <a:t>'France'</a:t>
            </a:r>
            <a:r>
              <a:rPr lang="en-GB" sz="1650">
                <a:solidFill>
                  <a:srgbClr val="A9B7C6"/>
                </a:solidFill>
                <a:highlight>
                  <a:srgbClr val="2B2B2B"/>
                </a:highlight>
                <a:latin typeface="Courier New"/>
                <a:ea typeface="Courier New"/>
                <a:cs typeface="Courier New"/>
                <a:sym typeface="Courier New"/>
              </a:rPr>
              <a:t>;</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Prioritas Operator</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Ketika sebuah ekspresi berisi operator AND dan OR, MySQL menggunakan prioritas operator untuk menentukan urutan evaluasi operator. MySQL mengevaluasi operator dengan prioritas lebih tinggi terlebih dahulu. Karena operator AND memiliki prioritas lebih tinggi daripada operator OR, MySQL mengevaluasi operator AND sebelum operator OR. Misalnya: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172" name="Google Shape;172;p31"/>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sz="1550">
                <a:solidFill>
                  <a:srgbClr val="CC7832"/>
                </a:solidFill>
                <a:highlight>
                  <a:srgbClr val="2B2B2B"/>
                </a:highlight>
                <a:latin typeface="Courier New"/>
                <a:ea typeface="Courier New"/>
                <a:cs typeface="Courier New"/>
                <a:sym typeface="Courier New"/>
              </a:rPr>
              <a:t>SELECT</a:t>
            </a:r>
            <a:r>
              <a:rPr lang="en-GB" sz="1550">
                <a:solidFill>
                  <a:srgbClr val="A9B7C6"/>
                </a:solidFill>
                <a:highlight>
                  <a:srgbClr val="2B2B2B"/>
                </a:highlight>
                <a:latin typeface="Courier New"/>
                <a:ea typeface="Courier New"/>
                <a:cs typeface="Courier New"/>
                <a:sym typeface="Courier New"/>
              </a:rPr>
              <a:t> </a:t>
            </a:r>
            <a:r>
              <a:rPr lang="en-GB" sz="1550">
                <a:solidFill>
                  <a:srgbClr val="6897BB"/>
                </a:solidFill>
                <a:highlight>
                  <a:srgbClr val="2B2B2B"/>
                </a:highlight>
                <a:latin typeface="Courier New"/>
                <a:ea typeface="Courier New"/>
                <a:cs typeface="Courier New"/>
                <a:sym typeface="Courier New"/>
              </a:rPr>
              <a:t>1</a:t>
            </a:r>
            <a:r>
              <a:rPr lang="en-GB" sz="1550">
                <a:solidFill>
                  <a:srgbClr val="A9B7C6"/>
                </a:solidFill>
                <a:highlight>
                  <a:srgbClr val="2B2B2B"/>
                </a:highlight>
                <a:latin typeface="Courier New"/>
                <a:ea typeface="Courier New"/>
                <a:cs typeface="Courier New"/>
                <a:sym typeface="Courier New"/>
              </a:rPr>
              <a:t> </a:t>
            </a:r>
            <a:r>
              <a:rPr lang="en-GB" sz="1550">
                <a:solidFill>
                  <a:srgbClr val="CC7832"/>
                </a:solidFill>
                <a:highlight>
                  <a:srgbClr val="2B2B2B"/>
                </a:highlight>
                <a:latin typeface="Courier New"/>
                <a:ea typeface="Courier New"/>
                <a:cs typeface="Courier New"/>
                <a:sym typeface="Courier New"/>
              </a:rPr>
              <a:t>OR</a:t>
            </a:r>
            <a:r>
              <a:rPr lang="en-GB" sz="1550">
                <a:solidFill>
                  <a:srgbClr val="A9B7C6"/>
                </a:solidFill>
                <a:highlight>
                  <a:srgbClr val="2B2B2B"/>
                </a:highlight>
                <a:latin typeface="Courier New"/>
                <a:ea typeface="Courier New"/>
                <a:cs typeface="Courier New"/>
                <a:sym typeface="Courier New"/>
              </a:rPr>
              <a:t> </a:t>
            </a:r>
            <a:r>
              <a:rPr lang="en-GB" sz="1550">
                <a:solidFill>
                  <a:srgbClr val="6897BB"/>
                </a:solidFill>
                <a:highlight>
                  <a:srgbClr val="2B2B2B"/>
                </a:highlight>
                <a:latin typeface="Courier New"/>
                <a:ea typeface="Courier New"/>
                <a:cs typeface="Courier New"/>
                <a:sym typeface="Courier New"/>
              </a:rPr>
              <a:t>0</a:t>
            </a:r>
            <a:r>
              <a:rPr lang="en-GB" sz="1550">
                <a:solidFill>
                  <a:srgbClr val="A9B7C6"/>
                </a:solidFill>
                <a:highlight>
                  <a:srgbClr val="2B2B2B"/>
                </a:highlight>
                <a:latin typeface="Courier New"/>
                <a:ea typeface="Courier New"/>
                <a:cs typeface="Courier New"/>
                <a:sym typeface="Courier New"/>
              </a:rPr>
              <a:t> </a:t>
            </a:r>
            <a:r>
              <a:rPr lang="en-GB" sz="1550">
                <a:solidFill>
                  <a:srgbClr val="CC7832"/>
                </a:solidFill>
                <a:highlight>
                  <a:srgbClr val="2B2B2B"/>
                </a:highlight>
                <a:latin typeface="Courier New"/>
                <a:ea typeface="Courier New"/>
                <a:cs typeface="Courier New"/>
                <a:sym typeface="Courier New"/>
              </a:rPr>
              <a:t>AND</a:t>
            </a:r>
            <a:r>
              <a:rPr lang="en-GB" sz="1550">
                <a:solidFill>
                  <a:srgbClr val="A9B7C6"/>
                </a:solidFill>
                <a:highlight>
                  <a:srgbClr val="2B2B2B"/>
                </a:highlight>
                <a:latin typeface="Courier New"/>
                <a:ea typeface="Courier New"/>
                <a:cs typeface="Courier New"/>
                <a:sym typeface="Courier New"/>
              </a:rPr>
              <a:t> </a:t>
            </a:r>
            <a:r>
              <a:rPr lang="en-GB" sz="1550">
                <a:solidFill>
                  <a:srgbClr val="6897BB"/>
                </a:solidFill>
                <a:highlight>
                  <a:srgbClr val="2B2B2B"/>
                </a:highlight>
                <a:latin typeface="Courier New"/>
                <a:ea typeface="Courier New"/>
                <a:cs typeface="Courier New"/>
                <a:sym typeface="Courier New"/>
              </a:rPr>
              <a:t>0</a:t>
            </a:r>
            <a:r>
              <a:rPr lang="en-GB" sz="1550">
                <a:solidFill>
                  <a:srgbClr val="A9B7C6"/>
                </a:solidFill>
                <a:highlight>
                  <a:srgbClr val="2B2B2B"/>
                </a:highlight>
                <a:latin typeface="Courier New"/>
                <a:ea typeface="Courier New"/>
                <a:cs typeface="Courier New"/>
                <a:sym typeface="Courier New"/>
              </a:rPr>
              <a:t>;</a:t>
            </a:r>
            <a:endParaRPr sz="15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550">
                <a:solidFill>
                  <a:srgbClr val="CC7832"/>
                </a:solidFill>
                <a:highlight>
                  <a:srgbClr val="2B2B2B"/>
                </a:highlight>
                <a:latin typeface="Courier New"/>
                <a:ea typeface="Courier New"/>
                <a:cs typeface="Courier New"/>
                <a:sym typeface="Courier New"/>
              </a:rPr>
              <a:t>SELECT</a:t>
            </a:r>
            <a:r>
              <a:rPr lang="en-GB" sz="1550">
                <a:solidFill>
                  <a:srgbClr val="A9B7C6"/>
                </a:solidFill>
                <a:highlight>
                  <a:srgbClr val="2B2B2B"/>
                </a:highlight>
                <a:latin typeface="Courier New"/>
                <a:ea typeface="Courier New"/>
                <a:cs typeface="Courier New"/>
                <a:sym typeface="Courier New"/>
              </a:rPr>
              <a:t> (</a:t>
            </a:r>
            <a:r>
              <a:rPr lang="en-GB" sz="1550">
                <a:solidFill>
                  <a:srgbClr val="6897BB"/>
                </a:solidFill>
                <a:highlight>
                  <a:srgbClr val="2B2B2B"/>
                </a:highlight>
                <a:latin typeface="Courier New"/>
                <a:ea typeface="Courier New"/>
                <a:cs typeface="Courier New"/>
                <a:sym typeface="Courier New"/>
              </a:rPr>
              <a:t>1</a:t>
            </a:r>
            <a:r>
              <a:rPr lang="en-GB" sz="1550">
                <a:solidFill>
                  <a:srgbClr val="A9B7C6"/>
                </a:solidFill>
                <a:highlight>
                  <a:srgbClr val="2B2B2B"/>
                </a:highlight>
                <a:latin typeface="Courier New"/>
                <a:ea typeface="Courier New"/>
                <a:cs typeface="Courier New"/>
                <a:sym typeface="Courier New"/>
              </a:rPr>
              <a:t> </a:t>
            </a:r>
            <a:r>
              <a:rPr lang="en-GB" sz="1550">
                <a:solidFill>
                  <a:srgbClr val="CC7832"/>
                </a:solidFill>
                <a:highlight>
                  <a:srgbClr val="2B2B2B"/>
                </a:highlight>
                <a:latin typeface="Courier New"/>
                <a:ea typeface="Courier New"/>
                <a:cs typeface="Courier New"/>
                <a:sym typeface="Courier New"/>
              </a:rPr>
              <a:t>OR</a:t>
            </a:r>
            <a:r>
              <a:rPr lang="en-GB" sz="1550">
                <a:solidFill>
                  <a:srgbClr val="A9B7C6"/>
                </a:solidFill>
                <a:highlight>
                  <a:srgbClr val="2B2B2B"/>
                </a:highlight>
                <a:latin typeface="Courier New"/>
                <a:ea typeface="Courier New"/>
                <a:cs typeface="Courier New"/>
                <a:sym typeface="Courier New"/>
              </a:rPr>
              <a:t> </a:t>
            </a:r>
            <a:r>
              <a:rPr lang="en-GB" sz="1550">
                <a:solidFill>
                  <a:srgbClr val="6897BB"/>
                </a:solidFill>
                <a:highlight>
                  <a:srgbClr val="2B2B2B"/>
                </a:highlight>
                <a:latin typeface="Courier New"/>
                <a:ea typeface="Courier New"/>
                <a:cs typeface="Courier New"/>
                <a:sym typeface="Courier New"/>
              </a:rPr>
              <a:t>0</a:t>
            </a:r>
            <a:r>
              <a:rPr lang="en-GB" sz="1550">
                <a:solidFill>
                  <a:srgbClr val="A9B7C6"/>
                </a:solidFill>
                <a:highlight>
                  <a:srgbClr val="2B2B2B"/>
                </a:highlight>
                <a:latin typeface="Courier New"/>
                <a:ea typeface="Courier New"/>
                <a:cs typeface="Courier New"/>
                <a:sym typeface="Courier New"/>
              </a:rPr>
              <a:t>) </a:t>
            </a:r>
            <a:r>
              <a:rPr lang="en-GB" sz="1550">
                <a:solidFill>
                  <a:srgbClr val="CC7832"/>
                </a:solidFill>
                <a:highlight>
                  <a:srgbClr val="2B2B2B"/>
                </a:highlight>
                <a:latin typeface="Courier New"/>
                <a:ea typeface="Courier New"/>
                <a:cs typeface="Courier New"/>
                <a:sym typeface="Courier New"/>
              </a:rPr>
              <a:t>AND</a:t>
            </a:r>
            <a:r>
              <a:rPr lang="en-GB" sz="1550">
                <a:solidFill>
                  <a:srgbClr val="A9B7C6"/>
                </a:solidFill>
                <a:highlight>
                  <a:srgbClr val="2B2B2B"/>
                </a:highlight>
                <a:latin typeface="Courier New"/>
                <a:ea typeface="Courier New"/>
                <a:cs typeface="Courier New"/>
                <a:sym typeface="Courier New"/>
              </a:rPr>
              <a:t> </a:t>
            </a:r>
            <a:r>
              <a:rPr lang="en-GB" sz="1550">
                <a:solidFill>
                  <a:srgbClr val="6897BB"/>
                </a:solidFill>
                <a:highlight>
                  <a:srgbClr val="2B2B2B"/>
                </a:highlight>
                <a:latin typeface="Courier New"/>
                <a:ea typeface="Courier New"/>
                <a:cs typeface="Courier New"/>
                <a:sym typeface="Courier New"/>
              </a:rPr>
              <a:t>0</a:t>
            </a:r>
            <a:r>
              <a:rPr lang="en-GB" sz="1550">
                <a:solidFill>
                  <a:srgbClr val="A9B7C6"/>
                </a:solidFill>
                <a:highlight>
                  <a:srgbClr val="2B2B2B"/>
                </a:highlight>
                <a:latin typeface="Courier New"/>
                <a:ea typeface="Courier New"/>
                <a:cs typeface="Courier New"/>
                <a:sym typeface="Courier New"/>
              </a:rPr>
              <a:t>;  </a:t>
            </a:r>
            <a:r>
              <a:rPr lang="en-GB" sz="1550">
                <a:solidFill>
                  <a:srgbClr val="7F848E"/>
                </a:solidFill>
                <a:highlight>
                  <a:srgbClr val="2B2B2B"/>
                </a:highlight>
                <a:latin typeface="Courier New"/>
                <a:ea typeface="Courier New"/>
                <a:cs typeface="Courier New"/>
                <a:sym typeface="Courier New"/>
              </a:rPr>
              <a:t>-- jika ingin or di hitung duluan</a:t>
            </a:r>
            <a:endParaRPr sz="15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550">
                <a:solidFill>
                  <a:srgbClr val="CC7832"/>
                </a:solidFill>
                <a:highlight>
                  <a:srgbClr val="2B2B2B"/>
                </a:highlight>
                <a:latin typeface="Courier New"/>
                <a:ea typeface="Courier New"/>
                <a:cs typeface="Courier New"/>
                <a:sym typeface="Courier New"/>
              </a:rPr>
              <a:t>SELECT</a:t>
            </a:r>
            <a:r>
              <a:rPr lang="en-GB" sz="1550">
                <a:solidFill>
                  <a:srgbClr val="A9B7C6"/>
                </a:solidFill>
                <a:highlight>
                  <a:srgbClr val="2B2B2B"/>
                </a:highlight>
                <a:latin typeface="Courier New"/>
                <a:ea typeface="Courier New"/>
                <a:cs typeface="Courier New"/>
                <a:sym typeface="Courier New"/>
              </a:rPr>
              <a:t>  </a:t>
            </a:r>
            <a:endParaRPr sz="15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550">
                <a:solidFill>
                  <a:srgbClr val="A9B7C6"/>
                </a:solidFill>
                <a:highlight>
                  <a:srgbClr val="2B2B2B"/>
                </a:highlight>
                <a:latin typeface="Courier New"/>
                <a:ea typeface="Courier New"/>
                <a:cs typeface="Courier New"/>
                <a:sym typeface="Courier New"/>
              </a:rPr>
              <a:t>    customername, country, creditLimit</a:t>
            </a:r>
            <a:endParaRPr sz="15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550">
                <a:solidFill>
                  <a:srgbClr val="CC7832"/>
                </a:solidFill>
                <a:highlight>
                  <a:srgbClr val="2B2B2B"/>
                </a:highlight>
                <a:latin typeface="Courier New"/>
                <a:ea typeface="Courier New"/>
                <a:cs typeface="Courier New"/>
                <a:sym typeface="Courier New"/>
              </a:rPr>
              <a:t>FROM</a:t>
            </a:r>
            <a:r>
              <a:rPr lang="en-GB" sz="1550">
                <a:solidFill>
                  <a:srgbClr val="A9B7C6"/>
                </a:solidFill>
                <a:highlight>
                  <a:srgbClr val="2B2B2B"/>
                </a:highlight>
                <a:latin typeface="Courier New"/>
                <a:ea typeface="Courier New"/>
                <a:cs typeface="Courier New"/>
                <a:sym typeface="Courier New"/>
              </a:rPr>
              <a:t>  </a:t>
            </a:r>
            <a:endParaRPr sz="15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550">
                <a:solidFill>
                  <a:srgbClr val="A9B7C6"/>
                </a:solidFill>
                <a:highlight>
                  <a:srgbClr val="2B2B2B"/>
                </a:highlight>
                <a:latin typeface="Courier New"/>
                <a:ea typeface="Courier New"/>
                <a:cs typeface="Courier New"/>
                <a:sym typeface="Courier New"/>
              </a:rPr>
              <a:t>    customers</a:t>
            </a:r>
            <a:endParaRPr sz="15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550">
                <a:solidFill>
                  <a:srgbClr val="CC7832"/>
                </a:solidFill>
                <a:highlight>
                  <a:srgbClr val="2B2B2B"/>
                </a:highlight>
                <a:latin typeface="Courier New"/>
                <a:ea typeface="Courier New"/>
                <a:cs typeface="Courier New"/>
                <a:sym typeface="Courier New"/>
              </a:rPr>
              <a:t>WHERE</a:t>
            </a:r>
            <a:r>
              <a:rPr lang="en-GB" sz="1550">
                <a:solidFill>
                  <a:srgbClr val="A9B7C6"/>
                </a:solidFill>
                <a:highlight>
                  <a:srgbClr val="2B2B2B"/>
                </a:highlight>
                <a:latin typeface="Courier New"/>
                <a:ea typeface="Courier New"/>
                <a:cs typeface="Courier New"/>
                <a:sym typeface="Courier New"/>
              </a:rPr>
              <a:t>(country </a:t>
            </a:r>
            <a:r>
              <a:rPr lang="en-GB" sz="1550">
                <a:solidFill>
                  <a:srgbClr val="ABB2BF"/>
                </a:solidFill>
                <a:highlight>
                  <a:srgbClr val="2B2B2B"/>
                </a:highlight>
                <a:latin typeface="Courier New"/>
                <a:ea typeface="Courier New"/>
                <a:cs typeface="Courier New"/>
                <a:sym typeface="Courier New"/>
              </a:rPr>
              <a:t>=</a:t>
            </a:r>
            <a:r>
              <a:rPr lang="en-GB" sz="1550">
                <a:solidFill>
                  <a:srgbClr val="A9B7C6"/>
                </a:solidFill>
                <a:highlight>
                  <a:srgbClr val="2B2B2B"/>
                </a:highlight>
                <a:latin typeface="Courier New"/>
                <a:ea typeface="Courier New"/>
                <a:cs typeface="Courier New"/>
                <a:sym typeface="Courier New"/>
              </a:rPr>
              <a:t> </a:t>
            </a:r>
            <a:r>
              <a:rPr lang="en-GB" sz="1550">
                <a:solidFill>
                  <a:srgbClr val="6A8759"/>
                </a:solidFill>
                <a:highlight>
                  <a:srgbClr val="2B2B2B"/>
                </a:highlight>
                <a:latin typeface="Courier New"/>
                <a:ea typeface="Courier New"/>
                <a:cs typeface="Courier New"/>
                <a:sym typeface="Courier New"/>
              </a:rPr>
              <a:t>'USA'</a:t>
            </a:r>
            <a:r>
              <a:rPr lang="en-GB" sz="1550">
                <a:solidFill>
                  <a:srgbClr val="A9B7C6"/>
                </a:solidFill>
                <a:highlight>
                  <a:srgbClr val="2B2B2B"/>
                </a:highlight>
                <a:latin typeface="Courier New"/>
                <a:ea typeface="Courier New"/>
                <a:cs typeface="Courier New"/>
                <a:sym typeface="Courier New"/>
              </a:rPr>
              <a:t> </a:t>
            </a:r>
            <a:r>
              <a:rPr lang="en-GB" sz="1550">
                <a:solidFill>
                  <a:srgbClr val="CC7832"/>
                </a:solidFill>
                <a:highlight>
                  <a:srgbClr val="2B2B2B"/>
                </a:highlight>
                <a:latin typeface="Courier New"/>
                <a:ea typeface="Courier New"/>
                <a:cs typeface="Courier New"/>
                <a:sym typeface="Courier New"/>
              </a:rPr>
              <a:t>OR</a:t>
            </a:r>
            <a:r>
              <a:rPr lang="en-GB" sz="1550">
                <a:solidFill>
                  <a:srgbClr val="A9B7C6"/>
                </a:solidFill>
                <a:highlight>
                  <a:srgbClr val="2B2B2B"/>
                </a:highlight>
                <a:latin typeface="Courier New"/>
                <a:ea typeface="Courier New"/>
                <a:cs typeface="Courier New"/>
                <a:sym typeface="Courier New"/>
              </a:rPr>
              <a:t> country </a:t>
            </a:r>
            <a:r>
              <a:rPr lang="en-GB" sz="1550">
                <a:solidFill>
                  <a:srgbClr val="ABB2BF"/>
                </a:solidFill>
                <a:highlight>
                  <a:srgbClr val="2B2B2B"/>
                </a:highlight>
                <a:latin typeface="Courier New"/>
                <a:ea typeface="Courier New"/>
                <a:cs typeface="Courier New"/>
                <a:sym typeface="Courier New"/>
              </a:rPr>
              <a:t>=</a:t>
            </a:r>
            <a:r>
              <a:rPr lang="en-GB" sz="1550">
                <a:solidFill>
                  <a:srgbClr val="A9B7C6"/>
                </a:solidFill>
                <a:highlight>
                  <a:srgbClr val="2B2B2B"/>
                </a:highlight>
                <a:latin typeface="Courier New"/>
                <a:ea typeface="Courier New"/>
                <a:cs typeface="Courier New"/>
                <a:sym typeface="Courier New"/>
              </a:rPr>
              <a:t> </a:t>
            </a:r>
            <a:r>
              <a:rPr lang="en-GB" sz="1550">
                <a:solidFill>
                  <a:srgbClr val="6A8759"/>
                </a:solidFill>
                <a:highlight>
                  <a:srgbClr val="2B2B2B"/>
                </a:highlight>
                <a:latin typeface="Courier New"/>
                <a:ea typeface="Courier New"/>
                <a:cs typeface="Courier New"/>
                <a:sym typeface="Courier New"/>
              </a:rPr>
              <a:t>'France'</a:t>
            </a:r>
            <a:r>
              <a:rPr lang="en-GB" sz="1550">
                <a:solidFill>
                  <a:srgbClr val="A9B7C6"/>
                </a:solidFill>
                <a:highlight>
                  <a:srgbClr val="2B2B2B"/>
                </a:highlight>
                <a:latin typeface="Courier New"/>
                <a:ea typeface="Courier New"/>
                <a:cs typeface="Courier New"/>
                <a:sym typeface="Courier New"/>
              </a:rPr>
              <a:t>) </a:t>
            </a:r>
            <a:r>
              <a:rPr lang="en-GB" sz="1550">
                <a:solidFill>
                  <a:srgbClr val="CC7832"/>
                </a:solidFill>
                <a:highlight>
                  <a:srgbClr val="2B2B2B"/>
                </a:highlight>
                <a:latin typeface="Courier New"/>
                <a:ea typeface="Courier New"/>
                <a:cs typeface="Courier New"/>
                <a:sym typeface="Courier New"/>
              </a:rPr>
              <a:t>AND</a:t>
            </a:r>
            <a:r>
              <a:rPr lang="en-GB" sz="1550">
                <a:solidFill>
                  <a:srgbClr val="A9B7C6"/>
                </a:solidFill>
                <a:highlight>
                  <a:srgbClr val="2B2B2B"/>
                </a:highlight>
                <a:latin typeface="Courier New"/>
                <a:ea typeface="Courier New"/>
                <a:cs typeface="Courier New"/>
                <a:sym typeface="Courier New"/>
              </a:rPr>
              <a:t> creditlimit </a:t>
            </a:r>
            <a:r>
              <a:rPr lang="en-GB" sz="1550">
                <a:solidFill>
                  <a:srgbClr val="ABB2BF"/>
                </a:solidFill>
                <a:highlight>
                  <a:srgbClr val="2B2B2B"/>
                </a:highlight>
                <a:latin typeface="Courier New"/>
                <a:ea typeface="Courier New"/>
                <a:cs typeface="Courier New"/>
                <a:sym typeface="Courier New"/>
              </a:rPr>
              <a:t>&gt;</a:t>
            </a:r>
            <a:r>
              <a:rPr lang="en-GB" sz="1550">
                <a:solidFill>
                  <a:srgbClr val="A9B7C6"/>
                </a:solidFill>
                <a:highlight>
                  <a:srgbClr val="2B2B2B"/>
                </a:highlight>
                <a:latin typeface="Courier New"/>
                <a:ea typeface="Courier New"/>
                <a:cs typeface="Courier New"/>
                <a:sym typeface="Courier New"/>
              </a:rPr>
              <a:t> </a:t>
            </a:r>
            <a:r>
              <a:rPr lang="en-GB" sz="1550">
                <a:solidFill>
                  <a:srgbClr val="6897BB"/>
                </a:solidFill>
                <a:highlight>
                  <a:srgbClr val="2B2B2B"/>
                </a:highlight>
                <a:latin typeface="Courier New"/>
                <a:ea typeface="Courier New"/>
                <a:cs typeface="Courier New"/>
                <a:sym typeface="Courier New"/>
              </a:rPr>
              <a:t>100000</a:t>
            </a:r>
            <a:r>
              <a:rPr lang="en-GB" sz="1550">
                <a:solidFill>
                  <a:srgbClr val="A9B7C6"/>
                </a:solidFill>
                <a:highlight>
                  <a:srgbClr val="2B2B2B"/>
                </a:highlight>
                <a:latin typeface="Courier New"/>
                <a:ea typeface="Courier New"/>
                <a:cs typeface="Courier New"/>
                <a:sym typeface="Courier New"/>
              </a:rPr>
              <a:t>;</a:t>
            </a:r>
            <a:endParaRPr sz="15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customername, country, creditLimit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FROM</a:t>
            </a:r>
            <a:r>
              <a:rPr lang="en-GB" sz="1350">
                <a:solidFill>
                  <a:srgbClr val="A9B7C6"/>
                </a:solidFill>
                <a:highlight>
                  <a:srgbClr val="2B2B2B"/>
                </a:highlight>
                <a:latin typeface="Courier New"/>
                <a:ea typeface="Courier New"/>
                <a:cs typeface="Courier New"/>
                <a:sym typeface="Courier New"/>
              </a:rPr>
              <a:t>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customers</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WHERE</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A9B7C6"/>
                </a:solidFill>
                <a:highlight>
                  <a:srgbClr val="2B2B2B"/>
                </a:highlight>
                <a:latin typeface="Courier New"/>
                <a:ea typeface="Courier New"/>
                <a:cs typeface="Courier New"/>
                <a:sym typeface="Courier New"/>
              </a:rPr>
              <a:t>    country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'USA'</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OR</a:t>
            </a:r>
            <a:r>
              <a:rPr lang="en-GB" sz="1350">
                <a:solidFill>
                  <a:srgbClr val="A9B7C6"/>
                </a:solidFill>
                <a:highlight>
                  <a:srgbClr val="2B2B2B"/>
                </a:highlight>
                <a:latin typeface="Courier New"/>
                <a:ea typeface="Courier New"/>
                <a:cs typeface="Courier New"/>
                <a:sym typeface="Courier New"/>
              </a:rPr>
              <a:t> country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'France'</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creditlimit </a:t>
            </a:r>
            <a:r>
              <a:rPr lang="en-GB" sz="1350">
                <a:solidFill>
                  <a:srgbClr val="ABB2BF"/>
                </a:solidFill>
                <a:highlight>
                  <a:srgbClr val="2B2B2B"/>
                </a:highlight>
                <a:latin typeface="Courier New"/>
                <a:ea typeface="Courier New"/>
                <a:cs typeface="Courier New"/>
                <a:sym typeface="Courier New"/>
              </a:rPr>
              <a:t>&gt;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100000</a:t>
            </a:r>
            <a:r>
              <a:rPr lang="en-GB" sz="1350">
                <a:solidFill>
                  <a:srgbClr val="A9B7C6"/>
                </a:solidFill>
                <a:highlight>
                  <a:srgbClr val="2B2B2B"/>
                </a:highlight>
                <a:latin typeface="Courier New"/>
                <a:ea typeface="Courier New"/>
                <a:cs typeface="Courier New"/>
                <a:sym typeface="Courier New"/>
              </a:rPr>
              <a:t>;</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WHERE</a:t>
            </a:r>
            <a:endParaRPr/>
          </a:p>
          <a:p>
            <a:pPr indent="-342900" lvl="0" marL="457200" rtl="0" algn="l">
              <a:spcBef>
                <a:spcPts val="0"/>
              </a:spcBef>
              <a:spcAft>
                <a:spcPts val="0"/>
              </a:spcAft>
              <a:buSzPts val="1800"/>
              <a:buChar char="●"/>
            </a:pPr>
            <a:r>
              <a:rPr lang="en-GB"/>
              <a:t>SELECT DISTINCT</a:t>
            </a:r>
            <a:endParaRPr/>
          </a:p>
          <a:p>
            <a:pPr indent="-342900" lvl="0" marL="457200" rtl="0" algn="l">
              <a:spcBef>
                <a:spcPts val="0"/>
              </a:spcBef>
              <a:spcAft>
                <a:spcPts val="0"/>
              </a:spcAft>
              <a:buSzPts val="1800"/>
              <a:buChar char="●"/>
            </a:pPr>
            <a:r>
              <a:rPr lang="en-GB"/>
              <a:t>AND</a:t>
            </a:r>
            <a:endParaRPr/>
          </a:p>
          <a:p>
            <a:pPr indent="-342900" lvl="0" marL="457200" rtl="0" algn="l">
              <a:spcBef>
                <a:spcPts val="0"/>
              </a:spcBef>
              <a:spcAft>
                <a:spcPts val="0"/>
              </a:spcAft>
              <a:buSzPts val="1800"/>
              <a:buChar char="●"/>
            </a:pPr>
            <a:r>
              <a:rPr lang="en-GB"/>
              <a:t>OR</a:t>
            </a:r>
            <a:endParaRPr/>
          </a:p>
          <a:p>
            <a:pPr indent="-342900" lvl="0" marL="457200" rtl="0" algn="l">
              <a:spcBef>
                <a:spcPts val="0"/>
              </a:spcBef>
              <a:spcAft>
                <a:spcPts val="0"/>
              </a:spcAft>
              <a:buSzPts val="1800"/>
              <a:buChar char="●"/>
            </a:pPr>
            <a:r>
              <a:rPr lang="en-GB"/>
              <a:t>IN </a:t>
            </a:r>
            <a:endParaRPr/>
          </a:p>
          <a:p>
            <a:pPr indent="-342900" lvl="0" marL="457200" rtl="0" algn="l">
              <a:spcBef>
                <a:spcPts val="0"/>
              </a:spcBef>
              <a:spcAft>
                <a:spcPts val="0"/>
              </a:spcAft>
              <a:buSzPts val="1800"/>
              <a:buChar char="●"/>
            </a:pPr>
            <a:r>
              <a:rPr lang="en-GB"/>
              <a:t>NOT IN</a:t>
            </a:r>
            <a:endParaRPr/>
          </a:p>
          <a:p>
            <a:pPr indent="-342900" lvl="0" marL="457200" rtl="0" algn="l">
              <a:spcBef>
                <a:spcPts val="0"/>
              </a:spcBef>
              <a:spcAft>
                <a:spcPts val="0"/>
              </a:spcAft>
              <a:buSzPts val="1800"/>
              <a:buChar char="●"/>
            </a:pPr>
            <a:r>
              <a:rPr lang="en-GB"/>
              <a:t>BETWEEN</a:t>
            </a:r>
            <a:endParaRPr/>
          </a:p>
          <a:p>
            <a:pPr indent="-342900" lvl="0" marL="457200" rtl="0" algn="l">
              <a:spcBef>
                <a:spcPts val="0"/>
              </a:spcBef>
              <a:spcAft>
                <a:spcPts val="0"/>
              </a:spcAft>
              <a:buSzPts val="1800"/>
              <a:buChar char="●"/>
            </a:pPr>
            <a:r>
              <a:rPr lang="en-GB"/>
              <a:t>LIKE</a:t>
            </a:r>
            <a:endParaRPr/>
          </a:p>
          <a:p>
            <a:pPr indent="-342900" lvl="0" marL="457200" rtl="0" algn="l">
              <a:spcBef>
                <a:spcPts val="0"/>
              </a:spcBef>
              <a:spcAft>
                <a:spcPts val="0"/>
              </a:spcAft>
              <a:buSzPts val="1800"/>
              <a:buChar char="●"/>
            </a:pPr>
            <a:r>
              <a:rPr lang="en-GB"/>
              <a:t>LIMIT</a:t>
            </a:r>
            <a:endParaRPr/>
          </a:p>
          <a:p>
            <a:pPr indent="-342900" lvl="0" marL="457200" rtl="0" algn="l">
              <a:spcBef>
                <a:spcPts val="0"/>
              </a:spcBef>
              <a:spcAft>
                <a:spcPts val="0"/>
              </a:spcAft>
              <a:buSzPts val="1800"/>
              <a:buChar char="●"/>
            </a:pPr>
            <a:r>
              <a:rPr lang="en-GB"/>
              <a:t>IS NULL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Kesimpulan</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Operator OR menggabungkan dua ekspresi Boolean dan mengembalikan nilai benar jika salah satu ekspresi benar. Jika tidak, ia akan mengembalikan nilai salah.</a:t>
            </a:r>
            <a:endParaRPr/>
          </a:p>
          <a:p>
            <a:pPr indent="-342900" lvl="0" marL="457200" rtl="0" algn="l">
              <a:spcBef>
                <a:spcPts val="0"/>
              </a:spcBef>
              <a:spcAft>
                <a:spcPts val="0"/>
              </a:spcAft>
              <a:buSzPts val="1800"/>
              <a:buChar char="●"/>
            </a:pPr>
            <a:r>
              <a:rPr lang="en-GB"/>
              <a:t>MySQL mengevaluasi operator OR setelah operator AND jika suatu ekspresi berisi operator AND dan OR.</a:t>
            </a:r>
            <a:endParaRPr/>
          </a:p>
          <a:p>
            <a:pPr indent="-342900" lvl="0" marL="457200" rtl="0" algn="l">
              <a:spcBef>
                <a:spcPts val="0"/>
              </a:spcBef>
              <a:spcAft>
                <a:spcPts val="0"/>
              </a:spcAft>
              <a:buSzPts val="1800"/>
              <a:buChar char="●"/>
            </a:pPr>
            <a:r>
              <a:rPr lang="en-GB"/>
              <a:t>Gunakan tanda kurung untuk mengubah urutan evaluasi.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IN</a:t>
            </a:r>
            <a:endParaRPr/>
          </a:p>
        </p:txBody>
      </p:sp>
      <p:sp>
        <p:nvSpPr>
          <p:cNvPr id="184" name="Google Shape;184;p33"/>
          <p:cNvSpPr txBox="1"/>
          <p:nvPr>
            <p:ph idx="1" type="body"/>
          </p:nvPr>
        </p:nvSpPr>
        <p:spPr>
          <a:xfrm>
            <a:off x="311700" y="1152475"/>
            <a:ext cx="8520600" cy="63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111111"/>
                </a:solidFill>
                <a:latin typeface="Roboto"/>
                <a:ea typeface="Roboto"/>
                <a:cs typeface="Roboto"/>
                <a:sym typeface="Roboto"/>
              </a:rPr>
              <a:t>Operator </a:t>
            </a:r>
            <a:r>
              <a:rPr b="1" lang="en-GB" sz="1200">
                <a:solidFill>
                  <a:srgbClr val="111111"/>
                </a:solidFill>
                <a:latin typeface="Roboto"/>
                <a:ea typeface="Roboto"/>
                <a:cs typeface="Roboto"/>
                <a:sym typeface="Roboto"/>
              </a:rPr>
              <a:t>IN</a:t>
            </a:r>
            <a:r>
              <a:rPr lang="en-GB" sz="1200">
                <a:solidFill>
                  <a:srgbClr val="111111"/>
                </a:solidFill>
                <a:latin typeface="Roboto"/>
                <a:ea typeface="Roboto"/>
                <a:cs typeface="Roboto"/>
                <a:sym typeface="Roboto"/>
              </a:rPr>
              <a:t> pada MySQL memungkinkan Anda untuk menentukan </a:t>
            </a:r>
            <a:r>
              <a:rPr b="1" lang="en-GB" sz="1200">
                <a:solidFill>
                  <a:srgbClr val="111111"/>
                </a:solidFill>
                <a:latin typeface="Roboto"/>
                <a:ea typeface="Roboto"/>
                <a:cs typeface="Roboto"/>
                <a:sym typeface="Roboto"/>
              </a:rPr>
              <a:t>beberapa nilai</a:t>
            </a:r>
            <a:r>
              <a:rPr lang="en-GB" sz="1200">
                <a:solidFill>
                  <a:srgbClr val="111111"/>
                </a:solidFill>
                <a:latin typeface="Roboto"/>
                <a:ea typeface="Roboto"/>
                <a:cs typeface="Roboto"/>
                <a:sym typeface="Roboto"/>
              </a:rPr>
              <a:t> dalam klausa </a:t>
            </a:r>
            <a:r>
              <a:rPr b="1" lang="en-GB" sz="1200">
                <a:solidFill>
                  <a:srgbClr val="111111"/>
                </a:solidFill>
                <a:latin typeface="Roboto"/>
                <a:ea typeface="Roboto"/>
                <a:cs typeface="Roboto"/>
                <a:sym typeface="Roboto"/>
              </a:rPr>
              <a:t>WHERE</a:t>
            </a:r>
            <a:r>
              <a:rPr lang="en-GB" sz="1200">
                <a:solidFill>
                  <a:srgbClr val="111111"/>
                </a:solidFill>
                <a:latin typeface="Roboto"/>
                <a:ea typeface="Roboto"/>
                <a:cs typeface="Roboto"/>
                <a:sym typeface="Roboto"/>
              </a:rPr>
              <a:t>. Secara singkat, operator </a:t>
            </a:r>
            <a:r>
              <a:rPr b="1" lang="en-GB" sz="1200">
                <a:solidFill>
                  <a:srgbClr val="111111"/>
                </a:solidFill>
                <a:latin typeface="Roboto"/>
                <a:ea typeface="Roboto"/>
                <a:cs typeface="Roboto"/>
                <a:sym typeface="Roboto"/>
              </a:rPr>
              <a:t>IN</a:t>
            </a:r>
            <a:r>
              <a:rPr lang="en-GB" sz="1200">
                <a:solidFill>
                  <a:srgbClr val="111111"/>
                </a:solidFill>
                <a:latin typeface="Roboto"/>
                <a:ea typeface="Roboto"/>
                <a:cs typeface="Roboto"/>
                <a:sym typeface="Roboto"/>
              </a:rPr>
              <a:t> merupakan bentuk singkat dari beberapa kondisi </a:t>
            </a:r>
            <a:r>
              <a:rPr b="1" lang="en-GB" sz="1200">
                <a:solidFill>
                  <a:srgbClr val="111111"/>
                </a:solidFill>
                <a:latin typeface="Roboto"/>
                <a:ea typeface="Roboto"/>
                <a:cs typeface="Roboto"/>
                <a:sym typeface="Roboto"/>
              </a:rPr>
              <a:t>OR</a:t>
            </a:r>
            <a:r>
              <a:rPr lang="en-GB" sz="1200">
                <a:solidFill>
                  <a:srgbClr val="111111"/>
                </a:solidFill>
                <a:latin typeface="Roboto"/>
                <a:ea typeface="Roboto"/>
                <a:cs typeface="Roboto"/>
                <a:sym typeface="Roboto"/>
              </a:rPr>
              <a:t>. Berikut adalah sintaks penggunaan operator </a:t>
            </a:r>
            <a:r>
              <a:rPr b="1" lang="en-GB" sz="1200">
                <a:solidFill>
                  <a:srgbClr val="111111"/>
                </a:solidFill>
                <a:latin typeface="Roboto"/>
                <a:ea typeface="Roboto"/>
                <a:cs typeface="Roboto"/>
                <a:sym typeface="Roboto"/>
              </a:rPr>
              <a:t>IN</a:t>
            </a:r>
            <a:r>
              <a:rPr lang="en-GB" sz="1200">
                <a:solidFill>
                  <a:srgbClr val="111111"/>
                </a:solidFill>
                <a:latin typeface="Roboto"/>
                <a:ea typeface="Roboto"/>
                <a:cs typeface="Roboto"/>
                <a:sym typeface="Roboto"/>
              </a:rPr>
              <a:t>:</a:t>
            </a:r>
            <a:endParaRPr/>
          </a:p>
        </p:txBody>
      </p:sp>
      <p:sp>
        <p:nvSpPr>
          <p:cNvPr id="185" name="Google Shape;185;p33"/>
          <p:cNvSpPr txBox="1"/>
          <p:nvPr/>
        </p:nvSpPr>
        <p:spPr>
          <a:xfrm>
            <a:off x="384700" y="1702625"/>
            <a:ext cx="8228100" cy="31275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72222"/>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nama_kolom </a:t>
            </a:r>
            <a:r>
              <a:rPr lang="en-GB" sz="1350">
                <a:solidFill>
                  <a:srgbClr val="CC7832"/>
                </a:solidFill>
                <a:highlight>
                  <a:srgbClr val="2B2B2B"/>
                </a:highlight>
                <a:latin typeface="Courier New"/>
                <a:ea typeface="Courier New"/>
                <a:cs typeface="Courier New"/>
                <a:sym typeface="Courier New"/>
              </a:rPr>
              <a:t>FROM</a:t>
            </a:r>
            <a:r>
              <a:rPr lang="en-GB" sz="1350">
                <a:solidFill>
                  <a:srgbClr val="A9B7C6"/>
                </a:solidFill>
                <a:highlight>
                  <a:srgbClr val="2B2B2B"/>
                </a:highlight>
                <a:latin typeface="Courier New"/>
                <a:ea typeface="Courier New"/>
                <a:cs typeface="Courier New"/>
                <a:sym typeface="Courier New"/>
              </a:rPr>
              <a:t> nama_tabel </a:t>
            </a: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nama_kolom </a:t>
            </a:r>
            <a:r>
              <a:rPr lang="en-GB" sz="1350">
                <a:solidFill>
                  <a:srgbClr val="CC7832"/>
                </a:solidFill>
                <a:highlight>
                  <a:srgbClr val="2B2B2B"/>
                </a:highlight>
                <a:latin typeface="Courier New"/>
                <a:ea typeface="Courier New"/>
                <a:cs typeface="Courier New"/>
                <a:sym typeface="Courier New"/>
              </a:rPr>
              <a:t>IN</a:t>
            </a:r>
            <a:r>
              <a:rPr lang="en-GB" sz="1350">
                <a:solidFill>
                  <a:srgbClr val="A9B7C6"/>
                </a:solidFill>
                <a:highlight>
                  <a:srgbClr val="2B2B2B"/>
                </a:highlight>
                <a:latin typeface="Courier New"/>
                <a:ea typeface="Courier New"/>
                <a:cs typeface="Courier New"/>
                <a:sym typeface="Courier New"/>
              </a:rPr>
              <a:t> (nilai1, nilai2,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72222"/>
              </a:lnSpc>
              <a:spcBef>
                <a:spcPts val="0"/>
              </a:spcBef>
              <a:spcAft>
                <a:spcPts val="0"/>
              </a:spcAft>
              <a:buNone/>
            </a:pPr>
            <a:r>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72222"/>
              </a:lnSpc>
              <a:spcBef>
                <a:spcPts val="0"/>
              </a:spcBef>
              <a:spcAft>
                <a:spcPts val="0"/>
              </a:spcAft>
              <a:buNone/>
            </a:pPr>
            <a:r>
              <a:rPr lang="en-GB" sz="1350">
                <a:solidFill>
                  <a:srgbClr val="7F848E"/>
                </a:solidFill>
                <a:highlight>
                  <a:srgbClr val="2B2B2B"/>
                </a:highlight>
                <a:latin typeface="Courier New"/>
                <a:ea typeface="Courier New"/>
                <a:cs typeface="Courier New"/>
                <a:sym typeface="Courier New"/>
              </a:rPr>
              <a:t>-- in adalah bentuk sederhana dari OR</a:t>
            </a:r>
            <a:endParaRPr sz="1350">
              <a:solidFill>
                <a:srgbClr val="7F848E"/>
              </a:solidFill>
              <a:highlight>
                <a:srgbClr val="2B2B2B"/>
              </a:highlight>
              <a:latin typeface="Courier New"/>
              <a:ea typeface="Courier New"/>
              <a:cs typeface="Courier New"/>
              <a:sym typeface="Courier New"/>
            </a:endParaRPr>
          </a:p>
          <a:p>
            <a:pPr indent="0" lvl="0" marL="0" rtl="0" algn="l">
              <a:lnSpc>
                <a:spcPct val="172222"/>
              </a:lnSpc>
              <a:spcBef>
                <a:spcPts val="0"/>
              </a:spcBef>
              <a:spcAft>
                <a:spcPts val="0"/>
              </a:spcAft>
              <a:buNone/>
            </a:pPr>
            <a:r>
              <a:rPr lang="en-GB" sz="1350">
                <a:solidFill>
                  <a:srgbClr val="A9B7C6"/>
                </a:solidFill>
                <a:highlight>
                  <a:srgbClr val="2B2B2B"/>
                </a:highlight>
                <a:latin typeface="Courier New"/>
                <a:ea typeface="Courier New"/>
                <a:cs typeface="Courier New"/>
                <a:sym typeface="Courier New"/>
              </a:rPr>
              <a:t>nilai1 </a:t>
            </a:r>
            <a:r>
              <a:rPr lang="en-GB" sz="1350">
                <a:solidFill>
                  <a:srgbClr val="CC7832"/>
                </a:solidFill>
                <a:highlight>
                  <a:srgbClr val="2B2B2B"/>
                </a:highlight>
                <a:latin typeface="Courier New"/>
                <a:ea typeface="Courier New"/>
                <a:cs typeface="Courier New"/>
                <a:sym typeface="Courier New"/>
              </a:rPr>
              <a:t>OR</a:t>
            </a:r>
            <a:r>
              <a:rPr lang="en-GB" sz="1350">
                <a:solidFill>
                  <a:srgbClr val="A9B7C6"/>
                </a:solidFill>
                <a:highlight>
                  <a:srgbClr val="2B2B2B"/>
                </a:highlight>
                <a:latin typeface="Courier New"/>
                <a:ea typeface="Courier New"/>
                <a:cs typeface="Courier New"/>
                <a:sym typeface="Courier New"/>
              </a:rPr>
              <a:t> </a:t>
            </a:r>
            <a:r>
              <a:rPr lang="en-GB" sz="1350">
                <a:solidFill>
                  <a:srgbClr val="A9B7C6"/>
                </a:solidFill>
                <a:highlight>
                  <a:srgbClr val="2B2B2B"/>
                </a:highlight>
                <a:latin typeface="Courier New"/>
                <a:ea typeface="Courier New"/>
                <a:cs typeface="Courier New"/>
                <a:sym typeface="Courier New"/>
              </a:rPr>
              <a:t>Nilai2</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OR</a:t>
            </a:r>
            <a:r>
              <a:rPr lang="en-GB" sz="1350">
                <a:solidFill>
                  <a:srgbClr val="A9B7C6"/>
                </a:solidFill>
                <a:highlight>
                  <a:srgbClr val="2B2B2B"/>
                </a:highlight>
                <a:latin typeface="Courier New"/>
                <a:ea typeface="Courier New"/>
                <a:cs typeface="Courier New"/>
                <a:sym typeface="Courier New"/>
              </a:rPr>
              <a:t>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72222"/>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in</a:t>
            </a:r>
            <a:r>
              <a:rPr lang="en-GB" sz="1350">
                <a:solidFill>
                  <a:srgbClr val="A9B7C6"/>
                </a:solidFill>
                <a:highlight>
                  <a:srgbClr val="2B2B2B"/>
                </a:highlight>
                <a:latin typeface="Courier New"/>
                <a:ea typeface="Courier New"/>
                <a:cs typeface="Courier New"/>
                <a:sym typeface="Courier New"/>
              </a:rPr>
              <a:t>(nilai1, nilai2,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72222"/>
              </a:lnSpc>
              <a:spcBef>
                <a:spcPts val="0"/>
              </a:spcBef>
              <a:spcAft>
                <a:spcPts val="0"/>
              </a:spcAft>
              <a:buNone/>
            </a:pPr>
            <a:r>
              <a:t/>
            </a:r>
            <a:endParaRPr sz="1350">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238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191" name="Google Shape;191;p34"/>
          <p:cNvSpPr txBox="1"/>
          <p:nvPr>
            <p:ph idx="1" type="body"/>
          </p:nvPr>
        </p:nvSpPr>
        <p:spPr>
          <a:xfrm>
            <a:off x="311700" y="811150"/>
            <a:ext cx="8520600" cy="4204200"/>
          </a:xfrm>
          <a:prstGeom prst="rect">
            <a:avLst/>
          </a:prstGeom>
          <a:solidFill>
            <a:srgbClr val="2B2B2B"/>
          </a:solidFill>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IN</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a:t>
            </a:r>
            <a:r>
              <a:rPr lang="en-GB" sz="1350">
                <a:solidFill>
                  <a:srgbClr val="6897BB"/>
                </a:solidFill>
                <a:highlight>
                  <a:srgbClr val="2B2B2B"/>
                </a:highlight>
                <a:latin typeface="Courier New"/>
                <a:ea typeface="Courier New"/>
                <a:cs typeface="Courier New"/>
                <a:sym typeface="Courier New"/>
              </a:rPr>
              <a:t>2</a:t>
            </a:r>
            <a:r>
              <a:rPr lang="en-GB" sz="1350">
                <a:solidFill>
                  <a:srgbClr val="A9B7C6"/>
                </a:solidFill>
                <a:highlight>
                  <a:srgbClr val="2B2B2B"/>
                </a:highlight>
                <a:latin typeface="Courier New"/>
                <a:ea typeface="Courier New"/>
                <a:cs typeface="Courier New"/>
                <a:sym typeface="Courier New"/>
              </a:rPr>
              <a:t>,</a:t>
            </a:r>
            <a:r>
              <a:rPr lang="en-GB" sz="1350">
                <a:solidFill>
                  <a:srgbClr val="6897BB"/>
                </a:solidFill>
                <a:highlight>
                  <a:srgbClr val="2B2B2B"/>
                </a:highlight>
                <a:latin typeface="Courier New"/>
                <a:ea typeface="Courier New"/>
                <a:cs typeface="Courier New"/>
                <a:sym typeface="Courier New"/>
              </a:rPr>
              <a:t>3</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4</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IN</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a:t>
            </a:r>
            <a:r>
              <a:rPr lang="en-GB" sz="1350">
                <a:solidFill>
                  <a:srgbClr val="6897BB"/>
                </a:solidFill>
                <a:highlight>
                  <a:srgbClr val="2B2B2B"/>
                </a:highlight>
                <a:latin typeface="Courier New"/>
                <a:ea typeface="Courier New"/>
                <a:cs typeface="Courier New"/>
                <a:sym typeface="Courier New"/>
              </a:rPr>
              <a:t>2</a:t>
            </a:r>
            <a:r>
              <a:rPr lang="en-GB" sz="1350">
                <a:solidFill>
                  <a:srgbClr val="A9B7C6"/>
                </a:solidFill>
                <a:highlight>
                  <a:srgbClr val="2B2B2B"/>
                </a:highlight>
                <a:latin typeface="Courier New"/>
                <a:ea typeface="Courier New"/>
                <a:cs typeface="Courier New"/>
                <a:sym typeface="Courier New"/>
              </a:rPr>
              <a:t>,</a:t>
            </a:r>
            <a:r>
              <a:rPr lang="en-GB" sz="1350">
                <a:solidFill>
                  <a:srgbClr val="6897BB"/>
                </a:solidFill>
                <a:highlight>
                  <a:srgbClr val="2B2B2B"/>
                </a:highlight>
                <a:latin typeface="Courier New"/>
                <a:ea typeface="Courier New"/>
                <a:cs typeface="Courier New"/>
                <a:sym typeface="Courier New"/>
              </a:rPr>
              <a:t>3</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7F848E"/>
                </a:solidFill>
                <a:highlight>
                  <a:srgbClr val="2B2B2B"/>
                </a:highlight>
                <a:latin typeface="Courier New"/>
                <a:ea typeface="Courier New"/>
                <a:cs typeface="Courier New"/>
                <a:sym typeface="Courier New"/>
              </a:rPr>
              <a:t>-- secara umum in mengembaikan NULL</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NULL</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IN</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a:t>
            </a:r>
            <a:r>
              <a:rPr lang="en-GB" sz="1350">
                <a:solidFill>
                  <a:srgbClr val="6897BB"/>
                </a:solidFill>
                <a:highlight>
                  <a:srgbClr val="2B2B2B"/>
                </a:highlight>
                <a:latin typeface="Courier New"/>
                <a:ea typeface="Courier New"/>
                <a:cs typeface="Courier New"/>
                <a:sym typeface="Courier New"/>
              </a:rPr>
              <a:t>2</a:t>
            </a:r>
            <a:r>
              <a:rPr lang="en-GB" sz="1350">
                <a:solidFill>
                  <a:srgbClr val="A9B7C6"/>
                </a:solidFill>
                <a:highlight>
                  <a:srgbClr val="2B2B2B"/>
                </a:highlight>
                <a:latin typeface="Courier New"/>
                <a:ea typeface="Courier New"/>
                <a:cs typeface="Courier New"/>
                <a:sym typeface="Courier New"/>
              </a:rPr>
              <a:t>,</a:t>
            </a:r>
            <a:r>
              <a:rPr lang="en-GB" sz="1350">
                <a:solidFill>
                  <a:srgbClr val="6897BB"/>
                </a:solidFill>
                <a:highlight>
                  <a:srgbClr val="2B2B2B"/>
                </a:highlight>
                <a:latin typeface="Courier New"/>
                <a:ea typeface="Courier New"/>
                <a:cs typeface="Courier New"/>
                <a:sym typeface="Courier New"/>
              </a:rPr>
              <a:t>3</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0</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IN</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 , </a:t>
            </a:r>
            <a:r>
              <a:rPr lang="en-GB" sz="1350">
                <a:solidFill>
                  <a:srgbClr val="6897BB"/>
                </a:solidFill>
                <a:highlight>
                  <a:srgbClr val="2B2B2B"/>
                </a:highlight>
                <a:latin typeface="Courier New"/>
                <a:ea typeface="Courier New"/>
                <a:cs typeface="Courier New"/>
                <a:sym typeface="Courier New"/>
              </a:rPr>
              <a:t>2</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3</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NULL</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NULL</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IN</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 , </a:t>
            </a:r>
            <a:r>
              <a:rPr lang="en-GB" sz="1350">
                <a:solidFill>
                  <a:srgbClr val="6897BB"/>
                </a:solidFill>
                <a:highlight>
                  <a:srgbClr val="2B2B2B"/>
                </a:highlight>
                <a:latin typeface="Courier New"/>
                <a:ea typeface="Courier New"/>
                <a:cs typeface="Courier New"/>
                <a:sym typeface="Courier New"/>
              </a:rPr>
              <a:t>2</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3</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NULL</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officeCode, city, phone, country</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FROM</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offices</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WHERE</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country </a:t>
            </a:r>
            <a:r>
              <a:rPr lang="en-GB" sz="1350">
                <a:solidFill>
                  <a:srgbClr val="CC7832"/>
                </a:solidFill>
                <a:highlight>
                  <a:srgbClr val="2B2B2B"/>
                </a:highlight>
                <a:latin typeface="Courier New"/>
                <a:ea typeface="Courier New"/>
                <a:cs typeface="Courier New"/>
                <a:sym typeface="Courier New"/>
              </a:rPr>
              <a:t>IN</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'USA'</a:t>
            </a:r>
            <a:r>
              <a:rPr lang="en-GB" sz="1350">
                <a:solidFill>
                  <a:srgbClr val="A9B7C6"/>
                </a:solidFill>
                <a:highlight>
                  <a:srgbClr val="2B2B2B"/>
                </a:highlight>
                <a:latin typeface="Courier New"/>
                <a:ea typeface="Courier New"/>
                <a:cs typeface="Courier New"/>
                <a:sym typeface="Courier New"/>
              </a:rPr>
              <a:t> , </a:t>
            </a:r>
            <a:r>
              <a:rPr lang="en-GB" sz="1350">
                <a:solidFill>
                  <a:srgbClr val="6A8759"/>
                </a:solidFill>
                <a:highlight>
                  <a:srgbClr val="2B2B2B"/>
                </a:highlight>
                <a:latin typeface="Courier New"/>
                <a:ea typeface="Courier New"/>
                <a:cs typeface="Courier New"/>
                <a:sym typeface="Courier New"/>
              </a:rPr>
              <a:t>'France'</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7F848E"/>
                </a:solidFill>
                <a:highlight>
                  <a:srgbClr val="2B2B2B"/>
                </a:highlight>
                <a:latin typeface="Courier New"/>
                <a:ea typeface="Courier New"/>
                <a:cs typeface="Courier New"/>
                <a:sym typeface="Courier New"/>
              </a:rPr>
              <a:t>-- akan sama hasilnya dengan OR</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officeCode, city, phone, country</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FROM</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offices</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WHERE</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A9B7C6"/>
                </a:solidFill>
                <a:highlight>
                  <a:srgbClr val="2B2B2B"/>
                </a:highlight>
                <a:latin typeface="Courier New"/>
                <a:ea typeface="Courier New"/>
                <a:cs typeface="Courier New"/>
                <a:sym typeface="Courier New"/>
              </a:rPr>
              <a:t>    country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'USA'</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OR</a:t>
            </a:r>
            <a:r>
              <a:rPr lang="en-GB" sz="1350">
                <a:solidFill>
                  <a:srgbClr val="A9B7C6"/>
                </a:solidFill>
                <a:highlight>
                  <a:srgbClr val="2B2B2B"/>
                </a:highlight>
                <a:latin typeface="Courier New"/>
                <a:ea typeface="Courier New"/>
                <a:cs typeface="Courier New"/>
                <a:sym typeface="Courier New"/>
              </a:rPr>
              <a:t> country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'France'</a:t>
            </a:r>
            <a:r>
              <a:rPr lang="en-GB" sz="1350">
                <a:solidFill>
                  <a:srgbClr val="A9B7C6"/>
                </a:solidFill>
                <a:highlight>
                  <a:srgbClr val="2B2B2B"/>
                </a:highlight>
                <a:latin typeface="Courier New"/>
                <a:ea typeface="Courier New"/>
                <a:cs typeface="Courier New"/>
                <a:sym typeface="Courier New"/>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Kesimpulan</a:t>
            </a:r>
            <a:endParaRPr/>
          </a:p>
        </p:txBody>
      </p:sp>
      <p:sp>
        <p:nvSpPr>
          <p:cNvPr id="197" name="Google Shape;19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Gunakan operator IN untuk memeriksa apakah suatu nilai ada dalam kumpulan nilai. </a:t>
            </a:r>
            <a:endParaRPr/>
          </a:p>
          <a:p>
            <a:pPr indent="-342900" lvl="0" marL="457200" rtl="0" algn="l">
              <a:spcBef>
                <a:spcPts val="0"/>
              </a:spcBef>
              <a:spcAft>
                <a:spcPts val="0"/>
              </a:spcAft>
              <a:buSzPts val="1800"/>
              <a:buChar char="●"/>
            </a:pPr>
            <a:r>
              <a:rPr lang="en-GB"/>
              <a:t>Gunakan operator IN untuk membentuk kondisi untuk klausa WHERE.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NOT IN</a:t>
            </a:r>
            <a:endParaRPr/>
          </a:p>
        </p:txBody>
      </p:sp>
      <p:sp>
        <p:nvSpPr>
          <p:cNvPr id="203" name="Google Shape;203;p36"/>
          <p:cNvSpPr txBox="1"/>
          <p:nvPr>
            <p:ph idx="1" type="body"/>
          </p:nvPr>
        </p:nvSpPr>
        <p:spPr>
          <a:xfrm>
            <a:off x="311700" y="1152475"/>
            <a:ext cx="8520600" cy="84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111111"/>
                </a:solidFill>
                <a:latin typeface="Roboto"/>
                <a:ea typeface="Roboto"/>
                <a:cs typeface="Roboto"/>
                <a:sym typeface="Roboto"/>
              </a:rPr>
              <a:t>Operator </a:t>
            </a:r>
            <a:r>
              <a:rPr b="1" lang="en-GB" sz="1200">
                <a:solidFill>
                  <a:srgbClr val="111111"/>
                </a:solidFill>
                <a:latin typeface="Roboto"/>
                <a:ea typeface="Roboto"/>
                <a:cs typeface="Roboto"/>
                <a:sym typeface="Roboto"/>
              </a:rPr>
              <a:t>NOT IN</a:t>
            </a:r>
            <a:r>
              <a:rPr lang="en-GB" sz="1200">
                <a:solidFill>
                  <a:srgbClr val="111111"/>
                </a:solidFill>
                <a:latin typeface="Roboto"/>
                <a:ea typeface="Roboto"/>
                <a:cs typeface="Roboto"/>
                <a:sym typeface="Roboto"/>
              </a:rPr>
              <a:t> pada MySQL adalah alat yang kuat yang digunakan dalam </a:t>
            </a:r>
            <a:r>
              <a:rPr lang="en-GB" sz="1200">
                <a:solidFill>
                  <a:srgbClr val="111111"/>
                </a:solidFill>
                <a:latin typeface="Roboto"/>
                <a:ea typeface="Roboto"/>
                <a:cs typeface="Roboto"/>
                <a:sym typeface="Roboto"/>
              </a:rPr>
              <a:t>query</a:t>
            </a:r>
            <a:r>
              <a:rPr lang="en-GB" sz="1200">
                <a:solidFill>
                  <a:srgbClr val="111111"/>
                </a:solidFill>
                <a:latin typeface="Roboto"/>
                <a:ea typeface="Roboto"/>
                <a:cs typeface="Roboto"/>
                <a:sym typeface="Roboto"/>
              </a:rPr>
              <a:t> SQL untuk menyaring catatan berdasarkan daftar nilai yang ditentukan. Ini merupakan kebalikan dari operator </a:t>
            </a:r>
            <a:r>
              <a:rPr b="1" lang="en-GB" sz="1200">
                <a:solidFill>
                  <a:srgbClr val="111111"/>
                </a:solidFill>
                <a:latin typeface="Roboto"/>
                <a:ea typeface="Roboto"/>
                <a:cs typeface="Roboto"/>
                <a:sym typeface="Roboto"/>
              </a:rPr>
              <a:t>IN</a:t>
            </a:r>
            <a:r>
              <a:rPr lang="en-GB" sz="1200">
                <a:solidFill>
                  <a:srgbClr val="111111"/>
                </a:solidFill>
                <a:latin typeface="Roboto"/>
                <a:ea typeface="Roboto"/>
                <a:cs typeface="Roboto"/>
                <a:sym typeface="Roboto"/>
              </a:rPr>
              <a:t> dan digunakan untuk </a:t>
            </a:r>
            <a:r>
              <a:rPr b="1" lang="en-GB" sz="1200">
                <a:solidFill>
                  <a:srgbClr val="111111"/>
                </a:solidFill>
                <a:latin typeface="Roboto"/>
                <a:ea typeface="Roboto"/>
                <a:cs typeface="Roboto"/>
                <a:sym typeface="Roboto"/>
              </a:rPr>
              <a:t>mengabaikan baris</a:t>
            </a:r>
            <a:r>
              <a:rPr lang="en-GB" sz="1200">
                <a:solidFill>
                  <a:srgbClr val="111111"/>
                </a:solidFill>
                <a:latin typeface="Roboto"/>
                <a:ea typeface="Roboto"/>
                <a:cs typeface="Roboto"/>
                <a:sym typeface="Roboto"/>
              </a:rPr>
              <a:t> di mana nilai yang ditentukan cocok dengan nilai apa pun dalam daftar yang diberikan</a:t>
            </a:r>
            <a:endParaRPr/>
          </a:p>
        </p:txBody>
      </p:sp>
      <p:sp>
        <p:nvSpPr>
          <p:cNvPr id="204" name="Google Shape;204;p36"/>
          <p:cNvSpPr txBox="1"/>
          <p:nvPr/>
        </p:nvSpPr>
        <p:spPr>
          <a:xfrm>
            <a:off x="384700" y="1994575"/>
            <a:ext cx="8520600" cy="23367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nama_kolom </a:t>
            </a:r>
            <a:r>
              <a:rPr lang="en-GB" sz="1350">
                <a:solidFill>
                  <a:srgbClr val="CC7832"/>
                </a:solidFill>
                <a:highlight>
                  <a:srgbClr val="2B2B2B"/>
                </a:highlight>
                <a:latin typeface="Courier New"/>
                <a:ea typeface="Courier New"/>
                <a:cs typeface="Courier New"/>
                <a:sym typeface="Courier New"/>
              </a:rPr>
              <a:t>FROM</a:t>
            </a:r>
            <a:r>
              <a:rPr lang="en-GB" sz="1350">
                <a:solidFill>
                  <a:srgbClr val="A9B7C6"/>
                </a:solidFill>
                <a:highlight>
                  <a:srgbClr val="2B2B2B"/>
                </a:highlight>
                <a:latin typeface="Courier New"/>
                <a:ea typeface="Courier New"/>
                <a:cs typeface="Courier New"/>
                <a:sym typeface="Courier New"/>
              </a:rPr>
              <a:t> nama_tabel </a:t>
            </a: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nama_kolom </a:t>
            </a:r>
            <a:r>
              <a:rPr lang="en-GB" sz="1350">
                <a:solidFill>
                  <a:srgbClr val="CC7832"/>
                </a:solidFill>
                <a:highlight>
                  <a:srgbClr val="2B2B2B"/>
                </a:highlight>
                <a:latin typeface="Courier New"/>
                <a:ea typeface="Courier New"/>
                <a:cs typeface="Courier New"/>
                <a:sym typeface="Courier New"/>
              </a:rPr>
              <a:t>NOT</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IN</a:t>
            </a:r>
            <a:r>
              <a:rPr lang="en-GB" sz="1350">
                <a:solidFill>
                  <a:srgbClr val="A9B7C6"/>
                </a:solidFill>
                <a:highlight>
                  <a:srgbClr val="2B2B2B"/>
                </a:highlight>
                <a:latin typeface="Courier New"/>
                <a:ea typeface="Courier New"/>
                <a:cs typeface="Courier New"/>
                <a:sym typeface="Courier New"/>
              </a:rPr>
              <a:t> (nilai1, nilai2,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7F848E"/>
                </a:solidFill>
                <a:highlight>
                  <a:srgbClr val="2B2B2B"/>
                </a:highlight>
                <a:latin typeface="Courier New"/>
                <a:ea typeface="Courier New"/>
                <a:cs typeface="Courier New"/>
                <a:sym typeface="Courier New"/>
              </a:rPr>
              <a:t>-- </a:t>
            </a:r>
            <a:r>
              <a:rPr lang="en-GB" sz="1350">
                <a:solidFill>
                  <a:srgbClr val="7F848E"/>
                </a:solidFill>
                <a:highlight>
                  <a:srgbClr val="2B2B2B"/>
                </a:highlight>
                <a:latin typeface="Courier New"/>
                <a:ea typeface="Courier New"/>
                <a:cs typeface="Courier New"/>
                <a:sym typeface="Courier New"/>
              </a:rPr>
              <a:t>operasi</a:t>
            </a:r>
            <a:r>
              <a:rPr lang="en-GB" sz="1350">
                <a:solidFill>
                  <a:srgbClr val="7F848E"/>
                </a:solidFill>
                <a:highlight>
                  <a:srgbClr val="2B2B2B"/>
                </a:highlight>
                <a:latin typeface="Courier New"/>
                <a:ea typeface="Courier New"/>
                <a:cs typeface="Courier New"/>
                <a:sym typeface="Courier New"/>
              </a:rPr>
              <a:t> NOT IN setara dengan</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NOT</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value</a:t>
            </a:r>
            <a:r>
              <a:rPr lang="en-GB" sz="1350">
                <a:solidFill>
                  <a:srgbClr val="A9B7C6"/>
                </a:solidFill>
                <a:highlight>
                  <a:srgbClr val="2B2B2B"/>
                </a:highlight>
                <a:latin typeface="Courier New"/>
                <a:ea typeface="Courier New"/>
                <a:cs typeface="Courier New"/>
                <a:sym typeface="Courier New"/>
              </a:rPr>
              <a:t>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value1 </a:t>
            </a:r>
            <a:r>
              <a:rPr lang="en-GB" sz="1350">
                <a:solidFill>
                  <a:srgbClr val="CC7832"/>
                </a:solidFill>
                <a:highlight>
                  <a:srgbClr val="2B2B2B"/>
                </a:highlight>
                <a:latin typeface="Courier New"/>
                <a:ea typeface="Courier New"/>
                <a:cs typeface="Courier New"/>
                <a:sym typeface="Courier New"/>
              </a:rPr>
              <a:t>OR</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value</a:t>
            </a:r>
            <a:r>
              <a:rPr lang="en-GB" sz="1350">
                <a:solidFill>
                  <a:srgbClr val="A9B7C6"/>
                </a:solidFill>
                <a:highlight>
                  <a:srgbClr val="2B2B2B"/>
                </a:highlight>
                <a:latin typeface="Courier New"/>
                <a:ea typeface="Courier New"/>
                <a:cs typeface="Courier New"/>
                <a:sym typeface="Courier New"/>
              </a:rPr>
              <a:t>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value2 </a:t>
            </a:r>
            <a:r>
              <a:rPr lang="en-GB" sz="1350">
                <a:solidFill>
                  <a:srgbClr val="CC7832"/>
                </a:solidFill>
                <a:highlight>
                  <a:srgbClr val="2B2B2B"/>
                </a:highlight>
                <a:latin typeface="Courier New"/>
                <a:ea typeface="Courier New"/>
                <a:cs typeface="Courier New"/>
                <a:sym typeface="Courier New"/>
              </a:rPr>
              <a:t>OR</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value</a:t>
            </a:r>
            <a:r>
              <a:rPr lang="en-GB" sz="1350">
                <a:solidFill>
                  <a:srgbClr val="A9B7C6"/>
                </a:solidFill>
                <a:highlight>
                  <a:srgbClr val="2B2B2B"/>
                </a:highlight>
                <a:latin typeface="Courier New"/>
                <a:ea typeface="Courier New"/>
                <a:cs typeface="Courier New"/>
                <a:sym typeface="Courier New"/>
              </a:rPr>
              <a:t>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valu3)</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7F848E"/>
                </a:solidFill>
                <a:highlight>
                  <a:srgbClr val="2B2B2B"/>
                </a:highlight>
                <a:latin typeface="Courier New"/>
                <a:ea typeface="Courier New"/>
                <a:cs typeface="Courier New"/>
                <a:sym typeface="Courier New"/>
              </a:rPr>
              <a:t>-- atau</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value</a:t>
            </a:r>
            <a:r>
              <a:rPr lang="en-GB" sz="1350">
                <a:solidFill>
                  <a:srgbClr val="A9B7C6"/>
                </a:solidFill>
                <a:highlight>
                  <a:srgbClr val="2B2B2B"/>
                </a:highlight>
                <a:latin typeface="Courier New"/>
                <a:ea typeface="Courier New"/>
                <a:cs typeface="Courier New"/>
                <a:sym typeface="Courier New"/>
              </a:rPr>
              <a:t> </a:t>
            </a:r>
            <a:r>
              <a:rPr lang="en-GB" sz="1350">
                <a:solidFill>
                  <a:srgbClr val="ABB2BF"/>
                </a:solidFill>
                <a:highlight>
                  <a:srgbClr val="2B2B2B"/>
                </a:highlight>
                <a:latin typeface="Courier New"/>
                <a:ea typeface="Courier New"/>
                <a:cs typeface="Courier New"/>
                <a:sym typeface="Courier New"/>
              </a:rPr>
              <a:t>&lt;&gt;</a:t>
            </a:r>
            <a:r>
              <a:rPr lang="en-GB" sz="1350">
                <a:solidFill>
                  <a:srgbClr val="A9B7C6"/>
                </a:solidFill>
                <a:highlight>
                  <a:srgbClr val="2B2B2B"/>
                </a:highlight>
                <a:latin typeface="Courier New"/>
                <a:ea typeface="Courier New"/>
                <a:cs typeface="Courier New"/>
                <a:sym typeface="Courier New"/>
              </a:rPr>
              <a:t> value1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value</a:t>
            </a:r>
            <a:r>
              <a:rPr lang="en-GB" sz="1350">
                <a:solidFill>
                  <a:srgbClr val="A9B7C6"/>
                </a:solidFill>
                <a:highlight>
                  <a:srgbClr val="2B2B2B"/>
                </a:highlight>
                <a:latin typeface="Courier New"/>
                <a:ea typeface="Courier New"/>
                <a:cs typeface="Courier New"/>
                <a:sym typeface="Courier New"/>
              </a:rPr>
              <a:t> </a:t>
            </a:r>
            <a:r>
              <a:rPr lang="en-GB" sz="1350">
                <a:solidFill>
                  <a:srgbClr val="ABB2BF"/>
                </a:solidFill>
                <a:highlight>
                  <a:srgbClr val="2B2B2B"/>
                </a:highlight>
                <a:latin typeface="Courier New"/>
                <a:ea typeface="Courier New"/>
                <a:cs typeface="Courier New"/>
                <a:sym typeface="Courier New"/>
              </a:rPr>
              <a:t>&lt;&gt;</a:t>
            </a:r>
            <a:r>
              <a:rPr lang="en-GB" sz="1350">
                <a:solidFill>
                  <a:srgbClr val="A9B7C6"/>
                </a:solidFill>
                <a:highlight>
                  <a:srgbClr val="2B2B2B"/>
                </a:highlight>
                <a:latin typeface="Courier New"/>
                <a:ea typeface="Courier New"/>
                <a:cs typeface="Courier New"/>
                <a:sym typeface="Courier New"/>
              </a:rPr>
              <a:t> value2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value</a:t>
            </a:r>
            <a:r>
              <a:rPr lang="en-GB" sz="1350">
                <a:solidFill>
                  <a:srgbClr val="A9B7C6"/>
                </a:solidFill>
                <a:highlight>
                  <a:srgbClr val="2B2B2B"/>
                </a:highlight>
                <a:latin typeface="Courier New"/>
                <a:ea typeface="Courier New"/>
                <a:cs typeface="Courier New"/>
                <a:sym typeface="Courier New"/>
              </a:rPr>
              <a:t> </a:t>
            </a:r>
            <a:r>
              <a:rPr lang="en-GB" sz="1350">
                <a:solidFill>
                  <a:srgbClr val="ABB2BF"/>
                </a:solidFill>
                <a:highlight>
                  <a:srgbClr val="2B2B2B"/>
                </a:highlight>
                <a:latin typeface="Courier New"/>
                <a:ea typeface="Courier New"/>
                <a:cs typeface="Courier New"/>
                <a:sym typeface="Courier New"/>
              </a:rPr>
              <a:t>&lt;&gt;</a:t>
            </a:r>
            <a:r>
              <a:rPr lang="en-GB" sz="1350">
                <a:solidFill>
                  <a:srgbClr val="A9B7C6"/>
                </a:solidFill>
                <a:highlight>
                  <a:srgbClr val="2B2B2B"/>
                </a:highlight>
                <a:latin typeface="Courier New"/>
                <a:ea typeface="Courier New"/>
                <a:cs typeface="Courier New"/>
                <a:sym typeface="Courier New"/>
              </a:rPr>
              <a:t> value3</a:t>
            </a:r>
            <a:endParaRPr sz="1350">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210" name="Google Shape;210;p37"/>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Clr>
                <a:schemeClr val="dk1"/>
              </a:buClr>
              <a:buSzPct val="81481"/>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NOT</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IN</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a:t>
            </a:r>
            <a:r>
              <a:rPr lang="en-GB" sz="1350">
                <a:solidFill>
                  <a:srgbClr val="6897BB"/>
                </a:solidFill>
                <a:highlight>
                  <a:srgbClr val="2B2B2B"/>
                </a:highlight>
                <a:latin typeface="Courier New"/>
                <a:ea typeface="Courier New"/>
                <a:cs typeface="Courier New"/>
                <a:sym typeface="Courier New"/>
              </a:rPr>
              <a:t>2</a:t>
            </a:r>
            <a:r>
              <a:rPr lang="en-GB" sz="1350">
                <a:solidFill>
                  <a:srgbClr val="A9B7C6"/>
                </a:solidFill>
                <a:highlight>
                  <a:srgbClr val="2B2B2B"/>
                </a:highlight>
                <a:latin typeface="Courier New"/>
                <a:ea typeface="Courier New"/>
                <a:cs typeface="Courier New"/>
                <a:sym typeface="Courier New"/>
              </a:rPr>
              <a:t>,</a:t>
            </a:r>
            <a:r>
              <a:rPr lang="en-GB" sz="1350">
                <a:solidFill>
                  <a:srgbClr val="6897BB"/>
                </a:solidFill>
                <a:highlight>
                  <a:srgbClr val="2B2B2B"/>
                </a:highlight>
                <a:latin typeface="Courier New"/>
                <a:ea typeface="Courier New"/>
                <a:cs typeface="Courier New"/>
                <a:sym typeface="Courier New"/>
              </a:rPr>
              <a:t>3</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0</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NOT</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IN</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a:t>
            </a:r>
            <a:r>
              <a:rPr lang="en-GB" sz="1350">
                <a:solidFill>
                  <a:srgbClr val="6897BB"/>
                </a:solidFill>
                <a:highlight>
                  <a:srgbClr val="2B2B2B"/>
                </a:highlight>
                <a:latin typeface="Courier New"/>
                <a:ea typeface="Courier New"/>
                <a:cs typeface="Courier New"/>
                <a:sym typeface="Courier New"/>
              </a:rPr>
              <a:t>2</a:t>
            </a:r>
            <a:r>
              <a:rPr lang="en-GB" sz="1350">
                <a:solidFill>
                  <a:srgbClr val="A9B7C6"/>
                </a:solidFill>
                <a:highlight>
                  <a:srgbClr val="2B2B2B"/>
                </a:highlight>
                <a:latin typeface="Courier New"/>
                <a:ea typeface="Courier New"/>
                <a:cs typeface="Courier New"/>
                <a:sym typeface="Courier New"/>
              </a:rPr>
              <a:t>,</a:t>
            </a:r>
            <a:r>
              <a:rPr lang="en-GB" sz="1350">
                <a:solidFill>
                  <a:srgbClr val="6897BB"/>
                </a:solidFill>
                <a:highlight>
                  <a:srgbClr val="2B2B2B"/>
                </a:highlight>
                <a:latin typeface="Courier New"/>
                <a:ea typeface="Courier New"/>
                <a:cs typeface="Courier New"/>
                <a:sym typeface="Courier New"/>
              </a:rPr>
              <a:t>3</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NULL</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NOT</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IN</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a:t>
            </a:r>
            <a:r>
              <a:rPr lang="en-GB" sz="1350">
                <a:solidFill>
                  <a:srgbClr val="6897BB"/>
                </a:solidFill>
                <a:highlight>
                  <a:srgbClr val="2B2B2B"/>
                </a:highlight>
                <a:latin typeface="Courier New"/>
                <a:ea typeface="Courier New"/>
                <a:cs typeface="Courier New"/>
                <a:sym typeface="Courier New"/>
              </a:rPr>
              <a:t>2</a:t>
            </a:r>
            <a:r>
              <a:rPr lang="en-GB" sz="1350">
                <a:solidFill>
                  <a:srgbClr val="A9B7C6"/>
                </a:solidFill>
                <a:highlight>
                  <a:srgbClr val="2B2B2B"/>
                </a:highlight>
                <a:latin typeface="Courier New"/>
                <a:ea typeface="Courier New"/>
                <a:cs typeface="Courier New"/>
                <a:sym typeface="Courier New"/>
              </a:rPr>
              <a:t>,</a:t>
            </a:r>
            <a:r>
              <a:rPr lang="en-GB" sz="1350">
                <a:solidFill>
                  <a:srgbClr val="6897BB"/>
                </a:solidFill>
                <a:highlight>
                  <a:srgbClr val="2B2B2B"/>
                </a:highlight>
                <a:latin typeface="Courier New"/>
                <a:ea typeface="Courier New"/>
                <a:cs typeface="Courier New"/>
                <a:sym typeface="Courier New"/>
              </a:rPr>
              <a:t>3</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CC7832"/>
                </a:solidFill>
                <a:highlight>
                  <a:srgbClr val="2B2B2B"/>
                </a:highlight>
                <a:latin typeface="Courier New"/>
                <a:ea typeface="Courier New"/>
                <a:cs typeface="Courier New"/>
                <a:sym typeface="Courier New"/>
              </a:rPr>
              <a:t>SELECT</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A9B7C6"/>
                </a:solidFill>
                <a:highlight>
                  <a:srgbClr val="2B2B2B"/>
                </a:highlight>
                <a:latin typeface="Courier New"/>
                <a:ea typeface="Courier New"/>
                <a:cs typeface="Courier New"/>
                <a:sym typeface="Courier New"/>
              </a:rPr>
              <a:t>    officeCode, city, phone</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CC7832"/>
                </a:solidFill>
                <a:highlight>
                  <a:srgbClr val="2B2B2B"/>
                </a:highlight>
                <a:latin typeface="Courier New"/>
                <a:ea typeface="Courier New"/>
                <a:cs typeface="Courier New"/>
                <a:sym typeface="Courier New"/>
              </a:rPr>
              <a:t>FROM</a:t>
            </a:r>
            <a:r>
              <a:rPr lang="en-GB" sz="1350">
                <a:solidFill>
                  <a:srgbClr val="A9B7C6"/>
                </a:solidFill>
                <a:highlight>
                  <a:srgbClr val="2B2B2B"/>
                </a:highlight>
                <a:latin typeface="Courier New"/>
                <a:ea typeface="Courier New"/>
                <a:cs typeface="Courier New"/>
                <a:sym typeface="Courier New"/>
              </a:rPr>
              <a:t> offices</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country </a:t>
            </a:r>
            <a:r>
              <a:rPr lang="en-GB" sz="1350">
                <a:solidFill>
                  <a:srgbClr val="CC7832"/>
                </a:solidFill>
                <a:highlight>
                  <a:srgbClr val="2B2B2B"/>
                </a:highlight>
                <a:latin typeface="Courier New"/>
                <a:ea typeface="Courier New"/>
                <a:cs typeface="Courier New"/>
                <a:sym typeface="Courier New"/>
              </a:rPr>
              <a:t>NOT</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IN</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'USA'</a:t>
            </a:r>
            <a:r>
              <a:rPr lang="en-GB" sz="1350">
                <a:solidFill>
                  <a:srgbClr val="A9B7C6"/>
                </a:solidFill>
                <a:highlight>
                  <a:srgbClr val="2B2B2B"/>
                </a:highlight>
                <a:latin typeface="Courier New"/>
                <a:ea typeface="Courier New"/>
                <a:cs typeface="Courier New"/>
                <a:sym typeface="Courier New"/>
              </a:rPr>
              <a:t> , </a:t>
            </a:r>
            <a:r>
              <a:rPr lang="en-GB" sz="1350">
                <a:solidFill>
                  <a:srgbClr val="6A8759"/>
                </a:solidFill>
                <a:highlight>
                  <a:srgbClr val="2B2B2B"/>
                </a:highlight>
                <a:latin typeface="Courier New"/>
                <a:ea typeface="Courier New"/>
                <a:cs typeface="Courier New"/>
                <a:sym typeface="Courier New"/>
              </a:rPr>
              <a:t>'France'</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CC7832"/>
                </a:solidFill>
                <a:highlight>
                  <a:srgbClr val="2B2B2B"/>
                </a:highlight>
                <a:latin typeface="Courier New"/>
                <a:ea typeface="Courier New"/>
                <a:cs typeface="Courier New"/>
                <a:sym typeface="Courier New"/>
              </a:rPr>
              <a:t>ORDER</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BY</a:t>
            </a:r>
            <a:r>
              <a:rPr lang="en-GB" sz="1350">
                <a:solidFill>
                  <a:srgbClr val="A9B7C6"/>
                </a:solidFill>
                <a:highlight>
                  <a:srgbClr val="2B2B2B"/>
                </a:highlight>
                <a:latin typeface="Courier New"/>
                <a:ea typeface="Courier New"/>
                <a:cs typeface="Courier New"/>
                <a:sym typeface="Courier New"/>
              </a:rPr>
              <a:t> city;</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A9B7C6"/>
                </a:solidFill>
                <a:highlight>
                  <a:srgbClr val="2B2B2B"/>
                </a:highlight>
                <a:latin typeface="Courier New"/>
                <a:ea typeface="Courier New"/>
                <a:cs typeface="Courier New"/>
                <a:sym typeface="Courier New"/>
              </a:rPr>
              <a:t>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CC7832"/>
                </a:solidFill>
                <a:highlight>
                  <a:srgbClr val="2B2B2B"/>
                </a:highlight>
                <a:latin typeface="Courier New"/>
                <a:ea typeface="Courier New"/>
                <a:cs typeface="Courier New"/>
                <a:sym typeface="Courier New"/>
              </a:rPr>
              <a:t>SELECT</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A9B7C6"/>
                </a:solidFill>
                <a:highlight>
                  <a:srgbClr val="2B2B2B"/>
                </a:highlight>
                <a:latin typeface="Courier New"/>
                <a:ea typeface="Courier New"/>
                <a:cs typeface="Courier New"/>
                <a:sym typeface="Courier New"/>
              </a:rPr>
              <a:t>    officeCode, city, phone</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CC7832"/>
                </a:solidFill>
                <a:highlight>
                  <a:srgbClr val="2B2B2B"/>
                </a:highlight>
                <a:latin typeface="Courier New"/>
                <a:ea typeface="Courier New"/>
                <a:cs typeface="Courier New"/>
                <a:sym typeface="Courier New"/>
              </a:rPr>
              <a:t>FROM</a:t>
            </a:r>
            <a:r>
              <a:rPr lang="en-GB" sz="1350">
                <a:solidFill>
                  <a:srgbClr val="A9B7C6"/>
                </a:solidFill>
                <a:highlight>
                  <a:srgbClr val="2B2B2B"/>
                </a:highlight>
                <a:latin typeface="Courier New"/>
                <a:ea typeface="Courier New"/>
                <a:cs typeface="Courier New"/>
                <a:sym typeface="Courier New"/>
              </a:rPr>
              <a:t> offices</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NOT</a:t>
            </a:r>
            <a:r>
              <a:rPr lang="en-GB" sz="1350">
                <a:solidFill>
                  <a:srgbClr val="A9B7C6"/>
                </a:solidFill>
                <a:highlight>
                  <a:srgbClr val="2B2B2B"/>
                </a:highlight>
                <a:latin typeface="Courier New"/>
                <a:ea typeface="Courier New"/>
                <a:cs typeface="Courier New"/>
                <a:sym typeface="Courier New"/>
              </a:rPr>
              <a:t> (country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'USA'</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OR</a:t>
            </a:r>
            <a:r>
              <a:rPr lang="en-GB" sz="1350">
                <a:solidFill>
                  <a:srgbClr val="A9B7C6"/>
                </a:solidFill>
                <a:highlight>
                  <a:srgbClr val="2B2B2B"/>
                </a:highlight>
                <a:latin typeface="Courier New"/>
                <a:ea typeface="Courier New"/>
                <a:cs typeface="Courier New"/>
                <a:sym typeface="Courier New"/>
              </a:rPr>
              <a:t> country</a:t>
            </a:r>
            <a:r>
              <a:rPr lang="en-GB" sz="1350">
                <a:solidFill>
                  <a:srgbClr val="ABB2BF"/>
                </a:solidFill>
                <a:highlight>
                  <a:srgbClr val="2B2B2B"/>
                </a:highlight>
                <a:latin typeface="Courier New"/>
                <a:ea typeface="Courier New"/>
                <a:cs typeface="Courier New"/>
                <a:sym typeface="Courier New"/>
              </a:rPr>
              <a:t>=</a:t>
            </a:r>
            <a:r>
              <a:rPr lang="en-GB" sz="1350">
                <a:solidFill>
                  <a:srgbClr val="6A8759"/>
                </a:solidFill>
                <a:highlight>
                  <a:srgbClr val="2B2B2B"/>
                </a:highlight>
                <a:latin typeface="Courier New"/>
                <a:ea typeface="Courier New"/>
                <a:cs typeface="Courier New"/>
                <a:sym typeface="Courier New"/>
              </a:rPr>
              <a:t>'France'</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CC7832"/>
                </a:solidFill>
                <a:highlight>
                  <a:srgbClr val="2B2B2B"/>
                </a:highlight>
                <a:latin typeface="Courier New"/>
                <a:ea typeface="Courier New"/>
                <a:cs typeface="Courier New"/>
                <a:sym typeface="Courier New"/>
              </a:rPr>
              <a:t>ORDER</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BY</a:t>
            </a:r>
            <a:r>
              <a:rPr lang="en-GB" sz="1350">
                <a:solidFill>
                  <a:srgbClr val="A9B7C6"/>
                </a:solidFill>
                <a:highlight>
                  <a:srgbClr val="2B2B2B"/>
                </a:highlight>
                <a:latin typeface="Courier New"/>
                <a:ea typeface="Courier New"/>
                <a:cs typeface="Courier New"/>
                <a:sym typeface="Courier New"/>
              </a:rPr>
              <a:t> city;</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A9B7C6"/>
                </a:solidFill>
                <a:highlight>
                  <a:srgbClr val="2B2B2B"/>
                </a:highlight>
                <a:latin typeface="Courier New"/>
                <a:ea typeface="Courier New"/>
                <a:cs typeface="Courier New"/>
                <a:sym typeface="Courier New"/>
              </a:rPr>
              <a:t>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CC7832"/>
                </a:solidFill>
                <a:highlight>
                  <a:srgbClr val="2B2B2B"/>
                </a:highlight>
                <a:latin typeface="Courier New"/>
                <a:ea typeface="Courier New"/>
                <a:cs typeface="Courier New"/>
                <a:sym typeface="Courier New"/>
              </a:rPr>
              <a:t>SELECT</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A9B7C6"/>
                </a:solidFill>
                <a:highlight>
                  <a:srgbClr val="2B2B2B"/>
                </a:highlight>
                <a:latin typeface="Courier New"/>
                <a:ea typeface="Courier New"/>
                <a:cs typeface="Courier New"/>
                <a:sym typeface="Courier New"/>
              </a:rPr>
              <a:t>    officeCode, city, phone</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CC7832"/>
                </a:solidFill>
                <a:highlight>
                  <a:srgbClr val="2B2B2B"/>
                </a:highlight>
                <a:latin typeface="Courier New"/>
                <a:ea typeface="Courier New"/>
                <a:cs typeface="Courier New"/>
                <a:sym typeface="Courier New"/>
              </a:rPr>
              <a:t>FROM</a:t>
            </a:r>
            <a:r>
              <a:rPr lang="en-GB" sz="1350">
                <a:solidFill>
                  <a:srgbClr val="A9B7C6"/>
                </a:solidFill>
                <a:highlight>
                  <a:srgbClr val="2B2B2B"/>
                </a:highlight>
                <a:latin typeface="Courier New"/>
                <a:ea typeface="Courier New"/>
                <a:cs typeface="Courier New"/>
                <a:sym typeface="Courier New"/>
              </a:rPr>
              <a:t> offices</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81481"/>
              <a:buFont typeface="Arial"/>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country </a:t>
            </a:r>
            <a:r>
              <a:rPr lang="en-GB" sz="1350">
                <a:solidFill>
                  <a:srgbClr val="ABB2BF"/>
                </a:solidFill>
                <a:highlight>
                  <a:srgbClr val="2B2B2B"/>
                </a:highlight>
                <a:latin typeface="Courier New"/>
                <a:ea typeface="Courier New"/>
                <a:cs typeface="Courier New"/>
                <a:sym typeface="Courier New"/>
              </a:rPr>
              <a:t>&lt;&gt;</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'USA'</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country </a:t>
            </a:r>
            <a:r>
              <a:rPr lang="en-GB" sz="1350">
                <a:solidFill>
                  <a:srgbClr val="ABB2BF"/>
                </a:solidFill>
                <a:highlight>
                  <a:srgbClr val="2B2B2B"/>
                </a:highlight>
                <a:latin typeface="Courier New"/>
                <a:ea typeface="Courier New"/>
                <a:cs typeface="Courier New"/>
                <a:sym typeface="Courier New"/>
              </a:rPr>
              <a:t>&lt;&gt;</a:t>
            </a:r>
            <a:r>
              <a:rPr lang="en-GB" sz="1350">
                <a:solidFill>
                  <a:srgbClr val="6A8759"/>
                </a:solidFill>
                <a:highlight>
                  <a:srgbClr val="2B2B2B"/>
                </a:highlight>
                <a:latin typeface="Courier New"/>
                <a:ea typeface="Courier New"/>
                <a:cs typeface="Courier New"/>
                <a:sym typeface="Courier New"/>
              </a:rPr>
              <a:t>'France'</a:t>
            </a:r>
            <a:endParaRPr sz="1350">
              <a:solidFill>
                <a:srgbClr val="6A8759"/>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ORDER</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BY</a:t>
            </a:r>
            <a:r>
              <a:rPr lang="en-GB" sz="1350">
                <a:solidFill>
                  <a:srgbClr val="A9B7C6"/>
                </a:solidFill>
                <a:highlight>
                  <a:srgbClr val="2B2B2B"/>
                </a:highlight>
                <a:latin typeface="Courier New"/>
                <a:ea typeface="Courier New"/>
                <a:cs typeface="Courier New"/>
                <a:sym typeface="Courier New"/>
              </a:rPr>
              <a:t> city;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Kesimpulan</a:t>
            </a:r>
            <a:endParaRPr/>
          </a:p>
        </p:txBody>
      </p:sp>
      <p:sp>
        <p:nvSpPr>
          <p:cNvPr id="216" name="Google Shape;21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Gunakan MySQL NOT IN untuk memeriksa apakah suatu nilai tidak cocok dengan nilai apa pun dalam list.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BETWEEN</a:t>
            </a:r>
            <a:endParaRPr/>
          </a:p>
        </p:txBody>
      </p:sp>
      <p:sp>
        <p:nvSpPr>
          <p:cNvPr id="222" name="Google Shape;222;p39"/>
          <p:cNvSpPr txBox="1"/>
          <p:nvPr>
            <p:ph idx="1" type="body"/>
          </p:nvPr>
        </p:nvSpPr>
        <p:spPr>
          <a:xfrm>
            <a:off x="311700" y="1152475"/>
            <a:ext cx="8520600" cy="117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rgbClr val="111111"/>
                </a:solidFill>
                <a:latin typeface="Roboto"/>
                <a:ea typeface="Roboto"/>
                <a:cs typeface="Roboto"/>
                <a:sym typeface="Roboto"/>
              </a:rPr>
              <a:t>MySQL BETWEEN</a:t>
            </a:r>
            <a:r>
              <a:rPr lang="en-GB" sz="1200">
                <a:solidFill>
                  <a:srgbClr val="111111"/>
                </a:solidFill>
                <a:latin typeface="Roboto"/>
                <a:ea typeface="Roboto"/>
                <a:cs typeface="Roboto"/>
                <a:sym typeface="Roboto"/>
              </a:rPr>
              <a:t> adalah pernyataan kondisional yang memungkinkan kita memfilter data berdasarkan </a:t>
            </a:r>
            <a:r>
              <a:rPr b="1" lang="en-GB" sz="1200">
                <a:solidFill>
                  <a:srgbClr val="111111"/>
                </a:solidFill>
                <a:latin typeface="Roboto"/>
                <a:ea typeface="Roboto"/>
                <a:cs typeface="Roboto"/>
                <a:sym typeface="Roboto"/>
              </a:rPr>
              <a:t>rentang nilai tertentu</a:t>
            </a:r>
            <a:r>
              <a:rPr lang="en-GB" sz="1200">
                <a:solidFill>
                  <a:srgbClr val="111111"/>
                </a:solidFill>
                <a:latin typeface="Roboto"/>
                <a:ea typeface="Roboto"/>
                <a:cs typeface="Roboto"/>
                <a:sym typeface="Roboto"/>
              </a:rPr>
              <a:t>. Dalam konteks ini, rentang nilai dapat mencakup tipe data seperti bilangan bulat, bilangan desimal, tanggal, atau waktu.</a:t>
            </a:r>
            <a:endParaRPr sz="1200">
              <a:solidFill>
                <a:srgbClr val="111111"/>
              </a:solidFill>
              <a:latin typeface="Roboto"/>
              <a:ea typeface="Roboto"/>
              <a:cs typeface="Roboto"/>
              <a:sym typeface="Roboto"/>
            </a:endParaRPr>
          </a:p>
          <a:p>
            <a:pPr indent="0" lvl="0" marL="0" rtl="0" algn="l">
              <a:spcBef>
                <a:spcPts val="1200"/>
              </a:spcBef>
              <a:spcAft>
                <a:spcPts val="1200"/>
              </a:spcAft>
              <a:buNone/>
            </a:pPr>
            <a:r>
              <a:rPr lang="en-GB" sz="1200">
                <a:solidFill>
                  <a:srgbClr val="111111"/>
                </a:solidFill>
                <a:latin typeface="Roboto"/>
                <a:ea typeface="Roboto"/>
                <a:cs typeface="Roboto"/>
                <a:sym typeface="Roboto"/>
              </a:rPr>
              <a:t>Perintah Dasarnya :</a:t>
            </a:r>
            <a:endParaRPr sz="1200">
              <a:solidFill>
                <a:srgbClr val="111111"/>
              </a:solidFill>
              <a:latin typeface="Roboto"/>
              <a:ea typeface="Roboto"/>
              <a:cs typeface="Roboto"/>
              <a:sym typeface="Roboto"/>
            </a:endParaRPr>
          </a:p>
        </p:txBody>
      </p:sp>
      <p:sp>
        <p:nvSpPr>
          <p:cNvPr id="223" name="Google Shape;223;p39"/>
          <p:cNvSpPr txBox="1"/>
          <p:nvPr/>
        </p:nvSpPr>
        <p:spPr>
          <a:xfrm>
            <a:off x="320625" y="2391400"/>
            <a:ext cx="8520600" cy="8817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expression</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BETWEEN</a:t>
            </a:r>
            <a:r>
              <a:rPr lang="en-GB" sz="1350">
                <a:solidFill>
                  <a:srgbClr val="A9B7C6"/>
                </a:solidFill>
                <a:highlight>
                  <a:srgbClr val="2B2B2B"/>
                </a:highlight>
                <a:latin typeface="Courier New"/>
                <a:ea typeface="Courier New"/>
                <a:cs typeface="Courier New"/>
                <a:sym typeface="Courier New"/>
              </a:rPr>
              <a:t> value1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value2;</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7F848E"/>
                </a:solidFill>
                <a:highlight>
                  <a:srgbClr val="2B2B2B"/>
                </a:highlight>
                <a:latin typeface="Courier New"/>
                <a:ea typeface="Courier New"/>
                <a:cs typeface="Courier New"/>
                <a:sym typeface="Courier New"/>
              </a:rPr>
              <a:t>-- sama hasilnya dengan</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value</a:t>
            </a:r>
            <a:r>
              <a:rPr lang="en-GB" sz="1350">
                <a:solidFill>
                  <a:srgbClr val="A9B7C6"/>
                </a:solidFill>
                <a:highlight>
                  <a:srgbClr val="2B2B2B"/>
                </a:highlight>
                <a:latin typeface="Courier New"/>
                <a:ea typeface="Courier New"/>
                <a:cs typeface="Courier New"/>
                <a:sym typeface="Courier New"/>
              </a:rPr>
              <a:t> </a:t>
            </a:r>
            <a:r>
              <a:rPr lang="en-GB" sz="1350">
                <a:solidFill>
                  <a:srgbClr val="ABB2BF"/>
                </a:solidFill>
                <a:highlight>
                  <a:srgbClr val="2B2B2B"/>
                </a:highlight>
                <a:latin typeface="Courier New"/>
                <a:ea typeface="Courier New"/>
                <a:cs typeface="Courier New"/>
                <a:sym typeface="Courier New"/>
              </a:rPr>
              <a:t>&gt;=</a:t>
            </a:r>
            <a:r>
              <a:rPr lang="en-GB" sz="1350">
                <a:solidFill>
                  <a:srgbClr val="A9B7C6"/>
                </a:solidFill>
                <a:highlight>
                  <a:srgbClr val="2B2B2B"/>
                </a:highlight>
                <a:latin typeface="Courier New"/>
                <a:ea typeface="Courier New"/>
                <a:cs typeface="Courier New"/>
                <a:sym typeface="Courier New"/>
              </a:rPr>
              <a:t> low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value</a:t>
            </a:r>
            <a:r>
              <a:rPr lang="en-GB" sz="1350">
                <a:solidFill>
                  <a:srgbClr val="A9B7C6"/>
                </a:solidFill>
                <a:highlight>
                  <a:srgbClr val="2B2B2B"/>
                </a:highlight>
                <a:latin typeface="Courier New"/>
                <a:ea typeface="Courier New"/>
                <a:cs typeface="Courier New"/>
                <a:sym typeface="Courier New"/>
              </a:rPr>
              <a:t> </a:t>
            </a:r>
            <a:r>
              <a:rPr lang="en-GB" sz="1350">
                <a:solidFill>
                  <a:srgbClr val="ABB2BF"/>
                </a:solidFill>
                <a:highlight>
                  <a:srgbClr val="2B2B2B"/>
                </a:highlight>
                <a:latin typeface="Courier New"/>
                <a:ea typeface="Courier New"/>
                <a:cs typeface="Courier New"/>
                <a:sym typeface="Courier New"/>
              </a:rPr>
              <a:t>&lt;=</a:t>
            </a:r>
            <a:r>
              <a:rPr lang="en-GB" sz="1350">
                <a:solidFill>
                  <a:srgbClr val="A9B7C6"/>
                </a:solidFill>
                <a:highlight>
                  <a:srgbClr val="2B2B2B"/>
                </a:highlight>
                <a:latin typeface="Courier New"/>
                <a:ea typeface="Courier New"/>
                <a:cs typeface="Courier New"/>
                <a:sym typeface="Courier New"/>
              </a:rPr>
              <a:t> high</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5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229" name="Google Shape;229;p40"/>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15</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BETWEEN</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10</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20</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15</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BETWEEN</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20</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30</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productCode, productName, buyPrice</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FROM</a:t>
            </a:r>
            <a:r>
              <a:rPr lang="en-GB" sz="1350">
                <a:solidFill>
                  <a:srgbClr val="A9B7C6"/>
                </a:solidFill>
                <a:highlight>
                  <a:srgbClr val="2B2B2B"/>
                </a:highlight>
                <a:latin typeface="Courier New"/>
                <a:ea typeface="Courier New"/>
                <a:cs typeface="Courier New"/>
                <a:sym typeface="Courier New"/>
              </a:rPr>
              <a:t> products</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buyPrice </a:t>
            </a:r>
            <a:r>
              <a:rPr lang="en-GB" sz="1350">
                <a:solidFill>
                  <a:srgbClr val="CC7832"/>
                </a:solidFill>
                <a:highlight>
                  <a:srgbClr val="2B2B2B"/>
                </a:highlight>
                <a:latin typeface="Courier New"/>
                <a:ea typeface="Courier New"/>
                <a:cs typeface="Courier New"/>
                <a:sym typeface="Courier New"/>
              </a:rPr>
              <a:t>BETWEEN</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90</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100</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productCode, productName, buyPrice</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FROM</a:t>
            </a:r>
            <a:r>
              <a:rPr lang="en-GB" sz="1350">
                <a:solidFill>
                  <a:srgbClr val="A9B7C6"/>
                </a:solidFill>
                <a:highlight>
                  <a:srgbClr val="2B2B2B"/>
                </a:highlight>
                <a:latin typeface="Courier New"/>
                <a:ea typeface="Courier New"/>
                <a:cs typeface="Courier New"/>
                <a:sym typeface="Courier New"/>
              </a:rPr>
              <a:t> products</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buyPrice </a:t>
            </a:r>
            <a:r>
              <a:rPr lang="en-GB" sz="1350">
                <a:solidFill>
                  <a:srgbClr val="ABB2BF"/>
                </a:solidFill>
                <a:highlight>
                  <a:srgbClr val="2B2B2B"/>
                </a:highlight>
                <a:latin typeface="Courier New"/>
                <a:ea typeface="Courier New"/>
                <a:cs typeface="Courier New"/>
                <a:sym typeface="Courier New"/>
              </a:rPr>
              <a:t>&gt;=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90</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buyPrice </a:t>
            </a:r>
            <a:r>
              <a:rPr lang="en-GB" sz="1350">
                <a:solidFill>
                  <a:srgbClr val="ABB2BF"/>
                </a:solidFill>
                <a:highlight>
                  <a:srgbClr val="2B2B2B"/>
                </a:highlight>
                <a:latin typeface="Courier New"/>
                <a:ea typeface="Courier New"/>
                <a:cs typeface="Courier New"/>
                <a:sym typeface="Courier New"/>
              </a:rPr>
              <a:t>&lt;=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100</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orderNumber,requiredDate,</a:t>
            </a:r>
            <a:r>
              <a:rPr lang="en-GB" sz="1350">
                <a:solidFill>
                  <a:srgbClr val="CC7832"/>
                </a:solidFill>
                <a:highlight>
                  <a:srgbClr val="2B2B2B"/>
                </a:highlight>
                <a:latin typeface="Courier New"/>
                <a:ea typeface="Courier New"/>
                <a:cs typeface="Courier New"/>
                <a:sym typeface="Courier New"/>
              </a:rPr>
              <a:t>status</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FROM</a:t>
            </a:r>
            <a:r>
              <a:rPr lang="en-GB" sz="1350">
                <a:solidFill>
                  <a:srgbClr val="A9B7C6"/>
                </a:solidFill>
                <a:highlight>
                  <a:srgbClr val="2B2B2B"/>
                </a:highlight>
                <a:latin typeface="Courier New"/>
                <a:ea typeface="Courier New"/>
                <a:cs typeface="Courier New"/>
                <a:sym typeface="Courier New"/>
              </a:rPr>
              <a:t> orders</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requireddate </a:t>
            </a:r>
            <a:r>
              <a:rPr lang="en-GB" sz="1350">
                <a:solidFill>
                  <a:srgbClr val="CC7832"/>
                </a:solidFill>
                <a:highlight>
                  <a:srgbClr val="2B2B2B"/>
                </a:highlight>
                <a:latin typeface="Courier New"/>
                <a:ea typeface="Courier New"/>
                <a:cs typeface="Courier New"/>
                <a:sym typeface="Courier New"/>
              </a:rPr>
              <a:t>BETWEEN</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A9B7C6"/>
                </a:solidFill>
                <a:highlight>
                  <a:srgbClr val="2B2B2B"/>
                </a:highlight>
                <a:latin typeface="Courier New"/>
                <a:ea typeface="Courier New"/>
                <a:cs typeface="Courier New"/>
                <a:sym typeface="Courier New"/>
              </a:rPr>
              <a:t>    </a:t>
            </a:r>
            <a:r>
              <a:rPr lang="en-GB" sz="1350">
                <a:solidFill>
                  <a:srgbClr val="FFC66D"/>
                </a:solidFill>
                <a:highlight>
                  <a:srgbClr val="2B2B2B"/>
                </a:highlight>
                <a:latin typeface="Courier New"/>
                <a:ea typeface="Courier New"/>
                <a:cs typeface="Courier New"/>
                <a:sym typeface="Courier New"/>
              </a:rPr>
              <a:t>CAST</a:t>
            </a:r>
            <a:r>
              <a:rPr lang="en-GB" sz="1350">
                <a:solidFill>
                  <a:srgbClr val="A9B7C6"/>
                </a:solidFill>
                <a:highlight>
                  <a:srgbClr val="2B2B2B"/>
                </a:highlight>
                <a:latin typeface="Courier New"/>
                <a:ea typeface="Courier New"/>
                <a:cs typeface="Courier New"/>
                <a:sym typeface="Courier New"/>
              </a:rPr>
              <a:t>(</a:t>
            </a:r>
            <a:r>
              <a:rPr lang="en-GB" sz="1350">
                <a:solidFill>
                  <a:srgbClr val="6A8759"/>
                </a:solidFill>
                <a:highlight>
                  <a:srgbClr val="2B2B2B"/>
                </a:highlight>
                <a:latin typeface="Courier New"/>
                <a:ea typeface="Courier New"/>
                <a:cs typeface="Courier New"/>
                <a:sym typeface="Courier New"/>
              </a:rPr>
              <a:t>'2003-01-01'</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AS</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DATE</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FFC66D"/>
                </a:solidFill>
                <a:highlight>
                  <a:srgbClr val="2B2B2B"/>
                </a:highlight>
                <a:latin typeface="Courier New"/>
                <a:ea typeface="Courier New"/>
                <a:cs typeface="Courier New"/>
                <a:sym typeface="Courier New"/>
              </a:rPr>
              <a:t>CAST</a:t>
            </a:r>
            <a:r>
              <a:rPr lang="en-GB" sz="1350">
                <a:solidFill>
                  <a:srgbClr val="A9B7C6"/>
                </a:solidFill>
                <a:highlight>
                  <a:srgbClr val="2B2B2B"/>
                </a:highlight>
                <a:latin typeface="Courier New"/>
                <a:ea typeface="Courier New"/>
                <a:cs typeface="Courier New"/>
                <a:sym typeface="Courier New"/>
              </a:rPr>
              <a:t>(</a:t>
            </a:r>
            <a:r>
              <a:rPr lang="en-GB" sz="1350">
                <a:solidFill>
                  <a:srgbClr val="6A8759"/>
                </a:solidFill>
                <a:highlight>
                  <a:srgbClr val="2B2B2B"/>
                </a:highlight>
                <a:latin typeface="Courier New"/>
                <a:ea typeface="Courier New"/>
                <a:cs typeface="Courier New"/>
                <a:sym typeface="Courier New"/>
              </a:rPr>
              <a:t>'2003-01-31'</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AS</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DATE</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NOT BETWEEN</a:t>
            </a:r>
            <a:endParaRPr/>
          </a:p>
        </p:txBody>
      </p:sp>
      <p:sp>
        <p:nvSpPr>
          <p:cNvPr id="235" name="Google Shape;235;p41"/>
          <p:cNvSpPr txBox="1"/>
          <p:nvPr>
            <p:ph idx="1" type="body"/>
          </p:nvPr>
        </p:nvSpPr>
        <p:spPr>
          <a:xfrm>
            <a:off x="311700" y="1152475"/>
            <a:ext cx="8520600" cy="77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b="1" lang="en-GB"/>
              <a:t>Not Between</a:t>
            </a:r>
            <a:r>
              <a:rPr lang="en-GB"/>
              <a:t> adalah kebaikan dari </a:t>
            </a:r>
            <a:r>
              <a:rPr b="1" lang="en-GB"/>
              <a:t>Between</a:t>
            </a:r>
            <a:r>
              <a:rPr lang="en-GB"/>
              <a:t> mengembalikan nilai yang tidak berada dalam rentang tertentu.</a:t>
            </a:r>
            <a:endParaRPr/>
          </a:p>
        </p:txBody>
      </p:sp>
      <p:sp>
        <p:nvSpPr>
          <p:cNvPr id="236" name="Google Shape;236;p41"/>
          <p:cNvSpPr txBox="1"/>
          <p:nvPr/>
        </p:nvSpPr>
        <p:spPr>
          <a:xfrm>
            <a:off x="427500" y="1950525"/>
            <a:ext cx="7782000" cy="13893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value</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NOT</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BETWEEN</a:t>
            </a:r>
            <a:r>
              <a:rPr lang="en-GB" sz="1350">
                <a:solidFill>
                  <a:srgbClr val="A9B7C6"/>
                </a:solidFill>
                <a:highlight>
                  <a:srgbClr val="2B2B2B"/>
                </a:highlight>
                <a:latin typeface="Courier New"/>
                <a:ea typeface="Courier New"/>
                <a:cs typeface="Courier New"/>
                <a:sym typeface="Courier New"/>
              </a:rPr>
              <a:t> low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high</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7F848E"/>
                </a:solidFill>
                <a:highlight>
                  <a:srgbClr val="2B2B2B"/>
                </a:highlight>
                <a:latin typeface="Courier New"/>
                <a:ea typeface="Courier New"/>
                <a:cs typeface="Courier New"/>
                <a:sym typeface="Courier New"/>
              </a:rPr>
              <a:t>-- akan setara dengan</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value</a:t>
            </a:r>
            <a:r>
              <a:rPr lang="en-GB" sz="1350">
                <a:solidFill>
                  <a:srgbClr val="A9B7C6"/>
                </a:solidFill>
                <a:highlight>
                  <a:srgbClr val="2B2B2B"/>
                </a:highlight>
                <a:latin typeface="Courier New"/>
                <a:ea typeface="Courier New"/>
                <a:cs typeface="Courier New"/>
                <a:sym typeface="Courier New"/>
              </a:rPr>
              <a:t> </a:t>
            </a:r>
            <a:r>
              <a:rPr lang="en-GB" sz="1350">
                <a:solidFill>
                  <a:srgbClr val="ABB2BF"/>
                </a:solidFill>
                <a:highlight>
                  <a:srgbClr val="2B2B2B"/>
                </a:highlight>
                <a:latin typeface="Courier New"/>
                <a:ea typeface="Courier New"/>
                <a:cs typeface="Courier New"/>
                <a:sym typeface="Courier New"/>
              </a:rPr>
              <a:t>&lt;</a:t>
            </a:r>
            <a:r>
              <a:rPr lang="en-GB" sz="1350">
                <a:solidFill>
                  <a:srgbClr val="A9B7C6"/>
                </a:solidFill>
                <a:highlight>
                  <a:srgbClr val="2B2B2B"/>
                </a:highlight>
                <a:latin typeface="Courier New"/>
                <a:ea typeface="Courier New"/>
                <a:cs typeface="Courier New"/>
                <a:sym typeface="Courier New"/>
              </a:rPr>
              <a:t> low </a:t>
            </a:r>
            <a:r>
              <a:rPr lang="en-GB" sz="1350">
                <a:solidFill>
                  <a:srgbClr val="CC7832"/>
                </a:solidFill>
                <a:highlight>
                  <a:srgbClr val="2B2B2B"/>
                </a:highlight>
                <a:latin typeface="Courier New"/>
                <a:ea typeface="Courier New"/>
                <a:cs typeface="Courier New"/>
                <a:sym typeface="Courier New"/>
              </a:rPr>
              <a:t>OR</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value</a:t>
            </a:r>
            <a:r>
              <a:rPr lang="en-GB" sz="1350">
                <a:solidFill>
                  <a:srgbClr val="A9B7C6"/>
                </a:solidFill>
                <a:highlight>
                  <a:srgbClr val="2B2B2B"/>
                </a:highlight>
                <a:latin typeface="Courier New"/>
                <a:ea typeface="Courier New"/>
                <a:cs typeface="Courier New"/>
                <a:sym typeface="Courier New"/>
              </a:rPr>
              <a:t> </a:t>
            </a:r>
            <a:r>
              <a:rPr lang="en-GB" sz="1350">
                <a:solidFill>
                  <a:srgbClr val="ABB2BF"/>
                </a:solidFill>
                <a:highlight>
                  <a:srgbClr val="2B2B2B"/>
                </a:highlight>
                <a:latin typeface="Courier New"/>
                <a:ea typeface="Courier New"/>
                <a:cs typeface="Courier New"/>
                <a:sym typeface="Courier New"/>
              </a:rPr>
              <a:t>&gt;</a:t>
            </a:r>
            <a:r>
              <a:rPr lang="en-GB" sz="1350">
                <a:solidFill>
                  <a:srgbClr val="A9B7C6"/>
                </a:solidFill>
                <a:highlight>
                  <a:srgbClr val="2B2B2B"/>
                </a:highlight>
                <a:latin typeface="Courier New"/>
                <a:ea typeface="Courier New"/>
                <a:cs typeface="Courier New"/>
                <a:sym typeface="Courier New"/>
              </a:rPr>
              <a:t> high</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WHERE</a:t>
            </a:r>
            <a:endParaRPr/>
          </a:p>
        </p:txBody>
      </p:sp>
      <p:sp>
        <p:nvSpPr>
          <p:cNvPr id="68" name="Google Shape;68;p15"/>
          <p:cNvSpPr txBox="1"/>
          <p:nvPr>
            <p:ph idx="1" type="body"/>
          </p:nvPr>
        </p:nvSpPr>
        <p:spPr>
          <a:xfrm>
            <a:off x="311700" y="1152475"/>
            <a:ext cx="8520600" cy="137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400">
                <a:solidFill>
                  <a:schemeClr val="dk1"/>
                </a:solidFill>
              </a:rPr>
              <a:t>Apa Itu Perintah WHERE ?</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en-GB" sz="1400">
                <a:solidFill>
                  <a:schemeClr val="dk1"/>
                </a:solidFill>
              </a:rPr>
              <a:t>Perintah WHERE</a:t>
            </a:r>
            <a:r>
              <a:rPr lang="en-GB" sz="1400">
                <a:solidFill>
                  <a:schemeClr val="dk1"/>
                </a:solidFill>
              </a:rPr>
              <a:t> dalam MySQL digunakan untuk </a:t>
            </a:r>
            <a:r>
              <a:rPr b="1" lang="en-GB" sz="1400">
                <a:solidFill>
                  <a:schemeClr val="dk1"/>
                </a:solidFill>
              </a:rPr>
              <a:t>memfilter data</a:t>
            </a:r>
            <a:r>
              <a:rPr lang="en-GB" sz="1400">
                <a:solidFill>
                  <a:schemeClr val="dk1"/>
                </a:solidFill>
              </a:rPr>
              <a:t> yang ingin ditampilkan berdasarkan </a:t>
            </a:r>
            <a:r>
              <a:rPr b="1" lang="en-GB" sz="1400">
                <a:solidFill>
                  <a:schemeClr val="dk1"/>
                </a:solidFill>
              </a:rPr>
              <a:t>kondisi tertentu</a:t>
            </a:r>
            <a:r>
              <a:rPr lang="en-GB" sz="1400">
                <a:solidFill>
                  <a:schemeClr val="dk1"/>
                </a:solidFill>
              </a:rPr>
              <a:t>. Kondisinya bisa berupa nilai kolom, perbandingan, operasi logika, dan lainnya.</a:t>
            </a:r>
            <a:endParaRPr sz="1400">
              <a:solidFill>
                <a:schemeClr val="dk1"/>
              </a:solidFill>
            </a:endParaRPr>
          </a:p>
          <a:p>
            <a:pPr indent="0" lvl="0" marL="0" rtl="0" algn="l">
              <a:spcBef>
                <a:spcPts val="1200"/>
              </a:spcBef>
              <a:spcAft>
                <a:spcPts val="1200"/>
              </a:spcAft>
              <a:buNone/>
            </a:pPr>
            <a:r>
              <a:rPr lang="en-GB" sz="1400">
                <a:solidFill>
                  <a:schemeClr val="dk1"/>
                </a:solidFill>
              </a:rPr>
              <a:t>Perintah Dasarnya :</a:t>
            </a:r>
            <a:endParaRPr sz="1400">
              <a:solidFill>
                <a:schemeClr val="dk1"/>
              </a:solidFill>
            </a:endParaRPr>
          </a:p>
        </p:txBody>
      </p:sp>
      <p:sp>
        <p:nvSpPr>
          <p:cNvPr id="69" name="Google Shape;69;p15"/>
          <p:cNvSpPr txBox="1"/>
          <p:nvPr/>
        </p:nvSpPr>
        <p:spPr>
          <a:xfrm>
            <a:off x="391825" y="2657200"/>
            <a:ext cx="8199600" cy="15387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select_list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FROM</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table_name</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WHERE</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search_condition;</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242" name="Google Shape;242;p42"/>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15</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NOT</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BETWEEN</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10</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20</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15</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NOT</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BETWEEN</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10</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20</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productCode, productName, buyPrice</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FROM</a:t>
            </a:r>
            <a:r>
              <a:rPr lang="en-GB" sz="1350">
                <a:solidFill>
                  <a:srgbClr val="A9B7C6"/>
                </a:solidFill>
                <a:highlight>
                  <a:srgbClr val="2B2B2B"/>
                </a:highlight>
                <a:latin typeface="Courier New"/>
                <a:ea typeface="Courier New"/>
                <a:cs typeface="Courier New"/>
                <a:sym typeface="Courier New"/>
              </a:rPr>
              <a:t> products</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buyPrice </a:t>
            </a:r>
            <a:r>
              <a:rPr lang="en-GB" sz="1350">
                <a:solidFill>
                  <a:srgbClr val="CC7832"/>
                </a:solidFill>
                <a:highlight>
                  <a:srgbClr val="2B2B2B"/>
                </a:highlight>
                <a:latin typeface="Courier New"/>
                <a:ea typeface="Courier New"/>
                <a:cs typeface="Courier New"/>
                <a:sym typeface="Courier New"/>
              </a:rPr>
              <a:t>NOT</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BETWEEN</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20</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100</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productCode, productName, buyPrice</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FROM</a:t>
            </a:r>
            <a:r>
              <a:rPr lang="en-GB" sz="1350">
                <a:solidFill>
                  <a:srgbClr val="A9B7C6"/>
                </a:solidFill>
                <a:highlight>
                  <a:srgbClr val="2B2B2B"/>
                </a:highlight>
                <a:latin typeface="Courier New"/>
                <a:ea typeface="Courier New"/>
                <a:cs typeface="Courier New"/>
                <a:sym typeface="Courier New"/>
              </a:rPr>
              <a:t> products</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buyPrice </a:t>
            </a:r>
            <a:r>
              <a:rPr lang="en-GB" sz="1350">
                <a:solidFill>
                  <a:srgbClr val="ABB2BF"/>
                </a:solidFill>
                <a:highlight>
                  <a:srgbClr val="2B2B2B"/>
                </a:highlight>
                <a:latin typeface="Courier New"/>
                <a:ea typeface="Courier New"/>
                <a:cs typeface="Courier New"/>
                <a:sym typeface="Courier New"/>
              </a:rPr>
              <a:t>&lt;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20</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OR</a:t>
            </a:r>
            <a:r>
              <a:rPr lang="en-GB" sz="1350">
                <a:solidFill>
                  <a:srgbClr val="A9B7C6"/>
                </a:solidFill>
                <a:highlight>
                  <a:srgbClr val="2B2B2B"/>
                </a:highlight>
                <a:latin typeface="Courier New"/>
                <a:ea typeface="Courier New"/>
                <a:cs typeface="Courier New"/>
                <a:sym typeface="Courier New"/>
              </a:rPr>
              <a:t> buyPrice </a:t>
            </a:r>
            <a:r>
              <a:rPr lang="en-GB" sz="1350">
                <a:solidFill>
                  <a:srgbClr val="ABB2BF"/>
                </a:solidFill>
                <a:highlight>
                  <a:srgbClr val="2B2B2B"/>
                </a:highlight>
                <a:latin typeface="Courier New"/>
                <a:ea typeface="Courier New"/>
                <a:cs typeface="Courier New"/>
                <a:sym typeface="Courier New"/>
              </a:rPr>
              <a:t>&gt;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100</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Kesimpulan</a:t>
            </a:r>
            <a:endParaRPr/>
          </a:p>
        </p:txBody>
      </p:sp>
      <p:sp>
        <p:nvSpPr>
          <p:cNvPr id="248" name="Google Shape;24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Gunakan operator MySQL BETWEEN untuk menguji apakah suatu nilai berada dalam rentang nilai.</a:t>
            </a:r>
            <a:endParaRPr/>
          </a:p>
          <a:p>
            <a:pPr indent="-342900" lvl="0" marL="457200" rtl="0" algn="l">
              <a:spcBef>
                <a:spcPts val="0"/>
              </a:spcBef>
              <a:spcAft>
                <a:spcPts val="0"/>
              </a:spcAft>
              <a:buSzPts val="1800"/>
              <a:buChar char="●"/>
            </a:pPr>
            <a:r>
              <a:rPr lang="en-GB"/>
              <a:t>Gunakan operator MySQL NOT BETWEEN untuk menguji apakah suatu nilai tidak berada dalam rentang nilai.</a:t>
            </a:r>
            <a:endParaRPr/>
          </a:p>
          <a:p>
            <a:pPr indent="0" lvl="0" marL="45720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LIKE</a:t>
            </a:r>
            <a:endParaRPr/>
          </a:p>
        </p:txBody>
      </p:sp>
      <p:sp>
        <p:nvSpPr>
          <p:cNvPr id="254" name="Google Shape;254;p44"/>
          <p:cNvSpPr txBox="1"/>
          <p:nvPr>
            <p:ph idx="1" type="body"/>
          </p:nvPr>
        </p:nvSpPr>
        <p:spPr>
          <a:xfrm>
            <a:off x="311700" y="1152475"/>
            <a:ext cx="8520600" cy="1512900"/>
          </a:xfrm>
          <a:prstGeom prst="rect">
            <a:avLst/>
          </a:prstGeom>
        </p:spPr>
        <p:txBody>
          <a:bodyPr anchorCtr="0" anchor="t" bIns="91425" lIns="91425" spcFirstLastPara="1" rIns="91425" wrap="square" tIns="91425">
            <a:normAutofit fontScale="77500"/>
          </a:bodyPr>
          <a:lstStyle/>
          <a:p>
            <a:pPr indent="0" lvl="0" marL="0" rtl="0" algn="l">
              <a:lnSpc>
                <a:spcPct val="100000"/>
              </a:lnSpc>
              <a:spcBef>
                <a:spcPts val="0"/>
              </a:spcBef>
              <a:spcAft>
                <a:spcPts val="0"/>
              </a:spcAft>
              <a:buNone/>
            </a:pPr>
            <a:r>
              <a:rPr lang="en-GB"/>
              <a:t>Operator LIKE adalah operator logika yang menguji apakah suatu string berisi pola tertentu atau tidak.</a:t>
            </a:r>
            <a:endParaRPr/>
          </a:p>
          <a:p>
            <a:pPr indent="0" lvl="0" marL="0" rtl="0" algn="l">
              <a:lnSpc>
                <a:spcPct val="100000"/>
              </a:lnSpc>
              <a:spcBef>
                <a:spcPts val="1200"/>
              </a:spcBef>
              <a:spcAft>
                <a:spcPts val="0"/>
              </a:spcAft>
              <a:buClr>
                <a:schemeClr val="dk1"/>
              </a:buClr>
              <a:buSzPct val="61111"/>
              <a:buFont typeface="Arial"/>
              <a:buNone/>
            </a:pPr>
            <a:r>
              <a:rPr lang="en-GB"/>
              <a:t>MySQL menyediakan dua karakter wildcard untuk membangun pola: Persentase %dan garis bawah _.</a:t>
            </a:r>
            <a:endParaRPr/>
          </a:p>
          <a:p>
            <a:pPr indent="0" lvl="0" marL="0" rtl="0" algn="l">
              <a:lnSpc>
                <a:spcPct val="100000"/>
              </a:lnSpc>
              <a:spcBef>
                <a:spcPts val="1200"/>
              </a:spcBef>
              <a:spcAft>
                <a:spcPts val="0"/>
              </a:spcAft>
              <a:buClr>
                <a:schemeClr val="dk1"/>
              </a:buClr>
              <a:buSzPct val="61111"/>
              <a:buFont typeface="Arial"/>
              <a:buNone/>
            </a:pPr>
            <a:r>
              <a:rPr lang="en-GB"/>
              <a:t>Wildcard persentase ( %) cocok dengan string apa pun yang berisi nol karakter atau lebih.</a:t>
            </a:r>
            <a:endParaRPr/>
          </a:p>
          <a:p>
            <a:pPr indent="0" lvl="0" marL="0" rtl="0" algn="l">
              <a:lnSpc>
                <a:spcPct val="100000"/>
              </a:lnSpc>
              <a:spcBef>
                <a:spcPts val="1200"/>
              </a:spcBef>
              <a:spcAft>
                <a:spcPts val="1200"/>
              </a:spcAft>
              <a:buNone/>
            </a:pPr>
            <a:r>
              <a:rPr lang="en-GB"/>
              <a:t>Wildcard garis bawah ( _) cocok dengan karakter apa pun.</a:t>
            </a:r>
            <a:endParaRPr/>
          </a:p>
        </p:txBody>
      </p:sp>
      <p:sp>
        <p:nvSpPr>
          <p:cNvPr id="255" name="Google Shape;255;p44"/>
          <p:cNvSpPr txBox="1"/>
          <p:nvPr/>
        </p:nvSpPr>
        <p:spPr>
          <a:xfrm>
            <a:off x="417150" y="2885700"/>
            <a:ext cx="8309700" cy="4608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65517"/>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expression</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LIKE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pattern</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ESCAPE</a:t>
            </a:r>
            <a:r>
              <a:rPr lang="en-GB" sz="1450">
                <a:solidFill>
                  <a:srgbClr val="A9B7C6"/>
                </a:solidFill>
                <a:highlight>
                  <a:srgbClr val="2B2B2B"/>
                </a:highlight>
                <a:latin typeface="Courier New"/>
                <a:ea typeface="Courier New"/>
                <a:cs typeface="Courier New"/>
                <a:sym typeface="Courier New"/>
              </a:rPr>
              <a:t> escape_character</a:t>
            </a:r>
            <a:endParaRPr sz="18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261" name="Google Shape;261;p45"/>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employeeNumber, lastName, firstName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employees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firstName </a:t>
            </a:r>
            <a:r>
              <a:rPr lang="en-GB" sz="1450">
                <a:solidFill>
                  <a:srgbClr val="FFC66D"/>
                </a:solidFill>
                <a:highlight>
                  <a:srgbClr val="2B2B2B"/>
                </a:highlight>
                <a:latin typeface="Courier New"/>
                <a:ea typeface="Courier New"/>
                <a:cs typeface="Courier New"/>
                <a:sym typeface="Courier New"/>
              </a:rPr>
              <a:t>LIKE</a:t>
            </a: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'a%'</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employeeNumber, lastName, firstName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employees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lastName </a:t>
            </a:r>
            <a:r>
              <a:rPr lang="en-GB" sz="1450">
                <a:solidFill>
                  <a:srgbClr val="FFC66D"/>
                </a:solidFill>
                <a:highlight>
                  <a:srgbClr val="2B2B2B"/>
                </a:highlight>
                <a:latin typeface="Courier New"/>
                <a:ea typeface="Courier New"/>
                <a:cs typeface="Courier New"/>
                <a:sym typeface="Courier New"/>
              </a:rPr>
              <a:t>LIKE</a:t>
            </a: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'%on'</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employeeNumber, lastName, firstName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employees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lastname </a:t>
            </a:r>
            <a:r>
              <a:rPr lang="en-GB" sz="1450">
                <a:solidFill>
                  <a:srgbClr val="FFC66D"/>
                </a:solidFill>
                <a:highlight>
                  <a:srgbClr val="2B2B2B"/>
                </a:highlight>
                <a:latin typeface="Courier New"/>
                <a:ea typeface="Courier New"/>
                <a:cs typeface="Courier New"/>
                <a:sym typeface="Courier New"/>
              </a:rPr>
              <a:t>LIKE</a:t>
            </a: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'%on%'</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employeeNumber,  lastName, firstName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employees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firstname </a:t>
            </a:r>
            <a:r>
              <a:rPr lang="en-GB" sz="1450">
                <a:solidFill>
                  <a:srgbClr val="FFC66D"/>
                </a:solidFill>
                <a:highlight>
                  <a:srgbClr val="2B2B2B"/>
                </a:highlight>
                <a:latin typeface="Courier New"/>
                <a:ea typeface="Courier New"/>
                <a:cs typeface="Courier New"/>
                <a:sym typeface="Courier New"/>
              </a:rPr>
              <a:t>LIKE</a:t>
            </a: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'T_m'</a:t>
            </a:r>
            <a:r>
              <a:rPr lang="en-GB" sz="1450">
                <a:solidFill>
                  <a:srgbClr val="A9B7C6"/>
                </a:solidFill>
                <a:highlight>
                  <a:srgbClr val="2B2B2B"/>
                </a:highlight>
                <a:latin typeface="Courier New"/>
                <a:ea typeface="Courier New"/>
                <a:cs typeface="Courier New"/>
                <a:sym typeface="Courier New"/>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NOT LIKE &amp; ESCAPE clause</a:t>
            </a:r>
            <a:endParaRPr/>
          </a:p>
        </p:txBody>
      </p:sp>
      <p:sp>
        <p:nvSpPr>
          <p:cNvPr id="267" name="Google Shape;267;p46"/>
          <p:cNvSpPr txBox="1"/>
          <p:nvPr>
            <p:ph idx="1" type="body"/>
          </p:nvPr>
        </p:nvSpPr>
        <p:spPr>
          <a:xfrm>
            <a:off x="358475" y="1017725"/>
            <a:ext cx="8520600" cy="7713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1200"/>
              </a:spcBef>
              <a:spcAft>
                <a:spcPts val="0"/>
              </a:spcAft>
              <a:buClr>
                <a:schemeClr val="dk1"/>
              </a:buClr>
              <a:buSzPts val="1100"/>
              <a:buFont typeface="Arial"/>
              <a:buNone/>
            </a:pPr>
            <a:r>
              <a:rPr lang="en-GB" sz="1100">
                <a:solidFill>
                  <a:schemeClr val="dk1"/>
                </a:solidFill>
              </a:rPr>
              <a:t>Terkadang polanya mungkin berisi karakter wildcard, misalnya 10%, _20, dll.</a:t>
            </a:r>
            <a:endParaRPr sz="1100">
              <a:solidFill>
                <a:schemeClr val="dk1"/>
              </a:solidFill>
            </a:endParaRPr>
          </a:p>
          <a:p>
            <a:pPr indent="0" lvl="0" marL="0" rtl="0" algn="l">
              <a:lnSpc>
                <a:spcPct val="100000"/>
              </a:lnSpc>
              <a:spcBef>
                <a:spcPts val="1200"/>
              </a:spcBef>
              <a:spcAft>
                <a:spcPts val="1200"/>
              </a:spcAft>
              <a:buNone/>
            </a:pPr>
            <a:r>
              <a:rPr lang="en-GB" sz="1100">
                <a:solidFill>
                  <a:schemeClr val="dk1"/>
                </a:solidFill>
              </a:rPr>
              <a:t>Dalam hal ini, Anda dapat menggunakan </a:t>
            </a:r>
            <a:r>
              <a:rPr lang="en-GB" sz="1100">
                <a:solidFill>
                  <a:srgbClr val="188038"/>
                </a:solidFill>
                <a:latin typeface="Roboto Mono"/>
                <a:ea typeface="Roboto Mono"/>
                <a:cs typeface="Roboto Mono"/>
                <a:sym typeface="Roboto Mono"/>
              </a:rPr>
              <a:t>ESCAPE</a:t>
            </a:r>
            <a:r>
              <a:rPr lang="en-GB" sz="1100">
                <a:solidFill>
                  <a:schemeClr val="dk1"/>
                </a:solidFill>
              </a:rPr>
              <a:t>klausa untuk menentukan karakter escape sehingga operator LIKE menafsirkan karakter wildcard sebagai karakter literal.</a:t>
            </a:r>
            <a:endParaRPr/>
          </a:p>
        </p:txBody>
      </p:sp>
      <p:sp>
        <p:nvSpPr>
          <p:cNvPr id="268" name="Google Shape;268;p46"/>
          <p:cNvSpPr txBox="1"/>
          <p:nvPr/>
        </p:nvSpPr>
        <p:spPr>
          <a:xfrm>
            <a:off x="454225" y="1756800"/>
            <a:ext cx="8055900" cy="21375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productCode, productName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products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productCode </a:t>
            </a:r>
            <a:r>
              <a:rPr lang="en-GB" sz="1450">
                <a:solidFill>
                  <a:srgbClr val="FFC66D"/>
                </a:solidFill>
                <a:highlight>
                  <a:srgbClr val="2B2B2B"/>
                </a:highlight>
                <a:latin typeface="Courier New"/>
                <a:ea typeface="Courier New"/>
                <a:cs typeface="Courier New"/>
                <a:sym typeface="Courier New"/>
              </a:rPr>
              <a:t>LIKE</a:t>
            </a: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a:t>
            </a:r>
            <a:r>
              <a:rPr lang="en-GB" sz="1450">
                <a:solidFill>
                  <a:srgbClr val="CC7832"/>
                </a:solidFill>
                <a:highlight>
                  <a:srgbClr val="2B2B2B"/>
                </a:highlight>
                <a:latin typeface="Courier New"/>
                <a:ea typeface="Courier New"/>
                <a:cs typeface="Courier New"/>
                <a:sym typeface="Courier New"/>
              </a:rPr>
              <a:t>\_</a:t>
            </a:r>
            <a:r>
              <a:rPr lang="en-GB" sz="1450">
                <a:solidFill>
                  <a:srgbClr val="6A8759"/>
                </a:solidFill>
                <a:highlight>
                  <a:srgbClr val="2B2B2B"/>
                </a:highlight>
                <a:latin typeface="Courier New"/>
                <a:ea typeface="Courier New"/>
                <a:cs typeface="Courier New"/>
                <a:sym typeface="Courier New"/>
              </a:rPr>
              <a:t>20%'</a:t>
            </a:r>
            <a:r>
              <a:rPr lang="en-GB" sz="1450">
                <a:solidFill>
                  <a:srgbClr val="A9B7C6"/>
                </a:solidFill>
                <a:highlight>
                  <a:srgbClr val="2B2B2B"/>
                </a:highlight>
                <a:latin typeface="Courier New"/>
                <a:ea typeface="Courier New"/>
                <a:cs typeface="Courier New"/>
                <a:sym typeface="Courier New"/>
              </a:rPr>
              <a:t>; </a:t>
            </a:r>
            <a:r>
              <a:rPr lang="en-GB" sz="1450">
                <a:solidFill>
                  <a:srgbClr val="7F848E"/>
                </a:solidFill>
                <a:highlight>
                  <a:srgbClr val="2B2B2B"/>
                </a:highlight>
                <a:latin typeface="Courier New"/>
                <a:ea typeface="Courier New"/>
                <a:cs typeface="Courier New"/>
                <a:sym typeface="Courier New"/>
              </a:rPr>
              <a:t>-- mencari products yang berisi _20</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7F848E"/>
                </a:solidFill>
                <a:highlight>
                  <a:srgbClr val="2B2B2B"/>
                </a:highlight>
                <a:latin typeface="Courier New"/>
                <a:ea typeface="Courier New"/>
                <a:cs typeface="Courier New"/>
                <a:sym typeface="Courier New"/>
              </a:rPr>
              <a:t>-- Alternatifnya, Anda dapat menentukan karakter escape yang berbeda</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productCode, productName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products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productCode </a:t>
            </a:r>
            <a:r>
              <a:rPr lang="en-GB" sz="1450">
                <a:solidFill>
                  <a:srgbClr val="FFC66D"/>
                </a:solidFill>
                <a:highlight>
                  <a:srgbClr val="2B2B2B"/>
                </a:highlight>
                <a:latin typeface="Courier New"/>
                <a:ea typeface="Courier New"/>
                <a:cs typeface="Courier New"/>
                <a:sym typeface="Courier New"/>
              </a:rPr>
              <a:t>LIKE</a:t>
            </a: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'%$_20%'</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ESCAPE</a:t>
            </a: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a:t>
            </a:r>
            <a:endParaRPr sz="18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Kesimpulan</a:t>
            </a:r>
            <a:endParaRPr/>
          </a:p>
        </p:txBody>
      </p:sp>
      <p:sp>
        <p:nvSpPr>
          <p:cNvPr id="274" name="Google Shape;27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1"/>
              </a:buClr>
              <a:buSzPts val="1400"/>
              <a:buChar char="●"/>
            </a:pPr>
            <a:r>
              <a:rPr lang="en-GB" sz="1400">
                <a:solidFill>
                  <a:schemeClr val="dk1"/>
                </a:solidFill>
              </a:rPr>
              <a:t>Gunakan </a:t>
            </a:r>
            <a:r>
              <a:rPr lang="en-GB" sz="1400">
                <a:solidFill>
                  <a:srgbClr val="188038"/>
                </a:solidFill>
                <a:latin typeface="Roboto Mono"/>
                <a:ea typeface="Roboto Mono"/>
                <a:cs typeface="Roboto Mono"/>
                <a:sym typeface="Roboto Mono"/>
              </a:rPr>
              <a:t>LIKE </a:t>
            </a:r>
            <a:r>
              <a:rPr lang="en-GB" sz="1400">
                <a:solidFill>
                  <a:schemeClr val="dk1"/>
                </a:solidFill>
              </a:rPr>
              <a:t>operator untuk menguji apakah suatu nilai cocok dengan suatu pola.</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Wildcard </a:t>
            </a:r>
            <a:r>
              <a:rPr lang="en-GB" sz="1400">
                <a:solidFill>
                  <a:srgbClr val="188038"/>
                </a:solidFill>
                <a:latin typeface="Roboto Mono"/>
                <a:ea typeface="Roboto Mono"/>
                <a:cs typeface="Roboto Mono"/>
                <a:sym typeface="Roboto Mono"/>
              </a:rPr>
              <a:t>% </a:t>
            </a:r>
            <a:r>
              <a:rPr lang="en-GB" sz="1400">
                <a:solidFill>
                  <a:schemeClr val="dk1"/>
                </a:solidFill>
              </a:rPr>
              <a:t>cocok dengan nol karakter atau lebih.</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Wildcard </a:t>
            </a:r>
            <a:r>
              <a:rPr lang="en-GB" sz="1400">
                <a:solidFill>
                  <a:srgbClr val="188038"/>
                </a:solidFill>
                <a:latin typeface="Roboto Mono"/>
                <a:ea typeface="Roboto Mono"/>
                <a:cs typeface="Roboto Mono"/>
                <a:sym typeface="Roboto Mono"/>
              </a:rPr>
              <a:t>_ </a:t>
            </a:r>
            <a:r>
              <a:rPr lang="en-GB" sz="1400">
                <a:solidFill>
                  <a:schemeClr val="dk1"/>
                </a:solidFill>
              </a:rPr>
              <a:t>cocok dengan satu karakter.</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Klausa penggunaan </a:t>
            </a:r>
            <a:r>
              <a:rPr lang="en-GB" sz="1400">
                <a:solidFill>
                  <a:srgbClr val="188038"/>
                </a:solidFill>
                <a:latin typeface="Roboto Mono"/>
                <a:ea typeface="Roboto Mono"/>
                <a:cs typeface="Roboto Mono"/>
                <a:sym typeface="Roboto Mono"/>
              </a:rPr>
              <a:t>ESCAPE </a:t>
            </a:r>
            <a:r>
              <a:rPr lang="en-GB" sz="1400">
                <a:solidFill>
                  <a:schemeClr val="dk1"/>
                </a:solidFill>
              </a:rPr>
              <a:t>menentukan karakter escape selain karakter escape default ( </a:t>
            </a:r>
            <a:r>
              <a:rPr lang="en-GB" sz="1400">
                <a:solidFill>
                  <a:srgbClr val="188038"/>
                </a:solidFill>
                <a:latin typeface="Roboto Mono"/>
                <a:ea typeface="Roboto Mono"/>
                <a:cs typeface="Roboto Mono"/>
                <a:sym typeface="Roboto Mono"/>
              </a:rPr>
              <a:t>\</a:t>
            </a:r>
            <a:r>
              <a:rPr lang="en-GB" sz="1400">
                <a:solidFill>
                  <a:schemeClr val="dk1"/>
                </a:solidFill>
              </a:rPr>
              <a:t>).</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Gunakan </a:t>
            </a:r>
            <a:r>
              <a:rPr lang="en-GB" sz="1400">
                <a:solidFill>
                  <a:srgbClr val="188038"/>
                </a:solidFill>
                <a:latin typeface="Roboto Mono"/>
                <a:ea typeface="Roboto Mono"/>
                <a:cs typeface="Roboto Mono"/>
                <a:sym typeface="Roboto Mono"/>
              </a:rPr>
              <a:t>NOT </a:t>
            </a:r>
            <a:r>
              <a:rPr lang="en-GB" sz="1400">
                <a:solidFill>
                  <a:schemeClr val="dk1"/>
                </a:solidFill>
              </a:rPr>
              <a:t>operator </a:t>
            </a:r>
            <a:r>
              <a:rPr lang="en-GB" sz="1400">
                <a:solidFill>
                  <a:schemeClr val="dk1"/>
                </a:solidFill>
              </a:rPr>
              <a:t>untuk meniadakan </a:t>
            </a:r>
            <a:r>
              <a:rPr lang="en-GB" sz="1400">
                <a:solidFill>
                  <a:srgbClr val="188038"/>
                </a:solidFill>
                <a:latin typeface="Roboto Mono"/>
                <a:ea typeface="Roboto Mono"/>
                <a:cs typeface="Roboto Mono"/>
                <a:sym typeface="Roboto Mono"/>
              </a:rPr>
              <a:t>LIKE </a:t>
            </a:r>
            <a:r>
              <a:rPr lang="en-GB" sz="1400">
                <a:solidFill>
                  <a:schemeClr val="dk1"/>
                </a:solidFill>
              </a:rPr>
              <a:t>operator.</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LIMIT</a:t>
            </a:r>
            <a:endParaRPr/>
          </a:p>
        </p:txBody>
      </p:sp>
      <p:sp>
        <p:nvSpPr>
          <p:cNvPr id="280" name="Google Shape;280;p48"/>
          <p:cNvSpPr txBox="1"/>
          <p:nvPr>
            <p:ph idx="1" type="body"/>
          </p:nvPr>
        </p:nvSpPr>
        <p:spPr>
          <a:xfrm>
            <a:off x="311700" y="1152475"/>
            <a:ext cx="8520600" cy="101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sz="1700"/>
              <a:t>Klausa LIMIT digunakan dalam pernyataan SELECT untuk membatasi jumlah baris yang akan dikembalikan. Klausa LIMIT menerima satu atau dua argumen. Nilai kedua argumen harus berupa bilangan bulat nol atau positif.</a:t>
            </a:r>
            <a:endParaRPr sz="1700"/>
          </a:p>
        </p:txBody>
      </p:sp>
      <p:sp>
        <p:nvSpPr>
          <p:cNvPr id="281" name="Google Shape;281;p48"/>
          <p:cNvSpPr txBox="1"/>
          <p:nvPr/>
        </p:nvSpPr>
        <p:spPr>
          <a:xfrm>
            <a:off x="454225" y="2217725"/>
            <a:ext cx="3760800" cy="10821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select_list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table_name</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LIMIT</a:t>
            </a:r>
            <a:r>
              <a:rPr lang="en-GB" sz="1450">
                <a:solidFill>
                  <a:srgbClr val="A9B7C6"/>
                </a:solidFill>
                <a:highlight>
                  <a:srgbClr val="2B2B2B"/>
                </a:highlight>
                <a:latin typeface="Courier New"/>
                <a:ea typeface="Courier New"/>
                <a:cs typeface="Courier New"/>
                <a:sym typeface="Courier New"/>
              </a:rPr>
              <a:t> </a:t>
            </a:r>
            <a:r>
              <a:rPr lang="en-GB" sz="1450">
                <a:solidFill>
                  <a:srgbClr val="E06C75"/>
                </a:solidFill>
                <a:highlight>
                  <a:srgbClr val="2B2B2B"/>
                </a:highlight>
                <a:latin typeface="Courier New"/>
                <a:ea typeface="Courier New"/>
                <a:cs typeface="Courier New"/>
                <a:sym typeface="Courier New"/>
              </a:rPr>
              <a:t>[offset,]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row_count</a:t>
            </a:r>
            <a:r>
              <a:rPr lang="en-GB" sz="1450">
                <a:solidFill>
                  <a:srgbClr val="A9B7C6"/>
                </a:solidFill>
                <a:highlight>
                  <a:srgbClr val="2B2B2B"/>
                </a:highlight>
                <a:latin typeface="Courier New"/>
                <a:ea typeface="Courier New"/>
                <a:cs typeface="Courier New"/>
                <a:sym typeface="Courier New"/>
              </a:rPr>
              <a:t>;</a:t>
            </a:r>
            <a:endParaRPr sz="1800">
              <a:solidFill>
                <a:schemeClr val="dk2"/>
              </a:solidFill>
            </a:endParaRPr>
          </a:p>
        </p:txBody>
      </p:sp>
      <p:pic>
        <p:nvPicPr>
          <p:cNvPr id="282" name="Google Shape;282;p48"/>
          <p:cNvPicPr preferRelativeResize="0"/>
          <p:nvPr/>
        </p:nvPicPr>
        <p:blipFill>
          <a:blip r:embed="rId3">
            <a:alphaModFix/>
          </a:blip>
          <a:stretch>
            <a:fillRect/>
          </a:stretch>
        </p:blipFill>
        <p:spPr>
          <a:xfrm>
            <a:off x="4307300" y="2128000"/>
            <a:ext cx="3982425" cy="2186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Bagaimana LIMIT DI Execute</a:t>
            </a:r>
            <a:endParaRPr/>
          </a:p>
        </p:txBody>
      </p:sp>
      <p:sp>
        <p:nvSpPr>
          <p:cNvPr id="288" name="Google Shape;28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9" name="Google Shape;289;p49"/>
          <p:cNvPicPr preferRelativeResize="0"/>
          <p:nvPr/>
        </p:nvPicPr>
        <p:blipFill>
          <a:blip r:embed="rId3">
            <a:alphaModFix/>
          </a:blip>
          <a:stretch>
            <a:fillRect/>
          </a:stretch>
        </p:blipFill>
        <p:spPr>
          <a:xfrm>
            <a:off x="198225" y="1256675"/>
            <a:ext cx="8699350" cy="747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295" name="Google Shape;295;p50"/>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customerNumber, customerName, creditLimit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ORDER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creditLimit </a:t>
            </a:r>
            <a:r>
              <a:rPr lang="en-GB" sz="1450">
                <a:solidFill>
                  <a:srgbClr val="CC7832"/>
                </a:solidFill>
                <a:highlight>
                  <a:srgbClr val="2B2B2B"/>
                </a:highlight>
                <a:latin typeface="Courier New"/>
                <a:ea typeface="Courier New"/>
                <a:cs typeface="Courier New"/>
                <a:sym typeface="Courier New"/>
              </a:rPr>
              <a:t>DESC</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LIMIT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5</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COUNT</a:t>
            </a:r>
            <a:r>
              <a:rPr lang="en-GB" sz="1450">
                <a:solidFill>
                  <a:srgbClr val="A9B7C6"/>
                </a:solidFill>
                <a:highlight>
                  <a:srgbClr val="2B2B2B"/>
                </a:highlight>
                <a:latin typeface="Courier New"/>
                <a:ea typeface="Courier New"/>
                <a:cs typeface="Courier New"/>
                <a:sym typeface="Courier New"/>
              </a:rPr>
              <a:t>(</a:t>
            </a:r>
            <a:r>
              <a:rPr lang="en-GB" sz="1450">
                <a:solidFill>
                  <a:srgbClr val="ABB2BF"/>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 </a:t>
            </a:r>
            <a:r>
              <a:rPr lang="en-GB" sz="1450">
                <a:solidFill>
                  <a:srgbClr val="7F848E"/>
                </a:solidFill>
                <a:highlight>
                  <a:srgbClr val="2B2B2B"/>
                </a:highlight>
                <a:latin typeface="Courier New"/>
                <a:ea typeface="Courier New"/>
                <a:cs typeface="Courier New"/>
                <a:sym typeface="Courier New"/>
              </a:rPr>
              <a:t>-- contoh untuk pagination</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ceil</a:t>
            </a:r>
            <a:r>
              <a:rPr lang="en-GB" sz="1450">
                <a:solidFill>
                  <a:srgbClr val="A9B7C6"/>
                </a:solidFill>
                <a:highlight>
                  <a:srgbClr val="2B2B2B"/>
                </a:highlight>
                <a:latin typeface="Courier New"/>
                <a:ea typeface="Courier New"/>
                <a:cs typeface="Courier New"/>
                <a:sym typeface="Courier New"/>
              </a:rPr>
              <a:t>(</a:t>
            </a:r>
            <a:r>
              <a:rPr lang="en-GB" sz="1450">
                <a:solidFill>
                  <a:srgbClr val="6897BB"/>
                </a:solidFill>
                <a:highlight>
                  <a:srgbClr val="2B2B2B"/>
                </a:highlight>
                <a:latin typeface="Courier New"/>
                <a:ea typeface="Courier New"/>
                <a:cs typeface="Courier New"/>
                <a:sym typeface="Courier New"/>
              </a:rPr>
              <a:t>122</a:t>
            </a:r>
            <a:r>
              <a:rPr lang="en-GB" sz="1450">
                <a:solidFill>
                  <a:srgbClr val="ABB2BF"/>
                </a:solidFill>
                <a:highlight>
                  <a:srgbClr val="2B2B2B"/>
                </a:highlight>
                <a:latin typeface="Courier New"/>
                <a:ea typeface="Courier New"/>
                <a:cs typeface="Courier New"/>
                <a:sym typeface="Courier New"/>
              </a:rPr>
              <a:t>/</a:t>
            </a:r>
            <a:r>
              <a:rPr lang="en-GB" sz="1450">
                <a:solidFill>
                  <a:srgbClr val="6897BB"/>
                </a:solidFill>
                <a:highlight>
                  <a:srgbClr val="2B2B2B"/>
                </a:highlight>
                <a:latin typeface="Courier New"/>
                <a:ea typeface="Courier New"/>
                <a:cs typeface="Courier New"/>
                <a:sym typeface="Courier New"/>
              </a:rPr>
              <a:t>10</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customerNumber, customerName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 </a:t>
            </a:r>
            <a:r>
              <a:rPr lang="en-GB" sz="1450">
                <a:solidFill>
                  <a:srgbClr val="CC7832"/>
                </a:solidFill>
                <a:highlight>
                  <a:srgbClr val="2B2B2B"/>
                </a:highlight>
                <a:latin typeface="Courier New"/>
                <a:ea typeface="Courier New"/>
                <a:cs typeface="Courier New"/>
                <a:sym typeface="Courier New"/>
              </a:rPr>
              <a:t>ORDER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customerName </a:t>
            </a:r>
            <a:r>
              <a:rPr lang="en-GB" sz="1450">
                <a:solidFill>
                  <a:srgbClr val="CC7832"/>
                </a:solidFill>
                <a:highlight>
                  <a:srgbClr val="2B2B2B"/>
                </a:highlight>
                <a:latin typeface="Courier New"/>
                <a:ea typeface="Courier New"/>
                <a:cs typeface="Courier New"/>
                <a:sym typeface="Courier New"/>
              </a:rPr>
              <a:t>LIMIT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0</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10</a:t>
            </a:r>
            <a:r>
              <a:rPr lang="en-GB" sz="1450">
                <a:solidFill>
                  <a:srgbClr val="A9B7C6"/>
                </a:solidFill>
                <a:highlight>
                  <a:srgbClr val="2B2B2B"/>
                </a:highlight>
                <a:latin typeface="Courier New"/>
                <a:ea typeface="Courier New"/>
                <a:cs typeface="Courier New"/>
                <a:sym typeface="Courier New"/>
              </a:rPr>
              <a:t>; </a:t>
            </a:r>
            <a:r>
              <a:rPr lang="en-GB" sz="1450">
                <a:solidFill>
                  <a:srgbClr val="7F848E"/>
                </a:solidFill>
                <a:highlight>
                  <a:srgbClr val="2B2B2B"/>
                </a:highlight>
                <a:latin typeface="Courier New"/>
                <a:ea typeface="Courier New"/>
                <a:cs typeface="Courier New"/>
                <a:sym typeface="Courier New"/>
              </a:rPr>
              <a:t>-- page 1</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customerNumber, customerName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 </a:t>
            </a:r>
            <a:r>
              <a:rPr lang="en-GB" sz="1450">
                <a:solidFill>
                  <a:srgbClr val="CC7832"/>
                </a:solidFill>
                <a:highlight>
                  <a:srgbClr val="2B2B2B"/>
                </a:highlight>
                <a:latin typeface="Courier New"/>
                <a:ea typeface="Courier New"/>
                <a:cs typeface="Courier New"/>
                <a:sym typeface="Courier New"/>
              </a:rPr>
              <a:t>ORDER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customerName </a:t>
            </a:r>
            <a:r>
              <a:rPr lang="en-GB" sz="1450">
                <a:solidFill>
                  <a:srgbClr val="CC7832"/>
                </a:solidFill>
                <a:highlight>
                  <a:srgbClr val="2B2B2B"/>
                </a:highlight>
                <a:latin typeface="Courier New"/>
                <a:ea typeface="Courier New"/>
                <a:cs typeface="Courier New"/>
                <a:sym typeface="Courier New"/>
              </a:rPr>
              <a:t>LIMIT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10</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10</a:t>
            </a:r>
            <a:r>
              <a:rPr lang="en-GB" sz="1450">
                <a:solidFill>
                  <a:srgbClr val="A9B7C6"/>
                </a:solidFill>
                <a:highlight>
                  <a:srgbClr val="2B2B2B"/>
                </a:highlight>
                <a:latin typeface="Courier New"/>
                <a:ea typeface="Courier New"/>
                <a:cs typeface="Courier New"/>
                <a:sym typeface="Courier New"/>
              </a:rPr>
              <a:t>; </a:t>
            </a:r>
            <a:r>
              <a:rPr lang="en-GB" sz="1450">
                <a:solidFill>
                  <a:srgbClr val="7F848E"/>
                </a:solidFill>
                <a:highlight>
                  <a:srgbClr val="2B2B2B"/>
                </a:highlight>
                <a:latin typeface="Courier New"/>
                <a:ea typeface="Courier New"/>
                <a:cs typeface="Courier New"/>
                <a:sym typeface="Courier New"/>
              </a:rPr>
              <a:t>-- page 2</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customerNumber, customerName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 </a:t>
            </a:r>
            <a:r>
              <a:rPr lang="en-GB" sz="1450">
                <a:solidFill>
                  <a:srgbClr val="CC7832"/>
                </a:solidFill>
                <a:highlight>
                  <a:srgbClr val="2B2B2B"/>
                </a:highlight>
                <a:latin typeface="Courier New"/>
                <a:ea typeface="Courier New"/>
                <a:cs typeface="Courier New"/>
                <a:sym typeface="Courier New"/>
              </a:rPr>
              <a:t>ORDER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customerName </a:t>
            </a:r>
            <a:r>
              <a:rPr lang="en-GB" sz="1450">
                <a:solidFill>
                  <a:srgbClr val="CC7832"/>
                </a:solidFill>
                <a:highlight>
                  <a:srgbClr val="2B2B2B"/>
                </a:highlight>
                <a:latin typeface="Courier New"/>
                <a:ea typeface="Courier New"/>
                <a:cs typeface="Courier New"/>
                <a:sym typeface="Courier New"/>
              </a:rPr>
              <a:t>LIMIT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20</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10</a:t>
            </a:r>
            <a:r>
              <a:rPr lang="en-GB" sz="1450">
                <a:solidFill>
                  <a:srgbClr val="A9B7C6"/>
                </a:solidFill>
                <a:highlight>
                  <a:srgbClr val="2B2B2B"/>
                </a:highlight>
                <a:latin typeface="Courier New"/>
                <a:ea typeface="Courier New"/>
                <a:cs typeface="Courier New"/>
                <a:sym typeface="Courier New"/>
              </a:rPr>
              <a:t>; </a:t>
            </a:r>
            <a:r>
              <a:rPr lang="en-GB" sz="1450">
                <a:solidFill>
                  <a:srgbClr val="7F848E"/>
                </a:solidFill>
                <a:highlight>
                  <a:srgbClr val="2B2B2B"/>
                </a:highlight>
                <a:latin typeface="Courier New"/>
                <a:ea typeface="Courier New"/>
                <a:cs typeface="Courier New"/>
                <a:sym typeface="Courier New"/>
              </a:rPr>
              <a:t>-- page 3</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Kesimpulan</a:t>
            </a:r>
            <a:endParaRPr/>
          </a:p>
        </p:txBody>
      </p:sp>
      <p:sp>
        <p:nvSpPr>
          <p:cNvPr id="301" name="Google Shape;30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Gunakan klausa MySQL LIMIT untuk membatasi jumlah baris yang dikembalikan oleh pernyataan SELECT.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Bagaimana Where Dijalankan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388175" y="1181438"/>
            <a:ext cx="6629400" cy="828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IS NULL</a:t>
            </a:r>
            <a:endParaRPr/>
          </a:p>
        </p:txBody>
      </p:sp>
      <p:sp>
        <p:nvSpPr>
          <p:cNvPr id="307" name="Google Shape;307;p52"/>
          <p:cNvSpPr txBox="1"/>
          <p:nvPr>
            <p:ph idx="1" type="body"/>
          </p:nvPr>
        </p:nvSpPr>
        <p:spPr>
          <a:xfrm>
            <a:off x="311700" y="1152475"/>
            <a:ext cx="8520600" cy="45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IS NULL digunakan u</a:t>
            </a:r>
            <a:r>
              <a:rPr lang="en-GB"/>
              <a:t>ntuk menguji apakah suatu nilai NULL atau tidak.</a:t>
            </a:r>
            <a:endParaRPr/>
          </a:p>
        </p:txBody>
      </p:sp>
      <p:sp>
        <p:nvSpPr>
          <p:cNvPr id="308" name="Google Shape;308;p52"/>
          <p:cNvSpPr txBox="1"/>
          <p:nvPr/>
        </p:nvSpPr>
        <p:spPr>
          <a:xfrm>
            <a:off x="434200" y="1696675"/>
            <a:ext cx="7695300" cy="24648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IS</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NULL</a:t>
            </a:r>
            <a:r>
              <a:rPr lang="en-GB" sz="1450">
                <a:solidFill>
                  <a:srgbClr val="A9B7C6"/>
                </a:solidFill>
                <a:highlight>
                  <a:srgbClr val="2B2B2B"/>
                </a:highlight>
                <a:latin typeface="Courier New"/>
                <a:ea typeface="Courier New"/>
                <a:cs typeface="Courier New"/>
                <a:sym typeface="Courier New"/>
              </a:rPr>
              <a:t>,  </a:t>
            </a:r>
            <a:r>
              <a:rPr lang="en-GB" sz="1450">
                <a:solidFill>
                  <a:srgbClr val="7F848E"/>
                </a:solidFill>
                <a:highlight>
                  <a:srgbClr val="2B2B2B"/>
                </a:highlight>
                <a:latin typeface="Courier New"/>
                <a:ea typeface="Courier New"/>
                <a:cs typeface="Courier New"/>
                <a:sym typeface="Courier New"/>
              </a:rPr>
              <a:t>-- 0 build in tidak memiliki bolean</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0</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IS</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NULL</a:t>
            </a:r>
            <a:r>
              <a:rPr lang="en-GB" sz="1450">
                <a:solidFill>
                  <a:srgbClr val="A9B7C6"/>
                </a:solidFill>
                <a:highlight>
                  <a:srgbClr val="2B2B2B"/>
                </a:highlight>
                <a:latin typeface="Courier New"/>
                <a:ea typeface="Courier New"/>
                <a:cs typeface="Courier New"/>
                <a:sym typeface="Courier New"/>
              </a:rPr>
              <a:t>,  </a:t>
            </a:r>
            <a:r>
              <a:rPr lang="en-GB" sz="1450">
                <a:solidFill>
                  <a:srgbClr val="7F848E"/>
                </a:solidFill>
                <a:highlight>
                  <a:srgbClr val="2B2B2B"/>
                </a:highlight>
                <a:latin typeface="Courier New"/>
                <a:ea typeface="Courier New"/>
                <a:cs typeface="Courier New"/>
                <a:sym typeface="Courier New"/>
              </a:rPr>
              <a:t>-- 0</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is</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null</a:t>
            </a:r>
            <a:r>
              <a:rPr lang="en-GB" sz="1450">
                <a:solidFill>
                  <a:srgbClr val="A9B7C6"/>
                </a:solidFill>
                <a:highlight>
                  <a:srgbClr val="2B2B2B"/>
                </a:highlight>
                <a:latin typeface="Courier New"/>
                <a:ea typeface="Courier New"/>
                <a:cs typeface="Courier New"/>
                <a:sym typeface="Courier New"/>
              </a:rPr>
              <a:t>, </a:t>
            </a:r>
            <a:r>
              <a:rPr lang="en-GB" sz="1450">
                <a:solidFill>
                  <a:srgbClr val="7F848E"/>
                </a:solidFill>
                <a:highlight>
                  <a:srgbClr val="2B2B2B"/>
                </a:highlight>
                <a:latin typeface="Courier New"/>
                <a:ea typeface="Courier New"/>
                <a:cs typeface="Courier New"/>
                <a:sym typeface="Courier New"/>
              </a:rPr>
              <a:t>-- 0</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NULL</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IS</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NULL</a:t>
            </a:r>
            <a:r>
              <a:rPr lang="en-GB" sz="1450">
                <a:solidFill>
                  <a:srgbClr val="A9B7C6"/>
                </a:solidFill>
                <a:highlight>
                  <a:srgbClr val="2B2B2B"/>
                </a:highlight>
                <a:latin typeface="Courier New"/>
                <a:ea typeface="Courier New"/>
                <a:cs typeface="Courier New"/>
                <a:sym typeface="Courier New"/>
              </a:rPr>
              <a:t>; </a:t>
            </a:r>
            <a:r>
              <a:rPr lang="en-GB" sz="1450">
                <a:solidFill>
                  <a:srgbClr val="7F848E"/>
                </a:solidFill>
                <a:highlight>
                  <a:srgbClr val="2B2B2B"/>
                </a:highlight>
                <a:latin typeface="Courier New"/>
                <a:ea typeface="Courier New"/>
                <a:cs typeface="Courier New"/>
                <a:sym typeface="Courier New"/>
              </a:rPr>
              <a:t>-- 1</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IS</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NOT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NULL</a:t>
            </a:r>
            <a:r>
              <a:rPr lang="en-GB" sz="1450">
                <a:solidFill>
                  <a:srgbClr val="A9B7C6"/>
                </a:solidFill>
                <a:highlight>
                  <a:srgbClr val="2B2B2B"/>
                </a:highlight>
                <a:latin typeface="Courier New"/>
                <a:ea typeface="Courier New"/>
                <a:cs typeface="Courier New"/>
                <a:sym typeface="Courier New"/>
              </a:rPr>
              <a:t>,  </a:t>
            </a:r>
            <a:r>
              <a:rPr lang="en-GB" sz="1450">
                <a:solidFill>
                  <a:srgbClr val="7F848E"/>
                </a:solidFill>
                <a:highlight>
                  <a:srgbClr val="2B2B2B"/>
                </a:highlight>
                <a:latin typeface="Courier New"/>
                <a:ea typeface="Courier New"/>
                <a:cs typeface="Courier New"/>
                <a:sym typeface="Courier New"/>
              </a:rPr>
              <a:t>-- 1</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0</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IS</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NOT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NULL</a:t>
            </a:r>
            <a:r>
              <a:rPr lang="en-GB" sz="1450">
                <a:solidFill>
                  <a:srgbClr val="A9B7C6"/>
                </a:solidFill>
                <a:highlight>
                  <a:srgbClr val="2B2B2B"/>
                </a:highlight>
                <a:latin typeface="Courier New"/>
                <a:ea typeface="Courier New"/>
                <a:cs typeface="Courier New"/>
                <a:sym typeface="Courier New"/>
              </a:rPr>
              <a:t>,  </a:t>
            </a:r>
            <a:r>
              <a:rPr lang="en-GB" sz="1450">
                <a:solidFill>
                  <a:srgbClr val="7F848E"/>
                </a:solidFill>
                <a:highlight>
                  <a:srgbClr val="2B2B2B"/>
                </a:highlight>
                <a:latin typeface="Courier New"/>
                <a:ea typeface="Courier New"/>
                <a:cs typeface="Courier New"/>
                <a:sym typeface="Courier New"/>
              </a:rPr>
              <a:t>-- 1</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6A8759"/>
                </a:solidFill>
                <a:highlight>
                  <a:srgbClr val="2B2B2B"/>
                </a:highlight>
                <a:latin typeface="Courier New"/>
                <a:ea typeface="Courier New"/>
                <a:cs typeface="Courier New"/>
                <a:sym typeface="Courier New"/>
              </a:rPr>
              <a: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is</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not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null</a:t>
            </a:r>
            <a:r>
              <a:rPr lang="en-GB" sz="1450">
                <a:solidFill>
                  <a:srgbClr val="A9B7C6"/>
                </a:solidFill>
                <a:highlight>
                  <a:srgbClr val="2B2B2B"/>
                </a:highlight>
                <a:latin typeface="Courier New"/>
                <a:ea typeface="Courier New"/>
                <a:cs typeface="Courier New"/>
                <a:sym typeface="Courier New"/>
              </a:rPr>
              <a:t>, </a:t>
            </a:r>
            <a:r>
              <a:rPr lang="en-GB" sz="1450">
                <a:solidFill>
                  <a:srgbClr val="7F848E"/>
                </a:solidFill>
                <a:highlight>
                  <a:srgbClr val="2B2B2B"/>
                </a:highlight>
                <a:latin typeface="Courier New"/>
                <a:ea typeface="Courier New"/>
                <a:cs typeface="Courier New"/>
                <a:sym typeface="Courier New"/>
              </a:rPr>
              <a:t>-- 1</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NULL</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IS</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NOT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NULL</a:t>
            </a:r>
            <a:r>
              <a:rPr lang="en-GB" sz="1450">
                <a:solidFill>
                  <a:srgbClr val="A9B7C6"/>
                </a:solidFill>
                <a:highlight>
                  <a:srgbClr val="2B2B2B"/>
                </a:highlight>
                <a:latin typeface="Courier New"/>
                <a:ea typeface="Courier New"/>
                <a:cs typeface="Courier New"/>
                <a:sym typeface="Courier New"/>
              </a:rPr>
              <a:t>; </a:t>
            </a:r>
            <a:r>
              <a:rPr lang="en-GB" sz="1450">
                <a:solidFill>
                  <a:srgbClr val="7F848E"/>
                </a:solidFill>
                <a:highlight>
                  <a:srgbClr val="2B2B2B"/>
                </a:highlight>
                <a:latin typeface="Courier New"/>
                <a:ea typeface="Courier New"/>
                <a:cs typeface="Courier New"/>
                <a:sym typeface="Courier New"/>
              </a:rPr>
              <a:t>-- 0</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314" name="Google Shape;314;p53"/>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customerName, country, salesrepemployeenumber</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salesrepemployeenumber </a:t>
            </a:r>
            <a:r>
              <a:rPr lang="en-GB" sz="1450">
                <a:solidFill>
                  <a:srgbClr val="CC7832"/>
                </a:solidFill>
                <a:highlight>
                  <a:srgbClr val="2B2B2B"/>
                </a:highlight>
                <a:latin typeface="Courier New"/>
                <a:ea typeface="Courier New"/>
                <a:cs typeface="Courier New"/>
                <a:sym typeface="Courier New"/>
              </a:rPr>
              <a:t>IS</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NULL</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ORDER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customerName;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customerName, country, salesrepemployeenumber</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WHERE</a:t>
            </a:r>
            <a:r>
              <a:rPr lang="en-GB" sz="1450">
                <a:solidFill>
                  <a:srgbClr val="A9B7C6"/>
                </a:solidFill>
                <a:highlight>
                  <a:srgbClr val="2B2B2B"/>
                </a:highlight>
                <a:latin typeface="Courier New"/>
                <a:ea typeface="Courier New"/>
                <a:cs typeface="Courier New"/>
                <a:sym typeface="Courier New"/>
              </a:rPr>
              <a:t> salesrepemployeenumber </a:t>
            </a:r>
            <a:r>
              <a:rPr lang="en-GB" sz="1450">
                <a:solidFill>
                  <a:srgbClr val="CC7832"/>
                </a:solidFill>
                <a:highlight>
                  <a:srgbClr val="2B2B2B"/>
                </a:highlight>
                <a:latin typeface="Courier New"/>
                <a:ea typeface="Courier New"/>
                <a:cs typeface="Courier New"/>
                <a:sym typeface="Courier New"/>
              </a:rPr>
              <a:t>IS</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NOT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NULL</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ORDER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customerName;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Kesimpulan</a:t>
            </a:r>
            <a:endParaRPr/>
          </a:p>
        </p:txBody>
      </p:sp>
      <p:sp>
        <p:nvSpPr>
          <p:cNvPr id="320" name="Google Shape;320;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Gunakan operator IS NULL untuk menguji apakah suatu nilai NULL atau tidak. Operator IS NOT NULL meniadakan hasil dari operator IS NULL.</a:t>
            </a:r>
            <a:endParaRPr/>
          </a:p>
          <a:p>
            <a:pPr indent="-342900" lvl="0" marL="457200" rtl="0" algn="l">
              <a:spcBef>
                <a:spcPts val="0"/>
              </a:spcBef>
              <a:spcAft>
                <a:spcPts val="0"/>
              </a:spcAft>
              <a:buSzPts val="1800"/>
              <a:buChar char="●"/>
            </a:pPr>
            <a:r>
              <a:rPr lang="en-GB"/>
              <a:t>Nilai IS NULL mengembalikan nilai true jika nilainya NULL atau false jika nilainya bukan NULL.</a:t>
            </a:r>
            <a:endParaRPr/>
          </a:p>
          <a:p>
            <a:pPr indent="-342900" lvl="0" marL="457200" rtl="0" algn="l">
              <a:spcBef>
                <a:spcPts val="0"/>
              </a:spcBef>
              <a:spcAft>
                <a:spcPts val="0"/>
              </a:spcAft>
              <a:buSzPts val="1800"/>
              <a:buChar char="●"/>
            </a:pPr>
            <a:r>
              <a:rPr lang="en-GB"/>
              <a:t>Nilai IS NOT NULL mengembalikan nilai true jika nilainya bukan NULL atau false jika nilainya NULL.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82" name="Google Shape;82;p17"/>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lastname, firstname, jobtitle</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FROM</a:t>
            </a:r>
            <a:r>
              <a:rPr lang="en-GB" sz="1350">
                <a:solidFill>
                  <a:srgbClr val="A9B7C6"/>
                </a:solidFill>
                <a:highlight>
                  <a:srgbClr val="2B2B2B"/>
                </a:highlight>
                <a:latin typeface="Courier New"/>
                <a:ea typeface="Courier New"/>
                <a:cs typeface="Courier New"/>
                <a:sym typeface="Courier New"/>
              </a:rPr>
              <a:t> employees</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jobtitle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'Sales Rep'</a:t>
            </a:r>
            <a:r>
              <a:rPr lang="en-GB" sz="1350">
                <a:solidFill>
                  <a:srgbClr val="A9B7C6"/>
                </a:solidFill>
                <a:highlight>
                  <a:srgbClr val="2B2B2B"/>
                </a:highlight>
                <a:latin typeface="Courier New"/>
                <a:ea typeface="Courier New"/>
                <a:cs typeface="Courier New"/>
                <a:sym typeface="Courier New"/>
              </a:rPr>
              <a: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jobtitle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'Sales Rep'</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officeCode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 </a:t>
            </a:r>
            <a:r>
              <a:rPr lang="en-GB" sz="1350">
                <a:solidFill>
                  <a:srgbClr val="7F848E"/>
                </a:solidFill>
                <a:highlight>
                  <a:srgbClr val="2B2B2B"/>
                </a:highlight>
                <a:latin typeface="Courier New"/>
                <a:ea typeface="Courier New"/>
                <a:cs typeface="Courier New"/>
                <a:sym typeface="Courier New"/>
              </a:rPr>
              <a:t>-- operator AND</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jobtitle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'Sales Rep'</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OR</a:t>
            </a:r>
            <a:r>
              <a:rPr lang="en-GB" sz="1350">
                <a:solidFill>
                  <a:srgbClr val="A9B7C6"/>
                </a:solidFill>
                <a:highlight>
                  <a:srgbClr val="2B2B2B"/>
                </a:highlight>
                <a:latin typeface="Courier New"/>
                <a:ea typeface="Courier New"/>
                <a:cs typeface="Courier New"/>
                <a:sym typeface="Courier New"/>
              </a:rPr>
              <a:t> officeCode </a:t>
            </a:r>
            <a:r>
              <a:rPr lang="en-GB" sz="1350">
                <a:solidFill>
                  <a:srgbClr val="ABB2BF"/>
                </a:solidFill>
                <a:highlight>
                  <a:srgbClr val="2B2B2B"/>
                </a:highlight>
                <a:latin typeface="Courier New"/>
                <a:ea typeface="Courier New"/>
                <a:cs typeface="Courier New"/>
                <a:sym typeface="Courier New"/>
              </a:rPr>
              <a: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endParaRPr sz="1350">
              <a:solidFill>
                <a:srgbClr val="6897BB"/>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ORDER</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BY</a:t>
            </a:r>
            <a:r>
              <a:rPr lang="en-GB" sz="1350">
                <a:solidFill>
                  <a:srgbClr val="A9B7C6"/>
                </a:solidFill>
                <a:highlight>
                  <a:srgbClr val="2B2B2B"/>
                </a:highlight>
                <a:latin typeface="Courier New"/>
                <a:ea typeface="Courier New"/>
                <a:cs typeface="Courier New"/>
                <a:sym typeface="Courier New"/>
              </a:rPr>
              <a:t>  officeCode ,  jobTitle; 			</a:t>
            </a:r>
            <a:r>
              <a:rPr lang="en-GB" sz="1350">
                <a:solidFill>
                  <a:srgbClr val="7F848E"/>
                </a:solidFill>
                <a:highlight>
                  <a:srgbClr val="2B2B2B"/>
                </a:highlight>
                <a:latin typeface="Courier New"/>
                <a:ea typeface="Courier New"/>
                <a:cs typeface="Courier New"/>
                <a:sym typeface="Courier New"/>
              </a:rPr>
              <a:t>-- operator OR</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officeCode </a:t>
            </a:r>
            <a:r>
              <a:rPr lang="en-GB" sz="1350">
                <a:solidFill>
                  <a:srgbClr val="CC7832"/>
                </a:solidFill>
                <a:highlight>
                  <a:srgbClr val="2B2B2B"/>
                </a:highlight>
                <a:latin typeface="Courier New"/>
                <a:ea typeface="Courier New"/>
                <a:cs typeface="Courier New"/>
                <a:sym typeface="Courier New"/>
              </a:rPr>
              <a:t>BETWEEN</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AND</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3</a:t>
            </a:r>
            <a:r>
              <a:rPr lang="en-GB" sz="1350">
                <a:solidFill>
                  <a:srgbClr val="A9B7C6"/>
                </a:solidFill>
                <a:highlight>
                  <a:srgbClr val="2B2B2B"/>
                </a:highlight>
                <a:latin typeface="Courier New"/>
                <a:ea typeface="Courier New"/>
                <a:cs typeface="Courier New"/>
                <a:sym typeface="Courier New"/>
              </a:rPr>
              <a:t> 			</a:t>
            </a:r>
            <a:r>
              <a:rPr lang="en-GB" sz="1350">
                <a:solidFill>
                  <a:srgbClr val="7F848E"/>
                </a:solidFill>
                <a:highlight>
                  <a:srgbClr val="2B2B2B"/>
                </a:highlight>
                <a:latin typeface="Courier New"/>
                <a:ea typeface="Courier New"/>
                <a:cs typeface="Courier New"/>
                <a:sym typeface="Courier New"/>
              </a:rPr>
              <a:t>-- operator BETWEEN</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lastName </a:t>
            </a:r>
            <a:r>
              <a:rPr lang="en-GB" sz="1350">
                <a:solidFill>
                  <a:srgbClr val="FFC66D"/>
                </a:solidFill>
                <a:highlight>
                  <a:srgbClr val="2B2B2B"/>
                </a:highlight>
                <a:latin typeface="Courier New"/>
                <a:ea typeface="Courier New"/>
                <a:cs typeface="Courier New"/>
                <a:sym typeface="Courier New"/>
              </a:rPr>
              <a:t>LIKE</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'%son'</a:t>
            </a:r>
            <a:r>
              <a:rPr lang="en-GB" sz="1350">
                <a:solidFill>
                  <a:srgbClr val="A9B7C6"/>
                </a:solidFill>
                <a:highlight>
                  <a:srgbClr val="2B2B2B"/>
                </a:highlight>
                <a:latin typeface="Courier New"/>
                <a:ea typeface="Courier New"/>
                <a:cs typeface="Courier New"/>
                <a:sym typeface="Courier New"/>
              </a:rPr>
              <a:t> 				</a:t>
            </a:r>
            <a:r>
              <a:rPr lang="en-GB" sz="1350">
                <a:solidFill>
                  <a:srgbClr val="7F848E"/>
                </a:solidFill>
                <a:highlight>
                  <a:srgbClr val="2B2B2B"/>
                </a:highlight>
                <a:latin typeface="Courier New"/>
                <a:ea typeface="Courier New"/>
                <a:cs typeface="Courier New"/>
                <a:sym typeface="Courier New"/>
              </a:rPr>
              <a:t>-- operator LIKE</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officeCode </a:t>
            </a:r>
            <a:r>
              <a:rPr lang="en-GB" sz="1350">
                <a:solidFill>
                  <a:srgbClr val="CC7832"/>
                </a:solidFill>
                <a:highlight>
                  <a:srgbClr val="2B2B2B"/>
                </a:highlight>
                <a:latin typeface="Courier New"/>
                <a:ea typeface="Courier New"/>
                <a:cs typeface="Courier New"/>
                <a:sym typeface="Courier New"/>
              </a:rPr>
              <a:t>IN</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1</a:t>
            </a:r>
            <a:r>
              <a:rPr lang="en-GB" sz="1350">
                <a:solidFill>
                  <a:srgbClr val="A9B7C6"/>
                </a:solidFill>
                <a:highlight>
                  <a:srgbClr val="2B2B2B"/>
                </a:highlight>
                <a:latin typeface="Courier New"/>
                <a:ea typeface="Courier New"/>
                <a:cs typeface="Courier New"/>
                <a:sym typeface="Courier New"/>
              </a:rPr>
              <a:t> , </a:t>
            </a:r>
            <a:r>
              <a:rPr lang="en-GB" sz="1350">
                <a:solidFill>
                  <a:srgbClr val="6897BB"/>
                </a:solidFill>
                <a:highlight>
                  <a:srgbClr val="2B2B2B"/>
                </a:highlight>
                <a:latin typeface="Courier New"/>
                <a:ea typeface="Courier New"/>
                <a:cs typeface="Courier New"/>
                <a:sym typeface="Courier New"/>
              </a:rPr>
              <a:t>2</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3</a:t>
            </a:r>
            <a:r>
              <a:rPr lang="en-GB" sz="1350">
                <a:solidFill>
                  <a:srgbClr val="A9B7C6"/>
                </a:solidFill>
                <a:highlight>
                  <a:srgbClr val="2B2B2B"/>
                </a:highlight>
                <a:latin typeface="Courier New"/>
                <a:ea typeface="Courier New"/>
                <a:cs typeface="Courier New"/>
                <a:sym typeface="Courier New"/>
              </a:rPr>
              <a:t>) 				</a:t>
            </a:r>
            <a:r>
              <a:rPr lang="en-GB" sz="1350">
                <a:solidFill>
                  <a:srgbClr val="7F848E"/>
                </a:solidFill>
                <a:highlight>
                  <a:srgbClr val="2B2B2B"/>
                </a:highlight>
                <a:latin typeface="Courier New"/>
                <a:ea typeface="Courier New"/>
                <a:cs typeface="Courier New"/>
                <a:sym typeface="Courier New"/>
              </a:rPr>
              <a:t>-- operator IN</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reportsTo </a:t>
            </a:r>
            <a:r>
              <a:rPr lang="en-GB" sz="1350">
                <a:solidFill>
                  <a:srgbClr val="CC7832"/>
                </a:solidFill>
                <a:highlight>
                  <a:srgbClr val="2B2B2B"/>
                </a:highlight>
                <a:latin typeface="Courier New"/>
                <a:ea typeface="Courier New"/>
                <a:cs typeface="Courier New"/>
                <a:sym typeface="Courier New"/>
              </a:rPr>
              <a:t>IS</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NULL</a:t>
            </a:r>
            <a:r>
              <a:rPr lang="en-GB" sz="1350">
                <a:solidFill>
                  <a:srgbClr val="A9B7C6"/>
                </a:solidFill>
                <a:highlight>
                  <a:srgbClr val="2B2B2B"/>
                </a:highlight>
                <a:latin typeface="Courier New"/>
                <a:ea typeface="Courier New"/>
                <a:cs typeface="Courier New"/>
                <a:sym typeface="Courier New"/>
              </a:rPr>
              <a:t>; 					</a:t>
            </a:r>
            <a:r>
              <a:rPr lang="en-GB" sz="1350">
                <a:solidFill>
                  <a:srgbClr val="7F848E"/>
                </a:solidFill>
                <a:highlight>
                  <a:srgbClr val="2B2B2B"/>
                </a:highlight>
                <a:latin typeface="Courier New"/>
                <a:ea typeface="Courier New"/>
                <a:cs typeface="Courier New"/>
                <a:sym typeface="Courier New"/>
              </a:rPr>
              <a:t>-- operator IS NULL</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jobtitle </a:t>
            </a:r>
            <a:r>
              <a:rPr lang="en-GB" sz="1350">
                <a:solidFill>
                  <a:srgbClr val="ABB2BF"/>
                </a:solidFill>
                <a:highlight>
                  <a:srgbClr val="2B2B2B"/>
                </a:highlight>
                <a:latin typeface="Courier New"/>
                <a:ea typeface="Courier New"/>
                <a:cs typeface="Courier New"/>
                <a:sym typeface="Courier New"/>
              </a:rPr>
              <a:t>&lt;&gt;</a:t>
            </a:r>
            <a:r>
              <a:rPr lang="en-GB" sz="1350">
                <a:solidFill>
                  <a:srgbClr val="A9B7C6"/>
                </a:solidFill>
                <a:highlight>
                  <a:srgbClr val="2B2B2B"/>
                </a:highlight>
                <a:latin typeface="Courier New"/>
                <a:ea typeface="Courier New"/>
                <a:cs typeface="Courier New"/>
                <a:sym typeface="Courier New"/>
              </a:rPr>
              <a:t> </a:t>
            </a:r>
            <a:r>
              <a:rPr lang="en-GB" sz="1350">
                <a:solidFill>
                  <a:srgbClr val="6A8759"/>
                </a:solidFill>
                <a:highlight>
                  <a:srgbClr val="2B2B2B"/>
                </a:highlight>
                <a:latin typeface="Courier New"/>
                <a:ea typeface="Courier New"/>
                <a:cs typeface="Courier New"/>
                <a:sym typeface="Courier New"/>
              </a:rPr>
              <a:t>'Sales Rep'</a:t>
            </a:r>
            <a:r>
              <a:rPr lang="en-GB" sz="1350">
                <a:solidFill>
                  <a:srgbClr val="A9B7C6"/>
                </a:solidFill>
                <a:highlight>
                  <a:srgbClr val="2B2B2B"/>
                </a:highlight>
                <a:latin typeface="Courier New"/>
                <a:ea typeface="Courier New"/>
                <a:cs typeface="Courier New"/>
                <a:sym typeface="Courier New"/>
              </a:rPr>
              <a:t>; 				</a:t>
            </a:r>
            <a:r>
              <a:rPr lang="en-GB" sz="1350">
                <a:solidFill>
                  <a:srgbClr val="7F848E"/>
                </a:solidFill>
                <a:highlight>
                  <a:srgbClr val="2B2B2B"/>
                </a:highlight>
                <a:latin typeface="Courier New"/>
                <a:ea typeface="Courier New"/>
                <a:cs typeface="Courier New"/>
                <a:sym typeface="Courier New"/>
              </a:rPr>
              <a:t>-- operator komparasi</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WHERE</a:t>
            </a:r>
            <a:r>
              <a:rPr lang="en-GB" sz="1350">
                <a:solidFill>
                  <a:srgbClr val="A9B7C6"/>
                </a:solidFill>
                <a:highlight>
                  <a:srgbClr val="2B2B2B"/>
                </a:highlight>
                <a:latin typeface="Courier New"/>
                <a:ea typeface="Courier New"/>
                <a:cs typeface="Courier New"/>
                <a:sym typeface="Courier New"/>
              </a:rPr>
              <a:t> officecode </a:t>
            </a:r>
            <a:r>
              <a:rPr lang="en-GB" sz="1350">
                <a:solidFill>
                  <a:srgbClr val="ABB2BF"/>
                </a:solidFill>
                <a:highlight>
                  <a:srgbClr val="2B2B2B"/>
                </a:highlight>
                <a:latin typeface="Courier New"/>
                <a:ea typeface="Courier New"/>
                <a:cs typeface="Courier New"/>
                <a:sym typeface="Courier New"/>
              </a:rPr>
              <a:t>&gt;</a:t>
            </a:r>
            <a:r>
              <a:rPr lang="en-GB" sz="1350">
                <a:solidFill>
                  <a:srgbClr val="A9B7C6"/>
                </a:solidFill>
                <a:highlight>
                  <a:srgbClr val="2B2B2B"/>
                </a:highlight>
                <a:latin typeface="Courier New"/>
                <a:ea typeface="Courier New"/>
                <a:cs typeface="Courier New"/>
                <a:sym typeface="Courier New"/>
              </a:rPr>
              <a:t> </a:t>
            </a:r>
            <a:r>
              <a:rPr lang="en-GB" sz="1350">
                <a:solidFill>
                  <a:srgbClr val="6897BB"/>
                </a:solidFill>
                <a:highlight>
                  <a:srgbClr val="2B2B2B"/>
                </a:highlight>
                <a:latin typeface="Courier New"/>
                <a:ea typeface="Courier New"/>
                <a:cs typeface="Courier New"/>
                <a:sym typeface="Courier New"/>
              </a:rPr>
              <a:t>5</a:t>
            </a:r>
            <a:r>
              <a:rPr lang="en-GB" sz="1350">
                <a:solidFill>
                  <a:srgbClr val="A9B7C6"/>
                </a:solidFill>
                <a:highlight>
                  <a:srgbClr val="2B2B2B"/>
                </a:highlight>
                <a:latin typeface="Courier New"/>
                <a:ea typeface="Courier New"/>
                <a:cs typeface="Courier New"/>
                <a:sym typeface="Courier New"/>
              </a:rPr>
              <a:t>; 						</a:t>
            </a:r>
            <a:r>
              <a:rPr lang="en-GB" sz="1350">
                <a:solidFill>
                  <a:srgbClr val="7F848E"/>
                </a:solidFill>
                <a:highlight>
                  <a:srgbClr val="2B2B2B"/>
                </a:highlight>
                <a:latin typeface="Courier New"/>
                <a:ea typeface="Courier New"/>
                <a:cs typeface="Courier New"/>
                <a:sym typeface="Courier New"/>
              </a:rPr>
              <a:t>-- operator komparasi &gt; &gt;= &lt; &lt;= &lt;&gt;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Kesimpulan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Gunakan klausa WHERE untuk memfilter baris berdasarkan suatu kondisi.</a:t>
            </a:r>
            <a:endParaRPr/>
          </a:p>
          <a:p>
            <a:pPr indent="-342900" lvl="0" marL="457200" rtl="0" algn="l">
              <a:spcBef>
                <a:spcPts val="0"/>
              </a:spcBef>
              <a:spcAft>
                <a:spcPts val="0"/>
              </a:spcAft>
              <a:buSzPts val="1800"/>
              <a:buChar char="●"/>
            </a:pPr>
            <a:r>
              <a:rPr lang="en-GB"/>
              <a:t>MySQL mengevaluasi klausa WHERE setelah klausa FROM dan sebelum klausa SELECT dan ORDER BY.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DISTINCT</a:t>
            </a:r>
            <a:endParaRPr/>
          </a:p>
        </p:txBody>
      </p:sp>
      <p:sp>
        <p:nvSpPr>
          <p:cNvPr id="94" name="Google Shape;94;p19"/>
          <p:cNvSpPr txBox="1"/>
          <p:nvPr>
            <p:ph idx="1" type="body"/>
          </p:nvPr>
        </p:nvSpPr>
        <p:spPr>
          <a:xfrm>
            <a:off x="311700" y="1152475"/>
            <a:ext cx="8520600" cy="913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chemeClr val="dk1"/>
                </a:solidFill>
              </a:rPr>
              <a:t>DISTINCT</a:t>
            </a:r>
            <a:r>
              <a:rPr lang="en-GB" sz="1100">
                <a:solidFill>
                  <a:schemeClr val="dk1"/>
                </a:solidFill>
              </a:rPr>
              <a:t> dalam MySQL digunakan untuk </a:t>
            </a:r>
            <a:r>
              <a:rPr b="1" lang="en-GB" sz="1100">
                <a:solidFill>
                  <a:schemeClr val="dk1"/>
                </a:solidFill>
              </a:rPr>
              <a:t>menghilangkan duplikat</a:t>
            </a:r>
            <a:r>
              <a:rPr lang="en-GB" sz="1100">
                <a:solidFill>
                  <a:schemeClr val="dk1"/>
                </a:solidFill>
              </a:rPr>
              <a:t> dari hasil query. Dengan kata lain, DISTINCT hanya akan menampilkan </a:t>
            </a:r>
            <a:r>
              <a:rPr b="1" lang="en-GB" sz="1100">
                <a:solidFill>
                  <a:schemeClr val="dk1"/>
                </a:solidFill>
              </a:rPr>
              <a:t>nilai yang berbeda</a:t>
            </a:r>
            <a:r>
              <a:rPr lang="en-GB" sz="1100">
                <a:solidFill>
                  <a:schemeClr val="dk1"/>
                </a:solidFill>
              </a:rPr>
              <a:t> untuk kolom yang ditentukan.</a:t>
            </a:r>
            <a:endParaRPr sz="1100">
              <a:solidFill>
                <a:schemeClr val="dk1"/>
              </a:solidFill>
            </a:endParaRPr>
          </a:p>
          <a:p>
            <a:pPr indent="0" lvl="0" marL="0" rtl="0" algn="l">
              <a:spcBef>
                <a:spcPts val="1200"/>
              </a:spcBef>
              <a:spcAft>
                <a:spcPts val="1200"/>
              </a:spcAft>
              <a:buNone/>
            </a:pPr>
            <a:r>
              <a:rPr lang="en-GB" sz="1100"/>
              <a:t>Perintah Dasarnya:</a:t>
            </a:r>
            <a:endParaRPr sz="1100"/>
          </a:p>
        </p:txBody>
      </p:sp>
      <p:sp>
        <p:nvSpPr>
          <p:cNvPr id="95" name="Google Shape;95;p19"/>
          <p:cNvSpPr txBox="1"/>
          <p:nvPr/>
        </p:nvSpPr>
        <p:spPr>
          <a:xfrm>
            <a:off x="434550" y="2151425"/>
            <a:ext cx="7943100" cy="19806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 DISTINCT</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select_list</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FROM</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table_name</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WHERE</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search_condition</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ORDER</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BY</a:t>
            </a:r>
            <a:endParaRPr sz="13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A9B7C6"/>
                </a:solidFill>
                <a:highlight>
                  <a:srgbClr val="2B2B2B"/>
                </a:highlight>
                <a:latin typeface="Courier New"/>
                <a:ea typeface="Courier New"/>
                <a:cs typeface="Courier New"/>
                <a:sym typeface="Courier New"/>
              </a:rPr>
              <a:t>    sort_expression;</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Bagaimana DISTINCT Dijalankan</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389588" y="1233688"/>
            <a:ext cx="7324725" cy="80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108" name="Google Shape;108;p21"/>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SELECT</a:t>
            </a:r>
            <a:r>
              <a:rPr lang="en-GB" sz="1350">
                <a:solidFill>
                  <a:srgbClr val="A9B7C6"/>
                </a:solidFill>
                <a:highlight>
                  <a:srgbClr val="2B2B2B"/>
                </a:highlight>
                <a:latin typeface="Courier New"/>
                <a:ea typeface="Courier New"/>
                <a:cs typeface="Courier New"/>
                <a:sym typeface="Courier New"/>
              </a:rPr>
              <a:t>  lastname</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350">
                <a:solidFill>
                  <a:srgbClr val="CC7832"/>
                </a:solidFill>
                <a:highlight>
                  <a:srgbClr val="2B2B2B"/>
                </a:highlight>
                <a:latin typeface="Courier New"/>
                <a:ea typeface="Courier New"/>
                <a:cs typeface="Courier New"/>
                <a:sym typeface="Courier New"/>
              </a:rPr>
              <a:t>FROM</a:t>
            </a:r>
            <a:r>
              <a:rPr lang="en-GB" sz="1350">
                <a:solidFill>
                  <a:srgbClr val="A9B7C6"/>
                </a:solidFill>
                <a:highlight>
                  <a:srgbClr val="2B2B2B"/>
                </a:highlight>
                <a:latin typeface="Courier New"/>
                <a:ea typeface="Courier New"/>
                <a:cs typeface="Courier New"/>
                <a:sym typeface="Courier New"/>
              </a:rPr>
              <a:t> employees</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ORDER</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BY</a:t>
            </a:r>
            <a:r>
              <a:rPr lang="en-GB" sz="1350">
                <a:solidFill>
                  <a:srgbClr val="A9B7C6"/>
                </a:solidFill>
                <a:highlight>
                  <a:srgbClr val="2B2B2B"/>
                </a:highlight>
                <a:latin typeface="Courier New"/>
                <a:ea typeface="Courier New"/>
                <a:cs typeface="Courier New"/>
                <a:sym typeface="Courier New"/>
              </a:rPr>
              <a:t> lastname; </a:t>
            </a:r>
            <a:r>
              <a:rPr lang="en-GB" sz="1350">
                <a:solidFill>
                  <a:srgbClr val="7F848E"/>
                </a:solidFill>
                <a:highlight>
                  <a:srgbClr val="2B2B2B"/>
                </a:highlight>
                <a:latin typeface="Courier New"/>
                <a:ea typeface="Courier New"/>
                <a:cs typeface="Courier New"/>
                <a:sym typeface="Courier New"/>
              </a:rPr>
              <a:t>-- tanpa DISTINCT</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SELECT  DISTINCT</a:t>
            </a:r>
            <a:r>
              <a:rPr lang="en-GB" sz="1350">
                <a:solidFill>
                  <a:srgbClr val="A9B7C6"/>
                </a:solidFill>
                <a:highlight>
                  <a:srgbClr val="2B2B2B"/>
                </a:highlight>
                <a:latin typeface="Courier New"/>
                <a:ea typeface="Courier New"/>
                <a:cs typeface="Courier New"/>
                <a:sym typeface="Courier New"/>
              </a:rPr>
              <a:t> lastname</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FROM</a:t>
            </a:r>
            <a:r>
              <a:rPr lang="en-GB" sz="1350">
                <a:solidFill>
                  <a:srgbClr val="A9B7C6"/>
                </a:solidFill>
                <a:highlight>
                  <a:srgbClr val="2B2B2B"/>
                </a:highlight>
                <a:latin typeface="Courier New"/>
                <a:ea typeface="Courier New"/>
                <a:cs typeface="Courier New"/>
                <a:sym typeface="Courier New"/>
              </a:rPr>
              <a:t> employees</a:t>
            </a:r>
            <a:endParaRPr sz="13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350">
                <a:solidFill>
                  <a:srgbClr val="CC7832"/>
                </a:solidFill>
                <a:highlight>
                  <a:srgbClr val="2B2B2B"/>
                </a:highlight>
                <a:latin typeface="Courier New"/>
                <a:ea typeface="Courier New"/>
                <a:cs typeface="Courier New"/>
                <a:sym typeface="Courier New"/>
              </a:rPr>
              <a:t>ORDER</a:t>
            </a:r>
            <a:r>
              <a:rPr lang="en-GB" sz="1350">
                <a:solidFill>
                  <a:srgbClr val="A9B7C6"/>
                </a:solidFill>
                <a:highlight>
                  <a:srgbClr val="2B2B2B"/>
                </a:highlight>
                <a:latin typeface="Courier New"/>
                <a:ea typeface="Courier New"/>
                <a:cs typeface="Courier New"/>
                <a:sym typeface="Courier New"/>
              </a:rPr>
              <a:t> </a:t>
            </a:r>
            <a:r>
              <a:rPr lang="en-GB" sz="1350">
                <a:solidFill>
                  <a:srgbClr val="CC7832"/>
                </a:solidFill>
                <a:highlight>
                  <a:srgbClr val="2B2B2B"/>
                </a:highlight>
                <a:latin typeface="Courier New"/>
                <a:ea typeface="Courier New"/>
                <a:cs typeface="Courier New"/>
                <a:sym typeface="Courier New"/>
              </a:rPr>
              <a:t>BY</a:t>
            </a:r>
            <a:r>
              <a:rPr lang="en-GB" sz="1350">
                <a:solidFill>
                  <a:srgbClr val="A9B7C6"/>
                </a:solidFill>
                <a:highlight>
                  <a:srgbClr val="2B2B2B"/>
                </a:highlight>
                <a:latin typeface="Courier New"/>
                <a:ea typeface="Courier New"/>
                <a:cs typeface="Courier New"/>
                <a:sym typeface="Courier New"/>
              </a:rPr>
              <a:t> lastname; </a:t>
            </a:r>
            <a:r>
              <a:rPr lang="en-GB" sz="1350">
                <a:solidFill>
                  <a:srgbClr val="7F848E"/>
                </a:solidFill>
                <a:highlight>
                  <a:srgbClr val="2B2B2B"/>
                </a:highlight>
                <a:latin typeface="Courier New"/>
                <a:ea typeface="Courier New"/>
                <a:cs typeface="Courier New"/>
                <a:sym typeface="Courier New"/>
              </a:rPr>
              <a:t>-- dengan distinct</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3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