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602d2e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602d2e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a602d2e5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a602d2e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b4ba905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b4ba90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a602d2e5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a602d2e5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77fa2e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77fa2e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a5f5010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a5f5010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a602d2e5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a602d2e5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1b4ba9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1b4ba9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5f5010c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5f5010c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b4ba90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b4ba90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602d2e5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602d2e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602d2e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602d2e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602d2e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602d2e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urvey.stackoverflow.co/2023/#most-popular-technologies-database"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mysql.com/downloads/" TargetMode="External"/><Relationship Id="rId4" Type="http://schemas.openxmlformats.org/officeDocument/2006/relationships/hyperlink" Target="https://dev.mysql.com/downloads/workbenc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5" name="Google Shape;55;p13"/>
          <p:cNvPicPr preferRelativeResize="0"/>
          <p:nvPr/>
        </p:nvPicPr>
        <p:blipFill>
          <a:blip r:embed="rId3">
            <a:alphaModFix/>
          </a:blip>
          <a:stretch>
            <a:fillRect/>
          </a:stretch>
        </p:blipFill>
        <p:spPr>
          <a:xfrm>
            <a:off x="2455476" y="602450"/>
            <a:ext cx="4041375" cy="2087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Survey Pengguna MySQL</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https://survey.stackoverflow.co/2023/#most-popular-technologies-database</a:t>
            </a:r>
            <a:endParaRPr/>
          </a:p>
          <a:p>
            <a:pPr indent="0" lvl="0" marL="0" rtl="0" algn="l">
              <a:spcBef>
                <a:spcPts val="1200"/>
              </a:spcBef>
              <a:spcAft>
                <a:spcPts val="1200"/>
              </a:spcAft>
              <a:buNone/>
            </a:pPr>
            <a:r>
              <a:t/>
            </a:r>
            <a:endParaRPr/>
          </a:p>
        </p:txBody>
      </p:sp>
      <p:pic>
        <p:nvPicPr>
          <p:cNvPr id="110" name="Google Shape;110;p22"/>
          <p:cNvPicPr preferRelativeResize="0"/>
          <p:nvPr/>
        </p:nvPicPr>
        <p:blipFill>
          <a:blip r:embed="rId4">
            <a:alphaModFix/>
          </a:blip>
          <a:stretch>
            <a:fillRect/>
          </a:stretch>
        </p:blipFill>
        <p:spPr>
          <a:xfrm>
            <a:off x="394925" y="1644775"/>
            <a:ext cx="4374600" cy="3153000"/>
          </a:xfrm>
          <a:prstGeom prst="roundRect">
            <a:avLst>
              <a:gd fmla="val 4426"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License MySQL</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100000"/>
              <a:buFont typeface="Arial"/>
              <a:buNone/>
            </a:pPr>
            <a:r>
              <a:rPr lang="en-GB" sz="1100">
                <a:solidFill>
                  <a:schemeClr val="dk1"/>
                </a:solidFill>
              </a:rPr>
              <a:t>MySQL tersedia dalam dua lisensi utama:</a:t>
            </a:r>
            <a:endParaRPr sz="1100">
              <a:solidFill>
                <a:schemeClr val="dk1"/>
              </a:solidFill>
            </a:endParaRPr>
          </a:p>
          <a:p>
            <a:pPr indent="0" lvl="0" marL="0" rtl="0" algn="l">
              <a:spcBef>
                <a:spcPts val="1200"/>
              </a:spcBef>
              <a:spcAft>
                <a:spcPts val="0"/>
              </a:spcAft>
              <a:buNone/>
            </a:pPr>
            <a:r>
              <a:rPr b="1" lang="en-GB" sz="1100">
                <a:solidFill>
                  <a:schemeClr val="dk1"/>
                </a:solidFill>
              </a:rPr>
              <a:t>MySQL Community Server (Lisensi GPL)</a:t>
            </a:r>
            <a:r>
              <a:rPr lang="en-GB" sz="1100">
                <a:solidFill>
                  <a:schemeClr val="dk1"/>
                </a:solidFill>
              </a:rPr>
              <a:t>: </a:t>
            </a:r>
            <a:endParaRPr sz="1100">
              <a:solidFill>
                <a:schemeClr val="dk1"/>
              </a:solidFill>
            </a:endParaRPr>
          </a:p>
          <a:p>
            <a:pPr indent="0" lvl="0" marL="0" rtl="0" algn="l">
              <a:spcBef>
                <a:spcPts val="1200"/>
              </a:spcBef>
              <a:spcAft>
                <a:spcPts val="0"/>
              </a:spcAft>
              <a:buNone/>
            </a:pPr>
            <a:r>
              <a:rPr lang="en-GB" sz="1100">
                <a:solidFill>
                  <a:schemeClr val="dk1"/>
                </a:solidFill>
              </a:rPr>
              <a:t>MySQL Community Server adalah versi gratis dan open source dari MySQL. Ini dilisensikan di bawah GNU General Public License (GPL), yang berarti dapat digunakan, dimodifikasi, dan didistribusikan secara bebas. GPL juga mengharuskan agar setiap modifikasi pada MySQL Community Server tersedia di bawah GPL.</a:t>
            </a:r>
            <a:endParaRPr sz="1100">
              <a:solidFill>
                <a:schemeClr val="dk1"/>
              </a:solidFill>
            </a:endParaRPr>
          </a:p>
          <a:p>
            <a:pPr indent="0" lvl="0" marL="0" rtl="0" algn="l">
              <a:spcBef>
                <a:spcPts val="1200"/>
              </a:spcBef>
              <a:spcAft>
                <a:spcPts val="0"/>
              </a:spcAft>
              <a:buNone/>
            </a:pPr>
            <a:r>
              <a:rPr b="1" lang="en-GB" sz="1100">
                <a:solidFill>
                  <a:schemeClr val="dk1"/>
                </a:solidFill>
              </a:rPr>
              <a:t>Oracle MySQL Enterprise Edition (Lisensi Komersial)</a:t>
            </a:r>
            <a:r>
              <a:rPr lang="en-GB"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Oracle MySQL Enterprise Edition adalah versi komersial MySQL yang menawarkan fitur dan dukungan tambahan. Fitur-fitur ini termasuk:</a:t>
            </a:r>
            <a:endParaRPr sz="1100">
              <a:solidFill>
                <a:schemeClr val="dk1"/>
              </a:solidFill>
            </a:endParaRPr>
          </a:p>
          <a:p>
            <a:pPr indent="-293211" lvl="0" marL="457200" rtl="0" algn="l">
              <a:spcBef>
                <a:spcPts val="1200"/>
              </a:spcBef>
              <a:spcAft>
                <a:spcPts val="0"/>
              </a:spcAft>
              <a:buClr>
                <a:schemeClr val="dk1"/>
              </a:buClr>
              <a:buSzPct val="100000"/>
              <a:buChar char="●"/>
            </a:pPr>
            <a:r>
              <a:rPr lang="en-GB" sz="1100">
                <a:solidFill>
                  <a:schemeClr val="dk1"/>
                </a:solidFill>
              </a:rPr>
              <a:t>Oracle Enterprise Manager untuk MySQL: Alat untuk mengelola dan memantau penyebaran MySQL.</a:t>
            </a:r>
            <a:endParaRPr sz="1100">
              <a:solidFill>
                <a:schemeClr val="dk1"/>
              </a:solidFill>
            </a:endParaRPr>
          </a:p>
          <a:p>
            <a:pPr indent="-293211" lvl="0" marL="457200" rtl="0" algn="l">
              <a:spcBef>
                <a:spcPts val="0"/>
              </a:spcBef>
              <a:spcAft>
                <a:spcPts val="0"/>
              </a:spcAft>
              <a:buClr>
                <a:schemeClr val="dk1"/>
              </a:buClr>
              <a:buSzPct val="100000"/>
              <a:buChar char="●"/>
            </a:pPr>
            <a:r>
              <a:rPr lang="en-GB" sz="1100">
                <a:solidFill>
                  <a:schemeClr val="dk1"/>
                </a:solidFill>
              </a:rPr>
              <a:t>Oracle MySQL Backup dan Pemulihan: Alat untuk mencadangkan dan memulihkan basis data MySQL.</a:t>
            </a:r>
            <a:endParaRPr sz="1100">
              <a:solidFill>
                <a:schemeClr val="dk1"/>
              </a:solidFill>
            </a:endParaRPr>
          </a:p>
          <a:p>
            <a:pPr indent="-293211" lvl="0" marL="457200" rtl="0" algn="l">
              <a:spcBef>
                <a:spcPts val="0"/>
              </a:spcBef>
              <a:spcAft>
                <a:spcPts val="0"/>
              </a:spcAft>
              <a:buClr>
                <a:schemeClr val="dk1"/>
              </a:buClr>
              <a:buSzPct val="100000"/>
              <a:buChar char="●"/>
            </a:pPr>
            <a:r>
              <a:rPr lang="en-GB" sz="1100">
                <a:solidFill>
                  <a:schemeClr val="dk1"/>
                </a:solidFill>
              </a:rPr>
              <a:t>Oracle MySQL Security Advisor: Alat untuk mengidentifikasi dan memperbaiki kerentanan keamanan pada basis data MySQL.</a:t>
            </a:r>
            <a:endParaRPr sz="1100">
              <a:solidFill>
                <a:schemeClr val="dk1"/>
              </a:solidFill>
            </a:endParaRPr>
          </a:p>
          <a:p>
            <a:pPr indent="-293211" lvl="0" marL="457200" rtl="0" algn="l">
              <a:spcBef>
                <a:spcPts val="0"/>
              </a:spcBef>
              <a:spcAft>
                <a:spcPts val="0"/>
              </a:spcAft>
              <a:buClr>
                <a:schemeClr val="dk1"/>
              </a:buClr>
              <a:buSzPct val="100000"/>
              <a:buChar char="●"/>
            </a:pPr>
            <a:r>
              <a:rPr lang="en-GB" sz="1100">
                <a:solidFill>
                  <a:schemeClr val="dk1"/>
                </a:solidFill>
              </a:rPr>
              <a:t>Oracle MySQL Support: Dukungan 24/7 dari pakar Oracle.</a:t>
            </a: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Tabel Perbandingan License MySQL</a:t>
            </a:r>
            <a:endParaRPr/>
          </a:p>
        </p:txBody>
      </p:sp>
      <p:pic>
        <p:nvPicPr>
          <p:cNvPr id="122" name="Google Shape;122;p24"/>
          <p:cNvPicPr preferRelativeResize="0"/>
          <p:nvPr/>
        </p:nvPicPr>
        <p:blipFill>
          <a:blip r:embed="rId3">
            <a:alphaModFix/>
          </a:blip>
          <a:stretch>
            <a:fillRect/>
          </a:stretch>
        </p:blipFill>
        <p:spPr>
          <a:xfrm>
            <a:off x="374800" y="1017725"/>
            <a:ext cx="5171474" cy="3727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Bagaimana Memulainya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Intall MYSQL </a:t>
            </a:r>
            <a:endParaRPr/>
          </a:p>
          <a:p>
            <a:pPr indent="-317500" lvl="1" marL="914400" rtl="0" algn="l">
              <a:spcBef>
                <a:spcPts val="0"/>
              </a:spcBef>
              <a:spcAft>
                <a:spcPts val="0"/>
              </a:spcAft>
              <a:buSzPts val="1400"/>
              <a:buAutoNum type="alphaLcPeriod"/>
            </a:pPr>
            <a:r>
              <a:rPr lang="en-GB"/>
              <a:t>Menggunakan Docker (untuk pengguna docker)</a:t>
            </a:r>
            <a:endParaRPr/>
          </a:p>
          <a:p>
            <a:pPr indent="-317500" lvl="1" marL="914400" rtl="0" algn="l">
              <a:spcBef>
                <a:spcPts val="0"/>
              </a:spcBef>
              <a:spcAft>
                <a:spcPts val="0"/>
              </a:spcAft>
              <a:buSzPts val="1400"/>
              <a:buAutoNum type="alphaLcPeriod"/>
            </a:pPr>
            <a:r>
              <a:rPr lang="en-GB"/>
              <a:t>Menggunakan Windows Installer (pengguna windows)</a:t>
            </a:r>
            <a:endParaRPr/>
          </a:p>
          <a:p>
            <a:pPr indent="-317500" lvl="1" marL="914400" rtl="0" algn="l">
              <a:spcBef>
                <a:spcPts val="0"/>
              </a:spcBef>
              <a:spcAft>
                <a:spcPts val="0"/>
              </a:spcAft>
              <a:buSzPts val="1400"/>
              <a:buAutoNum type="alphaLcPeriod"/>
            </a:pPr>
            <a:r>
              <a:rPr lang="en-GB"/>
              <a:t>Menggunakan WSL (pengguna windows)</a:t>
            </a:r>
            <a:endParaRPr/>
          </a:p>
          <a:p>
            <a:pPr indent="-317500" lvl="1" marL="914400" rtl="0" algn="l">
              <a:spcBef>
                <a:spcPts val="0"/>
              </a:spcBef>
              <a:spcAft>
                <a:spcPts val="0"/>
              </a:spcAft>
              <a:buSzPts val="1400"/>
              <a:buAutoNum type="alphaLcPeriod"/>
            </a:pPr>
            <a:r>
              <a:rPr lang="en-GB"/>
              <a:t>Menggunakan Laragon  (pengguna windows)</a:t>
            </a:r>
            <a:endParaRPr/>
          </a:p>
          <a:p>
            <a:pPr indent="-317500" lvl="1" marL="914400" rtl="0" algn="l">
              <a:spcBef>
                <a:spcPts val="0"/>
              </a:spcBef>
              <a:spcAft>
                <a:spcPts val="0"/>
              </a:spcAft>
              <a:buSzPts val="1400"/>
              <a:buAutoNum type="alphaLcPeriod"/>
            </a:pPr>
            <a:r>
              <a:rPr lang="en-GB"/>
              <a:t>Penggunakan Linux Debian (Pengguna Debian dan Turunannya)</a:t>
            </a:r>
            <a:br>
              <a:rPr lang="en-GB"/>
            </a:br>
            <a:endParaRPr/>
          </a:p>
          <a:p>
            <a:pPr indent="-342900" lvl="0" marL="457200" rtl="0" algn="l">
              <a:spcBef>
                <a:spcPts val="0"/>
              </a:spcBef>
              <a:spcAft>
                <a:spcPts val="0"/>
              </a:spcAft>
              <a:buSzPts val="1800"/>
              <a:buAutoNum type="arabicPeriod"/>
            </a:pPr>
            <a:r>
              <a:rPr lang="en-GB"/>
              <a:t>Install MySQL Workbench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u="sng">
                <a:solidFill>
                  <a:schemeClr val="hlink"/>
                </a:solidFill>
                <a:hlinkClick r:id="rId3"/>
              </a:rPr>
              <a:t>https://www.mysql.com/downloads/</a:t>
            </a:r>
            <a:endParaRPr/>
          </a:p>
          <a:p>
            <a:pPr indent="0" lvl="0" marL="0" rtl="0" algn="l">
              <a:spcBef>
                <a:spcPts val="1200"/>
              </a:spcBef>
              <a:spcAft>
                <a:spcPts val="1200"/>
              </a:spcAft>
              <a:buNone/>
            </a:pPr>
            <a:r>
              <a:rPr lang="en-GB" u="sng">
                <a:solidFill>
                  <a:schemeClr val="hlink"/>
                </a:solidFill>
                <a:hlinkClick r:id="rId4"/>
              </a:rPr>
              <a:t>https://dev.mysql.com/downloads/workbench/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Rujukan</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https://dev.mysql.com/doc/refman/8.0/en/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Kenapa Dibuat Ulang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Dibuat lebih serius dan terstruktur</a:t>
            </a:r>
            <a:endParaRPr/>
          </a:p>
          <a:p>
            <a:pPr indent="-342900" lvl="0" marL="457200" rtl="0" algn="l">
              <a:spcBef>
                <a:spcPts val="0"/>
              </a:spcBef>
              <a:spcAft>
                <a:spcPts val="0"/>
              </a:spcAft>
              <a:buSzPts val="1800"/>
              <a:buAutoNum type="arabicPeriod"/>
            </a:pPr>
            <a:r>
              <a:rPr lang="en-GB"/>
              <a:t>Fokus hanya MySQL dan MySQL Workbench</a:t>
            </a:r>
            <a:endParaRPr/>
          </a:p>
          <a:p>
            <a:pPr indent="-342900" lvl="0" marL="457200" rtl="0" algn="l">
              <a:spcBef>
                <a:spcPts val="0"/>
              </a:spcBef>
              <a:spcAft>
                <a:spcPts val="0"/>
              </a:spcAft>
              <a:buSzPts val="1800"/>
              <a:buAutoNum type="arabicPeriod"/>
            </a:pPr>
            <a:r>
              <a:rPr lang="en-GB"/>
              <a:t>Mempermudah pembelajaran untuk pemula</a:t>
            </a:r>
            <a:endParaRPr/>
          </a:p>
          <a:p>
            <a:pPr indent="-342900" lvl="0" marL="457200" rtl="0" algn="l">
              <a:spcBef>
                <a:spcPts val="0"/>
              </a:spcBef>
              <a:spcAft>
                <a:spcPts val="0"/>
              </a:spcAft>
              <a:buSzPts val="1800"/>
              <a:buAutoNum type="arabicPeriod"/>
            </a:pPr>
            <a:r>
              <a:rPr lang="en-GB"/>
              <a:t>Tambahan materi kekinian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GB" sz="1600">
                <a:solidFill>
                  <a:schemeClr val="dk1"/>
                </a:solidFill>
              </a:rPr>
              <a:t>Pengenalan, Instalasi dan Configurasi</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Basics (DDL, DML, DCL)</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Stored Procedures</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Triggers</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Views</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Index</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JSON</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Full-Text Search</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MySQL Administration</a:t>
            </a:r>
            <a:endParaRPr sz="1600">
              <a:solidFill>
                <a:schemeClr val="dk1"/>
              </a:solidFill>
            </a:endParaRPr>
          </a:p>
          <a:p>
            <a:pPr indent="0" lvl="0" marL="457200" rtl="0" algn="l">
              <a:spcBef>
                <a:spcPts val="6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Apa Itu Basis Data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latin typeface="Roboto"/>
                <a:ea typeface="Roboto"/>
                <a:cs typeface="Roboto"/>
                <a:sym typeface="Roboto"/>
              </a:rPr>
              <a:t>Basis data adalah sekumpulan data yang terstruktur dan saling berhubungan, yang dapat diakses dan dimanipulasi menggunakan bahasa SQL. Basis data digunakan untuk menyimpan dan mengelola berbagai jenis informasi, seperti daftar putar lagu, galeri foto, keranjang belanja, dll. Basis data relasional menggunakan tabel untuk memodelkan data dan hubungannya. MySQL adalah salah satu sistem manajemen basis data relasional open-source yang populer di dunia.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Apa itu MySQL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chemeClr val="dk1"/>
                </a:solidFill>
              </a:rPr>
              <a:t>MySQL</a:t>
            </a:r>
            <a:r>
              <a:rPr lang="en-GB" sz="1100">
                <a:solidFill>
                  <a:schemeClr val="dk1"/>
                </a:solidFill>
              </a:rPr>
              <a:t> adalah sistem manajemen basis data relasional (RDBMS) yang banyak digunakan untuk aplikasi web dan bisnis online. Ini adalah perangkat lunak open-source yang tersedia gratis di bawah lisensi GNU General Public License (GPL). MySQL dikenal dengan kecepatan, keandalan, dan kemudahan penggunaannya.</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MySQL dibuat oleh David Axmark, Michael Widenius, dan Allan Larsson pada tahun 1995. Ketiganya adalah pendiri perusahaan Swedia bernama MySQL AB.</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MySQL pertama kali dirilis pada tahun 1995. Versi awal MySQL hanya mendukung beberapa fitur dasar, tetapi ia berkembang pesat selama beberapa tahun berikutnya.</a:t>
            </a: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Pada tahun 2008, MySQL AB diakuisisi oleh Sun Microsystems. Sun kemudian diakuisisi oleh Oracle pada tahun 2010.</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111111"/>
                </a:solidFill>
                <a:latin typeface="Roboto"/>
                <a:ea typeface="Roboto"/>
                <a:cs typeface="Roboto"/>
                <a:sym typeface="Roboto"/>
              </a:rPr>
              <a:t>MySQL? Apa arti nama itu?</a:t>
            </a:r>
            <a:endParaRPr sz="24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111111"/>
                </a:solidFill>
                <a:latin typeface="Roboto"/>
                <a:ea typeface="Roboto"/>
                <a:cs typeface="Roboto"/>
                <a:sym typeface="Roboto"/>
              </a:rPr>
              <a:t>MySQL mendapatkan namanya dari putri salah satu pendirinya, </a:t>
            </a:r>
            <a:r>
              <a:rPr b="1" lang="en-GB" sz="1200">
                <a:solidFill>
                  <a:srgbClr val="111111"/>
                </a:solidFill>
                <a:latin typeface="Roboto"/>
                <a:ea typeface="Roboto"/>
                <a:cs typeface="Roboto"/>
                <a:sym typeface="Roboto"/>
              </a:rPr>
              <a:t>Monty Widenius</a:t>
            </a:r>
            <a:r>
              <a:rPr lang="en-GB" sz="1200">
                <a:solidFill>
                  <a:srgbClr val="111111"/>
                </a:solidFill>
                <a:latin typeface="Roboto"/>
                <a:ea typeface="Roboto"/>
                <a:cs typeface="Roboto"/>
                <a:sym typeface="Roboto"/>
              </a:rPr>
              <a:t>, yang bernama My. Menggabungkan ‘My’ dengan ‘SQL’, kita mendapatkan MySQL.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Manfaat menggunakan MySQL</a:t>
            </a:r>
            <a:endParaRPr sz="25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GB" sz="1100">
                <a:solidFill>
                  <a:schemeClr val="dk1"/>
                </a:solidFill>
              </a:rPr>
              <a:t>Gratis dan open source:</a:t>
            </a:r>
            <a:r>
              <a:rPr lang="en-GB" sz="1100">
                <a:solidFill>
                  <a:schemeClr val="dk1"/>
                </a:solidFill>
              </a:rPr>
              <a:t> MySQL gratis untuk diunduh dan digunakan, dan kode sumbernya terbuka untuk siapa saja untuk diperiksa. Hal ini menjadikannya pilihan yang sangat populer bagi bisnis dan individu yang mencari solusi database yang hemat biaya.</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Mudah digunakan:</a:t>
            </a:r>
            <a:r>
              <a:rPr lang="en-GB" sz="1100">
                <a:solidFill>
                  <a:schemeClr val="dk1"/>
                </a:solidFill>
              </a:rPr>
              <a:t> MySQL relatif mudah dipelajari dan digunakan. Ini memiliki sintaks sederhana yang mudah dipahami, bahkan untuk pemula.</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Cepat dan andal:</a:t>
            </a:r>
            <a:r>
              <a:rPr lang="en-GB" sz="1100">
                <a:solidFill>
                  <a:schemeClr val="dk1"/>
                </a:solidFill>
              </a:rPr>
              <a:t> MySQL adalah sistem database yang sangat cepat dan andal. Ini dapat menangani sejumlah besar data dan dapat digunakan untuk menjalankan beberapa situs web tersibuk di dunia.</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Banyak digunakan:</a:t>
            </a:r>
            <a:r>
              <a:rPr lang="en-GB" sz="1100">
                <a:solidFill>
                  <a:schemeClr val="dk1"/>
                </a:solidFill>
              </a:rPr>
              <a:t> MySQL adalah salah satu sistem database paling populer di dunia. Ini digunakan oleh jutaan situs web dan bisnis dari berbagai ukuran.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Fitur dan </a:t>
            </a:r>
            <a:r>
              <a:rPr lang="en-GB"/>
              <a:t>Cara kerja MySQL</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GB" sz="1100">
                <a:solidFill>
                  <a:schemeClr val="dk1"/>
                </a:solidFill>
              </a:rPr>
              <a:t>Cara kerja MySQL</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MySQL adalah sistem database klien-server. Ini berarti bahwa server database menyimpan data, dan aplikasi klien terhubung ke server untuk mengakses data. Aplikasi klien menggunakan Bahasa Query Terstruktur (SQL) untuk berkomunikasi dengan server database.</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Fitur MySQL</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MySQL menyertakan sejumlah fitur yang menjadikannya sistem database yang kuat dan serbaguna, termasuk:</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Mendukung multi tabel:</a:t>
            </a:r>
            <a:r>
              <a:rPr lang="en-GB" sz="1100">
                <a:solidFill>
                  <a:schemeClr val="dk1"/>
                </a:solidFill>
              </a:rPr>
              <a:t> MySQL memungkinkan Anda membuat beberapa tabel untuk menyimpan data Anda. Ini memungkinkan Anda mengatur data Anda dengan cara yang memudahkan akses dan pengelolaan.</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Mendukung hubungan:</a:t>
            </a:r>
            <a:r>
              <a:rPr lang="en-GB" sz="1100">
                <a:solidFill>
                  <a:schemeClr val="dk1"/>
                </a:solidFill>
              </a:rPr>
              <a:t> MySQL memungkinkan Anda membuat hubungan antar tabel. Ini memungkinkan Anda menghubungkan data dari tabel yang berbeda.</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Mendukung indeks:</a:t>
            </a:r>
            <a:r>
              <a:rPr lang="en-GB" sz="1100">
                <a:solidFill>
                  <a:schemeClr val="dk1"/>
                </a:solidFill>
              </a:rPr>
              <a:t> MySQL memungkinkan Anda membuat indeks pada tabel Anda. Indeks membuat pengambilan data dari tabel Anda lebih cepat.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Akuisisi MySQL oleh Oracle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GB"/>
              <a:t>MySQL telah diakuisisi oleh Oracle pada tahun 2009. Akuisisi ini menimbulkan kekhawatiran di antara komunitas open source, karena Oracle juga memiliki produk database komersial sendiri, Oracle Database. Namun, Oracle telah menyatakan bahwa mereka akan terus mendukung MySQL sebagai produk open source. </a:t>
            </a:r>
            <a:endParaRPr/>
          </a:p>
          <a:p>
            <a:pPr indent="0" lvl="0" marL="0" rtl="0" algn="l">
              <a:spcBef>
                <a:spcPts val="1200"/>
              </a:spcBef>
              <a:spcAft>
                <a:spcPts val="0"/>
              </a:spcAft>
              <a:buClr>
                <a:schemeClr val="dk1"/>
              </a:buClr>
              <a:buSzPct val="61111"/>
              <a:buFont typeface="Arial"/>
              <a:buNone/>
            </a:pPr>
            <a:r>
              <a:rPr lang="en-GB"/>
              <a:t>Sejak akuisisi, Oracle telah terus mengembangkan MySQL. Mereka telah merilis beberapa versi baru MySQL, termasuk MySQL 8.0, yang dirilis pada tahun 2018. MySQL 8.0 menambahkan sejumlah fitur baru, termasuk dukungan untuk bahasa pemrograman Go, dan peningkatan kinerja.</a:t>
            </a:r>
            <a:endParaRPr/>
          </a:p>
          <a:p>
            <a:pPr indent="0" lvl="0" marL="0" rtl="0" algn="l">
              <a:spcBef>
                <a:spcPts val="1200"/>
              </a:spcBef>
              <a:spcAft>
                <a:spcPts val="0"/>
              </a:spcAft>
              <a:buClr>
                <a:schemeClr val="dk1"/>
              </a:buClr>
              <a:buSzPct val="61111"/>
              <a:buFont typeface="Arial"/>
              <a:buNone/>
            </a:pPr>
            <a:r>
              <a:rPr lang="en-GB"/>
              <a:t>Oracle juga telah berinvestasi dalam komunitas MySQL. Mereka telah memberikan dukungan keuangan untuk proyek-proyek open source MySQL, dan mereka telah bekerja sama dengan komunitas untuk mengembangkan MySQL.</a:t>
            </a:r>
            <a:endParaRPr/>
          </a:p>
          <a:p>
            <a:pPr indent="0" lvl="0" marL="0" rtl="0" algn="l">
              <a:spcBef>
                <a:spcPts val="1200"/>
              </a:spcBef>
              <a:spcAft>
                <a:spcPts val="0"/>
              </a:spcAft>
              <a:buClr>
                <a:schemeClr val="dk1"/>
              </a:buClr>
              <a:buSzPct val="61111"/>
              <a:buFont typeface="Arial"/>
              <a:buNone/>
            </a:pPr>
            <a:r>
              <a:rPr lang="en-GB"/>
              <a:t>Pada tahun 2023, MySQL masih menjadi salah satu sistem manajemen basis data open source yang paling populer. Ini digunakan oleh jutaan situs web dan bisnis di seluruh dunia.</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