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8ebda1fe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8ebda1fe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8ebda1fe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8ebda1fe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8ebda1fe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8ebda1fe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8ebda1f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8ebda1f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8ebda1f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8ebda1f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8ebda1fe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8ebda1fe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8ebda1f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8ebda1f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8ebda1fe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8ebda1fe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8ebda1f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8ebda1f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8ebda1f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8ebda1f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8ebda1f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8ebda1f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87700"/>
            <a:ext cx="8520600" cy="90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SET OPERATORS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118175" y="293725"/>
            <a:ext cx="2819400" cy="145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INTERSECT</a:t>
            </a:r>
            <a:endParaRPr/>
          </a:p>
        </p:txBody>
      </p:sp>
      <p:sp>
        <p:nvSpPr>
          <p:cNvPr id="115" name="Google Shape;115;p22"/>
          <p:cNvSpPr txBox="1"/>
          <p:nvPr>
            <p:ph idx="1" type="body"/>
          </p:nvPr>
        </p:nvSpPr>
        <p:spPr>
          <a:xfrm>
            <a:off x="311700" y="1152475"/>
            <a:ext cx="8520600" cy="1451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Operator INTERSECT pada MySQL adalah operator himpunan yang mengembalikan baris-baris yang sama dari dua atau lebih query.</a:t>
            </a:r>
            <a:endParaRPr/>
          </a:p>
          <a:p>
            <a:pPr indent="0" lvl="0" marL="0" rtl="0" algn="l">
              <a:spcBef>
                <a:spcPts val="1200"/>
              </a:spcBef>
              <a:spcAft>
                <a:spcPts val="1200"/>
              </a:spcAft>
              <a:buNone/>
            </a:pPr>
            <a:r>
              <a:rPr lang="en-GB"/>
              <a:t>Operator INTERSECT menggunakan DISTINCT secara default. Ini berarti DISTINCT menghapus duplikat dari kedua sisi persimpangan. Jika Anda ingin mempertahankan duplikat, Anda secara eksplisit menentukan opsi ALL.</a:t>
            </a:r>
            <a:endParaRPr/>
          </a:p>
        </p:txBody>
      </p:sp>
      <p:pic>
        <p:nvPicPr>
          <p:cNvPr id="116" name="Google Shape;116;p22"/>
          <p:cNvPicPr preferRelativeResize="0"/>
          <p:nvPr/>
        </p:nvPicPr>
        <p:blipFill>
          <a:blip r:embed="rId3">
            <a:alphaModFix/>
          </a:blip>
          <a:stretch>
            <a:fillRect/>
          </a:stretch>
        </p:blipFill>
        <p:spPr>
          <a:xfrm>
            <a:off x="353225" y="2725225"/>
            <a:ext cx="2772875" cy="1642975"/>
          </a:xfrm>
          <a:prstGeom prst="rect">
            <a:avLst/>
          </a:prstGeom>
          <a:noFill/>
          <a:ln>
            <a:noFill/>
          </a:ln>
        </p:spPr>
      </p:pic>
      <p:sp>
        <p:nvSpPr>
          <p:cNvPr id="117" name="Google Shape;117;p22"/>
          <p:cNvSpPr txBox="1"/>
          <p:nvPr/>
        </p:nvSpPr>
        <p:spPr>
          <a:xfrm>
            <a:off x="3487575" y="2644125"/>
            <a:ext cx="4157100" cy="15798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query1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INTERSECT</a:t>
            </a: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[ALL | DISTINCT]</a:t>
            </a:r>
            <a:endParaRPr sz="1450">
              <a:solidFill>
                <a:srgbClr val="E06C75"/>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query2;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23" name="Google Shape;123;p23"/>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t1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PRIMARY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KEY</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t2 </a:t>
            </a:r>
            <a:r>
              <a:rPr lang="en-GB" sz="1450">
                <a:solidFill>
                  <a:srgbClr val="FFC66D"/>
                </a:solidFill>
                <a:highlight>
                  <a:srgbClr val="2B2B2B"/>
                </a:highlight>
                <a:latin typeface="Courier New"/>
                <a:ea typeface="Courier New"/>
                <a:cs typeface="Courier New"/>
                <a:sym typeface="Courier New"/>
              </a:rPr>
              <a:t>LIKE</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t1(</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t2(</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4</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INTERSECT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INTERSECT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DISTINCT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INTERSECT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INTERSECT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ALL</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firstName;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MySQL INTERSECT untuk menemukan baris yang sama pada beberapa hasil kueri. </a:t>
            </a:r>
            <a:endParaRPr/>
          </a:p>
          <a:p>
            <a:pPr indent="-342900" lvl="0" marL="457200" rtl="0" algn="l">
              <a:spcBef>
                <a:spcPts val="0"/>
              </a:spcBef>
              <a:spcAft>
                <a:spcPts val="0"/>
              </a:spcAft>
              <a:buSzPts val="1800"/>
              <a:buChar char="●"/>
            </a:pPr>
            <a:r>
              <a:rPr lang="en-GB"/>
              <a:t>Gunakan INTERSECT DISTINCT untuk menghapus duplikat dari kumpulan hasil dan INTERSECT ALL untuk mempertahankan duplikat. </a:t>
            </a:r>
            <a:endParaRPr/>
          </a:p>
          <a:p>
            <a:pPr indent="-342900" lvl="0" marL="457200" rtl="0" algn="l">
              <a:spcBef>
                <a:spcPts val="0"/>
              </a:spcBef>
              <a:spcAft>
                <a:spcPts val="0"/>
              </a:spcAft>
              <a:buSzPts val="1800"/>
              <a:buChar char="●"/>
            </a:pPr>
            <a:r>
              <a:rPr lang="en-GB"/>
              <a:t>Operator INTERSECT menggunakan DISTINCT secara default.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Union</a:t>
            </a:r>
            <a:endParaRPr/>
          </a:p>
          <a:p>
            <a:pPr indent="-342900" lvl="0" marL="457200" rtl="0" algn="l">
              <a:spcBef>
                <a:spcPts val="0"/>
              </a:spcBef>
              <a:spcAft>
                <a:spcPts val="0"/>
              </a:spcAft>
              <a:buSzPts val="1800"/>
              <a:buChar char="●"/>
            </a:pPr>
            <a:r>
              <a:rPr lang="en-GB"/>
              <a:t>Except</a:t>
            </a:r>
            <a:endParaRPr/>
          </a:p>
          <a:p>
            <a:pPr indent="-342900" lvl="0" marL="457200" rtl="0" algn="l">
              <a:spcBef>
                <a:spcPts val="0"/>
              </a:spcBef>
              <a:spcAft>
                <a:spcPts val="0"/>
              </a:spcAft>
              <a:buSzPts val="1800"/>
              <a:buChar char="●"/>
            </a:pPr>
            <a:r>
              <a:rPr lang="en-GB"/>
              <a:t>Intersect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UNION</a:t>
            </a:r>
            <a:endParaRPr/>
          </a:p>
        </p:txBody>
      </p:sp>
      <p:sp>
        <p:nvSpPr>
          <p:cNvPr id="68" name="Google Shape;68;p15"/>
          <p:cNvSpPr txBox="1"/>
          <p:nvPr>
            <p:ph idx="1" type="body"/>
          </p:nvPr>
        </p:nvSpPr>
        <p:spPr>
          <a:xfrm>
            <a:off x="311700" y="1152475"/>
            <a:ext cx="8520600" cy="169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500"/>
              <a:t>MySQL UNION adalah operator yang digunakan untuk menggabungkan hasil dari dua atau lebih pernyataan SELECT menjadi satu set hasil. Setiap pernyataan SELECT dalam UNION harus memiliki jumlah kolom yang sama, tipe data yang sama atau kompatibel, dan urutan yang sama. Secara default, operator UNION menghapus baris duplikat, kecuali jika Anda menentukan UNION ALL secara eksplisit. Anda dapat menggunakan klausa ORDER BY untuk mengurutkan set hasil gabungan.</a:t>
            </a:r>
            <a:endParaRPr sz="1500"/>
          </a:p>
        </p:txBody>
      </p:sp>
      <p:sp>
        <p:nvSpPr>
          <p:cNvPr id="69" name="Google Shape;69;p15"/>
          <p:cNvSpPr txBox="1"/>
          <p:nvPr/>
        </p:nvSpPr>
        <p:spPr>
          <a:xfrm>
            <a:off x="3367075" y="2938675"/>
            <a:ext cx="5428800" cy="1566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column_list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UNION</a:t>
            </a: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[DISTINCT | ALL]</a:t>
            </a:r>
            <a:endParaRPr sz="1450">
              <a:solidFill>
                <a:srgbClr val="E06C75"/>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column_list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UNION</a:t>
            </a: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[DISTINCT | ALL]</a:t>
            </a:r>
            <a:endParaRPr sz="1450">
              <a:solidFill>
                <a:srgbClr val="E06C75"/>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column_list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A9B7C6"/>
                </a:solidFill>
                <a:highlight>
                  <a:srgbClr val="2B2B2B"/>
                </a:highlight>
                <a:latin typeface="Courier New"/>
                <a:ea typeface="Courier New"/>
                <a:cs typeface="Courier New"/>
                <a:sym typeface="Courier New"/>
              </a:rPr>
              <a:t>...</a:t>
            </a:r>
            <a:endParaRPr sz="1800">
              <a:solidFill>
                <a:schemeClr val="dk2"/>
              </a:solidFill>
            </a:endParaRPr>
          </a:p>
        </p:txBody>
      </p:sp>
      <p:pic>
        <p:nvPicPr>
          <p:cNvPr id="70" name="Google Shape;70;p15"/>
          <p:cNvPicPr preferRelativeResize="0"/>
          <p:nvPr/>
        </p:nvPicPr>
        <p:blipFill>
          <a:blip r:embed="rId3">
            <a:alphaModFix/>
          </a:blip>
          <a:stretch>
            <a:fillRect/>
          </a:stretch>
        </p:blipFill>
        <p:spPr>
          <a:xfrm>
            <a:off x="446925" y="2834625"/>
            <a:ext cx="2639000" cy="177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UNION vs INNER JOIN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11700" y="1152463"/>
            <a:ext cx="6019800" cy="277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83" name="Google Shape;83;p17"/>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DROP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IF</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DROP</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IF</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EXISTS</a:t>
            </a:r>
            <a:r>
              <a:rPr lang="en-GB" sz="1450">
                <a:solidFill>
                  <a:srgbClr val="A9B7C6"/>
                </a:solidFill>
                <a:highlight>
                  <a:srgbClr val="2B2B2B"/>
                </a:highlight>
                <a:latin typeface="Courier New"/>
                <a:ea typeface="Courier New"/>
                <a:cs typeface="Courier New"/>
                <a:sym typeface="Courier New"/>
              </a:rPr>
              <a:t> t2;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t1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PRIMARY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KEY</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t2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PRIMARY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KEY</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t1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t2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4</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UNION</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menghilangkan duplikasi</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UNION ALL</a:t>
            </a:r>
            <a:r>
              <a:rPr lang="en-GB" sz="1450">
                <a:solidFill>
                  <a:srgbClr val="A9B7C6"/>
                </a:solidFill>
                <a:highlight>
                  <a:srgbClr val="2B2B2B"/>
                </a:highlight>
                <a:latin typeface="Courier New"/>
                <a:ea typeface="Courier New"/>
                <a:cs typeface="Courier New"/>
                <a:sym typeface="Courier New"/>
              </a:rPr>
              <a:t> </a:t>
            </a:r>
            <a:r>
              <a:rPr lang="en-GB" sz="1450">
                <a:solidFill>
                  <a:srgbClr val="7F848E"/>
                </a:solidFill>
                <a:highlight>
                  <a:srgbClr val="2B2B2B"/>
                </a:highlight>
                <a:latin typeface="Courier New"/>
                <a:ea typeface="Courier New"/>
                <a:cs typeface="Courier New"/>
                <a:sym typeface="Courier New"/>
              </a:rPr>
              <a:t>-- mengambil apa adanya</a:t>
            </a:r>
            <a:endParaRPr sz="1450">
              <a:solidFill>
                <a:srgbClr val="7F848E"/>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89" name="Google Shape;89;p18"/>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 lastName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UNION</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 contactLastName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CONCAT</a:t>
            </a:r>
            <a:r>
              <a:rPr lang="en-GB" sz="1450">
                <a:solidFill>
                  <a:srgbClr val="A9B7C6"/>
                </a:solidFill>
                <a:highlight>
                  <a:srgbClr val="2B2B2B"/>
                </a:highlight>
                <a:latin typeface="Courier New"/>
                <a:ea typeface="Courier New"/>
                <a:cs typeface="Courier New"/>
                <a:sym typeface="Courier New"/>
              </a:rPr>
              <a:t>(firstName,</a:t>
            </a:r>
            <a:r>
              <a:rPr lang="en-GB" sz="1450">
                <a:solidFill>
                  <a:srgbClr val="6A8759"/>
                </a:solidFill>
                <a:highlight>
                  <a:srgbClr val="2B2B2B"/>
                </a:highlight>
                <a:latin typeface="Courier New"/>
                <a:ea typeface="Courier New"/>
                <a:cs typeface="Courier New"/>
                <a:sym typeface="Courier New"/>
              </a:rPr>
              <a:t>' '</a:t>
            </a:r>
            <a:r>
              <a:rPr lang="en-GB" sz="1450">
                <a:solidFill>
                  <a:srgbClr val="A9B7C6"/>
                </a:solidFill>
                <a:highlight>
                  <a:srgbClr val="2B2B2B"/>
                </a:highlight>
                <a:latin typeface="Courier New"/>
                <a:ea typeface="Courier New"/>
                <a:cs typeface="Courier New"/>
                <a:sym typeface="Courier New"/>
              </a:rPr>
              <a:t>,lastName) fullname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UNION</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CONCAT</a:t>
            </a:r>
            <a:r>
              <a:rPr lang="en-GB" sz="1450">
                <a:solidFill>
                  <a:srgbClr val="A9B7C6"/>
                </a:solidFill>
                <a:highlight>
                  <a:srgbClr val="2B2B2B"/>
                </a:highlight>
                <a:latin typeface="Courier New"/>
                <a:ea typeface="Courier New"/>
                <a:cs typeface="Courier New"/>
                <a:sym typeface="Courier New"/>
              </a:rPr>
              <a:t>(contactFirstName,</a:t>
            </a:r>
            <a:r>
              <a:rPr lang="en-GB" sz="1450">
                <a:solidFill>
                  <a:srgbClr val="6A8759"/>
                </a:solidFill>
                <a:highlight>
                  <a:srgbClr val="2B2B2B"/>
                </a:highlight>
                <a:latin typeface="Courier New"/>
                <a:ea typeface="Courier New"/>
                <a:cs typeface="Courier New"/>
                <a:sym typeface="Courier New"/>
              </a:rPr>
              <a:t>' '</a:t>
            </a:r>
            <a:r>
              <a:rPr lang="en-GB" sz="1450">
                <a:solidFill>
                  <a:srgbClr val="A9B7C6"/>
                </a:solidFill>
                <a:highlight>
                  <a:srgbClr val="2B2B2B"/>
                </a:highlight>
                <a:latin typeface="Courier New"/>
                <a:ea typeface="Courier New"/>
                <a:cs typeface="Courier New"/>
                <a:sym typeface="Courier New"/>
              </a:rPr>
              <a:t>,contactLastName)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 </a:t>
            </a: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fullname;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CONCAT</a:t>
            </a:r>
            <a:r>
              <a:rPr lang="en-GB" sz="1450">
                <a:solidFill>
                  <a:srgbClr val="A9B7C6"/>
                </a:solidFill>
                <a:highlight>
                  <a:srgbClr val="2B2B2B"/>
                </a:highlight>
                <a:latin typeface="Courier New"/>
                <a:ea typeface="Courier New"/>
                <a:cs typeface="Courier New"/>
                <a:sym typeface="Courier New"/>
              </a:rPr>
              <a:t>(firstName, </a:t>
            </a:r>
            <a:r>
              <a:rPr lang="en-GB" sz="1450">
                <a:solidFill>
                  <a:srgbClr val="6A8759"/>
                </a:solidFill>
                <a:highlight>
                  <a:srgbClr val="2B2B2B"/>
                </a:highlight>
                <a:latin typeface="Courier New"/>
                <a:ea typeface="Courier New"/>
                <a:cs typeface="Courier New"/>
                <a:sym typeface="Courier New"/>
              </a:rPr>
              <a:t>' '</a:t>
            </a:r>
            <a:r>
              <a:rPr lang="en-GB" sz="1450">
                <a:solidFill>
                  <a:srgbClr val="A9B7C6"/>
                </a:solidFill>
                <a:highlight>
                  <a:srgbClr val="2B2B2B"/>
                </a:highlight>
                <a:latin typeface="Courier New"/>
                <a:ea typeface="Courier New"/>
                <a:cs typeface="Courier New"/>
                <a:sym typeface="Courier New"/>
              </a:rPr>
              <a:t>, lastName) fullname, </a:t>
            </a:r>
            <a:r>
              <a:rPr lang="en-GB" sz="1450">
                <a:solidFill>
                  <a:srgbClr val="6A8759"/>
                </a:solidFill>
                <a:highlight>
                  <a:srgbClr val="2B2B2B"/>
                </a:highlight>
                <a:latin typeface="Courier New"/>
                <a:ea typeface="Courier New"/>
                <a:cs typeface="Courier New"/>
                <a:sym typeface="Courier New"/>
              </a:rPr>
              <a:t>'Employee'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contactType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UNION</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FFC66D"/>
                </a:solidFill>
                <a:highlight>
                  <a:srgbClr val="2B2B2B"/>
                </a:highlight>
                <a:latin typeface="Courier New"/>
                <a:ea typeface="Courier New"/>
                <a:cs typeface="Courier New"/>
                <a:sym typeface="Courier New"/>
              </a:rPr>
              <a:t>CONCAT</a:t>
            </a:r>
            <a:r>
              <a:rPr lang="en-GB" sz="1450">
                <a:solidFill>
                  <a:srgbClr val="A9B7C6"/>
                </a:solidFill>
                <a:highlight>
                  <a:srgbClr val="2B2B2B"/>
                </a:highlight>
                <a:latin typeface="Courier New"/>
                <a:ea typeface="Courier New"/>
                <a:cs typeface="Courier New"/>
                <a:sym typeface="Courier New"/>
              </a:rPr>
              <a:t>(contactFirstName, </a:t>
            </a:r>
            <a:r>
              <a:rPr lang="en-GB" sz="1450">
                <a:solidFill>
                  <a:srgbClr val="6A8759"/>
                </a:solidFill>
                <a:highlight>
                  <a:srgbClr val="2B2B2B"/>
                </a:highlight>
                <a:latin typeface="Courier New"/>
                <a:ea typeface="Courier New"/>
                <a:cs typeface="Courier New"/>
                <a:sym typeface="Courier New"/>
              </a:rPr>
              <a:t>' '</a:t>
            </a:r>
            <a:r>
              <a:rPr lang="en-GB" sz="1450">
                <a:solidFill>
                  <a:srgbClr val="A9B7C6"/>
                </a:solidFill>
                <a:highlight>
                  <a:srgbClr val="2B2B2B"/>
                </a:highlight>
                <a:latin typeface="Courier New"/>
                <a:ea typeface="Courier New"/>
                <a:cs typeface="Courier New"/>
                <a:sym typeface="Courier New"/>
              </a:rPr>
              <a:t>, contactLastName),</a:t>
            </a:r>
            <a:r>
              <a:rPr lang="en-GB" sz="1450">
                <a:solidFill>
                  <a:srgbClr val="6A8759"/>
                </a:solidFill>
                <a:highlight>
                  <a:srgbClr val="2B2B2B"/>
                </a:highlight>
                <a:latin typeface="Courier New"/>
                <a:ea typeface="Courier New"/>
                <a:cs typeface="Courier New"/>
                <a:sym typeface="Courier New"/>
              </a:rPr>
              <a:t>'Customer'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as</a:t>
            </a:r>
            <a:r>
              <a:rPr lang="en-GB" sz="1450">
                <a:solidFill>
                  <a:srgbClr val="A9B7C6"/>
                </a:solidFill>
                <a:highlight>
                  <a:srgbClr val="2B2B2B"/>
                </a:highlight>
                <a:latin typeface="Courier New"/>
                <a:ea typeface="Courier New"/>
                <a:cs typeface="Courier New"/>
                <a:sym typeface="Courier New"/>
              </a:rPr>
              <a:t> contactType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fullname;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 EXCEPT</a:t>
            </a:r>
            <a:endParaRPr/>
          </a:p>
        </p:txBody>
      </p:sp>
      <p:sp>
        <p:nvSpPr>
          <p:cNvPr id="95" name="Google Shape;95;p19"/>
          <p:cNvSpPr txBox="1"/>
          <p:nvPr>
            <p:ph idx="1" type="body"/>
          </p:nvPr>
        </p:nvSpPr>
        <p:spPr>
          <a:xfrm>
            <a:off x="311700" y="1152475"/>
            <a:ext cx="8520600" cy="126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highlight>
                  <a:srgbClr val="FFFFFF"/>
                </a:highlight>
                <a:latin typeface="Roboto"/>
                <a:ea typeface="Roboto"/>
                <a:cs typeface="Roboto"/>
                <a:sym typeface="Roboto"/>
              </a:rPr>
              <a:t>MySQL EXCEPT adalah operator yang digunakan untuk mengambil baris dari query pertama yang tidak muncul di query kedua. Secara default, operator EXCEPT menggunakan opsi DISTINCT jika Anda menghilangkannya. EXCEPT DISTINCT menghapus baris duplikat di kumpulan hasil. Jika Anda ingin mempertahankan baris duplikat, Anda perlu menentukan opsi ALL secara eksplisit.</a:t>
            </a:r>
            <a:endParaRPr/>
          </a:p>
        </p:txBody>
      </p:sp>
      <p:sp>
        <p:nvSpPr>
          <p:cNvPr id="96" name="Google Shape;96;p19"/>
          <p:cNvSpPr txBox="1"/>
          <p:nvPr/>
        </p:nvSpPr>
        <p:spPr>
          <a:xfrm>
            <a:off x="3567900" y="2470100"/>
            <a:ext cx="4759500" cy="1392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query1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CC7832"/>
                </a:solidFill>
                <a:highlight>
                  <a:srgbClr val="2B2B2B"/>
                </a:highlight>
                <a:latin typeface="Courier New"/>
                <a:ea typeface="Courier New"/>
                <a:cs typeface="Courier New"/>
                <a:sym typeface="Courier New"/>
              </a:rPr>
              <a:t>EXCEPT</a:t>
            </a:r>
            <a:r>
              <a:rPr lang="en-GB" sz="1450">
                <a:solidFill>
                  <a:srgbClr val="A9B7C6"/>
                </a:solidFill>
                <a:highlight>
                  <a:srgbClr val="2B2B2B"/>
                </a:highlight>
                <a:latin typeface="Courier New"/>
                <a:ea typeface="Courier New"/>
                <a:cs typeface="Courier New"/>
                <a:sym typeface="Courier New"/>
              </a:rPr>
              <a:t> </a:t>
            </a:r>
            <a:r>
              <a:rPr lang="en-GB" sz="1450">
                <a:solidFill>
                  <a:srgbClr val="E06C75"/>
                </a:solidFill>
                <a:highlight>
                  <a:srgbClr val="2B2B2B"/>
                </a:highlight>
                <a:latin typeface="Courier New"/>
                <a:ea typeface="Courier New"/>
                <a:cs typeface="Courier New"/>
                <a:sym typeface="Courier New"/>
              </a:rPr>
              <a:t>[ALL | DISTINCT]</a:t>
            </a:r>
            <a:endParaRPr sz="1450">
              <a:solidFill>
                <a:srgbClr val="E06C75"/>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GB" sz="1450">
                <a:solidFill>
                  <a:srgbClr val="A9B7C6"/>
                </a:solidFill>
                <a:highlight>
                  <a:srgbClr val="2B2B2B"/>
                </a:highlight>
                <a:latin typeface="Courier New"/>
                <a:ea typeface="Courier New"/>
                <a:cs typeface="Courier New"/>
                <a:sym typeface="Courier New"/>
              </a:rPr>
              <a:t>query2;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2"/>
              </a:solidFill>
            </a:endParaRPr>
          </a:p>
        </p:txBody>
      </p:sp>
      <p:pic>
        <p:nvPicPr>
          <p:cNvPr id="97" name="Google Shape;97;p19"/>
          <p:cNvPicPr preferRelativeResize="0"/>
          <p:nvPr/>
        </p:nvPicPr>
        <p:blipFill>
          <a:blip r:embed="rId3">
            <a:alphaModFix/>
          </a:blip>
          <a:stretch>
            <a:fillRect/>
          </a:stretch>
        </p:blipFill>
        <p:spPr>
          <a:xfrm>
            <a:off x="420150" y="2387560"/>
            <a:ext cx="2679150" cy="155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03" name="Google Shape;103;p20"/>
          <p:cNvSpPr txBox="1"/>
          <p:nvPr>
            <p:ph idx="1" type="body"/>
          </p:nvPr>
        </p:nvSpPr>
        <p:spPr>
          <a:xfrm>
            <a:off x="311700" y="1152475"/>
            <a:ext cx="8520600" cy="3416400"/>
          </a:xfrm>
          <a:prstGeom prst="rect">
            <a:avLst/>
          </a:prstGeom>
          <a:solidFill>
            <a:srgbClr val="2B2B2B"/>
          </a:solidFill>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t1 (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PRIMARY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KEY</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CREATE</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TABLE</a:t>
            </a:r>
            <a:r>
              <a:rPr lang="en-GB" sz="1450">
                <a:solidFill>
                  <a:srgbClr val="A9B7C6"/>
                </a:solidFill>
                <a:highlight>
                  <a:srgbClr val="2B2B2B"/>
                </a:highlight>
                <a:latin typeface="Courier New"/>
                <a:ea typeface="Courier New"/>
                <a:cs typeface="Courier New"/>
                <a:sym typeface="Courier New"/>
              </a:rPr>
              <a:t> t2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PRIMARY</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KEY</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t1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1</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INSERT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INTO</a:t>
            </a:r>
            <a:r>
              <a:rPr lang="en-GB" sz="1450">
                <a:solidFill>
                  <a:srgbClr val="A9B7C6"/>
                </a:solidFill>
                <a:highlight>
                  <a:srgbClr val="2B2B2B"/>
                </a:highlight>
                <a:latin typeface="Courier New"/>
                <a:ea typeface="Courier New"/>
                <a:cs typeface="Courier New"/>
                <a:sym typeface="Courier New"/>
              </a:rPr>
              <a:t> t2 </a:t>
            </a:r>
            <a:r>
              <a:rPr lang="en-GB" sz="1450">
                <a:solidFill>
                  <a:srgbClr val="FFC66D"/>
                </a:solidFill>
                <a:highlight>
                  <a:srgbClr val="2B2B2B"/>
                </a:highlight>
                <a:latin typeface="Courier New"/>
                <a:ea typeface="Courier New"/>
                <a:cs typeface="Courier New"/>
                <a:sym typeface="Courier New"/>
              </a:rPr>
              <a:t>VALUES</a:t>
            </a:r>
            <a:r>
              <a:rPr lang="en-GB" sz="1450">
                <a:solidFill>
                  <a:srgbClr val="A9B7C6"/>
                </a:solidFill>
                <a:highlight>
                  <a:srgbClr val="2B2B2B"/>
                </a:highlight>
                <a:latin typeface="Courier New"/>
                <a:ea typeface="Courier New"/>
                <a:cs typeface="Courier New"/>
                <a:sym typeface="Courier New"/>
              </a:rPr>
              <a:t> (</a:t>
            </a:r>
            <a:r>
              <a:rPr lang="en-GB" sz="1450">
                <a:solidFill>
                  <a:srgbClr val="6897BB"/>
                </a:solidFill>
                <a:highlight>
                  <a:srgbClr val="2B2B2B"/>
                </a:highlight>
                <a:latin typeface="Courier New"/>
                <a:ea typeface="Courier New"/>
                <a:cs typeface="Courier New"/>
                <a:sym typeface="Courier New"/>
              </a:rPr>
              <a:t>2</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3</a:t>
            </a:r>
            <a:r>
              <a:rPr lang="en-GB" sz="1450">
                <a:solidFill>
                  <a:srgbClr val="A9B7C6"/>
                </a:solidFill>
                <a:highlight>
                  <a:srgbClr val="2B2B2B"/>
                </a:highlight>
                <a:latin typeface="Courier New"/>
                <a:ea typeface="Courier New"/>
                <a:cs typeface="Courier New"/>
                <a:sym typeface="Courier New"/>
              </a:rPr>
              <a:t>),(</a:t>
            </a:r>
            <a:r>
              <a:rPr lang="en-GB" sz="1450">
                <a:solidFill>
                  <a:srgbClr val="6897BB"/>
                </a:solidFill>
                <a:highlight>
                  <a:srgbClr val="2B2B2B"/>
                </a:highlight>
                <a:latin typeface="Courier New"/>
                <a:ea typeface="Courier New"/>
                <a:cs typeface="Courier New"/>
                <a:sym typeface="Courier New"/>
              </a:rPr>
              <a:t>4</a:t>
            </a:r>
            <a:r>
              <a:rPr lang="en-GB" sz="1450">
                <a:solidFill>
                  <a:srgbClr val="A9B7C6"/>
                </a:solidFill>
                <a:highlight>
                  <a:srgbClr val="2B2B2B"/>
                </a:highlight>
                <a:latin typeface="Courier New"/>
                <a:ea typeface="Courier New"/>
                <a:cs typeface="Courier New"/>
                <a:sym typeface="Courier New"/>
              </a:rPr>
              <a:t>);</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t1</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EXCEPT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id</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t2;</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EXCEPT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EXCEPT</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firstName;</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employees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EXCEPT</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ALL</a:t>
            </a:r>
            <a:endParaRPr sz="145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5862"/>
              <a:buFont typeface="Arial"/>
              <a:buNone/>
            </a:pPr>
            <a:r>
              <a:rPr lang="en-GB" sz="1450">
                <a:solidFill>
                  <a:srgbClr val="CC7832"/>
                </a:solidFill>
                <a:highlight>
                  <a:srgbClr val="2B2B2B"/>
                </a:highlight>
                <a:latin typeface="Courier New"/>
                <a:ea typeface="Courier New"/>
                <a:cs typeface="Courier New"/>
                <a:sym typeface="Courier New"/>
              </a:rPr>
              <a:t>SELECT</a:t>
            </a:r>
            <a:r>
              <a:rPr lang="en-GB" sz="1450">
                <a:solidFill>
                  <a:srgbClr val="A9B7C6"/>
                </a:solidFill>
                <a:highlight>
                  <a:srgbClr val="2B2B2B"/>
                </a:highlight>
                <a:latin typeface="Courier New"/>
                <a:ea typeface="Courier New"/>
                <a:cs typeface="Courier New"/>
                <a:sym typeface="Courier New"/>
              </a:rPr>
              <a:t> contactFirstName </a:t>
            </a:r>
            <a:r>
              <a:rPr lang="en-GB" sz="1450">
                <a:solidFill>
                  <a:srgbClr val="CC7832"/>
                </a:solidFill>
                <a:highlight>
                  <a:srgbClr val="2B2B2B"/>
                </a:highlight>
                <a:latin typeface="Courier New"/>
                <a:ea typeface="Courier New"/>
                <a:cs typeface="Courier New"/>
                <a:sym typeface="Courier New"/>
              </a:rPr>
              <a:t>FROM</a:t>
            </a:r>
            <a:r>
              <a:rPr lang="en-GB" sz="1450">
                <a:solidFill>
                  <a:srgbClr val="A9B7C6"/>
                </a:solidFill>
                <a:highlight>
                  <a:srgbClr val="2B2B2B"/>
                </a:highlight>
                <a:latin typeface="Courier New"/>
                <a:ea typeface="Courier New"/>
                <a:cs typeface="Courier New"/>
                <a:sym typeface="Courier New"/>
              </a:rPr>
              <a:t> customers</a:t>
            </a:r>
            <a:endParaRPr sz="1450">
              <a:solidFill>
                <a:srgbClr val="A9B7C6"/>
              </a:solidFill>
              <a:highlight>
                <a:srgbClr val="2B2B2B"/>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450">
                <a:solidFill>
                  <a:srgbClr val="CC7832"/>
                </a:solidFill>
                <a:highlight>
                  <a:srgbClr val="2B2B2B"/>
                </a:highlight>
                <a:latin typeface="Courier New"/>
                <a:ea typeface="Courier New"/>
                <a:cs typeface="Courier New"/>
                <a:sym typeface="Courier New"/>
              </a:rPr>
              <a:t>ORDER</a:t>
            </a:r>
            <a:r>
              <a:rPr lang="en-GB" sz="1450">
                <a:solidFill>
                  <a:srgbClr val="A9B7C6"/>
                </a:solidFill>
                <a:highlight>
                  <a:srgbClr val="2B2B2B"/>
                </a:highlight>
                <a:latin typeface="Courier New"/>
                <a:ea typeface="Courier New"/>
                <a:cs typeface="Courier New"/>
                <a:sym typeface="Courier New"/>
              </a:rPr>
              <a:t> </a:t>
            </a:r>
            <a:r>
              <a:rPr lang="en-GB" sz="1450">
                <a:solidFill>
                  <a:srgbClr val="CC7832"/>
                </a:solidFill>
                <a:highlight>
                  <a:srgbClr val="2B2B2B"/>
                </a:highlight>
                <a:latin typeface="Courier New"/>
                <a:ea typeface="Courier New"/>
                <a:cs typeface="Courier New"/>
                <a:sym typeface="Courier New"/>
              </a:rPr>
              <a:t>BY</a:t>
            </a:r>
            <a:r>
              <a:rPr lang="en-GB" sz="1450">
                <a:solidFill>
                  <a:srgbClr val="A9B7C6"/>
                </a:solidFill>
                <a:highlight>
                  <a:srgbClr val="2B2B2B"/>
                </a:highlight>
                <a:latin typeface="Courier New"/>
                <a:ea typeface="Courier New"/>
                <a:cs typeface="Courier New"/>
                <a:sym typeface="Courier New"/>
              </a:rPr>
              <a:t> firstName;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Kesimpulan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Gunakan operator MySQL EXCEPT untuk mengambil baris dari satu kumpulan hasil yang tidak muncul di kumpulan hasil lainnya. </a:t>
            </a:r>
            <a:endParaRPr/>
          </a:p>
          <a:p>
            <a:pPr indent="-342900" lvl="0" marL="457200" rtl="0" algn="l">
              <a:spcBef>
                <a:spcPts val="0"/>
              </a:spcBef>
              <a:spcAft>
                <a:spcPts val="0"/>
              </a:spcAft>
              <a:buSzPts val="1800"/>
              <a:buChar char="●"/>
            </a:pPr>
            <a:r>
              <a:rPr lang="en-GB"/>
              <a:t>EXCEPT DISTINCT menghapus duplikat sementara EXCEPT ALL mempertahankan duplikat. </a:t>
            </a:r>
            <a:endParaRPr/>
          </a:p>
          <a:p>
            <a:pPr indent="-342900" lvl="0" marL="457200" rtl="0" algn="l">
              <a:spcBef>
                <a:spcPts val="0"/>
              </a:spcBef>
              <a:spcAft>
                <a:spcPts val="0"/>
              </a:spcAft>
              <a:buSzPts val="1800"/>
              <a:buChar char="●"/>
            </a:pPr>
            <a:r>
              <a:rPr lang="en-GB"/>
              <a:t>Operator EXCEPT menggunakan opsi DISTINCT secara default.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