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6888A3-DAB3-4E57-BDDD-26118E5298BD}">
  <a:tblStyle styleId="{4B6888A3-DAB3-4E57-BDDD-26118E5298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dd53ae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fdd53ae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fdd53ae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fdd53ae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fdd53aeb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fdd53aeb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fdd53aeb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fdd53aeb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fdd53aeb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fdd53aeb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fdd53aeb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fdd53aeb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fdd53ae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fdd53ae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fdd53aeb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fdd53aeb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fdd53aeb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fdd53aeb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fdd53ae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fdd53ae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f6f0671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f6f0671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fdd53aeb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fdd53aeb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fdd53aeb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fdd53aeb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fdd53aeb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fdd53aeb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fdd53ae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fdd53ae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036b6f6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2036b6f6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036b6f6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036b6f6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036b6f6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036b6f6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5d6e3f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5d6e3f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fdd53aeb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fdd53aeb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f6f0671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f6f0671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f6f0671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f6f0671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f6f0671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f6f0671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6f0671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f6f0671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f6f06713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f6f06713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6f0671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6f0671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6f06713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f6f06713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bun.sh/docs/runtime/nodejs-api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bun.sh/docs/cli/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un.sh/docs/install/workspac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bun.sh/docs/runtime/bunfi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bun.sh/docs/runtime/web-api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bun.sh/docs/api/file-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bun.sh/docs/api/hash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bun.sh/docs/api/util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un.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Bun Dasar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652400" y="389500"/>
            <a:ext cx="1839200" cy="160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Project dengan bun init</a:t>
            </a:r>
            <a:endParaRPr/>
          </a:p>
        </p:txBody>
      </p:sp>
      <p:sp>
        <p:nvSpPr>
          <p:cNvPr id="111" name="Google Shape;111;p22"/>
          <p:cNvSpPr txBox="1"/>
          <p:nvPr>
            <p:ph idx="1" type="body"/>
          </p:nvPr>
        </p:nvSpPr>
        <p:spPr>
          <a:xfrm>
            <a:off x="508325" y="1152475"/>
            <a:ext cx="1811100" cy="10479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lang="en-GB"/>
              <a:t>mkdir bun_app</a:t>
            </a:r>
            <a:endParaRPr/>
          </a:p>
          <a:p>
            <a:pPr indent="0" lvl="0" marL="0" rtl="0" algn="l">
              <a:lnSpc>
                <a:spcPct val="50000"/>
              </a:lnSpc>
              <a:spcBef>
                <a:spcPts val="1200"/>
              </a:spcBef>
              <a:spcAft>
                <a:spcPts val="0"/>
              </a:spcAft>
              <a:buNone/>
            </a:pPr>
            <a:r>
              <a:rPr lang="en-GB"/>
              <a:t>cd bun_app</a:t>
            </a:r>
            <a:endParaRPr/>
          </a:p>
          <a:p>
            <a:pPr indent="0" lvl="0" marL="0" rtl="0" algn="l">
              <a:lnSpc>
                <a:spcPct val="50000"/>
              </a:lnSpc>
              <a:spcBef>
                <a:spcPts val="1200"/>
              </a:spcBef>
              <a:spcAft>
                <a:spcPts val="1200"/>
              </a:spcAft>
              <a:buNone/>
            </a:pPr>
            <a:r>
              <a:rPr lang="en-GB"/>
              <a:t>bun init</a:t>
            </a:r>
            <a:endParaRPr/>
          </a:p>
        </p:txBody>
      </p:sp>
      <p:pic>
        <p:nvPicPr>
          <p:cNvPr id="112" name="Google Shape;112;p22"/>
          <p:cNvPicPr preferRelativeResize="0"/>
          <p:nvPr/>
        </p:nvPicPr>
        <p:blipFill>
          <a:blip r:embed="rId3">
            <a:alphaModFix/>
          </a:blip>
          <a:stretch>
            <a:fillRect/>
          </a:stretch>
        </p:blipFill>
        <p:spPr>
          <a:xfrm>
            <a:off x="433325" y="2118675"/>
            <a:ext cx="1886100" cy="1981200"/>
          </a:xfrm>
          <a:prstGeom prst="roundRect">
            <a:avLst>
              <a:gd fmla="val 8233" name="adj"/>
            </a:avLst>
          </a:prstGeom>
          <a:noFill/>
          <a:ln>
            <a:noFill/>
          </a:ln>
        </p:spPr>
      </p:pic>
      <p:sp>
        <p:nvSpPr>
          <p:cNvPr id="113" name="Google Shape;113;p22"/>
          <p:cNvSpPr txBox="1"/>
          <p:nvPr/>
        </p:nvSpPr>
        <p:spPr>
          <a:xfrm>
            <a:off x="2534975" y="2013250"/>
            <a:ext cx="6387600" cy="27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1"/>
                </a:solidFill>
              </a:rPr>
              <a:t>node_modules</a:t>
            </a:r>
            <a:r>
              <a:rPr lang="en-GB" sz="1300">
                <a:solidFill>
                  <a:schemeClr val="dk1"/>
                </a:solidFill>
              </a:rPr>
              <a:t>: Direktori dependensi yang diinstal</a:t>
            </a:r>
            <a:endParaRPr sz="1300">
              <a:solidFill>
                <a:schemeClr val="dk1"/>
              </a:solidFill>
            </a:endParaRPr>
          </a:p>
          <a:p>
            <a:pPr indent="0" lvl="0" marL="0" rtl="0" algn="l">
              <a:spcBef>
                <a:spcPts val="0"/>
              </a:spcBef>
              <a:spcAft>
                <a:spcPts val="0"/>
              </a:spcAft>
              <a:buNone/>
            </a:pPr>
            <a:r>
              <a:rPr b="1" lang="en-GB" sz="1300">
                <a:solidFill>
                  <a:schemeClr val="dk1"/>
                </a:solidFill>
                <a:latin typeface="Roboto Mono"/>
                <a:ea typeface="Roboto Mono"/>
                <a:cs typeface="Roboto Mono"/>
                <a:sym typeface="Roboto Mono"/>
              </a:rPr>
              <a:t>.gitignore:</a:t>
            </a:r>
            <a:r>
              <a:rPr lang="en-GB" sz="1300">
                <a:solidFill>
                  <a:schemeClr val="dk1"/>
                </a:solidFill>
              </a:rPr>
              <a:t> digunakan untuk menentukan file atau direktori yang harus diabaikan oleh git.</a:t>
            </a:r>
            <a:endParaRPr sz="1300">
              <a:solidFill>
                <a:schemeClr val="dk1"/>
              </a:solidFill>
            </a:endParaRPr>
          </a:p>
          <a:p>
            <a:pPr indent="0" lvl="0" marL="0" rtl="0" algn="l">
              <a:spcBef>
                <a:spcPts val="0"/>
              </a:spcBef>
              <a:spcAft>
                <a:spcPts val="0"/>
              </a:spcAft>
              <a:buNone/>
            </a:pPr>
            <a:r>
              <a:rPr b="1" lang="en-GB" sz="1300">
                <a:solidFill>
                  <a:schemeClr val="dk1"/>
                </a:solidFill>
              </a:rPr>
              <a:t>b</a:t>
            </a:r>
            <a:r>
              <a:rPr b="1" lang="en-GB" sz="1300">
                <a:solidFill>
                  <a:schemeClr val="dk1"/>
                </a:solidFill>
              </a:rPr>
              <a:t>un.lockb :</a:t>
            </a:r>
            <a:r>
              <a:rPr lang="en-GB" sz="1300">
                <a:solidFill>
                  <a:schemeClr val="dk1"/>
                </a:solidFill>
              </a:rPr>
              <a:t> adalah file lock yang dihasilkan oleh Bun saat Anda menambahkan atau menginstal paket menggunakan perintah </a:t>
            </a:r>
            <a:r>
              <a:rPr lang="en-GB" sz="1300">
                <a:solidFill>
                  <a:schemeClr val="dk1"/>
                </a:solidFill>
                <a:latin typeface="Roboto Mono"/>
                <a:ea typeface="Roboto Mono"/>
                <a:cs typeface="Roboto Mono"/>
                <a:sym typeface="Roboto Mono"/>
              </a:rPr>
              <a:t>bun add.</a:t>
            </a:r>
            <a:endParaRPr sz="13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GB" sz="1300">
                <a:solidFill>
                  <a:schemeClr val="dk1"/>
                </a:solidFill>
                <a:latin typeface="Roboto Mono"/>
                <a:ea typeface="Roboto Mono"/>
                <a:cs typeface="Roboto Mono"/>
                <a:sym typeface="Roboto Mono"/>
              </a:rPr>
              <a:t>index.js:</a:t>
            </a:r>
            <a:r>
              <a:rPr lang="en-GB" sz="1300">
                <a:solidFill>
                  <a:schemeClr val="dk1"/>
                </a:solidFill>
              </a:rPr>
              <a:t> adalah entry point utama dari proyek ini</a:t>
            </a:r>
            <a:endParaRPr sz="1300">
              <a:solidFill>
                <a:schemeClr val="dk1"/>
              </a:solidFill>
            </a:endParaRPr>
          </a:p>
          <a:p>
            <a:pPr indent="0" lvl="0" marL="0" rtl="0" algn="l">
              <a:spcBef>
                <a:spcPts val="0"/>
              </a:spcBef>
              <a:spcAft>
                <a:spcPts val="0"/>
              </a:spcAft>
              <a:buNone/>
            </a:pPr>
            <a:r>
              <a:rPr b="1" lang="en-GB" sz="1300">
                <a:solidFill>
                  <a:schemeClr val="dk1"/>
                </a:solidFill>
                <a:latin typeface="Roboto Mono"/>
                <a:ea typeface="Roboto Mono"/>
                <a:cs typeface="Roboto Mono"/>
                <a:sym typeface="Roboto Mono"/>
              </a:rPr>
              <a:t>jsconfig.json:</a:t>
            </a:r>
            <a:r>
              <a:rPr lang="en-GB" sz="1300">
                <a:solidFill>
                  <a:schemeClr val="dk1"/>
                </a:solidFill>
              </a:rPr>
              <a:t> digunakan untuk mengonfigurasi pengaturan proyek </a:t>
            </a:r>
            <a:r>
              <a:rPr b="1" lang="en-GB" sz="1300">
                <a:solidFill>
                  <a:schemeClr val="dk1"/>
                </a:solidFill>
              </a:rPr>
              <a:t>J</a:t>
            </a:r>
            <a:r>
              <a:rPr lang="en-GB" sz="1300">
                <a:solidFill>
                  <a:schemeClr val="dk1"/>
                </a:solidFill>
              </a:rPr>
              <a:t>avaScript di editor.</a:t>
            </a:r>
            <a:endParaRPr sz="1300">
              <a:solidFill>
                <a:schemeClr val="dk1"/>
              </a:solidFill>
            </a:endParaRPr>
          </a:p>
          <a:p>
            <a:pPr indent="0" lvl="0" marL="0" rtl="0" algn="l">
              <a:spcBef>
                <a:spcPts val="0"/>
              </a:spcBef>
              <a:spcAft>
                <a:spcPts val="0"/>
              </a:spcAft>
              <a:buNone/>
            </a:pPr>
            <a:r>
              <a:rPr b="1" lang="en-GB" sz="1300">
                <a:solidFill>
                  <a:schemeClr val="dk1"/>
                </a:solidFill>
                <a:latin typeface="Roboto Mono"/>
                <a:ea typeface="Roboto Mono"/>
                <a:cs typeface="Roboto Mono"/>
                <a:sym typeface="Roboto Mono"/>
              </a:rPr>
              <a:t>package.json:</a:t>
            </a:r>
            <a:r>
              <a:rPr lang="en-GB" sz="1300">
                <a:solidFill>
                  <a:schemeClr val="dk1"/>
                </a:solidFill>
              </a:rPr>
              <a:t> berisi informasi dan konfigurasi proyek seperti nama proyek, versi, dependensi, skrip, dan metadata lainnya.</a:t>
            </a:r>
            <a:endParaRPr sz="1300">
              <a:solidFill>
                <a:schemeClr val="dk1"/>
              </a:solidFill>
            </a:endParaRPr>
          </a:p>
          <a:p>
            <a:pPr indent="0" lvl="0" marL="0" rtl="0" algn="l">
              <a:spcBef>
                <a:spcPts val="0"/>
              </a:spcBef>
              <a:spcAft>
                <a:spcPts val="0"/>
              </a:spcAft>
              <a:buNone/>
            </a:pPr>
            <a:r>
              <a:rPr b="1" lang="en-GB" sz="1300">
                <a:solidFill>
                  <a:schemeClr val="dk1"/>
                </a:solidFill>
                <a:latin typeface="Roboto Mono"/>
                <a:ea typeface="Roboto Mono"/>
                <a:cs typeface="Roboto Mono"/>
                <a:sym typeface="Roboto Mono"/>
              </a:rPr>
              <a:t>README.md:</a:t>
            </a:r>
            <a:r>
              <a:rPr lang="en-GB" sz="1300">
                <a:solidFill>
                  <a:schemeClr val="dk1"/>
                </a:solidFill>
              </a:rPr>
              <a:t> digunakan untuk dokumentasi proyek.</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Projeck dengan bun create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188038"/>
                </a:solidFill>
                <a:latin typeface="Roboto Mono"/>
                <a:ea typeface="Roboto Mono"/>
                <a:cs typeface="Roboto Mono"/>
                <a:sym typeface="Roboto Mono"/>
              </a:rPr>
              <a:t>bun create</a:t>
            </a:r>
            <a:r>
              <a:rPr lang="en-GB" sz="1100">
                <a:solidFill>
                  <a:schemeClr val="dk1"/>
                </a:solidFill>
              </a:rPr>
              <a:t> adalah salah satu fitur utama di </a:t>
            </a:r>
            <a:r>
              <a:rPr b="1" lang="en-GB" sz="1100">
                <a:solidFill>
                  <a:schemeClr val="dk1"/>
                </a:solidFill>
              </a:rPr>
              <a:t>Bun</a:t>
            </a:r>
            <a:r>
              <a:rPr lang="en-GB" sz="1100">
                <a:solidFill>
                  <a:schemeClr val="dk1"/>
                </a:solidFill>
              </a:rPr>
              <a:t> yang digunakan untuk </a:t>
            </a:r>
            <a:r>
              <a:rPr b="1" lang="en-GB" sz="1100">
                <a:solidFill>
                  <a:schemeClr val="dk1"/>
                </a:solidFill>
              </a:rPr>
              <a:t>membuat proyek baru</a:t>
            </a:r>
            <a:r>
              <a:rPr lang="en-GB" sz="1100">
                <a:solidFill>
                  <a:schemeClr val="dk1"/>
                </a:solidFill>
              </a:rPr>
              <a:t> berdasarkan template yang telah tersedia.</a:t>
            </a:r>
            <a:endParaRPr sz="1100">
              <a:solidFill>
                <a:schemeClr val="dk1"/>
              </a:solidFill>
            </a:endParaRPr>
          </a:p>
          <a:p>
            <a:pPr indent="0" lvl="0" marL="0" rtl="0" algn="l">
              <a:spcBef>
                <a:spcPts val="1200"/>
              </a:spcBef>
              <a:spcAft>
                <a:spcPts val="0"/>
              </a:spcAft>
              <a:buNone/>
            </a:pPr>
            <a:r>
              <a:rPr lang="en-GB" sz="1100">
                <a:solidFill>
                  <a:srgbClr val="188038"/>
                </a:solidFill>
              </a:rPr>
              <a:t>bun create &lt;template&gt; &lt;nama-proyek&gt;</a:t>
            </a:r>
            <a:endParaRPr sz="1100">
              <a:solidFill>
                <a:srgbClr val="188038"/>
              </a:solidFill>
            </a:endParaRPr>
          </a:p>
          <a:p>
            <a:pPr indent="0" lvl="0" marL="0" rtl="0" algn="l">
              <a:spcBef>
                <a:spcPts val="1200"/>
              </a:spcBef>
              <a:spcAft>
                <a:spcPts val="0"/>
              </a:spcAft>
              <a:buNone/>
            </a:pPr>
            <a:r>
              <a:rPr lang="en-GB" sz="1100">
                <a:solidFill>
                  <a:schemeClr val="dk1"/>
                </a:solidFill>
              </a:rPr>
              <a:t>Contoh :</a:t>
            </a:r>
            <a:endParaRPr sz="1100">
              <a:solidFill>
                <a:schemeClr val="dk1"/>
              </a:solidFill>
            </a:endParaRPr>
          </a:p>
          <a:p>
            <a:pPr indent="0" lvl="0" marL="0" rtl="0" algn="l">
              <a:spcBef>
                <a:spcPts val="1200"/>
              </a:spcBef>
              <a:spcAft>
                <a:spcPts val="1200"/>
              </a:spcAft>
              <a:buNone/>
            </a:pPr>
            <a:r>
              <a:rPr lang="en-GB" sz="1100">
                <a:solidFill>
                  <a:srgbClr val="188038"/>
                </a:solidFill>
              </a:rPr>
              <a:t>bun create vite myapp</a:t>
            </a:r>
            <a:endParaRPr sz="1100">
              <a:solidFill>
                <a:srgbClr val="18803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Bun Run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rPr>
              <a:t>Perintah </a:t>
            </a:r>
            <a:r>
              <a:rPr b="1" lang="en-GB" sz="1100">
                <a:solidFill>
                  <a:srgbClr val="188038"/>
                </a:solidFill>
                <a:latin typeface="Roboto Mono"/>
                <a:ea typeface="Roboto Mono"/>
                <a:cs typeface="Roboto Mono"/>
                <a:sym typeface="Roboto Mono"/>
              </a:rPr>
              <a:t>bun run</a:t>
            </a:r>
            <a:r>
              <a:rPr lang="en-GB" sz="1100">
                <a:solidFill>
                  <a:schemeClr val="dk1"/>
                </a:solidFill>
              </a:rPr>
              <a:t> digunakan untuk menjalankan </a:t>
            </a:r>
            <a:r>
              <a:rPr b="1" lang="en-GB" sz="1100">
                <a:solidFill>
                  <a:schemeClr val="dk1"/>
                </a:solidFill>
              </a:rPr>
              <a:t>skrip</a:t>
            </a:r>
            <a:r>
              <a:rPr lang="en-GB" sz="1100">
                <a:solidFill>
                  <a:schemeClr val="dk1"/>
                </a:solidFill>
              </a:rPr>
              <a:t> atau </a:t>
            </a:r>
            <a:r>
              <a:rPr b="1" lang="en-GB" sz="1100">
                <a:solidFill>
                  <a:schemeClr val="dk1"/>
                </a:solidFill>
              </a:rPr>
              <a:t>file JavaScript/TypeScript</a:t>
            </a:r>
            <a:r>
              <a:rPr lang="en-GB" sz="1100">
                <a:solidFill>
                  <a:schemeClr val="dk1"/>
                </a:solidFill>
              </a:rPr>
              <a:t> dalam proyek yang dikelola oleh </a:t>
            </a:r>
            <a:r>
              <a:rPr b="1" lang="en-GB" sz="1100">
                <a:solidFill>
                  <a:schemeClr val="dk1"/>
                </a:solidFill>
              </a:rPr>
              <a:t>Bun</a:t>
            </a:r>
            <a:r>
              <a:rPr lang="en-GB" sz="1100">
                <a:solidFill>
                  <a:schemeClr val="dk1"/>
                </a:solidFill>
              </a:rPr>
              <a:t>. Fitur ini mirip dengan </a:t>
            </a:r>
            <a:r>
              <a:rPr lang="en-GB" sz="1100">
                <a:solidFill>
                  <a:srgbClr val="188038"/>
                </a:solidFill>
                <a:latin typeface="Roboto Mono"/>
                <a:ea typeface="Roboto Mono"/>
                <a:cs typeface="Roboto Mono"/>
                <a:sym typeface="Roboto Mono"/>
              </a:rPr>
              <a:t>npm run</a:t>
            </a:r>
            <a:r>
              <a:rPr lang="en-GB" sz="1100">
                <a:solidFill>
                  <a:schemeClr val="dk1"/>
                </a:solidFill>
              </a:rPr>
              <a:t> atau </a:t>
            </a:r>
            <a:r>
              <a:rPr lang="en-GB" sz="1100">
                <a:solidFill>
                  <a:srgbClr val="188038"/>
                </a:solidFill>
                <a:latin typeface="Roboto Mono"/>
                <a:ea typeface="Roboto Mono"/>
                <a:cs typeface="Roboto Mono"/>
                <a:sym typeface="Roboto Mono"/>
              </a:rPr>
              <a:t>yarn run</a:t>
            </a:r>
            <a:r>
              <a:rPr lang="en-GB" sz="1100">
                <a:solidFill>
                  <a:schemeClr val="dk1"/>
                </a:solidFill>
              </a:rPr>
              <a:t> di ekosistem Node.js, tetapi lebih cepat dan terintegrasi langsung dengan runtime Bun.</a:t>
            </a: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Menjalankan File Secara Langsung</a:t>
            </a:r>
            <a:endParaRPr sz="1100">
              <a:solidFill>
                <a:schemeClr val="dk1"/>
              </a:solidFill>
            </a:endParaRPr>
          </a:p>
          <a:p>
            <a:pPr indent="0" lvl="0" marL="457200" rtl="0" algn="l">
              <a:spcBef>
                <a:spcPts val="1200"/>
              </a:spcBef>
              <a:spcAft>
                <a:spcPts val="0"/>
              </a:spcAft>
              <a:buNone/>
            </a:pPr>
            <a:r>
              <a:rPr lang="en-GB" sz="1100">
                <a:solidFill>
                  <a:schemeClr val="dk1"/>
                </a:solidFill>
                <a:latin typeface="Courier New"/>
                <a:ea typeface="Courier New"/>
                <a:cs typeface="Courier New"/>
                <a:sym typeface="Courier New"/>
              </a:rPr>
              <a:t>bun run index.ts</a:t>
            </a:r>
            <a:endParaRPr sz="1100">
              <a:solidFill>
                <a:schemeClr val="dk1"/>
              </a:solidFill>
              <a:latin typeface="Courier New"/>
              <a:ea typeface="Courier New"/>
              <a:cs typeface="Courier New"/>
              <a:sym typeface="Courier New"/>
            </a:endParaRPr>
          </a:p>
          <a:p>
            <a:pPr indent="-298450" lvl="0" marL="457200" rtl="0" algn="l">
              <a:spcBef>
                <a:spcPts val="1200"/>
              </a:spcBef>
              <a:spcAft>
                <a:spcPts val="0"/>
              </a:spcAft>
              <a:buClr>
                <a:schemeClr val="dk1"/>
              </a:buClr>
              <a:buSzPts val="1100"/>
              <a:buChar char="-"/>
            </a:pPr>
            <a:r>
              <a:rPr lang="en-GB" sz="1100">
                <a:solidFill>
                  <a:schemeClr val="dk1"/>
                </a:solidFill>
              </a:rPr>
              <a:t>Menjalankan script dari file </a:t>
            </a:r>
            <a:r>
              <a:rPr lang="en-GB" sz="1100">
                <a:solidFill>
                  <a:schemeClr val="dk1"/>
                </a:solidFill>
                <a:latin typeface="Courier New"/>
                <a:ea typeface="Courier New"/>
                <a:cs typeface="Courier New"/>
                <a:sym typeface="Courier New"/>
              </a:rPr>
              <a:t>package.json</a:t>
            </a:r>
            <a:endParaRPr sz="1100">
              <a:solidFill>
                <a:schemeClr val="dk1"/>
              </a:solidFill>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300">
                <a:solidFill>
                  <a:srgbClr val="E06C75"/>
                </a:solidFill>
                <a:latin typeface="Courier New"/>
                <a:ea typeface="Courier New"/>
                <a:cs typeface="Courier New"/>
                <a:sym typeface="Courier New"/>
              </a:rPr>
              <a:t>"scripts"</a:t>
            </a:r>
            <a:r>
              <a:rPr lang="en-GB" sz="1300">
                <a:solidFill>
                  <a:srgbClr val="ABB2BF"/>
                </a:solidFill>
                <a:latin typeface="Courier New"/>
                <a:ea typeface="Courier New"/>
                <a:cs typeface="Courier New"/>
                <a:sym typeface="Courier New"/>
              </a:rPr>
              <a:t>: {</a:t>
            </a:r>
            <a:endParaRPr sz="13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ABB2BF"/>
                </a:solidFill>
                <a:latin typeface="Courier New"/>
                <a:ea typeface="Courier New"/>
                <a:cs typeface="Courier New"/>
                <a:sym typeface="Courier New"/>
              </a:rPr>
              <a:t>    	  </a:t>
            </a:r>
            <a:r>
              <a:rPr lang="en-GB" sz="1300">
                <a:solidFill>
                  <a:srgbClr val="E06C75"/>
                </a:solidFill>
                <a:latin typeface="Courier New"/>
                <a:ea typeface="Courier New"/>
                <a:cs typeface="Courier New"/>
                <a:sym typeface="Courier New"/>
              </a:rPr>
              <a:t>"dev"</a:t>
            </a:r>
            <a:r>
              <a:rPr lang="en-GB" sz="1300">
                <a:solidFill>
                  <a:srgbClr val="ABB2BF"/>
                </a:solidFill>
                <a:latin typeface="Courier New"/>
                <a:ea typeface="Courier New"/>
                <a:cs typeface="Courier New"/>
                <a:sym typeface="Courier New"/>
              </a:rPr>
              <a:t>: </a:t>
            </a:r>
            <a:r>
              <a:rPr lang="en-GB" sz="1300">
                <a:solidFill>
                  <a:srgbClr val="98C379"/>
                </a:solidFill>
                <a:latin typeface="Courier New"/>
                <a:ea typeface="Courier New"/>
                <a:cs typeface="Courier New"/>
                <a:sym typeface="Courier New"/>
              </a:rPr>
              <a:t>"bun run index.js"</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ABB2BF"/>
                </a:solidFill>
                <a:latin typeface="Courier New"/>
                <a:ea typeface="Courier New"/>
                <a:cs typeface="Courier New"/>
                <a:sym typeface="Courier New"/>
              </a:rPr>
              <a:t>  	}</a:t>
            </a:r>
            <a:endParaRPr sz="1300">
              <a:solidFill>
                <a:srgbClr val="ABB2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300">
                <a:solidFill>
                  <a:srgbClr val="ABB2BF"/>
                </a:solidFill>
                <a:latin typeface="Courier New"/>
                <a:ea typeface="Courier New"/>
                <a:cs typeface="Courier New"/>
                <a:sym typeface="Courier New"/>
              </a:rPr>
              <a:t>	</a:t>
            </a:r>
            <a:r>
              <a:rPr lang="en-GB" sz="1300">
                <a:solidFill>
                  <a:schemeClr val="dk1"/>
                </a:solidFill>
                <a:latin typeface="Courier New"/>
                <a:ea typeface="Courier New"/>
                <a:cs typeface="Courier New"/>
                <a:sym typeface="Courier New"/>
              </a:rPr>
              <a:t>bun run dev atau bun dev</a:t>
            </a:r>
            <a:endParaRPr sz="1300">
              <a:solidFill>
                <a:schemeClr val="dk1"/>
              </a:solidFill>
              <a:latin typeface="Courier New"/>
              <a:ea typeface="Courier New"/>
              <a:cs typeface="Courier New"/>
              <a:sym typeface="Courier New"/>
            </a:endParaRPr>
          </a:p>
          <a:p>
            <a:pPr indent="0" lvl="0" marL="457200" rtl="0" algn="l">
              <a:spcBef>
                <a:spcPts val="0"/>
              </a:spcBef>
              <a:spcAft>
                <a:spcPts val="1200"/>
              </a:spcAft>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 Type</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Bun adalah runtime JavaScript modern yang mendukung berbagai jenis file secara native, memudahkan pengembang dalam mengelola dan mengimpor berbagai format file tanpa memerlukan konfigurasi tambahan.</a:t>
            </a:r>
            <a:endParaRPr/>
          </a:p>
          <a:p>
            <a:pPr indent="0" lvl="0" marL="0" rtl="0" algn="l">
              <a:spcBef>
                <a:spcPts val="1200"/>
              </a:spcBef>
              <a:spcAft>
                <a:spcPts val="0"/>
              </a:spcAft>
              <a:buNone/>
            </a:pPr>
            <a:r>
              <a:rPr lang="en-GB"/>
              <a:t>TypeScript (.ts dan .tsx)</a:t>
            </a:r>
            <a:endParaRPr/>
          </a:p>
          <a:p>
            <a:pPr indent="0" lvl="0" marL="0" rtl="0" algn="l">
              <a:spcBef>
                <a:spcPts val="1200"/>
              </a:spcBef>
              <a:spcAft>
                <a:spcPts val="0"/>
              </a:spcAft>
              <a:buNone/>
            </a:pPr>
            <a:r>
              <a:rPr lang="en-GB"/>
              <a:t>Javascript (.js dan .jsx)</a:t>
            </a:r>
            <a:endParaRPr/>
          </a:p>
          <a:p>
            <a:pPr indent="0" lvl="0" marL="0" rtl="0" algn="l">
              <a:spcBef>
                <a:spcPts val="1200"/>
              </a:spcBef>
              <a:spcAft>
                <a:spcPts val="0"/>
              </a:spcAft>
              <a:buNone/>
            </a:pPr>
            <a:r>
              <a:rPr lang="en-GB"/>
              <a:t>File Teks (.txt)</a:t>
            </a:r>
            <a:endParaRPr/>
          </a:p>
          <a:p>
            <a:pPr indent="0" lvl="0" marL="0" rtl="0" algn="l">
              <a:spcBef>
                <a:spcPts val="1200"/>
              </a:spcBef>
              <a:spcAft>
                <a:spcPts val="0"/>
              </a:spcAft>
              <a:buNone/>
            </a:pPr>
            <a:r>
              <a:rPr lang="en-GB"/>
              <a:t>JSON dan TOML (.json dan .toml)</a:t>
            </a:r>
            <a:endParaRPr/>
          </a:p>
          <a:p>
            <a:pPr indent="0" lvl="0" marL="0" rtl="0" algn="l">
              <a:spcBef>
                <a:spcPts val="1200"/>
              </a:spcBef>
              <a:spcAft>
                <a:spcPts val="1200"/>
              </a:spcAft>
              <a:buNone/>
            </a:pPr>
            <a:r>
              <a:rPr lang="en-GB" sz="1100">
                <a:solidFill>
                  <a:schemeClr val="dk1"/>
                </a:solidFill>
              </a:rPr>
              <a:t>Note : M</a:t>
            </a:r>
            <a:r>
              <a:rPr lang="en-GB" sz="1100">
                <a:solidFill>
                  <a:schemeClr val="dk1"/>
                </a:solidFill>
              </a:rPr>
              <a:t>eskipun Bun memiliki dukungan bawaan untuk JSX/TSX, itu hanya mencakup kemampuan untuk mentranspilasi sintaks JSX menjadi JavaScript, </a:t>
            </a:r>
            <a:r>
              <a:rPr b="1" lang="en-GB" sz="1100">
                <a:solidFill>
                  <a:schemeClr val="dk1"/>
                </a:solidFill>
              </a:rPr>
              <a:t>bukan menyediakan library React itu sendiri.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Typescript Project</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Bun dapat mengeksekusi file TypeScript (.ts) dan TypeScript dengan JSX (.tsx) secara langsung tanpa memerlukan konfigurasi tambahan.</a:t>
            </a:r>
            <a:endParaRPr/>
          </a:p>
          <a:p>
            <a:pPr indent="0" lvl="0" marL="0" rtl="0" algn="l">
              <a:spcBef>
                <a:spcPts val="1200"/>
              </a:spcBef>
              <a:spcAft>
                <a:spcPts val="0"/>
              </a:spcAft>
              <a:buClr>
                <a:schemeClr val="dk1"/>
              </a:buClr>
              <a:buSzPts val="1100"/>
              <a:buFont typeface="Arial"/>
              <a:buNone/>
            </a:pPr>
            <a:r>
              <a:rPr lang="en-GB"/>
              <a:t>Bun mendukung pemetaan path yang ditentukan dalam opsi compilerOptions.paths di file tsconfig.json.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Environment variables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Bun adalah runtime JavaScript modern yang secara otomatis membaca file .env dan menyediakan cara yang efisien untuk mengelola variabel lingkungan (environment variables) dalam aplikasi Anda.</a:t>
            </a:r>
            <a:endParaRPr/>
          </a:p>
          <a:p>
            <a:pPr indent="0" lvl="0" marL="0" rtl="0" algn="l">
              <a:spcBef>
                <a:spcPts val="1200"/>
              </a:spcBef>
              <a:spcAft>
                <a:spcPts val="0"/>
              </a:spcAft>
              <a:buNone/>
            </a:pPr>
            <a:r>
              <a:rPr lang="en-GB">
                <a:solidFill>
                  <a:srgbClr val="188038"/>
                </a:solidFill>
              </a:rPr>
              <a:t>bun --print process.env</a:t>
            </a:r>
            <a:r>
              <a:rPr lang="en-GB"/>
              <a:t> (untuk cetak semua env)</a:t>
            </a:r>
            <a:endParaRPr/>
          </a:p>
          <a:p>
            <a:pPr indent="0" lvl="0" marL="0" rtl="0" algn="l">
              <a:spcBef>
                <a:spcPts val="1200"/>
              </a:spcBef>
              <a:spcAft>
                <a:spcPts val="0"/>
              </a:spcAft>
              <a:buNone/>
            </a:pPr>
            <a:r>
              <a:rPr lang="en-GB">
                <a:solidFill>
                  <a:srgbClr val="188038"/>
                </a:solidFill>
              </a:rPr>
              <a:t>bun --env-file=.env.production run index.ts </a:t>
            </a:r>
            <a:r>
              <a:rPr lang="en-GB"/>
              <a:t>(menjalankan production)</a:t>
            </a:r>
            <a:endParaRPr/>
          </a:p>
          <a:p>
            <a:pPr indent="0" lvl="0" marL="0" rtl="0" algn="l">
              <a:spcBef>
                <a:spcPts val="1200"/>
              </a:spcBef>
              <a:spcAft>
                <a:spcPts val="0"/>
              </a:spcAft>
              <a:buNone/>
            </a:pPr>
            <a:r>
              <a:t/>
            </a:r>
            <a:endParaRPr>
              <a:solidFill>
                <a:srgbClr val="188038"/>
              </a:solidFill>
            </a:endParaRPr>
          </a:p>
          <a:p>
            <a:pPr indent="0" lvl="0" marL="0" rtl="0" algn="l">
              <a:spcBef>
                <a:spcPts val="1200"/>
              </a:spcBef>
              <a:spcAft>
                <a:spcPts val="1200"/>
              </a:spcAft>
              <a:buNone/>
            </a:pPr>
            <a:r>
              <a:rPr lang="en-GB" sz="1100">
                <a:solidFill>
                  <a:schemeClr val="dk1"/>
                </a:solidFill>
              </a:rPr>
              <a:t>Secara default, </a:t>
            </a:r>
            <a:r>
              <a:rPr b="1" lang="en-GB" sz="1100">
                <a:solidFill>
                  <a:schemeClr val="dk1"/>
                </a:solidFill>
              </a:rPr>
              <a:t>Bun</a:t>
            </a:r>
            <a:r>
              <a:rPr lang="en-GB" sz="1100">
                <a:solidFill>
                  <a:schemeClr val="dk1"/>
                </a:solidFill>
              </a:rPr>
              <a:t> menetapkan </a:t>
            </a:r>
            <a:r>
              <a:rPr b="1" lang="en-GB" sz="1100">
                <a:solidFill>
                  <a:srgbClr val="188038"/>
                </a:solidFill>
                <a:latin typeface="Roboto Mono"/>
                <a:ea typeface="Roboto Mono"/>
                <a:cs typeface="Roboto Mono"/>
                <a:sym typeface="Roboto Mono"/>
              </a:rPr>
              <a:t>NODE_ENV</a:t>
            </a:r>
            <a:r>
              <a:rPr lang="en-GB" sz="1100">
                <a:solidFill>
                  <a:schemeClr val="dk1"/>
                </a:solidFill>
              </a:rPr>
              <a:t> ke </a:t>
            </a:r>
            <a:r>
              <a:rPr b="1" lang="en-GB" sz="1100">
                <a:solidFill>
                  <a:srgbClr val="188038"/>
                </a:solidFill>
                <a:latin typeface="Roboto Mono"/>
                <a:ea typeface="Roboto Mono"/>
                <a:cs typeface="Roboto Mono"/>
                <a:sym typeface="Roboto Mono"/>
              </a:rPr>
              <a:t>development</a:t>
            </a:r>
            <a:r>
              <a:rPr lang="en-GB" sz="1100">
                <a:solidFill>
                  <a:schemeClr val="dk1"/>
                </a:solidFill>
              </a:rPr>
              <a:t> jika variabel ini tidak diatur dalam environment Anda.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t>
            </a:r>
            <a:r>
              <a:rPr lang="en-GB"/>
              <a:t>atch Mode</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100">
                <a:solidFill>
                  <a:schemeClr val="dk1"/>
                </a:solidFill>
              </a:rPr>
              <a:t>Watch mode</a:t>
            </a:r>
            <a:r>
              <a:rPr lang="en-GB" sz="1100">
                <a:solidFill>
                  <a:schemeClr val="dk1"/>
                </a:solidFill>
              </a:rPr>
              <a:t> di Bun adalah fitur yang memungkinkan Anda menjalankan file atau skrip sambil memantau perubahan pada file secara real-time. Mirip </a:t>
            </a:r>
            <a:r>
              <a:rPr lang="en-GB" sz="1100">
                <a:solidFill>
                  <a:schemeClr val="dk1"/>
                </a:solidFill>
                <a:latin typeface="Courier New"/>
                <a:ea typeface="Courier New"/>
                <a:cs typeface="Courier New"/>
                <a:sym typeface="Courier New"/>
              </a:rPr>
              <a:t>nodemon</a:t>
            </a:r>
            <a:r>
              <a:rPr lang="en-GB" sz="1100">
                <a:solidFill>
                  <a:schemeClr val="dk1"/>
                </a:solidFill>
              </a:rPr>
              <a:t> di </a:t>
            </a:r>
            <a:r>
              <a:rPr lang="en-GB" sz="1100">
                <a:solidFill>
                  <a:schemeClr val="dk1"/>
                </a:solidFill>
                <a:latin typeface="Courier New"/>
                <a:ea typeface="Courier New"/>
                <a:cs typeface="Courier New"/>
                <a:sym typeface="Courier New"/>
              </a:rPr>
              <a:t>node-js</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100">
                <a:solidFill>
                  <a:schemeClr val="dk1"/>
                </a:solidFill>
              </a:rPr>
              <a:t>Untuk mengaktifkan watch mode, gunakan </a:t>
            </a:r>
            <a:r>
              <a:rPr b="1" lang="en-GB" sz="1100">
                <a:solidFill>
                  <a:schemeClr val="dk1"/>
                </a:solidFill>
              </a:rPr>
              <a:t>flag </a:t>
            </a:r>
            <a:r>
              <a:rPr b="1" lang="en-GB" sz="1100">
                <a:solidFill>
                  <a:srgbClr val="188038"/>
                </a:solidFill>
                <a:latin typeface="Roboto Mono"/>
                <a:ea typeface="Roboto Mono"/>
                <a:cs typeface="Roboto Mono"/>
                <a:sym typeface="Roboto Mono"/>
              </a:rPr>
              <a:t>--watch</a:t>
            </a:r>
            <a:endParaRPr sz="1100">
              <a:solidFill>
                <a:srgbClr val="188038"/>
              </a:solidFill>
              <a:latin typeface="Roboto Mono"/>
              <a:ea typeface="Roboto Mono"/>
              <a:cs typeface="Roboto Mono"/>
              <a:sym typeface="Roboto Mono"/>
            </a:endParaRPr>
          </a:p>
          <a:p>
            <a:pPr indent="-298450" lvl="0" marL="457200" rtl="0" algn="l">
              <a:spcBef>
                <a:spcPts val="1200"/>
              </a:spcBef>
              <a:spcAft>
                <a:spcPts val="0"/>
              </a:spcAft>
              <a:buClr>
                <a:schemeClr val="dk1"/>
              </a:buClr>
              <a:buSzPts val="1100"/>
              <a:buChar char="-"/>
            </a:pPr>
            <a:r>
              <a:rPr lang="en-GB" sz="1100">
                <a:solidFill>
                  <a:schemeClr val="dk1"/>
                </a:solidFill>
              </a:rPr>
              <a:t>Jalankan file langsung</a:t>
            </a:r>
            <a:endParaRPr sz="1100">
              <a:solidFill>
                <a:schemeClr val="dk1"/>
              </a:solidFill>
            </a:endParaRPr>
          </a:p>
          <a:p>
            <a:pPr indent="0" lvl="0" marL="457200" rtl="0" algn="l">
              <a:spcBef>
                <a:spcPts val="1200"/>
              </a:spcBef>
              <a:spcAft>
                <a:spcPts val="0"/>
              </a:spcAft>
              <a:buNone/>
            </a:pPr>
            <a:r>
              <a:rPr lang="en-GB" sz="1100">
                <a:solidFill>
                  <a:schemeClr val="dk1"/>
                </a:solidFill>
                <a:latin typeface="Courier New"/>
                <a:ea typeface="Courier New"/>
                <a:cs typeface="Courier New"/>
                <a:sym typeface="Courier New"/>
              </a:rPr>
              <a:t>bun run --watch index.js</a:t>
            </a:r>
            <a:endParaRPr sz="1100">
              <a:solidFill>
                <a:schemeClr val="dk1"/>
              </a:solidFill>
              <a:latin typeface="Courier New"/>
              <a:ea typeface="Courier New"/>
              <a:cs typeface="Courier New"/>
              <a:sym typeface="Courier New"/>
            </a:endParaRPr>
          </a:p>
          <a:p>
            <a:pPr indent="-298450" lvl="0" marL="457200" rtl="0" algn="l">
              <a:spcBef>
                <a:spcPts val="1200"/>
              </a:spcBef>
              <a:spcAft>
                <a:spcPts val="0"/>
              </a:spcAft>
              <a:buClr>
                <a:schemeClr val="dk1"/>
              </a:buClr>
              <a:buSzPts val="1100"/>
              <a:buChar char="-"/>
            </a:pPr>
            <a:r>
              <a:rPr lang="en-GB" sz="1100">
                <a:solidFill>
                  <a:schemeClr val="dk1"/>
                </a:solidFill>
              </a:rPr>
              <a:t>Config pada</a:t>
            </a:r>
            <a:r>
              <a:rPr lang="en-GB" sz="1100">
                <a:solidFill>
                  <a:schemeClr val="dk1"/>
                </a:solidFill>
                <a:latin typeface="Courier New"/>
                <a:ea typeface="Courier New"/>
                <a:cs typeface="Courier New"/>
                <a:sym typeface="Courier New"/>
              </a:rPr>
              <a:t> package.json</a:t>
            </a:r>
            <a:endParaRPr sz="1100">
              <a:solidFill>
                <a:schemeClr val="dk1"/>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chemeClr val="dk1"/>
                </a:solidFill>
                <a:latin typeface="Courier New"/>
                <a:ea typeface="Courier New"/>
                <a:cs typeface="Courier New"/>
                <a:sym typeface="Courier New"/>
              </a:rPr>
              <a:t>	</a:t>
            </a:r>
            <a:r>
              <a:rPr lang="en-GB" sz="1300">
                <a:solidFill>
                  <a:schemeClr val="dk1"/>
                </a:solidFill>
                <a:latin typeface="Courier New"/>
                <a:ea typeface="Courier New"/>
                <a:cs typeface="Courier New"/>
                <a:sym typeface="Courier New"/>
              </a:rPr>
              <a:t>"scripts": {</a:t>
            </a:r>
            <a:endParaRPr sz="13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    "dev": "bun run --watch index.js",</a:t>
            </a:r>
            <a:endParaRPr sz="13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Clr>
                <a:schemeClr val="dk1"/>
              </a:buClr>
              <a:buSzPts val="1100"/>
              <a:buFont typeface="Arial"/>
              <a:buNone/>
            </a:pPr>
            <a:r>
              <a:rPr lang="en-GB" sz="1300">
                <a:solidFill>
                  <a:schemeClr val="dk1"/>
                </a:solidFill>
                <a:latin typeface="Courier New"/>
                <a:ea typeface="Courier New"/>
                <a:cs typeface="Courier New"/>
                <a:sym typeface="Courier New"/>
              </a:rPr>
              <a:t>    "start": "bun run index.js"</a:t>
            </a:r>
            <a:endParaRPr sz="13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en-GB" sz="1300">
                <a:solidFill>
                  <a:schemeClr val="dk1"/>
                </a:solidFill>
                <a:latin typeface="Courier New"/>
                <a:ea typeface="Courier New"/>
                <a:cs typeface="Courier New"/>
                <a:sym typeface="Courier New"/>
              </a:rPr>
              <a:t>  }</a:t>
            </a:r>
            <a:endParaRPr sz="13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188038"/>
                </a:solidFill>
                <a:latin typeface="Roboto Mono"/>
                <a:ea typeface="Roboto Mono"/>
                <a:cs typeface="Roboto Mono"/>
                <a:sym typeface="Roboto Mono"/>
              </a:rPr>
              <a:t>--watch</a:t>
            </a:r>
            <a:r>
              <a:rPr lang="en-GB" sz="1100">
                <a:solidFill>
                  <a:schemeClr val="dk1"/>
                </a:solidFill>
              </a:rPr>
              <a:t> mode, Bun melakukan restart penuh pada proses saat ada perubahan file.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100">
                <a:solidFill>
                  <a:srgbClr val="188038"/>
                </a:solidFill>
                <a:latin typeface="Roboto Mono"/>
                <a:ea typeface="Roboto Mono"/>
                <a:cs typeface="Roboto Mono"/>
                <a:sym typeface="Roboto Mono"/>
              </a:rPr>
              <a:t>--hot</a:t>
            </a:r>
            <a:r>
              <a:rPr lang="en-GB" sz="1100">
                <a:solidFill>
                  <a:schemeClr val="dk1"/>
                </a:solidFill>
              </a:rPr>
              <a:t> mode, Bun melakukan "soft reload" tanpa me-restart proses</a:t>
            </a:r>
            <a:endParaRPr sz="1100">
              <a:solidFill>
                <a:schemeClr val="dk1"/>
              </a:solidFill>
            </a:endParaRPr>
          </a:p>
          <a:p>
            <a:pPr indent="0" lvl="0" marL="0" rtl="0" algn="l">
              <a:spcBef>
                <a:spcPts val="0"/>
              </a:spcBef>
              <a:spcAft>
                <a:spcPts val="1200"/>
              </a:spcAft>
              <a:buNone/>
            </a:pPr>
            <a:r>
              <a:t/>
            </a:r>
            <a:endParaRPr sz="11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Package Manager</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Bun memiliki package manager bawaan yang sangat cepat dan kompatibel dengan ekosistem npm dan Yarn.</a:t>
            </a:r>
            <a:endParaRPr/>
          </a:p>
          <a:p>
            <a:pPr indent="0" lvl="0" marL="0" rtl="0" algn="l">
              <a:spcBef>
                <a:spcPts val="1200"/>
              </a:spcBef>
              <a:spcAft>
                <a:spcPts val="0"/>
              </a:spcAft>
              <a:buNone/>
            </a:pPr>
            <a:r>
              <a:rPr lang="en-GB"/>
              <a:t>Anda bisa menggunakan </a:t>
            </a:r>
            <a:r>
              <a:rPr lang="en-GB">
                <a:solidFill>
                  <a:schemeClr val="dk1"/>
                </a:solidFill>
                <a:latin typeface="Courier New"/>
                <a:ea typeface="Courier New"/>
                <a:cs typeface="Courier New"/>
                <a:sym typeface="Courier New"/>
              </a:rPr>
              <a:t>package.json</a:t>
            </a:r>
            <a:r>
              <a:rPr lang="en-GB"/>
              <a:t> dan registry npm seperti biasa.</a:t>
            </a:r>
            <a:endParaRPr/>
          </a:p>
          <a:p>
            <a:pPr indent="0" lvl="0" marL="0" rtl="0" algn="l">
              <a:spcBef>
                <a:spcPts val="1200"/>
              </a:spcBef>
              <a:spcAft>
                <a:spcPts val="1200"/>
              </a:spcAft>
              <a:buNone/>
            </a:pPr>
            <a:r>
              <a:t/>
            </a:r>
            <a:endParaRPr/>
          </a:p>
        </p:txBody>
      </p:sp>
      <p:pic>
        <p:nvPicPr>
          <p:cNvPr id="156" name="Google Shape;156;p29"/>
          <p:cNvPicPr preferRelativeResize="0"/>
          <p:nvPr/>
        </p:nvPicPr>
        <p:blipFill>
          <a:blip r:embed="rId3">
            <a:alphaModFix/>
          </a:blip>
          <a:stretch>
            <a:fillRect/>
          </a:stretch>
        </p:blipFill>
        <p:spPr>
          <a:xfrm>
            <a:off x="369300" y="2352628"/>
            <a:ext cx="7849449" cy="196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Node.js Compatibility</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Bun didesain sebagai runtime JavaScript dan TypeScript yang sangat cepat dan kompatibel dengan ekosistem Node.js. Bun menyediakan API Node.js populer sehingga memungkinkan migrasi atau penggunaan kode Node.js di Bun dengan minimal perubahan.</a:t>
            </a:r>
            <a:endParaRPr/>
          </a:p>
          <a:p>
            <a:pPr indent="0" lvl="0" marL="0" rtl="0" algn="l">
              <a:spcBef>
                <a:spcPts val="1200"/>
              </a:spcBef>
              <a:spcAft>
                <a:spcPts val="0"/>
              </a:spcAft>
              <a:buNone/>
            </a:pPr>
            <a:r>
              <a:rPr lang="en-GB"/>
              <a:t>Contoh : fs, path, http, Buffer, Process, stream dll…</a:t>
            </a:r>
            <a:endParaRPr/>
          </a:p>
          <a:p>
            <a:pPr indent="0" lvl="0" marL="0" rtl="0" algn="l">
              <a:spcBef>
                <a:spcPts val="1200"/>
              </a:spcBef>
              <a:spcAft>
                <a:spcPts val="0"/>
              </a:spcAft>
              <a:buNone/>
            </a:pPr>
            <a:r>
              <a:rPr lang="en-GB"/>
              <a:t>Support Banyak NPM Package, Anda bisa menginstal dan menjalankan npm packages seperti di Node.js karena Bun menggunakan registry npm.</a:t>
            </a:r>
            <a:endParaRPr/>
          </a:p>
          <a:p>
            <a:pPr indent="0" lvl="0" marL="0" rtl="0" algn="l">
              <a:spcBef>
                <a:spcPts val="1200"/>
              </a:spcBef>
              <a:spcAft>
                <a:spcPts val="0"/>
              </a:spcAft>
              <a:buNone/>
            </a:pPr>
            <a:r>
              <a:rPr lang="en-GB" u="sng">
                <a:solidFill>
                  <a:schemeClr val="hlink"/>
                </a:solidFill>
                <a:hlinkClick r:id="rId3"/>
              </a:rPr>
              <a:t>https://bun.sh/docs/runtime/nodejs-apis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Bun Test Runner</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Bun memiliki test runner bawaan yang memungkinkan Anda menulis dan menjalankan unit test dengan cepat tanpa perlu alat tambahan seperti Jest atau Mocha.</a:t>
            </a:r>
            <a:endParaRPr/>
          </a:p>
          <a:p>
            <a:pPr indent="0" lvl="0" marL="0" rtl="0" algn="l">
              <a:lnSpc>
                <a:spcPct val="100000"/>
              </a:lnSpc>
              <a:spcBef>
                <a:spcPts val="1200"/>
              </a:spcBef>
              <a:spcAft>
                <a:spcPts val="0"/>
              </a:spcAft>
              <a:buNone/>
            </a:pPr>
            <a:r>
              <a:rPr lang="en-GB"/>
              <a:t>toBe()		Membandingkan nilai secara strict.</a:t>
            </a:r>
            <a:endParaRPr/>
          </a:p>
          <a:p>
            <a:pPr indent="0" lvl="0" marL="0" rtl="0" algn="l">
              <a:lnSpc>
                <a:spcPct val="100000"/>
              </a:lnSpc>
              <a:spcBef>
                <a:spcPts val="1200"/>
              </a:spcBef>
              <a:spcAft>
                <a:spcPts val="0"/>
              </a:spcAft>
              <a:buNone/>
            </a:pPr>
            <a:r>
              <a:rPr lang="en-GB"/>
              <a:t>toEqual()	Membandingkan objek secara rekursif.</a:t>
            </a:r>
            <a:endParaRPr/>
          </a:p>
          <a:p>
            <a:pPr indent="0" lvl="0" marL="0" rtl="0" algn="l">
              <a:lnSpc>
                <a:spcPct val="100000"/>
              </a:lnSpc>
              <a:spcBef>
                <a:spcPts val="1200"/>
              </a:spcBef>
              <a:spcAft>
                <a:spcPts val="0"/>
              </a:spcAft>
              <a:buNone/>
            </a:pPr>
            <a:r>
              <a:rPr lang="en-GB"/>
              <a:t>toBeTruthy()	Nilai harus truthy.</a:t>
            </a:r>
            <a:endParaRPr/>
          </a:p>
          <a:p>
            <a:pPr indent="0" lvl="0" marL="0" rtl="0" algn="l">
              <a:lnSpc>
                <a:spcPct val="100000"/>
              </a:lnSpc>
              <a:spcBef>
                <a:spcPts val="1200"/>
              </a:spcBef>
              <a:spcAft>
                <a:spcPts val="0"/>
              </a:spcAft>
              <a:buNone/>
            </a:pPr>
            <a:r>
              <a:rPr lang="en-GB"/>
              <a:t>toBeFalsy()	Nilai harus falsy.</a:t>
            </a:r>
            <a:endParaRPr/>
          </a:p>
          <a:p>
            <a:pPr indent="0" lvl="0" marL="0" rtl="0" algn="l">
              <a:lnSpc>
                <a:spcPct val="100000"/>
              </a:lnSpc>
              <a:spcBef>
                <a:spcPts val="1200"/>
              </a:spcBef>
              <a:spcAft>
                <a:spcPts val="0"/>
              </a:spcAft>
              <a:buNone/>
            </a:pPr>
            <a:r>
              <a:rPr lang="en-GB"/>
              <a:t>toThrow()	Mengecek apakah fungsi melempar error.</a:t>
            </a:r>
            <a:endParaRPr/>
          </a:p>
          <a:p>
            <a:pPr indent="0" lvl="0" marL="0" rtl="0" algn="l">
              <a:lnSpc>
                <a:spcPct val="100000"/>
              </a:lnSpc>
              <a:spcBef>
                <a:spcPts val="1200"/>
              </a:spcBef>
              <a:spcAft>
                <a:spcPts val="0"/>
              </a:spcAft>
              <a:buNone/>
            </a:pPr>
            <a:r>
              <a:rPr lang="en-GB" u="sng">
                <a:solidFill>
                  <a:schemeClr val="hlink"/>
                </a:solidFill>
                <a:hlinkClick r:id="rId3"/>
              </a:rPr>
              <a:t>https://bun.sh/docs/cli/test</a:t>
            </a:r>
            <a:endParaRPr/>
          </a:p>
          <a:p>
            <a:pPr indent="0" lvl="0" marL="0" rtl="0" algn="l">
              <a:lnSpc>
                <a:spcPct val="100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Pengenalan Bun</a:t>
            </a:r>
            <a:endParaRPr/>
          </a:p>
          <a:p>
            <a:pPr indent="-342900" lvl="0" marL="457200" rtl="0" algn="l">
              <a:spcBef>
                <a:spcPts val="0"/>
              </a:spcBef>
              <a:spcAft>
                <a:spcPts val="0"/>
              </a:spcAft>
              <a:buSzPts val="1800"/>
              <a:buChar char="●"/>
            </a:pPr>
            <a:r>
              <a:rPr lang="en-GB"/>
              <a:t>Instalasi dan Configurasi</a:t>
            </a:r>
            <a:endParaRPr/>
          </a:p>
          <a:p>
            <a:pPr indent="-342900" lvl="0" marL="457200" rtl="0" algn="l">
              <a:spcBef>
                <a:spcPts val="0"/>
              </a:spcBef>
              <a:spcAft>
                <a:spcPts val="0"/>
              </a:spcAft>
              <a:buSzPts val="1800"/>
              <a:buChar char="●"/>
            </a:pPr>
            <a:r>
              <a:rPr lang="en-GB"/>
              <a:t>Dasar Bun</a:t>
            </a:r>
            <a:endParaRPr/>
          </a:p>
          <a:p>
            <a:pPr indent="-342900" lvl="0" marL="457200" rtl="0" algn="l">
              <a:spcBef>
                <a:spcPts val="0"/>
              </a:spcBef>
              <a:spcAft>
                <a:spcPts val="0"/>
              </a:spcAft>
              <a:buSzPts val="1800"/>
              <a:buChar char="●"/>
            </a:pPr>
            <a:r>
              <a:rPr lang="en-GB"/>
              <a:t>Contoh Kasus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Bun Package Runner</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Bun menyediakan perintah bunx sebagai package runner bawaan yang mirip dengan npx di Node.js. bunx memungkinkan Anda menjalankan perintah dari package yang diinstal secara lokal atau remote tanpa perlu menginstalnya secara manual ke dalam proyek.</a:t>
            </a:r>
            <a:endParaRPr/>
          </a:p>
          <a:p>
            <a:pPr indent="0" lvl="0" marL="0" rtl="0" algn="l">
              <a:lnSpc>
                <a:spcPct val="50000"/>
              </a:lnSpc>
              <a:spcBef>
                <a:spcPts val="1200"/>
              </a:spcBef>
              <a:spcAft>
                <a:spcPts val="0"/>
              </a:spcAft>
              <a:buNone/>
            </a:pPr>
            <a:r>
              <a:t/>
            </a:r>
            <a:endParaRPr>
              <a:latin typeface="Courier New"/>
              <a:ea typeface="Courier New"/>
              <a:cs typeface="Courier New"/>
              <a:sym typeface="Courier New"/>
            </a:endParaRPr>
          </a:p>
          <a:p>
            <a:pPr indent="0" lvl="0" marL="0" rtl="0" algn="l">
              <a:lnSpc>
                <a:spcPct val="50000"/>
              </a:lnSpc>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Workspaces</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Workspaces di Bun adalah fitur yang memungkinkan Anda untuk mengatur dan mengelola proyek monorepo. Dengan fitur ini, Anda dapat memiliki beberapa proyek atau package dalam satu repository, saling berbagi dependensi, dan dikelola dengan mudah melalui Bun sebagai package manager.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solidFill>
                  <a:schemeClr val="hlink"/>
                </a:solidFill>
                <a:hlinkClick r:id="rId3"/>
              </a:rPr>
              <a:t>https://bun.sh/docs/install/workspaces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Bunfig</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Bunfig adalah file konfigurasi opsional yang digunakan oleh Bun untuk mengatur perilaku proyek. Dengan menggunakan bunfig.toml, Anda dapat mendefinisikan berbagai pengaturan seperti runtime, transpiler, JSX, path alias, dan lain-lain.</a:t>
            </a:r>
            <a:endParaRPr/>
          </a:p>
          <a:p>
            <a:pPr indent="0" lvl="0" marL="0" rtl="0" algn="l">
              <a:spcBef>
                <a:spcPts val="1200"/>
              </a:spcBef>
              <a:spcAft>
                <a:spcPts val="0"/>
              </a:spcAft>
              <a:buNone/>
            </a:pPr>
            <a:r>
              <a:rPr lang="en-GB"/>
              <a:t>File ini mirip dengan file konfigurasi seperti tsconfig.json (untuk TypeScript) atau package.json tetapi dirancang khusus untuk Bun.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solidFill>
                  <a:schemeClr val="hlink"/>
                </a:solidFill>
                <a:hlinkClick r:id="rId3"/>
              </a:rPr>
              <a:t>https://bun.sh/docs/runtime/bunfig</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 APIs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Bun menyediakan implementasi berbagai Web APIs yang kompatibel dengan standar browser dan server-side JavaScript. Hal ini memungkinkan penggunaan API seperti fetch, Request, Response, Headers, dan banyak lagi, mirip dengan yang tersedia di lingkungan browser dan Node.js.</a:t>
            </a:r>
            <a:endParaRPr/>
          </a:p>
          <a:p>
            <a:pPr indent="0" lvl="0" marL="0" rtl="0" algn="l">
              <a:spcBef>
                <a:spcPts val="1200"/>
              </a:spcBef>
              <a:spcAft>
                <a:spcPts val="0"/>
              </a:spcAft>
              <a:buNone/>
            </a:pPr>
            <a:r>
              <a:rPr lang="en-GB"/>
              <a:t>Contoh : Let’s 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solidFill>
                  <a:schemeClr val="hlink"/>
                </a:solidFill>
                <a:hlinkClick r:id="rId3"/>
              </a:rPr>
              <a:t>https://bun.sh/docs/runtime/web-apis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 I/O</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Bun menyediakan API yang dioptimalkan untuk operasi input/output file, memudahkan pengembang dalam membaca dan menulis file secara efisien.</a:t>
            </a:r>
            <a:endParaRPr/>
          </a:p>
          <a:p>
            <a:pPr indent="0" lvl="0" marL="0" rtl="0" algn="l">
              <a:spcBef>
                <a:spcPts val="1200"/>
              </a:spcBef>
              <a:spcAft>
                <a:spcPts val="0"/>
              </a:spcAft>
              <a:buNone/>
            </a:pPr>
            <a:r>
              <a:rPr lang="en-GB"/>
              <a:t>Contoh :</a:t>
            </a:r>
            <a:endParaRPr/>
          </a:p>
          <a:p>
            <a:pPr indent="0" lvl="0" marL="0" rtl="0" algn="l">
              <a:spcBef>
                <a:spcPts val="1200"/>
              </a:spcBef>
              <a:spcAft>
                <a:spcPts val="0"/>
              </a:spcAft>
              <a:buNone/>
            </a:pPr>
            <a:r>
              <a:rPr lang="en-GB"/>
              <a:t>Let’s 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u="sng">
                <a:solidFill>
                  <a:schemeClr val="hlink"/>
                </a:solidFill>
                <a:hlinkClick r:id="rId3"/>
              </a:rPr>
              <a:t>https://bun.sh/docs/api/file-io</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Hashing</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Hashing adalah proses mengonversi data dengan panjang variabel menjadi nilai dengan panjang tetap menggunakan fungsi hash. Nilai hash yang dihasilkan biasanya berupa string karakter yang mewakili data asli dan digunakan untuk berbagai keperluan, seperti penyimpanan kata sandi yang aman, integritas data, dan struktur data seperti tabel hash.</a:t>
            </a:r>
            <a:endParaRPr/>
          </a:p>
          <a:p>
            <a:pPr indent="0" lvl="0" marL="0" rtl="0" algn="l">
              <a:spcBef>
                <a:spcPts val="1200"/>
              </a:spcBef>
              <a:spcAft>
                <a:spcPts val="0"/>
              </a:spcAft>
              <a:buNone/>
            </a:pPr>
            <a:r>
              <a:rPr lang="en-GB"/>
              <a:t>Dalam Bun, Anda dapat menggunakan modul Bun.password untuk melakukan hashing dan verifikasi kata sandi dengan algoritma yang aman secara kriptografis.</a:t>
            </a:r>
            <a:endParaRPr/>
          </a:p>
          <a:p>
            <a:pPr indent="0" lvl="0" marL="0" rtl="0" algn="l">
              <a:spcBef>
                <a:spcPts val="1200"/>
              </a:spcBef>
              <a:spcAft>
                <a:spcPts val="0"/>
              </a:spcAft>
              <a:buNone/>
            </a:pPr>
            <a:r>
              <a:rPr lang="en-GB"/>
              <a:t>Contoh : Let’s Code</a:t>
            </a:r>
            <a:endParaRPr/>
          </a:p>
          <a:p>
            <a:pPr indent="0" lvl="0" marL="0" rtl="0" algn="l">
              <a:spcBef>
                <a:spcPts val="1200"/>
              </a:spcBef>
              <a:spcAft>
                <a:spcPts val="0"/>
              </a:spcAft>
              <a:buNone/>
            </a:pPr>
            <a:r>
              <a:rPr lang="en-GB" u="sng">
                <a:solidFill>
                  <a:schemeClr val="hlink"/>
                </a:solidFill>
                <a:hlinkClick r:id="rId3"/>
              </a:rPr>
              <a:t>https://bun.sh/docs/api/hashing</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Utils</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Bun menyediakan berbagai fungsi utilitas yang memudahkan pengembangan aplikasi JavaScript dan TypeScript. Berikut beberapa fungsi utilitas yang sering digunakan:</a:t>
            </a:r>
            <a:endParaRPr/>
          </a:p>
          <a:p>
            <a:pPr indent="0" lvl="0" marL="0" rtl="0" algn="l">
              <a:spcBef>
                <a:spcPts val="1200"/>
              </a:spcBef>
              <a:spcAft>
                <a:spcPts val="0"/>
              </a:spcAft>
              <a:buNone/>
            </a:pPr>
            <a:r>
              <a:rPr lang="en-GB">
                <a:solidFill>
                  <a:schemeClr val="dk1"/>
                </a:solidFill>
              </a:rPr>
              <a:t>Bun.version</a:t>
            </a:r>
            <a:endParaRPr>
              <a:solidFill>
                <a:schemeClr val="dk1"/>
              </a:solidFill>
            </a:endParaRPr>
          </a:p>
          <a:p>
            <a:pPr indent="0" lvl="0" marL="0" rtl="0" algn="l">
              <a:spcBef>
                <a:spcPts val="1200"/>
              </a:spcBef>
              <a:spcAft>
                <a:spcPts val="0"/>
              </a:spcAft>
              <a:buNone/>
            </a:pPr>
            <a:r>
              <a:rPr lang="en-GB">
                <a:solidFill>
                  <a:schemeClr val="dk1"/>
                </a:solidFill>
              </a:rPr>
              <a:t>await Bun.sleep(1000);</a:t>
            </a:r>
            <a:endParaRPr>
              <a:solidFill>
                <a:schemeClr val="dk1"/>
              </a:solidFill>
            </a:endParaRPr>
          </a:p>
          <a:p>
            <a:pPr indent="0" lvl="0" marL="0" rtl="0" algn="l">
              <a:spcBef>
                <a:spcPts val="1200"/>
              </a:spcBef>
              <a:spcAft>
                <a:spcPts val="0"/>
              </a:spcAft>
              <a:buNone/>
            </a:pPr>
            <a:r>
              <a:rPr lang="en-GB" u="sng">
                <a:solidFill>
                  <a:schemeClr val="hlink"/>
                </a:solidFill>
                <a:hlinkClick r:id="rId3"/>
              </a:rPr>
              <a:t>https://bun.sh/docs/api/utils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Menggunakan Express</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Express js dapat digunakan di Bun</a:t>
            </a:r>
            <a:endParaRPr/>
          </a:p>
          <a:p>
            <a:pPr indent="0" lvl="0" marL="0" rtl="0" algn="l">
              <a:spcBef>
                <a:spcPts val="1200"/>
              </a:spcBef>
              <a:spcAft>
                <a:spcPts val="1200"/>
              </a:spcAft>
              <a:buNone/>
            </a:pPr>
            <a:r>
              <a:rPr lang="en-GB"/>
              <a:t>Contoh : Let’s Code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 Kasus</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Rest API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 itu Bun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Bun adalah runtime JavaScript yang sangat cepat dan modern, dirancang untuk menjalankan aplikasi berbasis JavaScript dan TypeScript. Bun dikembangkan dengan fokus pada kecepatan, efisiensi, dan kemudahan pengembangan.</a:t>
            </a:r>
            <a:endParaRPr/>
          </a:p>
        </p:txBody>
      </p:sp>
      <p:pic>
        <p:nvPicPr>
          <p:cNvPr id="69" name="Google Shape;69;p15"/>
          <p:cNvPicPr preferRelativeResize="0"/>
          <p:nvPr/>
        </p:nvPicPr>
        <p:blipFill>
          <a:blip r:embed="rId3">
            <a:alphaModFix/>
          </a:blip>
          <a:stretch>
            <a:fillRect/>
          </a:stretch>
        </p:blipFill>
        <p:spPr>
          <a:xfrm>
            <a:off x="442275" y="2194550"/>
            <a:ext cx="3152400" cy="2287200"/>
          </a:xfrm>
          <a:prstGeom prst="roundRect">
            <a:avLst>
              <a:gd fmla="val 7881"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Alternatif untuk Node.js dan Deno</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Bun bertujuan menjadi runtime seperti Node.js atau Deno, tetapi menawarkan performa yang lebih tinggi berkat penggunaan Zig sebagai bahasa pemrogramannya. Zig adalah bahasa pemrograman yang dikenal untuk efisiensi dan performa tinggi, sehingga runtime Bun memiliki keunggulan signifikan dalam hal kecepatan dibandingkan dengan runtime JavaScript lainnya.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Fitur Utama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t>Performa Cepat:</a:t>
            </a:r>
            <a:r>
              <a:rPr lang="en-GB" sz="1300"/>
              <a:t> Bun menggunakan mesin JavaScript </a:t>
            </a:r>
            <a:r>
              <a:rPr b="1" lang="en-GB" sz="1300"/>
              <a:t>JavaScriptCore</a:t>
            </a:r>
            <a:r>
              <a:rPr lang="en-GB" sz="1300"/>
              <a:t> (digunakan juga oleh Safari), yang dioptimalkan untuk kinerja tinggi.</a:t>
            </a:r>
            <a:endParaRPr sz="1300"/>
          </a:p>
          <a:p>
            <a:pPr indent="0" lvl="0" marL="0" rtl="0" algn="l">
              <a:spcBef>
                <a:spcPts val="1200"/>
              </a:spcBef>
              <a:spcAft>
                <a:spcPts val="0"/>
              </a:spcAft>
              <a:buClr>
                <a:schemeClr val="dk1"/>
              </a:buClr>
              <a:buSzPts val="1100"/>
              <a:buFont typeface="Arial"/>
              <a:buNone/>
            </a:pPr>
            <a:r>
              <a:rPr b="1" lang="en-GB" sz="1300"/>
              <a:t>Built-in Tools:</a:t>
            </a:r>
            <a:endParaRPr b="1" sz="1300"/>
          </a:p>
          <a:p>
            <a:pPr indent="-311150" lvl="0" marL="457200" rtl="0" algn="l">
              <a:spcBef>
                <a:spcPts val="1200"/>
              </a:spcBef>
              <a:spcAft>
                <a:spcPts val="0"/>
              </a:spcAft>
              <a:buClr>
                <a:schemeClr val="dk2"/>
              </a:buClr>
              <a:buSzPts val="1300"/>
              <a:buChar char="●"/>
            </a:pPr>
            <a:r>
              <a:rPr b="1" lang="en-GB" sz="1300"/>
              <a:t>Bundler:</a:t>
            </a:r>
            <a:r>
              <a:rPr lang="en-GB" sz="1300"/>
              <a:t> Untuk menggabungkan file aplikasi.</a:t>
            </a:r>
            <a:endParaRPr sz="1300"/>
          </a:p>
          <a:p>
            <a:pPr indent="-311150" lvl="0" marL="457200" rtl="0" algn="l">
              <a:spcBef>
                <a:spcPts val="0"/>
              </a:spcBef>
              <a:spcAft>
                <a:spcPts val="0"/>
              </a:spcAft>
              <a:buClr>
                <a:schemeClr val="dk2"/>
              </a:buClr>
              <a:buSzPts val="1300"/>
              <a:buChar char="●"/>
            </a:pPr>
            <a:r>
              <a:rPr b="1" lang="en-GB" sz="1300"/>
              <a:t>Task Runner:</a:t>
            </a:r>
            <a:r>
              <a:rPr lang="en-GB" sz="1300"/>
              <a:t> Memudahkan pengelolaan tugas-tugas seperti perintah build.</a:t>
            </a:r>
            <a:endParaRPr sz="1300"/>
          </a:p>
          <a:p>
            <a:pPr indent="-311150" lvl="0" marL="457200" rtl="0" algn="l">
              <a:spcBef>
                <a:spcPts val="0"/>
              </a:spcBef>
              <a:spcAft>
                <a:spcPts val="0"/>
              </a:spcAft>
              <a:buClr>
                <a:schemeClr val="dk2"/>
              </a:buClr>
              <a:buSzPts val="1300"/>
              <a:buChar char="●"/>
            </a:pPr>
            <a:r>
              <a:rPr b="1" lang="en-GB" sz="1300"/>
              <a:t>Package Manager:</a:t>
            </a:r>
            <a:r>
              <a:rPr lang="en-GB" sz="1300"/>
              <a:t> Bun dapat menggantikan package manager seperti npm atau Yarn untuk mengelola dependensi.</a:t>
            </a:r>
            <a:endParaRPr sz="1300"/>
          </a:p>
          <a:p>
            <a:pPr indent="0" lvl="0" marL="0" rtl="0" algn="l">
              <a:spcBef>
                <a:spcPts val="1200"/>
              </a:spcBef>
              <a:spcAft>
                <a:spcPts val="0"/>
              </a:spcAft>
              <a:buClr>
                <a:schemeClr val="dk1"/>
              </a:buClr>
              <a:buSzPts val="1100"/>
              <a:buFont typeface="Arial"/>
              <a:buNone/>
            </a:pPr>
            <a:r>
              <a:rPr b="1" lang="en-GB" sz="1300"/>
              <a:t>Dukungan TypeScript:</a:t>
            </a:r>
            <a:r>
              <a:rPr lang="en-GB" sz="1300"/>
              <a:t> Bun secara native mendukung TypeScript tanpa perlu konfigurasi tambahan.</a:t>
            </a:r>
            <a:endParaRPr sz="1300"/>
          </a:p>
          <a:p>
            <a:pPr indent="0" lvl="0" marL="0" rtl="0" algn="l">
              <a:spcBef>
                <a:spcPts val="0"/>
              </a:spcBef>
              <a:spcAft>
                <a:spcPts val="0"/>
              </a:spcAft>
              <a:buClr>
                <a:schemeClr val="dk1"/>
              </a:buClr>
              <a:buSzPts val="1100"/>
              <a:buFont typeface="Arial"/>
              <a:buNone/>
            </a:pPr>
            <a:r>
              <a:rPr b="1" lang="en-GB" sz="1300"/>
              <a:t>API Web Built-in:</a:t>
            </a:r>
            <a:r>
              <a:rPr lang="en-GB" sz="1300"/>
              <a:t> Bun memiliki dukungan langsung untuk API web modern seperti Fetch API, WebSocket, dan lainnya.</a:t>
            </a:r>
            <a:endParaRPr sz="1300"/>
          </a:p>
          <a:p>
            <a:pPr indent="0" lvl="0" marL="0" rtl="0" algn="l">
              <a:spcBef>
                <a:spcPts val="1200"/>
              </a:spcBef>
              <a:spcAft>
                <a:spcPts val="1200"/>
              </a:spcAft>
              <a:buNone/>
            </a:pPr>
            <a:r>
              <a:rPr b="1" lang="en-GB" sz="1300"/>
              <a:t>Kecepatan Instalasi Dependencies:</a:t>
            </a:r>
            <a:r>
              <a:rPr lang="en-GB" sz="1300"/>
              <a:t> Instalasi dependensi menggunakan Bun sangat cepat dibandingkan dengan npm atau Yarn.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Kelebihan Bun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Pengembangan Lebih Efisien</a:t>
            </a:r>
            <a:r>
              <a:rPr lang="en-GB"/>
              <a:t>: Karena memiliki bundler, task runner, dan package manager terintegrasi, Anda tidak perlu menggunakan alat tambahan.</a:t>
            </a:r>
            <a:endParaRPr/>
          </a:p>
          <a:p>
            <a:pPr indent="0" lvl="0" marL="0" rtl="0" algn="l">
              <a:spcBef>
                <a:spcPts val="1200"/>
              </a:spcBef>
              <a:spcAft>
                <a:spcPts val="0"/>
              </a:spcAft>
              <a:buClr>
                <a:schemeClr val="dk1"/>
              </a:buClr>
              <a:buSzPts val="1100"/>
              <a:buFont typeface="Arial"/>
              <a:buNone/>
            </a:pPr>
            <a:r>
              <a:rPr b="1" lang="en-GB"/>
              <a:t>Kompatibilitas Node.js</a:t>
            </a:r>
            <a:r>
              <a:rPr lang="en-GB"/>
              <a:t>: Sebagian besar modul Node.js dapat dijalankan di Bun tanpa modifikasi.</a:t>
            </a:r>
            <a:endParaRPr/>
          </a:p>
          <a:p>
            <a:pPr indent="0" lvl="0" marL="0" rtl="0" algn="l">
              <a:spcBef>
                <a:spcPts val="1200"/>
              </a:spcBef>
              <a:spcAft>
                <a:spcPts val="1200"/>
              </a:spcAft>
              <a:buNone/>
            </a:pPr>
            <a:r>
              <a:rPr b="1" lang="en-GB"/>
              <a:t>Startup Time Cepat</a:t>
            </a:r>
            <a:r>
              <a:rPr lang="en-GB"/>
              <a:t>: Bun memiliki waktu startup yang lebih cepat dibandingkan Node.js, menjadikannya ideal untuk pengembangan dan aplikasi serverless.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Kapan Menggunakan Bun?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Untuk Proyek Baru</a:t>
            </a:r>
            <a:r>
              <a:rPr lang="en-GB"/>
              <a:t>: Jika Anda mencari runtime yang cepat dan modern dengan fitur bawaan.</a:t>
            </a:r>
            <a:endParaRPr/>
          </a:p>
          <a:p>
            <a:pPr indent="0" lvl="0" marL="0" rtl="0" algn="l">
              <a:spcBef>
                <a:spcPts val="1200"/>
              </a:spcBef>
              <a:spcAft>
                <a:spcPts val="0"/>
              </a:spcAft>
              <a:buClr>
                <a:schemeClr val="dk1"/>
              </a:buClr>
              <a:buSzPts val="1100"/>
              <a:buFont typeface="Arial"/>
              <a:buNone/>
            </a:pPr>
            <a:r>
              <a:rPr b="1" lang="en-GB"/>
              <a:t>Jika Kecepatan Sangat Penting</a:t>
            </a:r>
            <a:r>
              <a:rPr lang="en-GB"/>
              <a:t>: Dalam aplikasi yang membutuhkan performa tinggi, seperti server API atau pengolahan data.</a:t>
            </a:r>
            <a:endParaRPr/>
          </a:p>
          <a:p>
            <a:pPr indent="0" lvl="0" marL="0" rtl="0" algn="l">
              <a:spcBef>
                <a:spcPts val="1200"/>
              </a:spcBef>
              <a:spcAft>
                <a:spcPts val="1200"/>
              </a:spcAft>
              <a:buNone/>
            </a:pPr>
            <a:r>
              <a:rPr b="1" lang="en-GB"/>
              <a:t>Mengganti NPM/Yarn</a:t>
            </a:r>
            <a:r>
              <a:rPr lang="en-GB"/>
              <a:t>: Untuk manajemen paket yang lebih cepat dan efisien.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Perbandingan Bun dengan Node.js dan Deno</a:t>
            </a:r>
            <a:endParaRPr/>
          </a:p>
        </p:txBody>
      </p:sp>
      <p:graphicFrame>
        <p:nvGraphicFramePr>
          <p:cNvPr id="99" name="Google Shape;99;p20"/>
          <p:cNvGraphicFramePr/>
          <p:nvPr/>
        </p:nvGraphicFramePr>
        <p:xfrm>
          <a:off x="406800" y="1017725"/>
          <a:ext cx="3000000" cy="3000000"/>
        </p:xfrm>
        <a:graphic>
          <a:graphicData uri="http://schemas.openxmlformats.org/drawingml/2006/table">
            <a:tbl>
              <a:tblPr>
                <a:noFill/>
                <a:tableStyleId>{4B6888A3-DAB3-4E57-BDDD-26118E5298BD}</a:tableStyleId>
              </a:tblPr>
              <a:tblGrid>
                <a:gridCol w="1691650"/>
                <a:gridCol w="1683700"/>
                <a:gridCol w="2465500"/>
                <a:gridCol w="1826125"/>
              </a:tblGrid>
              <a:tr h="190500">
                <a:tc>
                  <a:txBody>
                    <a:bodyPr/>
                    <a:lstStyle/>
                    <a:p>
                      <a:pPr indent="0" lvl="0" marL="0" rtl="0" algn="l">
                        <a:spcBef>
                          <a:spcPts val="0"/>
                        </a:spcBef>
                        <a:spcAft>
                          <a:spcPts val="0"/>
                        </a:spcAft>
                        <a:buNone/>
                      </a:pPr>
                      <a:r>
                        <a:rPr lang="en-GB" sz="1200"/>
                        <a:t>Fitur</a:t>
                      </a:r>
                      <a:endParaRPr sz="1200"/>
                    </a:p>
                  </a:txBody>
                  <a:tcPr marT="91425" marB="91425" marR="91425" marL="91425"/>
                </a:tc>
                <a:tc>
                  <a:txBody>
                    <a:bodyPr/>
                    <a:lstStyle/>
                    <a:p>
                      <a:pPr indent="0" lvl="0" marL="0" rtl="0" algn="l">
                        <a:spcBef>
                          <a:spcPts val="0"/>
                        </a:spcBef>
                        <a:spcAft>
                          <a:spcPts val="0"/>
                        </a:spcAft>
                        <a:buNone/>
                      </a:pPr>
                      <a:r>
                        <a:rPr lang="en-GB" sz="1200"/>
                        <a:t>Bun</a:t>
                      </a:r>
                      <a:endParaRPr sz="1200"/>
                    </a:p>
                  </a:txBody>
                  <a:tcPr marT="91425" marB="91425" marR="91425" marL="91425"/>
                </a:tc>
                <a:tc>
                  <a:txBody>
                    <a:bodyPr/>
                    <a:lstStyle/>
                    <a:p>
                      <a:pPr indent="0" lvl="0" marL="0" rtl="0" algn="l">
                        <a:spcBef>
                          <a:spcPts val="0"/>
                        </a:spcBef>
                        <a:spcAft>
                          <a:spcPts val="0"/>
                        </a:spcAft>
                        <a:buNone/>
                      </a:pPr>
                      <a:r>
                        <a:rPr lang="en-GB" sz="1200"/>
                        <a:t>Node.js</a:t>
                      </a:r>
                      <a:endParaRPr sz="1200"/>
                    </a:p>
                  </a:txBody>
                  <a:tcPr marT="91425" marB="91425" marR="91425" marL="91425"/>
                </a:tc>
                <a:tc>
                  <a:txBody>
                    <a:bodyPr/>
                    <a:lstStyle/>
                    <a:p>
                      <a:pPr indent="0" lvl="0" marL="0" rtl="0" algn="l">
                        <a:spcBef>
                          <a:spcPts val="0"/>
                        </a:spcBef>
                        <a:spcAft>
                          <a:spcPts val="0"/>
                        </a:spcAft>
                        <a:buNone/>
                      </a:pPr>
                      <a:r>
                        <a:rPr lang="en-GB" sz="1200"/>
                        <a:t>Deno</a:t>
                      </a:r>
                      <a:endParaRPr sz="1200"/>
                    </a:p>
                  </a:txBody>
                  <a:tcPr marT="91425" marB="91425" marR="91425" marL="91425"/>
                </a:tc>
              </a:tr>
              <a:tr h="190500">
                <a:tc>
                  <a:txBody>
                    <a:bodyPr/>
                    <a:lstStyle/>
                    <a:p>
                      <a:pPr indent="0" lvl="0" marL="0" rtl="0" algn="l">
                        <a:spcBef>
                          <a:spcPts val="0"/>
                        </a:spcBef>
                        <a:spcAft>
                          <a:spcPts val="0"/>
                        </a:spcAft>
                        <a:buNone/>
                      </a:pPr>
                      <a:r>
                        <a:rPr lang="en-GB" sz="1200"/>
                        <a:t>Runtime</a:t>
                      </a:r>
                      <a:endParaRPr sz="1200"/>
                    </a:p>
                  </a:txBody>
                  <a:tcPr marT="91425" marB="91425" marR="91425" marL="91425"/>
                </a:tc>
                <a:tc>
                  <a:txBody>
                    <a:bodyPr/>
                    <a:lstStyle/>
                    <a:p>
                      <a:pPr indent="0" lvl="0" marL="0" rtl="0" algn="l">
                        <a:spcBef>
                          <a:spcPts val="0"/>
                        </a:spcBef>
                        <a:spcAft>
                          <a:spcPts val="0"/>
                        </a:spcAft>
                        <a:buNone/>
                      </a:pPr>
                      <a:r>
                        <a:rPr lang="en-GB" sz="1200"/>
                        <a:t>JavaScriptCore</a:t>
                      </a:r>
                      <a:endParaRPr sz="1200"/>
                    </a:p>
                  </a:txBody>
                  <a:tcPr marT="91425" marB="91425" marR="91425" marL="91425"/>
                </a:tc>
                <a:tc>
                  <a:txBody>
                    <a:bodyPr/>
                    <a:lstStyle/>
                    <a:p>
                      <a:pPr indent="0" lvl="0" marL="0" rtl="0" algn="l">
                        <a:spcBef>
                          <a:spcPts val="0"/>
                        </a:spcBef>
                        <a:spcAft>
                          <a:spcPts val="0"/>
                        </a:spcAft>
                        <a:buNone/>
                      </a:pPr>
                      <a:r>
                        <a:rPr lang="en-GB" sz="1200"/>
                        <a:t>V8</a:t>
                      </a:r>
                      <a:endParaRPr sz="1200"/>
                    </a:p>
                  </a:txBody>
                  <a:tcPr marT="91425" marB="91425" marR="91425" marL="91425"/>
                </a:tc>
                <a:tc>
                  <a:txBody>
                    <a:bodyPr/>
                    <a:lstStyle/>
                    <a:p>
                      <a:pPr indent="0" lvl="0" marL="0" rtl="0" algn="l">
                        <a:spcBef>
                          <a:spcPts val="0"/>
                        </a:spcBef>
                        <a:spcAft>
                          <a:spcPts val="0"/>
                        </a:spcAft>
                        <a:buNone/>
                      </a:pPr>
                      <a:r>
                        <a:rPr lang="en-GB" sz="1200"/>
                        <a:t>V8</a:t>
                      </a:r>
                      <a:endParaRPr sz="1200"/>
                    </a:p>
                  </a:txBody>
                  <a:tcPr marT="91425" marB="91425" marR="91425" marL="91425"/>
                </a:tc>
              </a:tr>
              <a:tr h="190500">
                <a:tc>
                  <a:txBody>
                    <a:bodyPr/>
                    <a:lstStyle/>
                    <a:p>
                      <a:pPr indent="0" lvl="0" marL="0" rtl="0" algn="l">
                        <a:spcBef>
                          <a:spcPts val="0"/>
                        </a:spcBef>
                        <a:spcAft>
                          <a:spcPts val="0"/>
                        </a:spcAft>
                        <a:buNone/>
                      </a:pPr>
                      <a:r>
                        <a:rPr lang="en-GB" sz="1200"/>
                        <a:t>Dukungan TypeScript</a:t>
                      </a:r>
                      <a:endParaRPr sz="1200"/>
                    </a:p>
                  </a:txBody>
                  <a:tcPr marT="91425" marB="91425" marR="91425" marL="91425"/>
                </a:tc>
                <a:tc>
                  <a:txBody>
                    <a:bodyPr/>
                    <a:lstStyle/>
                    <a:p>
                      <a:pPr indent="0" lvl="0" marL="0" rtl="0" algn="l">
                        <a:spcBef>
                          <a:spcPts val="0"/>
                        </a:spcBef>
                        <a:spcAft>
                          <a:spcPts val="0"/>
                        </a:spcAft>
                        <a:buNone/>
                      </a:pPr>
                      <a:r>
                        <a:rPr lang="en-GB" sz="1200"/>
                        <a:t>Native</a:t>
                      </a:r>
                      <a:endParaRPr sz="1200"/>
                    </a:p>
                  </a:txBody>
                  <a:tcPr marT="91425" marB="91425" marR="91425" marL="91425"/>
                </a:tc>
                <a:tc>
                  <a:txBody>
                    <a:bodyPr/>
                    <a:lstStyle/>
                    <a:p>
                      <a:pPr indent="0" lvl="0" marL="0" rtl="0" algn="l">
                        <a:spcBef>
                          <a:spcPts val="0"/>
                        </a:spcBef>
                        <a:spcAft>
                          <a:spcPts val="0"/>
                        </a:spcAft>
                        <a:buNone/>
                      </a:pPr>
                      <a:r>
                        <a:rPr lang="en-GB" sz="1200"/>
                        <a:t>Perlu konfigurasi</a:t>
                      </a:r>
                      <a:endParaRPr sz="1200"/>
                    </a:p>
                  </a:txBody>
                  <a:tcPr marT="91425" marB="91425" marR="91425" marL="91425"/>
                </a:tc>
                <a:tc>
                  <a:txBody>
                    <a:bodyPr/>
                    <a:lstStyle/>
                    <a:p>
                      <a:pPr indent="0" lvl="0" marL="0" rtl="0" algn="l">
                        <a:spcBef>
                          <a:spcPts val="0"/>
                        </a:spcBef>
                        <a:spcAft>
                          <a:spcPts val="0"/>
                        </a:spcAft>
                        <a:buNone/>
                      </a:pPr>
                      <a:r>
                        <a:rPr lang="en-GB" sz="1200"/>
                        <a:t>Native</a:t>
                      </a:r>
                      <a:endParaRPr sz="1200"/>
                    </a:p>
                  </a:txBody>
                  <a:tcPr marT="91425" marB="91425" marR="91425" marL="91425"/>
                </a:tc>
              </a:tr>
              <a:tr h="381000">
                <a:tc>
                  <a:txBody>
                    <a:bodyPr/>
                    <a:lstStyle/>
                    <a:p>
                      <a:pPr indent="0" lvl="0" marL="0" rtl="0" algn="l">
                        <a:spcBef>
                          <a:spcPts val="0"/>
                        </a:spcBef>
                        <a:spcAft>
                          <a:spcPts val="0"/>
                        </a:spcAft>
                        <a:buNone/>
                      </a:pPr>
                      <a:r>
                        <a:rPr lang="en-GB" sz="1200"/>
                        <a:t>Bundler</a:t>
                      </a:r>
                      <a:endParaRPr sz="1200"/>
                    </a:p>
                  </a:txBody>
                  <a:tcPr marT="91425" marB="91425" marR="91425" marL="91425"/>
                </a:tc>
                <a:tc>
                  <a:txBody>
                    <a:bodyPr/>
                    <a:lstStyle/>
                    <a:p>
                      <a:pPr indent="0" lvl="0" marL="0" rtl="0" algn="l">
                        <a:spcBef>
                          <a:spcPts val="0"/>
                        </a:spcBef>
                        <a:spcAft>
                          <a:spcPts val="0"/>
                        </a:spcAft>
                        <a:buNone/>
                      </a:pPr>
                      <a:r>
                        <a:rPr lang="en-GB" sz="1200"/>
                        <a:t>Built-in</a:t>
                      </a:r>
                      <a:endParaRPr sz="1200"/>
                    </a:p>
                  </a:txBody>
                  <a:tcPr marT="91425" marB="91425" marR="91425" marL="91425"/>
                </a:tc>
                <a:tc>
                  <a:txBody>
                    <a:bodyPr/>
                    <a:lstStyle/>
                    <a:p>
                      <a:pPr indent="0" lvl="0" marL="0" rtl="0" algn="l">
                        <a:spcBef>
                          <a:spcPts val="0"/>
                        </a:spcBef>
                        <a:spcAft>
                          <a:spcPts val="0"/>
                        </a:spcAft>
                        <a:buNone/>
                      </a:pPr>
                      <a:r>
                        <a:rPr lang="en-GB" sz="1200"/>
                        <a:t>Harus menggunakan alat tambahan (mis. Webpack)</a:t>
                      </a:r>
                      <a:endParaRPr sz="1200"/>
                    </a:p>
                  </a:txBody>
                  <a:tcPr marT="91425" marB="91425" marR="91425" marL="91425"/>
                </a:tc>
                <a:tc>
                  <a:txBody>
                    <a:bodyPr/>
                    <a:lstStyle/>
                    <a:p>
                      <a:pPr indent="0" lvl="0" marL="0" rtl="0" algn="l">
                        <a:spcBef>
                          <a:spcPts val="0"/>
                        </a:spcBef>
                        <a:spcAft>
                          <a:spcPts val="0"/>
                        </a:spcAft>
                        <a:buNone/>
                      </a:pPr>
                      <a:r>
                        <a:rPr lang="en-GB" sz="1200"/>
                        <a:t>Built-in</a:t>
                      </a:r>
                      <a:endParaRPr sz="1200"/>
                    </a:p>
                  </a:txBody>
                  <a:tcPr marT="91425" marB="91425" marR="91425" marL="91425"/>
                </a:tc>
              </a:tr>
              <a:tr h="190500">
                <a:tc>
                  <a:txBody>
                    <a:bodyPr/>
                    <a:lstStyle/>
                    <a:p>
                      <a:pPr indent="0" lvl="0" marL="0" rtl="0" algn="l">
                        <a:spcBef>
                          <a:spcPts val="0"/>
                        </a:spcBef>
                        <a:spcAft>
                          <a:spcPts val="0"/>
                        </a:spcAft>
                        <a:buNone/>
                      </a:pPr>
                      <a:r>
                        <a:rPr lang="en-GB" sz="1200"/>
                        <a:t>Package Manager</a:t>
                      </a:r>
                      <a:endParaRPr sz="1200"/>
                    </a:p>
                  </a:txBody>
                  <a:tcPr marT="91425" marB="91425" marR="91425" marL="91425"/>
                </a:tc>
                <a:tc>
                  <a:txBody>
                    <a:bodyPr/>
                    <a:lstStyle/>
                    <a:p>
                      <a:pPr indent="0" lvl="0" marL="0" rtl="0" algn="l">
                        <a:spcBef>
                          <a:spcPts val="0"/>
                        </a:spcBef>
                        <a:spcAft>
                          <a:spcPts val="0"/>
                        </a:spcAft>
                        <a:buNone/>
                      </a:pPr>
                      <a:r>
                        <a:rPr lang="en-GB" sz="1200"/>
                        <a:t>Built-in</a:t>
                      </a:r>
                      <a:endParaRPr sz="1200"/>
                    </a:p>
                  </a:txBody>
                  <a:tcPr marT="91425" marB="91425" marR="91425" marL="91425"/>
                </a:tc>
                <a:tc>
                  <a:txBody>
                    <a:bodyPr/>
                    <a:lstStyle/>
                    <a:p>
                      <a:pPr indent="0" lvl="0" marL="0" rtl="0" algn="l">
                        <a:spcBef>
                          <a:spcPts val="0"/>
                        </a:spcBef>
                        <a:spcAft>
                          <a:spcPts val="0"/>
                        </a:spcAft>
                        <a:buNone/>
                      </a:pPr>
                      <a:r>
                        <a:rPr lang="en-GB" sz="1200"/>
                        <a:t>NPM</a:t>
                      </a:r>
                      <a:endParaRPr sz="1200"/>
                    </a:p>
                  </a:txBody>
                  <a:tcPr marT="91425" marB="91425" marR="91425" marL="91425"/>
                </a:tc>
                <a:tc>
                  <a:txBody>
                    <a:bodyPr/>
                    <a:lstStyle/>
                    <a:p>
                      <a:pPr indent="0" lvl="0" marL="0" rtl="0" algn="l">
                        <a:spcBef>
                          <a:spcPts val="0"/>
                        </a:spcBef>
                        <a:spcAft>
                          <a:spcPts val="0"/>
                        </a:spcAft>
                        <a:buNone/>
                      </a:pPr>
                      <a:r>
                        <a:rPr lang="en-GB" sz="1200"/>
                        <a:t>Tidak, menggunakan URL</a:t>
                      </a:r>
                      <a:endParaRPr sz="1200"/>
                    </a:p>
                  </a:txBody>
                  <a:tcPr marT="91425" marB="91425" marR="91425" marL="91425"/>
                </a:tc>
              </a:tr>
              <a:tr h="190500">
                <a:tc>
                  <a:txBody>
                    <a:bodyPr/>
                    <a:lstStyle/>
                    <a:p>
                      <a:pPr indent="0" lvl="0" marL="0" rtl="0" algn="l">
                        <a:spcBef>
                          <a:spcPts val="0"/>
                        </a:spcBef>
                        <a:spcAft>
                          <a:spcPts val="0"/>
                        </a:spcAft>
                        <a:buNone/>
                      </a:pPr>
                      <a:r>
                        <a:rPr lang="en-GB" sz="1200"/>
                        <a:t>Kecepatan</a:t>
                      </a:r>
                      <a:endParaRPr sz="1200"/>
                    </a:p>
                  </a:txBody>
                  <a:tcPr marT="91425" marB="91425" marR="91425" marL="91425"/>
                </a:tc>
                <a:tc>
                  <a:txBody>
                    <a:bodyPr/>
                    <a:lstStyle/>
                    <a:p>
                      <a:pPr indent="0" lvl="0" marL="0" rtl="0" algn="l">
                        <a:spcBef>
                          <a:spcPts val="0"/>
                        </a:spcBef>
                        <a:spcAft>
                          <a:spcPts val="0"/>
                        </a:spcAft>
                        <a:buNone/>
                      </a:pPr>
                      <a:r>
                        <a:rPr lang="en-GB" sz="1200"/>
                        <a:t>Sangat cepat</a:t>
                      </a:r>
                      <a:endParaRPr sz="1200"/>
                    </a:p>
                  </a:txBody>
                  <a:tcPr marT="91425" marB="91425" marR="91425" marL="91425"/>
                </a:tc>
                <a:tc>
                  <a:txBody>
                    <a:bodyPr/>
                    <a:lstStyle/>
                    <a:p>
                      <a:pPr indent="0" lvl="0" marL="0" rtl="0" algn="l">
                        <a:spcBef>
                          <a:spcPts val="0"/>
                        </a:spcBef>
                        <a:spcAft>
                          <a:spcPts val="0"/>
                        </a:spcAft>
                        <a:buNone/>
                      </a:pPr>
                      <a:r>
                        <a:rPr lang="en-GB" sz="1200"/>
                        <a:t>Cepat</a:t>
                      </a:r>
                      <a:endParaRPr sz="1200"/>
                    </a:p>
                  </a:txBody>
                  <a:tcPr marT="91425" marB="91425" marR="91425" marL="91425"/>
                </a:tc>
                <a:tc>
                  <a:txBody>
                    <a:bodyPr/>
                    <a:lstStyle/>
                    <a:p>
                      <a:pPr indent="0" lvl="0" marL="0" rtl="0" algn="l">
                        <a:spcBef>
                          <a:spcPts val="0"/>
                        </a:spcBef>
                        <a:spcAft>
                          <a:spcPts val="0"/>
                        </a:spcAft>
                        <a:buNone/>
                      </a:pPr>
                      <a:r>
                        <a:rPr lang="en-GB" sz="1200"/>
                        <a:t>Cepat</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Cara Memulai dengan Bun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Kunjungi : </a:t>
            </a:r>
            <a:r>
              <a:rPr lang="en-GB" u="sng">
                <a:solidFill>
                  <a:schemeClr val="hlink"/>
                </a:solidFill>
                <a:hlinkClick r:id="rId3"/>
              </a:rPr>
              <a:t>https://bun.sh/</a:t>
            </a:r>
            <a:endParaRPr/>
          </a:p>
          <a:p>
            <a:pPr indent="0" lvl="0" marL="0" rtl="0" algn="l">
              <a:spcBef>
                <a:spcPts val="1200"/>
              </a:spcBef>
              <a:spcAft>
                <a:spcPts val="0"/>
              </a:spcAft>
              <a:buNone/>
            </a:pPr>
            <a:r>
              <a:rPr lang="en-GB"/>
              <a:t>Linux :</a:t>
            </a:r>
            <a:endParaRPr/>
          </a:p>
          <a:p>
            <a:pPr indent="0" lvl="0" marL="0" rtl="0" algn="l">
              <a:spcBef>
                <a:spcPts val="1200"/>
              </a:spcBef>
              <a:spcAft>
                <a:spcPts val="0"/>
              </a:spcAft>
              <a:buNone/>
            </a:pPr>
            <a:r>
              <a:rPr lang="en-GB"/>
              <a:t>	curl -fsSL https://bun.sh/install | bash</a:t>
            </a:r>
            <a:endParaRPr/>
          </a:p>
          <a:p>
            <a:pPr indent="0" lvl="0" marL="0" rtl="0" algn="l">
              <a:spcBef>
                <a:spcPts val="1200"/>
              </a:spcBef>
              <a:spcAft>
                <a:spcPts val="0"/>
              </a:spcAft>
              <a:buNone/>
            </a:pPr>
            <a:r>
              <a:rPr lang="en-GB"/>
              <a:t>Windows :</a:t>
            </a:r>
            <a:endParaRPr/>
          </a:p>
          <a:p>
            <a:pPr indent="0" lvl="0" marL="0" rtl="0" algn="l">
              <a:spcBef>
                <a:spcPts val="1200"/>
              </a:spcBef>
              <a:spcAft>
                <a:spcPts val="0"/>
              </a:spcAft>
              <a:buNone/>
            </a:pPr>
            <a:r>
              <a:rPr lang="en-GB"/>
              <a:t>	powershell -c "irm bun.sh/install.ps1 | iex"</a:t>
            </a:r>
            <a:endParaRPr/>
          </a:p>
          <a:p>
            <a:pPr indent="0" lvl="0" marL="0" rtl="0" algn="l">
              <a:spcBef>
                <a:spcPts val="1200"/>
              </a:spcBef>
              <a:spcAft>
                <a:spcPts val="0"/>
              </a:spcAft>
              <a:buNone/>
            </a:pPr>
            <a:r>
              <a:rPr lang="en-GB"/>
              <a:t>NPM</a:t>
            </a:r>
            <a:endParaRPr/>
          </a:p>
          <a:p>
            <a:pPr indent="0" lvl="0" marL="0" rtl="0" algn="l">
              <a:spcBef>
                <a:spcPts val="1200"/>
              </a:spcBef>
              <a:spcAft>
                <a:spcPts val="0"/>
              </a:spcAft>
              <a:buNone/>
            </a:pPr>
            <a:r>
              <a:rPr lang="en-GB"/>
              <a:t>	Npm i -g bun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