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85" r:id="rId4"/>
    <p:sldId id="288" r:id="rId5"/>
    <p:sldId id="289" r:id="rId6"/>
    <p:sldId id="262" r:id="rId7"/>
    <p:sldId id="291" r:id="rId8"/>
    <p:sldId id="271" r:id="rId9"/>
    <p:sldId id="272" r:id="rId10"/>
    <p:sldId id="270" r:id="rId11"/>
    <p:sldId id="294" r:id="rId12"/>
    <p:sldId id="298" r:id="rId13"/>
    <p:sldId id="265" r:id="rId14"/>
    <p:sldId id="266" r:id="rId15"/>
    <p:sldId id="268" r:id="rId16"/>
    <p:sldId id="296" r:id="rId17"/>
    <p:sldId id="290" r:id="rId18"/>
    <p:sldId id="267" r:id="rId19"/>
    <p:sldId id="282" r:id="rId20"/>
    <p:sldId id="295" r:id="rId21"/>
    <p:sldId id="284" r:id="rId22"/>
    <p:sldId id="292" r:id="rId23"/>
    <p:sldId id="297" r:id="rId24"/>
  </p:sldIdLst>
  <p:sldSz cx="13003213" cy="97567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432FF"/>
    <a:srgbClr val="FF9900"/>
    <a:srgbClr val="F6E50A"/>
    <a:srgbClr val="CC9900"/>
    <a:srgbClr val="002572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5BD86-0036-43D4-B369-63C1993EEFF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0517D0E-53AD-4F7E-8336-995619DCA9B3}">
      <dgm:prSet phldrT="[文字]" custT="1"/>
      <dgm:spPr>
        <a:solidFill>
          <a:srgbClr val="008000"/>
        </a:solidFill>
        <a:ln>
          <a:noFill/>
        </a:ln>
        <a:effectLst/>
      </dgm:spPr>
      <dgm:t>
        <a:bodyPr/>
        <a:lstStyle/>
        <a:p>
          <a:r>
            <a:rPr lang="en-US" altLang="zh-TW" sz="2400" dirty="0">
              <a:solidFill>
                <a:schemeClr val="bg1"/>
              </a:solidFill>
            </a:rPr>
            <a:t>ICCA sensing</a:t>
          </a:r>
          <a:endParaRPr lang="zh-TW" altLang="en-US" sz="2400" dirty="0">
            <a:solidFill>
              <a:schemeClr val="bg1"/>
            </a:solidFill>
          </a:endParaRPr>
        </a:p>
      </dgm:t>
    </dgm:pt>
    <dgm:pt modelId="{02A2E83A-C0EE-42BA-81A0-ED69B143BD1C}" type="parTrans" cxnId="{CBB7C332-5423-4DBB-B81C-BD6D7F4A1D50}">
      <dgm:prSet/>
      <dgm:spPr/>
      <dgm:t>
        <a:bodyPr/>
        <a:lstStyle/>
        <a:p>
          <a:endParaRPr lang="zh-TW" altLang="en-US"/>
        </a:p>
      </dgm:t>
    </dgm:pt>
    <dgm:pt modelId="{749DC496-A93F-45AB-88E7-E6A13426449E}" type="sibTrans" cxnId="{CBB7C332-5423-4DBB-B81C-BD6D7F4A1D50}">
      <dgm:prSet/>
      <dgm:spPr/>
      <dgm:t>
        <a:bodyPr/>
        <a:lstStyle/>
        <a:p>
          <a:endParaRPr lang="zh-TW" altLang="en-US"/>
        </a:p>
      </dgm:t>
    </dgm:pt>
    <dgm:pt modelId="{D81B3906-2086-4575-A002-803E0A4A641F}">
      <dgm:prSet phldrT="[文字]" custT="1"/>
      <dgm:spPr>
        <a:solidFill>
          <a:srgbClr val="92D050"/>
        </a:solidFill>
        <a:ln>
          <a:noFill/>
        </a:ln>
        <a:effectLst/>
      </dgm:spPr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ECCA sensing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ACBFAA72-29FD-4C17-822D-70DF85163B00}" type="parTrans" cxnId="{AF0CD9BF-2144-4D29-8B5C-AF34F9C4D559}">
      <dgm:prSet/>
      <dgm:spPr/>
      <dgm:t>
        <a:bodyPr/>
        <a:lstStyle/>
        <a:p>
          <a:endParaRPr lang="zh-TW" altLang="en-US"/>
        </a:p>
      </dgm:t>
    </dgm:pt>
    <dgm:pt modelId="{853316AC-1CC2-4FEE-9C01-3606EEF9554B}" type="sibTrans" cxnId="{AF0CD9BF-2144-4D29-8B5C-AF34F9C4D559}">
      <dgm:prSet/>
      <dgm:spPr/>
      <dgm:t>
        <a:bodyPr/>
        <a:lstStyle/>
        <a:p>
          <a:endParaRPr lang="zh-TW" altLang="en-US"/>
        </a:p>
      </dgm:t>
    </dgm:pt>
    <dgm:pt modelId="{11B7B1F9-8B68-4F58-BD4B-4AFD88C1C8D7}">
      <dgm:prSet phldrT="[文字]" custT="1"/>
      <dgm:spPr>
        <a:solidFill>
          <a:srgbClr val="0432FF"/>
        </a:solidFill>
        <a:ln>
          <a:noFill/>
        </a:ln>
        <a:effectLst/>
      </dgm:spPr>
      <dgm:t>
        <a:bodyPr/>
        <a:lstStyle/>
        <a:p>
          <a:r>
            <a:rPr lang="en-US" altLang="zh-TW" sz="2400" dirty="0"/>
            <a:t>Sub-frames transmission</a:t>
          </a:r>
          <a:endParaRPr lang="zh-TW" altLang="en-US" sz="2400" dirty="0"/>
        </a:p>
      </dgm:t>
    </dgm:pt>
    <dgm:pt modelId="{12547FA2-EA3A-47D7-A6C2-DC364BD1F497}" type="parTrans" cxnId="{94DBD47A-BD4D-4B1F-A28E-B82D22FCEBA5}">
      <dgm:prSet/>
      <dgm:spPr/>
      <dgm:t>
        <a:bodyPr/>
        <a:lstStyle/>
        <a:p>
          <a:endParaRPr lang="zh-TW" altLang="en-US"/>
        </a:p>
      </dgm:t>
    </dgm:pt>
    <dgm:pt modelId="{6CEF280E-1438-4EE9-AEEF-217416573E00}" type="sibTrans" cxnId="{94DBD47A-BD4D-4B1F-A28E-B82D22FCEBA5}">
      <dgm:prSet/>
      <dgm:spPr/>
      <dgm:t>
        <a:bodyPr/>
        <a:lstStyle/>
        <a:p>
          <a:endParaRPr lang="zh-TW" altLang="en-US"/>
        </a:p>
      </dgm:t>
    </dgm:pt>
    <dgm:pt modelId="{2C40BDE6-54A9-425C-9A44-C21953B37EAD}" type="pres">
      <dgm:prSet presAssocID="{F575BD86-0036-43D4-B369-63C1993EEFFB}" presName="Name0" presStyleCnt="0">
        <dgm:presLayoutVars>
          <dgm:dir/>
          <dgm:resizeHandles val="exact"/>
        </dgm:presLayoutVars>
      </dgm:prSet>
      <dgm:spPr/>
    </dgm:pt>
    <dgm:pt modelId="{DE19F780-1224-45C6-82CD-20F71308ADF5}" type="pres">
      <dgm:prSet presAssocID="{A0517D0E-53AD-4F7E-8336-995619DCA9B3}" presName="parTxOnly" presStyleLbl="node1" presStyleIdx="0" presStyleCnt="3">
        <dgm:presLayoutVars>
          <dgm:bulletEnabled val="1"/>
        </dgm:presLayoutVars>
      </dgm:prSet>
      <dgm:spPr/>
    </dgm:pt>
    <dgm:pt modelId="{D8551344-48BB-4883-A146-E20D8A48ED02}" type="pres">
      <dgm:prSet presAssocID="{749DC496-A93F-45AB-88E7-E6A13426449E}" presName="parSpace" presStyleCnt="0"/>
      <dgm:spPr/>
    </dgm:pt>
    <dgm:pt modelId="{052E8CD4-8E53-40A9-AC2D-B53E2A245495}" type="pres">
      <dgm:prSet presAssocID="{D81B3906-2086-4575-A002-803E0A4A641F}" presName="parTxOnly" presStyleLbl="node1" presStyleIdx="1" presStyleCnt="3">
        <dgm:presLayoutVars>
          <dgm:bulletEnabled val="1"/>
        </dgm:presLayoutVars>
      </dgm:prSet>
      <dgm:spPr/>
    </dgm:pt>
    <dgm:pt modelId="{68F1D1F9-E986-441E-999F-1C26F9E20AC8}" type="pres">
      <dgm:prSet presAssocID="{853316AC-1CC2-4FEE-9C01-3606EEF9554B}" presName="parSpace" presStyleCnt="0"/>
      <dgm:spPr/>
    </dgm:pt>
    <dgm:pt modelId="{DCB47FCE-D06E-4B41-8875-B3C69972E0A2}" type="pres">
      <dgm:prSet presAssocID="{11B7B1F9-8B68-4F58-BD4B-4AFD88C1C8D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B2D4119-B67C-47A3-A104-1B82EE7822E7}" type="presOf" srcId="{D81B3906-2086-4575-A002-803E0A4A641F}" destId="{052E8CD4-8E53-40A9-AC2D-B53E2A245495}" srcOrd="0" destOrd="0" presId="urn:microsoft.com/office/officeart/2005/8/layout/hChevron3"/>
    <dgm:cxn modelId="{CBB7C332-5423-4DBB-B81C-BD6D7F4A1D50}" srcId="{F575BD86-0036-43D4-B369-63C1993EEFFB}" destId="{A0517D0E-53AD-4F7E-8336-995619DCA9B3}" srcOrd="0" destOrd="0" parTransId="{02A2E83A-C0EE-42BA-81A0-ED69B143BD1C}" sibTransId="{749DC496-A93F-45AB-88E7-E6A13426449E}"/>
    <dgm:cxn modelId="{8973706D-7F5A-4A1C-91DD-4B386F0D7461}" type="presOf" srcId="{F575BD86-0036-43D4-B369-63C1993EEFFB}" destId="{2C40BDE6-54A9-425C-9A44-C21953B37EAD}" srcOrd="0" destOrd="0" presId="urn:microsoft.com/office/officeart/2005/8/layout/hChevron3"/>
    <dgm:cxn modelId="{0194B651-B83A-4317-8837-5655C92AFDA5}" type="presOf" srcId="{A0517D0E-53AD-4F7E-8336-995619DCA9B3}" destId="{DE19F780-1224-45C6-82CD-20F71308ADF5}" srcOrd="0" destOrd="0" presId="urn:microsoft.com/office/officeart/2005/8/layout/hChevron3"/>
    <dgm:cxn modelId="{94DBD47A-BD4D-4B1F-A28E-B82D22FCEBA5}" srcId="{F575BD86-0036-43D4-B369-63C1993EEFFB}" destId="{11B7B1F9-8B68-4F58-BD4B-4AFD88C1C8D7}" srcOrd="2" destOrd="0" parTransId="{12547FA2-EA3A-47D7-A6C2-DC364BD1F497}" sibTransId="{6CEF280E-1438-4EE9-AEEF-217416573E00}"/>
    <dgm:cxn modelId="{2A7340B6-10C8-4E56-891C-A786FDE76BE5}" type="presOf" srcId="{11B7B1F9-8B68-4F58-BD4B-4AFD88C1C8D7}" destId="{DCB47FCE-D06E-4B41-8875-B3C69972E0A2}" srcOrd="0" destOrd="0" presId="urn:microsoft.com/office/officeart/2005/8/layout/hChevron3"/>
    <dgm:cxn modelId="{AF0CD9BF-2144-4D29-8B5C-AF34F9C4D559}" srcId="{F575BD86-0036-43D4-B369-63C1993EEFFB}" destId="{D81B3906-2086-4575-A002-803E0A4A641F}" srcOrd="1" destOrd="0" parTransId="{ACBFAA72-29FD-4C17-822D-70DF85163B00}" sibTransId="{853316AC-1CC2-4FEE-9C01-3606EEF9554B}"/>
    <dgm:cxn modelId="{2875F765-DA78-4C9C-B7F1-FD1CAA2E6710}" type="presParOf" srcId="{2C40BDE6-54A9-425C-9A44-C21953B37EAD}" destId="{DE19F780-1224-45C6-82CD-20F71308ADF5}" srcOrd="0" destOrd="0" presId="urn:microsoft.com/office/officeart/2005/8/layout/hChevron3"/>
    <dgm:cxn modelId="{9159E236-070D-459C-84EF-33FD1D52679B}" type="presParOf" srcId="{2C40BDE6-54A9-425C-9A44-C21953B37EAD}" destId="{D8551344-48BB-4883-A146-E20D8A48ED02}" srcOrd="1" destOrd="0" presId="urn:microsoft.com/office/officeart/2005/8/layout/hChevron3"/>
    <dgm:cxn modelId="{A1E5B516-D7F8-4074-A95C-E581924AA71B}" type="presParOf" srcId="{2C40BDE6-54A9-425C-9A44-C21953B37EAD}" destId="{052E8CD4-8E53-40A9-AC2D-B53E2A245495}" srcOrd="2" destOrd="0" presId="urn:microsoft.com/office/officeart/2005/8/layout/hChevron3"/>
    <dgm:cxn modelId="{7F1A0311-34EA-4791-BB54-67902C6D17B7}" type="presParOf" srcId="{2C40BDE6-54A9-425C-9A44-C21953B37EAD}" destId="{68F1D1F9-E986-441E-999F-1C26F9E20AC8}" srcOrd="3" destOrd="0" presId="urn:microsoft.com/office/officeart/2005/8/layout/hChevron3"/>
    <dgm:cxn modelId="{F625EAC2-9464-465E-AA04-625A6403E55F}" type="presParOf" srcId="{2C40BDE6-54A9-425C-9A44-C21953B37EAD}" destId="{DCB47FCE-D06E-4B41-8875-B3C69972E0A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5BD86-0036-43D4-B369-63C1993EEFF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0517D0E-53AD-4F7E-8336-995619DCA9B3}">
      <dgm:prSet phldrT="[文字]" custT="1"/>
      <dgm:spPr>
        <a:solidFill>
          <a:srgbClr val="008000"/>
        </a:solidFill>
        <a:ln>
          <a:noFill/>
        </a:ln>
        <a:effectLst/>
      </dgm:spPr>
      <dgm:t>
        <a:bodyPr/>
        <a:lstStyle/>
        <a:p>
          <a:r>
            <a:rPr lang="en-US" altLang="zh-TW" sz="2400" dirty="0">
              <a:solidFill>
                <a:schemeClr val="bg1"/>
              </a:solidFill>
            </a:rPr>
            <a:t>Initial DIFS sensing</a:t>
          </a:r>
          <a:endParaRPr lang="zh-TW" altLang="en-US" sz="2400" dirty="0">
            <a:solidFill>
              <a:schemeClr val="bg1"/>
            </a:solidFill>
          </a:endParaRPr>
        </a:p>
      </dgm:t>
    </dgm:pt>
    <dgm:pt modelId="{02A2E83A-C0EE-42BA-81A0-ED69B143BD1C}" type="parTrans" cxnId="{CBB7C332-5423-4DBB-B81C-BD6D7F4A1D50}">
      <dgm:prSet/>
      <dgm:spPr/>
      <dgm:t>
        <a:bodyPr/>
        <a:lstStyle/>
        <a:p>
          <a:endParaRPr lang="zh-TW" altLang="en-US"/>
        </a:p>
      </dgm:t>
    </dgm:pt>
    <dgm:pt modelId="{749DC496-A93F-45AB-88E7-E6A13426449E}" type="sibTrans" cxnId="{CBB7C332-5423-4DBB-B81C-BD6D7F4A1D50}">
      <dgm:prSet/>
      <dgm:spPr/>
      <dgm:t>
        <a:bodyPr/>
        <a:lstStyle/>
        <a:p>
          <a:endParaRPr lang="zh-TW" altLang="en-US"/>
        </a:p>
      </dgm:t>
    </dgm:pt>
    <dgm:pt modelId="{D81B3906-2086-4575-A002-803E0A4A641F}">
      <dgm:prSet phldrT="[文字]" custT="1"/>
      <dgm:spPr>
        <a:solidFill>
          <a:srgbClr val="92D050"/>
        </a:solidFill>
        <a:ln>
          <a:noFill/>
        </a:ln>
        <a:effectLst/>
      </dgm:spPr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Back-off sensing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ACBFAA72-29FD-4C17-822D-70DF85163B00}" type="parTrans" cxnId="{AF0CD9BF-2144-4D29-8B5C-AF34F9C4D559}">
      <dgm:prSet/>
      <dgm:spPr/>
      <dgm:t>
        <a:bodyPr/>
        <a:lstStyle/>
        <a:p>
          <a:endParaRPr lang="zh-TW" altLang="en-US"/>
        </a:p>
      </dgm:t>
    </dgm:pt>
    <dgm:pt modelId="{853316AC-1CC2-4FEE-9C01-3606EEF9554B}" type="sibTrans" cxnId="{AF0CD9BF-2144-4D29-8B5C-AF34F9C4D559}">
      <dgm:prSet/>
      <dgm:spPr/>
      <dgm:t>
        <a:bodyPr/>
        <a:lstStyle/>
        <a:p>
          <a:endParaRPr lang="zh-TW" altLang="en-US"/>
        </a:p>
      </dgm:t>
    </dgm:pt>
    <dgm:pt modelId="{11B7B1F9-8B68-4F58-BD4B-4AFD88C1C8D7}">
      <dgm:prSet phldrT="[文字]" custT="1"/>
      <dgm:spPr>
        <a:solidFill>
          <a:srgbClr val="0432FF"/>
        </a:solidFill>
        <a:ln>
          <a:noFill/>
        </a:ln>
        <a:effectLst/>
      </dgm:spPr>
      <dgm:t>
        <a:bodyPr/>
        <a:lstStyle/>
        <a:p>
          <a:r>
            <a:rPr lang="en-US" altLang="zh-TW" sz="2400" dirty="0">
              <a:solidFill>
                <a:schemeClr val="bg1"/>
              </a:solidFill>
            </a:rPr>
            <a:t>Packet transmission</a:t>
          </a:r>
          <a:endParaRPr lang="zh-TW" altLang="en-US" sz="2400" dirty="0">
            <a:solidFill>
              <a:schemeClr val="bg1"/>
            </a:solidFill>
          </a:endParaRPr>
        </a:p>
      </dgm:t>
    </dgm:pt>
    <dgm:pt modelId="{12547FA2-EA3A-47D7-A6C2-DC364BD1F497}" type="parTrans" cxnId="{94DBD47A-BD4D-4B1F-A28E-B82D22FCEBA5}">
      <dgm:prSet/>
      <dgm:spPr/>
      <dgm:t>
        <a:bodyPr/>
        <a:lstStyle/>
        <a:p>
          <a:endParaRPr lang="zh-TW" altLang="en-US"/>
        </a:p>
      </dgm:t>
    </dgm:pt>
    <dgm:pt modelId="{6CEF280E-1438-4EE9-AEEF-217416573E00}" type="sibTrans" cxnId="{94DBD47A-BD4D-4B1F-A28E-B82D22FCEBA5}">
      <dgm:prSet/>
      <dgm:spPr/>
      <dgm:t>
        <a:bodyPr/>
        <a:lstStyle/>
        <a:p>
          <a:endParaRPr lang="zh-TW" altLang="en-US"/>
        </a:p>
      </dgm:t>
    </dgm:pt>
    <dgm:pt modelId="{2C40BDE6-54A9-425C-9A44-C21953B37EAD}" type="pres">
      <dgm:prSet presAssocID="{F575BD86-0036-43D4-B369-63C1993EEFFB}" presName="Name0" presStyleCnt="0">
        <dgm:presLayoutVars>
          <dgm:dir/>
          <dgm:resizeHandles val="exact"/>
        </dgm:presLayoutVars>
      </dgm:prSet>
      <dgm:spPr/>
    </dgm:pt>
    <dgm:pt modelId="{DE19F780-1224-45C6-82CD-20F71308ADF5}" type="pres">
      <dgm:prSet presAssocID="{A0517D0E-53AD-4F7E-8336-995619DCA9B3}" presName="parTxOnly" presStyleLbl="node1" presStyleIdx="0" presStyleCnt="3">
        <dgm:presLayoutVars>
          <dgm:bulletEnabled val="1"/>
        </dgm:presLayoutVars>
      </dgm:prSet>
      <dgm:spPr/>
    </dgm:pt>
    <dgm:pt modelId="{D8551344-48BB-4883-A146-E20D8A48ED02}" type="pres">
      <dgm:prSet presAssocID="{749DC496-A93F-45AB-88E7-E6A13426449E}" presName="parSpace" presStyleCnt="0"/>
      <dgm:spPr/>
    </dgm:pt>
    <dgm:pt modelId="{052E8CD4-8E53-40A9-AC2D-B53E2A245495}" type="pres">
      <dgm:prSet presAssocID="{D81B3906-2086-4575-A002-803E0A4A641F}" presName="parTxOnly" presStyleLbl="node1" presStyleIdx="1" presStyleCnt="3">
        <dgm:presLayoutVars>
          <dgm:bulletEnabled val="1"/>
        </dgm:presLayoutVars>
      </dgm:prSet>
      <dgm:spPr/>
    </dgm:pt>
    <dgm:pt modelId="{68F1D1F9-E986-441E-999F-1C26F9E20AC8}" type="pres">
      <dgm:prSet presAssocID="{853316AC-1CC2-4FEE-9C01-3606EEF9554B}" presName="parSpace" presStyleCnt="0"/>
      <dgm:spPr/>
    </dgm:pt>
    <dgm:pt modelId="{DCB47FCE-D06E-4B41-8875-B3C69972E0A2}" type="pres">
      <dgm:prSet presAssocID="{11B7B1F9-8B68-4F58-BD4B-4AFD88C1C8D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B2D4119-B67C-47A3-A104-1B82EE7822E7}" type="presOf" srcId="{D81B3906-2086-4575-A002-803E0A4A641F}" destId="{052E8CD4-8E53-40A9-AC2D-B53E2A245495}" srcOrd="0" destOrd="0" presId="urn:microsoft.com/office/officeart/2005/8/layout/hChevron3"/>
    <dgm:cxn modelId="{CBB7C332-5423-4DBB-B81C-BD6D7F4A1D50}" srcId="{F575BD86-0036-43D4-B369-63C1993EEFFB}" destId="{A0517D0E-53AD-4F7E-8336-995619DCA9B3}" srcOrd="0" destOrd="0" parTransId="{02A2E83A-C0EE-42BA-81A0-ED69B143BD1C}" sibTransId="{749DC496-A93F-45AB-88E7-E6A13426449E}"/>
    <dgm:cxn modelId="{8973706D-7F5A-4A1C-91DD-4B386F0D7461}" type="presOf" srcId="{F575BD86-0036-43D4-B369-63C1993EEFFB}" destId="{2C40BDE6-54A9-425C-9A44-C21953B37EAD}" srcOrd="0" destOrd="0" presId="urn:microsoft.com/office/officeart/2005/8/layout/hChevron3"/>
    <dgm:cxn modelId="{0194B651-B83A-4317-8837-5655C92AFDA5}" type="presOf" srcId="{A0517D0E-53AD-4F7E-8336-995619DCA9B3}" destId="{DE19F780-1224-45C6-82CD-20F71308ADF5}" srcOrd="0" destOrd="0" presId="urn:microsoft.com/office/officeart/2005/8/layout/hChevron3"/>
    <dgm:cxn modelId="{94DBD47A-BD4D-4B1F-A28E-B82D22FCEBA5}" srcId="{F575BD86-0036-43D4-B369-63C1993EEFFB}" destId="{11B7B1F9-8B68-4F58-BD4B-4AFD88C1C8D7}" srcOrd="2" destOrd="0" parTransId="{12547FA2-EA3A-47D7-A6C2-DC364BD1F497}" sibTransId="{6CEF280E-1438-4EE9-AEEF-217416573E00}"/>
    <dgm:cxn modelId="{2A7340B6-10C8-4E56-891C-A786FDE76BE5}" type="presOf" srcId="{11B7B1F9-8B68-4F58-BD4B-4AFD88C1C8D7}" destId="{DCB47FCE-D06E-4B41-8875-B3C69972E0A2}" srcOrd="0" destOrd="0" presId="urn:microsoft.com/office/officeart/2005/8/layout/hChevron3"/>
    <dgm:cxn modelId="{AF0CD9BF-2144-4D29-8B5C-AF34F9C4D559}" srcId="{F575BD86-0036-43D4-B369-63C1993EEFFB}" destId="{D81B3906-2086-4575-A002-803E0A4A641F}" srcOrd="1" destOrd="0" parTransId="{ACBFAA72-29FD-4C17-822D-70DF85163B00}" sibTransId="{853316AC-1CC2-4FEE-9C01-3606EEF9554B}"/>
    <dgm:cxn modelId="{2875F765-DA78-4C9C-B7F1-FD1CAA2E6710}" type="presParOf" srcId="{2C40BDE6-54A9-425C-9A44-C21953B37EAD}" destId="{DE19F780-1224-45C6-82CD-20F71308ADF5}" srcOrd="0" destOrd="0" presId="urn:microsoft.com/office/officeart/2005/8/layout/hChevron3"/>
    <dgm:cxn modelId="{9159E236-070D-459C-84EF-33FD1D52679B}" type="presParOf" srcId="{2C40BDE6-54A9-425C-9A44-C21953B37EAD}" destId="{D8551344-48BB-4883-A146-E20D8A48ED02}" srcOrd="1" destOrd="0" presId="urn:microsoft.com/office/officeart/2005/8/layout/hChevron3"/>
    <dgm:cxn modelId="{A1E5B516-D7F8-4074-A95C-E581924AA71B}" type="presParOf" srcId="{2C40BDE6-54A9-425C-9A44-C21953B37EAD}" destId="{052E8CD4-8E53-40A9-AC2D-B53E2A245495}" srcOrd="2" destOrd="0" presId="urn:microsoft.com/office/officeart/2005/8/layout/hChevron3"/>
    <dgm:cxn modelId="{7F1A0311-34EA-4791-BB54-67902C6D17B7}" type="presParOf" srcId="{2C40BDE6-54A9-425C-9A44-C21953B37EAD}" destId="{68F1D1F9-E986-441E-999F-1C26F9E20AC8}" srcOrd="3" destOrd="0" presId="urn:microsoft.com/office/officeart/2005/8/layout/hChevron3"/>
    <dgm:cxn modelId="{F625EAC2-9464-465E-AA04-625A6403E55F}" type="presParOf" srcId="{2C40BDE6-54A9-425C-9A44-C21953B37EAD}" destId="{DCB47FCE-D06E-4B41-8875-B3C69972E0A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FDAEAF-04A9-4A89-A6AD-15F64EF1E78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5230496-1BD6-4351-8E6D-1708AC40983A}">
      <dgm:prSet custT="1"/>
      <dgm:spPr>
        <a:solidFill>
          <a:schemeClr val="bg1">
            <a:lumMod val="95000"/>
          </a:schemeClr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Agents: </a:t>
          </a:r>
          <a:r>
            <a:rPr lang="en-US" sz="2400" b="0" dirty="0">
              <a:solidFill>
                <a:schemeClr val="tx1"/>
              </a:solidFill>
            </a:rPr>
            <a:t>LTE </a:t>
          </a:r>
          <a:r>
            <a:rPr lang="en-US" sz="2400" b="0" dirty="0" err="1">
              <a:solidFill>
                <a:schemeClr val="tx1"/>
              </a:solidFill>
            </a:rPr>
            <a:t>eNB</a:t>
          </a:r>
          <a:r>
            <a:rPr lang="en-US" sz="2400" b="0" dirty="0">
              <a:solidFill>
                <a:schemeClr val="tx1"/>
              </a:solidFill>
            </a:rPr>
            <a:t> and Wi-Fi AP.</a:t>
          </a:r>
          <a:endParaRPr lang="zh-TW" sz="2400" b="0" dirty="0">
            <a:solidFill>
              <a:schemeClr val="tx1"/>
            </a:solidFill>
          </a:endParaRPr>
        </a:p>
      </dgm:t>
    </dgm:pt>
    <dgm:pt modelId="{385918BE-0319-495B-8563-9AD8C07923BB}" type="parTrans" cxnId="{BDCAC496-2176-405A-9536-AEAD09933A56}">
      <dgm:prSet/>
      <dgm:spPr/>
      <dgm:t>
        <a:bodyPr/>
        <a:lstStyle/>
        <a:p>
          <a:endParaRPr lang="zh-TW" altLang="en-US" sz="1600"/>
        </a:p>
      </dgm:t>
    </dgm:pt>
    <dgm:pt modelId="{A303F6C3-B66C-4527-9853-22A85F6E7C63}" type="sibTrans" cxnId="{BDCAC496-2176-405A-9536-AEAD09933A56}">
      <dgm:prSet/>
      <dgm:spPr/>
      <dgm:t>
        <a:bodyPr/>
        <a:lstStyle/>
        <a:p>
          <a:endParaRPr lang="zh-TW" altLang="en-US" sz="1600"/>
        </a:p>
      </dgm:t>
    </dgm:pt>
    <mc:AlternateContent xmlns:mc="http://schemas.openxmlformats.org/markup-compatibility/2006">
      <mc:Choice xmlns:a14="http://schemas.microsoft.com/office/drawing/2010/main" Requires="a14">
        <dgm:pt modelId="{8A2B0D20-99C3-48EC-8995-5E123AB88B18}">
          <dgm:prSet custT="1"/>
          <dgm:spPr>
            <a:solidFill>
              <a:schemeClr val="bg1">
                <a:lumMod val="95000"/>
              </a:schemeClr>
            </a:solidFill>
          </dgm:spPr>
          <dgm:t>
            <a:bodyPr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Actions: </a:t>
              </a:r>
              <a:r>
                <a:rPr lang="en-US" sz="2400" b="0" dirty="0">
                  <a:solidFill>
                    <a:schemeClr val="tx1"/>
                  </a:solidFill>
                </a:rPr>
                <a:t>each element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sz="2400" b="0" dirty="0">
                  <a:solidFill>
                    <a:schemeClr val="tx1"/>
                  </a:solidFill>
                </a:rPr>
                <a:t> is a number representing the value of the contention window.</a:t>
              </a:r>
              <a:endParaRPr lang="zh-TW" sz="2400" b="0" dirty="0">
                <a:solidFill>
                  <a:schemeClr val="tx1"/>
                </a:solidFill>
              </a:endParaRPr>
            </a:p>
          </dgm:t>
        </dgm:pt>
      </mc:Choice>
      <mc:Fallback>
        <dgm:pt modelId="{8A2B0D20-99C3-48EC-8995-5E123AB88B18}">
          <dgm:prSet custT="1"/>
          <dgm:spPr>
            <a:solidFill>
              <a:schemeClr val="bg1">
                <a:lumMod val="95000"/>
              </a:schemeClr>
            </a:solidFill>
          </dgm:spPr>
          <dgm:t>
            <a:bodyPr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Actions: </a:t>
              </a:r>
              <a:r>
                <a:rPr lang="en-US" sz="2400" b="0" dirty="0">
                  <a:solidFill>
                    <a:schemeClr val="tx1"/>
                  </a:solidFill>
                </a:rPr>
                <a:t>each element </a:t>
              </a:r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𝑎_𝑖</a:t>
              </a:r>
              <a:r>
                <a:rPr lang="en-US" sz="2400" b="0" dirty="0">
                  <a:solidFill>
                    <a:schemeClr val="tx1"/>
                  </a:solidFill>
                </a:rPr>
                <a:t> is a number representing the value of the contention window.</a:t>
              </a:r>
              <a:endParaRPr lang="zh-TW" sz="2400" b="0" dirty="0">
                <a:solidFill>
                  <a:schemeClr val="tx1"/>
                </a:solidFill>
              </a:endParaRPr>
            </a:p>
          </dgm:t>
        </dgm:pt>
      </mc:Fallback>
    </mc:AlternateContent>
    <dgm:pt modelId="{3CF1877E-747C-4DE1-82C3-35D2F82D30F6}" type="parTrans" cxnId="{17129CE3-EFF2-4E95-84ED-13E6910597B0}">
      <dgm:prSet/>
      <dgm:spPr/>
      <dgm:t>
        <a:bodyPr/>
        <a:lstStyle/>
        <a:p>
          <a:endParaRPr lang="zh-TW" altLang="en-US" sz="1600"/>
        </a:p>
      </dgm:t>
    </dgm:pt>
    <dgm:pt modelId="{AD75DCE1-03E6-4944-B7E6-EF486E6A3BDB}" type="sibTrans" cxnId="{17129CE3-EFF2-4E95-84ED-13E6910597B0}">
      <dgm:prSet/>
      <dgm:spPr/>
      <dgm:t>
        <a:bodyPr/>
        <a:lstStyle/>
        <a:p>
          <a:endParaRPr lang="zh-TW" altLang="en-US" sz="1600"/>
        </a:p>
      </dgm:t>
    </dgm:pt>
    <mc:AlternateContent xmlns:mc="http://schemas.openxmlformats.org/markup-compatibility/2006">
      <mc:Choice xmlns:a14="http://schemas.microsoft.com/office/drawing/2010/main" Requires="a14">
        <dgm:pt modelId="{4832DBD3-4F49-43FA-8A6B-31608AB39513}">
          <dgm:prSet custT="1"/>
          <dgm:spPr>
            <a:solidFill>
              <a:schemeClr val="bg1">
                <a:lumMod val="95000"/>
              </a:schemeClr>
            </a:solidFill>
          </dgm:spPr>
          <dgm:t>
            <a:bodyPr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States: </a:t>
              </a:r>
              <a:r>
                <a:rPr lang="en-US" sz="2400" b="0" dirty="0">
                  <a:solidFill>
                    <a:schemeClr val="tx1"/>
                  </a:solidFill>
                </a:rPr>
                <a:t>each global state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</m:oMath>
              </a14:m>
              <a:r>
                <a:rPr lang="en-US" sz="2400" b="0" dirty="0">
                  <a:solidFill>
                    <a:schemeClr val="tx1"/>
                  </a:solidFill>
                </a:rPr>
                <a:t> corresponds to one unique integer indicating the number of agents currently occupying the spectrum.</a:t>
              </a:r>
              <a:endParaRPr lang="zh-TW" sz="2400" b="0" dirty="0">
                <a:solidFill>
                  <a:schemeClr val="tx1"/>
                </a:solidFill>
              </a:endParaRPr>
            </a:p>
          </dgm:t>
        </dgm:pt>
      </mc:Choice>
      <mc:Fallback>
        <dgm:pt modelId="{4832DBD3-4F49-43FA-8A6B-31608AB39513}">
          <dgm:prSet custT="1"/>
          <dgm:spPr>
            <a:solidFill>
              <a:schemeClr val="bg1">
                <a:lumMod val="95000"/>
              </a:schemeClr>
            </a:solidFill>
          </dgm:spPr>
          <dgm:t>
            <a:bodyPr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States: </a:t>
              </a:r>
              <a:r>
                <a:rPr lang="en-US" sz="2400" b="0" dirty="0">
                  <a:solidFill>
                    <a:schemeClr val="tx1"/>
                  </a:solidFill>
                </a:rPr>
                <a:t>each global state </a:t>
              </a:r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𝑠_𝑘</a:t>
              </a:r>
              <a:r>
                <a:rPr lang="en-US" sz="2400" b="0" dirty="0">
                  <a:solidFill>
                    <a:schemeClr val="tx1"/>
                  </a:solidFill>
                </a:rPr>
                <a:t> corresponds to one unique integer indicating the number of agents currently occupying the spectrum.</a:t>
              </a:r>
              <a:endParaRPr lang="zh-TW" sz="2400" b="0" dirty="0">
                <a:solidFill>
                  <a:schemeClr val="tx1"/>
                </a:solidFill>
              </a:endParaRPr>
            </a:p>
          </dgm:t>
        </dgm:pt>
      </mc:Fallback>
    </mc:AlternateContent>
    <dgm:pt modelId="{83A8EFFE-29A2-4CDB-B550-FB7D8C362276}" type="parTrans" cxnId="{76114894-7BBA-40FF-BDCF-F4BA2F6ED022}">
      <dgm:prSet/>
      <dgm:spPr/>
      <dgm:t>
        <a:bodyPr/>
        <a:lstStyle/>
        <a:p>
          <a:endParaRPr lang="zh-TW" altLang="en-US" sz="1600"/>
        </a:p>
      </dgm:t>
    </dgm:pt>
    <dgm:pt modelId="{A01AFB79-4EC8-4C7F-93EA-00D1A45FEEE6}" type="sibTrans" cxnId="{76114894-7BBA-40FF-BDCF-F4BA2F6ED022}">
      <dgm:prSet/>
      <dgm:spPr/>
      <dgm:t>
        <a:bodyPr/>
        <a:lstStyle/>
        <a:p>
          <a:endParaRPr lang="zh-TW" altLang="en-US" sz="1600"/>
        </a:p>
      </dgm:t>
    </dgm:pt>
    <dgm:pt modelId="{71D4EA30-3CF8-449C-8F87-4B4402BCF0E7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Observations: </a:t>
          </a:r>
          <a:r>
            <a:rPr lang="en-US" sz="2400" b="0" dirty="0">
              <a:solidFill>
                <a:schemeClr val="tx1"/>
              </a:solidFill>
            </a:rPr>
            <a:t>the actual time duration an agent spends in sensing the channel from the start of initial sensing to the end of back-off sensing.</a:t>
          </a:r>
          <a:endParaRPr lang="zh-TW" sz="2400" b="0" dirty="0">
            <a:solidFill>
              <a:schemeClr val="tx1"/>
            </a:solidFill>
          </a:endParaRPr>
        </a:p>
      </dgm:t>
    </dgm:pt>
    <dgm:pt modelId="{B53A5B94-5E1A-41BF-A5EE-567D3A85CF76}" type="parTrans" cxnId="{446A1F54-B6B7-43B3-8613-A800E288B651}">
      <dgm:prSet/>
      <dgm:spPr/>
      <dgm:t>
        <a:bodyPr/>
        <a:lstStyle/>
        <a:p>
          <a:endParaRPr lang="zh-TW" altLang="en-US" sz="1600"/>
        </a:p>
      </dgm:t>
    </dgm:pt>
    <dgm:pt modelId="{373EC682-3E35-48B2-9226-B1824232E81A}" type="sibTrans" cxnId="{446A1F54-B6B7-43B3-8613-A800E288B651}">
      <dgm:prSet/>
      <dgm:spPr/>
      <dgm:t>
        <a:bodyPr/>
        <a:lstStyle/>
        <a:p>
          <a:endParaRPr lang="zh-TW" altLang="en-US" sz="1600"/>
        </a:p>
      </dgm:t>
    </dgm:pt>
    <dgm:pt modelId="{E88A147E-9712-40C7-8964-4C330F71223E}" type="pres">
      <dgm:prSet presAssocID="{0DFDAEAF-04A9-4A89-A6AD-15F64EF1E78F}" presName="linear" presStyleCnt="0">
        <dgm:presLayoutVars>
          <dgm:animLvl val="lvl"/>
          <dgm:resizeHandles val="exact"/>
        </dgm:presLayoutVars>
      </dgm:prSet>
      <dgm:spPr/>
    </dgm:pt>
    <dgm:pt modelId="{057ABF3D-0629-40DF-B573-CCEF63145728}" type="pres">
      <dgm:prSet presAssocID="{E5230496-1BD6-4351-8E6D-1708AC4098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043862-2E0C-4690-A153-91C3FCBB1BA0}" type="pres">
      <dgm:prSet presAssocID="{A303F6C3-B66C-4527-9853-22A85F6E7C63}" presName="spacer" presStyleCnt="0"/>
      <dgm:spPr/>
    </dgm:pt>
    <dgm:pt modelId="{1799A476-C698-43AD-862E-F9EFA21B02F5}" type="pres">
      <dgm:prSet presAssocID="{8A2B0D20-99C3-48EC-8995-5E123AB88B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7CCE86-AF1C-4DBD-A9EE-4EF5E5FBC397}" type="pres">
      <dgm:prSet presAssocID="{AD75DCE1-03E6-4944-B7E6-EF486E6A3BDB}" presName="spacer" presStyleCnt="0"/>
      <dgm:spPr/>
    </dgm:pt>
    <dgm:pt modelId="{DFD20D95-8262-4F26-9A90-15FE29E96869}" type="pres">
      <dgm:prSet presAssocID="{4832DBD3-4F49-43FA-8A6B-31608AB395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2D42F2-CEA8-4C54-8484-5B7E2B22CB7B}" type="pres">
      <dgm:prSet presAssocID="{A01AFB79-4EC8-4C7F-93EA-00D1A45FEEE6}" presName="spacer" presStyleCnt="0"/>
      <dgm:spPr/>
    </dgm:pt>
    <dgm:pt modelId="{B0A3C88C-46D8-4C1A-ABE2-EB980C6F1DE9}" type="pres">
      <dgm:prSet presAssocID="{71D4EA30-3CF8-449C-8F87-4B4402BCF0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F42F66-2494-452C-8907-9BDD4F0FCDFA}" type="presOf" srcId="{4832DBD3-4F49-43FA-8A6B-31608AB39513}" destId="{DFD20D95-8262-4F26-9A90-15FE29E96869}" srcOrd="0" destOrd="0" presId="urn:microsoft.com/office/officeart/2005/8/layout/vList2"/>
    <dgm:cxn modelId="{422DC94F-DEC2-4683-8DB8-D9E6C2D12538}" type="presOf" srcId="{8A2B0D20-99C3-48EC-8995-5E123AB88B18}" destId="{1799A476-C698-43AD-862E-F9EFA21B02F5}" srcOrd="0" destOrd="0" presId="urn:microsoft.com/office/officeart/2005/8/layout/vList2"/>
    <dgm:cxn modelId="{446A1F54-B6B7-43B3-8613-A800E288B651}" srcId="{0DFDAEAF-04A9-4A89-A6AD-15F64EF1E78F}" destId="{71D4EA30-3CF8-449C-8F87-4B4402BCF0E7}" srcOrd="3" destOrd="0" parTransId="{B53A5B94-5E1A-41BF-A5EE-567D3A85CF76}" sibTransId="{373EC682-3E35-48B2-9226-B1824232E81A}"/>
    <dgm:cxn modelId="{0461B991-48FB-41DF-B05D-01AB31D17D12}" type="presOf" srcId="{71D4EA30-3CF8-449C-8F87-4B4402BCF0E7}" destId="{B0A3C88C-46D8-4C1A-ABE2-EB980C6F1DE9}" srcOrd="0" destOrd="0" presId="urn:microsoft.com/office/officeart/2005/8/layout/vList2"/>
    <dgm:cxn modelId="{76114894-7BBA-40FF-BDCF-F4BA2F6ED022}" srcId="{0DFDAEAF-04A9-4A89-A6AD-15F64EF1E78F}" destId="{4832DBD3-4F49-43FA-8A6B-31608AB39513}" srcOrd="2" destOrd="0" parTransId="{83A8EFFE-29A2-4CDB-B550-FB7D8C362276}" sibTransId="{A01AFB79-4EC8-4C7F-93EA-00D1A45FEEE6}"/>
    <dgm:cxn modelId="{BDCAC496-2176-405A-9536-AEAD09933A56}" srcId="{0DFDAEAF-04A9-4A89-A6AD-15F64EF1E78F}" destId="{E5230496-1BD6-4351-8E6D-1708AC40983A}" srcOrd="0" destOrd="0" parTransId="{385918BE-0319-495B-8563-9AD8C07923BB}" sibTransId="{A303F6C3-B66C-4527-9853-22A85F6E7C63}"/>
    <dgm:cxn modelId="{F3B7C6AF-103A-4803-8FC8-C29648005BBD}" type="presOf" srcId="{0DFDAEAF-04A9-4A89-A6AD-15F64EF1E78F}" destId="{E88A147E-9712-40C7-8964-4C330F71223E}" srcOrd="0" destOrd="0" presId="urn:microsoft.com/office/officeart/2005/8/layout/vList2"/>
    <dgm:cxn modelId="{17129CE3-EFF2-4E95-84ED-13E6910597B0}" srcId="{0DFDAEAF-04A9-4A89-A6AD-15F64EF1E78F}" destId="{8A2B0D20-99C3-48EC-8995-5E123AB88B18}" srcOrd="1" destOrd="0" parTransId="{3CF1877E-747C-4DE1-82C3-35D2F82D30F6}" sibTransId="{AD75DCE1-03E6-4944-B7E6-EF486E6A3BDB}"/>
    <dgm:cxn modelId="{1AE09EE5-B562-473E-8F28-1749C5836EA4}" type="presOf" srcId="{E5230496-1BD6-4351-8E6D-1708AC40983A}" destId="{057ABF3D-0629-40DF-B573-CCEF63145728}" srcOrd="0" destOrd="0" presId="urn:microsoft.com/office/officeart/2005/8/layout/vList2"/>
    <dgm:cxn modelId="{EC6515E7-9BB1-4D92-9EBA-512199A0B120}" type="presParOf" srcId="{E88A147E-9712-40C7-8964-4C330F71223E}" destId="{057ABF3D-0629-40DF-B573-CCEF63145728}" srcOrd="0" destOrd="0" presId="urn:microsoft.com/office/officeart/2005/8/layout/vList2"/>
    <dgm:cxn modelId="{EA912EB9-63F3-4CD5-A095-84D492B86803}" type="presParOf" srcId="{E88A147E-9712-40C7-8964-4C330F71223E}" destId="{25043862-2E0C-4690-A153-91C3FCBB1BA0}" srcOrd="1" destOrd="0" presId="urn:microsoft.com/office/officeart/2005/8/layout/vList2"/>
    <dgm:cxn modelId="{F73BA0DC-2562-470E-9A72-7118D2A1431B}" type="presParOf" srcId="{E88A147E-9712-40C7-8964-4C330F71223E}" destId="{1799A476-C698-43AD-862E-F9EFA21B02F5}" srcOrd="2" destOrd="0" presId="urn:microsoft.com/office/officeart/2005/8/layout/vList2"/>
    <dgm:cxn modelId="{1B00D4F6-BD50-4E64-9C0D-154B7F17CFE3}" type="presParOf" srcId="{E88A147E-9712-40C7-8964-4C330F71223E}" destId="{5A7CCE86-AF1C-4DBD-A9EE-4EF5E5FBC397}" srcOrd="3" destOrd="0" presId="urn:microsoft.com/office/officeart/2005/8/layout/vList2"/>
    <dgm:cxn modelId="{640CB449-7F46-4080-9424-0CD0AF42C8A4}" type="presParOf" srcId="{E88A147E-9712-40C7-8964-4C330F71223E}" destId="{DFD20D95-8262-4F26-9A90-15FE29E96869}" srcOrd="4" destOrd="0" presId="urn:microsoft.com/office/officeart/2005/8/layout/vList2"/>
    <dgm:cxn modelId="{3ABE10C4-56D4-4A80-BFCD-B4D9E4166615}" type="presParOf" srcId="{E88A147E-9712-40C7-8964-4C330F71223E}" destId="{D82D42F2-CEA8-4C54-8484-5B7E2B22CB7B}" srcOrd="5" destOrd="0" presId="urn:microsoft.com/office/officeart/2005/8/layout/vList2"/>
    <dgm:cxn modelId="{F207FA21-DE11-40B3-AE3D-74D88FE989C7}" type="presParOf" srcId="{E88A147E-9712-40C7-8964-4C330F71223E}" destId="{B0A3C88C-46D8-4C1A-ABE2-EB980C6F1D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FDAEAF-04A9-4A89-A6AD-15F64EF1E78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5230496-1BD6-4351-8E6D-1708AC40983A}">
      <dgm:prSet custT="1"/>
      <dgm:spPr>
        <a:solidFill>
          <a:schemeClr val="bg1">
            <a:lumMod val="95000"/>
          </a:schemeClr>
        </a:solidFill>
        <a:scene3d>
          <a:camera prst="orthographicFront"/>
          <a:lightRig rig="flat" dir="t"/>
        </a:scene3d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Agents: </a:t>
          </a:r>
          <a:r>
            <a:rPr lang="en-US" sz="2400" b="0" dirty="0">
              <a:solidFill>
                <a:schemeClr val="tx1"/>
              </a:solidFill>
            </a:rPr>
            <a:t>LTE </a:t>
          </a:r>
          <a:r>
            <a:rPr lang="en-US" sz="2400" b="0" dirty="0" err="1">
              <a:solidFill>
                <a:schemeClr val="tx1"/>
              </a:solidFill>
            </a:rPr>
            <a:t>eNB</a:t>
          </a:r>
          <a:r>
            <a:rPr lang="en-US" sz="2400" b="0" dirty="0">
              <a:solidFill>
                <a:schemeClr val="tx1"/>
              </a:solidFill>
            </a:rPr>
            <a:t> and Wi-Fi AP.</a:t>
          </a:r>
          <a:endParaRPr lang="zh-TW" sz="2400" b="0" dirty="0">
            <a:solidFill>
              <a:schemeClr val="tx1"/>
            </a:solidFill>
          </a:endParaRPr>
        </a:p>
      </dgm:t>
    </dgm:pt>
    <dgm:pt modelId="{385918BE-0319-495B-8563-9AD8C07923BB}" type="parTrans" cxnId="{BDCAC496-2176-405A-9536-AEAD09933A56}">
      <dgm:prSet/>
      <dgm:spPr/>
      <dgm:t>
        <a:bodyPr/>
        <a:lstStyle/>
        <a:p>
          <a:endParaRPr lang="zh-TW" altLang="en-US" sz="1600"/>
        </a:p>
      </dgm:t>
    </dgm:pt>
    <dgm:pt modelId="{A303F6C3-B66C-4527-9853-22A85F6E7C63}" type="sibTrans" cxnId="{BDCAC496-2176-405A-9536-AEAD09933A56}">
      <dgm:prSet/>
      <dgm:spPr/>
      <dgm:t>
        <a:bodyPr/>
        <a:lstStyle/>
        <a:p>
          <a:endParaRPr lang="zh-TW" altLang="en-US" sz="1600"/>
        </a:p>
      </dgm:t>
    </dgm:pt>
    <dgm:pt modelId="{8A2B0D20-99C3-48EC-8995-5E123AB88B18}">
      <dgm:prSet custT="1"/>
      <dgm:spPr>
        <a:blipFill>
          <a:blip xmlns:r="http://schemas.openxmlformats.org/officeDocument/2006/relationships" r:embed="rId1"/>
          <a:stretch>
            <a:fillRect l="-209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CF1877E-747C-4DE1-82C3-35D2F82D30F6}" type="parTrans" cxnId="{17129CE3-EFF2-4E95-84ED-13E6910597B0}">
      <dgm:prSet/>
      <dgm:spPr/>
      <dgm:t>
        <a:bodyPr/>
        <a:lstStyle/>
        <a:p>
          <a:endParaRPr lang="zh-TW" altLang="en-US" sz="1600"/>
        </a:p>
      </dgm:t>
    </dgm:pt>
    <dgm:pt modelId="{AD75DCE1-03E6-4944-B7E6-EF486E6A3BDB}" type="sibTrans" cxnId="{17129CE3-EFF2-4E95-84ED-13E6910597B0}">
      <dgm:prSet/>
      <dgm:spPr/>
      <dgm:t>
        <a:bodyPr/>
        <a:lstStyle/>
        <a:p>
          <a:endParaRPr lang="zh-TW" altLang="en-US" sz="1600"/>
        </a:p>
      </dgm:t>
    </dgm:pt>
    <dgm:pt modelId="{4832DBD3-4F49-43FA-8A6B-31608AB39513}">
      <dgm:prSet custT="1"/>
      <dgm:spPr>
        <a:blipFill>
          <a:blip xmlns:r="http://schemas.openxmlformats.org/officeDocument/2006/relationships" r:embed="rId2"/>
          <a:stretch>
            <a:fillRect l="-209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83A8EFFE-29A2-4CDB-B550-FB7D8C362276}" type="parTrans" cxnId="{76114894-7BBA-40FF-BDCF-F4BA2F6ED022}">
      <dgm:prSet/>
      <dgm:spPr/>
      <dgm:t>
        <a:bodyPr/>
        <a:lstStyle/>
        <a:p>
          <a:endParaRPr lang="zh-TW" altLang="en-US" sz="1600"/>
        </a:p>
      </dgm:t>
    </dgm:pt>
    <dgm:pt modelId="{A01AFB79-4EC8-4C7F-93EA-00D1A45FEEE6}" type="sibTrans" cxnId="{76114894-7BBA-40FF-BDCF-F4BA2F6ED022}">
      <dgm:prSet/>
      <dgm:spPr/>
      <dgm:t>
        <a:bodyPr/>
        <a:lstStyle/>
        <a:p>
          <a:endParaRPr lang="zh-TW" altLang="en-US" sz="1600"/>
        </a:p>
      </dgm:t>
    </dgm:pt>
    <dgm:pt modelId="{71D4EA30-3CF8-449C-8F87-4B4402BCF0E7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Observations: </a:t>
          </a:r>
          <a:r>
            <a:rPr lang="en-US" sz="2400" b="0" dirty="0">
              <a:solidFill>
                <a:schemeClr val="tx1"/>
              </a:solidFill>
            </a:rPr>
            <a:t>the actual time duration an agent spends in sensing the channel from the start of initial sensing to the end of back-off sensing.</a:t>
          </a:r>
          <a:endParaRPr lang="zh-TW" sz="2400" b="0" dirty="0">
            <a:solidFill>
              <a:schemeClr val="tx1"/>
            </a:solidFill>
          </a:endParaRPr>
        </a:p>
      </dgm:t>
    </dgm:pt>
    <dgm:pt modelId="{B53A5B94-5E1A-41BF-A5EE-567D3A85CF76}" type="parTrans" cxnId="{446A1F54-B6B7-43B3-8613-A800E288B651}">
      <dgm:prSet/>
      <dgm:spPr/>
      <dgm:t>
        <a:bodyPr/>
        <a:lstStyle/>
        <a:p>
          <a:endParaRPr lang="zh-TW" altLang="en-US" sz="1600"/>
        </a:p>
      </dgm:t>
    </dgm:pt>
    <dgm:pt modelId="{373EC682-3E35-48B2-9226-B1824232E81A}" type="sibTrans" cxnId="{446A1F54-B6B7-43B3-8613-A800E288B651}">
      <dgm:prSet/>
      <dgm:spPr/>
      <dgm:t>
        <a:bodyPr/>
        <a:lstStyle/>
        <a:p>
          <a:endParaRPr lang="zh-TW" altLang="en-US" sz="1600"/>
        </a:p>
      </dgm:t>
    </dgm:pt>
    <dgm:pt modelId="{E88A147E-9712-40C7-8964-4C330F71223E}" type="pres">
      <dgm:prSet presAssocID="{0DFDAEAF-04A9-4A89-A6AD-15F64EF1E78F}" presName="linear" presStyleCnt="0">
        <dgm:presLayoutVars>
          <dgm:animLvl val="lvl"/>
          <dgm:resizeHandles val="exact"/>
        </dgm:presLayoutVars>
      </dgm:prSet>
      <dgm:spPr/>
    </dgm:pt>
    <dgm:pt modelId="{057ABF3D-0629-40DF-B573-CCEF63145728}" type="pres">
      <dgm:prSet presAssocID="{E5230496-1BD6-4351-8E6D-1708AC4098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043862-2E0C-4690-A153-91C3FCBB1BA0}" type="pres">
      <dgm:prSet presAssocID="{A303F6C3-B66C-4527-9853-22A85F6E7C63}" presName="spacer" presStyleCnt="0"/>
      <dgm:spPr/>
    </dgm:pt>
    <dgm:pt modelId="{1799A476-C698-43AD-862E-F9EFA21B02F5}" type="pres">
      <dgm:prSet presAssocID="{8A2B0D20-99C3-48EC-8995-5E123AB88B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7CCE86-AF1C-4DBD-A9EE-4EF5E5FBC397}" type="pres">
      <dgm:prSet presAssocID="{AD75DCE1-03E6-4944-B7E6-EF486E6A3BDB}" presName="spacer" presStyleCnt="0"/>
      <dgm:spPr/>
    </dgm:pt>
    <dgm:pt modelId="{DFD20D95-8262-4F26-9A90-15FE29E96869}" type="pres">
      <dgm:prSet presAssocID="{4832DBD3-4F49-43FA-8A6B-31608AB395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2D42F2-CEA8-4C54-8484-5B7E2B22CB7B}" type="pres">
      <dgm:prSet presAssocID="{A01AFB79-4EC8-4C7F-93EA-00D1A45FEEE6}" presName="spacer" presStyleCnt="0"/>
      <dgm:spPr/>
    </dgm:pt>
    <dgm:pt modelId="{B0A3C88C-46D8-4C1A-ABE2-EB980C6F1DE9}" type="pres">
      <dgm:prSet presAssocID="{71D4EA30-3CF8-449C-8F87-4B4402BCF0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F42F66-2494-452C-8907-9BDD4F0FCDFA}" type="presOf" srcId="{4832DBD3-4F49-43FA-8A6B-31608AB39513}" destId="{DFD20D95-8262-4F26-9A90-15FE29E96869}" srcOrd="0" destOrd="0" presId="urn:microsoft.com/office/officeart/2005/8/layout/vList2"/>
    <dgm:cxn modelId="{422DC94F-DEC2-4683-8DB8-D9E6C2D12538}" type="presOf" srcId="{8A2B0D20-99C3-48EC-8995-5E123AB88B18}" destId="{1799A476-C698-43AD-862E-F9EFA21B02F5}" srcOrd="0" destOrd="0" presId="urn:microsoft.com/office/officeart/2005/8/layout/vList2"/>
    <dgm:cxn modelId="{446A1F54-B6B7-43B3-8613-A800E288B651}" srcId="{0DFDAEAF-04A9-4A89-A6AD-15F64EF1E78F}" destId="{71D4EA30-3CF8-449C-8F87-4B4402BCF0E7}" srcOrd="3" destOrd="0" parTransId="{B53A5B94-5E1A-41BF-A5EE-567D3A85CF76}" sibTransId="{373EC682-3E35-48B2-9226-B1824232E81A}"/>
    <dgm:cxn modelId="{0461B991-48FB-41DF-B05D-01AB31D17D12}" type="presOf" srcId="{71D4EA30-3CF8-449C-8F87-4B4402BCF0E7}" destId="{B0A3C88C-46D8-4C1A-ABE2-EB980C6F1DE9}" srcOrd="0" destOrd="0" presId="urn:microsoft.com/office/officeart/2005/8/layout/vList2"/>
    <dgm:cxn modelId="{76114894-7BBA-40FF-BDCF-F4BA2F6ED022}" srcId="{0DFDAEAF-04A9-4A89-A6AD-15F64EF1E78F}" destId="{4832DBD3-4F49-43FA-8A6B-31608AB39513}" srcOrd="2" destOrd="0" parTransId="{83A8EFFE-29A2-4CDB-B550-FB7D8C362276}" sibTransId="{A01AFB79-4EC8-4C7F-93EA-00D1A45FEEE6}"/>
    <dgm:cxn modelId="{BDCAC496-2176-405A-9536-AEAD09933A56}" srcId="{0DFDAEAF-04A9-4A89-A6AD-15F64EF1E78F}" destId="{E5230496-1BD6-4351-8E6D-1708AC40983A}" srcOrd="0" destOrd="0" parTransId="{385918BE-0319-495B-8563-9AD8C07923BB}" sibTransId="{A303F6C3-B66C-4527-9853-22A85F6E7C63}"/>
    <dgm:cxn modelId="{F3B7C6AF-103A-4803-8FC8-C29648005BBD}" type="presOf" srcId="{0DFDAEAF-04A9-4A89-A6AD-15F64EF1E78F}" destId="{E88A147E-9712-40C7-8964-4C330F71223E}" srcOrd="0" destOrd="0" presId="urn:microsoft.com/office/officeart/2005/8/layout/vList2"/>
    <dgm:cxn modelId="{17129CE3-EFF2-4E95-84ED-13E6910597B0}" srcId="{0DFDAEAF-04A9-4A89-A6AD-15F64EF1E78F}" destId="{8A2B0D20-99C3-48EC-8995-5E123AB88B18}" srcOrd="1" destOrd="0" parTransId="{3CF1877E-747C-4DE1-82C3-35D2F82D30F6}" sibTransId="{AD75DCE1-03E6-4944-B7E6-EF486E6A3BDB}"/>
    <dgm:cxn modelId="{1AE09EE5-B562-473E-8F28-1749C5836EA4}" type="presOf" srcId="{E5230496-1BD6-4351-8E6D-1708AC40983A}" destId="{057ABF3D-0629-40DF-B573-CCEF63145728}" srcOrd="0" destOrd="0" presId="urn:microsoft.com/office/officeart/2005/8/layout/vList2"/>
    <dgm:cxn modelId="{EC6515E7-9BB1-4D92-9EBA-512199A0B120}" type="presParOf" srcId="{E88A147E-9712-40C7-8964-4C330F71223E}" destId="{057ABF3D-0629-40DF-B573-CCEF63145728}" srcOrd="0" destOrd="0" presId="urn:microsoft.com/office/officeart/2005/8/layout/vList2"/>
    <dgm:cxn modelId="{EA912EB9-63F3-4CD5-A095-84D492B86803}" type="presParOf" srcId="{E88A147E-9712-40C7-8964-4C330F71223E}" destId="{25043862-2E0C-4690-A153-91C3FCBB1BA0}" srcOrd="1" destOrd="0" presId="urn:microsoft.com/office/officeart/2005/8/layout/vList2"/>
    <dgm:cxn modelId="{F73BA0DC-2562-470E-9A72-7118D2A1431B}" type="presParOf" srcId="{E88A147E-9712-40C7-8964-4C330F71223E}" destId="{1799A476-C698-43AD-862E-F9EFA21B02F5}" srcOrd="2" destOrd="0" presId="urn:microsoft.com/office/officeart/2005/8/layout/vList2"/>
    <dgm:cxn modelId="{1B00D4F6-BD50-4E64-9C0D-154B7F17CFE3}" type="presParOf" srcId="{E88A147E-9712-40C7-8964-4C330F71223E}" destId="{5A7CCE86-AF1C-4DBD-A9EE-4EF5E5FBC397}" srcOrd="3" destOrd="0" presId="urn:microsoft.com/office/officeart/2005/8/layout/vList2"/>
    <dgm:cxn modelId="{640CB449-7F46-4080-9424-0CD0AF42C8A4}" type="presParOf" srcId="{E88A147E-9712-40C7-8964-4C330F71223E}" destId="{DFD20D95-8262-4F26-9A90-15FE29E96869}" srcOrd="4" destOrd="0" presId="urn:microsoft.com/office/officeart/2005/8/layout/vList2"/>
    <dgm:cxn modelId="{3ABE10C4-56D4-4A80-BFCD-B4D9E4166615}" type="presParOf" srcId="{E88A147E-9712-40C7-8964-4C330F71223E}" destId="{D82D42F2-CEA8-4C54-8484-5B7E2B22CB7B}" srcOrd="5" destOrd="0" presId="urn:microsoft.com/office/officeart/2005/8/layout/vList2"/>
    <dgm:cxn modelId="{F207FA21-DE11-40B3-AE3D-74D88FE989C7}" type="presParOf" srcId="{E88A147E-9712-40C7-8964-4C330F71223E}" destId="{B0A3C88C-46D8-4C1A-ABE2-EB980C6F1D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9F780-1224-45C6-82CD-20F71308ADF5}">
      <dsp:nvSpPr>
        <dsp:cNvPr id="0" name=""/>
        <dsp:cNvSpPr/>
      </dsp:nvSpPr>
      <dsp:spPr>
        <a:xfrm>
          <a:off x="5238" y="0"/>
          <a:ext cx="4580436" cy="520700"/>
        </a:xfrm>
        <a:prstGeom prst="homePlate">
          <a:avLst/>
        </a:prstGeom>
        <a:solidFill>
          <a:srgbClr val="008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bg1"/>
              </a:solidFill>
            </a:rPr>
            <a:t>ICCA sensing</a:t>
          </a:r>
          <a:endParaRPr lang="zh-TW" altLang="en-US" sz="2400" kern="1200" dirty="0">
            <a:solidFill>
              <a:schemeClr val="bg1"/>
            </a:solidFill>
          </a:endParaRPr>
        </a:p>
      </dsp:txBody>
      <dsp:txXfrm>
        <a:off x="5238" y="0"/>
        <a:ext cx="4450261" cy="520700"/>
      </dsp:txXfrm>
    </dsp:sp>
    <dsp:sp modelId="{052E8CD4-8E53-40A9-AC2D-B53E2A245495}">
      <dsp:nvSpPr>
        <dsp:cNvPr id="0" name=""/>
        <dsp:cNvSpPr/>
      </dsp:nvSpPr>
      <dsp:spPr>
        <a:xfrm>
          <a:off x="3669587" y="0"/>
          <a:ext cx="4580436" cy="520700"/>
        </a:xfrm>
        <a:prstGeom prst="chevron">
          <a:avLst/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ECCA sensing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3929937" y="0"/>
        <a:ext cx="4059736" cy="520700"/>
      </dsp:txXfrm>
    </dsp:sp>
    <dsp:sp modelId="{DCB47FCE-D06E-4B41-8875-B3C69972E0A2}">
      <dsp:nvSpPr>
        <dsp:cNvPr id="0" name=""/>
        <dsp:cNvSpPr/>
      </dsp:nvSpPr>
      <dsp:spPr>
        <a:xfrm>
          <a:off x="7333937" y="0"/>
          <a:ext cx="4580436" cy="520700"/>
        </a:xfrm>
        <a:prstGeom prst="chevron">
          <a:avLst/>
        </a:prstGeom>
        <a:solidFill>
          <a:srgbClr val="043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Sub-frames transmission</a:t>
          </a:r>
          <a:endParaRPr lang="zh-TW" altLang="en-US" sz="2400" kern="1200" dirty="0"/>
        </a:p>
      </dsp:txBody>
      <dsp:txXfrm>
        <a:off x="7594287" y="0"/>
        <a:ext cx="4059736" cy="52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9F780-1224-45C6-82CD-20F71308ADF5}">
      <dsp:nvSpPr>
        <dsp:cNvPr id="0" name=""/>
        <dsp:cNvSpPr/>
      </dsp:nvSpPr>
      <dsp:spPr>
        <a:xfrm>
          <a:off x="5238" y="0"/>
          <a:ext cx="4580436" cy="584774"/>
        </a:xfrm>
        <a:prstGeom prst="homePlate">
          <a:avLst/>
        </a:prstGeom>
        <a:solidFill>
          <a:srgbClr val="008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bg1"/>
              </a:solidFill>
            </a:rPr>
            <a:t>Initial DIFS sensing</a:t>
          </a:r>
          <a:endParaRPr lang="zh-TW" altLang="en-US" sz="2400" kern="1200" dirty="0">
            <a:solidFill>
              <a:schemeClr val="bg1"/>
            </a:solidFill>
          </a:endParaRPr>
        </a:p>
      </dsp:txBody>
      <dsp:txXfrm>
        <a:off x="5238" y="0"/>
        <a:ext cx="4434243" cy="584774"/>
      </dsp:txXfrm>
    </dsp:sp>
    <dsp:sp modelId="{052E8CD4-8E53-40A9-AC2D-B53E2A245495}">
      <dsp:nvSpPr>
        <dsp:cNvPr id="0" name=""/>
        <dsp:cNvSpPr/>
      </dsp:nvSpPr>
      <dsp:spPr>
        <a:xfrm>
          <a:off x="3669587" y="0"/>
          <a:ext cx="4580436" cy="584774"/>
        </a:xfrm>
        <a:prstGeom prst="chevron">
          <a:avLst/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Back-off sensing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3961974" y="0"/>
        <a:ext cx="3995662" cy="584774"/>
      </dsp:txXfrm>
    </dsp:sp>
    <dsp:sp modelId="{DCB47FCE-D06E-4B41-8875-B3C69972E0A2}">
      <dsp:nvSpPr>
        <dsp:cNvPr id="0" name=""/>
        <dsp:cNvSpPr/>
      </dsp:nvSpPr>
      <dsp:spPr>
        <a:xfrm>
          <a:off x="7333937" y="0"/>
          <a:ext cx="4580436" cy="584774"/>
        </a:xfrm>
        <a:prstGeom prst="chevron">
          <a:avLst/>
        </a:prstGeom>
        <a:solidFill>
          <a:srgbClr val="043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bg1"/>
              </a:solidFill>
            </a:rPr>
            <a:t>Packet transmission</a:t>
          </a:r>
          <a:endParaRPr lang="zh-TW" altLang="en-US" sz="2400" kern="1200" dirty="0">
            <a:solidFill>
              <a:schemeClr val="bg1"/>
            </a:solidFill>
          </a:endParaRPr>
        </a:p>
      </dsp:txBody>
      <dsp:txXfrm>
        <a:off x="7626324" y="0"/>
        <a:ext cx="3995662" cy="584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ABF3D-0629-40DF-B573-CCEF63145728}">
      <dsp:nvSpPr>
        <dsp:cNvPr id="0" name=""/>
        <dsp:cNvSpPr/>
      </dsp:nvSpPr>
      <dsp:spPr>
        <a:xfrm>
          <a:off x="0" y="21848"/>
          <a:ext cx="11612820" cy="1085760"/>
        </a:xfrm>
        <a:prstGeom prst="roundRect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Agents: </a:t>
          </a:r>
          <a:r>
            <a:rPr lang="en-US" sz="2400" b="0" kern="1200" dirty="0">
              <a:solidFill>
                <a:schemeClr val="tx1"/>
              </a:solidFill>
            </a:rPr>
            <a:t>LTE </a:t>
          </a:r>
          <a:r>
            <a:rPr lang="en-US" sz="2400" b="0" kern="1200" dirty="0" err="1">
              <a:solidFill>
                <a:schemeClr val="tx1"/>
              </a:solidFill>
            </a:rPr>
            <a:t>eNB</a:t>
          </a:r>
          <a:r>
            <a:rPr lang="en-US" sz="2400" b="0" kern="1200" dirty="0">
              <a:solidFill>
                <a:schemeClr val="tx1"/>
              </a:solidFill>
            </a:rPr>
            <a:t> and Wi-Fi AP.</a:t>
          </a:r>
          <a:endParaRPr lang="zh-TW" sz="2400" b="0" kern="1200" dirty="0">
            <a:solidFill>
              <a:schemeClr val="tx1"/>
            </a:solidFill>
          </a:endParaRPr>
        </a:p>
      </dsp:txBody>
      <dsp:txXfrm>
        <a:off x="53002" y="74850"/>
        <a:ext cx="11506816" cy="979756"/>
      </dsp:txXfrm>
    </dsp:sp>
    <dsp:sp modelId="{1799A476-C698-43AD-862E-F9EFA21B02F5}">
      <dsp:nvSpPr>
        <dsp:cNvPr id="0" name=""/>
        <dsp:cNvSpPr/>
      </dsp:nvSpPr>
      <dsp:spPr>
        <a:xfrm>
          <a:off x="0" y="1274648"/>
          <a:ext cx="11612820" cy="1085760"/>
        </a:xfrm>
        <a:prstGeom prst="roundRect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Actions: </a:t>
          </a:r>
          <a:r>
            <a:rPr lang="en-US" sz="2400" b="0" kern="1200" dirty="0">
              <a:solidFill>
                <a:schemeClr val="tx1"/>
              </a:solidFill>
            </a:rPr>
            <a:t>each element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b="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𝑎</m:t>
                  </m:r>
                </m:e>
                <m:sub>
                  <m:r>
                    <a:rPr lang="en-US" sz="2400" b="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sz="2400" b="0" kern="1200" dirty="0">
              <a:solidFill>
                <a:schemeClr val="tx1"/>
              </a:solidFill>
            </a:rPr>
            <a:t> is a number representing the value of the contention window.</a:t>
          </a:r>
          <a:endParaRPr lang="zh-TW" sz="2400" b="0" kern="1200" dirty="0">
            <a:solidFill>
              <a:schemeClr val="tx1"/>
            </a:solidFill>
          </a:endParaRPr>
        </a:p>
      </dsp:txBody>
      <dsp:txXfrm>
        <a:off x="53002" y="1327650"/>
        <a:ext cx="11506816" cy="979756"/>
      </dsp:txXfrm>
    </dsp:sp>
    <dsp:sp modelId="{DFD20D95-8262-4F26-9A90-15FE29E96869}">
      <dsp:nvSpPr>
        <dsp:cNvPr id="0" name=""/>
        <dsp:cNvSpPr/>
      </dsp:nvSpPr>
      <dsp:spPr>
        <a:xfrm>
          <a:off x="0" y="2527448"/>
          <a:ext cx="11612820" cy="1085760"/>
        </a:xfrm>
        <a:prstGeom prst="roundRect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States: </a:t>
          </a:r>
          <a:r>
            <a:rPr lang="en-US" sz="2400" b="0" kern="1200" dirty="0">
              <a:solidFill>
                <a:schemeClr val="tx1"/>
              </a:solidFill>
            </a:rPr>
            <a:t>each global state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b="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𝑠</m:t>
                  </m:r>
                </m:e>
                <m:sub>
                  <m:r>
                    <a:rPr lang="en-US" sz="2400" b="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𝑘</m:t>
                  </m:r>
                </m:sub>
              </m:sSub>
            </m:oMath>
          </a14:m>
          <a:r>
            <a:rPr lang="en-US" sz="2400" b="0" kern="1200" dirty="0">
              <a:solidFill>
                <a:schemeClr val="tx1"/>
              </a:solidFill>
            </a:rPr>
            <a:t> corresponds to one unique integer indicating the number of agents currently occupying the spectrum.</a:t>
          </a:r>
          <a:endParaRPr lang="zh-TW" sz="2400" b="0" kern="1200" dirty="0">
            <a:solidFill>
              <a:schemeClr val="tx1"/>
            </a:solidFill>
          </a:endParaRPr>
        </a:p>
      </dsp:txBody>
      <dsp:txXfrm>
        <a:off x="53002" y="2580450"/>
        <a:ext cx="11506816" cy="979756"/>
      </dsp:txXfrm>
    </dsp:sp>
    <dsp:sp modelId="{B0A3C88C-46D8-4C1A-ABE2-EB980C6F1DE9}">
      <dsp:nvSpPr>
        <dsp:cNvPr id="0" name=""/>
        <dsp:cNvSpPr/>
      </dsp:nvSpPr>
      <dsp:spPr>
        <a:xfrm>
          <a:off x="0" y="3780248"/>
          <a:ext cx="11612820" cy="1085760"/>
        </a:xfrm>
        <a:prstGeom prst="roundRect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Observations: </a:t>
          </a:r>
          <a:r>
            <a:rPr lang="en-US" sz="2400" b="0" kern="1200" dirty="0">
              <a:solidFill>
                <a:schemeClr val="tx1"/>
              </a:solidFill>
            </a:rPr>
            <a:t>the actual time duration an agent spends in sensing the channel from the start of initial sensing to the end of back-off sensing.</a:t>
          </a:r>
          <a:endParaRPr lang="zh-TW" sz="2400" b="0" kern="1200" dirty="0">
            <a:solidFill>
              <a:schemeClr val="tx1"/>
            </a:solidFill>
          </a:endParaRPr>
        </a:p>
      </dsp:txBody>
      <dsp:txXfrm>
        <a:off x="53002" y="3833250"/>
        <a:ext cx="11506816" cy="979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5710460-1908-4884-9E24-4213D13B8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FA05E9-7F01-4425-842E-2F52D94CEE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6143-5753-440B-9C1D-292E0AE0455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9F08C6-9E31-41D4-824D-5EB3A3911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8A4B41-77AC-4A2B-94CE-C40BD86EA6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E3DF-8691-4391-9063-0E2C4A543A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33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E2C7-E17B-3243-BF8E-20D78DD4B7E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1850B-5788-954F-AA1E-403AA07B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68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1pPr>
    <a:lvl2pPr marL="546217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2pPr>
    <a:lvl3pPr marL="1092434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3pPr>
    <a:lvl4pPr marL="1638651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4pPr>
    <a:lvl5pPr marL="2184867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5pPr>
    <a:lvl6pPr marL="2731084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6pPr>
    <a:lvl7pPr marL="3277301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7pPr>
    <a:lvl8pPr marL="3823518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8pPr>
    <a:lvl9pPr marL="4369735" algn="l" defTabSz="1092434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1850B-5788-954F-AA1E-403AA07B1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1850B-5788-954F-AA1E-403AA07B1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402" y="1596769"/>
            <a:ext cx="9752410" cy="3396803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402" y="5124566"/>
            <a:ext cx="9752410" cy="2355628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0534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64789" y="1192495"/>
            <a:ext cx="2763183" cy="76970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75241" y="1192495"/>
            <a:ext cx="8072828" cy="769701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330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372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7199" y="2432419"/>
            <a:ext cx="11215271" cy="4058547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87199" y="6529362"/>
            <a:ext cx="11215271" cy="2134294"/>
          </a:xfrm>
        </p:spPr>
        <p:txBody>
          <a:bodyPr/>
          <a:lstStyle>
            <a:lvl1pPr marL="0" indent="0">
              <a:buNone/>
              <a:defRPr sz="3413"/>
            </a:lvl1pPr>
            <a:lvl2pPr marL="650138" indent="0">
              <a:buNone/>
              <a:defRPr sz="2844"/>
            </a:lvl2pPr>
            <a:lvl3pPr marL="1300277" indent="0">
              <a:buNone/>
              <a:defRPr sz="2560"/>
            </a:lvl3pPr>
            <a:lvl4pPr marL="1950415" indent="0">
              <a:buNone/>
              <a:defRPr sz="2275"/>
            </a:lvl4pPr>
            <a:lvl5pPr marL="2600554" indent="0">
              <a:buNone/>
              <a:defRPr sz="2275"/>
            </a:lvl5pPr>
            <a:lvl6pPr marL="3250692" indent="0">
              <a:buNone/>
              <a:defRPr sz="2275"/>
            </a:lvl6pPr>
            <a:lvl7pPr marL="3900830" indent="0">
              <a:buNone/>
              <a:defRPr sz="2275"/>
            </a:lvl7pPr>
            <a:lvl8pPr marL="4550969" indent="0">
              <a:buNone/>
              <a:defRPr sz="2275"/>
            </a:lvl8pPr>
            <a:lvl9pPr marL="5201107" indent="0">
              <a:buNone/>
              <a:defRPr sz="22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061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5241" y="3035441"/>
            <a:ext cx="5418005" cy="58540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09967" y="3035441"/>
            <a:ext cx="5418005" cy="58540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7675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229" y="519459"/>
            <a:ext cx="11215271" cy="188585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6230" y="2391766"/>
            <a:ext cx="5501532" cy="1172167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96230" y="3563933"/>
            <a:ext cx="5501532" cy="52420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82876" y="2391766"/>
            <a:ext cx="5528624" cy="1172167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82876" y="3563933"/>
            <a:ext cx="5528624" cy="52420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200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31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23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230" y="650452"/>
            <a:ext cx="4194439" cy="2276581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28624" y="1404796"/>
            <a:ext cx="6582877" cy="6933634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6230" y="2927032"/>
            <a:ext cx="4194439" cy="5422690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159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230" y="650452"/>
            <a:ext cx="4194439" cy="2276581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528624" y="1404796"/>
            <a:ext cx="6582877" cy="6933634"/>
          </a:xfrm>
        </p:spPr>
        <p:txBody>
          <a:bodyPr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6230" y="2927032"/>
            <a:ext cx="4194439" cy="5422690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25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1">
            <a:extLst>
              <a:ext uri="{FF2B5EF4-FFF2-40B4-BE49-F238E27FC236}">
                <a16:creationId xmlns:a16="http://schemas.microsoft.com/office/drawing/2014/main" id="{EE177909-2585-431F-84D2-4AADF9EB0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889506"/>
          <a:ext cx="13003213" cy="86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38095238" imgH="2120635" progId="Photoshop.Image.7">
                  <p:embed/>
                </p:oleObj>
              </mc:Choice>
              <mc:Fallback>
                <p:oleObj name="Image" r:id="rId13" imgW="38095238" imgH="2120635" progId="Photoshop.Image.7">
                  <p:embed/>
                  <p:pic>
                    <p:nvPicPr>
                      <p:cNvPr id="1026" name="Object 11">
                        <a:extLst>
                          <a:ext uri="{FF2B5EF4-FFF2-40B4-BE49-F238E27FC236}">
                            <a16:creationId xmlns:a16="http://schemas.microsoft.com/office/drawing/2014/main" id="{EE177909-2585-431F-84D2-4AADF9EB0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889506"/>
                        <a:ext cx="13003213" cy="867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D6AB5D8E-C681-4504-80A3-2A0FC70BE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241" y="1192495"/>
            <a:ext cx="11052731" cy="162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818C355-062C-4FD5-936E-D8806E51D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5241" y="3035441"/>
            <a:ext cx="11052731" cy="585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pic>
        <p:nvPicPr>
          <p:cNvPr id="1029" name="Picture 7">
            <a:extLst>
              <a:ext uri="{FF2B5EF4-FFF2-40B4-BE49-F238E27FC236}">
                <a16:creationId xmlns:a16="http://schemas.microsoft.com/office/drawing/2014/main" id="{D53E0C4D-0008-4B09-9E17-426D47FF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5471" cy="115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3D0BB9FF-3830-4ACD-976A-2327D94E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06" y="9106323"/>
            <a:ext cx="1083601" cy="45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2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8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88">
          <a:solidFill>
            <a:schemeClr val="tx2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88">
          <a:solidFill>
            <a:schemeClr val="tx2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88">
          <a:solidFill>
            <a:schemeClr val="tx2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88">
          <a:solidFill>
            <a:schemeClr val="tx2"/>
          </a:solidFill>
          <a:latin typeface="Verdana" panose="020B0604030504040204" pitchFamily="34" charset="0"/>
        </a:defRPr>
      </a:lvl5pPr>
      <a:lvl6pPr marL="650138" algn="ctr" rtl="0" eaLnBrk="1" fontAlgn="base" hangingPunct="1">
        <a:spcBef>
          <a:spcPct val="0"/>
        </a:spcBef>
        <a:spcAft>
          <a:spcPct val="0"/>
        </a:spcAft>
        <a:defRPr sz="5688">
          <a:solidFill>
            <a:schemeClr val="tx2"/>
          </a:solidFill>
          <a:latin typeface="Verdana" panose="020B0604030504040204" pitchFamily="34" charset="0"/>
        </a:defRPr>
      </a:lvl6pPr>
      <a:lvl7pPr marL="1300277" algn="ctr" rtl="0" eaLnBrk="1" fontAlgn="base" hangingPunct="1">
        <a:spcBef>
          <a:spcPct val="0"/>
        </a:spcBef>
        <a:spcAft>
          <a:spcPct val="0"/>
        </a:spcAft>
        <a:defRPr sz="5688">
          <a:solidFill>
            <a:schemeClr val="tx2"/>
          </a:solidFill>
          <a:latin typeface="Verdana" panose="020B0604030504040204" pitchFamily="34" charset="0"/>
        </a:defRPr>
      </a:lvl7pPr>
      <a:lvl8pPr marL="1950415" algn="ctr" rtl="0" eaLnBrk="1" fontAlgn="base" hangingPunct="1">
        <a:spcBef>
          <a:spcPct val="0"/>
        </a:spcBef>
        <a:spcAft>
          <a:spcPct val="0"/>
        </a:spcAft>
        <a:defRPr sz="5688">
          <a:solidFill>
            <a:schemeClr val="tx2"/>
          </a:solidFill>
          <a:latin typeface="Verdana" panose="020B0604030504040204" pitchFamily="34" charset="0"/>
        </a:defRPr>
      </a:lvl8pPr>
      <a:lvl9pPr marL="2600554" algn="ctr" rtl="0" eaLnBrk="1" fontAlgn="base" hangingPunct="1">
        <a:spcBef>
          <a:spcPct val="0"/>
        </a:spcBef>
        <a:spcAft>
          <a:spcPct val="0"/>
        </a:spcAft>
        <a:defRPr sz="5688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87604" indent="-487604" algn="l" rtl="0" eaLnBrk="1" fontAlgn="base" hangingPunct="1">
        <a:spcBef>
          <a:spcPct val="20000"/>
        </a:spcBef>
        <a:spcAft>
          <a:spcPct val="0"/>
        </a:spcAft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475" indent="-406337" algn="l" rtl="0" eaLnBrk="1" fontAlgn="base" hangingPunct="1">
        <a:spcBef>
          <a:spcPct val="20000"/>
        </a:spcBef>
        <a:spcAft>
          <a:spcPct val="0"/>
        </a:spcAft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rtl="0" eaLnBrk="1" fontAlgn="base" hangingPunct="1">
        <a:spcBef>
          <a:spcPct val="20000"/>
        </a:spcBef>
        <a:spcAft>
          <a:spcPct val="0"/>
        </a:spcAft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rtl="0" eaLnBrk="1" fontAlgn="base" hangingPunct="1">
        <a:spcBef>
          <a:spcPct val="20000"/>
        </a:spcBef>
        <a:spcAft>
          <a:spcPct val="0"/>
        </a:spcAft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rtl="0" eaLnBrk="1" fontAlgn="base" hangingPunct="1">
        <a:spcBef>
          <a:spcPct val="20000"/>
        </a:spcBef>
        <a:spcAft>
          <a:spcPct val="0"/>
        </a:spcAft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9BE3B-B402-A741-AA20-C3F8DF0A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225"/>
            <a:ext cx="2182090" cy="2182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07ED4-18E5-9240-85E2-7E8437B4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10" y="1246942"/>
            <a:ext cx="5096029" cy="1589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E53B1B-857A-8346-B14C-AA4518222ADB}"/>
              </a:ext>
            </a:extLst>
          </p:cNvPr>
          <p:cNvSpPr txBox="1"/>
          <p:nvPr/>
        </p:nvSpPr>
        <p:spPr>
          <a:xfrm>
            <a:off x="1489219" y="2931445"/>
            <a:ext cx="10024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 Light" panose="020B0403020202020204" pitchFamily="34" charset="0"/>
              </a:rPr>
              <a:t>Bayesian Nonparametric Reinforcement Learning in LTE and Wi-Fi Coexistence</a:t>
            </a:r>
            <a:r>
              <a:rPr lang="en-US" sz="4800" dirty="0">
                <a:latin typeface="Helvetica Light" panose="020B0403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7D4DA-8BBB-9949-A3AB-FFAA1E223C22}"/>
              </a:ext>
            </a:extLst>
          </p:cNvPr>
          <p:cNvSpPr txBox="1"/>
          <p:nvPr/>
        </p:nvSpPr>
        <p:spPr>
          <a:xfrm>
            <a:off x="3583577" y="6758941"/>
            <a:ext cx="5934032" cy="107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986" dirty="0">
                <a:latin typeface="Helvetica Light" panose="020B0403020202020204" pitchFamily="34" charset="0"/>
                <a:cs typeface="Arial" panose="020B0604020202020204" pitchFamily="34" charset="0"/>
              </a:rPr>
              <a:t>Po-Kan</a:t>
            </a:r>
            <a:r>
              <a:rPr lang="en-US" sz="2986" dirty="0">
                <a:latin typeface="Helvetica Light" panose="020B0403020202020204" pitchFamily="34" charset="0"/>
                <a:cs typeface="Arial" panose="020B0604020202020204" pitchFamily="34" charset="0"/>
              </a:rPr>
              <a:t> Shih</a:t>
            </a:r>
          </a:p>
          <a:p>
            <a:pPr algn="ctr"/>
            <a:r>
              <a:rPr lang="en-US" sz="1706" dirty="0">
                <a:latin typeface="Helvetica Light" panose="020B0403020202020204" pitchFamily="34" charset="0"/>
              </a:rPr>
              <a:t>Electrical, Computer, and Energy Engineering   </a:t>
            </a:r>
            <a:endParaRPr lang="en-US" sz="1706" dirty="0">
              <a:latin typeface="Helvetica Light" panose="020B0403020202020204" pitchFamily="34" charset="0"/>
              <a:cs typeface="Arial Narrow" panose="020B0604020202020204" pitchFamily="34" charset="0"/>
            </a:endParaRPr>
          </a:p>
          <a:p>
            <a:pPr algn="ctr"/>
            <a:r>
              <a:rPr lang="en-US" sz="1706" dirty="0">
                <a:latin typeface="Helvetica Light" panose="020B0403020202020204" pitchFamily="34" charset="0"/>
                <a:cs typeface="Arial Narrow" panose="020B0604020202020204" pitchFamily="34" charset="0"/>
              </a:rPr>
              <a:t>ASU</a:t>
            </a:r>
          </a:p>
        </p:txBody>
      </p:sp>
    </p:spTree>
    <p:extLst>
      <p:ext uri="{BB962C8B-B14F-4D97-AF65-F5344CB8AC3E}">
        <p14:creationId xmlns:p14="http://schemas.microsoft.com/office/powerpoint/2010/main" val="278072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DA1A8-B9FA-498F-9584-9411E580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Representation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2B6F15-DA3A-4FEB-B4A1-7BCAD205B2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D02D1491-E277-4FED-9F52-D5FE8A6381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176833"/>
                  </p:ext>
                </p:extLst>
              </p:nvPr>
            </p:nvGraphicFramePr>
            <p:xfrm>
              <a:off x="695197" y="2818623"/>
              <a:ext cx="11612820" cy="5234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2820">
                      <a:extLst>
                        <a:ext uri="{9D8B030D-6E8A-4147-A177-3AD203B41FA5}">
                          <a16:colId xmlns:a16="http://schemas.microsoft.com/office/drawing/2014/main" val="23974266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Finite State Controller</a:t>
                          </a:r>
                          <a:endParaRPr lang="zh-TW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346854"/>
                      </a:ext>
                    </a:extLst>
                  </a:tr>
                  <a:tr h="4716048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aseline="0" dirty="0"/>
                            <a:t>Stay simple and compact even for large problem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aseline="0" dirty="0"/>
                            <a:t>Cyclic graph captures the necessary part of infinite horizon MDP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aseline="0" dirty="0"/>
                            <a:t>Easy to be implemented in terminal devices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aseline="0" dirty="0"/>
                            <a:t>Designed for discrete action, observation, and reward space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dirty="0"/>
                            <a:t>Described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𝒜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𝒵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TW" sz="2400" dirty="0"/>
                            <a:t>, </a:t>
                          </a:r>
                        </a:p>
                        <a:p>
                          <a:pPr marL="993038" lvl="1" indent="-3429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400" dirty="0"/>
                            <a:t>: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local action set</a:t>
                          </a:r>
                        </a:p>
                        <a:p>
                          <a:pPr marL="993038" lvl="1" indent="-3429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400" dirty="0"/>
                            <a:t>: local observation set</a:t>
                          </a:r>
                        </a:p>
                        <a:p>
                          <a:pPr marL="993038" lvl="1" indent="-3429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400" dirty="0"/>
                            <a:t>: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baseline="0" dirty="0"/>
                            <a:t>finite set of nodes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zh-TW" altLang="en-US" sz="2000" i="0" dirty="0"/>
                            <a:t> </a:t>
                          </a:r>
                          <a:r>
                            <a:rPr lang="en-US" altLang="zh-TW" sz="2000" i="0" dirty="0"/>
                            <a:t>at t</a:t>
                          </a:r>
                          <a:r>
                            <a:rPr lang="en-US" altLang="zh-TW" sz="2000" i="0" baseline="0" dirty="0"/>
                            <a:t> =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,1,1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𝒜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𝒪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Sup>
                                  <m:sSub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𝒜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b>
                                      <m:sup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𝒜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Sup>
                                  <m:sSub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13076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D02D1491-E277-4FED-9F52-D5FE8A6381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176833"/>
                  </p:ext>
                </p:extLst>
              </p:nvPr>
            </p:nvGraphicFramePr>
            <p:xfrm>
              <a:off x="695197" y="2818623"/>
              <a:ext cx="11612820" cy="5234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2820">
                      <a:extLst>
                        <a:ext uri="{9D8B030D-6E8A-4147-A177-3AD203B41FA5}">
                          <a16:colId xmlns:a16="http://schemas.microsoft.com/office/drawing/2014/main" val="23974266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Finite State Controller</a:t>
                          </a:r>
                          <a:endParaRPr lang="zh-TW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346854"/>
                      </a:ext>
                    </a:extLst>
                  </a:tr>
                  <a:tr h="471604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" t="-12258" r="-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3076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216E3164-4F3F-47CA-B604-D4199C35B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18" y="5799551"/>
            <a:ext cx="5572595" cy="3089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圖說文字: 向右箭號 12">
                <a:extLst>
                  <a:ext uri="{FF2B5EF4-FFF2-40B4-BE49-F238E27FC236}">
                    <a16:creationId xmlns:a16="http://schemas.microsoft.com/office/drawing/2014/main" id="{3DAF24EB-FBDE-4F14-AF6B-AF1DF387BF88}"/>
                  </a:ext>
                </a:extLst>
              </p:cNvPr>
              <p:cNvSpPr/>
              <p:nvPr/>
            </p:nvSpPr>
            <p:spPr bwMode="auto">
              <a:xfrm>
                <a:off x="5061711" y="7956950"/>
                <a:ext cx="4133589" cy="854523"/>
              </a:xfrm>
              <a:prstGeom prst="rightArrowCallou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kumimoji="0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A FSC policy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0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kumimoji="0" lang="zh-TW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圖說文字: 向右箭號 12">
                <a:extLst>
                  <a:ext uri="{FF2B5EF4-FFF2-40B4-BE49-F238E27FC236}">
                    <a16:creationId xmlns:a16="http://schemas.microsoft.com/office/drawing/2014/main" id="{3DAF24EB-FBDE-4F14-AF6B-AF1DF387B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1711" y="7956950"/>
                <a:ext cx="4133589" cy="854523"/>
              </a:xfrm>
              <a:prstGeom prst="rightArrowCallout">
                <a:avLst/>
              </a:prstGeom>
              <a:blipFill>
                <a:blip r:embed="rId4"/>
                <a:stretch>
                  <a:fillRect l="-2059" t="-4225" b="-1197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53E4A-892B-46EE-867F-C7C7CFCA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42AC562D-AC7E-46CA-9D59-1E9C03A762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4222876"/>
                  </p:ext>
                </p:extLst>
              </p:nvPr>
            </p:nvGraphicFramePr>
            <p:xfrm>
              <a:off x="645092" y="2818624"/>
              <a:ext cx="11713028" cy="57685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3028">
                      <a:extLst>
                        <a:ext uri="{9D8B030D-6E8A-4147-A177-3AD203B41FA5}">
                          <a16:colId xmlns:a16="http://schemas.microsoft.com/office/drawing/2014/main" val="1690029020"/>
                        </a:ext>
                      </a:extLst>
                    </a:gridCol>
                  </a:tblGrid>
                  <a:tr h="325409">
                    <a:tc>
                      <a:txBody>
                        <a:bodyPr/>
                        <a:lstStyle/>
                        <a:p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Mixture of Dynamic Bayes Networks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072022"/>
                      </a:ext>
                    </a:extLst>
                  </a:tr>
                  <a:tr h="5311314">
                    <a:tc>
                      <a:txBody>
                        <a:bodyPr/>
                        <a:lstStyle/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0" dirty="0"/>
                            <a:t>To apply Bayesian policy learnin</a:t>
                          </a:r>
                          <a:r>
                            <a:rPr lang="en-US" altLang="zh-TW" sz="2000" b="0" dirty="0">
                              <a:latin typeface="+mn-lt"/>
                            </a:rPr>
                            <a:t>g </a:t>
                          </a:r>
                          <a:r>
                            <a:rPr lang="en-US" altLang="zh-TW" sz="2000" b="0" dirty="0">
                              <a:latin typeface="+mn-lt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altLang="zh-TW" sz="2000" b="0" dirty="0">
                              <a:latin typeface="+mn-lt"/>
                            </a:rPr>
                            <a:t>u</a:t>
                          </a:r>
                          <a:r>
                            <a:rPr lang="en-US" altLang="zh-TW" sz="2000" b="0" dirty="0"/>
                            <a:t>se trajectories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TW" sz="2000" b="0" dirty="0"/>
                            <a:t> to construct likelihood of policy</a:t>
                          </a:r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2000" b="0" dirty="0"/>
                            <a:t> with length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000" b="0" dirty="0"/>
                            <a:t> is defined as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zh-TW" sz="2000" b="0" dirty="0"/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0" dirty="0"/>
                            <a:t>Decompose each trajectory into </a:t>
                          </a:r>
                          <a:r>
                            <a:rPr lang="en-US" altLang="zh-TW" sz="2000" b="0" u="none" dirty="0">
                              <a:solidFill>
                                <a:srgbClr val="0432FF"/>
                              </a:solidFill>
                            </a:rPr>
                            <a:t>mixture of dynamic Bayes networks </a:t>
                          </a:r>
                          <a:r>
                            <a:rPr lang="en-US" altLang="zh-TW" sz="2000" b="0" u="none" dirty="0">
                              <a:solidFill>
                                <a:schemeClr val="tx1"/>
                              </a:solidFill>
                            </a:rPr>
                            <a:t>with binary reward variable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u="none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TW" sz="2000" b="0" u="none" dirty="0">
                              <a:solidFill>
                                <a:schemeClr val="tx1"/>
                              </a:solidFill>
                            </a:rPr>
                            <a:t> at the end</a:t>
                          </a:r>
                          <a:endParaRPr lang="en-US" altLang="zh-TW" sz="2000" b="0" dirty="0"/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0" dirty="0"/>
                            <a:t>Reward likelihood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dirty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dirty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ax</m:t>
                                      </m:r>
                                    </m:sub>
                                  </m:sSub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dirty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oMath>
                          </a14:m>
                          <a:endParaRPr lang="en-US" altLang="zh-TW" sz="2000" b="0" dirty="0"/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altLang="zh-TW" sz="20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altLang="zh-TW" sz="20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dirty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altLang="zh-TW" sz="20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sz="20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 b="0" i="0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  <m: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zh-TW" altLang="en-US" sz="2000" b="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  <a:endParaRPr lang="en-US" altLang="zh-TW" sz="2000" b="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0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000" b="0" dirty="0"/>
                            <a:t> </a:t>
                          </a:r>
                        </a:p>
                        <a:p>
                          <a:endParaRPr lang="zh-TW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1690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42AC562D-AC7E-46CA-9D59-1E9C03A762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4222876"/>
                  </p:ext>
                </p:extLst>
              </p:nvPr>
            </p:nvGraphicFramePr>
            <p:xfrm>
              <a:off x="645092" y="2818624"/>
              <a:ext cx="11713028" cy="57685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3028">
                      <a:extLst>
                        <a:ext uri="{9D8B030D-6E8A-4147-A177-3AD203B41FA5}">
                          <a16:colId xmlns:a16="http://schemas.microsoft.com/office/drawing/2014/main" val="16900290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Mixture of Dynamic Bayes Networks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072022"/>
                      </a:ext>
                    </a:extLst>
                  </a:tr>
                  <a:tr h="531131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4" t="-9404" r="-208" b="-2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16900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9C8BBF68-935E-4A2B-AE81-9D72AF48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992391"/>
            <a:ext cx="4526648" cy="3897115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4A789F2-7757-4F7F-A420-A3BD57167544}"/>
              </a:ext>
            </a:extLst>
          </p:cNvPr>
          <p:cNvCxnSpPr/>
          <p:nvPr/>
        </p:nvCxnSpPr>
        <p:spPr bwMode="auto">
          <a:xfrm flipH="1">
            <a:off x="9883038" y="4371584"/>
            <a:ext cx="2144934" cy="1095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895FB1D-DB85-4131-859A-265BB9FF0291}"/>
              </a:ext>
            </a:extLst>
          </p:cNvPr>
          <p:cNvCxnSpPr/>
          <p:nvPr/>
        </p:nvCxnSpPr>
        <p:spPr bwMode="auto">
          <a:xfrm flipH="1">
            <a:off x="10697228" y="4371584"/>
            <a:ext cx="1330744" cy="229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2A4E55A-DC54-4793-B841-5E76EED1CF8F}"/>
              </a:ext>
            </a:extLst>
          </p:cNvPr>
          <p:cNvCxnSpPr/>
          <p:nvPr/>
        </p:nvCxnSpPr>
        <p:spPr bwMode="auto">
          <a:xfrm>
            <a:off x="12027972" y="4371584"/>
            <a:ext cx="0" cy="37077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2C4B279-7CF9-4100-A8A1-B156C8256DAE}"/>
              </a:ext>
            </a:extLst>
          </p:cNvPr>
          <p:cNvSpPr txBox="1"/>
          <p:nvPr/>
        </p:nvSpPr>
        <p:spPr>
          <a:xfrm>
            <a:off x="7020838" y="6525449"/>
            <a:ext cx="122128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7030A0"/>
                </a:solidFill>
                <a:latin typeface="+mn-lt"/>
              </a:rPr>
              <a:t>Geometric distribution over DBNs</a:t>
            </a:r>
            <a:endParaRPr lang="zh-TW" altLang="en-US" sz="1600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924CD70-B669-42F8-906E-6F97BC4ADE52}"/>
              </a:ext>
            </a:extLst>
          </p:cNvPr>
          <p:cNvCxnSpPr/>
          <p:nvPr/>
        </p:nvCxnSpPr>
        <p:spPr bwMode="auto">
          <a:xfrm>
            <a:off x="7803715" y="4371584"/>
            <a:ext cx="501042" cy="6817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87B423E-5F30-493D-BF69-F3A8273CA118}"/>
              </a:ext>
            </a:extLst>
          </p:cNvPr>
          <p:cNvSpPr txBox="1"/>
          <p:nvPr/>
        </p:nvSpPr>
        <p:spPr>
          <a:xfrm>
            <a:off x="2459274" y="8336075"/>
            <a:ext cx="145719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8000"/>
                </a:solidFill>
                <a:latin typeface="+mn-lt"/>
              </a:rPr>
              <a:t>Value function</a:t>
            </a:r>
            <a:endParaRPr lang="zh-TW" altLang="en-US" sz="1600" dirty="0">
              <a:solidFill>
                <a:srgbClr val="008000"/>
              </a:solidFill>
              <a:latin typeface="+mn-lt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C49B161-C73A-4659-8B6D-8B491A55624F}"/>
              </a:ext>
            </a:extLst>
          </p:cNvPr>
          <p:cNvCxnSpPr/>
          <p:nvPr/>
        </p:nvCxnSpPr>
        <p:spPr bwMode="auto">
          <a:xfrm flipH="1" flipV="1">
            <a:off x="1590805" y="8079288"/>
            <a:ext cx="868470" cy="4260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429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53E4A-892B-46EE-867F-C7C7CFCA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42AC562D-AC7E-46CA-9D59-1E9C03A762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7986069"/>
                  </p:ext>
                </p:extLst>
              </p:nvPr>
            </p:nvGraphicFramePr>
            <p:xfrm>
              <a:off x="645092" y="2818624"/>
              <a:ext cx="11713028" cy="57685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3028">
                      <a:extLst>
                        <a:ext uri="{9D8B030D-6E8A-4147-A177-3AD203B41FA5}">
                          <a16:colId xmlns:a16="http://schemas.microsoft.com/office/drawing/2014/main" val="1690029020"/>
                        </a:ext>
                      </a:extLst>
                    </a:gridCol>
                  </a:tblGrid>
                  <a:tr h="325409">
                    <a:tc>
                      <a:txBody>
                        <a:bodyPr/>
                        <a:lstStyle/>
                        <a:p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Empirical Value Function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072022"/>
                      </a:ext>
                    </a:extLst>
                  </a:tr>
                  <a:tr h="5311314">
                    <a:tc>
                      <a:txBody>
                        <a:bodyPr/>
                        <a:lstStyle/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="0" dirty="0"/>
                            <a:t>For stochastic model, value function is the </a:t>
                          </a:r>
                          <a:r>
                            <a:rPr lang="en-US" altLang="zh-TW" sz="2400" b="0" dirty="0">
                              <a:solidFill>
                                <a:srgbClr val="0432FF"/>
                              </a:solidFill>
                            </a:rPr>
                            <a:t>expected value</a:t>
                          </a:r>
                          <a:r>
                            <a:rPr lang="en-US" altLang="zh-TW" sz="2400" b="0" dirty="0"/>
                            <a:t> of </a:t>
                          </a:r>
                          <a:r>
                            <a:rPr lang="en-US" altLang="zh-TW" sz="2400" b="0" dirty="0">
                              <a:solidFill>
                                <a:srgbClr val="008000"/>
                              </a:solidFill>
                            </a:rPr>
                            <a:t>discount sum of rewards</a:t>
                          </a:r>
                          <a:r>
                            <a:rPr lang="en-US" altLang="zh-TW" sz="2400" b="0" dirty="0"/>
                            <a:t> with respect to policy</a:t>
                          </a:r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endParaRPr lang="en-US" altLang="zh-TW" sz="2000" b="0" dirty="0"/>
                        </a:p>
                        <a:p>
                          <a:pPr marL="0" marR="0" lvl="0" indent="0" algn="ctr" defTabSz="13002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x-IV_mathan" altLang="zh-TW" sz="20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TW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x-IV_mathan" altLang="zh-TW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x-IV_mathan" altLang="zh-TW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altLang="zh-TW" sz="2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x-IV_mathan" altLang="zh-TW" sz="2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  <m:r>
                                    <a:rPr lang="x-IV_mathan" altLang="zh-TW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x-IV_mathan" altLang="zh-TW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sz="2000" b="0" i="0" smtClean="0">
                                      <a:solidFill>
                                        <a:srgbClr val="0432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solidFill>
                                        <a:srgbClr val="0432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solidFill>
                                        <a:srgbClr val="0432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000" b="0" i="0" smtClean="0">
                                      <a:solidFill>
                                        <a:srgbClr val="0432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solidFill>
                                            <a:srgbClr val="008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000" b="0" i="1" smtClean="0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000" b="0" i="1" smtClean="0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000" b="0" i="1" smtClean="0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TW" sz="2000" b="0" i="1" smtClean="0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2000" b="0" i="1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2000" b="0" i="1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000" b="0" i="1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2000" b="0" i="1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en-US" altLang="zh-TW" sz="2000" b="0" i="1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2000" b="0" i="0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sz="2000" b="0" i="1" smtClean="0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2000" b="0" i="1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000" b="0" i="1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2000" b="0" i="1" smtClean="0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  <m:r>
                                <a:rPr lang="x-IV_mathan" altLang="zh-TW" sz="20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x-IV_mathan" altLang="zh-TW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IV_mathan" altLang="zh-TW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x-IV_mathan" altLang="zh-TW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x-IV_mathan" altLang="zh-TW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TW" sz="2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x-IV_mathan" altLang="zh-TW" sz="2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x-IV_mathan" altLang="zh-TW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IV_mathan" altLang="zh-TW" sz="2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x-IV_mathan" altLang="zh-TW" sz="2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x-IV_mathan" altLang="zh-TW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TW" sz="20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x-IV_mathan" altLang="zh-TW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∏"/>
                                              <m:ctrlPr>
                                                <a:rPr lang="x-IV_mathan" altLang="zh-TW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x-IV_mathan" altLang="zh-TW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x-IV_mathan" altLang="zh-TW" sz="20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,0: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x-IV_mathan" altLang="zh-TW" sz="20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,1: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x-IV_mathan" altLang="zh-TW" sz="2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x-IV_mathan" altLang="zh-TW" sz="2000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∏"/>
                                              <m:ctrlPr>
                                                <a:rPr lang="x-IV_mathan" altLang="zh-TW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x-IV_mathan" altLang="zh-TW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x-IV_mathan" altLang="zh-TW" sz="20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,0: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x-IV_mathan" altLang="zh-TW" sz="20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,1: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x-IV_mathan" altLang="zh-TW" sz="20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x-IV_mathan" altLang="zh-TW" sz="2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x-IV_mathan" altLang="zh-TW" sz="2000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Π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x-IV_mathan" altLang="zh-TW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x-IV_mathan" altLang="zh-TW" sz="20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x-IV_mathan" altLang="zh-TW" sz="20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x-IV_mathan" altLang="zh-TW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  <m:r>
                                            <a:rPr lang="x-IV_mathan" altLang="zh-TW" sz="20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x-IV_mathan" altLang="zh-TW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x-IV_mathan" altLang="zh-TW" sz="20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zh-TW" altLang="en-US" sz="2000" dirty="0"/>
                            <a:t> </a:t>
                          </a:r>
                          <a:endParaRPr lang="en-US" altLang="zh-TW" sz="2000" dirty="0"/>
                        </a:p>
                        <a:p>
                          <a:pPr marL="0" marR="0" lvl="0" indent="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000" dirty="0"/>
                        </a:p>
                        <a:p>
                          <a:pPr marL="342900" marR="0" lvl="0" indent="-34290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altLang="zh-TW" sz="2400" b="0" dirty="0"/>
                        </a:p>
                        <a:p>
                          <a:pPr marL="342900" marR="0" lvl="0" indent="-34290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altLang="zh-TW" sz="2400" b="0" dirty="0"/>
                        </a:p>
                        <a:p>
                          <a:pPr marL="342900" marR="0" lvl="0" indent="-34290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sz="2400" b="0" dirty="0"/>
                            <a:t>Likelihood given policy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altLang="zh-TW" sz="2400" b="0" dirty="0"/>
                            <a:t> and trajectories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x-IV_mathan" altLang="zh-TW" sz="24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TW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x-IV_mathan" altLang="zh-TW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2400" b="0" dirty="0"/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x-IV_mathan" altLang="zh-TW" sz="240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altLang="zh-TW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x-IV_mathan" altLang="zh-TW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TW" sz="24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TW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x-IV_mathan" altLang="zh-TW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x-IV_mathan" altLang="zh-TW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altLang="zh-TW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x-IV_mathan" altLang="zh-TW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  <m:r>
                                    <a:rPr lang="x-IV_mathan" altLang="zh-TW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x-IV_mathan" altLang="zh-TW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oMath>
                          </a14:m>
                          <a:endParaRPr lang="en-US" altLang="zh-TW" sz="2400" b="0" i="0" dirty="0">
                            <a:latin typeface="+mn-lt"/>
                          </a:endParaRPr>
                        </a:p>
                        <a:p>
                          <a:pPr marL="342900" marR="0" lvl="0" indent="-34290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sz="2400" b="0" i="0" dirty="0">
                              <a:latin typeface="+mn-lt"/>
                            </a:rPr>
                            <a:t>Bayesian rule: </a:t>
                          </a:r>
                        </a:p>
                        <a:p>
                          <a:pPr marL="0" marR="0" lvl="0" indent="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x-IV_mathan" altLang="zh-TW" sz="24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altLang="zh-TW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x-IV_mathan" altLang="zh-TW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x-IV_mathan" altLang="zh-TW" sz="24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altLang="zh-TW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x-IV_mathan" altLang="zh-TW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p>
                                    <m:r>
                                      <a:rPr lang="en-US" altLang="zh-TW" sz="24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x-IV_mathan" altLang="zh-TW" sz="24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TW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x-IV_mathan" altLang="zh-TW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x-IV_mathan" altLang="zh-TW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altLang="zh-TW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x-IV_mathan" altLang="zh-TW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p>
                                    <m:r>
                                      <a:rPr lang="x-IV_mathan" altLang="zh-TW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x-IV_mathan" altLang="zh-TW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2400" b="0" i="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1690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42AC562D-AC7E-46CA-9D59-1E9C03A762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7986069"/>
                  </p:ext>
                </p:extLst>
              </p:nvPr>
            </p:nvGraphicFramePr>
            <p:xfrm>
              <a:off x="645092" y="2818624"/>
              <a:ext cx="11713028" cy="57685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3028">
                      <a:extLst>
                        <a:ext uri="{9D8B030D-6E8A-4147-A177-3AD203B41FA5}">
                          <a16:colId xmlns:a16="http://schemas.microsoft.com/office/drawing/2014/main" val="16900290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Empirical Value Function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072022"/>
                      </a:ext>
                    </a:extLst>
                  </a:tr>
                  <a:tr h="531131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4" t="-9404" r="-208" b="-2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1690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CB077BA9-8D42-4B0E-AF17-9696A680BA48}"/>
              </a:ext>
            </a:extLst>
          </p:cNvPr>
          <p:cNvSpPr txBox="1"/>
          <p:nvPr/>
        </p:nvSpPr>
        <p:spPr>
          <a:xfrm>
            <a:off x="10155325" y="3856796"/>
            <a:ext cx="187264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Desired policy</a:t>
            </a:r>
            <a:endParaRPr lang="zh-TW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5B9C5F-0EE2-498A-A8FB-2D53C226492B}"/>
              </a:ext>
            </a:extLst>
          </p:cNvPr>
          <p:cNvSpPr txBox="1"/>
          <p:nvPr/>
        </p:nvSpPr>
        <p:spPr>
          <a:xfrm>
            <a:off x="10005013" y="5702882"/>
            <a:ext cx="202295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  <a:latin typeface="+mn-lt"/>
              </a:rPr>
              <a:t>Behavior policy</a:t>
            </a:r>
            <a:endParaRPr lang="zh-TW" altLang="en-US" sz="2000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08C901D-32AD-48C5-AD86-A0261E77B787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10246290" y="4256906"/>
            <a:ext cx="845359" cy="5698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EAE4355-6CDF-4AEA-A1B9-C4628DE20F48}"/>
              </a:ext>
            </a:extLst>
          </p:cNvPr>
          <p:cNvCxnSpPr/>
          <p:nvPr/>
        </p:nvCxnSpPr>
        <p:spPr bwMode="auto">
          <a:xfrm flipH="1" flipV="1">
            <a:off x="10246290" y="5292635"/>
            <a:ext cx="920514" cy="4102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AEE238-19FD-4AA1-9E84-09B7A784D31F}"/>
              </a:ext>
            </a:extLst>
          </p:cNvPr>
          <p:cNvSpPr txBox="1"/>
          <p:nvPr/>
        </p:nvSpPr>
        <p:spPr>
          <a:xfrm>
            <a:off x="3359949" y="8147760"/>
            <a:ext cx="146257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Policy prior</a:t>
            </a:r>
            <a:endParaRPr lang="zh-TW" altLang="en-US" sz="2000" dirty="0">
              <a:latin typeface="+mn-lt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41CB562-53B0-49AD-8659-D9F3D7DB4EAF}"/>
              </a:ext>
            </a:extLst>
          </p:cNvPr>
          <p:cNvCxnSpPr/>
          <p:nvPr/>
        </p:nvCxnSpPr>
        <p:spPr bwMode="auto">
          <a:xfrm flipV="1">
            <a:off x="4108537" y="7653403"/>
            <a:ext cx="0" cy="4943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54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B0B9E-7BD4-4717-9DFE-05E03E40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Priors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C1B9A3-81B8-436D-AA58-8E320D63C2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E416F16-27D0-478F-8B36-864064CB49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62315"/>
                  </p:ext>
                </p:extLst>
              </p:nvPr>
            </p:nvGraphicFramePr>
            <p:xfrm>
              <a:off x="650160" y="2818624"/>
              <a:ext cx="11702891" cy="6070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02891">
                      <a:extLst>
                        <a:ext uri="{9D8B030D-6E8A-4147-A177-3AD203B41FA5}">
                          <a16:colId xmlns:a16="http://schemas.microsoft.com/office/drawing/2014/main" val="1690029020"/>
                        </a:ext>
                      </a:extLst>
                    </a:gridCol>
                  </a:tblGrid>
                  <a:tr h="534852">
                    <a:tc>
                      <a:txBody>
                        <a:bodyPr/>
                        <a:lstStyle/>
                        <a:p>
                          <a:r>
                            <a:rPr lang="en-US" altLang="zh-TW" sz="2800" b="1" dirty="0">
                              <a:solidFill>
                                <a:schemeClr val="tx1"/>
                              </a:solidFill>
                            </a:rPr>
                            <a:t>Bayesian Nonparametric Model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072022"/>
                      </a:ext>
                    </a:extLst>
                  </a:tr>
                  <a:tr h="553603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="0" dirty="0"/>
                            <a:t>The problem to be solved is dynamic and decentralized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="0" dirty="0"/>
                            <a:t>Parametric models converge to sub-optimum for localized policies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="0" dirty="0"/>
                            <a:t>Nonparametric models reserve flexibility for variable-sized policies 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400" b="0" dirty="0"/>
                            <a:t>Providing FSC policy representation, the stick-breaking process is utilized to generate the prior distributions for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oMath>
                          </a14:m>
                          <a:r>
                            <a:rPr lang="en-US" altLang="zh-TW" sz="2400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altLang="zh-TW" sz="2400" b="0" dirty="0"/>
                            <a:t>, and Dirichlet distribution for prior over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TW" sz="2400" b="0" dirty="0"/>
                            <a:t>. Gamma priors are placed over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altLang="zh-TW" sz="2400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TW" sz="2400" b="0" dirty="0"/>
                            <a:t> as hierarchical prior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x-IV_mathan" altLang="zh-TW" sz="2000" b="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x-IV_mathan" altLang="zh-TW" sz="2000" b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2000" b="0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nary>
                                <m:naryPr>
                                  <m:chr m:val="∏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altLang="zh-TW" sz="2000" b="0" dirty="0"/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x-IV_mathan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x-IV_mathan" altLang="zh-TW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20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nary>
                                <m:naryPr>
                                  <m:chr m:val="∏"/>
                                  <m:ctrlP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0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20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en-US" altLang="zh-TW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x-IV_mathan" altLang="zh-TW" sz="2000" b="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:∞</m:t>
                                  </m:r>
                                </m:sup>
                              </m:sSubSup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Beta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TW" sz="2000" b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Gamma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altLang="zh-TW" sz="2000" b="0" dirty="0"/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x-IV_mathan" altLang="zh-TW" sz="2000" b="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  <m: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:∞</m:t>
                                  </m:r>
                                </m:sup>
                              </m:sSubSup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Beta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altLang="zh-TW" sz="2000" b="0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1:∞</m:t>
                                  </m:r>
                                </m:sup>
                              </m:sSub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Gamma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x-IV_mathan" altLang="zh-TW" sz="2000" b="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x-IV_mathan" altLang="zh-TW" sz="2000" b="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Dirichlet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x-IV_mathan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x-IV_mathan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x-IV_mathan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x-IV_mathan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x-IV_mathan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x-IV_mathan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0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000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altLang="zh-TW" sz="2400" b="0" dirty="0"/>
                            <a:t>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TW" sz="2400" b="0" dirty="0"/>
                            <a:t>for node indices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=1, …,∞</m:t>
                              </m:r>
                            </m:oMath>
                          </a14:m>
                          <a:endParaRPr lang="zh-TW" altLang="en-US" sz="24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1690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E416F16-27D0-478F-8B36-864064CB49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62315"/>
                  </p:ext>
                </p:extLst>
              </p:nvPr>
            </p:nvGraphicFramePr>
            <p:xfrm>
              <a:off x="650160" y="2818624"/>
              <a:ext cx="11702891" cy="6070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02891">
                      <a:extLst>
                        <a:ext uri="{9D8B030D-6E8A-4147-A177-3AD203B41FA5}">
                          <a16:colId xmlns:a16="http://schemas.microsoft.com/office/drawing/2014/main" val="1690029020"/>
                        </a:ext>
                      </a:extLst>
                    </a:gridCol>
                  </a:tblGrid>
                  <a:tr h="534852">
                    <a:tc>
                      <a:txBody>
                        <a:bodyPr/>
                        <a:lstStyle/>
                        <a:p>
                          <a:r>
                            <a:rPr lang="en-US" altLang="zh-TW" sz="2800" b="1" dirty="0">
                              <a:solidFill>
                                <a:schemeClr val="tx1"/>
                              </a:solidFill>
                            </a:rPr>
                            <a:t>Bayesian Nonparametric Model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072022"/>
                      </a:ext>
                    </a:extLst>
                  </a:tr>
                  <a:tr h="553603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4" t="-10781" r="-208" b="-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1690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419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96BBCF1-5270-4D23-B743-9F4805600D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899442"/>
                  </p:ext>
                </p:extLst>
              </p:nvPr>
            </p:nvGraphicFramePr>
            <p:xfrm>
              <a:off x="650160" y="2815424"/>
              <a:ext cx="11702891" cy="60463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02891">
                      <a:extLst>
                        <a:ext uri="{9D8B030D-6E8A-4147-A177-3AD203B41FA5}">
                          <a16:colId xmlns:a16="http://schemas.microsoft.com/office/drawing/2014/main" val="5128491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TW" sz="2800" b="1" dirty="0">
                              <a:solidFill>
                                <a:schemeClr val="tx1"/>
                              </a:solidFill>
                            </a:rPr>
                            <a:t>Variational Inference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686708"/>
                      </a:ext>
                    </a:extLst>
                  </a:tr>
                  <a:tr h="4808603">
                    <a:tc>
                      <a:txBody>
                        <a:bodyPr/>
                        <a:lstStyle/>
                        <a:p>
                          <a:pPr marL="457200" marR="0" lvl="0" indent="-45720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sz="2000" dirty="0"/>
                            <a:t>More computationally efficient than sampling methods</a:t>
                          </a:r>
                        </a:p>
                        <a:p>
                          <a:pPr marL="457200" marR="0" lvl="0" indent="-45720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sz="2000" dirty="0"/>
                            <a:t>Transform distribution approximation into optimization</a:t>
                          </a:r>
                        </a:p>
                        <a:p>
                          <a:pPr marL="457200" marR="0" lvl="0" indent="-45720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sz="2000" dirty="0"/>
                            <a:t>Exact inference for approximate model</a:t>
                          </a:r>
                        </a:p>
                        <a:p>
                          <a:pPr marL="457200" marR="0" lvl="0" indent="-457200" algn="l" defTabSz="13002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sz="2000" dirty="0"/>
                            <a:t>Conjugate priors are </a:t>
                          </a:r>
                          <a:r>
                            <a:rPr lang="en-US" altLang="zh-TW" sz="2000" dirty="0">
                              <a:latin typeface="+mn-lt"/>
                            </a:rPr>
                            <a:t>assumed </a:t>
                          </a:r>
                          <a:r>
                            <a:rPr lang="en-US" altLang="zh-TW" sz="2000" dirty="0">
                              <a:latin typeface="+mn-lt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altLang="zh-TW" sz="2000" dirty="0">
                              <a:latin typeface="+mn-lt"/>
                            </a:rPr>
                            <a:t>Variational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TW" sz="2000" dirty="0"/>
                            <a:t> belong to the same family of priors</a:t>
                          </a:r>
                        </a:p>
                        <a:p>
                          <a:pPr marL="457200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dirty="0"/>
                            <a:t>Mean-field factorization over policy parameters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altLang="zh-TW" sz="2000" dirty="0"/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Beta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altLang="zh-TW" sz="2000" dirty="0"/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Beta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altLang="zh-TW" sz="2000" dirty="0"/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Dirichlet</m:t>
                                </m:r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zh-TW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TW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zh-TW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TW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zh-TW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TW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𝒜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dirty="0"/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Gamma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TW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Gamma</m:t>
                              </m:r>
                              <m:d>
                                <m:dPr>
                                  <m:ctrlP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TW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zh-TW" sz="2000" dirty="0"/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,0: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,0: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,0: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,1: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0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zh-TW" sz="2000" dirty="0"/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altLang="zh-TW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,0:</m:t>
                                                </m:r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𝑜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,1:</m:t>
                                                </m:r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altLang="zh-TW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2000" b="0" i="0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Θ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∏"/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,0:</m:t>
                                                </m:r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𝑜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,1:</m:t>
                                                </m:r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0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Π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2000" b="0" i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Θ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597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96BBCF1-5270-4D23-B743-9F4805600D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899442"/>
                  </p:ext>
                </p:extLst>
              </p:nvPr>
            </p:nvGraphicFramePr>
            <p:xfrm>
              <a:off x="650160" y="2815424"/>
              <a:ext cx="11702891" cy="60463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02891">
                      <a:extLst>
                        <a:ext uri="{9D8B030D-6E8A-4147-A177-3AD203B41FA5}">
                          <a16:colId xmlns:a16="http://schemas.microsoft.com/office/drawing/2014/main" val="51284918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TW" sz="2800" b="1" dirty="0">
                              <a:solidFill>
                                <a:schemeClr val="tx1"/>
                              </a:solidFill>
                            </a:rPr>
                            <a:t>Variational Inference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686708"/>
                      </a:ext>
                    </a:extLst>
                  </a:tr>
                  <a:tr h="552818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" t="-10463" r="-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8597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879D5EDD-B2C7-4336-BB9E-D9ED735A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Inference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6145DB-0B47-45CB-B072-3197D9CFC9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29C421-199E-40CB-921F-3785E4FD47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33C3896F-A26A-4039-BB60-5AED955C9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64869"/>
                  </p:ext>
                </p:extLst>
              </p:nvPr>
            </p:nvGraphicFramePr>
            <p:xfrm>
              <a:off x="839244" y="1962769"/>
              <a:ext cx="11312199" cy="7012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12199">
                      <a:extLst>
                        <a:ext uri="{9D8B030D-6E8A-4147-A177-3AD203B41FA5}">
                          <a16:colId xmlns:a16="http://schemas.microsoft.com/office/drawing/2014/main" val="5128491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TW" sz="2800" b="1" dirty="0">
                              <a:solidFill>
                                <a:schemeClr val="tx1"/>
                              </a:solidFill>
                            </a:rPr>
                            <a:t>Theorem 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686708"/>
                      </a:ext>
                    </a:extLst>
                  </a:tr>
                  <a:tr h="5240906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TW" sz="2800" b="0" dirty="0"/>
                            <a:t>With conjugate prior and mean-field factorization, the derivation of each variational distribution can be turned into the parameter computation for each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x-IV_mathan" altLang="zh-TW" sz="2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x-IV_mathan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,0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altLang="zh-TW" sz="2000" dirty="0"/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x-IV_mathan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x-IV_mathan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zh-TW" sz="20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x-IV_mathan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𝕀</m:t>
                                          </m:r>
                                          <m:d>
                                            <m:d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altLang="zh-TW" sz="2000" dirty="0"/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x-IV_mathan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x-IV_mathan" altLang="zh-TW" sz="20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𝑍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x-IV_mathan" altLang="zh-TW" sz="20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x-IV_mathan" altLang="zh-TW" sz="20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x-IV_mathan" altLang="zh-TW" sz="20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x-IV_mathan" altLang="zh-TW" sz="20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x-IV_mathan" altLang="zh-TW" sz="20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x-IV_mathan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zh-TW" sz="2000" dirty="0"/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x-IV_mathan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x-IV_mathan" altLang="zh-TW" sz="20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x-IV_mathan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x-IV_mathan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x-IV_mathan" altLang="zh-TW" sz="2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x-IV_mathan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x-IV_mathan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𝕀</m:t>
                                          </m:r>
                                          <m:d>
                                            <m:dPr>
                                              <m:ctrlPr>
                                                <a:rPr lang="x-IV_mathan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x-IV_mathan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x-IV_mathan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x-IV_mathan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TW" sz="2000" dirty="0"/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x-IV_mathan" altLang="zh-TW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TW" sz="2000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x-IV_mathan" altLang="zh-TW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x-IV_mathan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x-IV_mathan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TW" sz="200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x-IV_mathan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  <m:d>
                                        <m:dPr>
                                          <m:ctrlPr>
                                            <a:rPr lang="x-IV_mathan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  <m:d>
                                        <m:dPr>
                                          <m:ctrlPr>
                                            <a:rPr lang="x-IV_mathan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x-IV_mathan" altLang="zh-TW" sz="20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altLang="zh-TW" sz="2000" dirty="0"/>
                            <a:t> 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x-IV_mathan" altLang="zh-TW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TW" sz="20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altLang="zh-TW" sz="20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x-IV_mathan" altLang="zh-TW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x-IV_mathan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altLang="zh-TW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x-IV_mathan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x-IV_mathan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TW" sz="200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TW" sz="200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x-IV_mathan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  <m:d>
                                        <m:dPr>
                                          <m:ctrlPr>
                                            <a:rPr lang="x-IV_mathan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x-IV_mathan" altLang="zh-TW" sz="20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  <m:d>
                                        <m:dPr>
                                          <m:ctrlPr>
                                            <a:rPr lang="x-IV_mathan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x-IV_mathan" altLang="zh-TW" sz="20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x-IV_mathan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IV_mathan" altLang="zh-TW" sz="2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altLang="zh-TW" sz="2000" dirty="0"/>
                            <a:t> </a:t>
                          </a:r>
                        </a:p>
                        <a:p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597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33C3896F-A26A-4039-BB60-5AED955C9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64869"/>
                  </p:ext>
                </p:extLst>
              </p:nvPr>
            </p:nvGraphicFramePr>
            <p:xfrm>
              <a:off x="839244" y="1962769"/>
              <a:ext cx="11312199" cy="7012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12199">
                      <a:extLst>
                        <a:ext uri="{9D8B030D-6E8A-4147-A177-3AD203B41FA5}">
                          <a16:colId xmlns:a16="http://schemas.microsoft.com/office/drawing/2014/main" val="51284918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TW" sz="2800" b="1" dirty="0">
                              <a:solidFill>
                                <a:schemeClr val="tx1"/>
                              </a:solidFill>
                            </a:rPr>
                            <a:t>Theorem 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686708"/>
                      </a:ext>
                    </a:extLst>
                  </a:tr>
                  <a:tr h="649408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" t="-8903" r="-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8597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812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1A4EF-B678-4550-B9F4-49E85958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EC4F5DA-7FAB-4EA6-9EE8-0357BFCF7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566" y="2818624"/>
            <a:ext cx="7420080" cy="5854700"/>
          </a:xfrm>
        </p:spPr>
      </p:pic>
    </p:spTree>
    <p:extLst>
      <p:ext uri="{BB962C8B-B14F-4D97-AF65-F5344CB8AC3E}">
        <p14:creationId xmlns:p14="http://schemas.microsoft.com/office/powerpoint/2010/main" val="77324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F3610-846B-4184-A864-8CCA7AA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Parameters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A7C1C-8CD8-4014-8CAF-CE8D29FE1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78922"/>
              </p:ext>
            </p:extLst>
          </p:nvPr>
        </p:nvGraphicFramePr>
        <p:xfrm>
          <a:off x="1253201" y="2818624"/>
          <a:ext cx="10496810" cy="51726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8196">
                  <a:extLst>
                    <a:ext uri="{9D8B030D-6E8A-4147-A177-3AD203B41FA5}">
                      <a16:colId xmlns:a16="http://schemas.microsoft.com/office/drawing/2014/main" val="1800413128"/>
                    </a:ext>
                  </a:extLst>
                </a:gridCol>
                <a:gridCol w="5348614">
                  <a:extLst>
                    <a:ext uri="{9D8B030D-6E8A-4147-A177-3AD203B41FA5}">
                      <a16:colId xmlns:a16="http://schemas.microsoft.com/office/drawing/2014/main" val="944804515"/>
                    </a:ext>
                  </a:extLst>
                </a:gridCol>
              </a:tblGrid>
              <a:tr h="410751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65138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Number of LTE </a:t>
                      </a:r>
                      <a:r>
                        <a:rPr lang="en-US" altLang="zh-TW" sz="2000" b="0" u="none" strike="noStrike" kern="1200" baseline="0" dirty="0" err="1">
                          <a:solidFill>
                            <a:schemeClr val="tx1"/>
                          </a:solidFill>
                        </a:rPr>
                        <a:t>eNB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42681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Number of Wi-Fi AP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1669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DIFS duration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34 </a:t>
                      </a:r>
                      <a:r>
                        <a:rPr lang="el-GR" altLang="zh-TW" sz="20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33194"/>
                  </a:ext>
                </a:extLst>
              </a:tr>
              <a:tr h="410751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ICCA duration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43 </a:t>
                      </a:r>
                      <a:r>
                        <a:rPr lang="el-GR" altLang="zh-TW" sz="20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14616"/>
                  </a:ext>
                </a:extLst>
              </a:tr>
              <a:tr h="410751"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ECCA/back-off slot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el-GR" altLang="zh-TW" sz="2000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17383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Contention window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15, 31, 63, 127, 255, 511, 1023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56660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LTE sub-frames per transmission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{3, 6, 8, 10}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55779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Wi-Fi packets per transmission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63137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size of Wi-Fi packet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15000 bytes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33768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Transmission rate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30 Mbps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87054"/>
                  </a:ext>
                </a:extLst>
              </a:tr>
              <a:tr h="432657">
                <a:tc>
                  <a:txBody>
                    <a:bodyPr/>
                    <a:lstStyle/>
                    <a:p>
                      <a:r>
                        <a:rPr lang="en-US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Discount factor </a:t>
                      </a:r>
                      <a:r>
                        <a:rPr lang="el-GR" altLang="zh-TW" sz="2000" b="0" u="none" strike="noStrike" kern="1200" baseline="0" dirty="0">
                          <a:solidFill>
                            <a:schemeClr val="tx1"/>
                          </a:solidFill>
                        </a:rPr>
                        <a:t>γ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7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8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7E8BE-C91D-479A-BD70-628545DF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BE13E1-1780-4CA5-AECA-55E939D2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241" y="2818625"/>
            <a:ext cx="11052731" cy="6070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Convergence of variational inference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745866-F1F0-4D34-865A-773D77BF1E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342645-B1E8-4650-A5B8-636E7868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70" y="4878387"/>
            <a:ext cx="5010586" cy="33343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9A6DC2-4EF6-4CB4-AC58-5678CCF04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57" y="4878387"/>
            <a:ext cx="5097495" cy="333438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8363141-44F8-49AC-819A-3284F34B7C69}"/>
              </a:ext>
            </a:extLst>
          </p:cNvPr>
          <p:cNvSpPr txBox="1"/>
          <p:nvPr/>
        </p:nvSpPr>
        <p:spPr>
          <a:xfrm>
            <a:off x="3719035" y="3970818"/>
            <a:ext cx="182999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</a:rPr>
              <a:t>ELBO value</a:t>
            </a:r>
            <a:endParaRPr lang="zh-TW" altLang="en-US" dirty="0">
              <a:latin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A368EE-29B0-4711-A79D-16E64D39F251}"/>
              </a:ext>
            </a:extLst>
          </p:cNvPr>
          <p:cNvSpPr txBox="1"/>
          <p:nvPr/>
        </p:nvSpPr>
        <p:spPr>
          <a:xfrm>
            <a:off x="8503978" y="3976249"/>
            <a:ext cx="25439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</a:rPr>
              <a:t>Discounted value</a:t>
            </a:r>
            <a:endParaRPr lang="zh-TW" altLang="en-US" dirty="0">
              <a:latin typeface="+mn-lt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8BD7513-AE28-47DA-859E-F74008B3F41D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4321479" y="4432483"/>
            <a:ext cx="312553" cy="640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D9E0690-5BB5-44FD-97C2-72D4481C9515}"/>
              </a:ext>
            </a:extLst>
          </p:cNvPr>
          <p:cNvCxnSpPr/>
          <p:nvPr/>
        </p:nvCxnSpPr>
        <p:spPr bwMode="auto">
          <a:xfrm flipH="1">
            <a:off x="9266873" y="4432483"/>
            <a:ext cx="312553" cy="6405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834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1442DF5-85B4-4442-BF25-70C4AFC9E21A}"/>
              </a:ext>
            </a:extLst>
          </p:cNvPr>
          <p:cNvSpPr txBox="1">
            <a:spLocks/>
          </p:cNvSpPr>
          <p:nvPr/>
        </p:nvSpPr>
        <p:spPr bwMode="auto">
          <a:xfrm>
            <a:off x="975241" y="2818623"/>
            <a:ext cx="11052731" cy="5854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87604" indent="-4876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455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56475" indent="-40633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982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25346" indent="-32506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13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75484" indent="-32506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44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925623" indent="-32506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44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575761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900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038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176" indent="-325069" algn="l" defTabSz="1300277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TW" sz="2800" b="0" dirty="0">
                <a:solidFill>
                  <a:schemeClr val="tx1"/>
                </a:solidFill>
                <a:effectLst/>
              </a:rPr>
              <a:t>Evolution of node number and parameters</a:t>
            </a:r>
          </a:p>
          <a:p>
            <a:pPr marL="0" indent="0">
              <a:buFontTx/>
              <a:buNone/>
            </a:pPr>
            <a:r>
              <a:rPr lang="en-US" altLang="zh-TW" sz="2800" b="0" dirty="0">
                <a:solidFill>
                  <a:schemeClr val="tx1"/>
                </a:solidFill>
                <a:effectLst/>
              </a:rPr>
              <a:t>for each agent</a:t>
            </a:r>
            <a:endParaRPr lang="zh-TW" altLang="en-US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A7E8BE-C91D-479A-BD70-628545DF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959AF6E-34B7-4A90-8379-322BFBAB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908" y="2457403"/>
            <a:ext cx="4628865" cy="321932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745866-F1F0-4D34-865A-773D77BF1E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A57CE3-98D7-4FDC-A007-DB0A6B21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41" y="5858591"/>
            <a:ext cx="4486107" cy="30099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715F8E-7D3D-468C-8862-F84BC785D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908" y="5862279"/>
            <a:ext cx="4628865" cy="30062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D66DFBF-9E54-4505-9881-21221E3D88A4}"/>
                  </a:ext>
                </a:extLst>
              </p:cNvPr>
              <p:cNvSpPr txBox="1"/>
              <p:nvPr/>
            </p:nvSpPr>
            <p:spPr>
              <a:xfrm>
                <a:off x="5969687" y="5899590"/>
                <a:ext cx="173382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D66DFBF-9E54-4505-9881-21221E3D8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687" y="5899590"/>
                <a:ext cx="17338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FBF52F0-C78E-422F-8131-826F2057A27A}"/>
                  </a:ext>
                </a:extLst>
              </p:cNvPr>
              <p:cNvSpPr txBox="1"/>
              <p:nvPr/>
            </p:nvSpPr>
            <p:spPr>
              <a:xfrm>
                <a:off x="5969687" y="7915293"/>
                <a:ext cx="173382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FBF52F0-C78E-422F-8131-826F2057A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687" y="7915293"/>
                <a:ext cx="173382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5C17FBE-F01D-44E8-B27A-B7435708F56A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5285985" y="6130423"/>
            <a:ext cx="6837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39A47AB-FF7B-4B95-B69D-5E3D8291FA93}"/>
              </a:ext>
            </a:extLst>
          </p:cNvPr>
          <p:cNvCxnSpPr>
            <a:stCxn id="13" idx="3"/>
          </p:cNvCxnSpPr>
          <p:nvPr/>
        </p:nvCxnSpPr>
        <p:spPr bwMode="auto">
          <a:xfrm flipV="1">
            <a:off x="7703507" y="8146125"/>
            <a:ext cx="107723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B5249B9-E0BC-4984-93BD-4D001F432D40}"/>
                  </a:ext>
                </a:extLst>
              </p:cNvPr>
              <p:cNvSpPr txBox="1"/>
              <p:nvPr/>
            </p:nvSpPr>
            <p:spPr>
              <a:xfrm>
                <a:off x="4749335" y="4243691"/>
                <a:ext cx="2683234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>
                    <a:latin typeface="+mn-lt"/>
                  </a:rPr>
                  <a:t>Node number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B5249B9-E0BC-4984-93BD-4D001F432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35" y="4243691"/>
                <a:ext cx="26832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5BE87C9-3A2D-4B8B-93C3-62AB7DDD4ACC}"/>
              </a:ext>
            </a:extLst>
          </p:cNvPr>
          <p:cNvCxnSpPr>
            <a:stCxn id="22" idx="3"/>
          </p:cNvCxnSpPr>
          <p:nvPr/>
        </p:nvCxnSpPr>
        <p:spPr bwMode="auto">
          <a:xfrm>
            <a:off x="7432569" y="4474524"/>
            <a:ext cx="158617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25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AD3D6-D9EE-46D0-BDF6-0B041309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100" dirty="0"/>
              <a:t>The Need For Coexistence</a:t>
            </a:r>
            <a:endParaRPr lang="zh-TW" altLang="en-US" sz="51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9D76A72-6260-4725-AB3C-D89E45E2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01690"/>
              </p:ext>
            </p:extLst>
          </p:nvPr>
        </p:nvGraphicFramePr>
        <p:xfrm>
          <a:off x="541800" y="2818624"/>
          <a:ext cx="7496195" cy="246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95">
                  <a:extLst>
                    <a:ext uri="{9D8B030D-6E8A-4147-A177-3AD203B41FA5}">
                      <a16:colId xmlns:a16="http://schemas.microsoft.com/office/drawing/2014/main" val="4176143583"/>
                    </a:ext>
                  </a:extLst>
                </a:gridCol>
              </a:tblGrid>
              <a:tr h="429019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Growing demand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09736"/>
                  </a:ext>
                </a:extLst>
              </a:tr>
              <a:tr h="1949591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/>
                        <a:t>Number of connections grows fast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/>
                        <a:t>Heterogeneous networks share the spectrum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/>
                        <a:t>LTE off-loads its traffic to unlicensed spectrum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/>
                        <a:t>Wi-Fi is the main usage of unlicensed spectrum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0110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693EC1-A85E-4940-8132-25AD602F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96579"/>
              </p:ext>
            </p:extLst>
          </p:nvPr>
        </p:nvGraphicFramePr>
        <p:xfrm>
          <a:off x="541800" y="5605181"/>
          <a:ext cx="11919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612">
                  <a:extLst>
                    <a:ext uri="{9D8B030D-6E8A-4147-A177-3AD203B41FA5}">
                      <a16:colId xmlns:a16="http://schemas.microsoft.com/office/drawing/2014/main" val="4176143583"/>
                    </a:ext>
                  </a:extLst>
                </a:gridCol>
              </a:tblGrid>
              <a:tr h="429019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Current issues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09736"/>
                  </a:ext>
                </a:extLst>
              </a:tr>
              <a:tr h="1949591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/>
                        <a:t>LTE was not designed for coexistence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/>
                        <a:t>Different networks require different QoS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/>
                        <a:t>Heterogeneity prevents cooperation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/>
                        <a:t>Spectrum is dynamic:</a:t>
                      </a:r>
                    </a:p>
                    <a:p>
                      <a:pPr marL="1107338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/>
                        <a:t>Potentially infinite number of devices enter and leave the spectrum continually</a:t>
                      </a:r>
                    </a:p>
                    <a:p>
                      <a:pPr marL="1107338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/>
                        <a:t>Resource requests are not constant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01106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4DCC8810-C192-4BE8-B801-15C9081B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95" y="2818624"/>
            <a:ext cx="4423417" cy="27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2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0A0F0-9B58-47EB-80A6-4C6D286A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C37C3-7889-4A03-9A8D-661177BE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To show the influence of exploration and exploitation trade-off</a:t>
            </a:r>
          </a:p>
          <a:p>
            <a:r>
              <a:rPr lang="en-US" altLang="zh-TW" sz="2800" dirty="0"/>
              <a:t>Use </a:t>
            </a:r>
            <a:r>
              <a:rPr lang="el-GR" altLang="zh-TW" sz="2800" dirty="0"/>
              <a:t>ε</a:t>
            </a:r>
            <a:r>
              <a:rPr lang="en-US" altLang="zh-TW" sz="2800" dirty="0"/>
              <a:t>-greedy method to determine exploration or exploitation</a:t>
            </a:r>
          </a:p>
          <a:p>
            <a:r>
              <a:rPr lang="en-US" altLang="zh-TW" sz="2800" dirty="0"/>
              <a:t>Use 2 different </a:t>
            </a:r>
            <a:r>
              <a:rPr lang="el-GR" altLang="zh-TW" sz="2800" dirty="0"/>
              <a:t>ε</a:t>
            </a:r>
            <a:r>
              <a:rPr lang="en-US" altLang="zh-TW" sz="2800" dirty="0"/>
              <a:t> convergence curves for learning process</a:t>
            </a:r>
          </a:p>
          <a:p>
            <a:r>
              <a:rPr lang="en-US" altLang="zh-TW" sz="2800" dirty="0"/>
              <a:t>Need large data set (currently accessible computing resource is not able to handle it)</a:t>
            </a:r>
          </a:p>
          <a:p>
            <a:r>
              <a:rPr lang="en-US" altLang="zh-TW" sz="2800" dirty="0"/>
              <a:t>Will run on research computing cluster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900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7E8BE-C91D-479A-BD70-628545DF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BE13E1-1780-4CA5-AECA-55E939D2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Introducing dependent nonparametric model</a:t>
            </a:r>
          </a:p>
          <a:p>
            <a:r>
              <a:rPr lang="en-US" altLang="zh-TW" sz="2800" dirty="0"/>
              <a:t>Uneven priorities for different groups of agents</a:t>
            </a:r>
          </a:p>
          <a:p>
            <a:r>
              <a:rPr lang="en-US" altLang="zh-TW" sz="2800" dirty="0"/>
              <a:t>Joint optimization for global and local interests for decentralized agents</a:t>
            </a:r>
          </a:p>
          <a:p>
            <a:r>
              <a:rPr lang="en-US" altLang="zh-TW" sz="2800" dirty="0"/>
              <a:t>Different design of reward function</a:t>
            </a:r>
          </a:p>
          <a:p>
            <a:r>
              <a:rPr lang="en-US" altLang="zh-TW" sz="2800" dirty="0"/>
              <a:t>Simulation with large data 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745866-F1F0-4D34-865A-773D77BF1E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3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EFA8D-B905-4F62-9733-69CECB7C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Selected 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05C1E-0C7A-49AD-AD48-1621241D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241" y="2818624"/>
            <a:ext cx="11052731" cy="5854065"/>
          </a:xfrm>
        </p:spPr>
        <p:txBody>
          <a:bodyPr/>
          <a:lstStyle/>
          <a:p>
            <a:r>
              <a:rPr lang="en-US" altLang="zh-TW" sz="1600" dirty="0"/>
              <a:t>C. Amato, D. Bernstein, and S. </a:t>
            </a:r>
            <a:r>
              <a:rPr lang="en-US" altLang="zh-TW" sz="1600" dirty="0" err="1"/>
              <a:t>Zilberstein</a:t>
            </a:r>
            <a:r>
              <a:rPr lang="en-US" altLang="zh-TW" sz="1600" dirty="0"/>
              <a:t>. Optimizing fixed-size stochastic controllers for </a:t>
            </a:r>
            <a:r>
              <a:rPr lang="en-US" altLang="zh-TW" sz="1600" dirty="0" err="1"/>
              <a:t>pomdps</a:t>
            </a:r>
            <a:r>
              <a:rPr lang="en-US" altLang="zh-TW" sz="1600" dirty="0"/>
              <a:t> and decentralized </a:t>
            </a:r>
            <a:r>
              <a:rPr lang="en-US" altLang="zh-TW" sz="1600" dirty="0" err="1"/>
              <a:t>pomdps</a:t>
            </a:r>
            <a:r>
              <a:rPr lang="en-US" altLang="zh-TW" sz="1600" dirty="0"/>
              <a:t>. </a:t>
            </a:r>
            <a:r>
              <a:rPr lang="en-US" altLang="zh-TW" sz="1600" i="1" dirty="0"/>
              <a:t>Autonomous Agents and Multi-Agent Systems</a:t>
            </a:r>
            <a:r>
              <a:rPr lang="en-US" altLang="zh-TW" sz="1600" dirty="0"/>
              <a:t>, 21:293–320, 11 2010.</a:t>
            </a:r>
          </a:p>
          <a:p>
            <a:r>
              <a:rPr lang="en-US" altLang="zh-TW" sz="1600" dirty="0"/>
              <a:t>A. Kumar and S. </a:t>
            </a:r>
            <a:r>
              <a:rPr lang="en-US" altLang="zh-TW" sz="1600" dirty="0" err="1"/>
              <a:t>Zilberstein</a:t>
            </a:r>
            <a:r>
              <a:rPr lang="en-US" altLang="zh-TW" sz="1600" dirty="0"/>
              <a:t>. Anytime planning for decentralized </a:t>
            </a:r>
            <a:r>
              <a:rPr lang="en-US" altLang="zh-TW" sz="1600" dirty="0" err="1"/>
              <a:t>pomdps</a:t>
            </a:r>
            <a:r>
              <a:rPr lang="en-US" altLang="zh-TW" sz="1600" dirty="0"/>
              <a:t> using expectation maximization. </a:t>
            </a:r>
            <a:r>
              <a:rPr lang="en-US" altLang="zh-TW" sz="1600" i="1" dirty="0" err="1"/>
              <a:t>arXiv</a:t>
            </a:r>
            <a:r>
              <a:rPr lang="en-US" altLang="zh-TW" sz="1600" i="1" dirty="0"/>
              <a:t> preprint arXiv</a:t>
            </a:r>
            <a:r>
              <a:rPr lang="en-US" altLang="zh-TW" sz="1600" dirty="0"/>
              <a:t>:1203.3490, 2012.</a:t>
            </a:r>
          </a:p>
          <a:p>
            <a:r>
              <a:rPr lang="en-US" altLang="zh-TW" sz="1600" dirty="0"/>
              <a:t>M. Liu, C. Amato, X. Liao, L. Carin, and J. P. How. Stick-breaking policy learning in dec-</a:t>
            </a:r>
            <a:r>
              <a:rPr lang="en-US" altLang="zh-TW" sz="1600" dirty="0" err="1"/>
              <a:t>pomdps</a:t>
            </a:r>
            <a:r>
              <a:rPr lang="en-US" altLang="zh-TW" sz="1600" dirty="0"/>
              <a:t>. In </a:t>
            </a:r>
            <a:r>
              <a:rPr lang="en-US" altLang="zh-TW" sz="1600" i="1" dirty="0"/>
              <a:t>24th International Joint Conference on Artificial Intelligence (IJCAI 2015)</a:t>
            </a:r>
            <a:r>
              <a:rPr lang="en-US" altLang="zh-TW" sz="1600" dirty="0"/>
              <a:t>, pages 2011–2018, 2015.</a:t>
            </a:r>
          </a:p>
          <a:p>
            <a:r>
              <a:rPr lang="en-US" altLang="zh-TW" sz="1600" dirty="0"/>
              <a:t>F. A. </a:t>
            </a:r>
            <a:r>
              <a:rPr lang="en-US" altLang="zh-TW" sz="1600" dirty="0" err="1"/>
              <a:t>Oliehoek</a:t>
            </a:r>
            <a:r>
              <a:rPr lang="en-US" altLang="zh-TW" sz="1600" dirty="0"/>
              <a:t> and C. Amato. </a:t>
            </a:r>
            <a:r>
              <a:rPr lang="en-US" altLang="zh-TW" sz="1600" i="1" dirty="0"/>
              <a:t>A Concise Introduction to Decentralized POMDPs</a:t>
            </a:r>
            <a:r>
              <a:rPr lang="en-US" altLang="zh-TW" sz="1600" dirty="0"/>
              <a:t>. Springer Publishing Company, Incorporated, 1st edition, 2016.</a:t>
            </a:r>
          </a:p>
          <a:p>
            <a:r>
              <a:rPr lang="en-US" altLang="zh-TW" sz="1600" dirty="0"/>
              <a:t>J. Kota, G. </a:t>
            </a:r>
            <a:r>
              <a:rPr lang="en-US" altLang="zh-TW" sz="1600" dirty="0" err="1"/>
              <a:t>Jacyna</a:t>
            </a:r>
            <a:r>
              <a:rPr lang="en-US" altLang="zh-TW" sz="1600" dirty="0"/>
              <a:t>, and A. Papandreou-</a:t>
            </a:r>
            <a:r>
              <a:rPr lang="en-US" altLang="zh-TW" sz="1600" dirty="0" err="1"/>
              <a:t>Suppappola</a:t>
            </a:r>
            <a:r>
              <a:rPr lang="en-US" altLang="zh-TW" sz="1600" dirty="0"/>
              <a:t>. Nonstationary signal design for coexisting radar and communications systems. In </a:t>
            </a:r>
            <a:r>
              <a:rPr lang="en-US" altLang="zh-TW" sz="1600" i="1" dirty="0"/>
              <a:t>50th Asilomar Conference on Signals, Systems and Computers</a:t>
            </a:r>
            <a:r>
              <a:rPr lang="en-US" altLang="zh-TW" sz="1600" dirty="0"/>
              <a:t>, pages 549–553, 2016.</a:t>
            </a:r>
          </a:p>
          <a:p>
            <a:r>
              <a:rPr lang="en-US" altLang="zh-TW" sz="1600" dirty="0"/>
              <a:t>M. Han, S. </a:t>
            </a:r>
            <a:r>
              <a:rPr lang="en-US" altLang="zh-TW" sz="1600" dirty="0" err="1"/>
              <a:t>Khairy</a:t>
            </a:r>
            <a:r>
              <a:rPr lang="en-US" altLang="zh-TW" sz="1600" dirty="0"/>
              <a:t>, L. X. Cai, Y. Cheng, and R. Zhang. Reinforcement learning for efficient and fair coexistence between </a:t>
            </a:r>
            <a:r>
              <a:rPr lang="en-US" altLang="zh-TW" sz="1600" dirty="0" err="1"/>
              <a:t>lte-laa</a:t>
            </a:r>
            <a:r>
              <a:rPr lang="en-US" altLang="zh-TW" sz="1600" dirty="0"/>
              <a:t> and wi-fi. </a:t>
            </a:r>
            <a:r>
              <a:rPr lang="en-US" altLang="zh-TW" sz="1600" i="1" dirty="0"/>
              <a:t>IEEE Transactions on Vehicular Technology</a:t>
            </a:r>
            <a:r>
              <a:rPr lang="en-US" altLang="zh-TW" sz="1600" dirty="0"/>
              <a:t>, 69(8):8764–8776, 2020.</a:t>
            </a:r>
          </a:p>
          <a:p>
            <a:r>
              <a:rPr lang="en-US" altLang="zh-TW" sz="1600" dirty="0"/>
              <a:t>L. Li, L. Liu, J. Bai, H. H. Chang, H. Chen, J. D. Ashdown, J. Zhang, and Y. Yi. Accelerating model-free reinforcement learning with imperfect model knowledge in dynamic spectrum access. </a:t>
            </a:r>
            <a:r>
              <a:rPr lang="en-US" altLang="zh-TW" sz="1600" i="1" dirty="0"/>
              <a:t>IEEE Internet of Things Journal</a:t>
            </a:r>
            <a:r>
              <a:rPr lang="en-US" altLang="zh-TW" sz="1600" dirty="0"/>
              <a:t>, 7(8):7517–7528, 2020.</a:t>
            </a:r>
          </a:p>
          <a:p>
            <a:r>
              <a:rPr lang="en-US" altLang="zh-TW" sz="1600" dirty="0"/>
              <a:t>V. </a:t>
            </a:r>
            <a:r>
              <a:rPr lang="en-US" altLang="zh-TW" sz="1600" dirty="0" err="1"/>
              <a:t>Maglogiannis</a:t>
            </a:r>
            <a:r>
              <a:rPr lang="en-US" altLang="zh-TW" sz="1600" dirty="0"/>
              <a:t>, D. </a:t>
            </a:r>
            <a:r>
              <a:rPr lang="en-US" altLang="zh-TW" sz="1600" dirty="0" err="1"/>
              <a:t>Naudts</a:t>
            </a:r>
            <a:r>
              <a:rPr lang="en-US" altLang="zh-TW" sz="1600" dirty="0"/>
              <a:t>, A. Shahid, , and I. </a:t>
            </a:r>
            <a:r>
              <a:rPr lang="en-US" altLang="zh-TW" sz="1600" dirty="0" err="1"/>
              <a:t>Moerman</a:t>
            </a:r>
            <a:r>
              <a:rPr lang="en-US" altLang="zh-TW" sz="1600" dirty="0"/>
              <a:t>. A q-learning scheme for fair coexistence between </a:t>
            </a:r>
            <a:r>
              <a:rPr lang="en-US" altLang="zh-TW" sz="1600" dirty="0" err="1"/>
              <a:t>lte</a:t>
            </a:r>
            <a:r>
              <a:rPr lang="en-US" altLang="zh-TW" sz="1600" dirty="0"/>
              <a:t> and wi-fi in unlicensed spectrum. </a:t>
            </a:r>
            <a:r>
              <a:rPr lang="en-US" altLang="zh-TW" sz="1600" i="1" dirty="0"/>
              <a:t>IEEE Access</a:t>
            </a:r>
            <a:r>
              <a:rPr lang="en-US" altLang="zh-TW" sz="1600" dirty="0"/>
              <a:t>, 6:27278–27293, 2018.</a:t>
            </a:r>
          </a:p>
          <a:p>
            <a:r>
              <a:rPr lang="en-US" altLang="zh-TW" sz="1600" dirty="0"/>
              <a:t>Y. </a:t>
            </a:r>
            <a:r>
              <a:rPr lang="en-US" altLang="zh-TW" sz="1600" dirty="0" err="1"/>
              <a:t>Su</a:t>
            </a:r>
            <a:r>
              <a:rPr lang="en-US" altLang="zh-TW" sz="1600" dirty="0"/>
              <a:t>, X. Du, L. Huang, Z. Gao, and M. </a:t>
            </a:r>
            <a:r>
              <a:rPr lang="en-US" altLang="zh-TW" sz="1600" dirty="0" err="1"/>
              <a:t>Guizani</a:t>
            </a:r>
            <a:r>
              <a:rPr lang="en-US" altLang="zh-TW" sz="1600" dirty="0"/>
              <a:t>. </a:t>
            </a:r>
            <a:r>
              <a:rPr lang="en-US" altLang="zh-TW" sz="1600" dirty="0" err="1"/>
              <a:t>Lte</a:t>
            </a:r>
            <a:r>
              <a:rPr lang="en-US" altLang="zh-TW" sz="1600" dirty="0"/>
              <a:t>-u and wi-fi coexistence algorithm based on q-learning in multi-channel. </a:t>
            </a:r>
            <a:r>
              <a:rPr lang="en-US" altLang="zh-TW" sz="1600" i="1" dirty="0"/>
              <a:t>IEEE Access</a:t>
            </a:r>
            <a:r>
              <a:rPr lang="en-US" altLang="zh-TW" sz="1600" dirty="0"/>
              <a:t>, 6:13644–13652, 2018.</a:t>
            </a:r>
          </a:p>
          <a:p>
            <a:r>
              <a:rPr lang="en-US" altLang="zh-TW" sz="1600" dirty="0"/>
              <a:t>Po-Kan Shih and Bahman </a:t>
            </a:r>
            <a:r>
              <a:rPr lang="en-US" altLang="zh-TW" sz="1600" dirty="0" err="1"/>
              <a:t>Moraffah</a:t>
            </a:r>
            <a:r>
              <a:rPr lang="en-US" altLang="zh-TW" sz="1600" dirty="0"/>
              <a:t>. Bayesian Nonparametric Modelling for Model-Free Reinforcement Learning in LTE-LAA and Wi-Fi Coexistence. </a:t>
            </a:r>
            <a:r>
              <a:rPr lang="en-US" altLang="zh-TW" sz="1600" i="1" dirty="0"/>
              <a:t>In preparation for submission</a:t>
            </a:r>
            <a:r>
              <a:rPr lang="en-US" altLang="zh-TW" sz="1600" dirty="0"/>
              <a:t>, 2021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0528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A7444-C854-4A35-884E-32BF262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0AD33-C823-48EB-A269-C3D97369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241" y="3035441"/>
            <a:ext cx="11052731" cy="5528839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Thanks to…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My advisor: Dr. Bahman </a:t>
            </a:r>
            <a:r>
              <a:rPr lang="en-US" altLang="zh-TW" sz="28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Moraffah</a:t>
            </a:r>
            <a:r>
              <a:rPr lang="en-US" altLang="zh-TW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Dr. Antonia Papandreou-</a:t>
            </a:r>
            <a:r>
              <a:rPr lang="en-US" altLang="zh-TW" sz="28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Suppappola</a:t>
            </a:r>
            <a:endParaRPr lang="en-US" altLang="zh-TW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Committee members: Dr. Gautam </a:t>
            </a:r>
            <a:r>
              <a:rPr lang="en-US" altLang="zh-TW" sz="28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Dasarathy</a:t>
            </a:r>
            <a:r>
              <a:rPr lang="en-US" altLang="zh-TW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Dr. </a:t>
            </a:r>
            <a:r>
              <a:rPr lang="en-US" altLang="zh-TW" sz="28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YiChang</a:t>
            </a:r>
            <a:r>
              <a:rPr lang="en-US" altLang="zh-TW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Shih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My family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And everyone who helped me in this journey</a:t>
            </a:r>
          </a:p>
          <a:p>
            <a:pPr>
              <a:buFont typeface="Wingdings" panose="05000000000000000000" pitchFamily="2" charset="2"/>
              <a:buChar char="ü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280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99B4E-89D3-43E1-B184-953736D2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D3061DC-52C1-49DF-8D25-337A46623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70307"/>
              </p:ext>
            </p:extLst>
          </p:nvPr>
        </p:nvGraphicFramePr>
        <p:xfrm>
          <a:off x="541800" y="2818625"/>
          <a:ext cx="119196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612">
                  <a:extLst>
                    <a:ext uri="{9D8B030D-6E8A-4147-A177-3AD203B41FA5}">
                      <a16:colId xmlns:a16="http://schemas.microsoft.com/office/drawing/2014/main" val="4176143583"/>
                    </a:ext>
                  </a:extLst>
                </a:gridCol>
              </a:tblGrid>
              <a:tr h="336553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Optimization Method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09736"/>
                  </a:ext>
                </a:extLst>
              </a:tr>
              <a:tr h="74041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>
                          <a:latin typeface="+mn-lt"/>
                        </a:rPr>
                        <a:t>Pareto optimization for joint radar and communication systems [Kota, 2016]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>
                          <a:latin typeface="+mn-lt"/>
                        </a:rPr>
                        <a:t>Only work on static environment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>
                          <a:latin typeface="+mn-lt"/>
                        </a:rPr>
                        <a:t>Need access to all information</a:t>
                      </a:r>
                      <a:endParaRPr lang="en-US" altLang="zh-TW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01106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85C40DD9-EA7D-48B3-A3CF-928C53F94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22176"/>
              </p:ext>
            </p:extLst>
          </p:nvPr>
        </p:nvGraphicFramePr>
        <p:xfrm>
          <a:off x="541800" y="4281665"/>
          <a:ext cx="119196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612">
                  <a:extLst>
                    <a:ext uri="{9D8B030D-6E8A-4147-A177-3AD203B41FA5}">
                      <a16:colId xmlns:a16="http://schemas.microsoft.com/office/drawing/2014/main" val="4176143583"/>
                    </a:ext>
                  </a:extLst>
                </a:gridCol>
              </a:tblGrid>
              <a:tr h="239167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Q-Learning Method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09736"/>
                  </a:ext>
                </a:extLst>
              </a:tr>
              <a:tr h="915909">
                <a:tc>
                  <a:txBody>
                    <a:bodyPr/>
                    <a:lstStyle/>
                    <a:p>
                      <a:pPr mar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TW" sz="2000" dirty="0">
                          <a:latin typeface="+mn-lt"/>
                        </a:rPr>
                        <a:t>Maintain pre-defined Q-table for all (state, action) pairs [</a:t>
                      </a:r>
                      <a:r>
                        <a:rPr lang="en-US" altLang="zh-TW" sz="2000" dirty="0" err="1">
                          <a:latin typeface="+mn-lt"/>
                        </a:rPr>
                        <a:t>Su</a:t>
                      </a:r>
                      <a:r>
                        <a:rPr lang="en-US" altLang="zh-TW" sz="2000" dirty="0">
                          <a:latin typeface="+mn-lt"/>
                        </a:rPr>
                        <a:t>, 2018][</a:t>
                      </a:r>
                      <a:r>
                        <a:rPr lang="en-US" altLang="zh-TW" sz="2000" dirty="0" err="1"/>
                        <a:t>Maglogiannis</a:t>
                      </a:r>
                      <a:r>
                        <a:rPr lang="en-US" altLang="zh-TW" sz="2000" dirty="0"/>
                        <a:t>, 2018</a:t>
                      </a:r>
                      <a:r>
                        <a:rPr lang="en-US" altLang="zh-TW" sz="2000" dirty="0">
                          <a:latin typeface="+mn-lt"/>
                        </a:rPr>
                        <a:t>]</a:t>
                      </a:r>
                    </a:p>
                    <a:p>
                      <a:pPr marL="457200" indent="-45720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>
                          <a:latin typeface="+mn-lt"/>
                        </a:rPr>
                        <a:t>Need full observability of the global state</a:t>
                      </a:r>
                    </a:p>
                    <a:p>
                      <a:pPr marL="457200" indent="-45720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>
                          <a:latin typeface="+mn-lt"/>
                        </a:rPr>
                        <a:t>Struggle in stochastic and non-stationary problem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01106"/>
                  </a:ext>
                </a:extLst>
              </a:tr>
            </a:tbl>
          </a:graphicData>
        </a:graphic>
      </p:graphicFrame>
      <p:graphicFrame>
        <p:nvGraphicFramePr>
          <p:cNvPr id="15" name="表格 6">
            <a:extLst>
              <a:ext uri="{FF2B5EF4-FFF2-40B4-BE49-F238E27FC236}">
                <a16:creationId xmlns:a16="http://schemas.microsoft.com/office/drawing/2014/main" id="{CFA3FC96-76C9-4A59-9AD9-9054F3D48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55555"/>
              </p:ext>
            </p:extLst>
          </p:nvPr>
        </p:nvGraphicFramePr>
        <p:xfrm>
          <a:off x="541800" y="5744705"/>
          <a:ext cx="119196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612">
                  <a:extLst>
                    <a:ext uri="{9D8B030D-6E8A-4147-A177-3AD203B41FA5}">
                      <a16:colId xmlns:a16="http://schemas.microsoft.com/office/drawing/2014/main" val="4176143583"/>
                    </a:ext>
                  </a:extLst>
                </a:gridCol>
              </a:tblGrid>
              <a:tr h="363625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Multi-Armed Bandit Method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09736"/>
                  </a:ext>
                </a:extLst>
              </a:tr>
              <a:tr h="963865">
                <a:tc>
                  <a:txBody>
                    <a:bodyPr/>
                    <a:lstStyle/>
                    <a:p>
                      <a:pPr marL="0" indent="0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>
                          <a:latin typeface="+mn-lt"/>
                        </a:rPr>
                        <a:t>Maintain a one-state Q-table for all actions [Han, 2020]</a:t>
                      </a:r>
                    </a:p>
                    <a:p>
                      <a:pPr marL="457200" indent="-45720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>
                          <a:latin typeface="+mn-lt"/>
                        </a:rPr>
                        <a:t>Stateless, not suitable for complicated case</a:t>
                      </a:r>
                    </a:p>
                    <a:p>
                      <a:pPr marL="457200" indent="-45720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>
                          <a:latin typeface="+mn-lt"/>
                        </a:rPr>
                        <a:t>Difficult to scale to larger problem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01106"/>
                  </a:ext>
                </a:extLst>
              </a:tr>
            </a:tbl>
          </a:graphicData>
        </a:graphic>
      </p:graphicFrame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25A5F53E-E805-4216-AE82-2EEA71D37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07656"/>
              </p:ext>
            </p:extLst>
          </p:nvPr>
        </p:nvGraphicFramePr>
        <p:xfrm>
          <a:off x="541800" y="7207745"/>
          <a:ext cx="11919612" cy="175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612">
                  <a:extLst>
                    <a:ext uri="{9D8B030D-6E8A-4147-A177-3AD203B41FA5}">
                      <a16:colId xmlns:a16="http://schemas.microsoft.com/office/drawing/2014/main" val="4176143583"/>
                    </a:ext>
                  </a:extLst>
                </a:gridCol>
              </a:tblGrid>
              <a:tr h="388169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Deep Q-Learning Method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09736"/>
                  </a:ext>
                </a:extLst>
              </a:tr>
              <a:tr h="1301102">
                <a:tc>
                  <a:txBody>
                    <a:bodyPr/>
                    <a:lstStyle/>
                    <a:p>
                      <a:pPr marL="0" indent="0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>
                          <a:latin typeface="+mn-lt"/>
                        </a:rPr>
                        <a:t>Use deep neural networks to approximate each Q(s, a) function [Li, 2020]</a:t>
                      </a:r>
                    </a:p>
                    <a:p>
                      <a:pPr marL="457200" indent="-45720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>
                          <a:latin typeface="+mn-lt"/>
                        </a:rPr>
                        <a:t>Need extra regularization to avoid overfitting</a:t>
                      </a:r>
                    </a:p>
                    <a:p>
                      <a:pPr marL="457200" indent="-45720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>
                          <a:latin typeface="+mn-lt"/>
                        </a:rPr>
                        <a:t>Need large data set to train neurons 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0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2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52DE-A073-4C4C-BF92-4C321D7F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Proposed Method In a Nutshell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6518A-62E4-41EE-A83C-8EBF8093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Model coexistence between LTE and Wi-Fi nodes as dec-POMDP model</a:t>
            </a:r>
          </a:p>
          <a:p>
            <a:r>
              <a:rPr lang="en-US" altLang="zh-TW" sz="2800" dirty="0"/>
              <a:t>Bayesian reinforcement learning for policies for non-cooperative agents</a:t>
            </a:r>
          </a:p>
          <a:p>
            <a:r>
              <a:rPr lang="en-US" altLang="zh-TW" sz="2800" dirty="0"/>
              <a:t>Transform empirical value function into likelihood</a:t>
            </a:r>
          </a:p>
          <a:p>
            <a:r>
              <a:rPr lang="en-US" altLang="zh-TW" sz="2800" dirty="0"/>
              <a:t>Nonparametric model over policy priors to accommodate unbounded policy sizes</a:t>
            </a:r>
          </a:p>
          <a:p>
            <a:r>
              <a:rPr lang="en-US" altLang="zh-TW" sz="2800" dirty="0"/>
              <a:t>Coordinate ascend variational inference for posterior approximation</a:t>
            </a:r>
            <a:endParaRPr lang="zh-TW" altLang="en-US" sz="2800" dirty="0"/>
          </a:p>
          <a:p>
            <a:r>
              <a:rPr lang="en-US" altLang="zh-TW" sz="2800" dirty="0"/>
              <a:t>Fair coexistence between agents</a:t>
            </a:r>
          </a:p>
        </p:txBody>
      </p:sp>
    </p:spTree>
    <p:extLst>
      <p:ext uri="{BB962C8B-B14F-4D97-AF65-F5344CB8AC3E}">
        <p14:creationId xmlns:p14="http://schemas.microsoft.com/office/powerpoint/2010/main" val="318813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ACDD2-958E-41B6-8216-FFA51BC5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Vignette of Contributions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85C090-D968-43F1-B380-8F8BC2686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59580"/>
              </p:ext>
            </p:extLst>
          </p:nvPr>
        </p:nvGraphicFramePr>
        <p:xfrm>
          <a:off x="650161" y="2818624"/>
          <a:ext cx="1191961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612">
                  <a:extLst>
                    <a:ext uri="{9D8B030D-6E8A-4147-A177-3AD203B41FA5}">
                      <a16:colId xmlns:a16="http://schemas.microsoft.com/office/drawing/2014/main" val="4176143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Modeling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09736"/>
                  </a:ext>
                </a:extLst>
              </a:tr>
              <a:tr h="108466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>
                          <a:latin typeface="+mn-lt"/>
                        </a:rPr>
                        <a:t>Formulated a coexistence problem as dec-POMDP model and use reinforcement learning to solve 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>
                          <a:latin typeface="+mn-lt"/>
                        </a:rPr>
                        <a:t>Proposed cumulative reward function to reflect time dependency over history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>
                          <a:latin typeface="+mn-lt"/>
                        </a:rPr>
                        <a:t>Bayesian nonparametric model to accommodate unbounded policy sizes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>
                          <a:latin typeface="+mn-lt"/>
                        </a:rPr>
                        <a:t>First work on coexistence for LTE and Wi-Fi considering variable model sizes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>
                          <a:latin typeface="+mn-lt"/>
                        </a:rPr>
                        <a:t>Introduced fairness indicator to balance spectrum access among agents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>
                          <a:latin typeface="+mn-lt"/>
                        </a:rPr>
                        <a:t>Optimized policies over agents jointly for asynchronous actions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011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A8A4568-C63B-47DD-BA1C-011E855F4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81534"/>
              </p:ext>
            </p:extLst>
          </p:nvPr>
        </p:nvGraphicFramePr>
        <p:xfrm>
          <a:off x="650161" y="6447499"/>
          <a:ext cx="1191961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612">
                  <a:extLst>
                    <a:ext uri="{9D8B030D-6E8A-4147-A177-3AD203B41FA5}">
                      <a16:colId xmlns:a16="http://schemas.microsoft.com/office/drawing/2014/main" val="4176143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09736"/>
                  </a:ext>
                </a:extLst>
              </a:tr>
              <a:tr h="108466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>
                          <a:latin typeface="+mn-lt"/>
                        </a:rPr>
                        <a:t>Turned distribution approximation into deterministic optimization using coordinate ascend variational inference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dirty="0">
                          <a:latin typeface="+mn-lt"/>
                        </a:rPr>
                        <a:t>Worked out the computational equations for variational distributions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0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2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259E2-8824-4873-9F80-4F5A5E42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Coexistence Mechanism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06925-BF79-41DB-8548-C55BB99E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61" y="2815204"/>
            <a:ext cx="11919612" cy="52322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TW" sz="2800" dirty="0"/>
              <a:t>Listen-Before-Talk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D0AF2A-1781-4FE6-BC6C-6890256566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6D1CDD-7F42-4473-BF96-8D16742F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086" y="4368589"/>
            <a:ext cx="6738587" cy="3486167"/>
          </a:xfrm>
          <a:prstGeom prst="rect">
            <a:avLst/>
          </a:prstGeom>
        </p:spPr>
      </p:pic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0D16140-7794-4471-9984-54ADC4EB1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976594"/>
              </p:ext>
            </p:extLst>
          </p:nvPr>
        </p:nvGraphicFramePr>
        <p:xfrm>
          <a:off x="650160" y="8171437"/>
          <a:ext cx="11919612" cy="52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405D3206-59EF-4BEC-83B1-9232092CE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007764"/>
              </p:ext>
            </p:extLst>
          </p:nvPr>
        </p:nvGraphicFramePr>
        <p:xfrm>
          <a:off x="650159" y="3441227"/>
          <a:ext cx="119196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F47975F3-FAB6-4C47-9808-B76F5FB0C583}"/>
                  </a:ext>
                </a:extLst>
              </p:cNvPr>
              <p:cNvSpPr/>
              <p:nvPr/>
            </p:nvSpPr>
            <p:spPr bwMode="auto">
              <a:xfrm>
                <a:off x="650161" y="5630352"/>
                <a:ext cx="3445851" cy="96264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altLang="zh-TW" dirty="0">
                    <a:latin typeface="+mn-lt"/>
                  </a:rPr>
                  <a:t>Random back-off slot counter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𝐶𝑊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F47975F3-FAB6-4C47-9808-B76F5FB0C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161" y="5630352"/>
                <a:ext cx="3445851" cy="962643"/>
              </a:xfrm>
              <a:prstGeom prst="roundRect">
                <a:avLst/>
              </a:prstGeom>
              <a:blipFill>
                <a:blip r:embed="rId13"/>
                <a:stretch>
                  <a:fillRect l="-1235" b="-375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295760D-D8DE-433E-9960-4BB81FD8B898}"/>
              </a:ext>
            </a:extLst>
          </p:cNvPr>
          <p:cNvCxnSpPr>
            <a:stCxn id="9" idx="0"/>
            <a:endCxn id="8" idx="2"/>
          </p:cNvCxnSpPr>
          <p:nvPr/>
        </p:nvCxnSpPr>
        <p:spPr bwMode="auto">
          <a:xfrm flipV="1">
            <a:off x="2373087" y="4026002"/>
            <a:ext cx="4236878" cy="16043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790641A-6A4C-4D2E-9EDA-251B4F443E99}"/>
              </a:ext>
            </a:extLst>
          </p:cNvPr>
          <p:cNvCxnSpPr>
            <a:stCxn id="9" idx="2"/>
            <a:endCxn id="5" idx="0"/>
          </p:cNvCxnSpPr>
          <p:nvPr/>
        </p:nvCxnSpPr>
        <p:spPr bwMode="auto">
          <a:xfrm>
            <a:off x="2373087" y="6592995"/>
            <a:ext cx="4236879" cy="15784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CBCE83-DFD4-4E0A-A4A8-2ABFC3A2F954}"/>
              </a:ext>
            </a:extLst>
          </p:cNvPr>
          <p:cNvSpPr txBox="1"/>
          <p:nvPr/>
        </p:nvSpPr>
        <p:spPr>
          <a:xfrm>
            <a:off x="650160" y="4026002"/>
            <a:ext cx="147926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</a:rPr>
              <a:t>Wi-Fi AP</a:t>
            </a:r>
            <a:endParaRPr lang="zh-TW" altLang="en-US" dirty="0">
              <a:latin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530515-6919-4E4A-91FA-B9F96E31775D}"/>
              </a:ext>
            </a:extLst>
          </p:cNvPr>
          <p:cNvSpPr txBox="1"/>
          <p:nvPr/>
        </p:nvSpPr>
        <p:spPr>
          <a:xfrm>
            <a:off x="650161" y="7708450"/>
            <a:ext cx="147926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</a:rPr>
              <a:t>LTE </a:t>
            </a:r>
            <a:r>
              <a:rPr lang="en-US" altLang="zh-TW" dirty="0" err="1">
                <a:latin typeface="+mn-lt"/>
              </a:rPr>
              <a:t>eNB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39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127E0-B53B-4DC5-91DA-4C9077D5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Coexistence Assumptions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B7D9E-1FC0-4302-A93D-70B16DBAB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Time-domain multiplexing only</a:t>
                </a:r>
              </a:p>
              <a:p>
                <a:r>
                  <a:rPr lang="en-US" altLang="zh-TW" sz="2400" dirty="0"/>
                  <a:t>Infinite data queue at each node</a:t>
                </a:r>
              </a:p>
              <a:p>
                <a:r>
                  <a:rPr lang="en-US" altLang="zh-TW" sz="2400" dirty="0"/>
                  <a:t>LTE frame consists of 3~10 sub-frames (each with 1 </a:t>
                </a:r>
                <a:r>
                  <a:rPr lang="en-US" altLang="zh-TW" sz="2400" dirty="0" err="1"/>
                  <a:t>ms</a:t>
                </a:r>
                <a:r>
                  <a:rPr lang="en-US" altLang="zh-TW" sz="2400" dirty="0"/>
                  <a:t>)</a:t>
                </a:r>
              </a:p>
              <a:p>
                <a:r>
                  <a:rPr lang="en-US" altLang="zh-TW" sz="2400" dirty="0"/>
                  <a:t>Wi-Fi frame consists of 1 packet only</a:t>
                </a:r>
              </a:p>
              <a:p>
                <a:r>
                  <a:rPr lang="en-US" altLang="zh-TW" sz="2400" dirty="0"/>
                  <a:t>Collision happens if multiple nodes transmitting at the same time</a:t>
                </a:r>
              </a:p>
              <a:p>
                <a:r>
                  <a:rPr lang="en-US" altLang="zh-TW" sz="2400" dirty="0"/>
                  <a:t>Sub-frame/packet lost if collision happens</a:t>
                </a:r>
              </a:p>
              <a:p>
                <a:r>
                  <a:rPr lang="en-US" altLang="zh-TW" sz="2400" dirty="0"/>
                  <a:t>Back-off sensing is mandatory</a:t>
                </a:r>
              </a:p>
              <a:p>
                <a:r>
                  <a:rPr lang="en-US" altLang="zh-TW" sz="2400" dirty="0"/>
                  <a:t>Each channel occupant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sz="2400" dirty="0"/>
                  <a:t> probability to be sensed idle</a:t>
                </a:r>
              </a:p>
              <a:p>
                <a:r>
                  <a:rPr lang="en-US" altLang="zh-TW" sz="2400" dirty="0"/>
                  <a:t>Channel sensing is performed every 1 </a:t>
                </a:r>
                <a:r>
                  <a:rPr lang="el-GR" altLang="zh-TW" sz="2400" dirty="0">
                    <a:cs typeface="Times New Roman" panose="02020603050405020304" pitchFamily="18" charset="0"/>
                  </a:rPr>
                  <a:t>μ</a:t>
                </a:r>
                <a:r>
                  <a:rPr lang="en-US" altLang="zh-TW" sz="2400" dirty="0">
                    <a:cs typeface="Times New Roman" panose="02020603050405020304" pitchFamily="18" charset="0"/>
                  </a:rPr>
                  <a:t>s</a:t>
                </a:r>
              </a:p>
              <a:p>
                <a:r>
                  <a:rPr lang="en-US" altLang="zh-TW" sz="2400" dirty="0"/>
                  <a:t>Slot is clear if </a:t>
                </a:r>
                <a:r>
                  <a:rPr lang="en-US" altLang="zh-TW" sz="2400" dirty="0">
                    <a:cs typeface="Times New Roman" panose="02020603050405020304" pitchFamily="18" charset="0"/>
                  </a:rPr>
                  <a:t>≤5/9 sensing results are busy</a:t>
                </a:r>
              </a:p>
              <a:p>
                <a:r>
                  <a:rPr lang="en-US" altLang="zh-TW" sz="2400" dirty="0">
                    <a:cs typeface="Times New Roman" panose="02020603050405020304" pitchFamily="18" charset="0"/>
                  </a:rPr>
                  <a:t>Reward and action are recorded at transmission end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B7D9E-1FC0-4302-A93D-70B16DBAB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7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7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BBF0D-1778-47E5-8D8F-F7D15BA9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Modeling: Decentralized POMDP</a:t>
            </a:r>
            <a:endParaRPr lang="zh-TW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內容版面配置區 6">
                <a:extLst>
                  <a:ext uri="{FF2B5EF4-FFF2-40B4-BE49-F238E27FC236}">
                    <a16:creationId xmlns:a16="http://schemas.microsoft.com/office/drawing/2014/main" id="{03AFD0EE-EC62-449A-A94F-E0DC3F000B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485550"/>
                  </p:ext>
                </p:extLst>
              </p:nvPr>
            </p:nvGraphicFramePr>
            <p:xfrm>
              <a:off x="695196" y="3336784"/>
              <a:ext cx="11612820" cy="48878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內容版面配置區 6">
                <a:extLst>
                  <a:ext uri="{FF2B5EF4-FFF2-40B4-BE49-F238E27FC236}">
                    <a16:creationId xmlns:a16="http://schemas.microsoft.com/office/drawing/2014/main" id="{03AFD0EE-EC62-449A-A94F-E0DC3F000B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485550"/>
                  </p:ext>
                </p:extLst>
              </p:nvPr>
            </p:nvGraphicFramePr>
            <p:xfrm>
              <a:off x="695196" y="3336784"/>
              <a:ext cx="11612820" cy="48878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571FF-0BDC-4EA0-BEA8-CA0231A69C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2ADEF54B-5D6E-4498-BCB7-A7DCFE20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7453"/>
              </p:ext>
            </p:extLst>
          </p:nvPr>
        </p:nvGraphicFramePr>
        <p:xfrm>
          <a:off x="695196" y="2818624"/>
          <a:ext cx="1161282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820">
                  <a:extLst>
                    <a:ext uri="{9D8B030D-6E8A-4147-A177-3AD203B41FA5}">
                      <a16:colId xmlns:a16="http://schemas.microsoft.com/office/drawing/2014/main" val="2397426691"/>
                    </a:ext>
                  </a:extLst>
                </a:gridCol>
              </a:tblGrid>
              <a:tr h="450670">
                <a:tc>
                  <a:txBody>
                    <a:bodyPr/>
                    <a:lstStyle/>
                    <a:p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+mn-lt"/>
                        </a:rPr>
                        <a:t>Components of Dec-POMDP Model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4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5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CD2548-CB5F-4461-8D6F-DBA0B78C1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3970" y="2065213"/>
                <a:ext cx="11215271" cy="5094280"/>
              </a:xfr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effectLst/>
                  </a:rPr>
                  <a:t>Reward function:</a:t>
                </a:r>
                <a:endParaRPr lang="en-US" altLang="zh-TW" sz="2400" b="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2400" b="0" dirty="0">
                    <a:solidFill>
                      <a:schemeClr val="tx1"/>
                    </a:solidFill>
                    <a:effectLst/>
                  </a:rPr>
                  <a:t>Global reward at time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x-IV_mathan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x-IV_mathan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x-IV_mathan" altLang="zh-TW" sz="2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x-IV_mathan" altLang="zh-TW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400" b="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L</a:t>
                </a:r>
                <a:r>
                  <a:rPr lang="x-IV_mathan" altLang="zh-TW" sz="2400" b="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ocal cumulative reward for agent </a:t>
                </a:r>
                <a14:m>
                  <m:oMath xmlns:m="http://schemas.openxmlformats.org/officeDocument/2006/math">
                    <m:r>
                      <a:rPr lang="x-IV_mathan" altLang="zh-TW" sz="24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x-IV_mathan" altLang="zh-TW" sz="2400" b="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x-IV_mathan" altLang="zh-TW" sz="24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x-IV_mathan" altLang="zh-TW" sz="2400" b="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x-IV_mathan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x-IV_mathan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x-IV_mathan" altLang="zh-TW" sz="24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x-IV_mathan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sz="24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ffectLst/>
                  </a:rPr>
                  <a:t>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TW" sz="2400" b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x-IV_mathan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𝑇h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x-IV_mathan" altLang="zh-TW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𝑇h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x-IV_mathan" altLang="zh-TW" sz="2400" b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lang="x-IV_mathan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𝑇h</m:t>
                          </m:r>
                        </m:e>
                        <m:sub>
                          <m:r>
                            <a:rPr lang="x-IV_mathan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x-IV_mathan" altLang="zh-TW" sz="2400" dirty="0">
                    <a:ea typeface="Cambria Math" panose="02040503050406030204" pitchFamily="18" charset="0"/>
                  </a:rPr>
                  <a:t>Original throughput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x-IV_mathan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𝑇h</m:t>
                        </m:r>
                      </m:e>
                      <m:sub>
                        <m:r>
                          <a:rPr lang="x-IV_mathan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0432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432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432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432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008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8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8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8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sz="2400" b="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b="0" dirty="0">
                    <a:effectLst/>
                    <a:ea typeface="Cambria Math" panose="02040503050406030204" pitchFamily="18" charset="0"/>
                  </a:rPr>
                  <a:t>Fairness indicator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2400" b="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zh-TW" sz="2400" b="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altLang="zh-TW" sz="2400" b="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x-IV_mathan" altLang="zh-TW" sz="2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400" b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CD2548-CB5F-4461-8D6F-DBA0B78C1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3970" y="2065213"/>
                <a:ext cx="11215271" cy="5094280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B788D4-46F0-42B7-9945-01203F05A5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267825"/>
            <a:ext cx="2925763" cy="520700"/>
          </a:xfrm>
          <a:prstGeom prst="rect">
            <a:avLst/>
          </a:prstGeom>
        </p:spPr>
        <p:txBody>
          <a:bodyPr/>
          <a:lstStyle/>
          <a:p>
            <a:fld id="{9B87255F-24E9-7F4D-9A9D-CCE92B9C7969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B7A476F-C4F5-471B-9EEB-2821AD572079}"/>
                  </a:ext>
                </a:extLst>
              </p:cNvPr>
              <p:cNvSpPr txBox="1"/>
              <p:nvPr/>
            </p:nvSpPr>
            <p:spPr>
              <a:xfrm>
                <a:off x="7149533" y="7691562"/>
                <a:ext cx="4308356" cy="891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>
                    <a:solidFill>
                      <a:schemeClr val="tx1"/>
                    </a:solidFill>
                    <a:effectLst/>
                    <a:latin typeface="+mn-lt"/>
                  </a:rPr>
                  <a:t>theoretical fair throughput for agent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sz="2000" b="0" dirty="0"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r>
                  <a:rPr lang="en-US" altLang="zh-TW" sz="2000" b="0" dirty="0">
                    <a:solidFill>
                      <a:schemeClr val="tx1"/>
                    </a:solidFill>
                    <a:effectLst/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bandwidth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available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spectrum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users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B7A476F-C4F5-471B-9EEB-2821AD57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33" y="7691562"/>
                <a:ext cx="4308356" cy="891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D22A938-CAC0-49A5-91D4-88CF11E5280B}"/>
              </a:ext>
            </a:extLst>
          </p:cNvPr>
          <p:cNvCxnSpPr/>
          <p:nvPr/>
        </p:nvCxnSpPr>
        <p:spPr bwMode="auto">
          <a:xfrm flipV="1">
            <a:off x="7365304" y="6989524"/>
            <a:ext cx="1" cy="702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37BB7C-9F03-42B3-8640-233E810F52CD}"/>
              </a:ext>
            </a:extLst>
          </p:cNvPr>
          <p:cNvSpPr txBox="1"/>
          <p:nvPr/>
        </p:nvSpPr>
        <p:spPr>
          <a:xfrm>
            <a:off x="7946274" y="4484360"/>
            <a:ext cx="381074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chemeClr val="tx1"/>
                </a:solidFill>
                <a:effectLst/>
                <a:latin typeface="+mn-lt"/>
              </a:rPr>
              <a:t>sub-frames/packets successfully transmitted without collision in an action</a:t>
            </a:r>
            <a:endParaRPr lang="zh-TW" altLang="en-US" sz="1600" dirty="0">
              <a:latin typeface="+mn-lt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C3E3C82-3050-4F8A-9ADD-365EC64586FE}"/>
              </a:ext>
            </a:extLst>
          </p:cNvPr>
          <p:cNvCxnSpPr>
            <a:stCxn id="12" idx="1"/>
          </p:cNvCxnSpPr>
          <p:nvPr/>
        </p:nvCxnSpPr>
        <p:spPr bwMode="auto">
          <a:xfrm flipH="1">
            <a:off x="5010411" y="4776748"/>
            <a:ext cx="2935863" cy="2923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99FC07-C721-4226-9A4E-B8CE8732EC3C}"/>
              </a:ext>
            </a:extLst>
          </p:cNvPr>
          <p:cNvSpPr txBox="1"/>
          <p:nvPr/>
        </p:nvSpPr>
        <p:spPr>
          <a:xfrm>
            <a:off x="8309379" y="5751137"/>
            <a:ext cx="344763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chemeClr val="tx1"/>
                </a:solidFill>
                <a:effectLst/>
                <a:latin typeface="+mn-lt"/>
              </a:rPr>
              <a:t>entire duration of an action (initial sensing starts to transmission ends)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85CA37-D9D4-42FC-AD74-9A831280B39A}"/>
              </a:ext>
            </a:extLst>
          </p:cNvPr>
          <p:cNvCxnSpPr>
            <a:stCxn id="16" idx="1"/>
          </p:cNvCxnSpPr>
          <p:nvPr/>
        </p:nvCxnSpPr>
        <p:spPr bwMode="auto">
          <a:xfrm flipH="1" flipV="1">
            <a:off x="5010411" y="5438690"/>
            <a:ext cx="3298968" cy="6048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5250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ayden.potm" id="{6C7BE7F7-426A-4002-A227-5E3034A09C95}" vid="{E17F9156-1F51-4428-8122-85B238CD24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ASUBlack</Template>
  <TotalTime>5565</TotalTime>
  <Words>1780</Words>
  <Application>Microsoft Office PowerPoint</Application>
  <PresentationFormat>自訂</PresentationFormat>
  <Paragraphs>245</Paragraphs>
  <Slides>23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Helvetica Light</vt:lpstr>
      <vt:lpstr>Arial</vt:lpstr>
      <vt:lpstr>Calibri</vt:lpstr>
      <vt:lpstr>Cambria Math</vt:lpstr>
      <vt:lpstr>Times</vt:lpstr>
      <vt:lpstr>Times New Roman</vt:lpstr>
      <vt:lpstr>Verdana</vt:lpstr>
      <vt:lpstr>Wingdings</vt:lpstr>
      <vt:lpstr>Default Design</vt:lpstr>
      <vt:lpstr>Adobe Photoshop Image</vt:lpstr>
      <vt:lpstr>PowerPoint 簡報</vt:lpstr>
      <vt:lpstr>The Need For Coexistence</vt:lpstr>
      <vt:lpstr>Related Work</vt:lpstr>
      <vt:lpstr>Proposed Method In a Nutshell</vt:lpstr>
      <vt:lpstr>Vignette of Contributions</vt:lpstr>
      <vt:lpstr>Coexistence Mechanism</vt:lpstr>
      <vt:lpstr>Coexistence Assumptions</vt:lpstr>
      <vt:lpstr>Modeling: Decentralized POMDP</vt:lpstr>
      <vt:lpstr>PowerPoint 簡報</vt:lpstr>
      <vt:lpstr>Policy Representation</vt:lpstr>
      <vt:lpstr>Likelihood</vt:lpstr>
      <vt:lpstr>Likelihood</vt:lpstr>
      <vt:lpstr>Policy Priors</vt:lpstr>
      <vt:lpstr>Posterior Inference</vt:lpstr>
      <vt:lpstr>PowerPoint 簡報</vt:lpstr>
      <vt:lpstr>Algorithm</vt:lpstr>
      <vt:lpstr>Experiment Parameters</vt:lpstr>
      <vt:lpstr>Experiment</vt:lpstr>
      <vt:lpstr>Experiment</vt:lpstr>
      <vt:lpstr>Future Experiment</vt:lpstr>
      <vt:lpstr>Future Work</vt:lpstr>
      <vt:lpstr>Selected References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Bahman Moraffah</dc:creator>
  <cp:lastModifiedBy>William Shih</cp:lastModifiedBy>
  <cp:revision>176</cp:revision>
  <dcterms:created xsi:type="dcterms:W3CDTF">2020-01-01T07:31:36Z</dcterms:created>
  <dcterms:modified xsi:type="dcterms:W3CDTF">2021-04-16T05:29:31Z</dcterms:modified>
</cp:coreProperties>
</file>