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070f5f513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070f5f513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f43e557b1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f43e557b1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28f08e12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28f08e12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362e2fcc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362e2fc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61c594d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61c594d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gif"/><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1470150"/>
            <a:ext cx="8520600" cy="1101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Audiovision</a:t>
            </a:r>
            <a:endParaRPr/>
          </a:p>
        </p:txBody>
      </p:sp>
      <p:sp>
        <p:nvSpPr>
          <p:cNvPr id="60" name="Google Shape;60;p13"/>
          <p:cNvSpPr txBox="1"/>
          <p:nvPr>
            <p:ph idx="1" type="subTitle"/>
          </p:nvPr>
        </p:nvSpPr>
        <p:spPr>
          <a:xfrm>
            <a:off x="311700" y="329807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rPr lang="en" sz="2020"/>
              <a:t>Team Codescapes </a:t>
            </a:r>
            <a:endParaRPr sz="2020"/>
          </a:p>
          <a:p>
            <a:pPr indent="0" lvl="0" marL="0" rtl="0" algn="ctr">
              <a:lnSpc>
                <a:spcPct val="80000"/>
              </a:lnSpc>
              <a:spcBef>
                <a:spcPts val="0"/>
              </a:spcBef>
              <a:spcAft>
                <a:spcPts val="0"/>
              </a:spcAft>
              <a:buSzPts val="440"/>
              <a:buNone/>
            </a:pPr>
            <a:r>
              <a:rPr lang="en" sz="2020"/>
              <a:t>Miguel Vazquez and Luc Tang</a:t>
            </a:r>
            <a:endParaRPr sz="2020"/>
          </a:p>
          <a:p>
            <a:pPr indent="0" lvl="0" marL="0" rtl="0" algn="l">
              <a:lnSpc>
                <a:spcPct val="80000"/>
              </a:lnSpc>
              <a:spcBef>
                <a:spcPts val="0"/>
              </a:spcBef>
              <a:spcAft>
                <a:spcPts val="0"/>
              </a:spcAft>
              <a:buSzPts val="440"/>
              <a:buNone/>
            </a:pPr>
            <a:r>
              <a:t/>
            </a:r>
            <a:endParaRPr sz="2020"/>
          </a:p>
          <a:p>
            <a:pPr indent="0" lvl="0" marL="0" rtl="0" algn="l">
              <a:lnSpc>
                <a:spcPct val="80000"/>
              </a:lnSpc>
              <a:spcBef>
                <a:spcPts val="0"/>
              </a:spcBef>
              <a:spcAft>
                <a:spcPts val="0"/>
              </a:spcAft>
              <a:buSzPts val="440"/>
              <a:buNone/>
            </a:pPr>
            <a:r>
              <a:t/>
            </a:r>
            <a:endParaRPr sz="2020"/>
          </a:p>
        </p:txBody>
      </p:sp>
      <p:sp>
        <p:nvSpPr>
          <p:cNvPr id="61" name="Google Shape;61;p13"/>
          <p:cNvSpPr/>
          <p:nvPr/>
        </p:nvSpPr>
        <p:spPr>
          <a:xfrm flipH="1" rot="10800000">
            <a:off x="5938025" y="2778475"/>
            <a:ext cx="506700" cy="436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flipH="1" rot="10751937">
            <a:off x="5928655" y="2735763"/>
            <a:ext cx="528887" cy="533716"/>
          </a:xfrm>
          <a:custGeom>
            <a:rect b="b" l="l" r="r" t="t"/>
            <a:pathLst>
              <a:path extrusionOk="0" h="15054" w="20258">
                <a:moveTo>
                  <a:pt x="0" y="7434"/>
                </a:moveTo>
                <a:lnTo>
                  <a:pt x="5947" y="15054"/>
                </a:lnTo>
                <a:lnTo>
                  <a:pt x="14683" y="0"/>
                </a:lnTo>
                <a:lnTo>
                  <a:pt x="20258" y="7434"/>
                </a:lnTo>
              </a:path>
            </a:pathLst>
          </a:custGeom>
          <a:noFill/>
          <a:ln cap="flat" cmpd="sng" w="19050">
            <a:solidFill>
              <a:schemeClr val="lt2"/>
            </a:solidFill>
            <a:prstDash val="solid"/>
            <a:round/>
            <a:headEnd len="med" w="med" type="none"/>
            <a:tailEnd len="med" w="med" type="non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Back-end updates</a:t>
            </a:r>
            <a:r>
              <a:rPr lang="en"/>
              <a:t>:</a:t>
            </a:r>
            <a:endParaRPr/>
          </a:p>
        </p:txBody>
      </p:sp>
      <p:sp>
        <p:nvSpPr>
          <p:cNvPr id="68" name="Google Shape;68;p14"/>
          <p:cNvSpPr txBox="1"/>
          <p:nvPr>
            <p:ph idx="1" type="body"/>
          </p:nvPr>
        </p:nvSpPr>
        <p:spPr>
          <a:xfrm>
            <a:off x="311700" y="1389600"/>
            <a:ext cx="4380900" cy="317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00">
                <a:solidFill>
                  <a:schemeClr val="dk1"/>
                </a:solidFill>
              </a:rPr>
              <a:t>Blocks:</a:t>
            </a:r>
            <a:endParaRPr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No Drag and drop yet</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Trying to use uploaded audio in sketch</a:t>
            </a:r>
            <a:endParaRPr sz="2000">
              <a:solidFill>
                <a:schemeClr val="dk1"/>
              </a:solidFill>
            </a:endParaRPr>
          </a:p>
          <a:p>
            <a:pPr indent="0" lvl="0" marL="0" rtl="0" algn="l">
              <a:spcBef>
                <a:spcPts val="1200"/>
              </a:spcBef>
              <a:spcAft>
                <a:spcPts val="0"/>
              </a:spcAft>
              <a:buNone/>
            </a:pPr>
            <a:r>
              <a:rPr lang="en" sz="2000">
                <a:solidFill>
                  <a:schemeClr val="dk1"/>
                </a:solidFill>
              </a:rPr>
              <a:t>Accomplished:</a:t>
            </a:r>
            <a:endParaRPr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Audio file state usable on all pages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Menu displays selected file</a:t>
            </a:r>
            <a:endParaRPr sz="2000">
              <a:solidFill>
                <a:schemeClr val="dk1"/>
              </a:solidFill>
            </a:endParaRPr>
          </a:p>
        </p:txBody>
      </p:sp>
      <p:pic>
        <p:nvPicPr>
          <p:cNvPr id="69" name="Google Shape;69;p14"/>
          <p:cNvPicPr preferRelativeResize="0"/>
          <p:nvPr/>
        </p:nvPicPr>
        <p:blipFill rotWithShape="1">
          <a:blip r:embed="rId3">
            <a:alphaModFix/>
          </a:blip>
          <a:srcRect b="0" l="34010" r="0" t="0"/>
          <a:stretch/>
        </p:blipFill>
        <p:spPr>
          <a:xfrm>
            <a:off x="5492200" y="101700"/>
            <a:ext cx="3535549" cy="3096150"/>
          </a:xfrm>
          <a:prstGeom prst="rect">
            <a:avLst/>
          </a:prstGeom>
          <a:noFill/>
          <a:ln>
            <a:noFill/>
          </a:ln>
        </p:spPr>
      </p:pic>
      <p:pic>
        <p:nvPicPr>
          <p:cNvPr id="70" name="Google Shape;70;p14"/>
          <p:cNvPicPr preferRelativeResize="0"/>
          <p:nvPr/>
        </p:nvPicPr>
        <p:blipFill rotWithShape="1">
          <a:blip r:embed="rId3">
            <a:alphaModFix/>
          </a:blip>
          <a:srcRect b="0" l="0" r="71325" t="0"/>
          <a:stretch/>
        </p:blipFill>
        <p:spPr>
          <a:xfrm>
            <a:off x="4404250" y="2452250"/>
            <a:ext cx="1296976" cy="261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5"/>
          <p:cNvPicPr preferRelativeResize="0"/>
          <p:nvPr/>
        </p:nvPicPr>
        <p:blipFill rotWithShape="1">
          <a:blip r:embed="rId3">
            <a:alphaModFix/>
          </a:blip>
          <a:srcRect b="10945" l="0" r="0" t="9041"/>
          <a:stretch/>
        </p:blipFill>
        <p:spPr>
          <a:xfrm>
            <a:off x="0" y="0"/>
            <a:ext cx="5381250" cy="2425725"/>
          </a:xfrm>
          <a:prstGeom prst="rect">
            <a:avLst/>
          </a:prstGeom>
          <a:noFill/>
          <a:ln>
            <a:noFill/>
          </a:ln>
        </p:spPr>
      </p:pic>
      <p:sp>
        <p:nvSpPr>
          <p:cNvPr id="76" name="Google Shape;76;p15"/>
          <p:cNvSpPr txBox="1"/>
          <p:nvPr>
            <p:ph type="title"/>
          </p:nvPr>
        </p:nvSpPr>
        <p:spPr>
          <a:xfrm>
            <a:off x="1286625" y="381250"/>
            <a:ext cx="2808000" cy="507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Front</a:t>
            </a:r>
            <a:r>
              <a:rPr b="1" lang="en"/>
              <a:t>-end updates:</a:t>
            </a:r>
            <a:endParaRPr b="1"/>
          </a:p>
        </p:txBody>
      </p:sp>
      <p:sp>
        <p:nvSpPr>
          <p:cNvPr id="77" name="Google Shape;77;p15"/>
          <p:cNvSpPr txBox="1"/>
          <p:nvPr>
            <p:ph idx="1" type="body"/>
          </p:nvPr>
        </p:nvSpPr>
        <p:spPr>
          <a:xfrm>
            <a:off x="1286625" y="982050"/>
            <a:ext cx="4380900" cy="3966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2000">
                <a:solidFill>
                  <a:schemeClr val="dk1"/>
                </a:solidFill>
              </a:rPr>
              <a:t>Blockers:</a:t>
            </a:r>
            <a:endParaRPr sz="2000">
              <a:solidFill>
                <a:schemeClr val="dk1"/>
              </a:solidFill>
            </a:endParaRPr>
          </a:p>
          <a:p>
            <a:pPr indent="-346075" lvl="0" marL="457200" rtl="0" algn="l">
              <a:spcBef>
                <a:spcPts val="1200"/>
              </a:spcBef>
              <a:spcAft>
                <a:spcPts val="0"/>
              </a:spcAft>
              <a:buClr>
                <a:schemeClr val="dk1"/>
              </a:buClr>
              <a:buSzPct val="100000"/>
              <a:buChar char="-"/>
            </a:pPr>
            <a:r>
              <a:rPr lang="en" sz="2000">
                <a:solidFill>
                  <a:schemeClr val="dk1"/>
                </a:solidFill>
              </a:rPr>
              <a:t>Need to handle routing</a:t>
            </a:r>
            <a:endParaRPr sz="2000">
              <a:solidFill>
                <a:schemeClr val="dk1"/>
              </a:solidFill>
            </a:endParaRPr>
          </a:p>
          <a:p>
            <a:pPr indent="0" lvl="0" marL="0" rtl="0" algn="l">
              <a:spcBef>
                <a:spcPts val="1200"/>
              </a:spcBef>
              <a:spcAft>
                <a:spcPts val="0"/>
              </a:spcAft>
              <a:buNone/>
            </a:pPr>
            <a:r>
              <a:rPr lang="en" sz="2000">
                <a:solidFill>
                  <a:schemeClr val="dk1"/>
                </a:solidFill>
              </a:rPr>
              <a:t>Accomplished:</a:t>
            </a:r>
            <a:endParaRPr sz="2000">
              <a:solidFill>
                <a:schemeClr val="dk1"/>
              </a:solidFill>
            </a:endParaRPr>
          </a:p>
          <a:p>
            <a:pPr indent="-346075" lvl="0" marL="457200" rtl="0" algn="l">
              <a:spcBef>
                <a:spcPts val="1200"/>
              </a:spcBef>
              <a:spcAft>
                <a:spcPts val="0"/>
              </a:spcAft>
              <a:buClr>
                <a:schemeClr val="dk1"/>
              </a:buClr>
              <a:buSzPct val="100000"/>
              <a:buChar char="-"/>
            </a:pPr>
            <a:r>
              <a:rPr lang="en" sz="2000">
                <a:solidFill>
                  <a:schemeClr val="dk1"/>
                </a:solidFill>
              </a:rPr>
              <a:t>Added API calls to the server to login and logout.</a:t>
            </a:r>
            <a:endParaRPr sz="2000">
              <a:solidFill>
                <a:schemeClr val="dk1"/>
              </a:solidFill>
            </a:endParaRPr>
          </a:p>
          <a:p>
            <a:pPr indent="-346075" lvl="0" marL="457200" rtl="0" algn="l">
              <a:spcBef>
                <a:spcPts val="0"/>
              </a:spcBef>
              <a:spcAft>
                <a:spcPts val="0"/>
              </a:spcAft>
              <a:buClr>
                <a:schemeClr val="dk1"/>
              </a:buClr>
              <a:buSzPct val="100000"/>
              <a:buChar char="-"/>
            </a:pPr>
            <a:r>
              <a:rPr lang="en" sz="2000">
                <a:solidFill>
                  <a:schemeClr val="dk1"/>
                </a:solidFill>
              </a:rPr>
              <a:t>Added a temporary style for the requirements when signing up</a:t>
            </a:r>
            <a:endParaRPr sz="2000">
              <a:solidFill>
                <a:schemeClr val="dk1"/>
              </a:solidFill>
            </a:endParaRPr>
          </a:p>
          <a:p>
            <a:pPr indent="-346075" lvl="0" marL="457200" rtl="0" algn="l">
              <a:spcBef>
                <a:spcPts val="0"/>
              </a:spcBef>
              <a:spcAft>
                <a:spcPts val="0"/>
              </a:spcAft>
              <a:buClr>
                <a:schemeClr val="dk1"/>
              </a:buClr>
              <a:buSzPct val="100000"/>
              <a:buChar char="-"/>
            </a:pPr>
            <a:r>
              <a:rPr lang="en" sz="2000">
                <a:solidFill>
                  <a:schemeClr val="dk1"/>
                </a:solidFill>
              </a:rPr>
              <a:t>Finished the initial. implementation of the login functionality.</a:t>
            </a:r>
            <a:endParaRPr sz="2000">
              <a:solidFill>
                <a:schemeClr val="dk1"/>
              </a:solidFill>
            </a:endParaRPr>
          </a:p>
          <a:p>
            <a:pPr indent="-346075" lvl="0" marL="457200" rtl="0" algn="l">
              <a:spcBef>
                <a:spcPts val="0"/>
              </a:spcBef>
              <a:spcAft>
                <a:spcPts val="0"/>
              </a:spcAft>
              <a:buClr>
                <a:schemeClr val="dk1"/>
              </a:buClr>
              <a:buSzPct val="100000"/>
              <a:buChar char="-"/>
            </a:pPr>
            <a:r>
              <a:rPr lang="en" sz="2000">
                <a:solidFill>
                  <a:schemeClr val="dk1"/>
                </a:solidFill>
              </a:rPr>
              <a:t>Added persistent login to the website</a:t>
            </a:r>
            <a:endParaRPr sz="2000">
              <a:solidFill>
                <a:schemeClr val="dk1"/>
              </a:solidFill>
            </a:endParaRPr>
          </a:p>
        </p:txBody>
      </p:sp>
      <p:pic>
        <p:nvPicPr>
          <p:cNvPr id="78" name="Google Shape;78;p15"/>
          <p:cNvPicPr preferRelativeResize="0"/>
          <p:nvPr/>
        </p:nvPicPr>
        <p:blipFill rotWithShape="1">
          <a:blip r:embed="rId4">
            <a:alphaModFix/>
          </a:blip>
          <a:srcRect b="0" l="2808" r="0" t="0"/>
          <a:stretch/>
        </p:blipFill>
        <p:spPr>
          <a:xfrm>
            <a:off x="5566100" y="0"/>
            <a:ext cx="3577899" cy="2714176"/>
          </a:xfrm>
          <a:prstGeom prst="rect">
            <a:avLst/>
          </a:prstGeom>
          <a:noFill/>
          <a:ln>
            <a:noFill/>
          </a:ln>
        </p:spPr>
      </p:pic>
      <p:pic>
        <p:nvPicPr>
          <p:cNvPr id="79" name="Google Shape;79;p15"/>
          <p:cNvPicPr preferRelativeResize="0"/>
          <p:nvPr/>
        </p:nvPicPr>
        <p:blipFill>
          <a:blip r:embed="rId5">
            <a:alphaModFix/>
          </a:blip>
          <a:stretch>
            <a:fillRect/>
          </a:stretch>
        </p:blipFill>
        <p:spPr>
          <a:xfrm>
            <a:off x="5738967" y="2714175"/>
            <a:ext cx="3232159" cy="242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Milestones:</a:t>
            </a:r>
            <a:endParaRPr/>
          </a:p>
        </p:txBody>
      </p:sp>
      <p:grpSp>
        <p:nvGrpSpPr>
          <p:cNvPr id="85" name="Google Shape;85;p16"/>
          <p:cNvGrpSpPr/>
          <p:nvPr/>
        </p:nvGrpSpPr>
        <p:grpSpPr>
          <a:xfrm>
            <a:off x="1651800" y="1590450"/>
            <a:ext cx="1905300" cy="1887575"/>
            <a:chOff x="6765288" y="1957150"/>
            <a:chExt cx="1905300" cy="1887575"/>
          </a:xfrm>
        </p:grpSpPr>
        <p:sp>
          <p:nvSpPr>
            <p:cNvPr id="86" name="Google Shape;86;p16"/>
            <p:cNvSpPr/>
            <p:nvPr/>
          </p:nvSpPr>
          <p:spPr>
            <a:xfrm>
              <a:off x="74207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72A1E"/>
                </a:solidFill>
              </a:endParaRPr>
            </a:p>
          </p:txBody>
        </p:sp>
        <p:sp>
          <p:nvSpPr>
            <p:cNvPr id="87" name="Google Shape;87;p16"/>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A72A1E"/>
                  </a:solidFill>
                  <a:latin typeface="Roboto"/>
                  <a:ea typeface="Roboto"/>
                  <a:cs typeface="Roboto"/>
                  <a:sym typeface="Roboto"/>
                </a:rPr>
                <a:t>Build f</a:t>
              </a:r>
              <a:r>
                <a:rPr b="1" lang="en">
                  <a:solidFill>
                    <a:srgbClr val="A72A1E"/>
                  </a:solidFill>
                  <a:latin typeface="Roboto"/>
                  <a:ea typeface="Roboto"/>
                  <a:cs typeface="Roboto"/>
                  <a:sym typeface="Roboto"/>
                </a:rPr>
                <a:t>ront-end</a:t>
              </a:r>
              <a:endParaRPr b="1">
                <a:solidFill>
                  <a:srgbClr val="A72A1E"/>
                </a:solidFill>
                <a:latin typeface="Roboto"/>
                <a:ea typeface="Roboto"/>
                <a:cs typeface="Roboto"/>
                <a:sym typeface="Roboto"/>
              </a:endParaRPr>
            </a:p>
          </p:txBody>
        </p:sp>
        <p:sp>
          <p:nvSpPr>
            <p:cNvPr id="88" name="Google Shape;88;p16"/>
            <p:cNvSpPr txBox="1"/>
            <p:nvPr/>
          </p:nvSpPr>
          <p:spPr>
            <a:xfrm>
              <a:off x="6765288" y="3107325"/>
              <a:ext cx="1905300" cy="737400"/>
            </a:xfrm>
            <a:prstGeom prst="rect">
              <a:avLst/>
            </a:prstGeom>
            <a:noFill/>
            <a:ln>
              <a:noFill/>
            </a:ln>
          </p:spPr>
          <p:txBody>
            <a:bodyPr anchorCtr="0" anchor="t" bIns="91425" lIns="114300" spcFirstLastPara="1" rIns="91425" wrap="square" tIns="91425">
              <a:noAutofit/>
            </a:bodyPr>
            <a:lstStyle/>
            <a:p>
              <a:pPr indent="0" lvl="0" marL="0" rtl="0" algn="ctr">
                <a:lnSpc>
                  <a:spcPct val="115000"/>
                </a:lnSpc>
                <a:spcBef>
                  <a:spcPts val="0"/>
                </a:spcBef>
                <a:spcAft>
                  <a:spcPts val="0"/>
                </a:spcAft>
                <a:buNone/>
              </a:pPr>
              <a:r>
                <a:rPr lang="en" sz="1200">
                  <a:solidFill>
                    <a:srgbClr val="A72A1E"/>
                  </a:solidFill>
                  <a:latin typeface="Roboto"/>
                  <a:ea typeface="Roboto"/>
                  <a:cs typeface="Roboto"/>
                  <a:sym typeface="Roboto"/>
                </a:rPr>
                <a:t>Refine UI sketches</a:t>
              </a:r>
              <a:endParaRPr sz="1200">
                <a:solidFill>
                  <a:srgbClr val="A72A1E"/>
                </a:solidFill>
                <a:latin typeface="Roboto"/>
                <a:ea typeface="Roboto"/>
                <a:cs typeface="Roboto"/>
                <a:sym typeface="Roboto"/>
              </a:endParaRPr>
            </a:p>
            <a:p>
              <a:pPr indent="0" lvl="0" marL="0" rtl="0" algn="ctr">
                <a:lnSpc>
                  <a:spcPct val="115000"/>
                </a:lnSpc>
                <a:spcBef>
                  <a:spcPts val="1600"/>
                </a:spcBef>
                <a:spcAft>
                  <a:spcPts val="0"/>
                </a:spcAft>
                <a:buNone/>
              </a:pPr>
              <a:r>
                <a:rPr lang="en" sz="1200">
                  <a:solidFill>
                    <a:srgbClr val="A72A1E"/>
                  </a:solidFill>
                  <a:latin typeface="Roboto"/>
                  <a:ea typeface="Roboto"/>
                  <a:cs typeface="Roboto"/>
                  <a:sym typeface="Roboto"/>
                </a:rPr>
                <a:t>Implement main page</a:t>
              </a:r>
              <a:endParaRPr sz="1200">
                <a:solidFill>
                  <a:srgbClr val="A72A1E"/>
                </a:solidFill>
                <a:latin typeface="Roboto"/>
                <a:ea typeface="Roboto"/>
                <a:cs typeface="Roboto"/>
                <a:sym typeface="Roboto"/>
              </a:endParaRPr>
            </a:p>
            <a:p>
              <a:pPr indent="0" lvl="0" marL="0" rtl="0" algn="ctr">
                <a:lnSpc>
                  <a:spcPct val="115000"/>
                </a:lnSpc>
                <a:spcBef>
                  <a:spcPts val="1600"/>
                </a:spcBef>
                <a:spcAft>
                  <a:spcPts val="0"/>
                </a:spcAft>
                <a:buNone/>
              </a:pPr>
              <a:r>
                <a:rPr lang="en" sz="1200">
                  <a:solidFill>
                    <a:srgbClr val="A72A1E"/>
                  </a:solidFill>
                  <a:latin typeface="Roboto"/>
                  <a:ea typeface="Roboto"/>
                  <a:cs typeface="Roboto"/>
                  <a:sym typeface="Roboto"/>
                </a:rPr>
                <a:t>Implement login page</a:t>
              </a:r>
              <a:endParaRPr sz="1200">
                <a:solidFill>
                  <a:srgbClr val="A72A1E"/>
                </a:solidFill>
                <a:latin typeface="Roboto"/>
                <a:ea typeface="Roboto"/>
                <a:cs typeface="Roboto"/>
                <a:sym typeface="Roboto"/>
              </a:endParaRPr>
            </a:p>
            <a:p>
              <a:pPr indent="0" lvl="0" marL="0" rtl="0" algn="ctr">
                <a:lnSpc>
                  <a:spcPct val="115000"/>
                </a:lnSpc>
                <a:spcBef>
                  <a:spcPts val="1600"/>
                </a:spcBef>
                <a:spcAft>
                  <a:spcPts val="1600"/>
                </a:spcAft>
                <a:buNone/>
              </a:pPr>
              <a:r>
                <a:t/>
              </a:r>
              <a:endParaRPr sz="1200">
                <a:solidFill>
                  <a:srgbClr val="444444"/>
                </a:solidFill>
                <a:latin typeface="Roboto"/>
                <a:ea typeface="Roboto"/>
                <a:cs typeface="Roboto"/>
                <a:sym typeface="Roboto"/>
              </a:endParaRPr>
            </a:p>
          </p:txBody>
        </p:sp>
        <p:sp>
          <p:nvSpPr>
            <p:cNvPr id="89" name="Google Shape;89;p16"/>
            <p:cNvSpPr txBox="1"/>
            <p:nvPr/>
          </p:nvSpPr>
          <p:spPr>
            <a:xfrm>
              <a:off x="7499536" y="210607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A72A1E"/>
                  </a:solidFill>
                  <a:latin typeface="Roboto"/>
                  <a:ea typeface="Roboto"/>
                  <a:cs typeface="Roboto"/>
                  <a:sym typeface="Roboto"/>
                </a:rPr>
                <a:t>1</a:t>
              </a:r>
              <a:endParaRPr b="1" sz="1000">
                <a:solidFill>
                  <a:srgbClr val="858585"/>
                </a:solidFill>
                <a:latin typeface="Roboto"/>
                <a:ea typeface="Roboto"/>
                <a:cs typeface="Roboto"/>
                <a:sym typeface="Roboto"/>
              </a:endParaRPr>
            </a:p>
          </p:txBody>
        </p:sp>
      </p:grpSp>
      <p:sp>
        <p:nvSpPr>
          <p:cNvPr id="90" name="Google Shape;90;p16"/>
          <p:cNvSpPr/>
          <p:nvPr/>
        </p:nvSpPr>
        <p:spPr>
          <a:xfrm>
            <a:off x="3329800" y="1886988"/>
            <a:ext cx="594300" cy="36900"/>
          </a:xfrm>
          <a:prstGeom prst="roundRect">
            <a:avLst>
              <a:gd fmla="val 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6"/>
          <p:cNvGrpSpPr/>
          <p:nvPr/>
        </p:nvGrpSpPr>
        <p:grpSpPr>
          <a:xfrm>
            <a:off x="3681575" y="1590450"/>
            <a:ext cx="1905300" cy="1962600"/>
            <a:chOff x="6757663" y="1957150"/>
            <a:chExt cx="1905300" cy="1962600"/>
          </a:xfrm>
        </p:grpSpPr>
        <p:sp>
          <p:nvSpPr>
            <p:cNvPr id="92" name="Google Shape;92;p16"/>
            <p:cNvSpPr/>
            <p:nvPr/>
          </p:nvSpPr>
          <p:spPr>
            <a:xfrm>
              <a:off x="74207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nvSpPr>
          <p:spPr>
            <a:xfrm>
              <a:off x="6863363" y="28016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A72A1E"/>
                  </a:solidFill>
                  <a:latin typeface="Roboto"/>
                  <a:ea typeface="Roboto"/>
                  <a:cs typeface="Roboto"/>
                  <a:sym typeface="Roboto"/>
                </a:rPr>
                <a:t>Integrate front-back</a:t>
              </a:r>
              <a:endParaRPr b="1">
                <a:solidFill>
                  <a:srgbClr val="A72A1E"/>
                </a:solidFill>
                <a:latin typeface="Roboto"/>
                <a:ea typeface="Roboto"/>
                <a:cs typeface="Roboto"/>
                <a:sym typeface="Roboto"/>
              </a:endParaRPr>
            </a:p>
          </p:txBody>
        </p:sp>
        <p:sp>
          <p:nvSpPr>
            <p:cNvPr id="94" name="Google Shape;94;p16"/>
            <p:cNvSpPr txBox="1"/>
            <p:nvPr/>
          </p:nvSpPr>
          <p:spPr>
            <a:xfrm>
              <a:off x="6757663" y="3182350"/>
              <a:ext cx="19053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A72A1E"/>
                  </a:solidFill>
                  <a:latin typeface="Roboto"/>
                  <a:ea typeface="Roboto"/>
                  <a:cs typeface="Roboto"/>
                  <a:sym typeface="Roboto"/>
                </a:rPr>
                <a:t>Sign up functionality</a:t>
              </a:r>
              <a:endParaRPr sz="1200">
                <a:solidFill>
                  <a:srgbClr val="A72A1E"/>
                </a:solidFill>
                <a:latin typeface="Roboto"/>
                <a:ea typeface="Roboto"/>
                <a:cs typeface="Roboto"/>
                <a:sym typeface="Roboto"/>
              </a:endParaRPr>
            </a:p>
            <a:p>
              <a:pPr indent="0" lvl="0" marL="0" rtl="0" algn="ctr">
                <a:lnSpc>
                  <a:spcPct val="115000"/>
                </a:lnSpc>
                <a:spcBef>
                  <a:spcPts val="1600"/>
                </a:spcBef>
                <a:spcAft>
                  <a:spcPts val="0"/>
                </a:spcAft>
                <a:buNone/>
              </a:pPr>
              <a:r>
                <a:rPr lang="en" sz="1200">
                  <a:solidFill>
                    <a:srgbClr val="A72A1E"/>
                  </a:solidFill>
                  <a:latin typeface="Roboto"/>
                  <a:ea typeface="Roboto"/>
                  <a:cs typeface="Roboto"/>
                  <a:sym typeface="Roboto"/>
                </a:rPr>
                <a:t>Audio upload</a:t>
              </a:r>
              <a:endParaRPr sz="1200">
                <a:solidFill>
                  <a:srgbClr val="A72A1E"/>
                </a:solidFill>
                <a:latin typeface="Roboto"/>
                <a:ea typeface="Roboto"/>
                <a:cs typeface="Roboto"/>
                <a:sym typeface="Roboto"/>
              </a:endParaRPr>
            </a:p>
            <a:p>
              <a:pPr indent="0" lvl="0" marL="0" rtl="0" algn="ctr">
                <a:lnSpc>
                  <a:spcPct val="115000"/>
                </a:lnSpc>
                <a:spcBef>
                  <a:spcPts val="1600"/>
                </a:spcBef>
                <a:spcAft>
                  <a:spcPts val="0"/>
                </a:spcAft>
                <a:buNone/>
              </a:pPr>
              <a:r>
                <a:rPr lang="en" sz="1200">
                  <a:solidFill>
                    <a:srgbClr val="A72A1E"/>
                  </a:solidFill>
                  <a:latin typeface="Roboto"/>
                  <a:ea typeface="Roboto"/>
                  <a:cs typeface="Roboto"/>
                  <a:sym typeface="Roboto"/>
                </a:rPr>
                <a:t>Sign in functionality</a:t>
              </a:r>
              <a:endParaRPr sz="1200">
                <a:solidFill>
                  <a:srgbClr val="A72A1E"/>
                </a:solidFill>
                <a:latin typeface="Roboto"/>
                <a:ea typeface="Roboto"/>
                <a:cs typeface="Roboto"/>
                <a:sym typeface="Roboto"/>
              </a:endParaRPr>
            </a:p>
            <a:p>
              <a:pPr indent="0" lvl="0" marL="0" rtl="0" algn="ctr">
                <a:lnSpc>
                  <a:spcPct val="115000"/>
                </a:lnSpc>
                <a:spcBef>
                  <a:spcPts val="1600"/>
                </a:spcBef>
                <a:spcAft>
                  <a:spcPts val="0"/>
                </a:spcAft>
                <a:buNone/>
              </a:pPr>
              <a:r>
                <a:t/>
              </a:r>
              <a:endParaRPr sz="1200">
                <a:solidFill>
                  <a:srgbClr val="444444"/>
                </a:solidFill>
                <a:latin typeface="Roboto"/>
                <a:ea typeface="Roboto"/>
                <a:cs typeface="Roboto"/>
                <a:sym typeface="Roboto"/>
              </a:endParaRPr>
            </a:p>
            <a:p>
              <a:pPr indent="0" lvl="0" marL="0" rtl="0" algn="ctr">
                <a:lnSpc>
                  <a:spcPct val="115000"/>
                </a:lnSpc>
                <a:spcBef>
                  <a:spcPts val="1600"/>
                </a:spcBef>
                <a:spcAft>
                  <a:spcPts val="1600"/>
                </a:spcAft>
                <a:buNone/>
              </a:pPr>
              <a:r>
                <a:t/>
              </a:r>
              <a:endParaRPr sz="1200">
                <a:solidFill>
                  <a:srgbClr val="444444"/>
                </a:solidFill>
                <a:latin typeface="Roboto"/>
                <a:ea typeface="Roboto"/>
                <a:cs typeface="Roboto"/>
                <a:sym typeface="Roboto"/>
              </a:endParaRPr>
            </a:p>
          </p:txBody>
        </p:sp>
        <p:sp>
          <p:nvSpPr>
            <p:cNvPr id="95" name="Google Shape;95;p16"/>
            <p:cNvSpPr txBox="1"/>
            <p:nvPr/>
          </p:nvSpPr>
          <p:spPr>
            <a:xfrm>
              <a:off x="7499536" y="210607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A72A1E"/>
                  </a:solidFill>
                  <a:latin typeface="Roboto"/>
                  <a:ea typeface="Roboto"/>
                  <a:cs typeface="Roboto"/>
                  <a:sym typeface="Roboto"/>
                </a:rPr>
                <a:t>2</a:t>
              </a:r>
              <a:endParaRPr b="1" sz="1000">
                <a:solidFill>
                  <a:srgbClr val="A72A1E"/>
                </a:solidFill>
                <a:latin typeface="Roboto"/>
                <a:ea typeface="Roboto"/>
                <a:cs typeface="Roboto"/>
                <a:sym typeface="Roboto"/>
              </a:endParaRPr>
            </a:p>
            <a:p>
              <a:pPr indent="0" lvl="0" marL="0" rtl="0" algn="ctr">
                <a:lnSpc>
                  <a:spcPct val="115000"/>
                </a:lnSpc>
                <a:spcBef>
                  <a:spcPts val="1600"/>
                </a:spcBef>
                <a:spcAft>
                  <a:spcPts val="1600"/>
                </a:spcAft>
                <a:buNone/>
              </a:pPr>
              <a:r>
                <a:t/>
              </a:r>
              <a:endParaRPr b="1" sz="1000">
                <a:solidFill>
                  <a:srgbClr val="858585"/>
                </a:solidFill>
                <a:latin typeface="Roboto"/>
                <a:ea typeface="Roboto"/>
                <a:cs typeface="Roboto"/>
                <a:sym typeface="Roboto"/>
              </a:endParaRPr>
            </a:p>
          </p:txBody>
        </p:sp>
      </p:grpSp>
      <p:grpSp>
        <p:nvGrpSpPr>
          <p:cNvPr id="96" name="Google Shape;96;p16"/>
          <p:cNvGrpSpPr/>
          <p:nvPr/>
        </p:nvGrpSpPr>
        <p:grpSpPr>
          <a:xfrm>
            <a:off x="5586875" y="1590450"/>
            <a:ext cx="1905300" cy="1962600"/>
            <a:chOff x="6765288" y="1957150"/>
            <a:chExt cx="1905300" cy="1962600"/>
          </a:xfrm>
        </p:grpSpPr>
        <p:sp>
          <p:nvSpPr>
            <p:cNvPr id="97" name="Google Shape;97;p16"/>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72A1E"/>
                </a:solidFill>
              </a:endParaRPr>
            </a:p>
          </p:txBody>
        </p:sp>
        <p:sp>
          <p:nvSpPr>
            <p:cNvPr id="98" name="Google Shape;98;p16"/>
            <p:cNvSpPr txBox="1"/>
            <p:nvPr/>
          </p:nvSpPr>
          <p:spPr>
            <a:xfrm>
              <a:off x="6863388" y="2677738"/>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858585"/>
                  </a:solidFill>
                  <a:latin typeface="Roboto"/>
                  <a:ea typeface="Roboto"/>
                  <a:cs typeface="Roboto"/>
                  <a:sym typeface="Roboto"/>
                </a:rPr>
                <a:t>Audio Visualizers</a:t>
              </a:r>
              <a:endParaRPr b="1">
                <a:solidFill>
                  <a:srgbClr val="858585"/>
                </a:solidFill>
                <a:latin typeface="Roboto"/>
                <a:ea typeface="Roboto"/>
                <a:cs typeface="Roboto"/>
                <a:sym typeface="Roboto"/>
              </a:endParaRPr>
            </a:p>
          </p:txBody>
        </p:sp>
        <p:sp>
          <p:nvSpPr>
            <p:cNvPr id="99" name="Google Shape;99;p16"/>
            <p:cNvSpPr txBox="1"/>
            <p:nvPr/>
          </p:nvSpPr>
          <p:spPr>
            <a:xfrm>
              <a:off x="6765288" y="3182350"/>
              <a:ext cx="19053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A72A1E"/>
                  </a:solidFill>
                  <a:latin typeface="Roboto"/>
                  <a:ea typeface="Roboto"/>
                  <a:cs typeface="Roboto"/>
                  <a:sym typeface="Roboto"/>
                </a:rPr>
                <a:t>Create 2 sketches</a:t>
              </a:r>
              <a:endParaRPr sz="1200">
                <a:solidFill>
                  <a:srgbClr val="A72A1E"/>
                </a:solidFill>
                <a:latin typeface="Roboto"/>
                <a:ea typeface="Roboto"/>
                <a:cs typeface="Roboto"/>
                <a:sym typeface="Roboto"/>
              </a:endParaRPr>
            </a:p>
            <a:p>
              <a:pPr indent="0" lvl="0" marL="0" rtl="0" algn="ctr">
                <a:lnSpc>
                  <a:spcPct val="115000"/>
                </a:lnSpc>
                <a:spcBef>
                  <a:spcPts val="1600"/>
                </a:spcBef>
                <a:spcAft>
                  <a:spcPts val="0"/>
                </a:spcAft>
                <a:buNone/>
              </a:pPr>
              <a:r>
                <a:rPr lang="en" sz="1200">
                  <a:solidFill>
                    <a:srgbClr val="444444"/>
                  </a:solidFill>
                  <a:latin typeface="Roboto"/>
                  <a:ea typeface="Roboto"/>
                  <a:cs typeface="Roboto"/>
                  <a:sym typeface="Roboto"/>
                </a:rPr>
                <a:t>Implement customizability</a:t>
              </a:r>
              <a:endParaRPr sz="1200">
                <a:solidFill>
                  <a:srgbClr val="444444"/>
                </a:solidFill>
                <a:latin typeface="Roboto"/>
                <a:ea typeface="Roboto"/>
                <a:cs typeface="Roboto"/>
                <a:sym typeface="Roboto"/>
              </a:endParaRPr>
            </a:p>
            <a:p>
              <a:pPr indent="0" lvl="0" marL="0" rtl="0" algn="ctr">
                <a:lnSpc>
                  <a:spcPct val="115000"/>
                </a:lnSpc>
                <a:spcBef>
                  <a:spcPts val="1600"/>
                </a:spcBef>
                <a:spcAft>
                  <a:spcPts val="1600"/>
                </a:spcAft>
                <a:buNone/>
              </a:pPr>
              <a:r>
                <a:rPr lang="en" sz="1200">
                  <a:solidFill>
                    <a:srgbClr val="444444"/>
                  </a:solidFill>
                  <a:latin typeface="Roboto"/>
                  <a:ea typeface="Roboto"/>
                  <a:cs typeface="Roboto"/>
                  <a:sym typeface="Roboto"/>
                </a:rPr>
                <a:t>Fetch Audio from database</a:t>
              </a:r>
              <a:endParaRPr sz="1200">
                <a:solidFill>
                  <a:srgbClr val="444444"/>
                </a:solidFill>
                <a:latin typeface="Roboto"/>
                <a:ea typeface="Roboto"/>
                <a:cs typeface="Roboto"/>
                <a:sym typeface="Roboto"/>
              </a:endParaRPr>
            </a:p>
          </p:txBody>
        </p:sp>
        <p:sp>
          <p:nvSpPr>
            <p:cNvPr id="100" name="Google Shape;100;p16"/>
            <p:cNvSpPr txBox="1"/>
            <p:nvPr/>
          </p:nvSpPr>
          <p:spPr>
            <a:xfrm>
              <a:off x="7499536" y="210607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rgbClr val="858585"/>
                  </a:solidFill>
                  <a:latin typeface="Roboto"/>
                  <a:ea typeface="Roboto"/>
                  <a:cs typeface="Roboto"/>
                  <a:sym typeface="Roboto"/>
                </a:rPr>
                <a:t>3</a:t>
              </a:r>
              <a:endParaRPr b="1" sz="1000">
                <a:solidFill>
                  <a:srgbClr val="858585"/>
                </a:solidFill>
                <a:latin typeface="Roboto"/>
                <a:ea typeface="Roboto"/>
                <a:cs typeface="Roboto"/>
                <a:sym typeface="Roboto"/>
              </a:endParaRPr>
            </a:p>
          </p:txBody>
        </p:sp>
      </p:grpSp>
      <p:sp>
        <p:nvSpPr>
          <p:cNvPr id="101" name="Google Shape;101;p16"/>
          <p:cNvSpPr/>
          <p:nvPr/>
        </p:nvSpPr>
        <p:spPr>
          <a:xfrm>
            <a:off x="5259100" y="1886988"/>
            <a:ext cx="594300" cy="36900"/>
          </a:xfrm>
          <a:prstGeom prst="roundRect">
            <a:avLst>
              <a:gd fmla="val 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314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t>
            </a:r>
            <a:r>
              <a:rPr lang="en"/>
              <a:t>osting methods</a:t>
            </a:r>
            <a:endParaRPr/>
          </a:p>
        </p:txBody>
      </p:sp>
      <p:sp>
        <p:nvSpPr>
          <p:cNvPr id="107" name="Google Shape;107;p17"/>
          <p:cNvSpPr txBox="1"/>
          <p:nvPr>
            <p:ph idx="1" type="body"/>
          </p:nvPr>
        </p:nvSpPr>
        <p:spPr>
          <a:xfrm>
            <a:off x="311700" y="1099500"/>
            <a:ext cx="8288400" cy="36843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 Several web hosting services offer free plans for students. Some popular options include InfinityFree, AwardSpace, and 000webhost. These services provide free server space, bandwidth, and other features to host your website.</a:t>
            </a:r>
            <a:endParaRPr sz="2400"/>
          </a:p>
          <a:p>
            <a:pPr indent="0" lvl="0" marL="0" rtl="0" algn="l">
              <a:lnSpc>
                <a:spcPct val="95000"/>
              </a:lnSpc>
              <a:spcBef>
                <a:spcPts val="1200"/>
              </a:spcBef>
              <a:spcAft>
                <a:spcPts val="0"/>
              </a:spcAft>
              <a:buNone/>
            </a:pPr>
            <a:r>
              <a:t/>
            </a:r>
            <a:endParaRPr sz="2400"/>
          </a:p>
          <a:p>
            <a:pPr indent="0" lvl="0" marL="0" rtl="0" algn="l">
              <a:lnSpc>
                <a:spcPct val="95000"/>
              </a:lnSpc>
              <a:spcBef>
                <a:spcPts val="1200"/>
              </a:spcBef>
              <a:spcAft>
                <a:spcPts val="120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Feedback from Two Seniors </a:t>
            </a:r>
            <a:endParaRPr/>
          </a:p>
        </p:txBody>
      </p:sp>
      <p:sp>
        <p:nvSpPr>
          <p:cNvPr id="113" name="Google Shape;11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1600"/>
              <a:t>Add instructions on how to install prerequisites</a:t>
            </a:r>
            <a:endParaRPr sz="1600"/>
          </a:p>
          <a:p>
            <a:pPr indent="-330200" lvl="0" marL="457200" rtl="0" algn="l">
              <a:spcBef>
                <a:spcPts val="0"/>
              </a:spcBef>
              <a:spcAft>
                <a:spcPts val="0"/>
              </a:spcAft>
              <a:buSzPts val="1600"/>
              <a:buChar char="-"/>
            </a:pPr>
            <a:r>
              <a:rPr lang="en" sz="1600"/>
              <a:t>Logging in needs some feedback on what the status of the account creation/log in is</a:t>
            </a:r>
            <a:endParaRPr sz="1600"/>
          </a:p>
          <a:p>
            <a:pPr indent="-330200" lvl="0" marL="457200" rtl="0" algn="l">
              <a:spcBef>
                <a:spcPts val="0"/>
              </a:spcBef>
              <a:spcAft>
                <a:spcPts val="0"/>
              </a:spcAft>
              <a:buSzPts val="1600"/>
              <a:buChar char="-"/>
            </a:pPr>
            <a:r>
              <a:rPr lang="en" sz="1600"/>
              <a:t>More status messages throughout website</a:t>
            </a:r>
            <a:endParaRPr sz="1600"/>
          </a:p>
          <a:p>
            <a:pPr indent="-330200" lvl="0" marL="457200" rtl="0" algn="l">
              <a:spcBef>
                <a:spcPts val="0"/>
              </a:spcBef>
              <a:spcAft>
                <a:spcPts val="0"/>
              </a:spcAft>
              <a:buSzPts val="1600"/>
              <a:buChar char="-"/>
            </a:pPr>
            <a:r>
              <a:rPr lang="en" sz="1600"/>
              <a:t>Cookies and upload audio working</a:t>
            </a:r>
            <a:endParaRPr sz="1600"/>
          </a:p>
          <a:p>
            <a:pPr indent="-330200" lvl="0" marL="457200" rtl="0" algn="l">
              <a:spcBef>
                <a:spcPts val="0"/>
              </a:spcBef>
              <a:spcAft>
                <a:spcPts val="0"/>
              </a:spcAft>
              <a:buSzPts val="1600"/>
              <a:buChar char="-"/>
            </a:pPr>
            <a:r>
              <a:rPr lang="en" sz="1600"/>
              <a:t>Easy setup</a:t>
            </a:r>
            <a:endParaRPr sz="1600"/>
          </a:p>
          <a:p>
            <a:pPr indent="0" lvl="0" marL="457200" rtl="0" algn="l">
              <a:spcBef>
                <a:spcPts val="1200"/>
              </a:spcBef>
              <a:spcAft>
                <a:spcPts val="0"/>
              </a:spcAft>
              <a:buNone/>
            </a:pPr>
            <a:r>
              <a:rPr lang="en"/>
              <a:t>Response:</a:t>
            </a:r>
            <a:endParaRPr/>
          </a:p>
          <a:p>
            <a:pPr indent="-342900" lvl="0" marL="457200" rtl="0" algn="l">
              <a:spcBef>
                <a:spcPts val="1200"/>
              </a:spcBef>
              <a:spcAft>
                <a:spcPts val="0"/>
              </a:spcAft>
              <a:buSzPts val="1800"/>
              <a:buChar char="-"/>
            </a:pPr>
            <a:r>
              <a:rPr lang="en" sz="1600"/>
              <a:t>Bugs will be fixed throughout the next weeks</a:t>
            </a:r>
            <a:endParaRPr sz="1600"/>
          </a:p>
          <a:p>
            <a:pPr indent="-330200" lvl="0" marL="457200" rtl="0" algn="l">
              <a:spcBef>
                <a:spcPts val="0"/>
              </a:spcBef>
              <a:spcAft>
                <a:spcPts val="0"/>
              </a:spcAft>
              <a:buSzPts val="1600"/>
              <a:buChar char="-"/>
            </a:pPr>
            <a:r>
              <a:rPr lang="en" sz="1600"/>
              <a:t>More messages will be displayed for users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