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436" r:id="rId6"/>
    <p:sldId id="437" r:id="rId7"/>
    <p:sldId id="438" r:id="rId8"/>
    <p:sldId id="439" r:id="rId9"/>
    <p:sldId id="440" r:id="rId10"/>
    <p:sldId id="449" r:id="rId11"/>
    <p:sldId id="441" r:id="rId12"/>
    <p:sldId id="442" r:id="rId13"/>
    <p:sldId id="448" r:id="rId14"/>
    <p:sldId id="456" r:id="rId15"/>
    <p:sldId id="443" r:id="rId16"/>
    <p:sldId id="445" r:id="rId17"/>
    <p:sldId id="44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4BA"/>
    <a:srgbClr val="4A7090"/>
    <a:srgbClr val="2C7C9C"/>
    <a:srgbClr val="8DBAE4"/>
    <a:srgbClr val="6B9BB1"/>
    <a:srgbClr val="B6C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1C412-81B3-4DA7-BD35-DEA2E31919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B526C-E69C-45EC-A93C-56E8A44757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027D-7C55-4FF8-BC4E-65B12D95B3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5A63-C084-416C-89FD-FEA7CA3682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游戏机, 物体, 钟表&#10;&#10;描述已自动生成"/>
          <p:cNvPicPr>
            <a:picLocks noChangeAspect="1"/>
          </p:cNvPicPr>
          <p:nvPr/>
        </p:nvPicPr>
        <p:blipFill>
          <a:blip r:embed="rId1" cstate="email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>
            <a:off x="2512958" y="406341"/>
            <a:ext cx="7166084" cy="5971737"/>
          </a:xfrm>
          <a:custGeom>
            <a:avLst/>
            <a:gdLst>
              <a:gd name="connsiteX0" fmla="*/ 2694768 w 7166084"/>
              <a:gd name="connsiteY0" fmla="*/ 759238 h 5971737"/>
              <a:gd name="connsiteX1" fmla="*/ 2694768 w 7166084"/>
              <a:gd name="connsiteY1" fmla="*/ 1413750 h 5971737"/>
              <a:gd name="connsiteX2" fmla="*/ 4645488 w 7166084"/>
              <a:gd name="connsiteY2" fmla="*/ 1413750 h 5971737"/>
              <a:gd name="connsiteX3" fmla="*/ 4645488 w 7166084"/>
              <a:gd name="connsiteY3" fmla="*/ 759238 h 5971737"/>
              <a:gd name="connsiteX4" fmla="*/ 0 w 7166084"/>
              <a:gd name="connsiteY4" fmla="*/ 0 h 5971737"/>
              <a:gd name="connsiteX5" fmla="*/ 7166084 w 7166084"/>
              <a:gd name="connsiteY5" fmla="*/ 0 h 5971737"/>
              <a:gd name="connsiteX6" fmla="*/ 7166084 w 7166084"/>
              <a:gd name="connsiteY6" fmla="*/ 5971737 h 5971737"/>
              <a:gd name="connsiteX7" fmla="*/ 0 w 7166084"/>
              <a:gd name="connsiteY7" fmla="*/ 5971737 h 597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6084" h="5971737">
                <a:moveTo>
                  <a:pt x="2694768" y="759238"/>
                </a:moveTo>
                <a:lnTo>
                  <a:pt x="2694768" y="1413750"/>
                </a:lnTo>
                <a:lnTo>
                  <a:pt x="4645488" y="1413750"/>
                </a:lnTo>
                <a:lnTo>
                  <a:pt x="4645488" y="759238"/>
                </a:lnTo>
                <a:close/>
                <a:moveTo>
                  <a:pt x="0" y="0"/>
                </a:moveTo>
                <a:lnTo>
                  <a:pt x="7166084" y="0"/>
                </a:lnTo>
                <a:lnTo>
                  <a:pt x="7166084" y="5971737"/>
                </a:lnTo>
                <a:lnTo>
                  <a:pt x="0" y="5971737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5269136" y="960716"/>
            <a:ext cx="184992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6B9BB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2022</a:t>
            </a:r>
            <a:endParaRPr lang="zh-CN" altLang="en-US" sz="5400" dirty="0">
              <a:solidFill>
                <a:srgbClr val="6B9BB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33108" y="2631949"/>
            <a:ext cx="652272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项目计划汇报</a:t>
            </a:r>
            <a:endParaRPr lang="zh-CN" altLang="en-US" sz="6600" dirty="0"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02903" y="3634546"/>
            <a:ext cx="652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Summary of minimalist work</a:t>
            </a:r>
            <a:endParaRPr lang="zh-CN" altLang="en-US" sz="2400" dirty="0"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-2709154" y="0"/>
            <a:ext cx="5418307" cy="47198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765110" y="956671"/>
            <a:ext cx="979714" cy="15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240282" y="1884046"/>
            <a:ext cx="615820" cy="95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flipV="1">
            <a:off x="-79745" y="3135086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>
            <a:off x="-1007822" y="3135088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7496529" y="4509675"/>
            <a:ext cx="7352525" cy="2243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/>
          <p:cNvSpPr/>
          <p:nvPr/>
        </p:nvSpPr>
        <p:spPr>
          <a:xfrm rot="16200000">
            <a:off x="7484713" y="3783326"/>
            <a:ext cx="7376158" cy="2422076"/>
          </a:xfrm>
          <a:custGeom>
            <a:avLst/>
            <a:gdLst>
              <a:gd name="connsiteX0" fmla="*/ 7352525 w 7376158"/>
              <a:gd name="connsiteY0" fmla="*/ 2243314 h 2422076"/>
              <a:gd name="connsiteX1" fmla="*/ 7083209 w 7376158"/>
              <a:gd name="connsiteY1" fmla="*/ 2243314 h 2422076"/>
              <a:gd name="connsiteX2" fmla="*/ 3699896 w 7376158"/>
              <a:gd name="connsiteY2" fmla="*/ 178761 h 2422076"/>
              <a:gd name="connsiteX3" fmla="*/ 316581 w 7376158"/>
              <a:gd name="connsiteY3" fmla="*/ 2243313 h 2422076"/>
              <a:gd name="connsiteX4" fmla="*/ 0 w 7376158"/>
              <a:gd name="connsiteY4" fmla="*/ 2243313 h 2422076"/>
              <a:gd name="connsiteX5" fmla="*/ 3676263 w 7376158"/>
              <a:gd name="connsiteY5" fmla="*/ 0 h 2422076"/>
              <a:gd name="connsiteX6" fmla="*/ 7376158 w 7376158"/>
              <a:gd name="connsiteY6" fmla="*/ 2422076 h 2422076"/>
              <a:gd name="connsiteX7" fmla="*/ 23633 w 7376158"/>
              <a:gd name="connsiteY7" fmla="*/ 2422075 h 2422076"/>
              <a:gd name="connsiteX8" fmla="*/ 316581 w 7376158"/>
              <a:gd name="connsiteY8" fmla="*/ 2243313 h 2422076"/>
              <a:gd name="connsiteX9" fmla="*/ 7083209 w 7376158"/>
              <a:gd name="connsiteY9" fmla="*/ 2243314 h 242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76158" h="2422076">
                <a:moveTo>
                  <a:pt x="7352525" y="2243314"/>
                </a:moveTo>
                <a:lnTo>
                  <a:pt x="7083209" y="2243314"/>
                </a:lnTo>
                <a:lnTo>
                  <a:pt x="3699896" y="178761"/>
                </a:lnTo>
                <a:lnTo>
                  <a:pt x="316581" y="2243313"/>
                </a:lnTo>
                <a:lnTo>
                  <a:pt x="0" y="2243313"/>
                </a:lnTo>
                <a:lnTo>
                  <a:pt x="3676263" y="0"/>
                </a:lnTo>
                <a:close/>
                <a:moveTo>
                  <a:pt x="7376158" y="2422076"/>
                </a:moveTo>
                <a:lnTo>
                  <a:pt x="23633" y="2422075"/>
                </a:lnTo>
                <a:lnTo>
                  <a:pt x="316581" y="2243313"/>
                </a:lnTo>
                <a:lnTo>
                  <a:pt x="7083209" y="22433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8661792" y="2275683"/>
            <a:ext cx="392157" cy="65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8926296" y="1902821"/>
            <a:ext cx="434065" cy="72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3373032" y="3460631"/>
            <a:ext cx="600617" cy="100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3765190" y="3254231"/>
            <a:ext cx="434065" cy="729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 rot="10800000" flipV="1">
            <a:off x="-66317" y="4719815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4411027" y="202999"/>
            <a:ext cx="0" cy="488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0"/>
            <a:ext cx="12192000" cy="905068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0" y="0"/>
            <a:ext cx="4292081" cy="905068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15773" y="68131"/>
            <a:ext cx="37542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PART THREE</a:t>
            </a:r>
            <a:endParaRPr lang="en-US" altLang="zh-CN" sz="4000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69769" y="106188"/>
            <a:ext cx="27323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项目计划进度</a:t>
            </a:r>
            <a:endParaRPr lang="zh-CN" altLang="en-US" sz="3200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810" y="937895"/>
            <a:ext cx="6750685" cy="5974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4411027" y="202999"/>
            <a:ext cx="0" cy="488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0"/>
            <a:ext cx="12192000" cy="905068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0" y="0"/>
            <a:ext cx="4292081" cy="905068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15773" y="68131"/>
            <a:ext cx="37542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PART THREE</a:t>
            </a:r>
            <a:endParaRPr lang="en-US" altLang="zh-CN" sz="4000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69769" y="106188"/>
            <a:ext cx="27323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项目计划进度</a:t>
            </a:r>
            <a:endParaRPr lang="zh-CN" altLang="en-US" sz="3200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953895"/>
            <a:ext cx="12174855" cy="4231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4411027" y="202999"/>
            <a:ext cx="0" cy="488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0"/>
            <a:ext cx="12192000" cy="905068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0" y="0"/>
            <a:ext cx="4292081" cy="905068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15773" y="68131"/>
            <a:ext cx="37542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PART THREE</a:t>
            </a:r>
            <a:endParaRPr lang="en-US" altLang="zh-CN" sz="4000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69769" y="106188"/>
            <a:ext cx="27323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项目计划进度</a:t>
            </a:r>
            <a:endParaRPr lang="zh-CN" altLang="en-US" sz="3200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83640" y="1162050"/>
          <a:ext cx="980567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2835"/>
                <a:gridCol w="4902835"/>
              </a:tblGrid>
              <a:tr h="7340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验收标准</a:t>
                      </a:r>
                      <a:endParaRPr lang="zh-CN" altLang="en-US"/>
                    </a:p>
                  </a:txBody>
                  <a:tcPr/>
                </a:tc>
              </a:tr>
              <a:tr h="7340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需求分析阶段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提交系统需求分析规格说明书</a:t>
                      </a:r>
                      <a:endParaRPr lang="zh-CN" altLang="en-US"/>
                    </a:p>
                  </a:txBody>
                  <a:tcPr/>
                </a:tc>
              </a:tr>
              <a:tr h="7340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设计阶段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提交总体设计说明书和详细设计说明书</a:t>
                      </a:r>
                      <a:endParaRPr lang="zh-CN" altLang="en-US"/>
                    </a:p>
                  </a:txBody>
                  <a:tcPr/>
                </a:tc>
              </a:tr>
              <a:tr h="7340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系统实现阶段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提交前后端代码以及数据库文件</a:t>
                      </a:r>
                      <a:endParaRPr lang="zh-CN" altLang="en-US"/>
                    </a:p>
                  </a:txBody>
                  <a:tcPr/>
                </a:tc>
              </a:tr>
              <a:tr h="7340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测试阶段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提供单元测试集成测试系统测试验收测试的测试报告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4411027" y="202999"/>
            <a:ext cx="0" cy="488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0"/>
            <a:ext cx="12192000" cy="905068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0" y="0"/>
            <a:ext cx="4292081" cy="905068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15773" y="68131"/>
            <a:ext cx="37542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PART THREE</a:t>
            </a:r>
            <a:endParaRPr lang="en-US" altLang="zh-CN" sz="4000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69769" y="106188"/>
            <a:ext cx="27323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项目计划进度</a:t>
            </a:r>
            <a:endParaRPr lang="zh-CN" altLang="en-US" sz="3200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4" name="图片 3" descr="001F0FC0-EC73-4189-B976-04D9DFB294D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390" y="904875"/>
            <a:ext cx="7586980" cy="5876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0" y="0"/>
            <a:ext cx="4946469" cy="68580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H="1">
            <a:off x="5539665" y="0"/>
            <a:ext cx="11727402" cy="6858000"/>
          </a:xfrm>
          <a:prstGeom prst="parallelogram">
            <a:avLst>
              <a:gd name="adj" fmla="val 72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95540" y="1239233"/>
            <a:ext cx="4222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rgbClr val="3494BA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PART</a:t>
            </a:r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44093" y="1931008"/>
            <a:ext cx="64972" cy="156996"/>
          </a:xfrm>
          <a:custGeom>
            <a:avLst/>
            <a:gdLst/>
            <a:ahLst/>
            <a:cxnLst/>
            <a:rect l="l" t="t" r="r" b="b"/>
            <a:pathLst>
              <a:path w="64972" h="156996">
                <a:moveTo>
                  <a:pt x="0" y="0"/>
                </a:moveTo>
                <a:lnTo>
                  <a:pt x="9144" y="0"/>
                </a:lnTo>
                <a:lnTo>
                  <a:pt x="64972" y="156996"/>
                </a:lnTo>
                <a:lnTo>
                  <a:pt x="0" y="67209"/>
                </a:lnTo>
                <a:lnTo>
                  <a:pt x="0" y="0"/>
                </a:ln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96895" y="1805253"/>
            <a:ext cx="413003" cy="858830"/>
          </a:xfrm>
          <a:custGeom>
            <a:avLst/>
            <a:gdLst/>
            <a:ahLst/>
            <a:cxnLst/>
            <a:rect l="l" t="t" r="r" b="b"/>
            <a:pathLst>
              <a:path w="413003" h="858830">
                <a:moveTo>
                  <a:pt x="0" y="0"/>
                </a:moveTo>
                <a:lnTo>
                  <a:pt x="413003" y="570737"/>
                </a:lnTo>
                <a:lnTo>
                  <a:pt x="411480" y="570794"/>
                </a:lnTo>
                <a:lnTo>
                  <a:pt x="303276" y="570794"/>
                </a:lnTo>
                <a:lnTo>
                  <a:pt x="303276" y="858830"/>
                </a:lnTo>
                <a:lnTo>
                  <a:pt x="0" y="85883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15661" y="3356118"/>
            <a:ext cx="624404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交付成果</a:t>
            </a:r>
            <a:endParaRPr lang="zh-CN" altLang="en-US" sz="6600" dirty="0"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77453" y="2618312"/>
            <a:ext cx="48351" cy="66817"/>
          </a:xfrm>
          <a:custGeom>
            <a:avLst/>
            <a:gdLst/>
            <a:ahLst/>
            <a:cxnLst/>
            <a:rect l="l" t="t" r="r" b="b"/>
            <a:pathLst>
              <a:path w="48351" h="66817">
                <a:moveTo>
                  <a:pt x="0" y="0"/>
                </a:moveTo>
                <a:lnTo>
                  <a:pt x="48351" y="66817"/>
                </a:lnTo>
                <a:lnTo>
                  <a:pt x="0" y="66817"/>
                </a:lnTo>
                <a:lnTo>
                  <a:pt x="0" y="0"/>
                </a:ln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47950" y="1612815"/>
            <a:ext cx="987578" cy="1087638"/>
          </a:xfrm>
          <a:custGeom>
            <a:avLst/>
            <a:gdLst/>
            <a:ahLst/>
            <a:cxnLst/>
            <a:rect l="l" t="t" r="r" b="b"/>
            <a:pathLst>
              <a:path w="987578" h="1087638">
                <a:moveTo>
                  <a:pt x="489952" y="0"/>
                </a:moveTo>
                <a:lnTo>
                  <a:pt x="987578" y="687680"/>
                </a:lnTo>
                <a:lnTo>
                  <a:pt x="981689" y="735128"/>
                </a:lnTo>
                <a:cubicBezTo>
                  <a:pt x="971840" y="790924"/>
                  <a:pt x="957143" y="838633"/>
                  <a:pt x="937599" y="878257"/>
                </a:cubicBezTo>
                <a:cubicBezTo>
                  <a:pt x="898511" y="957505"/>
                  <a:pt x="841897" y="1012539"/>
                  <a:pt x="767758" y="1043357"/>
                </a:cubicBezTo>
                <a:cubicBezTo>
                  <a:pt x="693618" y="1074176"/>
                  <a:pt x="603815" y="1088908"/>
                  <a:pt x="498348" y="1087553"/>
                </a:cubicBezTo>
                <a:cubicBezTo>
                  <a:pt x="393361" y="1088908"/>
                  <a:pt x="303784" y="1074176"/>
                  <a:pt x="229616" y="1043357"/>
                </a:cubicBezTo>
                <a:cubicBezTo>
                  <a:pt x="155448" y="1012539"/>
                  <a:pt x="98721" y="957505"/>
                  <a:pt x="59436" y="878257"/>
                </a:cubicBezTo>
                <a:cubicBezTo>
                  <a:pt x="20151" y="799009"/>
                  <a:pt x="339" y="687419"/>
                  <a:pt x="0" y="543485"/>
                </a:cubicBezTo>
                <a:cubicBezTo>
                  <a:pt x="339" y="400032"/>
                  <a:pt x="20151" y="288667"/>
                  <a:pt x="59436" y="209390"/>
                </a:cubicBezTo>
                <a:cubicBezTo>
                  <a:pt x="98721" y="130114"/>
                  <a:pt x="155448" y="74968"/>
                  <a:pt x="229616" y="43952"/>
                </a:cubicBezTo>
                <a:cubicBezTo>
                  <a:pt x="266700" y="28444"/>
                  <a:pt x="307636" y="16979"/>
                  <a:pt x="352425" y="9556"/>
                </a:cubicBezTo>
                <a:lnTo>
                  <a:pt x="489952" y="0"/>
                </a:lnTo>
                <a:close/>
                <a:moveTo>
                  <a:pt x="498348" y="244781"/>
                </a:moveTo>
                <a:cubicBezTo>
                  <a:pt x="427578" y="242844"/>
                  <a:pt x="379762" y="263863"/>
                  <a:pt x="354902" y="307837"/>
                </a:cubicBezTo>
                <a:cubicBezTo>
                  <a:pt x="330042" y="351810"/>
                  <a:pt x="318421" y="430360"/>
                  <a:pt x="320040" y="543485"/>
                </a:cubicBezTo>
                <a:cubicBezTo>
                  <a:pt x="318421" y="655086"/>
                  <a:pt x="330042" y="732493"/>
                  <a:pt x="354902" y="775705"/>
                </a:cubicBezTo>
                <a:cubicBezTo>
                  <a:pt x="379762" y="818916"/>
                  <a:pt x="427578" y="839554"/>
                  <a:pt x="498348" y="837617"/>
                </a:cubicBezTo>
                <a:cubicBezTo>
                  <a:pt x="569183" y="839554"/>
                  <a:pt x="617252" y="818916"/>
                  <a:pt x="642557" y="775705"/>
                </a:cubicBezTo>
                <a:cubicBezTo>
                  <a:pt x="667861" y="732493"/>
                  <a:pt x="679736" y="655086"/>
                  <a:pt x="678180" y="543485"/>
                </a:cubicBezTo>
                <a:cubicBezTo>
                  <a:pt x="679736" y="430360"/>
                  <a:pt x="667861" y="351810"/>
                  <a:pt x="642557" y="307837"/>
                </a:cubicBezTo>
                <a:cubicBezTo>
                  <a:pt x="617252" y="263863"/>
                  <a:pt x="569183" y="242844"/>
                  <a:pt x="498348" y="244781"/>
                </a:cubicBez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37182" y="1627472"/>
            <a:ext cx="690372" cy="1057656"/>
          </a:xfrm>
          <a:custGeom>
            <a:avLst/>
            <a:gdLst/>
            <a:ahLst/>
            <a:cxnLst/>
            <a:rect l="l" t="t" r="r" b="b"/>
            <a:pathLst>
              <a:path w="690372" h="1057656">
                <a:moveTo>
                  <a:pt x="0" y="0"/>
                </a:moveTo>
                <a:lnTo>
                  <a:pt x="690372" y="0"/>
                </a:lnTo>
                <a:lnTo>
                  <a:pt x="690372" y="262128"/>
                </a:lnTo>
                <a:lnTo>
                  <a:pt x="303276" y="262128"/>
                </a:lnTo>
                <a:lnTo>
                  <a:pt x="303276" y="432816"/>
                </a:lnTo>
                <a:lnTo>
                  <a:pt x="658368" y="432816"/>
                </a:lnTo>
                <a:lnTo>
                  <a:pt x="658368" y="691896"/>
                </a:lnTo>
                <a:lnTo>
                  <a:pt x="303276" y="691896"/>
                </a:lnTo>
                <a:lnTo>
                  <a:pt x="303276" y="1057656"/>
                </a:lnTo>
                <a:lnTo>
                  <a:pt x="0" y="1057656"/>
                </a:lnTo>
                <a:lnTo>
                  <a:pt x="0" y="0"/>
                </a:ln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64658" y="1859036"/>
            <a:ext cx="237786" cy="254625"/>
          </a:xfrm>
          <a:custGeom>
            <a:avLst/>
            <a:gdLst/>
            <a:ahLst/>
            <a:cxnLst/>
            <a:rect l="l" t="t" r="r" b="b"/>
            <a:pathLst>
              <a:path w="237786" h="254625">
                <a:moveTo>
                  <a:pt x="0" y="85"/>
                </a:moveTo>
                <a:lnTo>
                  <a:pt x="73152" y="85"/>
                </a:lnTo>
                <a:cubicBezTo>
                  <a:pt x="134017" y="-931"/>
                  <a:pt x="176879" y="7197"/>
                  <a:pt x="201740" y="24469"/>
                </a:cubicBezTo>
                <a:cubicBezTo>
                  <a:pt x="226600" y="41741"/>
                  <a:pt x="238602" y="74253"/>
                  <a:pt x="237744" y="122005"/>
                </a:cubicBezTo>
                <a:cubicBezTo>
                  <a:pt x="238602" y="170868"/>
                  <a:pt x="226600" y="205349"/>
                  <a:pt x="201740" y="225447"/>
                </a:cubicBezTo>
                <a:cubicBezTo>
                  <a:pt x="176879" y="245544"/>
                  <a:pt x="134017" y="255260"/>
                  <a:pt x="73152" y="254593"/>
                </a:cubicBezTo>
                <a:lnTo>
                  <a:pt x="0" y="254593"/>
                </a:lnTo>
                <a:lnTo>
                  <a:pt x="0" y="85"/>
                </a:ln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737902" y="1612151"/>
            <a:ext cx="506744" cy="688345"/>
          </a:xfrm>
          <a:custGeom>
            <a:avLst/>
            <a:gdLst/>
            <a:ahLst/>
            <a:cxnLst/>
            <a:rect l="l" t="t" r="r" b="b"/>
            <a:pathLst>
              <a:path w="506744" h="688345">
                <a:moveTo>
                  <a:pt x="8396" y="82"/>
                </a:moveTo>
                <a:cubicBezTo>
                  <a:pt x="113863" y="-1244"/>
                  <a:pt x="203666" y="13601"/>
                  <a:pt x="277806" y="44617"/>
                </a:cubicBezTo>
                <a:cubicBezTo>
                  <a:pt x="351945" y="75633"/>
                  <a:pt x="408559" y="130779"/>
                  <a:pt x="447647" y="210055"/>
                </a:cubicBezTo>
                <a:cubicBezTo>
                  <a:pt x="486735" y="289332"/>
                  <a:pt x="506434" y="400697"/>
                  <a:pt x="506744" y="544150"/>
                </a:cubicBezTo>
                <a:cubicBezTo>
                  <a:pt x="506667" y="580134"/>
                  <a:pt x="505377" y="614096"/>
                  <a:pt x="502876" y="646036"/>
                </a:cubicBezTo>
                <a:lnTo>
                  <a:pt x="497626" y="688345"/>
                </a:lnTo>
                <a:lnTo>
                  <a:pt x="0" y="665"/>
                </a:lnTo>
                <a:lnTo>
                  <a:pt x="8396" y="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13810" y="1627473"/>
            <a:ext cx="952500" cy="1072949"/>
          </a:xfrm>
          <a:custGeom>
            <a:avLst/>
            <a:gdLst/>
            <a:ahLst/>
            <a:cxnLst/>
            <a:rect l="l" t="t" r="r" b="b"/>
            <a:pathLst>
              <a:path w="952500" h="1072949">
                <a:moveTo>
                  <a:pt x="0" y="0"/>
                </a:moveTo>
                <a:lnTo>
                  <a:pt x="303276" y="0"/>
                </a:lnTo>
                <a:lnTo>
                  <a:pt x="303276" y="678180"/>
                </a:lnTo>
                <a:cubicBezTo>
                  <a:pt x="301308" y="713835"/>
                  <a:pt x="311721" y="745014"/>
                  <a:pt x="334518" y="771716"/>
                </a:cubicBezTo>
                <a:cubicBezTo>
                  <a:pt x="357315" y="798417"/>
                  <a:pt x="404305" y="812451"/>
                  <a:pt x="475488" y="813816"/>
                </a:cubicBezTo>
                <a:cubicBezTo>
                  <a:pt x="548799" y="811689"/>
                  <a:pt x="596869" y="796131"/>
                  <a:pt x="619697" y="767144"/>
                </a:cubicBezTo>
                <a:cubicBezTo>
                  <a:pt x="642525" y="738156"/>
                  <a:pt x="652876" y="708501"/>
                  <a:pt x="650748" y="678180"/>
                </a:cubicBezTo>
                <a:lnTo>
                  <a:pt x="650748" y="0"/>
                </a:lnTo>
                <a:lnTo>
                  <a:pt x="952500" y="0"/>
                </a:lnTo>
                <a:lnTo>
                  <a:pt x="952500" y="699516"/>
                </a:lnTo>
                <a:cubicBezTo>
                  <a:pt x="951198" y="833088"/>
                  <a:pt x="908844" y="929037"/>
                  <a:pt x="825437" y="987362"/>
                </a:cubicBezTo>
                <a:cubicBezTo>
                  <a:pt x="742029" y="1045686"/>
                  <a:pt x="625380" y="1074198"/>
                  <a:pt x="475488" y="1072896"/>
                </a:cubicBezTo>
                <a:cubicBezTo>
                  <a:pt x="376061" y="1073790"/>
                  <a:pt x="290943" y="1063536"/>
                  <a:pt x="220134" y="1042134"/>
                </a:cubicBezTo>
                <a:cubicBezTo>
                  <a:pt x="149324" y="1020732"/>
                  <a:pt x="95024" y="982820"/>
                  <a:pt x="57235" y="928398"/>
                </a:cubicBezTo>
                <a:cubicBezTo>
                  <a:pt x="19445" y="873977"/>
                  <a:pt x="367" y="797682"/>
                  <a:pt x="0" y="6995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561382" y="1627446"/>
            <a:ext cx="938784" cy="1057682"/>
          </a:xfrm>
          <a:custGeom>
            <a:avLst/>
            <a:gdLst/>
            <a:ahLst/>
            <a:cxnLst/>
            <a:rect l="l" t="t" r="r" b="b"/>
            <a:pathLst>
              <a:path w="938784" h="1057682">
                <a:moveTo>
                  <a:pt x="0" y="26"/>
                </a:moveTo>
                <a:lnTo>
                  <a:pt x="429768" y="26"/>
                </a:lnTo>
                <a:cubicBezTo>
                  <a:pt x="564864" y="-958"/>
                  <a:pt x="666909" y="26537"/>
                  <a:pt x="735902" y="82513"/>
                </a:cubicBezTo>
                <a:cubicBezTo>
                  <a:pt x="804894" y="138488"/>
                  <a:pt x="839502" y="228848"/>
                  <a:pt x="839724" y="353594"/>
                </a:cubicBezTo>
                <a:cubicBezTo>
                  <a:pt x="840042" y="438525"/>
                  <a:pt x="825310" y="506788"/>
                  <a:pt x="795528" y="558382"/>
                </a:cubicBezTo>
                <a:cubicBezTo>
                  <a:pt x="765746" y="609975"/>
                  <a:pt x="719011" y="647377"/>
                  <a:pt x="655320" y="670586"/>
                </a:cubicBezTo>
                <a:lnTo>
                  <a:pt x="938784" y="1057682"/>
                </a:lnTo>
                <a:lnTo>
                  <a:pt x="580644" y="1057682"/>
                </a:lnTo>
                <a:lnTo>
                  <a:pt x="362712" y="702590"/>
                </a:lnTo>
                <a:lnTo>
                  <a:pt x="303276" y="702590"/>
                </a:lnTo>
                <a:lnTo>
                  <a:pt x="303276" y="1057682"/>
                </a:lnTo>
                <a:lnTo>
                  <a:pt x="0" y="1057682"/>
                </a:lnTo>
                <a:lnTo>
                  <a:pt x="0" y="26"/>
                </a:lnTo>
                <a:close/>
                <a:moveTo>
                  <a:pt x="303276" y="231674"/>
                </a:moveTo>
                <a:lnTo>
                  <a:pt x="303276" y="486182"/>
                </a:lnTo>
                <a:lnTo>
                  <a:pt x="376428" y="486182"/>
                </a:lnTo>
                <a:cubicBezTo>
                  <a:pt x="437293" y="486849"/>
                  <a:pt x="480155" y="477133"/>
                  <a:pt x="505016" y="457036"/>
                </a:cubicBezTo>
                <a:cubicBezTo>
                  <a:pt x="529876" y="436938"/>
                  <a:pt x="541878" y="402457"/>
                  <a:pt x="541020" y="353594"/>
                </a:cubicBezTo>
                <a:cubicBezTo>
                  <a:pt x="541878" y="305842"/>
                  <a:pt x="529876" y="273330"/>
                  <a:pt x="505016" y="256058"/>
                </a:cubicBezTo>
                <a:cubicBezTo>
                  <a:pt x="480155" y="238786"/>
                  <a:pt x="437293" y="230658"/>
                  <a:pt x="376428" y="231674"/>
                </a:cubicBezTo>
                <a:lnTo>
                  <a:pt x="303276" y="231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/>
          <p:cNvSpPr/>
          <p:nvPr/>
        </p:nvSpPr>
        <p:spPr>
          <a:xfrm>
            <a:off x="-2709154" y="0"/>
            <a:ext cx="5418307" cy="47198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765110" y="956671"/>
            <a:ext cx="979714" cy="15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240282" y="1884046"/>
            <a:ext cx="615820" cy="95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flipV="1">
            <a:off x="-79745" y="3135086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-1007822" y="3135088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7496529" y="4509675"/>
            <a:ext cx="7352525" cy="2243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 rot="16200000">
            <a:off x="7484713" y="3783326"/>
            <a:ext cx="7376158" cy="2422076"/>
          </a:xfrm>
          <a:custGeom>
            <a:avLst/>
            <a:gdLst>
              <a:gd name="connsiteX0" fmla="*/ 7352525 w 7376158"/>
              <a:gd name="connsiteY0" fmla="*/ 2243314 h 2422076"/>
              <a:gd name="connsiteX1" fmla="*/ 7083209 w 7376158"/>
              <a:gd name="connsiteY1" fmla="*/ 2243314 h 2422076"/>
              <a:gd name="connsiteX2" fmla="*/ 3699896 w 7376158"/>
              <a:gd name="connsiteY2" fmla="*/ 178761 h 2422076"/>
              <a:gd name="connsiteX3" fmla="*/ 316581 w 7376158"/>
              <a:gd name="connsiteY3" fmla="*/ 2243313 h 2422076"/>
              <a:gd name="connsiteX4" fmla="*/ 0 w 7376158"/>
              <a:gd name="connsiteY4" fmla="*/ 2243313 h 2422076"/>
              <a:gd name="connsiteX5" fmla="*/ 3676263 w 7376158"/>
              <a:gd name="connsiteY5" fmla="*/ 0 h 2422076"/>
              <a:gd name="connsiteX6" fmla="*/ 7376158 w 7376158"/>
              <a:gd name="connsiteY6" fmla="*/ 2422076 h 2422076"/>
              <a:gd name="connsiteX7" fmla="*/ 23633 w 7376158"/>
              <a:gd name="connsiteY7" fmla="*/ 2422075 h 2422076"/>
              <a:gd name="connsiteX8" fmla="*/ 316581 w 7376158"/>
              <a:gd name="connsiteY8" fmla="*/ 2243313 h 2422076"/>
              <a:gd name="connsiteX9" fmla="*/ 7083209 w 7376158"/>
              <a:gd name="connsiteY9" fmla="*/ 2243314 h 242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76158" h="2422076">
                <a:moveTo>
                  <a:pt x="7352525" y="2243314"/>
                </a:moveTo>
                <a:lnTo>
                  <a:pt x="7083209" y="2243314"/>
                </a:lnTo>
                <a:lnTo>
                  <a:pt x="3699896" y="178761"/>
                </a:lnTo>
                <a:lnTo>
                  <a:pt x="316581" y="2243313"/>
                </a:lnTo>
                <a:lnTo>
                  <a:pt x="0" y="2243313"/>
                </a:lnTo>
                <a:lnTo>
                  <a:pt x="3676263" y="0"/>
                </a:lnTo>
                <a:close/>
                <a:moveTo>
                  <a:pt x="7376158" y="2422076"/>
                </a:moveTo>
                <a:lnTo>
                  <a:pt x="23633" y="2422075"/>
                </a:lnTo>
                <a:lnTo>
                  <a:pt x="316581" y="2243313"/>
                </a:lnTo>
                <a:lnTo>
                  <a:pt x="7083209" y="22433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 flipV="1">
            <a:off x="-66317" y="4719815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39205" y="383918"/>
            <a:ext cx="624404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项目交付成果</a:t>
            </a:r>
            <a:endParaRPr lang="zh-CN" altLang="en-US" sz="5400" dirty="0"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01010" y="1884045"/>
          <a:ext cx="6790690" cy="442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5107305"/>
              </a:tblGrid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交付物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具体内容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项目计划书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项目背景，</a:t>
                      </a:r>
                      <a:r>
                        <a:rPr lang="en-US" altLang="zh-CN"/>
                        <a:t>WBS</a:t>
                      </a:r>
                      <a:r>
                        <a:rPr lang="zh-CN" altLang="en-US"/>
                        <a:t>，甘特图等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需求分析说明书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需求分析，可行性报告等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系统设计报告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总体设计说明、详细设计说明等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前端代码、后端代码、数据库数据等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测试报告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测试用例、测试报告等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0" y="0"/>
            <a:ext cx="4946469" cy="68580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H="1">
            <a:off x="5539665" y="0"/>
            <a:ext cx="11727402" cy="6858000"/>
          </a:xfrm>
          <a:prstGeom prst="parallelogram">
            <a:avLst>
              <a:gd name="adj" fmla="val 72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96895" y="1805253"/>
            <a:ext cx="413003" cy="858830"/>
          </a:xfrm>
          <a:custGeom>
            <a:avLst/>
            <a:gdLst/>
            <a:ahLst/>
            <a:cxnLst/>
            <a:rect l="l" t="t" r="r" b="b"/>
            <a:pathLst>
              <a:path w="413003" h="858830">
                <a:moveTo>
                  <a:pt x="0" y="0"/>
                </a:moveTo>
                <a:lnTo>
                  <a:pt x="413003" y="570737"/>
                </a:lnTo>
                <a:lnTo>
                  <a:pt x="411480" y="570794"/>
                </a:lnTo>
                <a:lnTo>
                  <a:pt x="303276" y="570794"/>
                </a:lnTo>
                <a:lnTo>
                  <a:pt x="303276" y="858830"/>
                </a:lnTo>
                <a:lnTo>
                  <a:pt x="0" y="85883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437711" y="1555893"/>
            <a:ext cx="624404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汇报完毕</a:t>
            </a:r>
            <a:endParaRPr lang="zh-CN" altLang="en-US" sz="6600" dirty="0"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76011" y="1752229"/>
            <a:ext cx="2539458" cy="3219380"/>
            <a:chOff x="2172501" y="1231320"/>
            <a:chExt cx="2880000" cy="3708000"/>
          </a:xfrm>
        </p:grpSpPr>
        <p:sp>
          <p:nvSpPr>
            <p:cNvPr id="11" name="等腰三角形 10"/>
            <p:cNvSpPr/>
            <p:nvPr/>
          </p:nvSpPr>
          <p:spPr>
            <a:xfrm rot="4613808">
              <a:off x="1758501" y="1645320"/>
              <a:ext cx="3708000" cy="2880000"/>
            </a:xfrm>
            <a:prstGeom prst="triangle">
              <a:avLst/>
            </a:prstGeom>
            <a:solidFill>
              <a:schemeClr val="accent1">
                <a:alpha val="26000"/>
              </a:schemeClr>
            </a:solidFill>
            <a:ln w="857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4613808">
              <a:off x="1974979" y="1863011"/>
              <a:ext cx="3107094" cy="2444620"/>
            </a:xfrm>
            <a:prstGeom prst="triangle">
              <a:avLst/>
            </a:prstGeom>
            <a:ln w="85725">
              <a:solidFill>
                <a:srgbClr val="3494B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229517" y="3028641"/>
            <a:ext cx="152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PART</a:t>
            </a:r>
            <a:r>
              <a:rPr lang="zh-CN" altLang="en-US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50471" y="3428751"/>
            <a:ext cx="1525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项目背景和目标</a:t>
            </a:r>
            <a:endParaRPr lang="zh-CN" altLang="en-US" sz="2400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821611" y="1896215"/>
            <a:ext cx="2539458" cy="3219380"/>
            <a:chOff x="2172501" y="1231320"/>
            <a:chExt cx="2880000" cy="3708000"/>
          </a:xfrm>
        </p:grpSpPr>
        <p:sp>
          <p:nvSpPr>
            <p:cNvPr id="26" name="等腰三角形 25"/>
            <p:cNvSpPr/>
            <p:nvPr/>
          </p:nvSpPr>
          <p:spPr>
            <a:xfrm rot="4613808">
              <a:off x="1758501" y="1645320"/>
              <a:ext cx="3708000" cy="2880000"/>
            </a:xfrm>
            <a:prstGeom prst="triangle">
              <a:avLst/>
            </a:prstGeom>
            <a:solidFill>
              <a:schemeClr val="accent1">
                <a:alpha val="26000"/>
              </a:schemeClr>
            </a:solidFill>
            <a:ln w="317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4613808">
              <a:off x="1974979" y="1863011"/>
              <a:ext cx="3107094" cy="2444620"/>
            </a:xfrm>
            <a:prstGeom prst="triangle">
              <a:avLst/>
            </a:prstGeom>
            <a:ln w="85725">
              <a:solidFill>
                <a:srgbClr val="3494B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083883" y="3125173"/>
            <a:ext cx="152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PART</a:t>
            </a:r>
            <a:r>
              <a:rPr lang="zh-CN" altLang="en-US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83882" y="3525283"/>
            <a:ext cx="1525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项目工作分配</a:t>
            </a:r>
            <a:endParaRPr lang="zh-CN" altLang="en-US" sz="2400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627493" y="1947856"/>
            <a:ext cx="2539458" cy="3219380"/>
            <a:chOff x="2172501" y="1231320"/>
            <a:chExt cx="2880000" cy="3708000"/>
          </a:xfrm>
        </p:grpSpPr>
        <p:sp>
          <p:nvSpPr>
            <p:cNvPr id="29" name="等腰三角形 28"/>
            <p:cNvSpPr/>
            <p:nvPr/>
          </p:nvSpPr>
          <p:spPr>
            <a:xfrm rot="4613808">
              <a:off x="1758501" y="1645320"/>
              <a:ext cx="3708000" cy="2880000"/>
            </a:xfrm>
            <a:prstGeom prst="triangle">
              <a:avLst/>
            </a:prstGeom>
            <a:solidFill>
              <a:schemeClr val="accent1">
                <a:alpha val="26000"/>
              </a:schemeClr>
            </a:solidFill>
            <a:ln w="857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29"/>
            <p:cNvSpPr/>
            <p:nvPr/>
          </p:nvSpPr>
          <p:spPr>
            <a:xfrm rot="4613808">
              <a:off x="1974979" y="1863011"/>
              <a:ext cx="3107094" cy="2444620"/>
            </a:xfrm>
            <a:prstGeom prst="triangle">
              <a:avLst/>
            </a:prstGeom>
            <a:ln w="85725">
              <a:solidFill>
                <a:srgbClr val="3494B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6880998" y="3126658"/>
            <a:ext cx="152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PART</a:t>
            </a:r>
            <a:r>
              <a:rPr lang="zh-CN" altLang="en-US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80997" y="3526768"/>
            <a:ext cx="15255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项目进度计划</a:t>
            </a:r>
            <a:endParaRPr lang="zh-CN" altLang="en-US" sz="2400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498818" y="1998173"/>
            <a:ext cx="2539458" cy="3219380"/>
            <a:chOff x="2172501" y="1231320"/>
            <a:chExt cx="2880000" cy="3708000"/>
          </a:xfrm>
        </p:grpSpPr>
        <p:sp>
          <p:nvSpPr>
            <p:cNvPr id="32" name="等腰三角形 31"/>
            <p:cNvSpPr/>
            <p:nvPr/>
          </p:nvSpPr>
          <p:spPr>
            <a:xfrm rot="4613808">
              <a:off x="1758501" y="1645320"/>
              <a:ext cx="3708000" cy="2880000"/>
            </a:xfrm>
            <a:prstGeom prst="triangle">
              <a:avLst/>
            </a:prstGeom>
            <a:solidFill>
              <a:schemeClr val="accent1">
                <a:alpha val="26000"/>
              </a:schemeClr>
            </a:solidFill>
            <a:ln w="857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等腰三角形 32"/>
            <p:cNvSpPr/>
            <p:nvPr/>
          </p:nvSpPr>
          <p:spPr>
            <a:xfrm rot="4613808">
              <a:off x="1974979" y="1863011"/>
              <a:ext cx="3107094" cy="2444620"/>
            </a:xfrm>
            <a:prstGeom prst="triangle">
              <a:avLst/>
            </a:prstGeom>
            <a:ln w="85725">
              <a:solidFill>
                <a:srgbClr val="3494B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701451" y="3125173"/>
            <a:ext cx="1525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PART</a:t>
            </a:r>
            <a:r>
              <a:rPr lang="zh-CN" altLang="en-US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701450" y="3525283"/>
            <a:ext cx="1525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交付成果</a:t>
            </a:r>
            <a:endParaRPr lang="zh-CN" altLang="en-US" sz="2400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0"/>
            <a:ext cx="12192000" cy="905068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0" y="0"/>
            <a:ext cx="4292081" cy="905068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115773" y="68131"/>
            <a:ext cx="3754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95395" y="129427"/>
            <a:ext cx="1525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目  录</a:t>
            </a:r>
            <a:endParaRPr lang="en-US" altLang="zh-CN" sz="3200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0" y="0"/>
            <a:ext cx="4946469" cy="68580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H="1">
            <a:off x="5539665" y="0"/>
            <a:ext cx="11727402" cy="6858000"/>
          </a:xfrm>
          <a:prstGeom prst="parallelogram">
            <a:avLst>
              <a:gd name="adj" fmla="val 72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95540" y="1239233"/>
            <a:ext cx="8295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rgbClr val="3494BA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PART ONE</a:t>
            </a:r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44093" y="1931008"/>
            <a:ext cx="64972" cy="156996"/>
          </a:xfrm>
          <a:custGeom>
            <a:avLst/>
            <a:gdLst/>
            <a:ahLst/>
            <a:cxnLst/>
            <a:rect l="l" t="t" r="r" b="b"/>
            <a:pathLst>
              <a:path w="64972" h="156996">
                <a:moveTo>
                  <a:pt x="0" y="0"/>
                </a:moveTo>
                <a:lnTo>
                  <a:pt x="9144" y="0"/>
                </a:lnTo>
                <a:lnTo>
                  <a:pt x="64972" y="156996"/>
                </a:lnTo>
                <a:lnTo>
                  <a:pt x="0" y="67209"/>
                </a:lnTo>
                <a:lnTo>
                  <a:pt x="0" y="0"/>
                </a:ln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32000" y="1656000"/>
            <a:ext cx="981456" cy="1057656"/>
          </a:xfrm>
          <a:custGeom>
            <a:avLst/>
            <a:gdLst/>
            <a:ahLst/>
            <a:cxnLst/>
            <a:rect l="l" t="t" r="r" b="b"/>
            <a:pathLst>
              <a:path w="981456" h="1057656">
                <a:moveTo>
                  <a:pt x="0" y="0"/>
                </a:moveTo>
                <a:lnTo>
                  <a:pt x="457200" y="0"/>
                </a:lnTo>
                <a:lnTo>
                  <a:pt x="676656" y="662940"/>
                </a:lnTo>
                <a:lnTo>
                  <a:pt x="685800" y="662940"/>
                </a:lnTo>
                <a:lnTo>
                  <a:pt x="685800" y="0"/>
                </a:lnTo>
                <a:lnTo>
                  <a:pt x="981456" y="0"/>
                </a:lnTo>
                <a:lnTo>
                  <a:pt x="981456" y="1057656"/>
                </a:lnTo>
                <a:lnTo>
                  <a:pt x="761775" y="1057656"/>
                </a:lnTo>
                <a:lnTo>
                  <a:pt x="363676" y="507516"/>
                </a:lnTo>
                <a:lnTo>
                  <a:pt x="307848" y="350520"/>
                </a:lnTo>
                <a:lnTo>
                  <a:pt x="298704" y="350520"/>
                </a:lnTo>
                <a:lnTo>
                  <a:pt x="298704" y="417729"/>
                </a:lnTo>
                <a:lnTo>
                  <a:pt x="0" y="494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926489" y="1680183"/>
            <a:ext cx="699516" cy="1057656"/>
          </a:xfrm>
          <a:custGeom>
            <a:avLst/>
            <a:gdLst/>
            <a:ahLst/>
            <a:cxnLst/>
            <a:rect l="l" t="t" r="r" b="b"/>
            <a:pathLst>
              <a:path w="699516" h="1057656">
                <a:moveTo>
                  <a:pt x="0" y="0"/>
                </a:moveTo>
                <a:lnTo>
                  <a:pt x="690371" y="0"/>
                </a:lnTo>
                <a:lnTo>
                  <a:pt x="690371" y="262128"/>
                </a:lnTo>
                <a:lnTo>
                  <a:pt x="303276" y="262128"/>
                </a:lnTo>
                <a:lnTo>
                  <a:pt x="303276" y="396240"/>
                </a:lnTo>
                <a:lnTo>
                  <a:pt x="658367" y="396240"/>
                </a:lnTo>
                <a:lnTo>
                  <a:pt x="658367" y="647700"/>
                </a:lnTo>
                <a:lnTo>
                  <a:pt x="303276" y="647700"/>
                </a:lnTo>
                <a:lnTo>
                  <a:pt x="303276" y="797052"/>
                </a:lnTo>
                <a:lnTo>
                  <a:pt x="699516" y="797052"/>
                </a:lnTo>
                <a:lnTo>
                  <a:pt x="699516" y="1057656"/>
                </a:lnTo>
                <a:lnTo>
                  <a:pt x="0" y="10576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96895" y="1805253"/>
            <a:ext cx="413003" cy="858830"/>
          </a:xfrm>
          <a:custGeom>
            <a:avLst/>
            <a:gdLst/>
            <a:ahLst/>
            <a:cxnLst/>
            <a:rect l="l" t="t" r="r" b="b"/>
            <a:pathLst>
              <a:path w="413003" h="858830">
                <a:moveTo>
                  <a:pt x="0" y="0"/>
                </a:moveTo>
                <a:lnTo>
                  <a:pt x="413003" y="570737"/>
                </a:lnTo>
                <a:lnTo>
                  <a:pt x="411480" y="570794"/>
                </a:lnTo>
                <a:lnTo>
                  <a:pt x="303276" y="570794"/>
                </a:lnTo>
                <a:lnTo>
                  <a:pt x="303276" y="858830"/>
                </a:lnTo>
                <a:lnTo>
                  <a:pt x="0" y="85883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15661" y="3356118"/>
            <a:ext cx="624404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项目背景和目标</a:t>
            </a:r>
            <a:endParaRPr lang="zh-CN" altLang="en-US" sz="6600" dirty="0"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/>
          <p:cNvSpPr/>
          <p:nvPr/>
        </p:nvSpPr>
        <p:spPr>
          <a:xfrm>
            <a:off x="-2709154" y="0"/>
            <a:ext cx="5418307" cy="47198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765110" y="956671"/>
            <a:ext cx="979714" cy="15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240282" y="1884046"/>
            <a:ext cx="615820" cy="95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flipV="1">
            <a:off x="-79745" y="3135086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-1007822" y="3135088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7496529" y="4509675"/>
            <a:ext cx="7352525" cy="2243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 rot="16200000">
            <a:off x="7484713" y="3783326"/>
            <a:ext cx="7376158" cy="2422076"/>
          </a:xfrm>
          <a:custGeom>
            <a:avLst/>
            <a:gdLst>
              <a:gd name="connsiteX0" fmla="*/ 7352525 w 7376158"/>
              <a:gd name="connsiteY0" fmla="*/ 2243314 h 2422076"/>
              <a:gd name="connsiteX1" fmla="*/ 7083209 w 7376158"/>
              <a:gd name="connsiteY1" fmla="*/ 2243314 h 2422076"/>
              <a:gd name="connsiteX2" fmla="*/ 3699896 w 7376158"/>
              <a:gd name="connsiteY2" fmla="*/ 178761 h 2422076"/>
              <a:gd name="connsiteX3" fmla="*/ 316581 w 7376158"/>
              <a:gd name="connsiteY3" fmla="*/ 2243313 h 2422076"/>
              <a:gd name="connsiteX4" fmla="*/ 0 w 7376158"/>
              <a:gd name="connsiteY4" fmla="*/ 2243313 h 2422076"/>
              <a:gd name="connsiteX5" fmla="*/ 3676263 w 7376158"/>
              <a:gd name="connsiteY5" fmla="*/ 0 h 2422076"/>
              <a:gd name="connsiteX6" fmla="*/ 7376158 w 7376158"/>
              <a:gd name="connsiteY6" fmla="*/ 2422076 h 2422076"/>
              <a:gd name="connsiteX7" fmla="*/ 23633 w 7376158"/>
              <a:gd name="connsiteY7" fmla="*/ 2422075 h 2422076"/>
              <a:gd name="connsiteX8" fmla="*/ 316581 w 7376158"/>
              <a:gd name="connsiteY8" fmla="*/ 2243313 h 2422076"/>
              <a:gd name="connsiteX9" fmla="*/ 7083209 w 7376158"/>
              <a:gd name="connsiteY9" fmla="*/ 2243314 h 242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76158" h="2422076">
                <a:moveTo>
                  <a:pt x="7352525" y="2243314"/>
                </a:moveTo>
                <a:lnTo>
                  <a:pt x="7083209" y="2243314"/>
                </a:lnTo>
                <a:lnTo>
                  <a:pt x="3699896" y="178761"/>
                </a:lnTo>
                <a:lnTo>
                  <a:pt x="316581" y="2243313"/>
                </a:lnTo>
                <a:lnTo>
                  <a:pt x="0" y="2243313"/>
                </a:lnTo>
                <a:lnTo>
                  <a:pt x="3676263" y="0"/>
                </a:lnTo>
                <a:close/>
                <a:moveTo>
                  <a:pt x="7376158" y="2422076"/>
                </a:moveTo>
                <a:lnTo>
                  <a:pt x="23633" y="2422075"/>
                </a:lnTo>
                <a:lnTo>
                  <a:pt x="316581" y="2243313"/>
                </a:lnTo>
                <a:lnTo>
                  <a:pt x="7083209" y="22433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 flipV="1">
            <a:off x="-66317" y="4719815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39205" y="303273"/>
            <a:ext cx="624404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项目背景</a:t>
            </a:r>
            <a:endParaRPr lang="zh-CN" altLang="en-US" sz="5400" dirty="0"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360" y="1877060"/>
            <a:ext cx="69723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随着微信小程序的出现，不少商家也推出来线上点餐系统，所以受此启发，想设计一款线上订餐的微信小程序，可以不用去线下排队订餐，在线上排队订餐即可，省去了排队的苦恼，在疫情之下也可以避免人员的聚集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/>
          <p:cNvSpPr/>
          <p:nvPr/>
        </p:nvSpPr>
        <p:spPr>
          <a:xfrm>
            <a:off x="-2709154" y="0"/>
            <a:ext cx="5418307" cy="47198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765110" y="956671"/>
            <a:ext cx="979714" cy="15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240282" y="1884046"/>
            <a:ext cx="615820" cy="95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flipV="1">
            <a:off x="-79745" y="3135086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-1007822" y="3135088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7496529" y="4509675"/>
            <a:ext cx="7352525" cy="2243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 rot="16200000">
            <a:off x="7484713" y="3783326"/>
            <a:ext cx="7376158" cy="2422076"/>
          </a:xfrm>
          <a:custGeom>
            <a:avLst/>
            <a:gdLst>
              <a:gd name="connsiteX0" fmla="*/ 7352525 w 7376158"/>
              <a:gd name="connsiteY0" fmla="*/ 2243314 h 2422076"/>
              <a:gd name="connsiteX1" fmla="*/ 7083209 w 7376158"/>
              <a:gd name="connsiteY1" fmla="*/ 2243314 h 2422076"/>
              <a:gd name="connsiteX2" fmla="*/ 3699896 w 7376158"/>
              <a:gd name="connsiteY2" fmla="*/ 178761 h 2422076"/>
              <a:gd name="connsiteX3" fmla="*/ 316581 w 7376158"/>
              <a:gd name="connsiteY3" fmla="*/ 2243313 h 2422076"/>
              <a:gd name="connsiteX4" fmla="*/ 0 w 7376158"/>
              <a:gd name="connsiteY4" fmla="*/ 2243313 h 2422076"/>
              <a:gd name="connsiteX5" fmla="*/ 3676263 w 7376158"/>
              <a:gd name="connsiteY5" fmla="*/ 0 h 2422076"/>
              <a:gd name="connsiteX6" fmla="*/ 7376158 w 7376158"/>
              <a:gd name="connsiteY6" fmla="*/ 2422076 h 2422076"/>
              <a:gd name="connsiteX7" fmla="*/ 23633 w 7376158"/>
              <a:gd name="connsiteY7" fmla="*/ 2422075 h 2422076"/>
              <a:gd name="connsiteX8" fmla="*/ 316581 w 7376158"/>
              <a:gd name="connsiteY8" fmla="*/ 2243313 h 2422076"/>
              <a:gd name="connsiteX9" fmla="*/ 7083209 w 7376158"/>
              <a:gd name="connsiteY9" fmla="*/ 2243314 h 242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76158" h="2422076">
                <a:moveTo>
                  <a:pt x="7352525" y="2243314"/>
                </a:moveTo>
                <a:lnTo>
                  <a:pt x="7083209" y="2243314"/>
                </a:lnTo>
                <a:lnTo>
                  <a:pt x="3699896" y="178761"/>
                </a:lnTo>
                <a:lnTo>
                  <a:pt x="316581" y="2243313"/>
                </a:lnTo>
                <a:lnTo>
                  <a:pt x="0" y="2243313"/>
                </a:lnTo>
                <a:lnTo>
                  <a:pt x="3676263" y="0"/>
                </a:lnTo>
                <a:close/>
                <a:moveTo>
                  <a:pt x="7376158" y="2422076"/>
                </a:moveTo>
                <a:lnTo>
                  <a:pt x="23633" y="2422075"/>
                </a:lnTo>
                <a:lnTo>
                  <a:pt x="316581" y="2243313"/>
                </a:lnTo>
                <a:lnTo>
                  <a:pt x="7083209" y="22433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 flipV="1">
            <a:off x="-66317" y="4719815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39205" y="303273"/>
            <a:ext cx="624404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项目目标</a:t>
            </a:r>
            <a:endParaRPr lang="zh-CN" altLang="en-US" sz="5400" dirty="0"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80360" y="1877060"/>
            <a:ext cx="69723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使用</a:t>
            </a:r>
            <a:r>
              <a:rPr lang="en-US" altLang="zh-CN" sz="2400"/>
              <a:t>MySQL</a:t>
            </a:r>
            <a:r>
              <a:rPr lang="zh-CN" altLang="en-US" sz="2400"/>
              <a:t>数据库存放数据，使用微信开发者工具编写前端显示页面，通过</a:t>
            </a:r>
            <a:r>
              <a:rPr lang="en-US" altLang="zh-CN" sz="2400"/>
              <a:t>java</a:t>
            </a:r>
            <a:r>
              <a:rPr lang="zh-CN" altLang="en-US" sz="2400"/>
              <a:t>语言以</a:t>
            </a:r>
            <a:r>
              <a:rPr lang="en-US" altLang="zh-CN" sz="2400"/>
              <a:t>springboot</a:t>
            </a:r>
            <a:r>
              <a:rPr lang="zh-CN" altLang="en-US" sz="2400"/>
              <a:t>框架编写后端程序，最终获得一个可以点餐，预约座位等功能的微信小程序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0" y="0"/>
            <a:ext cx="4946469" cy="68580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H="1">
            <a:off x="5539665" y="0"/>
            <a:ext cx="11727402" cy="6858000"/>
          </a:xfrm>
          <a:prstGeom prst="parallelogram">
            <a:avLst>
              <a:gd name="adj" fmla="val 72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95540" y="1239233"/>
            <a:ext cx="4222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rgbClr val="3494BA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PART</a:t>
            </a:r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44093" y="1931008"/>
            <a:ext cx="64972" cy="156996"/>
          </a:xfrm>
          <a:custGeom>
            <a:avLst/>
            <a:gdLst/>
            <a:ahLst/>
            <a:cxnLst/>
            <a:rect l="l" t="t" r="r" b="b"/>
            <a:pathLst>
              <a:path w="64972" h="156996">
                <a:moveTo>
                  <a:pt x="0" y="0"/>
                </a:moveTo>
                <a:lnTo>
                  <a:pt x="9144" y="0"/>
                </a:lnTo>
                <a:lnTo>
                  <a:pt x="64972" y="156996"/>
                </a:lnTo>
                <a:lnTo>
                  <a:pt x="0" y="67209"/>
                </a:lnTo>
                <a:lnTo>
                  <a:pt x="0" y="0"/>
                </a:ln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96895" y="1805253"/>
            <a:ext cx="413003" cy="858830"/>
          </a:xfrm>
          <a:custGeom>
            <a:avLst/>
            <a:gdLst/>
            <a:ahLst/>
            <a:cxnLst/>
            <a:rect l="l" t="t" r="r" b="b"/>
            <a:pathLst>
              <a:path w="413003" h="858830">
                <a:moveTo>
                  <a:pt x="0" y="0"/>
                </a:moveTo>
                <a:lnTo>
                  <a:pt x="413003" y="570737"/>
                </a:lnTo>
                <a:lnTo>
                  <a:pt x="411480" y="570794"/>
                </a:lnTo>
                <a:lnTo>
                  <a:pt x="303276" y="570794"/>
                </a:lnTo>
                <a:lnTo>
                  <a:pt x="303276" y="858830"/>
                </a:lnTo>
                <a:lnTo>
                  <a:pt x="0" y="85883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15661" y="3356118"/>
            <a:ext cx="624404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项目工作分配</a:t>
            </a:r>
            <a:endParaRPr lang="zh-CN" altLang="en-US" sz="6600" dirty="0"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18449" y="1239233"/>
            <a:ext cx="4222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rgbClr val="3494BA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TWO</a:t>
            </a:r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174657" y="1854572"/>
            <a:ext cx="358424" cy="593083"/>
          </a:xfrm>
          <a:custGeom>
            <a:avLst/>
            <a:gdLst/>
            <a:ahLst/>
            <a:cxnLst/>
            <a:rect l="l" t="t" r="r" b="b"/>
            <a:pathLst>
              <a:path w="358424" h="593083">
                <a:moveTo>
                  <a:pt x="178457" y="123"/>
                </a:moveTo>
                <a:cubicBezTo>
                  <a:pt x="249291" y="-1814"/>
                  <a:pt x="297361" y="19205"/>
                  <a:pt x="322666" y="63179"/>
                </a:cubicBezTo>
                <a:cubicBezTo>
                  <a:pt x="347970" y="107152"/>
                  <a:pt x="359845" y="185702"/>
                  <a:pt x="358289" y="298827"/>
                </a:cubicBezTo>
                <a:cubicBezTo>
                  <a:pt x="359845" y="410428"/>
                  <a:pt x="347970" y="487835"/>
                  <a:pt x="322666" y="531047"/>
                </a:cubicBezTo>
                <a:cubicBezTo>
                  <a:pt x="297361" y="574258"/>
                  <a:pt x="249291" y="594896"/>
                  <a:pt x="178457" y="592959"/>
                </a:cubicBezTo>
                <a:cubicBezTo>
                  <a:pt x="107687" y="594896"/>
                  <a:pt x="59871" y="574258"/>
                  <a:pt x="35011" y="531047"/>
                </a:cubicBezTo>
                <a:cubicBezTo>
                  <a:pt x="10150" y="487835"/>
                  <a:pt x="-1470" y="410428"/>
                  <a:pt x="149" y="298827"/>
                </a:cubicBezTo>
                <a:cubicBezTo>
                  <a:pt x="-1470" y="185702"/>
                  <a:pt x="10150" y="107152"/>
                  <a:pt x="35011" y="63179"/>
                </a:cubicBezTo>
                <a:cubicBezTo>
                  <a:pt x="59871" y="19205"/>
                  <a:pt x="107687" y="-1814"/>
                  <a:pt x="178457" y="123"/>
                </a:cubicBez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54766" y="1609249"/>
            <a:ext cx="996696" cy="1088303"/>
          </a:xfrm>
          <a:custGeom>
            <a:avLst/>
            <a:gdLst/>
            <a:ahLst/>
            <a:cxnLst/>
            <a:rect l="l" t="t" r="r" b="b"/>
            <a:pathLst>
              <a:path w="996696" h="1088303">
                <a:moveTo>
                  <a:pt x="498348" y="82"/>
                </a:moveTo>
                <a:cubicBezTo>
                  <a:pt x="603814" y="-1244"/>
                  <a:pt x="693618" y="13601"/>
                  <a:pt x="767758" y="44617"/>
                </a:cubicBezTo>
                <a:cubicBezTo>
                  <a:pt x="841897" y="75633"/>
                  <a:pt x="898511" y="130779"/>
                  <a:pt x="937598" y="210055"/>
                </a:cubicBezTo>
                <a:cubicBezTo>
                  <a:pt x="976686" y="289332"/>
                  <a:pt x="996386" y="400697"/>
                  <a:pt x="996696" y="544150"/>
                </a:cubicBezTo>
                <a:cubicBezTo>
                  <a:pt x="996386" y="688084"/>
                  <a:pt x="976686" y="799674"/>
                  <a:pt x="937598" y="878922"/>
                </a:cubicBezTo>
                <a:cubicBezTo>
                  <a:pt x="898511" y="958170"/>
                  <a:pt x="841897" y="1013204"/>
                  <a:pt x="767758" y="1044022"/>
                </a:cubicBezTo>
                <a:cubicBezTo>
                  <a:pt x="693618" y="1074841"/>
                  <a:pt x="603814" y="1089573"/>
                  <a:pt x="498348" y="1088218"/>
                </a:cubicBezTo>
                <a:cubicBezTo>
                  <a:pt x="393362" y="1089573"/>
                  <a:pt x="303784" y="1074841"/>
                  <a:pt x="229616" y="1044022"/>
                </a:cubicBezTo>
                <a:cubicBezTo>
                  <a:pt x="155448" y="1013204"/>
                  <a:pt x="98722" y="958170"/>
                  <a:pt x="59436" y="878922"/>
                </a:cubicBezTo>
                <a:cubicBezTo>
                  <a:pt x="20151" y="799674"/>
                  <a:pt x="339" y="688084"/>
                  <a:pt x="0" y="544150"/>
                </a:cubicBezTo>
                <a:cubicBezTo>
                  <a:pt x="339" y="400697"/>
                  <a:pt x="20151" y="289332"/>
                  <a:pt x="59436" y="210055"/>
                </a:cubicBezTo>
                <a:cubicBezTo>
                  <a:pt x="98722" y="130779"/>
                  <a:pt x="155448" y="75633"/>
                  <a:pt x="229616" y="44617"/>
                </a:cubicBezTo>
                <a:cubicBezTo>
                  <a:pt x="303784" y="13601"/>
                  <a:pt x="393362" y="-1244"/>
                  <a:pt x="498348" y="82"/>
                </a:cubicBezTo>
                <a:close/>
                <a:moveTo>
                  <a:pt x="498348" y="245446"/>
                </a:moveTo>
                <a:cubicBezTo>
                  <a:pt x="427578" y="243509"/>
                  <a:pt x="379762" y="264528"/>
                  <a:pt x="354902" y="308502"/>
                </a:cubicBezTo>
                <a:cubicBezTo>
                  <a:pt x="330041" y="352475"/>
                  <a:pt x="318421" y="431025"/>
                  <a:pt x="320040" y="544150"/>
                </a:cubicBezTo>
                <a:cubicBezTo>
                  <a:pt x="318421" y="655751"/>
                  <a:pt x="330041" y="733158"/>
                  <a:pt x="354902" y="776370"/>
                </a:cubicBezTo>
                <a:cubicBezTo>
                  <a:pt x="379762" y="819581"/>
                  <a:pt x="427578" y="840219"/>
                  <a:pt x="498348" y="838282"/>
                </a:cubicBezTo>
                <a:cubicBezTo>
                  <a:pt x="569182" y="840219"/>
                  <a:pt x="617252" y="819581"/>
                  <a:pt x="642557" y="776370"/>
                </a:cubicBezTo>
                <a:cubicBezTo>
                  <a:pt x="667861" y="733158"/>
                  <a:pt x="679736" y="655751"/>
                  <a:pt x="678180" y="544150"/>
                </a:cubicBezTo>
                <a:cubicBezTo>
                  <a:pt x="679736" y="431025"/>
                  <a:pt x="667861" y="352475"/>
                  <a:pt x="642557" y="308502"/>
                </a:cubicBezTo>
                <a:cubicBezTo>
                  <a:pt x="617252" y="264528"/>
                  <a:pt x="569182" y="243509"/>
                  <a:pt x="498348" y="245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54446" y="1624570"/>
            <a:ext cx="908118" cy="1052520"/>
          </a:xfrm>
          <a:custGeom>
            <a:avLst/>
            <a:gdLst/>
            <a:ahLst/>
            <a:cxnLst/>
            <a:rect l="l" t="t" r="r" b="b"/>
            <a:pathLst>
              <a:path w="908118" h="1052520">
                <a:moveTo>
                  <a:pt x="591126" y="0"/>
                </a:moveTo>
                <a:lnTo>
                  <a:pt x="908118" y="0"/>
                </a:lnTo>
                <a:lnTo>
                  <a:pt x="673045" y="1052520"/>
                </a:lnTo>
                <a:lnTo>
                  <a:pt x="0" y="122424"/>
                </a:lnTo>
                <a:lnTo>
                  <a:pt x="7434" y="85344"/>
                </a:lnTo>
                <a:lnTo>
                  <a:pt x="351858" y="85344"/>
                </a:lnTo>
                <a:lnTo>
                  <a:pt x="458538" y="693420"/>
                </a:lnTo>
                <a:lnTo>
                  <a:pt x="467682" y="693420"/>
                </a:lnTo>
                <a:lnTo>
                  <a:pt x="59112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等腰三角形 26"/>
          <p:cNvSpPr/>
          <p:nvPr/>
        </p:nvSpPr>
        <p:spPr>
          <a:xfrm>
            <a:off x="-2709154" y="0"/>
            <a:ext cx="5418307" cy="47198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765110" y="956671"/>
            <a:ext cx="979714" cy="1515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240282" y="1884046"/>
            <a:ext cx="615820" cy="951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等腰三角形 32"/>
          <p:cNvSpPr/>
          <p:nvPr/>
        </p:nvSpPr>
        <p:spPr>
          <a:xfrm flipV="1">
            <a:off x="-79745" y="3135086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-1007822" y="3135088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7496529" y="4509675"/>
            <a:ext cx="7352525" cy="2243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 rot="16200000">
            <a:off x="7484713" y="3783326"/>
            <a:ext cx="7376158" cy="2422076"/>
          </a:xfrm>
          <a:custGeom>
            <a:avLst/>
            <a:gdLst>
              <a:gd name="connsiteX0" fmla="*/ 7352525 w 7376158"/>
              <a:gd name="connsiteY0" fmla="*/ 2243314 h 2422076"/>
              <a:gd name="connsiteX1" fmla="*/ 7083209 w 7376158"/>
              <a:gd name="connsiteY1" fmla="*/ 2243314 h 2422076"/>
              <a:gd name="connsiteX2" fmla="*/ 3699896 w 7376158"/>
              <a:gd name="connsiteY2" fmla="*/ 178761 h 2422076"/>
              <a:gd name="connsiteX3" fmla="*/ 316581 w 7376158"/>
              <a:gd name="connsiteY3" fmla="*/ 2243313 h 2422076"/>
              <a:gd name="connsiteX4" fmla="*/ 0 w 7376158"/>
              <a:gd name="connsiteY4" fmla="*/ 2243313 h 2422076"/>
              <a:gd name="connsiteX5" fmla="*/ 3676263 w 7376158"/>
              <a:gd name="connsiteY5" fmla="*/ 0 h 2422076"/>
              <a:gd name="connsiteX6" fmla="*/ 7376158 w 7376158"/>
              <a:gd name="connsiteY6" fmla="*/ 2422076 h 2422076"/>
              <a:gd name="connsiteX7" fmla="*/ 23633 w 7376158"/>
              <a:gd name="connsiteY7" fmla="*/ 2422075 h 2422076"/>
              <a:gd name="connsiteX8" fmla="*/ 316581 w 7376158"/>
              <a:gd name="connsiteY8" fmla="*/ 2243313 h 2422076"/>
              <a:gd name="connsiteX9" fmla="*/ 7083209 w 7376158"/>
              <a:gd name="connsiteY9" fmla="*/ 2243314 h 242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76158" h="2422076">
                <a:moveTo>
                  <a:pt x="7352525" y="2243314"/>
                </a:moveTo>
                <a:lnTo>
                  <a:pt x="7083209" y="2243314"/>
                </a:lnTo>
                <a:lnTo>
                  <a:pt x="3699896" y="178761"/>
                </a:lnTo>
                <a:lnTo>
                  <a:pt x="316581" y="2243313"/>
                </a:lnTo>
                <a:lnTo>
                  <a:pt x="0" y="2243313"/>
                </a:lnTo>
                <a:lnTo>
                  <a:pt x="3676263" y="0"/>
                </a:lnTo>
                <a:close/>
                <a:moveTo>
                  <a:pt x="7376158" y="2422076"/>
                </a:moveTo>
                <a:lnTo>
                  <a:pt x="23633" y="2422075"/>
                </a:lnTo>
                <a:lnTo>
                  <a:pt x="316581" y="2243313"/>
                </a:lnTo>
                <a:lnTo>
                  <a:pt x="7083209" y="224331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0800000" flipV="1">
            <a:off x="-66317" y="4719815"/>
            <a:ext cx="1853606" cy="1584729"/>
          </a:xfrm>
          <a:prstGeom prst="triangle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739205" y="383918"/>
            <a:ext cx="624404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项目工作分配</a:t>
            </a:r>
            <a:endParaRPr lang="zh-CN" altLang="en-US" sz="5400" dirty="0"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01010" y="1884045"/>
          <a:ext cx="6790690" cy="4423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5345"/>
                <a:gridCol w="3395345"/>
              </a:tblGrid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项目内容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人员分配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需求分析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树陈浩 褚彬 李增光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系统设计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褚彬 李增光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代码编写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树陈浩 褚彬 李增光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sym typeface="+mn-ea"/>
                        </a:rPr>
                        <a:t>树陈浩 褚彬 李增光</a:t>
                      </a:r>
                      <a:endParaRPr lang="zh-CN" altLang="en-US"/>
                    </a:p>
                  </a:txBody>
                  <a:tcPr/>
                </a:tc>
              </a:tr>
              <a:tr h="737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项目管理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树陈浩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等腰三角形 14"/>
          <p:cNvSpPr/>
          <p:nvPr/>
        </p:nvSpPr>
        <p:spPr>
          <a:xfrm>
            <a:off x="0" y="0"/>
            <a:ext cx="4946469" cy="68580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flipH="1">
            <a:off x="5539665" y="0"/>
            <a:ext cx="11727402" cy="6858000"/>
          </a:xfrm>
          <a:prstGeom prst="parallelogram">
            <a:avLst>
              <a:gd name="adj" fmla="val 7236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95540" y="1239233"/>
            <a:ext cx="42229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dirty="0">
                <a:solidFill>
                  <a:srgbClr val="3494BA"/>
                </a:solidFill>
                <a:latin typeface="阿里巴巴普惠体 H" panose="00020600040101010101" pitchFamily="18" charset="-122"/>
                <a:ea typeface="阿里巴巴普惠体 H" panose="00020600040101010101" pitchFamily="18" charset="-122"/>
                <a:cs typeface="阿里巴巴普惠体 H" panose="00020600040101010101" pitchFamily="18" charset="-122"/>
              </a:rPr>
              <a:t>PART</a:t>
            </a:r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44093" y="1931008"/>
            <a:ext cx="64972" cy="156996"/>
          </a:xfrm>
          <a:custGeom>
            <a:avLst/>
            <a:gdLst/>
            <a:ahLst/>
            <a:cxnLst/>
            <a:rect l="l" t="t" r="r" b="b"/>
            <a:pathLst>
              <a:path w="64972" h="156996">
                <a:moveTo>
                  <a:pt x="0" y="0"/>
                </a:moveTo>
                <a:lnTo>
                  <a:pt x="9144" y="0"/>
                </a:lnTo>
                <a:lnTo>
                  <a:pt x="64972" y="156996"/>
                </a:lnTo>
                <a:lnTo>
                  <a:pt x="0" y="67209"/>
                </a:lnTo>
                <a:lnTo>
                  <a:pt x="0" y="0"/>
                </a:ln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96895" y="1805253"/>
            <a:ext cx="413003" cy="858830"/>
          </a:xfrm>
          <a:custGeom>
            <a:avLst/>
            <a:gdLst/>
            <a:ahLst/>
            <a:cxnLst/>
            <a:rect l="l" t="t" r="r" b="b"/>
            <a:pathLst>
              <a:path w="413003" h="858830">
                <a:moveTo>
                  <a:pt x="0" y="0"/>
                </a:moveTo>
                <a:lnTo>
                  <a:pt x="413003" y="570737"/>
                </a:lnTo>
                <a:lnTo>
                  <a:pt x="411480" y="570794"/>
                </a:lnTo>
                <a:lnTo>
                  <a:pt x="303276" y="570794"/>
                </a:lnTo>
                <a:lnTo>
                  <a:pt x="303276" y="858830"/>
                </a:lnTo>
                <a:lnTo>
                  <a:pt x="0" y="85883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828361" y="3356118"/>
            <a:ext cx="624404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项目计划</a:t>
            </a:r>
            <a:endParaRPr lang="zh-CN" altLang="en-US" sz="6600" dirty="0"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397574" y="1627472"/>
            <a:ext cx="806196" cy="1057656"/>
          </a:xfrm>
          <a:custGeom>
            <a:avLst/>
            <a:gdLst/>
            <a:ahLst/>
            <a:cxnLst/>
            <a:rect l="l" t="t" r="r" b="b"/>
            <a:pathLst>
              <a:path w="806196" h="1057656">
                <a:moveTo>
                  <a:pt x="0" y="0"/>
                </a:moveTo>
                <a:lnTo>
                  <a:pt x="806196" y="0"/>
                </a:lnTo>
                <a:lnTo>
                  <a:pt x="806196" y="265176"/>
                </a:lnTo>
                <a:lnTo>
                  <a:pt x="553212" y="265176"/>
                </a:lnTo>
                <a:lnTo>
                  <a:pt x="553212" y="1057656"/>
                </a:lnTo>
                <a:lnTo>
                  <a:pt x="251460" y="1057656"/>
                </a:lnTo>
                <a:lnTo>
                  <a:pt x="251460" y="265176"/>
                </a:lnTo>
                <a:lnTo>
                  <a:pt x="0" y="265176"/>
                </a:lnTo>
                <a:lnTo>
                  <a:pt x="0" y="0"/>
                </a:ln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34453" y="1627472"/>
            <a:ext cx="941832" cy="1057656"/>
          </a:xfrm>
          <a:custGeom>
            <a:avLst/>
            <a:gdLst/>
            <a:ahLst/>
            <a:cxnLst/>
            <a:rect l="l" t="t" r="r" b="b"/>
            <a:pathLst>
              <a:path w="941832" h="1057656">
                <a:moveTo>
                  <a:pt x="0" y="0"/>
                </a:moveTo>
                <a:lnTo>
                  <a:pt x="303276" y="0"/>
                </a:lnTo>
                <a:lnTo>
                  <a:pt x="303276" y="370332"/>
                </a:lnTo>
                <a:lnTo>
                  <a:pt x="638556" y="370332"/>
                </a:lnTo>
                <a:lnTo>
                  <a:pt x="638556" y="293737"/>
                </a:lnTo>
                <a:lnTo>
                  <a:pt x="941832" y="712840"/>
                </a:lnTo>
                <a:lnTo>
                  <a:pt x="941832" y="1057656"/>
                </a:lnTo>
                <a:lnTo>
                  <a:pt x="638556" y="1057656"/>
                </a:lnTo>
                <a:lnTo>
                  <a:pt x="638556" y="623316"/>
                </a:lnTo>
                <a:lnTo>
                  <a:pt x="303276" y="623316"/>
                </a:lnTo>
                <a:lnTo>
                  <a:pt x="303276" y="1057656"/>
                </a:lnTo>
                <a:lnTo>
                  <a:pt x="0" y="1057656"/>
                </a:lnTo>
                <a:lnTo>
                  <a:pt x="0" y="0"/>
                </a:ln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80729" y="1859036"/>
            <a:ext cx="237786" cy="254625"/>
          </a:xfrm>
          <a:custGeom>
            <a:avLst/>
            <a:gdLst/>
            <a:ahLst/>
            <a:cxnLst/>
            <a:rect l="l" t="t" r="r" b="b"/>
            <a:pathLst>
              <a:path w="237786" h="254625">
                <a:moveTo>
                  <a:pt x="0" y="85"/>
                </a:moveTo>
                <a:lnTo>
                  <a:pt x="73152" y="85"/>
                </a:lnTo>
                <a:cubicBezTo>
                  <a:pt x="134017" y="-931"/>
                  <a:pt x="176879" y="7197"/>
                  <a:pt x="201740" y="24469"/>
                </a:cubicBezTo>
                <a:cubicBezTo>
                  <a:pt x="226600" y="41741"/>
                  <a:pt x="238602" y="74253"/>
                  <a:pt x="237744" y="122005"/>
                </a:cubicBezTo>
                <a:cubicBezTo>
                  <a:pt x="238602" y="170868"/>
                  <a:pt x="226600" y="205349"/>
                  <a:pt x="201740" y="225447"/>
                </a:cubicBezTo>
                <a:cubicBezTo>
                  <a:pt x="176879" y="245544"/>
                  <a:pt x="134017" y="255260"/>
                  <a:pt x="73152" y="254593"/>
                </a:cubicBezTo>
                <a:lnTo>
                  <a:pt x="0" y="254593"/>
                </a:lnTo>
                <a:lnTo>
                  <a:pt x="0" y="85"/>
                </a:ln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77453" y="2618312"/>
            <a:ext cx="48351" cy="66817"/>
          </a:xfrm>
          <a:custGeom>
            <a:avLst/>
            <a:gdLst/>
            <a:ahLst/>
            <a:cxnLst/>
            <a:rect l="l" t="t" r="r" b="b"/>
            <a:pathLst>
              <a:path w="48351" h="66817">
                <a:moveTo>
                  <a:pt x="0" y="0"/>
                </a:moveTo>
                <a:lnTo>
                  <a:pt x="48351" y="66817"/>
                </a:lnTo>
                <a:lnTo>
                  <a:pt x="0" y="66817"/>
                </a:lnTo>
                <a:lnTo>
                  <a:pt x="0" y="0"/>
                </a:lnTo>
                <a:close/>
              </a:path>
            </a:pathLst>
          </a:custGeom>
          <a:solidFill>
            <a:srgbClr val="3494BA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73009" y="1627472"/>
            <a:ext cx="303276" cy="712840"/>
          </a:xfrm>
          <a:custGeom>
            <a:avLst/>
            <a:gdLst/>
            <a:ahLst/>
            <a:cxnLst/>
            <a:rect l="l" t="t" r="r" b="b"/>
            <a:pathLst>
              <a:path w="303276" h="712840">
                <a:moveTo>
                  <a:pt x="0" y="0"/>
                </a:moveTo>
                <a:lnTo>
                  <a:pt x="303276" y="0"/>
                </a:lnTo>
                <a:lnTo>
                  <a:pt x="303276" y="712840"/>
                </a:lnTo>
                <a:lnTo>
                  <a:pt x="0" y="29373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77453" y="1627446"/>
            <a:ext cx="938784" cy="1057682"/>
          </a:xfrm>
          <a:custGeom>
            <a:avLst/>
            <a:gdLst/>
            <a:ahLst/>
            <a:cxnLst/>
            <a:rect l="l" t="t" r="r" b="b"/>
            <a:pathLst>
              <a:path w="938784" h="1057682">
                <a:moveTo>
                  <a:pt x="0" y="26"/>
                </a:moveTo>
                <a:lnTo>
                  <a:pt x="429768" y="26"/>
                </a:lnTo>
                <a:cubicBezTo>
                  <a:pt x="564865" y="-958"/>
                  <a:pt x="666909" y="26537"/>
                  <a:pt x="735902" y="82513"/>
                </a:cubicBezTo>
                <a:cubicBezTo>
                  <a:pt x="804894" y="138488"/>
                  <a:pt x="839502" y="228848"/>
                  <a:pt x="839724" y="353594"/>
                </a:cubicBezTo>
                <a:cubicBezTo>
                  <a:pt x="840042" y="438525"/>
                  <a:pt x="825310" y="506788"/>
                  <a:pt x="795528" y="558382"/>
                </a:cubicBezTo>
                <a:cubicBezTo>
                  <a:pt x="765746" y="609975"/>
                  <a:pt x="719011" y="647377"/>
                  <a:pt x="655320" y="670586"/>
                </a:cubicBezTo>
                <a:lnTo>
                  <a:pt x="938784" y="1057682"/>
                </a:lnTo>
                <a:lnTo>
                  <a:pt x="580644" y="1057682"/>
                </a:lnTo>
                <a:lnTo>
                  <a:pt x="362712" y="702590"/>
                </a:lnTo>
                <a:lnTo>
                  <a:pt x="303276" y="702590"/>
                </a:lnTo>
                <a:lnTo>
                  <a:pt x="303276" y="1057682"/>
                </a:lnTo>
                <a:lnTo>
                  <a:pt x="48351" y="1057682"/>
                </a:lnTo>
                <a:lnTo>
                  <a:pt x="0" y="990865"/>
                </a:lnTo>
                <a:lnTo>
                  <a:pt x="0" y="26"/>
                </a:lnTo>
                <a:close/>
                <a:moveTo>
                  <a:pt x="303276" y="231674"/>
                </a:moveTo>
                <a:lnTo>
                  <a:pt x="303276" y="486182"/>
                </a:lnTo>
                <a:lnTo>
                  <a:pt x="376428" y="486182"/>
                </a:lnTo>
                <a:cubicBezTo>
                  <a:pt x="437293" y="486849"/>
                  <a:pt x="480155" y="477133"/>
                  <a:pt x="505016" y="457036"/>
                </a:cubicBezTo>
                <a:cubicBezTo>
                  <a:pt x="529876" y="436938"/>
                  <a:pt x="541878" y="402457"/>
                  <a:pt x="541020" y="353594"/>
                </a:cubicBezTo>
                <a:cubicBezTo>
                  <a:pt x="541878" y="305842"/>
                  <a:pt x="529876" y="273330"/>
                  <a:pt x="505016" y="256058"/>
                </a:cubicBezTo>
                <a:cubicBezTo>
                  <a:pt x="480155" y="238786"/>
                  <a:pt x="437293" y="230658"/>
                  <a:pt x="376428" y="231674"/>
                </a:cubicBezTo>
                <a:lnTo>
                  <a:pt x="303276" y="2316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506153" y="1627472"/>
            <a:ext cx="699516" cy="1057656"/>
          </a:xfrm>
          <a:custGeom>
            <a:avLst/>
            <a:gdLst/>
            <a:ahLst/>
            <a:cxnLst/>
            <a:rect l="l" t="t" r="r" b="b"/>
            <a:pathLst>
              <a:path w="699516" h="1057656">
                <a:moveTo>
                  <a:pt x="0" y="0"/>
                </a:moveTo>
                <a:lnTo>
                  <a:pt x="690372" y="0"/>
                </a:lnTo>
                <a:lnTo>
                  <a:pt x="690372" y="262128"/>
                </a:lnTo>
                <a:lnTo>
                  <a:pt x="303276" y="262128"/>
                </a:lnTo>
                <a:lnTo>
                  <a:pt x="303276" y="396240"/>
                </a:lnTo>
                <a:lnTo>
                  <a:pt x="658368" y="396240"/>
                </a:lnTo>
                <a:lnTo>
                  <a:pt x="658368" y="647700"/>
                </a:lnTo>
                <a:lnTo>
                  <a:pt x="303276" y="647700"/>
                </a:lnTo>
                <a:lnTo>
                  <a:pt x="303276" y="797052"/>
                </a:lnTo>
                <a:lnTo>
                  <a:pt x="699516" y="797052"/>
                </a:lnTo>
                <a:lnTo>
                  <a:pt x="699516" y="1057656"/>
                </a:lnTo>
                <a:lnTo>
                  <a:pt x="0" y="10576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72928" y="1627472"/>
            <a:ext cx="699516" cy="1057656"/>
          </a:xfrm>
          <a:custGeom>
            <a:avLst/>
            <a:gdLst/>
            <a:ahLst/>
            <a:cxnLst/>
            <a:rect l="l" t="t" r="r" b="b"/>
            <a:pathLst>
              <a:path w="699516" h="1057656">
                <a:moveTo>
                  <a:pt x="0" y="0"/>
                </a:moveTo>
                <a:lnTo>
                  <a:pt x="690372" y="0"/>
                </a:lnTo>
                <a:lnTo>
                  <a:pt x="690372" y="262128"/>
                </a:lnTo>
                <a:lnTo>
                  <a:pt x="303276" y="262128"/>
                </a:lnTo>
                <a:lnTo>
                  <a:pt x="303276" y="396240"/>
                </a:lnTo>
                <a:lnTo>
                  <a:pt x="658368" y="396240"/>
                </a:lnTo>
                <a:lnTo>
                  <a:pt x="658368" y="647700"/>
                </a:lnTo>
                <a:lnTo>
                  <a:pt x="303276" y="647700"/>
                </a:lnTo>
                <a:lnTo>
                  <a:pt x="303276" y="797052"/>
                </a:lnTo>
                <a:lnTo>
                  <a:pt x="699516" y="797052"/>
                </a:lnTo>
                <a:lnTo>
                  <a:pt x="699516" y="1057656"/>
                </a:lnTo>
                <a:lnTo>
                  <a:pt x="0" y="105765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2000" dirty="0">
              <a:solidFill>
                <a:srgbClr val="3494BA"/>
              </a:solidFill>
              <a:latin typeface="阿里巴巴普惠体 H" panose="00020600040101010101" pitchFamily="18" charset="-122"/>
              <a:ea typeface="阿里巴巴普惠体 H" panose="00020600040101010101" pitchFamily="18" charset="-122"/>
              <a:cs typeface="阿里巴巴普惠体 H" panose="00020600040101010101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4411027" y="202999"/>
            <a:ext cx="0" cy="4881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0" y="0"/>
            <a:ext cx="12192000" cy="905068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0" y="0"/>
            <a:ext cx="4292081" cy="905068"/>
          </a:xfrm>
          <a:prstGeom prst="triangle">
            <a:avLst>
              <a:gd name="adj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115773" y="68131"/>
            <a:ext cx="37542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</a:rPr>
              <a:t>PART THREE</a:t>
            </a:r>
            <a:endParaRPr lang="en-US" altLang="zh-CN" sz="4000" dirty="0">
              <a:solidFill>
                <a:schemeClr val="bg1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69769" y="106188"/>
            <a:ext cx="2732362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阿里巴巴普惠体 M" panose="00020600040101010101" pitchFamily="18" charset="-122"/>
                <a:ea typeface="阿里巴巴普惠体 M" panose="00020600040101010101" pitchFamily="18" charset="-122"/>
                <a:cs typeface="阿里巴巴普惠体 M" panose="00020600040101010101" pitchFamily="18" charset="-122"/>
              </a:rPr>
              <a:t>项目计划进度</a:t>
            </a:r>
            <a:endParaRPr lang="zh-CN" altLang="en-US" sz="3200" dirty="0">
              <a:solidFill>
                <a:schemeClr val="bg1"/>
              </a:solidFill>
              <a:latin typeface="阿里巴巴普惠体 M" panose="00020600040101010101" pitchFamily="18" charset="-122"/>
              <a:ea typeface="阿里巴巴普惠体 M" panose="00020600040101010101" pitchFamily="18" charset="-122"/>
              <a:cs typeface="阿里巴巴普惠体 M" panose="00020600040101010101" pitchFamily="18" charset="-122"/>
            </a:endParaRPr>
          </a:p>
        </p:txBody>
      </p:sp>
      <p:pic>
        <p:nvPicPr>
          <p:cNvPr id="2" name="图片 1" descr="点餐系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3430" y="904875"/>
            <a:ext cx="8787130" cy="58381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a6933f7-73f7-49ca-b4d3-0d3705022c5e}"/>
  <p:tag name="TABLE_ENDDRAG_ORIGIN_RECT" val="555*348"/>
  <p:tag name="TABLE_ENDDRAG_RECT" val="236*148*534*348"/>
</p:tagLst>
</file>

<file path=ppt/tags/tag2.xml><?xml version="1.0" encoding="utf-8"?>
<p:tagLst xmlns:p="http://schemas.openxmlformats.org/presentationml/2006/main">
  <p:tag name="KSO_WM_UNIT_TABLE_BEAUTIFY" val="smartTable{4dcf2b7e-1c55-45d1-865a-b22f7f844248}"/>
  <p:tag name="TABLE_ENDDRAG_ORIGIN_RECT" val="772*346"/>
  <p:tag name="TABLE_ENDDRAG_RECT" val="93*91*772*115"/>
</p:tagLst>
</file>

<file path=ppt/tags/tag3.xml><?xml version="1.0" encoding="utf-8"?>
<p:tagLst xmlns:p="http://schemas.openxmlformats.org/presentationml/2006/main">
  <p:tag name="KSO_WM_UNIT_TABLE_BEAUTIFY" val="smartTable{1a6933f7-73f7-49ca-b4d3-0d3705022c5e}"/>
  <p:tag name="TABLE_ENDDRAG_ORIGIN_RECT" val="555*348"/>
  <p:tag name="TABLE_ENDDRAG_RECT" val="236*148*534*348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演示</Application>
  <PresentationFormat>宽屏</PresentationFormat>
  <Paragraphs>146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方正书宋_GBK</vt:lpstr>
      <vt:lpstr>Wingdings</vt:lpstr>
      <vt:lpstr>阿里巴巴普惠体 M</vt:lpstr>
      <vt:lpstr>苹方-简</vt:lpstr>
      <vt:lpstr>阿里巴巴普惠体 L</vt:lpstr>
      <vt:lpstr>阿里巴巴普惠体 H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昊鸿</dc:creator>
  <cp:lastModifiedBy>shuchenhao</cp:lastModifiedBy>
  <cp:revision>26</cp:revision>
  <dcterms:created xsi:type="dcterms:W3CDTF">2022-03-24T13:15:09Z</dcterms:created>
  <dcterms:modified xsi:type="dcterms:W3CDTF">2022-03-24T13:15:09Z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2052-4.0.0.6524</vt:lpwstr>
  </property>
</Properties>
</file>