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4" r:id="rId16"/>
    <p:sldId id="273" r:id="rId17"/>
    <p:sldId id="272" r:id="rId18"/>
    <p:sldId id="278" r:id="rId19"/>
    <p:sldId id="277" r:id="rId20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2698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5BADF-AFE1-4AA0-89C8-06AD6FA9BBFD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89AC3-B6BD-49C8-9B44-030D2AABA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904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Notes Placeholder">
            <a:extLst>
              <a:ext uri="{FF2B5EF4-FFF2-40B4-BE49-F238E27FC236}">
                <a16:creationId xmlns:a16="http://schemas.microsoft.com/office/drawing/2014/main" id="{98778449-27A2-D53E-FC03-F2083E4351C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Notes Placeholder">
            <a:extLst>
              <a:ext uri="{FF2B5EF4-FFF2-40B4-BE49-F238E27FC236}">
                <a16:creationId xmlns:a16="http://schemas.microsoft.com/office/drawing/2014/main" id="{477A585B-80C2-DC7E-A3FF-33A644E2398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399D6DFA-F51F-2CD2-FC5C-DEA0B242BC5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Notes Placeholder">
            <a:extLst>
              <a:ext uri="{FF2B5EF4-FFF2-40B4-BE49-F238E27FC236}">
                <a16:creationId xmlns:a16="http://schemas.microsoft.com/office/drawing/2014/main" id="{671CFD28-E29D-EE0C-E01E-A97617F5D05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922270" y="2239010"/>
            <a:ext cx="1715135" cy="12700"/>
          </a:xfrm>
          <a:custGeom>
            <a:avLst/>
            <a:gdLst/>
            <a:ahLst/>
            <a:cxnLst/>
            <a:rect l="l" t="t" r="r" b="b"/>
            <a:pathLst>
              <a:path w="1715135" h="12700">
                <a:moveTo>
                  <a:pt x="1715134" y="0"/>
                </a:moveTo>
                <a:lnTo>
                  <a:pt x="0" y="0"/>
                </a:lnTo>
                <a:lnTo>
                  <a:pt x="0" y="12700"/>
                </a:lnTo>
                <a:lnTo>
                  <a:pt x="1715134" y="12700"/>
                </a:lnTo>
                <a:lnTo>
                  <a:pt x="17151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22270" y="457200"/>
            <a:ext cx="1715134" cy="1756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92885" y="2414016"/>
            <a:ext cx="457707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4817" y="4833239"/>
            <a:ext cx="6673214" cy="2721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2885" y="2414016"/>
            <a:ext cx="4572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sng" spc="-210" dirty="0">
                <a:uFill>
                  <a:solidFill>
                    <a:srgbClr val="000000"/>
                  </a:solidFill>
                </a:uFill>
              </a:rPr>
              <a:t>ALO</a:t>
            </a:r>
            <a:r>
              <a:rPr u="sng" spc="-210" dirty="0"/>
              <a:t>K </a:t>
            </a:r>
            <a:r>
              <a:rPr u="sng" spc="-270" dirty="0"/>
              <a:t>PU</a:t>
            </a:r>
            <a:r>
              <a:rPr u="sng" spc="-270" dirty="0">
                <a:uFill>
                  <a:solidFill>
                    <a:srgbClr val="000000"/>
                  </a:solidFill>
                </a:uFill>
              </a:rPr>
              <a:t>BLI</a:t>
            </a:r>
            <a:r>
              <a:rPr u="sng" spc="-270" dirty="0"/>
              <a:t>C</a:t>
            </a:r>
            <a:r>
              <a:rPr u="sng" spc="-30" dirty="0"/>
              <a:t> </a:t>
            </a:r>
            <a:r>
              <a:rPr u="sng" spc="-440" dirty="0"/>
              <a:t>SCHOOL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66391" y="3709669"/>
            <a:ext cx="2822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dbl" spc="3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Certificate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817" y="4833239"/>
            <a:ext cx="5905500" cy="2721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200"/>
              </a:lnSpc>
              <a:spcBef>
                <a:spcPts val="100"/>
              </a:spcBef>
            </a:pPr>
            <a:r>
              <a:rPr sz="1600" dirty="0">
                <a:latin typeface="Carlito"/>
                <a:cs typeface="Carlito"/>
              </a:rPr>
              <a:t>This is </a:t>
            </a:r>
            <a:r>
              <a:rPr sz="1600" spc="-10" dirty="0">
                <a:latin typeface="Carlito"/>
                <a:cs typeface="Carlito"/>
              </a:rPr>
              <a:t>to </a:t>
            </a:r>
            <a:r>
              <a:rPr sz="1600" spc="-5" dirty="0">
                <a:latin typeface="Carlito"/>
                <a:cs typeface="Carlito"/>
              </a:rPr>
              <a:t>certify that the </a:t>
            </a:r>
            <a:r>
              <a:rPr sz="1600" dirty="0">
                <a:latin typeface="Carlito"/>
                <a:cs typeface="Carlito"/>
              </a:rPr>
              <a:t>project </a:t>
            </a:r>
            <a:r>
              <a:rPr sz="1600" spc="-10" dirty="0">
                <a:latin typeface="Carlito"/>
                <a:cs typeface="Carlito"/>
              </a:rPr>
              <a:t>work </a:t>
            </a:r>
            <a:r>
              <a:rPr sz="1600" spc="-5" dirty="0">
                <a:latin typeface="Carlito"/>
                <a:cs typeface="Carlito"/>
              </a:rPr>
              <a:t>titled </a:t>
            </a:r>
            <a:r>
              <a:rPr sz="1600" b="1" u="sng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python </a:t>
            </a:r>
            <a:r>
              <a:rPr sz="1600" b="1" u="sng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programs</a:t>
            </a:r>
            <a:r>
              <a:rPr sz="1600" b="1" spc="-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has </a:t>
            </a:r>
            <a:r>
              <a:rPr sz="1600" spc="-5" dirty="0">
                <a:latin typeface="Carlito"/>
                <a:cs typeface="Carlito"/>
              </a:rPr>
              <a:t>been  satisfactorily completed</a:t>
            </a:r>
            <a:r>
              <a:rPr sz="16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by</a:t>
            </a:r>
            <a:endParaRPr sz="16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6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tabLst>
                <a:tab pos="850900" algn="l"/>
              </a:tabLst>
            </a:pPr>
            <a:r>
              <a:rPr sz="1600" spc="-5" dirty="0">
                <a:latin typeface="Carlito"/>
                <a:cs typeface="Carlito"/>
              </a:rPr>
              <a:t>Master</a:t>
            </a:r>
            <a:r>
              <a:rPr sz="1600" spc="1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-	</a:t>
            </a:r>
            <a:r>
              <a:rPr lang="en-IN" sz="1600" u="sng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SAMEER SEKHAR SAHU</a:t>
            </a:r>
            <a:endParaRPr sz="1600" dirty="0">
              <a:latin typeface="Carlito"/>
              <a:cs typeface="Carlito"/>
            </a:endParaRPr>
          </a:p>
          <a:p>
            <a:pPr marL="12700" marR="2915920">
              <a:lnSpc>
                <a:spcPct val="117200"/>
              </a:lnSpc>
              <a:tabLst>
                <a:tab pos="1066800" algn="l"/>
              </a:tabLst>
            </a:pPr>
            <a:r>
              <a:rPr sz="1600" spc="-5" dirty="0">
                <a:latin typeface="Carlito"/>
                <a:cs typeface="Carlito"/>
              </a:rPr>
              <a:t>Studying</a:t>
            </a:r>
            <a:r>
              <a:rPr sz="1600" spc="1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in	</a:t>
            </a:r>
            <a:r>
              <a:rPr sz="1600" dirty="0">
                <a:latin typeface="Carlito"/>
                <a:cs typeface="Carlito"/>
              </a:rPr>
              <a:t>-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ALO</a:t>
            </a:r>
            <a:r>
              <a:rPr lang="en-IN" sz="1600" u="sng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K </a:t>
            </a:r>
            <a:r>
              <a:rPr lang="en-IN" sz="1600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PUBLIC</a:t>
            </a:r>
            <a:r>
              <a:rPr lang="en-IN" sz="1600" u="sng" spc="-6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lang="en-IN" sz="1600" u="sng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SCHOOL </a:t>
            </a:r>
            <a:r>
              <a:rPr sz="1600" spc="-1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Class </a:t>
            </a:r>
            <a:r>
              <a:rPr sz="1600" spc="-15" dirty="0">
                <a:latin typeface="Carlito"/>
                <a:cs typeface="Carlito"/>
              </a:rPr>
              <a:t>-</a:t>
            </a:r>
            <a:r>
              <a:rPr sz="1600" u="sng" spc="2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XI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1600" spc="-5" dirty="0">
                <a:latin typeface="Carlito"/>
                <a:cs typeface="Carlito"/>
              </a:rPr>
              <a:t>Div. </a:t>
            </a:r>
            <a:r>
              <a:rPr sz="1600" dirty="0">
                <a:latin typeface="Carlito"/>
                <a:cs typeface="Carlito"/>
              </a:rPr>
              <a:t>-</a:t>
            </a:r>
            <a:r>
              <a:rPr sz="1600" spc="30" dirty="0">
                <a:latin typeface="Carlito"/>
                <a:cs typeface="Carlito"/>
              </a:rPr>
              <a:t>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AP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600" dirty="0">
                <a:latin typeface="Carlito"/>
                <a:cs typeface="Carlito"/>
              </a:rPr>
              <a:t>Roll no. –</a:t>
            </a:r>
            <a:r>
              <a:rPr sz="1600" spc="-5" dirty="0">
                <a:latin typeface="Carlito"/>
                <a:cs typeface="Carlito"/>
              </a:rPr>
              <a:t> </a:t>
            </a:r>
            <a:r>
              <a:rPr lang="en-IN" sz="1600" u="sng" spc="-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13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600" spc="-5" dirty="0">
                <a:latin typeface="Carlito"/>
                <a:cs typeface="Carlito"/>
              </a:rPr>
              <a:t>During the Academic </a:t>
            </a:r>
            <a:r>
              <a:rPr sz="1600" dirty="0">
                <a:latin typeface="Carlito"/>
                <a:cs typeface="Carlito"/>
              </a:rPr>
              <a:t>year -</a:t>
            </a:r>
            <a:r>
              <a:rPr sz="1600" spc="10" dirty="0">
                <a:latin typeface="Carlito"/>
                <a:cs typeface="Carlito"/>
              </a:rPr>
              <a:t>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2022-2023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817" y="8346440"/>
            <a:ext cx="11188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arlito"/>
                <a:cs typeface="Carlito"/>
              </a:rPr>
              <a:t>The</a:t>
            </a:r>
            <a:r>
              <a:rPr sz="1600" b="1" spc="-40" dirty="0">
                <a:latin typeface="Carlito"/>
                <a:cs typeface="Carlito"/>
              </a:rPr>
              <a:t> </a:t>
            </a:r>
            <a:r>
              <a:rPr sz="1600" b="1" spc="-5" dirty="0">
                <a:latin typeface="Carlito"/>
                <a:cs typeface="Carlito"/>
              </a:rPr>
              <a:t>Principal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19095" y="8346440"/>
            <a:ext cx="15100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Carlito"/>
                <a:cs typeface="Carlito"/>
              </a:rPr>
              <a:t>Teacher in</a:t>
            </a:r>
            <a:r>
              <a:rPr sz="1600" b="1" spc="-30" dirty="0">
                <a:latin typeface="Carlito"/>
                <a:cs typeface="Carlito"/>
              </a:rPr>
              <a:t> </a:t>
            </a:r>
            <a:r>
              <a:rPr sz="1600" b="1" spc="-5" dirty="0">
                <a:latin typeface="Carlito"/>
                <a:cs typeface="Carlito"/>
              </a:rPr>
              <a:t>charge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50865" y="8346440"/>
            <a:ext cx="14331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Carlito"/>
                <a:cs typeface="Carlito"/>
              </a:rPr>
              <a:t>External</a:t>
            </a:r>
            <a:r>
              <a:rPr sz="1600" b="1" spc="-40" dirty="0">
                <a:latin typeface="Carlito"/>
                <a:cs typeface="Carlito"/>
              </a:rPr>
              <a:t> </a:t>
            </a:r>
            <a:r>
              <a:rPr sz="1600" b="1" spc="-10" dirty="0">
                <a:latin typeface="Carlito"/>
                <a:cs typeface="Carlito"/>
              </a:rPr>
              <a:t>Teacher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bject 2">
            <a:extLst>
              <a:ext uri="{FF2B5EF4-FFF2-40B4-BE49-F238E27FC236}">
                <a16:creationId xmlns:a16="http://schemas.microsoft.com/office/drawing/2014/main" id="{4341C724-234B-7E37-5A1E-1AC634B65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375" y="6944838"/>
            <a:ext cx="5500688" cy="7334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A2AD3BD-3679-FEBE-B56D-FBF6AEF831A6}"/>
              </a:ext>
            </a:extLst>
          </p:cNvPr>
          <p:cNvSpPr txBox="1"/>
          <p:nvPr/>
        </p:nvSpPr>
        <p:spPr>
          <a:xfrm>
            <a:off x="587375" y="4531279"/>
            <a:ext cx="896938" cy="2841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Courier New"/>
                <a:cs typeface="Courier New"/>
              </a:rPr>
              <a:t>o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Result</a:t>
            </a:r>
          </a:p>
        </p:txBody>
      </p:sp>
      <p:sp>
        <p:nvSpPr>
          <p:cNvPr id="3076" name="object 4">
            <a:extLst>
              <a:ext uri="{FF2B5EF4-FFF2-40B4-BE49-F238E27FC236}">
                <a16:creationId xmlns:a16="http://schemas.microsoft.com/office/drawing/2014/main" id="{0CEE3E30-D081-BD1B-4714-7F1EC61D8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5749925"/>
            <a:ext cx="1778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</p:txBody>
      </p:sp>
      <p:sp>
        <p:nvSpPr>
          <p:cNvPr id="3077" name="object 5">
            <a:extLst>
              <a:ext uri="{FF2B5EF4-FFF2-40B4-BE49-F238E27FC236}">
                <a16:creationId xmlns:a16="http://schemas.microsoft.com/office/drawing/2014/main" id="{7BFF2EE1-4F45-4F5A-D55D-E49A922CA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375" y="1534000"/>
            <a:ext cx="6172200" cy="18478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078" name="object 6">
            <a:extLst>
              <a:ext uri="{FF2B5EF4-FFF2-40B4-BE49-F238E27FC236}">
                <a16:creationId xmlns:a16="http://schemas.microsoft.com/office/drawing/2014/main" id="{A16A7E4A-65EF-FEB9-28CF-817DF9C5A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12" y="5346700"/>
            <a:ext cx="5133975" cy="8382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" name="object 7">
            <a:extLst>
              <a:ext uri="{FF2B5EF4-FFF2-40B4-BE49-F238E27FC236}">
                <a16:creationId xmlns:a16="http://schemas.microsoft.com/office/drawing/2014/main" id="{AECE5D12-F36D-8273-7A7E-8A7A28BBAD81}"/>
              </a:ext>
            </a:extLst>
          </p:cNvPr>
          <p:cNvSpPr txBox="1"/>
          <p:nvPr/>
        </p:nvSpPr>
        <p:spPr>
          <a:xfrm>
            <a:off x="587375" y="597694"/>
            <a:ext cx="6381750" cy="65851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413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2000" b="1" dirty="0">
                <a:latin typeface="+mj-lt"/>
                <a:cs typeface="Courier New" panose="02070309020205020404" pitchFamily="49" charset="0"/>
              </a:rPr>
              <a:t>15</a:t>
            </a:r>
            <a:r>
              <a:rPr lang="en-US" altLang="en-US" sz="2000" dirty="0">
                <a:latin typeface="+mj-lt"/>
                <a:cs typeface="Courier New" panose="02070309020205020404" pitchFamily="49" charset="0"/>
              </a:rPr>
              <a:t>.</a:t>
            </a:r>
            <a:r>
              <a:rPr lang="en-US" altLang="en-US" sz="2000" dirty="0">
                <a:latin typeface="+mj-lt"/>
                <a:cs typeface="Calibri" panose="020F0502020204030204" pitchFamily="34" charset="0"/>
              </a:rPr>
              <a:t>Write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+mj-lt"/>
                <a:cs typeface="Calibri" panose="020F0502020204030204" pitchFamily="34" charset="0"/>
              </a:rPr>
              <a:t>a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+mj-lt"/>
                <a:cs typeface="Calibri" panose="020F0502020204030204" pitchFamily="34" charset="0"/>
              </a:rPr>
              <a:t>program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+mj-lt"/>
                <a:cs typeface="Calibri" panose="020F0502020204030204" pitchFamily="34" charset="0"/>
              </a:rPr>
              <a:t>to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+mj-lt"/>
                <a:cs typeface="Calibri" panose="020F0502020204030204" pitchFamily="34" charset="0"/>
              </a:rPr>
              <a:t>check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+mj-lt"/>
                <a:cs typeface="Calibri" panose="020F0502020204030204" pitchFamily="34" charset="0"/>
              </a:rPr>
              <a:t>if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+mj-lt"/>
                <a:cs typeface="Calibri" panose="020F0502020204030204" pitchFamily="34" charset="0"/>
              </a:rPr>
              <a:t>all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+mj-lt"/>
                <a:cs typeface="Calibri" panose="020F0502020204030204" pitchFamily="34" charset="0"/>
              </a:rPr>
              <a:t>the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+mj-lt"/>
                <a:cs typeface="Calibri" panose="020F0502020204030204" pitchFamily="34" charset="0"/>
              </a:rPr>
              <a:t>element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+mj-lt"/>
                <a:cs typeface="Calibri" panose="020F0502020204030204" pitchFamily="34" charset="0"/>
              </a:rPr>
              <a:t>of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+mj-lt"/>
                <a:cs typeface="Calibri" panose="020F0502020204030204" pitchFamily="34" charset="0"/>
              </a:rPr>
              <a:t>a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+mj-lt"/>
                <a:cs typeface="Calibri" panose="020F0502020204030204" pitchFamily="34" charset="0"/>
              </a:rPr>
              <a:t>tuple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+mj-lt"/>
                <a:cs typeface="Calibri" panose="020F0502020204030204" pitchFamily="34" charset="0"/>
              </a:rPr>
              <a:t>are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+mj-lt"/>
                <a:cs typeface="Calibri" panose="020F0502020204030204" pitchFamily="34" charset="0"/>
              </a:rPr>
              <a:t>in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+mj-lt"/>
                <a:cs typeface="Calibri" panose="020F0502020204030204" pitchFamily="34" charset="0"/>
              </a:rPr>
              <a:t>descending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+mj-lt"/>
                <a:cs typeface="Calibri" panose="020F0502020204030204" pitchFamily="34" charset="0"/>
              </a:rPr>
              <a:t>order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+mj-lt"/>
                <a:cs typeface="Calibri" panose="020F0502020204030204" pitchFamily="34" charset="0"/>
              </a:rPr>
              <a:t>or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+mj-lt"/>
                <a:cs typeface="Calibri" panose="020F0502020204030204" pitchFamily="34" charset="0"/>
              </a:rPr>
              <a:t>not.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2">
            <a:extLst>
              <a:ext uri="{FF2B5EF4-FFF2-40B4-BE49-F238E27FC236}">
                <a16:creationId xmlns:a16="http://schemas.microsoft.com/office/drawing/2014/main" id="{1C90C66B-C334-8508-B3B3-214C796A1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2417763"/>
            <a:ext cx="6438900" cy="20955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099" name="object 3">
            <a:extLst>
              <a:ext uri="{FF2B5EF4-FFF2-40B4-BE49-F238E27FC236}">
                <a16:creationId xmlns:a16="http://schemas.microsoft.com/office/drawing/2014/main" id="{8AEA1124-FC1D-ECC7-AFD9-E7662574B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6781800"/>
            <a:ext cx="5200650" cy="5746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9547D4BF-FA4E-0DCF-22D5-9253AB79C2AD}"/>
              </a:ext>
            </a:extLst>
          </p:cNvPr>
          <p:cNvSpPr txBox="1"/>
          <p:nvPr/>
        </p:nvSpPr>
        <p:spPr>
          <a:xfrm>
            <a:off x="673100" y="930275"/>
            <a:ext cx="6227763" cy="66018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39713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2000" b="1" dirty="0">
                <a:latin typeface="+mj-lt"/>
                <a:cs typeface="Courier New" panose="02070309020205020404" pitchFamily="49" charset="0"/>
              </a:rPr>
              <a:t>16.</a:t>
            </a:r>
            <a:r>
              <a:rPr lang="en-US" altLang="en-US" sz="2000" dirty="0">
                <a:cs typeface="Calibri" panose="020F0502020204030204" pitchFamily="34" charset="0"/>
              </a:rPr>
              <a:t>Write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program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to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check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if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tuple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contains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any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duplicate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element.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1E34A13B-5770-2762-C19F-9E5873E70BDE}"/>
              </a:ext>
            </a:extLst>
          </p:cNvPr>
          <p:cNvSpPr txBox="1"/>
          <p:nvPr/>
        </p:nvSpPr>
        <p:spPr>
          <a:xfrm>
            <a:off x="673100" y="5414963"/>
            <a:ext cx="896938" cy="2841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Courier New"/>
                <a:cs typeface="Courier New"/>
              </a:rPr>
              <a:t>o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Result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9B3A76D-FB7D-E6D8-50FD-7B60C61E8CC1}"/>
              </a:ext>
            </a:extLst>
          </p:cNvPr>
          <p:cNvSpPr txBox="1"/>
          <p:nvPr/>
        </p:nvSpPr>
        <p:spPr>
          <a:xfrm>
            <a:off x="673100" y="493713"/>
            <a:ext cx="6334125" cy="16758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39713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2000" b="1" dirty="0">
                <a:latin typeface="+mj-lt"/>
                <a:cs typeface="Courier New" panose="02070309020205020404" pitchFamily="49" charset="0"/>
              </a:rPr>
              <a:t>17.</a:t>
            </a:r>
            <a:r>
              <a:rPr lang="en-US" altLang="en-US" sz="2000" dirty="0">
                <a:cs typeface="Calibri" panose="020F0502020204030204" pitchFamily="34" charset="0"/>
              </a:rPr>
              <a:t>Write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program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to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input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tuple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and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create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two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new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tuple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from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it,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one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containing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its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every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3</a:t>
            </a:r>
            <a:r>
              <a:rPr lang="en-US" altLang="en-US" sz="1900" baseline="41000" dirty="0">
                <a:cs typeface="Calibri" panose="020F0502020204030204" pitchFamily="34" charset="0"/>
              </a:rPr>
              <a:t>rd</a:t>
            </a:r>
            <a:r>
              <a:rPr lang="en-US" altLang="en-US" sz="1900" baseline="4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element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in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reverse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order,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starting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from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the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last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element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another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containing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every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alternate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element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lying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between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3</a:t>
            </a:r>
            <a:r>
              <a:rPr lang="en-US" altLang="en-US" sz="1900" baseline="41000" dirty="0">
                <a:cs typeface="Calibri" panose="020F0502020204030204" pitchFamily="34" charset="0"/>
              </a:rPr>
              <a:t>rd</a:t>
            </a:r>
            <a:r>
              <a:rPr lang="en-US" altLang="en-US" sz="1900" baseline="4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to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9</a:t>
            </a:r>
            <a:r>
              <a:rPr lang="en-US" altLang="en-US" sz="1900" baseline="41000" dirty="0">
                <a:cs typeface="Calibri" panose="020F0502020204030204" pitchFamily="34" charset="0"/>
              </a:rPr>
              <a:t>th</a:t>
            </a:r>
            <a:r>
              <a:rPr lang="en-US" altLang="en-US" sz="1900" baseline="4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element.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312F76C-00EB-6132-84B3-9F1312C78C48}"/>
              </a:ext>
            </a:extLst>
          </p:cNvPr>
          <p:cNvSpPr txBox="1"/>
          <p:nvPr/>
        </p:nvSpPr>
        <p:spPr>
          <a:xfrm>
            <a:off x="673100" y="4805363"/>
            <a:ext cx="974725" cy="2841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Courier New"/>
                <a:cs typeface="Courier New"/>
              </a:rPr>
              <a:t>o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Resul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-</a:t>
            </a:r>
          </a:p>
        </p:txBody>
      </p:sp>
      <p:sp>
        <p:nvSpPr>
          <p:cNvPr id="5124" name="object 4">
            <a:extLst>
              <a:ext uri="{FF2B5EF4-FFF2-40B4-BE49-F238E27FC236}">
                <a16:creationId xmlns:a16="http://schemas.microsoft.com/office/drawing/2014/main" id="{1A8D5F68-5A84-8890-5630-59936B226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465388"/>
            <a:ext cx="5989638" cy="19431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5" name="object 5">
            <a:extLst>
              <a:ext uri="{FF2B5EF4-FFF2-40B4-BE49-F238E27FC236}">
                <a16:creationId xmlns:a16="http://schemas.microsoft.com/office/drawing/2014/main" id="{64CCCE9E-6DC6-3295-DB10-EA0EF78B3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638800"/>
            <a:ext cx="6430963" cy="14192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4493A366-8C40-CDEA-6C61-39C952769A8A}"/>
              </a:ext>
            </a:extLst>
          </p:cNvPr>
          <p:cNvSpPr txBox="1"/>
          <p:nvPr/>
        </p:nvSpPr>
        <p:spPr>
          <a:xfrm>
            <a:off x="611187" y="546100"/>
            <a:ext cx="6334125" cy="16758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39713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2000" b="1" dirty="0">
                <a:latin typeface="+mj-lt"/>
                <a:cs typeface="Courier New" panose="02070309020205020404" pitchFamily="49" charset="0"/>
              </a:rPr>
              <a:t>18</a:t>
            </a:r>
            <a:r>
              <a:rPr lang="en-US" altLang="en-US" sz="2000" dirty="0">
                <a:latin typeface="+mj-lt"/>
                <a:cs typeface="Courier New" panose="02070309020205020404" pitchFamily="49" charset="0"/>
              </a:rPr>
              <a:t>.</a:t>
            </a:r>
            <a:r>
              <a:rPr lang="en-IN" altLang="en-US" sz="2000" dirty="0">
                <a:latin typeface="+mj-lt"/>
                <a:cs typeface="Courier New" panose="02070309020205020404" pitchFamily="49" charset="0"/>
              </a:rPr>
              <a:t> Write a programme that displays option for inserting or deleting elements in a list. If the user chooses a deletion option, display a sub menu and ask if element is to be deleted with value or by using its position or a list slice is to be deleted</a:t>
            </a:r>
            <a:endParaRPr lang="en-US" altLang="en-US" sz="2000" dirty="0">
              <a:cs typeface="Calibri" panose="020F0502020204030204" pitchFamily="34" charset="0"/>
            </a:endParaRPr>
          </a:p>
        </p:txBody>
      </p:sp>
      <p:pic>
        <p:nvPicPr>
          <p:cNvPr id="6" name="Picture 5" descr="Graphical user interface, text, application">
            <a:extLst>
              <a:ext uri="{FF2B5EF4-FFF2-40B4-BE49-F238E27FC236}">
                <a16:creationId xmlns:a16="http://schemas.microsoft.com/office/drawing/2014/main" id="{0F61FA70-18B1-1686-048D-D27046193E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19"/>
          <a:stretch/>
        </p:blipFill>
        <p:spPr>
          <a:xfrm>
            <a:off x="611187" y="2374900"/>
            <a:ext cx="6334125" cy="4080575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144BE205-04CA-FE4C-10BC-001B98EB3D6F}"/>
              </a:ext>
            </a:extLst>
          </p:cNvPr>
          <p:cNvSpPr txBox="1"/>
          <p:nvPr/>
        </p:nvSpPr>
        <p:spPr>
          <a:xfrm>
            <a:off x="611187" y="6608432"/>
            <a:ext cx="974725" cy="2841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Courier New"/>
                <a:cs typeface="Courier New"/>
              </a:rPr>
              <a:t>o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Resul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-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56C9B9A1-142C-2292-BDC1-DEC2A5759B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13"/>
          <a:stretch/>
        </p:blipFill>
        <p:spPr>
          <a:xfrm>
            <a:off x="611187" y="7045551"/>
            <a:ext cx="2613887" cy="278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556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4493A366-8C40-CDEA-6C61-39C952769A8A}"/>
              </a:ext>
            </a:extLst>
          </p:cNvPr>
          <p:cNvSpPr txBox="1"/>
          <p:nvPr/>
        </p:nvSpPr>
        <p:spPr>
          <a:xfrm>
            <a:off x="611187" y="465889"/>
            <a:ext cx="6334125" cy="99873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39713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2000" b="1" dirty="0">
                <a:latin typeface="+mj-lt"/>
                <a:cs typeface="Courier New" panose="02070309020205020404" pitchFamily="49" charset="0"/>
              </a:rPr>
              <a:t>19</a:t>
            </a:r>
            <a:r>
              <a:rPr lang="en-US" altLang="en-US" sz="2000" dirty="0">
                <a:latin typeface="+mj-lt"/>
                <a:cs typeface="Courier New" panose="02070309020205020404" pitchFamily="49" charset="0"/>
              </a:rPr>
              <a:t>.</a:t>
            </a:r>
            <a:r>
              <a:rPr lang="en-IN" altLang="en-US" sz="2000" dirty="0">
                <a:latin typeface="+mj-lt"/>
                <a:cs typeface="Courier New" panose="02070309020205020404" pitchFamily="49" charset="0"/>
              </a:rPr>
              <a:t> Write a programme that inputs to list and create a third that contains all the elements of the first followed by the elements of the second. </a:t>
            </a:r>
            <a:endParaRPr lang="en-US" altLang="en-US" sz="2000" dirty="0">
              <a:cs typeface="Calibri" panose="020F0502020204030204" pitchFamily="34" charset="0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144BE205-04CA-FE4C-10BC-001B98EB3D6F}"/>
              </a:ext>
            </a:extLst>
          </p:cNvPr>
          <p:cNvSpPr txBox="1"/>
          <p:nvPr/>
        </p:nvSpPr>
        <p:spPr>
          <a:xfrm>
            <a:off x="611187" y="5204619"/>
            <a:ext cx="974725" cy="2841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Courier New"/>
                <a:cs typeface="Courier New"/>
              </a:rPr>
              <a:t>o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Resul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-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83BA349-32C9-307C-73F5-20E0AEA0D7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91"/>
          <a:stretch/>
        </p:blipFill>
        <p:spPr>
          <a:xfrm>
            <a:off x="611187" y="2094497"/>
            <a:ext cx="6334125" cy="1447800"/>
          </a:xfrm>
          <a:prstGeom prst="rect">
            <a:avLst/>
          </a:prstGeom>
        </p:spPr>
      </p:pic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7A31ABD2-CC9E-F602-B18C-4EA9A768F8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87" y="5703986"/>
            <a:ext cx="4665145" cy="99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250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4493A366-8C40-CDEA-6C61-39C952769A8A}"/>
              </a:ext>
            </a:extLst>
          </p:cNvPr>
          <p:cNvSpPr txBox="1"/>
          <p:nvPr/>
        </p:nvSpPr>
        <p:spPr>
          <a:xfrm>
            <a:off x="611187" y="465889"/>
            <a:ext cx="6334125" cy="99873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39713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2000" b="1" dirty="0">
                <a:latin typeface="+mj-lt"/>
                <a:cs typeface="Courier New" panose="02070309020205020404" pitchFamily="49" charset="0"/>
              </a:rPr>
              <a:t>20</a:t>
            </a:r>
            <a:r>
              <a:rPr lang="en-US" altLang="en-US" sz="2000" dirty="0">
                <a:latin typeface="+mj-lt"/>
                <a:cs typeface="Courier New" panose="02070309020205020404" pitchFamily="49" charset="0"/>
              </a:rPr>
              <a:t>.</a:t>
            </a:r>
            <a:r>
              <a:rPr lang="en-IN" altLang="en-US" sz="2000" dirty="0">
                <a:latin typeface="+mj-lt"/>
                <a:cs typeface="Courier New" panose="02070309020205020404" pitchFamily="49" charset="0"/>
              </a:rPr>
              <a:t> Ask the user to enter a list containing number between one and 12. Then replace all the entries in that list that are greater than 10 with 10. </a:t>
            </a:r>
            <a:endParaRPr lang="en-US" altLang="en-US" sz="2000" dirty="0">
              <a:cs typeface="Calibri" panose="020F0502020204030204" pitchFamily="34" charset="0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144BE205-04CA-FE4C-10BC-001B98EB3D6F}"/>
              </a:ext>
            </a:extLst>
          </p:cNvPr>
          <p:cNvSpPr txBox="1"/>
          <p:nvPr/>
        </p:nvSpPr>
        <p:spPr>
          <a:xfrm>
            <a:off x="611187" y="5346700"/>
            <a:ext cx="974725" cy="2841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Courier New"/>
                <a:cs typeface="Courier New"/>
              </a:rPr>
              <a:t>o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Resul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-</a:t>
            </a: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33E458A-37C7-E556-3242-D506993C4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31" y="2146300"/>
            <a:ext cx="5903959" cy="1752600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4506FCD2-DD28-4112-C503-D2431B02A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87" y="5683679"/>
            <a:ext cx="6748463" cy="67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860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4493A366-8C40-CDEA-6C61-39C952769A8A}"/>
              </a:ext>
            </a:extLst>
          </p:cNvPr>
          <p:cNvSpPr txBox="1"/>
          <p:nvPr/>
        </p:nvSpPr>
        <p:spPr>
          <a:xfrm>
            <a:off x="611187" y="465889"/>
            <a:ext cx="6334125" cy="99873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39713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2000" b="1" dirty="0">
                <a:latin typeface="+mj-lt"/>
                <a:cs typeface="Courier New" panose="02070309020205020404" pitchFamily="49" charset="0"/>
              </a:rPr>
              <a:t>21</a:t>
            </a:r>
            <a:r>
              <a:rPr lang="en-US" altLang="en-US" sz="2000" dirty="0">
                <a:latin typeface="+mj-lt"/>
                <a:cs typeface="Courier New" panose="02070309020205020404" pitchFamily="49" charset="0"/>
              </a:rPr>
              <a:t>.</a:t>
            </a:r>
            <a:r>
              <a:rPr lang="en-IN" altLang="en-US" sz="2000" dirty="0">
                <a:latin typeface="+mj-lt"/>
                <a:cs typeface="Courier New" panose="02070309020205020404" pitchFamily="49" charset="0"/>
              </a:rPr>
              <a:t> What will be the types of T1,T2 and T3 created as per the code given below, considering the three inputs of example one</a:t>
            </a:r>
            <a:endParaRPr lang="en-US" altLang="en-US" sz="2000" dirty="0">
              <a:cs typeface="Calibri" panose="020F0502020204030204" pitchFamily="34" charset="0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144BE205-04CA-FE4C-10BC-001B98EB3D6F}"/>
              </a:ext>
            </a:extLst>
          </p:cNvPr>
          <p:cNvSpPr txBox="1"/>
          <p:nvPr/>
        </p:nvSpPr>
        <p:spPr>
          <a:xfrm>
            <a:off x="611187" y="5507371"/>
            <a:ext cx="974725" cy="2841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Courier New"/>
                <a:cs typeface="Courier New"/>
              </a:rPr>
              <a:t>o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Resul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-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76D3F9-6D13-50F3-0FC4-FC5E883CD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87" y="1765300"/>
            <a:ext cx="5974064" cy="19771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D63C83-B654-B584-9DA1-ECD09C9EF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87" y="5986265"/>
            <a:ext cx="681611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778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4493A366-8C40-CDEA-6C61-39C952769A8A}"/>
              </a:ext>
            </a:extLst>
          </p:cNvPr>
          <p:cNvSpPr txBox="1"/>
          <p:nvPr/>
        </p:nvSpPr>
        <p:spPr>
          <a:xfrm>
            <a:off x="611187" y="465889"/>
            <a:ext cx="6334125" cy="133728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39713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2000" b="1" dirty="0">
                <a:latin typeface="+mj-lt"/>
                <a:cs typeface="Courier New" panose="02070309020205020404" pitchFamily="49" charset="0"/>
              </a:rPr>
              <a:t>22</a:t>
            </a:r>
            <a:r>
              <a:rPr lang="en-US" altLang="en-US" sz="2000" dirty="0">
                <a:latin typeface="+mj-lt"/>
                <a:cs typeface="Courier New" panose="02070309020205020404" pitchFamily="49" charset="0"/>
              </a:rPr>
              <a:t>.</a:t>
            </a:r>
            <a:r>
              <a:rPr lang="en-IN" altLang="en-US" sz="2000" dirty="0">
                <a:latin typeface="+mj-lt"/>
                <a:cs typeface="Courier New" panose="02070309020205020404" pitchFamily="49" charset="0"/>
              </a:rPr>
              <a:t> Write a programme to create a dictionary M which stores the marks of students of class with roll number as the keys and marks on the values. Get the number of students as input. </a:t>
            </a:r>
            <a:endParaRPr lang="en-US" altLang="en-US" sz="2000" dirty="0">
              <a:cs typeface="Calibri" panose="020F0502020204030204" pitchFamily="34" charset="0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144BE205-04CA-FE4C-10BC-001B98EB3D6F}"/>
              </a:ext>
            </a:extLst>
          </p:cNvPr>
          <p:cNvSpPr txBox="1"/>
          <p:nvPr/>
        </p:nvSpPr>
        <p:spPr>
          <a:xfrm>
            <a:off x="619542" y="5067217"/>
            <a:ext cx="974725" cy="2841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Courier New"/>
                <a:cs typeface="Courier New"/>
              </a:rPr>
              <a:t>o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Resul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-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E8D02C-D53D-CFD3-C378-B6D554D76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87" y="2222500"/>
            <a:ext cx="6356728" cy="1752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2C3101-B336-61F0-5A95-41204C776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42" y="5696713"/>
            <a:ext cx="4899450" cy="149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91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4493A366-8C40-CDEA-6C61-39C952769A8A}"/>
              </a:ext>
            </a:extLst>
          </p:cNvPr>
          <p:cNvSpPr txBox="1"/>
          <p:nvPr/>
        </p:nvSpPr>
        <p:spPr>
          <a:xfrm>
            <a:off x="611187" y="465889"/>
            <a:ext cx="6334125" cy="32162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39713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2000" b="1" dirty="0">
                <a:latin typeface="+mj-lt"/>
                <a:cs typeface="Courier New" panose="02070309020205020404" pitchFamily="49" charset="0"/>
              </a:rPr>
              <a:t>23</a:t>
            </a:r>
            <a:r>
              <a:rPr lang="en-US" altLang="en-US" sz="2000" dirty="0">
                <a:latin typeface="+mj-lt"/>
                <a:cs typeface="Courier New" panose="02070309020205020404" pitchFamily="49" charset="0"/>
              </a:rPr>
              <a:t>.</a:t>
            </a:r>
            <a:r>
              <a:rPr lang="en-IN" altLang="en-US" sz="2000" dirty="0">
                <a:latin typeface="+mj-lt"/>
                <a:cs typeface="Courier New" panose="02070309020205020404" pitchFamily="49" charset="0"/>
              </a:rPr>
              <a:t> Programme to sort a list using bubble sort. </a:t>
            </a:r>
            <a:endParaRPr lang="en-US" altLang="en-US" sz="2000" dirty="0">
              <a:cs typeface="Calibri" panose="020F0502020204030204" pitchFamily="34" charset="0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144BE205-04CA-FE4C-10BC-001B98EB3D6F}"/>
              </a:ext>
            </a:extLst>
          </p:cNvPr>
          <p:cNvSpPr txBox="1"/>
          <p:nvPr/>
        </p:nvSpPr>
        <p:spPr>
          <a:xfrm>
            <a:off x="611187" y="5062538"/>
            <a:ext cx="974725" cy="2841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Courier New"/>
                <a:cs typeface="Courier New"/>
              </a:rPr>
              <a:t>o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Resul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-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B74F67-0D05-DC1B-6E07-F82CC2E57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58" y="1749926"/>
            <a:ext cx="5455122" cy="18622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D0659E-46E0-10E2-F53C-C9E1FE525C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095"/>
          <a:stretch/>
        </p:blipFill>
        <p:spPr>
          <a:xfrm>
            <a:off x="556573" y="5880100"/>
            <a:ext cx="6193478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574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4493A366-8C40-CDEA-6C61-39C952769A8A}"/>
              </a:ext>
            </a:extLst>
          </p:cNvPr>
          <p:cNvSpPr txBox="1"/>
          <p:nvPr/>
        </p:nvSpPr>
        <p:spPr>
          <a:xfrm>
            <a:off x="611187" y="465889"/>
            <a:ext cx="6334125" cy="32162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39713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2000" b="1" dirty="0">
                <a:latin typeface="+mj-lt"/>
                <a:cs typeface="Courier New" panose="02070309020205020404" pitchFamily="49" charset="0"/>
              </a:rPr>
              <a:t>24</a:t>
            </a:r>
            <a:r>
              <a:rPr lang="en-US" altLang="en-US" sz="2000" dirty="0">
                <a:latin typeface="+mj-lt"/>
                <a:cs typeface="Courier New" panose="02070309020205020404" pitchFamily="49" charset="0"/>
              </a:rPr>
              <a:t>.</a:t>
            </a:r>
            <a:r>
              <a:rPr lang="en-IN" altLang="en-US" sz="2000" dirty="0">
                <a:latin typeface="+mj-lt"/>
                <a:cs typeface="Courier New" panose="02070309020205020404" pitchFamily="49" charset="0"/>
              </a:rPr>
              <a:t> Programme to sort a sequence using insertion sort.</a:t>
            </a:r>
            <a:endParaRPr lang="en-US" altLang="en-US" sz="2000" dirty="0">
              <a:cs typeface="Calibri" panose="020F0502020204030204" pitchFamily="34" charset="0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144BE205-04CA-FE4C-10BC-001B98EB3D6F}"/>
              </a:ext>
            </a:extLst>
          </p:cNvPr>
          <p:cNvSpPr txBox="1"/>
          <p:nvPr/>
        </p:nvSpPr>
        <p:spPr>
          <a:xfrm>
            <a:off x="611187" y="5499100"/>
            <a:ext cx="974725" cy="2841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Courier New"/>
                <a:cs typeface="Courier New"/>
              </a:rPr>
              <a:t>o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Resul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-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C0E108-E46F-B2D4-A659-1BBD14603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21" y="1460500"/>
            <a:ext cx="5858208" cy="2819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2D291E-8D44-943B-677D-1E9D66240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87" y="6514432"/>
            <a:ext cx="4918562" cy="48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226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417" y="435356"/>
            <a:ext cx="5635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665" algn="l"/>
              </a:tabLst>
            </a:pPr>
            <a:r>
              <a:rPr lang="en-IN" sz="1600" b="1" dirty="0">
                <a:latin typeface="Courier New"/>
                <a:cs typeface="Courier New"/>
              </a:rPr>
              <a:t>1.</a:t>
            </a:r>
            <a:r>
              <a:rPr sz="1800" dirty="0">
                <a:latin typeface="Carlito"/>
                <a:cs typeface="Carlito"/>
              </a:rPr>
              <a:t>Write a </a:t>
            </a:r>
            <a:r>
              <a:rPr sz="1800" spc="-5" dirty="0">
                <a:latin typeface="Carlito"/>
                <a:cs typeface="Carlito"/>
              </a:rPr>
              <a:t>program </a:t>
            </a:r>
            <a:r>
              <a:rPr sz="1800" dirty="0">
                <a:latin typeface="Carlito"/>
                <a:cs typeface="Carlito"/>
              </a:rPr>
              <a:t>to </a:t>
            </a:r>
            <a:r>
              <a:rPr sz="1800" spc="-5" dirty="0">
                <a:latin typeface="Carlito"/>
                <a:cs typeface="Carlito"/>
              </a:rPr>
              <a:t>input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welcome message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print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it.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3417" y="2121534"/>
            <a:ext cx="996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o</a:t>
            </a:r>
            <a:r>
              <a:rPr sz="1800" spc="-455" dirty="0">
                <a:latin typeface="Courier New"/>
                <a:cs typeface="Courier New"/>
              </a:rPr>
              <a:t> </a:t>
            </a:r>
            <a:r>
              <a:rPr sz="1800" dirty="0">
                <a:latin typeface="Carlito"/>
                <a:cs typeface="Carlito"/>
              </a:rPr>
              <a:t>Result –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417" y="4443095"/>
            <a:ext cx="5196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b="1" spc="-400" dirty="0">
                <a:latin typeface="Courier New"/>
                <a:cs typeface="Courier New"/>
              </a:rPr>
              <a:t>2.</a:t>
            </a:r>
            <a:r>
              <a:rPr sz="1800" spc="-400" dirty="0">
                <a:latin typeface="Courier New"/>
                <a:cs typeface="Courier New"/>
              </a:rPr>
              <a:t> </a:t>
            </a:r>
            <a:r>
              <a:rPr sz="1800" dirty="0">
                <a:latin typeface="Carlito"/>
                <a:cs typeface="Carlito"/>
              </a:rPr>
              <a:t>Program to obtain three </a:t>
            </a:r>
            <a:r>
              <a:rPr sz="1800" spc="-5" dirty="0">
                <a:latin typeface="Carlito"/>
                <a:cs typeface="Carlito"/>
              </a:rPr>
              <a:t>number </a:t>
            </a:r>
            <a:r>
              <a:rPr sz="1800" spc="-10" dirty="0">
                <a:latin typeface="Carlito"/>
                <a:cs typeface="Carlito"/>
              </a:rPr>
              <a:t>and </a:t>
            </a:r>
            <a:r>
              <a:rPr sz="1800" spc="-5" dirty="0">
                <a:latin typeface="Carlito"/>
                <a:cs typeface="Carlito"/>
              </a:rPr>
              <a:t>print their </a:t>
            </a:r>
            <a:r>
              <a:rPr sz="1800" dirty="0">
                <a:latin typeface="Carlito"/>
                <a:cs typeface="Carlito"/>
              </a:rPr>
              <a:t>sum.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3417" y="7012559"/>
            <a:ext cx="902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o</a:t>
            </a:r>
            <a:r>
              <a:rPr sz="1800" spc="-445" dirty="0">
                <a:latin typeface="Courier New"/>
                <a:cs typeface="Courier New"/>
              </a:rPr>
              <a:t> </a:t>
            </a:r>
            <a:r>
              <a:rPr sz="1800" dirty="0">
                <a:latin typeface="Carlito"/>
                <a:cs typeface="Carlito"/>
              </a:rPr>
              <a:t>Result-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4400" y="1128726"/>
            <a:ext cx="4943475" cy="596137"/>
          </a:xfrm>
          <a:prstGeom prst="rect">
            <a:avLst/>
          </a:prstGeom>
          <a:blipFill>
            <a:blip r:embed="rId2" cstate="print"/>
            <a:stretch>
              <a:fillRect t="-26106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5800" y="2812550"/>
            <a:ext cx="6645909" cy="13008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5800" y="5107634"/>
            <a:ext cx="4505325" cy="1331774"/>
          </a:xfrm>
          <a:prstGeom prst="rect">
            <a:avLst/>
          </a:prstGeom>
          <a:blipFill>
            <a:blip r:embed="rId4" cstate="print"/>
            <a:stretch>
              <a:fillRect t="-18726"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722630" y="7456933"/>
            <a:ext cx="6491353" cy="856994"/>
          </a:xfrm>
          <a:prstGeom prst="rect">
            <a:avLst/>
          </a:prstGeom>
          <a:blipFill>
            <a:blip r:embed="rId5" cstate="print"/>
            <a:stretch>
              <a:fillRect t="-24310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A0EB28-44A3-3399-DF39-16ACE4CAE614}"/>
              </a:ext>
            </a:extLst>
          </p:cNvPr>
          <p:cNvSpPr/>
          <p:nvPr/>
        </p:nvSpPr>
        <p:spPr>
          <a:xfrm>
            <a:off x="4616450" y="3670300"/>
            <a:ext cx="1905000" cy="132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417" y="389001"/>
            <a:ext cx="6390005" cy="6408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16900"/>
              </a:lnSpc>
              <a:spcBef>
                <a:spcPts val="100"/>
              </a:spcBef>
            </a:pPr>
            <a:r>
              <a:rPr lang="en-IN" b="1" spc="-400" dirty="0">
                <a:latin typeface="Courier New"/>
                <a:cs typeface="Courier New"/>
              </a:rPr>
              <a:t>3.</a:t>
            </a:r>
            <a:r>
              <a:rPr sz="1800" spc="-400" dirty="0">
                <a:latin typeface="Courier New"/>
                <a:cs typeface="Courier New"/>
              </a:rPr>
              <a:t> </a:t>
            </a:r>
            <a:r>
              <a:rPr sz="1800" dirty="0">
                <a:latin typeface="Carlito"/>
                <a:cs typeface="Carlito"/>
              </a:rPr>
              <a:t>Program to obtain length </a:t>
            </a:r>
            <a:r>
              <a:rPr sz="1800" spc="-10" dirty="0">
                <a:latin typeface="Carlito"/>
                <a:cs typeface="Carlito"/>
              </a:rPr>
              <a:t>and </a:t>
            </a:r>
            <a:r>
              <a:rPr sz="1800" spc="-5" dirty="0">
                <a:latin typeface="Carlito"/>
                <a:cs typeface="Carlito"/>
              </a:rPr>
              <a:t>breadth of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rectangle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calculate  </a:t>
            </a:r>
            <a:r>
              <a:rPr sz="1800" dirty="0">
                <a:latin typeface="Carlito"/>
                <a:cs typeface="Carlito"/>
              </a:rPr>
              <a:t>its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area.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3417" y="3744594"/>
            <a:ext cx="902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o</a:t>
            </a:r>
            <a:r>
              <a:rPr sz="1800" spc="-445" dirty="0">
                <a:latin typeface="Courier New"/>
                <a:cs typeface="Courier New"/>
              </a:rPr>
              <a:t> </a:t>
            </a:r>
            <a:r>
              <a:rPr sz="1800" dirty="0">
                <a:latin typeface="Carlito"/>
                <a:cs typeface="Carlito"/>
              </a:rPr>
              <a:t>Result-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417" y="5630798"/>
            <a:ext cx="2612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b="1" spc="-475" dirty="0">
                <a:latin typeface="Courier New"/>
                <a:cs typeface="Courier New"/>
              </a:rPr>
              <a:t>4.</a:t>
            </a:r>
            <a:r>
              <a:rPr sz="1800" spc="-475" dirty="0">
                <a:latin typeface="Courier New"/>
                <a:cs typeface="Courier New"/>
              </a:rPr>
              <a:t> </a:t>
            </a:r>
            <a:r>
              <a:rPr sz="1800" dirty="0">
                <a:latin typeface="Carlito"/>
                <a:cs typeface="Carlito"/>
              </a:rPr>
              <a:t>Program to calculate BMI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3417" y="8047990"/>
            <a:ext cx="831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o</a:t>
            </a:r>
            <a:r>
              <a:rPr sz="1800" spc="-445" dirty="0">
                <a:latin typeface="Courier New"/>
                <a:cs typeface="Courier New"/>
              </a:rPr>
              <a:t> </a:t>
            </a:r>
            <a:r>
              <a:rPr sz="1800" dirty="0">
                <a:latin typeface="Carlito"/>
                <a:cs typeface="Carlito"/>
              </a:rPr>
              <a:t>Result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4400" y="1392302"/>
            <a:ext cx="5219700" cy="1754188"/>
          </a:xfrm>
          <a:prstGeom prst="rect">
            <a:avLst/>
          </a:prstGeom>
          <a:blipFill>
            <a:blip r:embed="rId2" cstate="print"/>
            <a:stretch>
              <a:fillRect t="-14182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7850" y="4314446"/>
            <a:ext cx="6603444" cy="719200"/>
          </a:xfrm>
          <a:prstGeom prst="rect">
            <a:avLst/>
          </a:prstGeom>
          <a:blipFill>
            <a:blip r:embed="rId3" cstate="print"/>
            <a:stretch>
              <a:fillRect t="-24271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4400" y="6454584"/>
            <a:ext cx="4686300" cy="1069339"/>
          </a:xfrm>
          <a:prstGeom prst="rect">
            <a:avLst/>
          </a:prstGeom>
          <a:blipFill>
            <a:blip r:embed="rId4" cstate="print"/>
            <a:stretch>
              <a:fillRect t="-32660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9832" y="8699500"/>
            <a:ext cx="6596836" cy="650179"/>
          </a:xfrm>
          <a:prstGeom prst="rect">
            <a:avLst/>
          </a:prstGeom>
          <a:blipFill>
            <a:blip r:embed="rId5" cstate="print"/>
            <a:stretch>
              <a:fillRect t="-36243"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417" y="435356"/>
            <a:ext cx="5264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b="1" spc="-385" dirty="0">
                <a:latin typeface="Courier New"/>
                <a:cs typeface="Courier New"/>
              </a:rPr>
              <a:t>5.</a:t>
            </a:r>
            <a:r>
              <a:rPr sz="1800" spc="-385" dirty="0">
                <a:latin typeface="Courier New"/>
                <a:cs typeface="Courier New"/>
              </a:rPr>
              <a:t> </a:t>
            </a:r>
            <a:r>
              <a:rPr sz="1800" dirty="0">
                <a:latin typeface="Carlito"/>
                <a:cs typeface="Carlito"/>
              </a:rPr>
              <a:t>Write a </a:t>
            </a:r>
            <a:r>
              <a:rPr sz="1800" spc="-5" dirty="0">
                <a:latin typeface="Carlito"/>
                <a:cs typeface="Carlito"/>
              </a:rPr>
              <a:t>program </a:t>
            </a:r>
            <a:r>
              <a:rPr sz="1800" dirty="0">
                <a:latin typeface="Carlito"/>
                <a:cs typeface="Carlito"/>
              </a:rPr>
              <a:t>to </a:t>
            </a:r>
            <a:r>
              <a:rPr sz="1800" spc="-5" dirty="0">
                <a:latin typeface="Carlito"/>
                <a:cs typeface="Carlito"/>
              </a:rPr>
              <a:t>input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number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5" dirty="0">
                <a:latin typeface="Carlito"/>
                <a:cs typeface="Carlito"/>
              </a:rPr>
              <a:t>print </a:t>
            </a:r>
            <a:r>
              <a:rPr sz="1800" dirty="0">
                <a:latin typeface="Carlito"/>
                <a:cs typeface="Carlito"/>
              </a:rPr>
              <a:t>its </a:t>
            </a:r>
            <a:r>
              <a:rPr sz="1800" spc="-5" dirty="0">
                <a:latin typeface="Carlito"/>
                <a:cs typeface="Carlito"/>
              </a:rPr>
              <a:t>cube.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417" y="2547366"/>
            <a:ext cx="902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o</a:t>
            </a:r>
            <a:r>
              <a:rPr sz="1800" spc="-445" dirty="0">
                <a:latin typeface="Courier New"/>
                <a:cs typeface="Courier New"/>
              </a:rPr>
              <a:t> </a:t>
            </a:r>
            <a:r>
              <a:rPr sz="1800" dirty="0">
                <a:latin typeface="Carlito"/>
                <a:cs typeface="Carlito"/>
              </a:rPr>
              <a:t>Result-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417" y="4063365"/>
            <a:ext cx="6069330" cy="6408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16900"/>
              </a:lnSpc>
              <a:spcBef>
                <a:spcPts val="100"/>
              </a:spcBef>
            </a:pPr>
            <a:r>
              <a:rPr lang="en-IN" b="1" spc="-434" dirty="0">
                <a:latin typeface="Courier New"/>
                <a:cs typeface="Courier New"/>
              </a:rPr>
              <a:t>6.</a:t>
            </a:r>
            <a:r>
              <a:rPr sz="1800" spc="-434" dirty="0">
                <a:latin typeface="Courier New"/>
                <a:cs typeface="Courier New"/>
              </a:rPr>
              <a:t> </a:t>
            </a:r>
            <a:r>
              <a:rPr sz="1800" dirty="0">
                <a:latin typeface="Carlito"/>
                <a:cs typeface="Carlito"/>
              </a:rPr>
              <a:t>Write </a:t>
            </a:r>
            <a:r>
              <a:rPr sz="1800" spc="-5" dirty="0">
                <a:latin typeface="Carlito"/>
                <a:cs typeface="Carlito"/>
              </a:rPr>
              <a:t>program </a:t>
            </a:r>
            <a:r>
              <a:rPr sz="1800" dirty="0">
                <a:latin typeface="Carlito"/>
                <a:cs typeface="Carlito"/>
              </a:rPr>
              <a:t>to </a:t>
            </a:r>
            <a:r>
              <a:rPr sz="1800" spc="-5" dirty="0">
                <a:latin typeface="Carlito"/>
                <a:cs typeface="Carlito"/>
              </a:rPr>
              <a:t>input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value </a:t>
            </a:r>
            <a:r>
              <a:rPr sz="1800" spc="-10" dirty="0">
                <a:latin typeface="Carlito"/>
                <a:cs typeface="Carlito"/>
              </a:rPr>
              <a:t>in </a:t>
            </a:r>
            <a:r>
              <a:rPr sz="1800" dirty="0">
                <a:latin typeface="Carlito"/>
                <a:cs typeface="Carlito"/>
              </a:rPr>
              <a:t>kilometer and </a:t>
            </a:r>
            <a:r>
              <a:rPr sz="1800" spc="-5" dirty="0">
                <a:latin typeface="Carlito"/>
                <a:cs typeface="Carlito"/>
              </a:rPr>
              <a:t>convert </a:t>
            </a:r>
            <a:r>
              <a:rPr sz="1800" dirty="0">
                <a:latin typeface="Carlito"/>
                <a:cs typeface="Carlito"/>
              </a:rPr>
              <a:t>it </a:t>
            </a:r>
            <a:r>
              <a:rPr sz="1800" spc="-5" dirty="0">
                <a:latin typeface="Carlito"/>
                <a:cs typeface="Carlito"/>
              </a:rPr>
              <a:t>into  </a:t>
            </a:r>
            <a:r>
              <a:rPr sz="1800" dirty="0">
                <a:latin typeface="Carlito"/>
                <a:cs typeface="Carlito"/>
              </a:rPr>
              <a:t>miles.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3417" y="7034784"/>
            <a:ext cx="902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o</a:t>
            </a:r>
            <a:r>
              <a:rPr sz="1800" spc="-445" dirty="0">
                <a:latin typeface="Courier New"/>
                <a:cs typeface="Courier New"/>
              </a:rPr>
              <a:t> </a:t>
            </a:r>
            <a:r>
              <a:rPr sz="1800" dirty="0">
                <a:latin typeface="Carlito"/>
                <a:cs typeface="Carlito"/>
              </a:rPr>
              <a:t>Result-</a:t>
            </a:r>
          </a:p>
        </p:txBody>
      </p:sp>
      <p:sp>
        <p:nvSpPr>
          <p:cNvPr id="6" name="object 6"/>
          <p:cNvSpPr/>
          <p:nvPr/>
        </p:nvSpPr>
        <p:spPr>
          <a:xfrm>
            <a:off x="914400" y="1045339"/>
            <a:ext cx="4524375" cy="886206"/>
          </a:xfrm>
          <a:prstGeom prst="rect">
            <a:avLst/>
          </a:prstGeom>
          <a:blipFill>
            <a:blip r:embed="rId2" cstate="print"/>
            <a:stretch>
              <a:fillRect t="-25752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4794" y="3241294"/>
            <a:ext cx="6420624" cy="417322"/>
          </a:xfrm>
          <a:prstGeom prst="rect">
            <a:avLst/>
          </a:prstGeom>
          <a:blipFill>
            <a:blip r:embed="rId3" cstate="print"/>
            <a:stretch>
              <a:fillRect t="-36945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2650" y="5057015"/>
            <a:ext cx="4638675" cy="1040764"/>
          </a:xfrm>
          <a:prstGeom prst="rect">
            <a:avLst/>
          </a:prstGeom>
          <a:blipFill>
            <a:blip r:embed="rId4" cstate="print"/>
            <a:stretch>
              <a:fillRect t="-20746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3417" y="7537451"/>
            <a:ext cx="6441094" cy="734058"/>
          </a:xfrm>
          <a:prstGeom prst="rect">
            <a:avLst/>
          </a:prstGeom>
          <a:blipFill>
            <a:blip r:embed="rId5" cstate="print"/>
            <a:stretch>
              <a:fillRect t="-27162" b="-1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417" y="389001"/>
            <a:ext cx="5974715" cy="6408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16900"/>
              </a:lnSpc>
              <a:spcBef>
                <a:spcPts val="100"/>
              </a:spcBef>
            </a:pPr>
            <a:r>
              <a:rPr lang="en-IN" b="1" spc="-430" dirty="0">
                <a:latin typeface="Courier New"/>
                <a:cs typeface="Courier New"/>
              </a:rPr>
              <a:t>7.</a:t>
            </a:r>
            <a:r>
              <a:rPr sz="1800" spc="-430" dirty="0">
                <a:latin typeface="Courier New"/>
                <a:cs typeface="Courier New"/>
              </a:rPr>
              <a:t> </a:t>
            </a:r>
            <a:r>
              <a:rPr sz="1800" dirty="0">
                <a:latin typeface="Carlito"/>
                <a:cs typeface="Carlito"/>
              </a:rPr>
              <a:t>Write a </a:t>
            </a:r>
            <a:r>
              <a:rPr sz="1800" spc="-5" dirty="0">
                <a:latin typeface="Carlito"/>
                <a:cs typeface="Carlito"/>
              </a:rPr>
              <a:t>program </a:t>
            </a:r>
            <a:r>
              <a:rPr sz="1800" dirty="0">
                <a:latin typeface="Carlito"/>
                <a:cs typeface="Carlito"/>
              </a:rPr>
              <a:t>to </a:t>
            </a:r>
            <a:r>
              <a:rPr sz="1800" spc="-5" dirty="0">
                <a:latin typeface="Carlito"/>
                <a:cs typeface="Carlito"/>
              </a:rPr>
              <a:t>input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value </a:t>
            </a:r>
            <a:r>
              <a:rPr sz="1800" spc="-10" dirty="0">
                <a:latin typeface="Carlito"/>
                <a:cs typeface="Carlito"/>
              </a:rPr>
              <a:t>in </a:t>
            </a:r>
            <a:r>
              <a:rPr sz="1800" dirty="0">
                <a:latin typeface="Carlito"/>
                <a:cs typeface="Carlito"/>
              </a:rPr>
              <a:t>tonnes and </a:t>
            </a:r>
            <a:r>
              <a:rPr sz="1800" spc="-5" dirty="0">
                <a:latin typeface="Carlito"/>
                <a:cs typeface="Carlito"/>
              </a:rPr>
              <a:t>convert </a:t>
            </a:r>
            <a:r>
              <a:rPr sz="1800" dirty="0">
                <a:latin typeface="Carlito"/>
                <a:cs typeface="Carlito"/>
              </a:rPr>
              <a:t>it </a:t>
            </a:r>
            <a:r>
              <a:rPr sz="1800" spc="-5" dirty="0">
                <a:latin typeface="Carlito"/>
                <a:cs typeface="Carlito"/>
              </a:rPr>
              <a:t>into  quintals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kilogram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417" y="3156966"/>
            <a:ext cx="902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o</a:t>
            </a:r>
            <a:r>
              <a:rPr sz="1800" spc="-445" dirty="0">
                <a:latin typeface="Courier New"/>
                <a:cs typeface="Courier New"/>
              </a:rPr>
              <a:t> </a:t>
            </a:r>
            <a:r>
              <a:rPr sz="1800" dirty="0">
                <a:latin typeface="Carlito"/>
                <a:cs typeface="Carlito"/>
              </a:rPr>
              <a:t>Result-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417" y="5259323"/>
            <a:ext cx="5027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b="1" spc="-340" dirty="0">
                <a:latin typeface="Courier New"/>
                <a:cs typeface="Courier New"/>
              </a:rPr>
              <a:t>8.</a:t>
            </a:r>
            <a:r>
              <a:rPr sz="1800" spc="-340" dirty="0">
                <a:latin typeface="Courier New"/>
                <a:cs typeface="Courier New"/>
              </a:rPr>
              <a:t> </a:t>
            </a:r>
            <a:r>
              <a:rPr sz="1800" dirty="0">
                <a:latin typeface="Carlito"/>
                <a:cs typeface="Carlito"/>
              </a:rPr>
              <a:t>Write a </a:t>
            </a:r>
            <a:r>
              <a:rPr sz="1800" spc="-5" dirty="0">
                <a:latin typeface="Carlito"/>
                <a:cs typeface="Carlito"/>
              </a:rPr>
              <a:t>program </a:t>
            </a:r>
            <a:r>
              <a:rPr sz="1800" dirty="0">
                <a:latin typeface="Carlito"/>
                <a:cs typeface="Carlito"/>
              </a:rPr>
              <a:t>to enter a </a:t>
            </a:r>
            <a:r>
              <a:rPr sz="1800" spc="-10" dirty="0">
                <a:latin typeface="Carlito"/>
                <a:cs typeface="Carlito"/>
              </a:rPr>
              <a:t>small poem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print </a:t>
            </a:r>
            <a:r>
              <a:rPr sz="1800" dirty="0">
                <a:latin typeface="Carlito"/>
                <a:cs typeface="Carlito"/>
              </a:rPr>
              <a:t>it.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3417" y="7352283"/>
            <a:ext cx="902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dirty="0">
                <a:latin typeface="Courier New"/>
                <a:cs typeface="Courier New"/>
              </a:rPr>
              <a:t>o</a:t>
            </a:r>
            <a:r>
              <a:rPr lang="en-IN" sz="1800" spc="-445" dirty="0">
                <a:latin typeface="Courier New"/>
                <a:cs typeface="Courier New"/>
              </a:rPr>
              <a:t> </a:t>
            </a:r>
            <a:r>
              <a:rPr sz="1800" dirty="0">
                <a:latin typeface="Carlito"/>
                <a:cs typeface="Carlito"/>
              </a:rPr>
              <a:t>Result-</a:t>
            </a:r>
          </a:p>
        </p:txBody>
      </p:sp>
      <p:sp>
        <p:nvSpPr>
          <p:cNvPr id="6" name="object 6"/>
          <p:cNvSpPr/>
          <p:nvPr/>
        </p:nvSpPr>
        <p:spPr>
          <a:xfrm>
            <a:off x="712152" y="1219753"/>
            <a:ext cx="4610100" cy="1122552"/>
          </a:xfrm>
          <a:prstGeom prst="rect">
            <a:avLst/>
          </a:prstGeom>
          <a:blipFill>
            <a:blip r:embed="rId2" cstate="print"/>
            <a:stretch>
              <a:fillRect t="-18792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2152" y="3649801"/>
            <a:ext cx="6434256" cy="859787"/>
          </a:xfrm>
          <a:prstGeom prst="rect">
            <a:avLst/>
          </a:prstGeom>
          <a:blipFill>
            <a:blip r:embed="rId3" cstate="print"/>
            <a:stretch>
              <a:fillRect t="-22378"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702627" y="5860581"/>
            <a:ext cx="4619625" cy="803402"/>
          </a:xfrm>
          <a:prstGeom prst="rect">
            <a:avLst/>
          </a:prstGeom>
          <a:blipFill>
            <a:blip r:embed="rId4" cstate="print"/>
            <a:stretch>
              <a:fillRect t="-30414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9909" y="7881473"/>
            <a:ext cx="6596681" cy="640882"/>
          </a:xfrm>
          <a:prstGeom prst="rect">
            <a:avLst/>
          </a:prstGeom>
          <a:blipFill>
            <a:blip r:embed="rId5" cstate="print"/>
            <a:stretch>
              <a:fillRect t="-54568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417" y="435356"/>
            <a:ext cx="5074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b="1" spc="-415" dirty="0">
                <a:latin typeface="Courier New"/>
                <a:cs typeface="Courier New"/>
              </a:rPr>
              <a:t>9.</a:t>
            </a:r>
            <a:r>
              <a:rPr sz="1800" spc="-415" dirty="0">
                <a:latin typeface="Courier New"/>
                <a:cs typeface="Courier New"/>
              </a:rPr>
              <a:t> </a:t>
            </a:r>
            <a:r>
              <a:rPr sz="1800" dirty="0">
                <a:latin typeface="Carlito"/>
                <a:cs typeface="Carlito"/>
              </a:rPr>
              <a:t>Write a </a:t>
            </a:r>
            <a:r>
              <a:rPr sz="1800" spc="-5" dirty="0">
                <a:latin typeface="Carlito"/>
                <a:cs typeface="Carlito"/>
              </a:rPr>
              <a:t>program </a:t>
            </a:r>
            <a:r>
              <a:rPr sz="1800" dirty="0">
                <a:latin typeface="Carlito"/>
                <a:cs typeface="Carlito"/>
              </a:rPr>
              <a:t>to </a:t>
            </a:r>
            <a:r>
              <a:rPr sz="1800" spc="-5" dirty="0">
                <a:latin typeface="Carlito"/>
                <a:cs typeface="Carlito"/>
              </a:rPr>
              <a:t>input </a:t>
            </a:r>
            <a:r>
              <a:rPr sz="1800" dirty="0">
                <a:latin typeface="Carlito"/>
                <a:cs typeface="Carlito"/>
              </a:rPr>
              <a:t>2 </a:t>
            </a:r>
            <a:r>
              <a:rPr sz="1800" spc="-10" dirty="0">
                <a:latin typeface="Carlito"/>
                <a:cs typeface="Carlito"/>
              </a:rPr>
              <a:t>number </a:t>
            </a:r>
            <a:r>
              <a:rPr sz="1800" dirty="0">
                <a:latin typeface="Carlito"/>
                <a:cs typeface="Carlito"/>
              </a:rPr>
              <a:t>and swap </a:t>
            </a:r>
            <a:r>
              <a:rPr sz="1800" spc="-5" dirty="0">
                <a:latin typeface="Carlito"/>
                <a:cs typeface="Carlito"/>
              </a:rPr>
              <a:t>them.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417" y="2947416"/>
            <a:ext cx="902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o</a:t>
            </a:r>
            <a:r>
              <a:rPr sz="1800" spc="-445" dirty="0">
                <a:latin typeface="Courier New"/>
                <a:cs typeface="Courier New"/>
              </a:rPr>
              <a:t> </a:t>
            </a:r>
            <a:r>
              <a:rPr sz="1800" dirty="0">
                <a:latin typeface="Carlito"/>
                <a:cs typeface="Carlito"/>
              </a:rPr>
              <a:t>Result-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3416" y="5348223"/>
            <a:ext cx="592423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b="1" spc="-430" dirty="0">
                <a:latin typeface="Courier New"/>
                <a:cs typeface="Courier New"/>
              </a:rPr>
              <a:t>10.</a:t>
            </a:r>
            <a:r>
              <a:rPr sz="1800" spc="-430" dirty="0">
                <a:latin typeface="Courier New"/>
                <a:cs typeface="Courier New"/>
              </a:rPr>
              <a:t> </a:t>
            </a:r>
            <a:r>
              <a:rPr sz="1800" dirty="0">
                <a:latin typeface="Carlito"/>
                <a:cs typeface="Carlito"/>
              </a:rPr>
              <a:t>Write a </a:t>
            </a:r>
            <a:r>
              <a:rPr sz="1800" spc="-5" dirty="0">
                <a:latin typeface="Carlito"/>
                <a:cs typeface="Carlito"/>
              </a:rPr>
              <a:t>program </a:t>
            </a:r>
            <a:r>
              <a:rPr sz="1800" dirty="0">
                <a:latin typeface="Carlito"/>
                <a:cs typeface="Carlito"/>
              </a:rPr>
              <a:t>to </a:t>
            </a:r>
            <a:r>
              <a:rPr sz="1800" spc="-5" dirty="0">
                <a:latin typeface="Carlito"/>
                <a:cs typeface="Carlito"/>
              </a:rPr>
              <a:t>input </a:t>
            </a:r>
            <a:r>
              <a:rPr sz="1800" dirty="0">
                <a:latin typeface="Carlito"/>
                <a:cs typeface="Carlito"/>
              </a:rPr>
              <a:t>three </a:t>
            </a:r>
            <a:r>
              <a:rPr sz="1800" spc="-5" dirty="0">
                <a:latin typeface="Carlito"/>
                <a:cs typeface="Carlito"/>
              </a:rPr>
              <a:t>number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5" dirty="0">
                <a:latin typeface="Carlito"/>
                <a:cs typeface="Carlito"/>
              </a:rPr>
              <a:t>swap them.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3417" y="7994015"/>
            <a:ext cx="902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o</a:t>
            </a:r>
            <a:r>
              <a:rPr sz="1800" spc="-445" dirty="0">
                <a:latin typeface="Courier New"/>
                <a:cs typeface="Courier New"/>
              </a:rPr>
              <a:t> </a:t>
            </a:r>
            <a:r>
              <a:rPr sz="1800" dirty="0">
                <a:latin typeface="Carlito"/>
                <a:cs typeface="Carlito"/>
              </a:rPr>
              <a:t>Result-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4400" y="1019683"/>
            <a:ext cx="4562475" cy="1192530"/>
          </a:xfrm>
          <a:prstGeom prst="rect">
            <a:avLst/>
          </a:prstGeom>
          <a:blipFill>
            <a:blip r:embed="rId2" cstate="print"/>
            <a:stretch>
              <a:fillRect t="-13419" b="-1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3209" y="3736595"/>
            <a:ext cx="6624811" cy="791971"/>
          </a:xfrm>
          <a:prstGeom prst="rect">
            <a:avLst/>
          </a:prstGeom>
          <a:blipFill>
            <a:blip r:embed="rId3" cstate="print"/>
            <a:stretch>
              <a:fillRect t="-29890" b="-1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4400" y="6118989"/>
            <a:ext cx="4686300" cy="1408556"/>
          </a:xfrm>
          <a:prstGeom prst="rect">
            <a:avLst/>
          </a:prstGeom>
          <a:blipFill>
            <a:blip r:embed="rId4" cstate="print"/>
            <a:stretch>
              <a:fillRect t="-16924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3209" y="8759527"/>
            <a:ext cx="6610820" cy="936586"/>
          </a:xfrm>
          <a:prstGeom prst="rect">
            <a:avLst/>
          </a:prstGeom>
          <a:blipFill>
            <a:blip r:embed="rId5" cstate="print"/>
            <a:stretch>
              <a:fillRect t="-29154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5525F2-FDC6-7C51-9A5D-44078DFA85BF}"/>
              </a:ext>
            </a:extLst>
          </p:cNvPr>
          <p:cNvSpPr txBox="1"/>
          <p:nvPr/>
        </p:nvSpPr>
        <p:spPr>
          <a:xfrm>
            <a:off x="463550" y="469900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0" dirty="0">
                <a:effectLst/>
                <a:latin typeface="ProximaNova"/>
              </a:rPr>
              <a:t>11.</a:t>
            </a:r>
            <a:r>
              <a:rPr lang="en-GB" b="0" i="0" dirty="0">
                <a:effectLst/>
                <a:latin typeface="ProximaNova"/>
              </a:rPr>
              <a:t>Write a program that reads a string and displays the longest substring of the given string having just the consonants.</a:t>
            </a:r>
            <a:endParaRPr lang="en-IN"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3156E98-B494-4393-FF18-22F120D59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51" y="1308100"/>
            <a:ext cx="6195597" cy="20347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731505-2100-06A4-F8EE-052BBC530DFA}"/>
              </a:ext>
            </a:extLst>
          </p:cNvPr>
          <p:cNvSpPr txBox="1"/>
          <p:nvPr/>
        </p:nvSpPr>
        <p:spPr>
          <a:xfrm>
            <a:off x="463550" y="3746500"/>
            <a:ext cx="3779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dirty="0">
                <a:latin typeface="Courier New"/>
                <a:cs typeface="Courier New"/>
              </a:rPr>
              <a:t>o</a:t>
            </a:r>
            <a:r>
              <a:rPr lang="en-IN" sz="1800" spc="-445" dirty="0">
                <a:latin typeface="Courier New"/>
                <a:cs typeface="Courier New"/>
              </a:rPr>
              <a:t> </a:t>
            </a:r>
            <a:r>
              <a:rPr lang="en-IN" sz="1800" dirty="0">
                <a:latin typeface="Carlito"/>
                <a:cs typeface="Carlito"/>
              </a:rPr>
              <a:t>Result-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E248E9-8F8F-CB2F-FF8E-48DAAE953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68" y="4275655"/>
            <a:ext cx="6226080" cy="4877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6EA062-8CD9-DB71-998F-E1C7D62AC113}"/>
              </a:ext>
            </a:extLst>
          </p:cNvPr>
          <p:cNvSpPr txBox="1"/>
          <p:nvPr/>
        </p:nvSpPr>
        <p:spPr>
          <a:xfrm>
            <a:off x="463550" y="5054835"/>
            <a:ext cx="6412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0" dirty="0">
                <a:effectLst/>
                <a:latin typeface="Söhne"/>
              </a:rPr>
              <a:t>12.</a:t>
            </a:r>
            <a:r>
              <a:rPr lang="en-GB" b="0" i="0" dirty="0">
                <a:effectLst/>
                <a:latin typeface="Söhne"/>
              </a:rPr>
              <a:t>write a program that reads email ID of a person in form of a string and ensures that it belongs to a domain @edupillar.com</a:t>
            </a:r>
            <a:endParaRPr lang="en-IN" dirty="0"/>
          </a:p>
        </p:txBody>
      </p:sp>
      <p:pic>
        <p:nvPicPr>
          <p:cNvPr id="11" name="Picture 10" descr="Text">
            <a:extLst>
              <a:ext uri="{FF2B5EF4-FFF2-40B4-BE49-F238E27FC236}">
                <a16:creationId xmlns:a16="http://schemas.microsoft.com/office/drawing/2014/main" id="{2D6F3C64-86E5-24E9-545E-2CC80F117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52" y="6184900"/>
            <a:ext cx="6157494" cy="15393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5E7A00-8238-7EDC-F091-97F6F2328861}"/>
              </a:ext>
            </a:extLst>
          </p:cNvPr>
          <p:cNvSpPr txBox="1"/>
          <p:nvPr/>
        </p:nvSpPr>
        <p:spPr>
          <a:xfrm>
            <a:off x="463550" y="7905234"/>
            <a:ext cx="3187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latin typeface="Courier New"/>
                <a:cs typeface="Courier New"/>
              </a:rPr>
              <a:t>o</a:t>
            </a:r>
            <a:r>
              <a:rPr lang="en-IN" sz="1800" spc="-445" dirty="0">
                <a:latin typeface="Courier New"/>
                <a:cs typeface="Courier New"/>
              </a:rPr>
              <a:t> </a:t>
            </a:r>
            <a:r>
              <a:rPr lang="en-IN" sz="1800" dirty="0">
                <a:latin typeface="Carlito"/>
                <a:cs typeface="Carlito"/>
              </a:rPr>
              <a:t>Result-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9705843-5B6D-EDFC-604B-EF1FADA7F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52" y="8455527"/>
            <a:ext cx="6157494" cy="38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495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B7B96FD-A899-0013-C3BB-591FB57154DC}"/>
              </a:ext>
            </a:extLst>
          </p:cNvPr>
          <p:cNvSpPr txBox="1"/>
          <p:nvPr/>
        </p:nvSpPr>
        <p:spPr>
          <a:xfrm>
            <a:off x="539750" y="622300"/>
            <a:ext cx="6477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Söhne"/>
              </a:rPr>
              <a:t>13.</a:t>
            </a:r>
            <a:r>
              <a:rPr lang="en-GB" dirty="0">
                <a:latin typeface="Söhne"/>
              </a:rPr>
              <a:t>Write a program that prompts for  a number and check if it’s valid or not</a:t>
            </a:r>
            <a:endParaRPr lang="en-IN" dirty="0">
              <a:latin typeface="Söhne"/>
            </a:endParaRPr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595744B-251E-C791-9FCD-C50CA9D61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03" y="1536700"/>
            <a:ext cx="6157494" cy="22176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E8FD7F-D743-D1F8-ABE4-8E5E0F315717}"/>
              </a:ext>
            </a:extLst>
          </p:cNvPr>
          <p:cNvSpPr txBox="1"/>
          <p:nvPr/>
        </p:nvSpPr>
        <p:spPr>
          <a:xfrm>
            <a:off x="699503" y="4022381"/>
            <a:ext cx="3779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dirty="0">
                <a:latin typeface="Courier New"/>
                <a:cs typeface="Courier New"/>
              </a:rPr>
              <a:t>o</a:t>
            </a:r>
            <a:r>
              <a:rPr lang="en-IN" sz="1800" spc="-445" dirty="0">
                <a:latin typeface="Courier New"/>
                <a:cs typeface="Courier New"/>
              </a:rPr>
              <a:t> </a:t>
            </a:r>
            <a:r>
              <a:rPr lang="en-IN" sz="1800" dirty="0">
                <a:latin typeface="Carlito"/>
                <a:cs typeface="Carlito"/>
              </a:rPr>
              <a:t>Result-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D972D47-BE7F-3BCB-EC2E-EB57C65D81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03" y="4659782"/>
            <a:ext cx="6180356" cy="5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object 2">
            <a:extLst>
              <a:ext uri="{FF2B5EF4-FFF2-40B4-BE49-F238E27FC236}">
                <a16:creationId xmlns:a16="http://schemas.microsoft.com/office/drawing/2014/main" id="{5ABA8E79-9593-85FC-6A98-5ED7E0CE6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037263"/>
            <a:ext cx="4518025" cy="7143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51" name="object 3">
            <a:extLst>
              <a:ext uri="{FF2B5EF4-FFF2-40B4-BE49-F238E27FC236}">
                <a16:creationId xmlns:a16="http://schemas.microsoft.com/office/drawing/2014/main" id="{7CDCE65E-D00C-36A7-1AA1-901AC4323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25" y="7177088"/>
            <a:ext cx="4425950" cy="8286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52" name="object 4">
            <a:extLst>
              <a:ext uri="{FF2B5EF4-FFF2-40B4-BE49-F238E27FC236}">
                <a16:creationId xmlns:a16="http://schemas.microsoft.com/office/drawing/2014/main" id="{03804C89-B171-5E96-EB74-8DD6C75DD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1666875"/>
            <a:ext cx="6248400" cy="300037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446306F-5035-943B-9785-086F0070766F}"/>
              </a:ext>
            </a:extLst>
          </p:cNvPr>
          <p:cNvSpPr txBox="1"/>
          <p:nvPr/>
        </p:nvSpPr>
        <p:spPr>
          <a:xfrm>
            <a:off x="673100" y="493713"/>
            <a:ext cx="6415088" cy="65851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39713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2000" b="1" dirty="0">
                <a:latin typeface="+mj-lt"/>
                <a:cs typeface="Courier New" panose="02070309020205020404" pitchFamily="49" charset="0"/>
              </a:rPr>
              <a:t>14</a:t>
            </a:r>
            <a:r>
              <a:rPr lang="en-US" altLang="en-US" sz="2000" dirty="0">
                <a:latin typeface="+mj-lt"/>
                <a:cs typeface="Courier New" panose="02070309020205020404" pitchFamily="49" charset="0"/>
              </a:rPr>
              <a:t>.</a:t>
            </a:r>
            <a:r>
              <a:rPr lang="en-US" altLang="en-US" sz="2000" dirty="0">
                <a:latin typeface="+mj-lt"/>
                <a:cs typeface="Calibri" panose="020F0502020204030204" pitchFamily="34" charset="0"/>
              </a:rPr>
              <a:t>Write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+mj-lt"/>
                <a:cs typeface="Calibri" panose="020F0502020204030204" pitchFamily="34" charset="0"/>
              </a:rPr>
              <a:t>a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+mj-lt"/>
                <a:cs typeface="Calibri" panose="020F0502020204030204" pitchFamily="34" charset="0"/>
              </a:rPr>
              <a:t>program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+mj-lt"/>
                <a:cs typeface="Calibri" panose="020F0502020204030204" pitchFamily="34" charset="0"/>
              </a:rPr>
              <a:t>to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+mj-lt"/>
                <a:cs typeface="Calibri" panose="020F0502020204030204" pitchFamily="34" charset="0"/>
              </a:rPr>
              <a:t>check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+mj-lt"/>
                <a:cs typeface="Calibri" panose="020F0502020204030204" pitchFamily="34" charset="0"/>
              </a:rPr>
              <a:t>if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+mj-lt"/>
                <a:cs typeface="Calibri" panose="020F0502020204030204" pitchFamily="34" charset="0"/>
              </a:rPr>
              <a:t>the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+mj-lt"/>
                <a:cs typeface="Calibri" panose="020F0502020204030204" pitchFamily="34" charset="0"/>
              </a:rPr>
              <a:t>element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+mj-lt"/>
                <a:cs typeface="Calibri" panose="020F0502020204030204" pitchFamily="34" charset="0"/>
              </a:rPr>
              <a:t>in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+mj-lt"/>
                <a:cs typeface="Calibri" panose="020F0502020204030204" pitchFamily="34" charset="0"/>
              </a:rPr>
              <a:t>the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+mj-lt"/>
                <a:cs typeface="Calibri" panose="020F0502020204030204" pitchFamily="34" charset="0"/>
              </a:rPr>
              <a:t>first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+mj-lt"/>
                <a:cs typeface="Calibri" panose="020F0502020204030204" pitchFamily="34" charset="0"/>
              </a:rPr>
              <a:t>half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+mj-lt"/>
                <a:cs typeface="Calibri" panose="020F0502020204030204" pitchFamily="34" charset="0"/>
              </a:rPr>
              <a:t>of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+mj-lt"/>
                <a:cs typeface="Calibri" panose="020F0502020204030204" pitchFamily="34" charset="0"/>
              </a:rPr>
              <a:t>a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+mj-lt"/>
                <a:cs typeface="Calibri" panose="020F0502020204030204" pitchFamily="34" charset="0"/>
              </a:rPr>
              <a:t>tuple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+mj-lt"/>
                <a:cs typeface="Calibri" panose="020F0502020204030204" pitchFamily="34" charset="0"/>
              </a:rPr>
              <a:t>are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+mj-lt"/>
                <a:cs typeface="Calibri" panose="020F0502020204030204" pitchFamily="34" charset="0"/>
              </a:rPr>
              <a:t>sorted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+mj-lt"/>
                <a:cs typeface="Calibri" panose="020F0502020204030204" pitchFamily="34" charset="0"/>
              </a:rPr>
              <a:t>in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+mj-lt"/>
                <a:cs typeface="Calibri" panose="020F0502020204030204" pitchFamily="34" charset="0"/>
              </a:rPr>
              <a:t>ascending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+mj-lt"/>
                <a:cs typeface="Calibri" panose="020F0502020204030204" pitchFamily="34" charset="0"/>
              </a:rPr>
              <a:t>order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+mj-lt"/>
                <a:cs typeface="Calibri" panose="020F0502020204030204" pitchFamily="34" charset="0"/>
              </a:rPr>
              <a:t>or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+mj-lt"/>
                <a:cs typeface="Calibri" panose="020F0502020204030204" pitchFamily="34" charset="0"/>
              </a:rPr>
              <a:t>not.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7E9A682C-815F-9D14-53A4-F1D15FE04C2D}"/>
              </a:ext>
            </a:extLst>
          </p:cNvPr>
          <p:cNvSpPr txBox="1"/>
          <p:nvPr/>
        </p:nvSpPr>
        <p:spPr>
          <a:xfrm>
            <a:off x="673100" y="4870450"/>
            <a:ext cx="896938" cy="2841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Courier New"/>
                <a:cs typeface="Courier New"/>
              </a:rPr>
              <a:t>o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Result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</TotalTime>
  <Words>621</Words>
  <Application>Microsoft Office PowerPoint</Application>
  <PresentationFormat>Custom</PresentationFormat>
  <Paragraphs>62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Carlito</vt:lpstr>
      <vt:lpstr>Courier New</vt:lpstr>
      <vt:lpstr>ProximaNova</vt:lpstr>
      <vt:lpstr>Söhne</vt:lpstr>
      <vt:lpstr>Times New Roman</vt:lpstr>
      <vt:lpstr>Office Theme</vt:lpstr>
      <vt:lpstr>ALOK PUBLIC SCHOOL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ALOK PUBLIC SCHOOL</dc:title>
  <dc:creator>Gauri Srivastava</dc:creator>
  <cp:lastModifiedBy>sameer sahu</cp:lastModifiedBy>
  <cp:revision>5</cp:revision>
  <dcterms:created xsi:type="dcterms:W3CDTF">2022-11-18T12:28:38Z</dcterms:created>
  <dcterms:modified xsi:type="dcterms:W3CDTF">2023-02-09T12:31:26Z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2022-11-16T00:00:00Z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2022-11-18T00:00:00Z</vt:filetime>
  </property>
  <property fmtid="{D5CDD505-2E9C-101B-9397-08002B2CF9AE}" pid="5" name="MSIP_Label_defa4170-0d19-0005-0004-bc88714345d2_Enabled">
    <vt:lpwstr>true</vt:lpwstr>
  </property>
  <property fmtid="{D5CDD505-2E9C-101B-9397-08002B2CF9AE}" pid="6" name="MSIP_Label_defa4170-0d19-0005-0004-bc88714345d2_SetDate">
    <vt:lpwstr>2023-01-15T03:57:02Z</vt:lpwstr>
  </property>
  <property fmtid="{D5CDD505-2E9C-101B-9397-08002B2CF9AE}" pid="7" name="MSIP_Label_defa4170-0d19-0005-0004-bc88714345d2_Method">
    <vt:lpwstr>Standard</vt:lpwstr>
  </property>
  <property fmtid="{D5CDD505-2E9C-101B-9397-08002B2CF9AE}" pid="8" name="MSIP_Label_defa4170-0d19-0005-0004-bc88714345d2_Name">
    <vt:lpwstr>defa4170-0d19-0005-0004-bc88714345d2</vt:lpwstr>
  </property>
  <property fmtid="{D5CDD505-2E9C-101B-9397-08002B2CF9AE}" pid="9" name="MSIP_Label_defa4170-0d19-0005-0004-bc88714345d2_SiteId">
    <vt:lpwstr>a358cc6d-60fa-42df-a388-4f074c4f8a6c</vt:lpwstr>
  </property>
  <property fmtid="{D5CDD505-2E9C-101B-9397-08002B2CF9AE}" pid="10" name="MSIP_Label_defa4170-0d19-0005-0004-bc88714345d2_ActionId">
    <vt:lpwstr>fd994f2d-6d1e-439e-9d9b-32acce5d83e3</vt:lpwstr>
  </property>
  <property fmtid="{D5CDD505-2E9C-101B-9397-08002B2CF9AE}" pid="11" name="MSIP_Label_defa4170-0d19-0005-0004-bc88714345d2_ContentBits">
    <vt:lpwstr>0</vt:lpwstr>
  </property>
</Properties>
</file>