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E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96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te\OneDrive\Desktop\phyton%20programming\school%20project\practicals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te\OneDrive\Desktop\phyton%20programming\school%20project\practicals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te\OneDrive\Desktop\phyton%20programming\school%20project\practicals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Individual</a:t>
            </a:r>
            <a:r>
              <a:rPr lang="en-US" sz="1600" b="1" i="0" u="sng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 Credit</a:t>
            </a:r>
            <a:r>
              <a:rPr lang="en-US" sz="1600" b="1" i="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Export!$B$1</c:f>
              <c:strCache>
                <c:ptCount val="1"/>
                <c:pt idx="0">
                  <c:v>Credit Points</c:v>
                </c:pt>
              </c:strCache>
            </c:strRef>
          </c:tx>
          <c:spPr>
            <a:ln w="28575" cap="rnd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66000">
                    <a:srgbClr val="FFFF0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Export!$A$2:$A$25</c:f>
              <c:strCache>
                <c:ptCount val="24"/>
                <c:pt idx="0">
                  <c:v>Aasishna</c:v>
                </c:pt>
                <c:pt idx="1">
                  <c:v>Anushka</c:v>
                </c:pt>
                <c:pt idx="2">
                  <c:v>Devansh</c:v>
                </c:pt>
                <c:pt idx="3">
                  <c:v>Dhruv</c:v>
                </c:pt>
                <c:pt idx="4">
                  <c:v>Kunal</c:v>
                </c:pt>
                <c:pt idx="5">
                  <c:v>Mugdha</c:v>
                </c:pt>
                <c:pt idx="6">
                  <c:v>Nirmay</c:v>
                </c:pt>
                <c:pt idx="7">
                  <c:v>Prashant</c:v>
                </c:pt>
                <c:pt idx="8">
                  <c:v>Priyank</c:v>
                </c:pt>
                <c:pt idx="9">
                  <c:v>Rashi</c:v>
                </c:pt>
                <c:pt idx="10">
                  <c:v>Ridhima</c:v>
                </c:pt>
                <c:pt idx="11">
                  <c:v>Rishikesh</c:v>
                </c:pt>
                <c:pt idx="12">
                  <c:v>Ryan</c:v>
                </c:pt>
                <c:pt idx="13">
                  <c:v>Samarth</c:v>
                </c:pt>
                <c:pt idx="14">
                  <c:v>Sarvada</c:v>
                </c:pt>
                <c:pt idx="15">
                  <c:v>Sarvesh</c:v>
                </c:pt>
                <c:pt idx="16">
                  <c:v>Shreya.B</c:v>
                </c:pt>
                <c:pt idx="17">
                  <c:v>Shreya.R</c:v>
                </c:pt>
                <c:pt idx="18">
                  <c:v>Shreya.Y</c:v>
                </c:pt>
                <c:pt idx="19">
                  <c:v>Sneha</c:v>
                </c:pt>
                <c:pt idx="20">
                  <c:v>Taha</c:v>
                </c:pt>
                <c:pt idx="21">
                  <c:v>Vanshika</c:v>
                </c:pt>
                <c:pt idx="22">
                  <c:v>Vedika</c:v>
                </c:pt>
                <c:pt idx="23">
                  <c:v>Viraj</c:v>
                </c:pt>
              </c:strCache>
            </c:strRef>
          </c:cat>
          <c:val>
            <c:numRef>
              <c:f>Export!$B$2:$B$25</c:f>
              <c:numCache>
                <c:formatCode>0</c:formatCode>
                <c:ptCount val="24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1</c:v>
                </c:pt>
                <c:pt idx="16">
                  <c:v>3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0</c:v>
                </c:pt>
                <c:pt idx="2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7D-4288-9CB4-B4D0F1DBF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1438943"/>
        <c:axId val="1331439423"/>
      </c:lineChart>
      <c:catAx>
        <c:axId val="133143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439423"/>
        <c:crosses val="autoZero"/>
        <c:auto val="1"/>
        <c:lblAlgn val="ctr"/>
        <c:lblOffset val="100"/>
        <c:noMultiLvlLbl val="0"/>
      </c:catAx>
      <c:valAx>
        <c:axId val="133143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43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en-US" i="0" u="sng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Credit Distribution</a:t>
            </a:r>
            <a:endParaRPr lang="en-IN" i="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Avg Credit Scores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strRef>
              <c:f>Export!$E$1:$H$1</c:f>
              <c:strCache>
                <c:ptCount val="4"/>
                <c:pt idx="0">
                  <c:v>IX</c:v>
                </c:pt>
                <c:pt idx="1">
                  <c:v>X</c:v>
                </c:pt>
                <c:pt idx="2">
                  <c:v>XI</c:v>
                </c:pt>
                <c:pt idx="3">
                  <c:v>XII</c:v>
                </c:pt>
              </c:strCache>
            </c:strRef>
          </c:xVal>
          <c:yVal>
            <c:numRef>
              <c:f>Export!$E$2:$H$2</c:f>
              <c:numCache>
                <c:formatCode>0</c:formatCode>
                <c:ptCount val="4"/>
                <c:pt idx="0">
                  <c:v>17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CF-458A-B366-4D79DF92E35F}"/>
            </c:ext>
          </c:extLst>
        </c:ser>
        <c:ser>
          <c:idx val="1"/>
          <c:order val="1"/>
          <c:tx>
            <c:v>Max Credit Scores</c:v>
          </c:tx>
          <c:spPr>
            <a:ln w="9525" cap="rnd">
              <a:solidFill>
                <a:srgbClr val="00B050"/>
              </a:solidFill>
              <a:prstDash val="lgDashDotDot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 w="9525" cap="rnd">
                <a:solidFill>
                  <a:srgbClr val="4EE739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strRef>
              <c:f>Export!$E$1:$H$1</c:f>
              <c:strCache>
                <c:ptCount val="4"/>
                <c:pt idx="0">
                  <c:v>IX</c:v>
                </c:pt>
                <c:pt idx="1">
                  <c:v>X</c:v>
                </c:pt>
                <c:pt idx="2">
                  <c:v>XI</c:v>
                </c:pt>
                <c:pt idx="3">
                  <c:v>XII</c:v>
                </c:pt>
              </c:strCache>
            </c:strRef>
          </c:xVal>
          <c:yVal>
            <c:numRef>
              <c:f>Export!$E$3:$H$3</c:f>
              <c:numCache>
                <c:formatCode>General</c:formatCode>
                <c:ptCount val="4"/>
                <c:pt idx="0">
                  <c:v>21</c:v>
                </c:pt>
                <c:pt idx="1">
                  <c:v>15</c:v>
                </c:pt>
                <c:pt idx="2">
                  <c:v>21</c:v>
                </c:pt>
                <c:pt idx="3">
                  <c:v>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BCF-458A-B366-4D79DF92E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4323695"/>
        <c:axId val="1084318895"/>
      </c:scatterChart>
      <c:valAx>
        <c:axId val="108431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323695"/>
        <c:crosses val="autoZero"/>
        <c:crossBetween val="midCat"/>
      </c:valAx>
      <c:valAx>
        <c:axId val="1084323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3188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r>
              <a:rPr lang="en-US" sz="1600" u="sng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Credit Scores</a:t>
            </a:r>
            <a:endParaRPr lang="en-IN" sz="1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190427323633726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3723284589422"/>
          <c:y val="0.14116575591985428"/>
          <c:w val="0.65037065039001274"/>
          <c:h val="0.75876575878834818"/>
        </c:manualLayout>
      </c:layout>
      <c:pie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EC-4942-B5B0-3E1410B51ACF}"/>
              </c:ext>
            </c:extLst>
          </c:dPt>
          <c:dPt>
            <c:idx val="1"/>
            <c:bubble3D val="0"/>
            <c:explosion val="15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EC-4942-B5B0-3E1410B51ACF}"/>
              </c:ext>
            </c:extLst>
          </c:dPt>
          <c:dLbls>
            <c:dLbl>
              <c:idx val="0"/>
              <c:layout>
                <c:manualLayout>
                  <c:x val="-0.21197268374240105"/>
                  <c:y val="0.134833555641610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B4D790-6DF0-4202-8F12-82115CC1AC4A}" type="PERCENTAGE">
                      <a:rPr lang="en-GB" sz="1000" b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rPr>
                      <a:pPr>
                        <a:defRPr sz="1000"/>
                      </a:pPr>
                      <a:t>[PERCENTAGE]</a:t>
                    </a:fld>
                    <a:endParaRPr lang="en-GB" sz="1000" b="0">
                      <a:latin typeface="ADLaM Display" panose="02010000000000000000" pitchFamily="2" charset="0"/>
                      <a:ea typeface="ADLaM Display" panose="02010000000000000000" pitchFamily="2" charset="0"/>
                      <a:cs typeface="ADLaM Display" panose="02010000000000000000" pitchFamily="2" charset="0"/>
                    </a:endParaRPr>
                  </a:p>
                  <a:p>
                    <a:pPr>
                      <a:defRPr sz="1000"/>
                    </a:pPr>
                    <a:r>
                      <a:rPr lang="en-GB" sz="1000" b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rPr>
                      <a:t>Credit</a:t>
                    </a:r>
                    <a:r>
                      <a:rPr lang="en-GB" sz="1000" b="0" baseline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rPr>
                      <a:t> Scores have been secured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32568060140023"/>
                      <c:h val="0.370218579234972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4EC-4942-B5B0-3E1410B51ACF}"/>
                </c:ext>
              </c:extLst>
            </c:dLbl>
            <c:dLbl>
              <c:idx val="1"/>
              <c:layout>
                <c:manualLayout>
                  <c:x val="0.18194001364583526"/>
                  <c:y val="-0.196654260430560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EBCC95-A60B-4995-82F3-0A4BD1D0213B}" type="PERCENTAGE">
                      <a:rPr lang="en-GB" sz="1000" b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rPr>
                      <a:pPr>
                        <a:defRPr sz="1000"/>
                      </a:pPr>
                      <a:t>[PERCENTAGE]</a:t>
                    </a:fld>
                    <a:endParaRPr lang="en-GB" sz="1000" b="0">
                      <a:latin typeface="ADLaM Display" panose="02010000000000000000" pitchFamily="2" charset="0"/>
                      <a:ea typeface="ADLaM Display" panose="02010000000000000000" pitchFamily="2" charset="0"/>
                      <a:cs typeface="ADLaM Display" panose="02010000000000000000" pitchFamily="2" charset="0"/>
                    </a:endParaRPr>
                  </a:p>
                  <a:p>
                    <a:pPr>
                      <a:defRPr sz="1000"/>
                    </a:pPr>
                    <a:r>
                      <a:rPr lang="en-GB" sz="1000" b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rPr>
                      <a:t>Credit</a:t>
                    </a:r>
                    <a:r>
                      <a:rPr lang="en-GB" sz="1000" b="0" baseline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rPr>
                      <a:t> Scores Are yet to be claimed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143637782982042"/>
                      <c:h val="0.4620673952641165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4EC-4942-B5B0-3E1410B51A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Export!$B$26:$C$26</c:f>
              <c:numCache>
                <c:formatCode>General</c:formatCode>
                <c:ptCount val="2"/>
                <c:pt idx="0" formatCode="0">
                  <c:v>42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EC-4942-B5B0-3E1410B51AC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0342" y="906526"/>
            <a:ext cx="25821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0045" y="457199"/>
            <a:ext cx="6858000" cy="9144000"/>
            <a:chOff x="360045" y="457199"/>
            <a:chExt cx="6858000" cy="9144000"/>
          </a:xfrm>
        </p:grpSpPr>
        <p:sp>
          <p:nvSpPr>
            <p:cNvPr id="3" name="object 3"/>
            <p:cNvSpPr/>
            <p:nvPr/>
          </p:nvSpPr>
          <p:spPr>
            <a:xfrm>
              <a:off x="360045" y="457199"/>
              <a:ext cx="6858000" cy="914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8732" y="763472"/>
              <a:ext cx="5254625" cy="678815"/>
            </a:xfrm>
            <a:custGeom>
              <a:avLst/>
              <a:gdLst/>
              <a:ahLst/>
              <a:cxnLst/>
              <a:rect l="l" t="t" r="r" b="b"/>
              <a:pathLst>
                <a:path w="5254625" h="678815">
                  <a:moveTo>
                    <a:pt x="5254117" y="0"/>
                  </a:moveTo>
                  <a:lnTo>
                    <a:pt x="0" y="0"/>
                  </a:lnTo>
                  <a:lnTo>
                    <a:pt x="0" y="678484"/>
                  </a:lnTo>
                  <a:lnTo>
                    <a:pt x="5254117" y="678484"/>
                  </a:lnTo>
                  <a:lnTo>
                    <a:pt x="5254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0342" y="906526"/>
            <a:ext cx="254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MONTHLY</a:t>
            </a:r>
            <a:r>
              <a:rPr spc="-140" dirty="0"/>
              <a:t> </a:t>
            </a:r>
            <a:r>
              <a:rPr spc="-20" dirty="0"/>
              <a:t>REPORT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61008" y="687323"/>
            <a:ext cx="5407025" cy="3543935"/>
            <a:chOff x="1061008" y="687323"/>
            <a:chExt cx="5407025" cy="3543935"/>
          </a:xfrm>
        </p:grpSpPr>
        <p:sp>
          <p:nvSpPr>
            <p:cNvPr id="7" name="object 7"/>
            <p:cNvSpPr/>
            <p:nvPr/>
          </p:nvSpPr>
          <p:spPr>
            <a:xfrm>
              <a:off x="1061008" y="687323"/>
              <a:ext cx="5407025" cy="831215"/>
            </a:xfrm>
            <a:custGeom>
              <a:avLst/>
              <a:gdLst/>
              <a:ahLst/>
              <a:cxnLst/>
              <a:rect l="l" t="t" r="r" b="b"/>
              <a:pathLst>
                <a:path w="5407025" h="831215">
                  <a:moveTo>
                    <a:pt x="5330304" y="0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830834"/>
                  </a:lnTo>
                  <a:lnTo>
                    <a:pt x="76200" y="830834"/>
                  </a:lnTo>
                  <a:lnTo>
                    <a:pt x="152400" y="830834"/>
                  </a:lnTo>
                  <a:lnTo>
                    <a:pt x="5330304" y="830834"/>
                  </a:lnTo>
                  <a:lnTo>
                    <a:pt x="5330304" y="754634"/>
                  </a:lnTo>
                  <a:lnTo>
                    <a:pt x="152400" y="754634"/>
                  </a:lnTo>
                  <a:lnTo>
                    <a:pt x="76200" y="754634"/>
                  </a:lnTo>
                  <a:lnTo>
                    <a:pt x="76200" y="76200"/>
                  </a:lnTo>
                  <a:lnTo>
                    <a:pt x="5330304" y="76200"/>
                  </a:lnTo>
                  <a:lnTo>
                    <a:pt x="5330304" y="0"/>
                  </a:lnTo>
                  <a:close/>
                </a:path>
                <a:path w="5407025" h="831215">
                  <a:moveTo>
                    <a:pt x="5406593" y="0"/>
                  </a:moveTo>
                  <a:lnTo>
                    <a:pt x="5330393" y="0"/>
                  </a:lnTo>
                  <a:lnTo>
                    <a:pt x="5330393" y="830834"/>
                  </a:lnTo>
                  <a:lnTo>
                    <a:pt x="5406593" y="830834"/>
                  </a:lnTo>
                  <a:lnTo>
                    <a:pt x="5406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4773" y="2712973"/>
              <a:ext cx="3780790" cy="589915"/>
            </a:xfrm>
            <a:custGeom>
              <a:avLst/>
              <a:gdLst/>
              <a:ahLst/>
              <a:cxnLst/>
              <a:rect l="l" t="t" r="r" b="b"/>
              <a:pathLst>
                <a:path w="3780790" h="589914">
                  <a:moveTo>
                    <a:pt x="3780409" y="0"/>
                  </a:moveTo>
                  <a:lnTo>
                    <a:pt x="0" y="0"/>
                  </a:lnTo>
                  <a:lnTo>
                    <a:pt x="0" y="589787"/>
                  </a:lnTo>
                  <a:lnTo>
                    <a:pt x="3780409" y="589787"/>
                  </a:lnTo>
                  <a:lnTo>
                    <a:pt x="3780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74773" y="2685541"/>
              <a:ext cx="3780790" cy="27940"/>
            </a:xfrm>
            <a:custGeom>
              <a:avLst/>
              <a:gdLst/>
              <a:ahLst/>
              <a:cxnLst/>
              <a:rect l="l" t="t" r="r" b="b"/>
              <a:pathLst>
                <a:path w="3780790" h="27939">
                  <a:moveTo>
                    <a:pt x="3780409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3780409" y="27431"/>
                  </a:lnTo>
                  <a:lnTo>
                    <a:pt x="3780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4774" y="2712973"/>
              <a:ext cx="3780790" cy="1518285"/>
            </a:xfrm>
            <a:custGeom>
              <a:avLst/>
              <a:gdLst/>
              <a:ahLst/>
              <a:cxnLst/>
              <a:rect l="l" t="t" r="r" b="b"/>
              <a:pathLst>
                <a:path w="3780790" h="1518285">
                  <a:moveTo>
                    <a:pt x="3780409" y="589864"/>
                  </a:moveTo>
                  <a:lnTo>
                    <a:pt x="0" y="589864"/>
                  </a:lnTo>
                  <a:lnTo>
                    <a:pt x="0" y="1518285"/>
                  </a:lnTo>
                  <a:lnTo>
                    <a:pt x="3780409" y="1518285"/>
                  </a:lnTo>
                  <a:lnTo>
                    <a:pt x="3780409" y="589864"/>
                  </a:lnTo>
                  <a:close/>
                </a:path>
                <a:path w="3780790" h="1518285">
                  <a:moveTo>
                    <a:pt x="3780409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3780409" y="1524"/>
                  </a:lnTo>
                  <a:lnTo>
                    <a:pt x="3780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41575" y="3273678"/>
            <a:ext cx="2646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arlito"/>
                <a:cs typeface="Carlito"/>
              </a:rPr>
              <a:t>STUDENT-COUNCIL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74773" y="4231258"/>
            <a:ext cx="3780790" cy="4557395"/>
          </a:xfrm>
          <a:custGeom>
            <a:avLst/>
            <a:gdLst/>
            <a:ahLst/>
            <a:cxnLst/>
            <a:rect l="l" t="t" r="r" b="b"/>
            <a:pathLst>
              <a:path w="3780790" h="4557395">
                <a:moveTo>
                  <a:pt x="3780409" y="0"/>
                </a:moveTo>
                <a:lnTo>
                  <a:pt x="0" y="0"/>
                </a:lnTo>
                <a:lnTo>
                  <a:pt x="0" y="4557395"/>
                </a:lnTo>
                <a:lnTo>
                  <a:pt x="3780409" y="4557395"/>
                </a:lnTo>
                <a:lnTo>
                  <a:pt x="3780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78151" y="6264021"/>
            <a:ext cx="2572385" cy="218376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1800" spc="-5" dirty="0">
                <a:latin typeface="Carlito"/>
                <a:cs typeface="Carlito"/>
              </a:rPr>
              <a:t>Month: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October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dirty="0">
                <a:latin typeface="Carlito"/>
                <a:cs typeface="Carlito"/>
              </a:rPr>
              <a:t>—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dirty="0">
                <a:latin typeface="Carlito"/>
                <a:cs typeface="Carlito"/>
              </a:rPr>
              <a:t>Type: </a:t>
            </a:r>
            <a:r>
              <a:rPr sz="1800" spc="-5" dirty="0">
                <a:latin typeface="Carlito"/>
                <a:cs typeface="Carlito"/>
              </a:rPr>
              <a:t>Disciplinary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conducts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800" dirty="0">
                <a:latin typeface="Carlito"/>
                <a:cs typeface="Carlito"/>
              </a:rPr>
              <a:t>—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Carlito"/>
                <a:cs typeface="Carlito"/>
              </a:rPr>
              <a:t>By: </a:t>
            </a:r>
            <a:r>
              <a:rPr sz="1800" spc="-5" dirty="0">
                <a:latin typeface="Carlito"/>
                <a:cs typeface="Carlito"/>
              </a:rPr>
              <a:t>Head Boy </a:t>
            </a:r>
            <a:r>
              <a:rPr sz="1800" spc="-1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Head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Girl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47342" y="2685541"/>
            <a:ext cx="3835400" cy="6130925"/>
            <a:chOff x="1847342" y="2685541"/>
            <a:chExt cx="3835400" cy="6130925"/>
          </a:xfrm>
        </p:grpSpPr>
        <p:sp>
          <p:nvSpPr>
            <p:cNvPr id="15" name="object 15"/>
            <p:cNvSpPr/>
            <p:nvPr/>
          </p:nvSpPr>
          <p:spPr>
            <a:xfrm>
              <a:off x="1847342" y="2685554"/>
              <a:ext cx="3835400" cy="6130925"/>
            </a:xfrm>
            <a:custGeom>
              <a:avLst/>
              <a:gdLst/>
              <a:ahLst/>
              <a:cxnLst/>
              <a:rect l="l" t="t" r="r" b="b"/>
              <a:pathLst>
                <a:path w="3835400" h="6130925">
                  <a:moveTo>
                    <a:pt x="3807841" y="6103099"/>
                  </a:moveTo>
                  <a:lnTo>
                    <a:pt x="27432" y="6103099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6103099"/>
                  </a:lnTo>
                  <a:lnTo>
                    <a:pt x="0" y="6130531"/>
                  </a:lnTo>
                  <a:lnTo>
                    <a:pt x="27432" y="6130531"/>
                  </a:lnTo>
                  <a:lnTo>
                    <a:pt x="3807841" y="6130531"/>
                  </a:lnTo>
                  <a:lnTo>
                    <a:pt x="3807841" y="6103099"/>
                  </a:lnTo>
                  <a:close/>
                </a:path>
                <a:path w="3835400" h="6130925">
                  <a:moveTo>
                    <a:pt x="3835400" y="0"/>
                  </a:moveTo>
                  <a:lnTo>
                    <a:pt x="3807955" y="0"/>
                  </a:lnTo>
                  <a:lnTo>
                    <a:pt x="3807955" y="6103099"/>
                  </a:lnTo>
                  <a:lnTo>
                    <a:pt x="3807968" y="6130531"/>
                  </a:lnTo>
                  <a:lnTo>
                    <a:pt x="3835400" y="6130531"/>
                  </a:lnTo>
                  <a:lnTo>
                    <a:pt x="3835400" y="6103099"/>
                  </a:lnTo>
                  <a:lnTo>
                    <a:pt x="383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5930" y="4165472"/>
              <a:ext cx="1647824" cy="1647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BC1AB-1178-6897-4CD1-3F2E8130150B}"/>
              </a:ext>
            </a:extLst>
          </p:cNvPr>
          <p:cNvSpPr txBox="1"/>
          <p:nvPr/>
        </p:nvSpPr>
        <p:spPr>
          <a:xfrm>
            <a:off x="730250" y="546100"/>
            <a:ext cx="6096000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ade Gothic Next Heavy" panose="020B0604020202020204" pitchFamily="34" charset="0"/>
              </a:rPr>
              <a:t>COUNCIL MEMBERS</a:t>
            </a:r>
            <a:endParaRPr lang="en-IN" sz="2800" dirty="0">
              <a:latin typeface="Trade Gothic Next Heavy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AA891-A752-88F5-129C-073F48523DA6}"/>
              </a:ext>
            </a:extLst>
          </p:cNvPr>
          <p:cNvSpPr txBox="1"/>
          <p:nvPr/>
        </p:nvSpPr>
        <p:spPr>
          <a:xfrm>
            <a:off x="427990" y="843225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DISCIPLINE INCHARGE: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8103F-DE60-159F-272B-B8C3ECB20B3F}"/>
              </a:ext>
            </a:extLst>
          </p:cNvPr>
          <p:cNvSpPr txBox="1"/>
          <p:nvPr/>
        </p:nvSpPr>
        <p:spPr>
          <a:xfrm>
            <a:off x="654050" y="2714612"/>
            <a:ext cx="6019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Aasishna:</a:t>
            </a:r>
          </a:p>
          <a:p>
            <a:pPr lvl="1"/>
            <a:r>
              <a:rPr lang="en-US" dirty="0"/>
              <a:t>	Class: IX-AP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Very punctual and attentive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Taha: </a:t>
            </a:r>
          </a:p>
          <a:p>
            <a:r>
              <a:rPr lang="en-US" dirty="0"/>
              <a:t>	 Class: IX-AT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Always does his job perfectly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Mugdha:</a:t>
            </a:r>
          </a:p>
          <a:p>
            <a:r>
              <a:rPr lang="en-US" dirty="0"/>
              <a:t>	Class: IX-AT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Very open minded and punctual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Ryan:</a:t>
            </a:r>
          </a:p>
          <a:p>
            <a:r>
              <a:rPr lang="en-US" dirty="0"/>
              <a:t>	Class: IX-AP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</a:t>
            </a:r>
          </a:p>
          <a:p>
            <a:r>
              <a:rPr lang="en-US" dirty="0"/>
              <a:t>	Remarks: Works hard 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71A1E-2FEA-2C48-3204-1BF5C318511B}"/>
              </a:ext>
            </a:extLst>
          </p:cNvPr>
          <p:cNvSpPr txBox="1"/>
          <p:nvPr/>
        </p:nvSpPr>
        <p:spPr>
          <a:xfrm>
            <a:off x="425450" y="225741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LITERARY COMMITTEE :</a:t>
            </a:r>
            <a:endParaRPr lang="en-IN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DDAD5-B376-B55F-7CD5-D2B159E3E252}"/>
              </a:ext>
            </a:extLst>
          </p:cNvPr>
          <p:cNvSpPr txBox="1"/>
          <p:nvPr/>
        </p:nvSpPr>
        <p:spPr>
          <a:xfrm>
            <a:off x="622300" y="8965651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Sarvesh:</a:t>
            </a:r>
          </a:p>
          <a:p>
            <a:r>
              <a:rPr lang="en-US" dirty="0"/>
              <a:t>	Class: IX-AP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</a:t>
            </a:r>
          </a:p>
          <a:p>
            <a:r>
              <a:rPr lang="en-US" dirty="0"/>
              <a:t>	Remarks: needs to be improve his punctuality 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3EE7EC-3950-6495-A87E-802414EC9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34679"/>
              </p:ext>
            </p:extLst>
          </p:nvPr>
        </p:nvGraphicFramePr>
        <p:xfrm>
          <a:off x="4311650" y="1398362"/>
          <a:ext cx="2514600" cy="104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184">
                  <a:extLst>
                    <a:ext uri="{9D8B030D-6E8A-4147-A177-3AD203B41FA5}">
                      <a16:colId xmlns:a16="http://schemas.microsoft.com/office/drawing/2014/main" val="1055029652"/>
                    </a:ext>
                  </a:extLst>
                </a:gridCol>
                <a:gridCol w="2001416">
                  <a:extLst>
                    <a:ext uri="{9D8B030D-6E8A-4147-A177-3AD203B41FA5}">
                      <a16:colId xmlns:a16="http://schemas.microsoft.com/office/drawing/2014/main" val="2623714384"/>
                    </a:ext>
                  </a:extLst>
                </a:gridCol>
              </a:tblGrid>
              <a:tr h="17609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★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Rarely Seen on duty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94239"/>
                  </a:ext>
                </a:extLst>
              </a:tr>
              <a:tr h="17609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★★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Frequently seen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35611"/>
                  </a:ext>
                </a:extLst>
              </a:tr>
              <a:tr h="2780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C000"/>
                          </a:solidFill>
                        </a:rPr>
                        <a:t>★★★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Always Regular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76471"/>
                  </a:ext>
                </a:extLst>
              </a:tr>
              <a:tr h="27801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ND</a:t>
                      </a:r>
                      <a:endParaRPr lang="en-IN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Never Seen on duty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73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83AD7-2E3F-0B18-1BD7-DC2FB1099957}"/>
              </a:ext>
            </a:extLst>
          </p:cNvPr>
          <p:cNvSpPr txBox="1"/>
          <p:nvPr/>
        </p:nvSpPr>
        <p:spPr>
          <a:xfrm>
            <a:off x="273050" y="45085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CULTURAL SECRETARY: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08606-D850-2261-7F22-930931779D2A}"/>
              </a:ext>
            </a:extLst>
          </p:cNvPr>
          <p:cNvSpPr txBox="1"/>
          <p:nvPr/>
        </p:nvSpPr>
        <p:spPr>
          <a:xfrm>
            <a:off x="501650" y="51181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Sarvada:</a:t>
            </a:r>
          </a:p>
          <a:p>
            <a:r>
              <a:rPr lang="en-US" dirty="0"/>
              <a:t>	Class: X-AR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Intelligent and does work swiftly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0C300-598D-E2DC-C750-AA7D250D45F5}"/>
              </a:ext>
            </a:extLst>
          </p:cNvPr>
          <p:cNvSpPr txBox="1"/>
          <p:nvPr/>
        </p:nvSpPr>
        <p:spPr>
          <a:xfrm>
            <a:off x="273050" y="65895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DEPUTY CULTURAL SECRETARY: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9AB78-627A-1912-D716-AF840B47CEFA}"/>
              </a:ext>
            </a:extLst>
          </p:cNvPr>
          <p:cNvSpPr txBox="1"/>
          <p:nvPr/>
        </p:nvSpPr>
        <p:spPr>
          <a:xfrm>
            <a:off x="425450" y="7199134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Ridhima:</a:t>
            </a:r>
          </a:p>
          <a:p>
            <a:r>
              <a:rPr lang="en-US" dirty="0"/>
              <a:t>	Class: IX-AT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</a:t>
            </a:r>
          </a:p>
          <a:p>
            <a:r>
              <a:rPr lang="en-US" dirty="0"/>
              <a:t>	Remarks: Sometimes irregular but she is improving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13841-AF6B-0430-A756-F6DD4071AC43}"/>
              </a:ext>
            </a:extLst>
          </p:cNvPr>
          <p:cNvSpPr txBox="1"/>
          <p:nvPr/>
        </p:nvSpPr>
        <p:spPr>
          <a:xfrm>
            <a:off x="501650" y="3175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Vanshika: </a:t>
            </a:r>
          </a:p>
          <a:p>
            <a:r>
              <a:rPr lang="en-US" dirty="0"/>
              <a:t>	Class: IX-AP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Enforces rules in a good way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Viraj:</a:t>
            </a:r>
          </a:p>
          <a:p>
            <a:r>
              <a:rPr lang="en-US" dirty="0"/>
              <a:t>	Class: X-AT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Always regular and does his duties efficiently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Rashi: </a:t>
            </a:r>
          </a:p>
          <a:p>
            <a:r>
              <a:rPr lang="en-US" dirty="0"/>
              <a:t>	Class: X-AR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follows rules and always does her duties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9D068-78B1-8ACF-9381-6EEE29FAC444}"/>
              </a:ext>
            </a:extLst>
          </p:cNvPr>
          <p:cNvSpPr txBox="1"/>
          <p:nvPr/>
        </p:nvSpPr>
        <p:spPr>
          <a:xfrm>
            <a:off x="273050" y="862014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SPORTS CAPTAINS:</a:t>
            </a:r>
            <a:endParaRPr lang="en-IN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982B7-59EF-CC4E-2DAD-6810812B5234}"/>
              </a:ext>
            </a:extLst>
          </p:cNvPr>
          <p:cNvSpPr txBox="1"/>
          <p:nvPr/>
        </p:nvSpPr>
        <p:spPr>
          <a:xfrm>
            <a:off x="425450" y="9229745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Kunal:</a:t>
            </a:r>
          </a:p>
          <a:p>
            <a:r>
              <a:rPr lang="en-US" dirty="0"/>
              <a:t>	Class: XII-AR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</a:t>
            </a:r>
          </a:p>
          <a:p>
            <a:r>
              <a:rPr lang="en-US" dirty="0"/>
              <a:t>	Remarks: Needs to be a little more serious, not punctual  </a:t>
            </a:r>
          </a:p>
        </p:txBody>
      </p:sp>
    </p:spTree>
    <p:extLst>
      <p:ext uri="{BB962C8B-B14F-4D97-AF65-F5344CB8AC3E}">
        <p14:creationId xmlns:p14="http://schemas.microsoft.com/office/powerpoint/2010/main" val="296181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64C-245A-A408-7A44-B3779221B5D4}"/>
              </a:ext>
            </a:extLst>
          </p:cNvPr>
          <p:cNvSpPr txBox="1"/>
          <p:nvPr/>
        </p:nvSpPr>
        <p:spPr>
          <a:xfrm>
            <a:off x="361090" y="24511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WALLMAGAZINE INCHARGE: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CDB87-16E6-CA50-617E-5E1C69B75482}"/>
              </a:ext>
            </a:extLst>
          </p:cNvPr>
          <p:cNvSpPr txBox="1"/>
          <p:nvPr/>
        </p:nvSpPr>
        <p:spPr>
          <a:xfrm>
            <a:off x="589690" y="29083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Shreya.B:</a:t>
            </a:r>
          </a:p>
          <a:p>
            <a:r>
              <a:rPr lang="en-US" dirty="0"/>
              <a:t>	Class: X-AR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★★★</a:t>
            </a:r>
          </a:p>
          <a:p>
            <a:r>
              <a:rPr lang="en-US" dirty="0"/>
              <a:t>	Remarks: Does her work gracefully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EFF6A-F005-14DD-6F65-CD4F6994307B}"/>
              </a:ext>
            </a:extLst>
          </p:cNvPr>
          <p:cNvSpPr txBox="1"/>
          <p:nvPr/>
        </p:nvSpPr>
        <p:spPr>
          <a:xfrm>
            <a:off x="353511" y="434215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DEPUTY WALLMAGAZINE INCHARGE: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0F6D3-D566-52D6-4018-72265F301F48}"/>
              </a:ext>
            </a:extLst>
          </p:cNvPr>
          <p:cNvSpPr txBox="1"/>
          <p:nvPr/>
        </p:nvSpPr>
        <p:spPr>
          <a:xfrm>
            <a:off x="589690" y="492399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Vedika:</a:t>
            </a:r>
          </a:p>
          <a:p>
            <a:r>
              <a:rPr lang="en-US" dirty="0"/>
              <a:t>	Class: X-AT</a:t>
            </a:r>
          </a:p>
          <a:p>
            <a:r>
              <a:rPr lang="en-US" dirty="0"/>
              <a:t>	Rating: </a:t>
            </a:r>
            <a:r>
              <a:rPr lang="en-US" b="1" dirty="0">
                <a:solidFill>
                  <a:srgbClr val="FF0000"/>
                </a:solidFill>
              </a:rPr>
              <a:t>ND</a:t>
            </a:r>
          </a:p>
          <a:p>
            <a:r>
              <a:rPr lang="en-US" dirty="0"/>
              <a:t>	Remarks: Never seen on duty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386C4-C4EF-2858-1BCE-FF1A7269D6C7}"/>
              </a:ext>
            </a:extLst>
          </p:cNvPr>
          <p:cNvSpPr txBox="1"/>
          <p:nvPr/>
        </p:nvSpPr>
        <p:spPr>
          <a:xfrm>
            <a:off x="349250" y="624614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HOUSE CAPTAINS: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9FC60-9EAC-0252-087E-B289B3E79313}"/>
              </a:ext>
            </a:extLst>
          </p:cNvPr>
          <p:cNvSpPr txBox="1"/>
          <p:nvPr/>
        </p:nvSpPr>
        <p:spPr>
          <a:xfrm>
            <a:off x="589690" y="6939696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Priyank:</a:t>
            </a:r>
          </a:p>
          <a:p>
            <a:r>
              <a:rPr lang="en-US" dirty="0"/>
              <a:t>	Class: XII-AR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</a:t>
            </a:r>
          </a:p>
          <a:p>
            <a:r>
              <a:rPr lang="en-US" dirty="0"/>
              <a:t>	Remarks: needs to be more frequent on rounds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Nirmay:</a:t>
            </a:r>
          </a:p>
          <a:p>
            <a:r>
              <a:rPr lang="en-US" dirty="0"/>
              <a:t>	Class: XII-AR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</a:t>
            </a:r>
          </a:p>
          <a:p>
            <a:r>
              <a:rPr lang="en-US" dirty="0"/>
              <a:t>	Remarks: Needs to be more serious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B8003-0334-9DC2-B954-B25B5475566A}"/>
              </a:ext>
            </a:extLst>
          </p:cNvPr>
          <p:cNvSpPr txBox="1"/>
          <p:nvPr/>
        </p:nvSpPr>
        <p:spPr>
          <a:xfrm>
            <a:off x="353511" y="54711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DEPUTY SPORTS CAPTAINS:</a:t>
            </a:r>
            <a:endParaRPr lang="en-IN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239E2-55DC-602F-FAD3-49D1F30A6F61}"/>
              </a:ext>
            </a:extLst>
          </p:cNvPr>
          <p:cNvSpPr txBox="1"/>
          <p:nvPr/>
        </p:nvSpPr>
        <p:spPr>
          <a:xfrm>
            <a:off x="505911" y="1156719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Dhruv:</a:t>
            </a:r>
          </a:p>
          <a:p>
            <a:r>
              <a:rPr lang="en-US" dirty="0"/>
              <a:t>	Class: XI-AP</a:t>
            </a:r>
          </a:p>
          <a:p>
            <a:r>
              <a:rPr lang="en-US" dirty="0"/>
              <a:t>	Rating: </a:t>
            </a:r>
            <a:r>
              <a:rPr lang="en-US" b="1" dirty="0">
                <a:solidFill>
                  <a:srgbClr val="FF0000"/>
                </a:solidFill>
              </a:rPr>
              <a:t>ND</a:t>
            </a:r>
          </a:p>
          <a:p>
            <a:r>
              <a:rPr lang="en-US" dirty="0"/>
              <a:t>	Remarks: Never on duty </a:t>
            </a:r>
          </a:p>
        </p:txBody>
      </p:sp>
    </p:spTree>
    <p:extLst>
      <p:ext uri="{BB962C8B-B14F-4D97-AF65-F5344CB8AC3E}">
        <p14:creationId xmlns:p14="http://schemas.microsoft.com/office/powerpoint/2010/main" val="176786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8B08C-0290-A3D2-2C4C-839F36081985}"/>
              </a:ext>
            </a:extLst>
          </p:cNvPr>
          <p:cNvSpPr txBox="1"/>
          <p:nvPr/>
        </p:nvSpPr>
        <p:spPr>
          <a:xfrm>
            <a:off x="403532" y="395572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HOUSE CAPTAINS: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9F24D-5D92-B018-210D-028D56FD0713}"/>
              </a:ext>
            </a:extLst>
          </p:cNvPr>
          <p:cNvSpPr txBox="1"/>
          <p:nvPr/>
        </p:nvSpPr>
        <p:spPr>
          <a:xfrm>
            <a:off x="555932" y="4412922"/>
            <a:ext cx="670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Samarth:</a:t>
            </a:r>
          </a:p>
          <a:p>
            <a:r>
              <a:rPr lang="en-US" dirty="0"/>
              <a:t>	Class: XI-AP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</a:t>
            </a:r>
          </a:p>
          <a:p>
            <a:r>
              <a:rPr lang="en-US" dirty="0"/>
              <a:t>	Remarks: must be more frequent in rounds and needs to 			pay more attention to school activities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Shreya.Y:</a:t>
            </a:r>
          </a:p>
          <a:p>
            <a:r>
              <a:rPr lang="en-US" dirty="0"/>
              <a:t>	Class: XI-AR</a:t>
            </a:r>
          </a:p>
          <a:p>
            <a:r>
              <a:rPr lang="en-US" dirty="0"/>
              <a:t>	Rating: </a:t>
            </a:r>
            <a:r>
              <a:rPr lang="en-US" b="1" dirty="0">
                <a:solidFill>
                  <a:srgbClr val="FF0000"/>
                </a:solidFill>
              </a:rPr>
              <a:t>ND</a:t>
            </a:r>
          </a:p>
          <a:p>
            <a:r>
              <a:rPr lang="en-US" dirty="0"/>
              <a:t>	Remarks: Doesn’t take her duty seriously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Sneha:</a:t>
            </a:r>
          </a:p>
          <a:p>
            <a:r>
              <a:rPr lang="en-US" dirty="0"/>
              <a:t>	Class: XI-AT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</a:t>
            </a:r>
          </a:p>
          <a:p>
            <a:r>
              <a:rPr lang="en-US" dirty="0"/>
              <a:t>	Remarks: Rarely volunteers for any work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Anushka:</a:t>
            </a:r>
          </a:p>
          <a:p>
            <a:r>
              <a:rPr lang="en-US" dirty="0"/>
              <a:t>	Class: XI-AR</a:t>
            </a:r>
          </a:p>
          <a:p>
            <a:r>
              <a:rPr lang="en-US" dirty="0"/>
              <a:t>	Rating: </a:t>
            </a:r>
            <a:r>
              <a:rPr lang="en-US" b="1" dirty="0">
                <a:solidFill>
                  <a:srgbClr val="FF0000"/>
                </a:solidFill>
              </a:rPr>
              <a:t>ND</a:t>
            </a:r>
          </a:p>
          <a:p>
            <a:r>
              <a:rPr lang="en-US" dirty="0"/>
              <a:t>	Remarks: Never been on duty, needs to be consulted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4D4CE-6359-7BFE-2915-6F221B05EE14}"/>
              </a:ext>
            </a:extLst>
          </p:cNvPr>
          <p:cNvSpPr txBox="1"/>
          <p:nvPr/>
        </p:nvSpPr>
        <p:spPr>
          <a:xfrm>
            <a:off x="555933" y="728533"/>
            <a:ext cx="67055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Rishikesh:</a:t>
            </a:r>
          </a:p>
          <a:p>
            <a:r>
              <a:rPr lang="en-US" dirty="0"/>
              <a:t>	Class: XII-AR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</a:t>
            </a:r>
          </a:p>
          <a:p>
            <a:r>
              <a:rPr lang="en-US" dirty="0"/>
              <a:t>	Remarks: Takes rounds sometimes and participates in</a:t>
            </a:r>
          </a:p>
          <a:p>
            <a:r>
              <a:rPr lang="en-US" dirty="0"/>
              <a:t>		 co-curricular activities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Devansh:</a:t>
            </a:r>
          </a:p>
          <a:p>
            <a:r>
              <a:rPr lang="en-US" dirty="0"/>
              <a:t>	Class: XII-AR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</a:t>
            </a:r>
          </a:p>
          <a:p>
            <a:r>
              <a:rPr lang="en-US" dirty="0"/>
              <a:t>	Remarks: Takes rounds sometimes and participates in</a:t>
            </a:r>
          </a:p>
          <a:p>
            <a:r>
              <a:rPr lang="en-US" dirty="0"/>
              <a:t>		 co-curricular activities </a:t>
            </a:r>
          </a:p>
        </p:txBody>
      </p:sp>
    </p:spTree>
    <p:extLst>
      <p:ext uri="{BB962C8B-B14F-4D97-AF65-F5344CB8AC3E}">
        <p14:creationId xmlns:p14="http://schemas.microsoft.com/office/powerpoint/2010/main" val="370958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90DA3-B1B2-B019-9033-491A5BF195D3}"/>
              </a:ext>
            </a:extLst>
          </p:cNvPr>
          <p:cNvSpPr txBox="1"/>
          <p:nvPr/>
        </p:nvSpPr>
        <p:spPr>
          <a:xfrm>
            <a:off x="425450" y="546100"/>
            <a:ext cx="420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/>
              <a:t>DEPUTY HEAD BOY</a:t>
            </a:r>
            <a:r>
              <a:rPr lang="en-US" dirty="0"/>
              <a:t> /</a:t>
            </a:r>
            <a:r>
              <a:rPr lang="en-US" u="sng" dirty="0"/>
              <a:t> HEAD GIRL: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39223-48D4-B455-E874-772AC73C1B25}"/>
              </a:ext>
            </a:extLst>
          </p:cNvPr>
          <p:cNvSpPr txBox="1"/>
          <p:nvPr/>
        </p:nvSpPr>
        <p:spPr>
          <a:xfrm>
            <a:off x="425450" y="1296036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Prashant:</a:t>
            </a:r>
          </a:p>
          <a:p>
            <a:r>
              <a:rPr lang="en-US" dirty="0"/>
              <a:t>	Class: XI-AT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</a:t>
            </a:r>
          </a:p>
          <a:p>
            <a:r>
              <a:rPr lang="en-US" dirty="0"/>
              <a:t>	Remarks: Active in school, takes round frequently.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Shreya.R:</a:t>
            </a:r>
          </a:p>
          <a:p>
            <a:r>
              <a:rPr lang="en-US" dirty="0"/>
              <a:t>	Class: XI-AT</a:t>
            </a:r>
          </a:p>
          <a:p>
            <a:r>
              <a:rPr lang="en-US" dirty="0"/>
              <a:t>	Rating: </a:t>
            </a:r>
            <a:r>
              <a:rPr lang="en-US" dirty="0">
                <a:solidFill>
                  <a:srgbClr val="FFC000"/>
                </a:solidFill>
              </a:rPr>
              <a:t>★★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Remarks: Takes round sometimes, needs to improve her 			frequency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1D402-C694-F0BD-8891-21FD08378560}"/>
              </a:ext>
            </a:extLst>
          </p:cNvPr>
          <p:cNvSpPr txBox="1"/>
          <p:nvPr/>
        </p:nvSpPr>
        <p:spPr>
          <a:xfrm>
            <a:off x="806449" y="241300"/>
            <a:ext cx="6045201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INSIGHTS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9BE9E6-CB80-F2F5-5C02-BE70DDB03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951098"/>
              </p:ext>
            </p:extLst>
          </p:nvPr>
        </p:nvGraphicFramePr>
        <p:xfrm>
          <a:off x="71120" y="7701280"/>
          <a:ext cx="7414260" cy="275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998EEE-E212-F128-E633-48492F8E9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160731"/>
              </p:ext>
            </p:extLst>
          </p:nvPr>
        </p:nvGraphicFramePr>
        <p:xfrm>
          <a:off x="2729230" y="4199890"/>
          <a:ext cx="462153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6C52FC-DCBF-45F2-94E9-A4BDC45851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030522"/>
              </p:ext>
            </p:extLst>
          </p:nvPr>
        </p:nvGraphicFramePr>
        <p:xfrm>
          <a:off x="273050" y="1308100"/>
          <a:ext cx="3253740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6DEC78-CA2E-4308-E9E9-3C6AB54A4D9B}"/>
              </a:ext>
            </a:extLst>
          </p:cNvPr>
          <p:cNvSpPr/>
          <p:nvPr/>
        </p:nvSpPr>
        <p:spPr>
          <a:xfrm>
            <a:off x="3837940" y="1543656"/>
            <a:ext cx="3429000" cy="225552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8F2EE-A4D9-EDBD-4EB1-F9608C0811F0}"/>
              </a:ext>
            </a:extLst>
          </p:cNvPr>
          <p:cNvSpPr txBox="1"/>
          <p:nvPr/>
        </p:nvSpPr>
        <p:spPr>
          <a:xfrm>
            <a:off x="4730750" y="15697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 Scorers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11173-31CF-FBED-0E76-CA6BFADBF994}"/>
              </a:ext>
            </a:extLst>
          </p:cNvPr>
          <p:cNvSpPr txBox="1"/>
          <p:nvPr/>
        </p:nvSpPr>
        <p:spPr>
          <a:xfrm>
            <a:off x="4164331" y="2142222"/>
            <a:ext cx="132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Aasishna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Mugdha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Rashi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Sarvada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97B87-D8ED-AB5F-B6A3-3CCADBD11D36}"/>
              </a:ext>
            </a:extLst>
          </p:cNvPr>
          <p:cNvSpPr txBox="1"/>
          <p:nvPr/>
        </p:nvSpPr>
        <p:spPr>
          <a:xfrm>
            <a:off x="5552440" y="2142222"/>
            <a:ext cx="129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Shreya.B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Taha</a:t>
            </a:r>
            <a:endParaRPr lang="en-IN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Vanshika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Viraj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8F57F-B9BB-797B-1985-0E05A36A19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40050" y="6716366"/>
            <a:ext cx="4343400" cy="230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3AA7E-6687-83EB-91B8-D034D9F2E03D}"/>
              </a:ext>
            </a:extLst>
          </p:cNvPr>
          <p:cNvSpPr txBox="1"/>
          <p:nvPr/>
        </p:nvSpPr>
        <p:spPr>
          <a:xfrm>
            <a:off x="313690" y="530032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Avg Credit Score</a:t>
            </a:r>
            <a:r>
              <a:rPr lang="en-US" b="1" dirty="0"/>
              <a:t> </a:t>
            </a:r>
            <a:r>
              <a:rPr lang="en-US" dirty="0"/>
              <a:t>ratio among students is 1.75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1C9B0-3F87-C255-9488-C8E9D1DDD465}"/>
              </a:ext>
            </a:extLst>
          </p:cNvPr>
          <p:cNvSpPr txBox="1"/>
          <p:nvPr/>
        </p:nvSpPr>
        <p:spPr>
          <a:xfrm>
            <a:off x="3092450" y="6762145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IX                          X                          XI                        XII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B815F-6C33-FDEC-11DB-ED84DFFF6A4A}"/>
              </a:ext>
            </a:extLst>
          </p:cNvPr>
          <p:cNvSpPr txBox="1"/>
          <p:nvPr/>
        </p:nvSpPr>
        <p:spPr>
          <a:xfrm>
            <a:off x="205740" y="6618447"/>
            <a:ext cx="2393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Academic performance is not included and will be updated later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1084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629</Words>
  <Application>Microsoft Office PowerPoint</Application>
  <PresentationFormat>Custom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ADLaM Display</vt:lpstr>
      <vt:lpstr>Calibri</vt:lpstr>
      <vt:lpstr>Carlito</vt:lpstr>
      <vt:lpstr>Trade Gothic Next Heavy</vt:lpstr>
      <vt:lpstr>Trebuchet MS</vt:lpstr>
      <vt:lpstr>Wingdings</vt:lpstr>
      <vt:lpstr>Office Theme</vt:lpstr>
      <vt:lpstr>MONTHLY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REPORT</dc:title>
  <dc:creator>sameer sahu</dc:creator>
  <cp:lastModifiedBy>sameer sahu</cp:lastModifiedBy>
  <cp:revision>2</cp:revision>
  <dcterms:created xsi:type="dcterms:W3CDTF">2023-11-02T07:59:17Z</dcterms:created>
  <dcterms:modified xsi:type="dcterms:W3CDTF">2023-11-02T13:50:45Z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2023-11-02T00:00:00Z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2023-11-02T13:42:30Z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a358cc6d-60fa-42df-a388-4f074c4f8a6c</vt:lpwstr>
  </property>
  <property fmtid="{D5CDD505-2E9C-101B-9397-08002B2CF9AE}" pid="10" name="MSIP_Label_defa4170-0d19-0005-0004-bc88714345d2_ActionId">
    <vt:lpwstr>24ac1b2e-b5a0-4ded-9d90-719193501b73</vt:lpwstr>
  </property>
  <property fmtid="{D5CDD505-2E9C-101B-9397-08002B2CF9AE}" pid="11" name="MSIP_Label_defa4170-0d19-0005-0004-bc88714345d2_ContentBits">
    <vt:lpwstr>0</vt:lpwstr>
  </property>
</Properties>
</file>