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handoutMasterIdLst>
    <p:handoutMasterId r:id="rId26"/>
  </p:handoutMasterIdLst>
  <p:sldIdLst>
    <p:sldId id="355" r:id="rId2"/>
    <p:sldId id="356" r:id="rId3"/>
    <p:sldId id="380" r:id="rId4"/>
    <p:sldId id="382" r:id="rId5"/>
    <p:sldId id="383" r:id="rId6"/>
    <p:sldId id="421" r:id="rId7"/>
    <p:sldId id="390" r:id="rId8"/>
    <p:sldId id="391" r:id="rId9"/>
    <p:sldId id="392" r:id="rId10"/>
    <p:sldId id="415" r:id="rId11"/>
    <p:sldId id="393" r:id="rId12"/>
    <p:sldId id="420" r:id="rId13"/>
    <p:sldId id="411" r:id="rId14"/>
    <p:sldId id="417" r:id="rId15"/>
    <p:sldId id="399" r:id="rId16"/>
    <p:sldId id="400" r:id="rId17"/>
    <p:sldId id="398" r:id="rId18"/>
    <p:sldId id="419" r:id="rId19"/>
    <p:sldId id="407" r:id="rId20"/>
    <p:sldId id="409" r:id="rId21"/>
    <p:sldId id="422" r:id="rId22"/>
    <p:sldId id="406" r:id="rId23"/>
    <p:sldId id="358" r:id="rId24"/>
  </p:sldIdLst>
  <p:sldSz cx="12192000" cy="6858000"/>
  <p:notesSz cx="6858000" cy="9144000"/>
  <p:defaultTextStyle>
    <a:defPPr>
      <a:defRPr lang="en-US"/>
    </a:defPPr>
    <a:lvl1pPr marL="0" algn="l" defTabSz="457200" rtl="0" eaLnBrk="1" latinLnBrk="0" hangingPunct="1">
      <a:defRPr sz="1900" kern="1200">
        <a:solidFill>
          <a:schemeClr val="tx1"/>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1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83"/>
    <a:srgbClr val="004289"/>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snapToObjects="1">
      <p:cViewPr varScale="1">
        <p:scale>
          <a:sx n="78" d="100"/>
          <a:sy n="78" d="100"/>
        </p:scale>
        <p:origin x="965" y="62"/>
      </p:cViewPr>
      <p:guideLst>
        <p:guide orient="horz" pos="2160"/>
        <p:guide pos="381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10/21/2020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t>10/21/2020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
        <p:nvSpPr>
          <p:cNvPr id="6"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t>‹#›</a:t>
            </a:fld>
            <a:endParaRPr lang="en-US"/>
          </a:p>
        </p:txBody>
      </p:sp>
      <p:sp>
        <p:nvSpPr>
          <p:cNvPr id="5" name="Title Placeholder 1"/>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p:cNvSpPr txBox="1"/>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a:lstStyle>
          <a:p>
            <a:fld id="{EB1023CF-B329-E444-9BAC-9F50F1C249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p:cNvSpPr>
            <a:spLocks noGrp="1"/>
          </p:cNvSpPr>
          <p:nvPr>
            <p:ph type="dt" sz="half" idx="10"/>
          </p:nvPr>
        </p:nvSpPr>
        <p:spPr/>
        <p:txBody>
          <a:bodyPr/>
          <a:lstStyle/>
          <a:p>
            <a:fld id="{AD5D2152-08A9-004F-BE32-52A9C6BDFCAD}" type="datetimeFigureOut">
              <a:rPr lang="en-US" smtClean="0"/>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t>10/21/2020</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900" kern="1200">
          <a:solidFill>
            <a:schemeClr val="tx1"/>
          </a:solidFill>
          <a:latin typeface="+mn-lt"/>
          <a:ea typeface="+mn-ea"/>
          <a:cs typeface="+mn-cs"/>
        </a:defRPr>
      </a:lvl1pPr>
      <a:lvl2pPr marL="457200" algn="l" defTabSz="457200" rtl="0" eaLnBrk="1" latinLnBrk="0" hangingPunct="1">
        <a:defRPr sz="1900" kern="1200">
          <a:solidFill>
            <a:schemeClr val="tx1"/>
          </a:solidFill>
          <a:latin typeface="+mn-lt"/>
          <a:ea typeface="+mn-ea"/>
          <a:cs typeface="+mn-cs"/>
        </a:defRPr>
      </a:lvl2pPr>
      <a:lvl3pPr marL="914400" algn="l" defTabSz="457200" rtl="0" eaLnBrk="1" latinLnBrk="0" hangingPunct="1">
        <a:defRPr sz="1900" kern="1200">
          <a:solidFill>
            <a:schemeClr val="tx1"/>
          </a:solidFill>
          <a:latin typeface="+mn-lt"/>
          <a:ea typeface="+mn-ea"/>
          <a:cs typeface="+mn-cs"/>
        </a:defRPr>
      </a:lvl3pPr>
      <a:lvl4pPr marL="1371600" algn="l" defTabSz="457200" rtl="0" eaLnBrk="1" latinLnBrk="0" hangingPunct="1">
        <a:defRPr sz="1900" kern="1200">
          <a:solidFill>
            <a:schemeClr val="tx1"/>
          </a:solidFill>
          <a:latin typeface="+mn-lt"/>
          <a:ea typeface="+mn-ea"/>
          <a:cs typeface="+mn-cs"/>
        </a:defRPr>
      </a:lvl4pPr>
      <a:lvl5pPr marL="1828800" algn="l" defTabSz="457200" rtl="0" eaLnBrk="1" latinLnBrk="0" hangingPunct="1">
        <a:defRPr sz="1900" kern="1200">
          <a:solidFill>
            <a:schemeClr val="tx1"/>
          </a:solidFill>
          <a:latin typeface="+mn-lt"/>
          <a:ea typeface="+mn-ea"/>
          <a:cs typeface="+mn-cs"/>
        </a:defRPr>
      </a:lvl5pPr>
      <a:lvl6pPr marL="2286000" algn="l" defTabSz="457200" rtl="0" eaLnBrk="1" latinLnBrk="0" hangingPunct="1">
        <a:defRPr sz="1900" kern="1200">
          <a:solidFill>
            <a:schemeClr val="tx1"/>
          </a:solidFill>
          <a:latin typeface="+mn-lt"/>
          <a:ea typeface="+mn-ea"/>
          <a:cs typeface="+mn-cs"/>
        </a:defRPr>
      </a:lvl6pPr>
      <a:lvl7pPr marL="2743200" algn="l" defTabSz="457200" rtl="0" eaLnBrk="1" latinLnBrk="0" hangingPunct="1">
        <a:defRPr sz="1900" kern="1200">
          <a:solidFill>
            <a:schemeClr val="tx1"/>
          </a:solidFill>
          <a:latin typeface="+mn-lt"/>
          <a:ea typeface="+mn-ea"/>
          <a:cs typeface="+mn-cs"/>
        </a:defRPr>
      </a:lvl7pPr>
      <a:lvl8pPr marL="3200400" algn="l" defTabSz="457200" rtl="0" eaLnBrk="1" latinLnBrk="0" hangingPunct="1">
        <a:defRPr sz="1900" kern="1200">
          <a:solidFill>
            <a:schemeClr val="tx1"/>
          </a:solidFill>
          <a:latin typeface="+mn-lt"/>
          <a:ea typeface="+mn-ea"/>
          <a:cs typeface="+mn-cs"/>
        </a:defRPr>
      </a:lvl8pPr>
      <a:lvl9pPr marL="3657600" algn="l" defTabSz="4572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286D59-0AC8-42BB-BDD8-833EA94FE40D}"/>
              </a:ext>
            </a:extLst>
          </p:cNvPr>
          <p:cNvSpPr txBox="1"/>
          <p:nvPr/>
        </p:nvSpPr>
        <p:spPr>
          <a:xfrm>
            <a:off x="145143" y="537029"/>
            <a:ext cx="3178628" cy="384721"/>
          </a:xfrm>
          <a:prstGeom prst="rect">
            <a:avLst/>
          </a:prstGeom>
          <a:noFill/>
        </p:spPr>
        <p:txBody>
          <a:bodyPr wrap="square" rtlCol="0">
            <a:spAutoFit/>
          </a:bodyPr>
          <a:lstStyle/>
          <a:p>
            <a:r>
              <a:rPr lang="en-US" b="1" dirty="0"/>
              <a:t>Flowchart for TSP </a:t>
            </a:r>
            <a:r>
              <a:rPr lang="en-US" b="1" dirty="0" err="1"/>
              <a:t>Bruteforce</a:t>
            </a:r>
            <a:endParaRPr lang="en-US" b="1" dirty="0"/>
          </a:p>
        </p:txBody>
      </p:sp>
      <p:pic>
        <p:nvPicPr>
          <p:cNvPr id="3" name="Picture 2">
            <a:extLst>
              <a:ext uri="{FF2B5EF4-FFF2-40B4-BE49-F238E27FC236}">
                <a16:creationId xmlns:a16="http://schemas.microsoft.com/office/drawing/2014/main" id="{3AC654B4-6914-43CC-B3A2-4143669C2A76}"/>
              </a:ext>
            </a:extLst>
          </p:cNvPr>
          <p:cNvPicPr>
            <a:picLocks noChangeAspect="1"/>
          </p:cNvPicPr>
          <p:nvPr/>
        </p:nvPicPr>
        <p:blipFill>
          <a:blip r:embed="rId2"/>
          <a:stretch>
            <a:fillRect/>
          </a:stretch>
        </p:blipFill>
        <p:spPr>
          <a:xfrm>
            <a:off x="741262" y="1575010"/>
            <a:ext cx="5165017" cy="4361239"/>
          </a:xfrm>
          <a:prstGeom prst="rect">
            <a:avLst/>
          </a:prstGeom>
        </p:spPr>
      </p:pic>
      <p:pic>
        <p:nvPicPr>
          <p:cNvPr id="7" name="Picture 6">
            <a:extLst>
              <a:ext uri="{FF2B5EF4-FFF2-40B4-BE49-F238E27FC236}">
                <a16:creationId xmlns:a16="http://schemas.microsoft.com/office/drawing/2014/main" id="{7B406065-6EE5-4C6F-8F47-7846787DB292}"/>
              </a:ext>
            </a:extLst>
          </p:cNvPr>
          <p:cNvPicPr>
            <a:picLocks noChangeAspect="1"/>
          </p:cNvPicPr>
          <p:nvPr/>
        </p:nvPicPr>
        <p:blipFill>
          <a:blip r:embed="rId3"/>
          <a:stretch>
            <a:fillRect/>
          </a:stretch>
        </p:blipFill>
        <p:spPr>
          <a:xfrm>
            <a:off x="5906279" y="2636496"/>
            <a:ext cx="5354011" cy="3299753"/>
          </a:xfrm>
          <a:prstGeom prst="rect">
            <a:avLst/>
          </a:prstGeom>
        </p:spPr>
      </p:pic>
    </p:spTree>
    <p:extLst>
      <p:ext uri="{BB962C8B-B14F-4D97-AF65-F5344CB8AC3E}">
        <p14:creationId xmlns:p14="http://schemas.microsoft.com/office/powerpoint/2010/main" val="846859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324" y="781343"/>
            <a:ext cx="10279352" cy="5295313"/>
          </a:xfrm>
        </p:spPr>
        <p:txBody>
          <a:bodyPr>
            <a:normAutofit/>
          </a:bodyPr>
          <a:lstStyle/>
          <a:p>
            <a:pPr marL="0" marR="0" indent="0">
              <a:spcBef>
                <a:spcPts val="0"/>
              </a:spcBef>
              <a:spcAft>
                <a:spcPts val="0"/>
              </a:spcAft>
              <a:buNone/>
            </a:pPr>
            <a:r>
              <a:rPr lang="en-US" sz="2400" b="1" dirty="0">
                <a:solidFill>
                  <a:srgbClr val="003683"/>
                </a:solidFill>
              </a:rPr>
              <a:t>                                       Solution to Travelling Salesman Problem:</a:t>
            </a:r>
          </a:p>
          <a:p>
            <a:pPr marL="0" marR="0" indent="0">
              <a:spcBef>
                <a:spcPts val="0"/>
              </a:spcBef>
              <a:spcAft>
                <a:spcPts val="0"/>
              </a:spcAft>
              <a:buNone/>
            </a:pPr>
            <a:endParaRPr lang="en-US" sz="2400" dirty="0"/>
          </a:p>
          <a:p>
            <a:pPr marL="0" marR="0" indent="0">
              <a:spcBef>
                <a:spcPts val="0"/>
              </a:spcBef>
              <a:spcAft>
                <a:spcPts val="0"/>
              </a:spcAft>
              <a:buNone/>
            </a:pPr>
            <a:r>
              <a:rPr lang="en-US" sz="2000" b="1" dirty="0"/>
              <a:t>Backtracking/</a:t>
            </a:r>
            <a:r>
              <a:rPr lang="en-US" sz="2000" b="1" dirty="0" err="1"/>
              <a:t>Bruteforce</a:t>
            </a:r>
            <a:r>
              <a:rPr lang="en-US" sz="2000" b="1" dirty="0"/>
              <a:t> Method:</a:t>
            </a:r>
          </a:p>
          <a:p>
            <a:pPr marL="0" marR="0" indent="0">
              <a:spcBef>
                <a:spcPts val="0"/>
              </a:spcBef>
              <a:spcAft>
                <a:spcPts val="0"/>
              </a:spcAft>
              <a:buNone/>
            </a:pPr>
            <a:endParaRPr lang="en-US" sz="2400" dirty="0"/>
          </a:p>
          <a:p>
            <a:pPr marL="0" marR="0" indent="0">
              <a:spcBef>
                <a:spcPts val="0"/>
              </a:spcBef>
              <a:spcAft>
                <a:spcPts val="0"/>
              </a:spcAft>
              <a:buNone/>
            </a:pPr>
            <a:r>
              <a:rPr lang="en-US" sz="2200" dirty="0"/>
              <a:t>1.Root node or source node(1) is the starting point and ending point of the final path.</a:t>
            </a:r>
          </a:p>
          <a:p>
            <a:pPr marL="0" marR="0" indent="0">
              <a:spcBef>
                <a:spcPts val="0"/>
              </a:spcBef>
              <a:spcAft>
                <a:spcPts val="0"/>
              </a:spcAft>
              <a:buNone/>
            </a:pPr>
            <a:r>
              <a:rPr lang="en-US" sz="2200" dirty="0"/>
              <a:t>2.Generate all (n-1)! permutations of the nodes as:</a:t>
            </a:r>
          </a:p>
          <a:p>
            <a:pPr marL="0" marR="0" indent="0">
              <a:spcBef>
                <a:spcPts val="0"/>
              </a:spcBef>
              <a:spcAft>
                <a:spcPts val="0"/>
              </a:spcAft>
              <a:buNone/>
            </a:pPr>
            <a:r>
              <a:rPr lang="en-US" sz="2200" dirty="0"/>
              <a:t>       -Traverse the array of nodes by variable </a:t>
            </a:r>
            <a:r>
              <a:rPr lang="en-US" sz="2200" dirty="0" err="1"/>
              <a:t>i</a:t>
            </a:r>
            <a:r>
              <a:rPr lang="en-US" sz="2200" dirty="0"/>
              <a:t>.</a:t>
            </a:r>
          </a:p>
          <a:p>
            <a:pPr marL="0" marR="0" indent="0">
              <a:spcBef>
                <a:spcPts val="0"/>
              </a:spcBef>
              <a:spcAft>
                <a:spcPts val="0"/>
              </a:spcAft>
              <a:buNone/>
            </a:pPr>
            <a:r>
              <a:rPr lang="en-US" sz="2200" dirty="0"/>
              <a:t>       -Swap starting node and </a:t>
            </a:r>
            <a:r>
              <a:rPr lang="en-US" sz="2200" dirty="0" err="1"/>
              <a:t>ith</a:t>
            </a:r>
            <a:r>
              <a:rPr lang="en-US" sz="2200" dirty="0"/>
              <a:t> node.</a:t>
            </a:r>
          </a:p>
          <a:p>
            <a:pPr marL="0" marR="0" indent="0">
              <a:spcBef>
                <a:spcPts val="0"/>
              </a:spcBef>
              <a:spcAft>
                <a:spcPts val="0"/>
              </a:spcAft>
              <a:buNone/>
            </a:pPr>
            <a:r>
              <a:rPr lang="en-US" sz="2200" dirty="0"/>
              <a:t>       -Recursively call the function with starting node=starting node+1.</a:t>
            </a:r>
          </a:p>
          <a:p>
            <a:pPr marL="0" marR="0" indent="0">
              <a:spcBef>
                <a:spcPts val="0"/>
              </a:spcBef>
              <a:spcAft>
                <a:spcPts val="0"/>
              </a:spcAft>
              <a:buNone/>
            </a:pPr>
            <a:r>
              <a:rPr lang="en-US" sz="2200" dirty="0"/>
              <a:t>       -Swap starting node and </a:t>
            </a:r>
            <a:r>
              <a:rPr lang="en-US" sz="2200" dirty="0" err="1"/>
              <a:t>ith</a:t>
            </a:r>
            <a:r>
              <a:rPr lang="en-US" sz="2200" dirty="0"/>
              <a:t> node.</a:t>
            </a:r>
          </a:p>
          <a:p>
            <a:pPr marL="0" marR="0" indent="0">
              <a:spcBef>
                <a:spcPts val="0"/>
              </a:spcBef>
              <a:spcAft>
                <a:spcPts val="0"/>
              </a:spcAft>
              <a:buNone/>
            </a:pPr>
            <a:r>
              <a:rPr lang="en-US" sz="2200" dirty="0"/>
              <a:t> 3.when starting node==ending </a:t>
            </a:r>
            <a:r>
              <a:rPr lang="en-US" sz="2200" dirty="0" err="1"/>
              <a:t>node,Calculate</a:t>
            </a:r>
            <a:r>
              <a:rPr lang="en-US" sz="2200" dirty="0"/>
              <a:t> cost of the path.</a:t>
            </a:r>
          </a:p>
          <a:p>
            <a:pPr marL="0" marR="0" indent="0">
              <a:spcBef>
                <a:spcPts val="0"/>
              </a:spcBef>
              <a:spcAft>
                <a:spcPts val="0"/>
              </a:spcAft>
              <a:buNone/>
            </a:pPr>
            <a:r>
              <a:rPr lang="en-US" sz="2200" dirty="0"/>
              <a:t> 4.Return the permutation having the minimum cost.</a:t>
            </a:r>
          </a:p>
          <a:p>
            <a:pPr marL="0" marR="0" indent="0">
              <a:spcBef>
                <a:spcPts val="0"/>
              </a:spcBef>
              <a:spcAft>
                <a:spcPts val="0"/>
              </a:spcAft>
              <a:buNone/>
            </a:pPr>
            <a:endParaRPr lang="en-US" sz="2400" dirty="0"/>
          </a:p>
          <a:p>
            <a:pPr marL="0" marR="0" indent="0">
              <a:spcBef>
                <a:spcPts val="0"/>
              </a:spcBef>
              <a:spcAft>
                <a:spcPts val="0"/>
              </a:spcAft>
              <a:buNone/>
            </a:pPr>
            <a:endParaRPr lang="en-US" sz="2400" dirty="0"/>
          </a:p>
          <a:p>
            <a:pPr marL="0" marR="0" indent="0">
              <a:spcBef>
                <a:spcPts val="0"/>
              </a:spcBef>
              <a:spcAft>
                <a:spcPts val="0"/>
              </a:spcAft>
              <a:buNone/>
            </a:pPr>
            <a:endParaRPr lang="en-US" sz="2400" dirty="0"/>
          </a:p>
          <a:p>
            <a:pPr marL="0" marR="0" indent="0">
              <a:spcBef>
                <a:spcPts val="0"/>
              </a:spcBef>
              <a:spcAft>
                <a:spcPts val="0"/>
              </a:spcAft>
              <a:buNone/>
            </a:pPr>
            <a:endParaRPr lang="en-US" sz="2400" dirty="0"/>
          </a:p>
        </p:txBody>
      </p:sp>
      <p:pic>
        <p:nvPicPr>
          <p:cNvPr id="5" name="Picture 4">
            <a:extLst>
              <a:ext uri="{FF2B5EF4-FFF2-40B4-BE49-F238E27FC236}">
                <a16:creationId xmlns:a16="http://schemas.microsoft.com/office/drawing/2014/main" id="{5CF1C845-BC5B-43A9-959A-23E5FCDDAF9B}"/>
              </a:ext>
            </a:extLst>
          </p:cNvPr>
          <p:cNvPicPr>
            <a:picLocks noChangeAspect="1"/>
          </p:cNvPicPr>
          <p:nvPr/>
        </p:nvPicPr>
        <p:blipFill>
          <a:blip r:embed="rId2"/>
          <a:stretch>
            <a:fillRect/>
          </a:stretch>
        </p:blipFill>
        <p:spPr>
          <a:xfrm>
            <a:off x="6203853" y="4920296"/>
            <a:ext cx="5861246" cy="1832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F35F0E-7DC5-4100-ABA8-520E29EAD61B}"/>
              </a:ext>
            </a:extLst>
          </p:cNvPr>
          <p:cNvSpPr txBox="1"/>
          <p:nvPr/>
        </p:nvSpPr>
        <p:spPr>
          <a:xfrm>
            <a:off x="211015" y="562708"/>
            <a:ext cx="3995225" cy="384721"/>
          </a:xfrm>
          <a:prstGeom prst="rect">
            <a:avLst/>
          </a:prstGeom>
          <a:noFill/>
        </p:spPr>
        <p:txBody>
          <a:bodyPr wrap="square" rtlCol="0">
            <a:spAutoFit/>
          </a:bodyPr>
          <a:lstStyle/>
          <a:p>
            <a:r>
              <a:rPr lang="en-US" b="1" dirty="0"/>
              <a:t>Flowchart for DP method  </a:t>
            </a:r>
          </a:p>
        </p:txBody>
      </p:sp>
      <p:pic>
        <p:nvPicPr>
          <p:cNvPr id="8" name="Picture 7">
            <a:extLst>
              <a:ext uri="{FF2B5EF4-FFF2-40B4-BE49-F238E27FC236}">
                <a16:creationId xmlns:a16="http://schemas.microsoft.com/office/drawing/2014/main" id="{3526C23A-8C62-4655-94C0-CAB54083ED90}"/>
              </a:ext>
            </a:extLst>
          </p:cNvPr>
          <p:cNvPicPr>
            <a:picLocks noChangeAspect="1"/>
          </p:cNvPicPr>
          <p:nvPr/>
        </p:nvPicPr>
        <p:blipFill>
          <a:blip r:embed="rId2"/>
          <a:stretch>
            <a:fillRect/>
          </a:stretch>
        </p:blipFill>
        <p:spPr>
          <a:xfrm>
            <a:off x="908978" y="1506824"/>
            <a:ext cx="4521151" cy="4788468"/>
          </a:xfrm>
          <a:prstGeom prst="rect">
            <a:avLst/>
          </a:prstGeom>
        </p:spPr>
      </p:pic>
      <p:pic>
        <p:nvPicPr>
          <p:cNvPr id="10" name="Picture 9">
            <a:extLst>
              <a:ext uri="{FF2B5EF4-FFF2-40B4-BE49-F238E27FC236}">
                <a16:creationId xmlns:a16="http://schemas.microsoft.com/office/drawing/2014/main" id="{3874BF3F-DD52-40D2-ADE6-C5904686F632}"/>
              </a:ext>
            </a:extLst>
          </p:cNvPr>
          <p:cNvPicPr>
            <a:picLocks noChangeAspect="1"/>
          </p:cNvPicPr>
          <p:nvPr/>
        </p:nvPicPr>
        <p:blipFill>
          <a:blip r:embed="rId3"/>
          <a:stretch>
            <a:fillRect/>
          </a:stretch>
        </p:blipFill>
        <p:spPr>
          <a:xfrm>
            <a:off x="6607792" y="1931084"/>
            <a:ext cx="5380400" cy="4661169"/>
          </a:xfrm>
          <a:prstGeom prst="rect">
            <a:avLst/>
          </a:prstGeom>
        </p:spPr>
      </p:pic>
    </p:spTree>
    <p:extLst>
      <p:ext uri="{BB962C8B-B14F-4D97-AF65-F5344CB8AC3E}">
        <p14:creationId xmlns:p14="http://schemas.microsoft.com/office/powerpoint/2010/main" val="2603462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82ACC3-6C63-4706-8FBB-D722FCE7A36F}"/>
              </a:ext>
            </a:extLst>
          </p:cNvPr>
          <p:cNvSpPr txBox="1"/>
          <p:nvPr/>
        </p:nvSpPr>
        <p:spPr>
          <a:xfrm>
            <a:off x="126609" y="436098"/>
            <a:ext cx="3798277" cy="384721"/>
          </a:xfrm>
          <a:prstGeom prst="rect">
            <a:avLst/>
          </a:prstGeom>
          <a:noFill/>
        </p:spPr>
        <p:txBody>
          <a:bodyPr wrap="square" rtlCol="0">
            <a:spAutoFit/>
          </a:bodyPr>
          <a:lstStyle/>
          <a:p>
            <a:r>
              <a:rPr lang="en-US" b="1" dirty="0"/>
              <a:t>Dynamic programming method:</a:t>
            </a:r>
          </a:p>
        </p:txBody>
      </p:sp>
      <p:sp>
        <p:nvSpPr>
          <p:cNvPr id="5" name="TextBox 4">
            <a:extLst>
              <a:ext uri="{FF2B5EF4-FFF2-40B4-BE49-F238E27FC236}">
                <a16:creationId xmlns:a16="http://schemas.microsoft.com/office/drawing/2014/main" id="{0F40F8A5-2473-4A74-B536-00DA7543DA2C}"/>
              </a:ext>
            </a:extLst>
          </p:cNvPr>
          <p:cNvSpPr txBox="1"/>
          <p:nvPr/>
        </p:nvSpPr>
        <p:spPr>
          <a:xfrm>
            <a:off x="332934" y="798789"/>
            <a:ext cx="11408900" cy="3016210"/>
          </a:xfrm>
          <a:prstGeom prst="rect">
            <a:avLst/>
          </a:prstGeom>
          <a:noFill/>
        </p:spPr>
        <p:txBody>
          <a:bodyPr wrap="square" rtlCol="0">
            <a:spAutoFit/>
          </a:bodyPr>
          <a:lstStyle/>
          <a:p>
            <a:r>
              <a:rPr lang="en-US" dirty="0"/>
              <a:t>1.Considering Starting vertex and ending vertex as 1.</a:t>
            </a:r>
          </a:p>
          <a:p>
            <a:r>
              <a:rPr lang="en-US" dirty="0"/>
              <a:t>2.Find </a:t>
            </a:r>
            <a:r>
              <a:rPr lang="en-US" dirty="0" err="1"/>
              <a:t>ith</a:t>
            </a:r>
            <a:r>
              <a:rPr lang="en-US" dirty="0"/>
              <a:t> vertex which must be second last vertex in the path.</a:t>
            </a:r>
          </a:p>
          <a:p>
            <a:r>
              <a:rPr lang="en-US" dirty="0"/>
              <a:t>3.For point 2,Generate all 2^n  subsets of the nodes through bit manipulation.</a:t>
            </a:r>
          </a:p>
          <a:p>
            <a:r>
              <a:rPr lang="en-US" dirty="0"/>
              <a:t>4.Bit manipulation works as visited </a:t>
            </a:r>
            <a:r>
              <a:rPr lang="en-US" dirty="0" err="1"/>
              <a:t>arr,bits</a:t>
            </a:r>
            <a:r>
              <a:rPr lang="en-US" dirty="0"/>
              <a:t> of the bitmask will represent nodes.</a:t>
            </a:r>
          </a:p>
          <a:p>
            <a:r>
              <a:rPr lang="en-US" dirty="0"/>
              <a:t>5.1 means visited and 0 means not visited.</a:t>
            </a:r>
          </a:p>
          <a:p>
            <a:r>
              <a:rPr lang="en-US" dirty="0"/>
              <a:t>6.Recurrence relation for point 2:</a:t>
            </a:r>
          </a:p>
          <a:p>
            <a:r>
              <a:rPr lang="en-US" dirty="0"/>
              <a:t>    cost(</a:t>
            </a:r>
            <a:r>
              <a:rPr lang="en-US" dirty="0" err="1"/>
              <a:t>S,i</a:t>
            </a:r>
            <a:r>
              <a:rPr lang="en-US" dirty="0"/>
              <a:t>)=</a:t>
            </a:r>
            <a:r>
              <a:rPr lang="en-US" dirty="0" err="1"/>
              <a:t>dist</a:t>
            </a:r>
            <a:r>
              <a:rPr lang="en-US" dirty="0"/>
              <a:t>[</a:t>
            </a:r>
            <a:r>
              <a:rPr lang="en-US" dirty="0" err="1"/>
              <a:t>i</a:t>
            </a:r>
            <a:r>
              <a:rPr lang="en-US" dirty="0"/>
              <a:t>][j]= + cost( {S-i-1} , j ) , where S represents set of all vertices and </a:t>
            </a:r>
          </a:p>
          <a:p>
            <a:r>
              <a:rPr lang="en-US" dirty="0"/>
              <a:t>   j belongs to S.</a:t>
            </a:r>
          </a:p>
          <a:p>
            <a:endParaRPr lang="en-US" dirty="0"/>
          </a:p>
          <a:p>
            <a:r>
              <a:rPr lang="en-US" dirty="0"/>
              <a:t>Time complexity for computing minimum cost is: O(n*(2^n)).</a:t>
            </a:r>
          </a:p>
        </p:txBody>
      </p:sp>
      <p:pic>
        <p:nvPicPr>
          <p:cNvPr id="8" name="Picture 7">
            <a:extLst>
              <a:ext uri="{FF2B5EF4-FFF2-40B4-BE49-F238E27FC236}">
                <a16:creationId xmlns:a16="http://schemas.microsoft.com/office/drawing/2014/main" id="{BFE91827-9852-4ADB-B493-78C7371FCFD8}"/>
              </a:ext>
            </a:extLst>
          </p:cNvPr>
          <p:cNvPicPr>
            <a:picLocks noChangeAspect="1"/>
          </p:cNvPicPr>
          <p:nvPr/>
        </p:nvPicPr>
        <p:blipFill>
          <a:blip r:embed="rId2"/>
          <a:stretch>
            <a:fillRect/>
          </a:stretch>
        </p:blipFill>
        <p:spPr>
          <a:xfrm>
            <a:off x="642424" y="3792969"/>
            <a:ext cx="10410825" cy="2790825"/>
          </a:xfrm>
          <a:prstGeom prst="rect">
            <a:avLst/>
          </a:prstGeom>
        </p:spPr>
      </p:pic>
      <p:sp>
        <p:nvSpPr>
          <p:cNvPr id="11" name="TextBox 10">
            <a:extLst>
              <a:ext uri="{FF2B5EF4-FFF2-40B4-BE49-F238E27FC236}">
                <a16:creationId xmlns:a16="http://schemas.microsoft.com/office/drawing/2014/main" id="{AC3195DB-473A-47B4-9509-544E2D1BDD7C}"/>
              </a:ext>
            </a:extLst>
          </p:cNvPr>
          <p:cNvSpPr txBox="1"/>
          <p:nvPr/>
        </p:nvSpPr>
        <p:spPr>
          <a:xfrm>
            <a:off x="4965895" y="414068"/>
            <a:ext cx="3390314" cy="384721"/>
          </a:xfrm>
          <a:prstGeom prst="rect">
            <a:avLst/>
          </a:prstGeom>
          <a:noFill/>
        </p:spPr>
        <p:txBody>
          <a:bodyPr wrap="square" rtlCol="0">
            <a:spAutoFit/>
          </a:bodyPr>
          <a:lstStyle/>
          <a:p>
            <a:r>
              <a:rPr lang="en-US" b="1" dirty="0">
                <a:solidFill>
                  <a:srgbClr val="7030A0"/>
                </a:solidFill>
              </a:rPr>
              <a:t> </a:t>
            </a:r>
          </a:p>
        </p:txBody>
      </p:sp>
    </p:spTree>
    <p:extLst>
      <p:ext uri="{BB962C8B-B14F-4D97-AF65-F5344CB8AC3E}">
        <p14:creationId xmlns:p14="http://schemas.microsoft.com/office/powerpoint/2010/main" val="1213389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E46BE5-C24D-46F4-A09D-0BF08819D645}"/>
              </a:ext>
            </a:extLst>
          </p:cNvPr>
          <p:cNvSpPr txBox="1"/>
          <p:nvPr/>
        </p:nvSpPr>
        <p:spPr>
          <a:xfrm>
            <a:off x="190500" y="166271"/>
            <a:ext cx="3289300" cy="677108"/>
          </a:xfrm>
          <a:prstGeom prst="rect">
            <a:avLst/>
          </a:prstGeom>
          <a:noFill/>
        </p:spPr>
        <p:txBody>
          <a:bodyPr wrap="square" rtlCol="0">
            <a:spAutoFit/>
          </a:bodyPr>
          <a:lstStyle/>
          <a:p>
            <a:r>
              <a:rPr lang="en-US" b="1" dirty="0"/>
              <a:t>Flowchart of binary heap implementation </a:t>
            </a:r>
          </a:p>
        </p:txBody>
      </p:sp>
      <p:pic>
        <p:nvPicPr>
          <p:cNvPr id="9" name="Picture 8">
            <a:extLst>
              <a:ext uri="{FF2B5EF4-FFF2-40B4-BE49-F238E27FC236}">
                <a16:creationId xmlns:a16="http://schemas.microsoft.com/office/drawing/2014/main" id="{E082976E-4917-4EA5-8261-E87809CEBE0A}"/>
              </a:ext>
            </a:extLst>
          </p:cNvPr>
          <p:cNvPicPr>
            <a:picLocks noChangeAspect="1"/>
          </p:cNvPicPr>
          <p:nvPr/>
        </p:nvPicPr>
        <p:blipFill>
          <a:blip r:embed="rId2"/>
          <a:stretch>
            <a:fillRect/>
          </a:stretch>
        </p:blipFill>
        <p:spPr>
          <a:xfrm>
            <a:off x="1978123" y="504825"/>
            <a:ext cx="4972050" cy="5895975"/>
          </a:xfrm>
          <a:prstGeom prst="rect">
            <a:avLst/>
          </a:prstGeom>
        </p:spPr>
      </p:pic>
      <p:pic>
        <p:nvPicPr>
          <p:cNvPr id="11" name="Picture 10">
            <a:extLst>
              <a:ext uri="{FF2B5EF4-FFF2-40B4-BE49-F238E27FC236}">
                <a16:creationId xmlns:a16="http://schemas.microsoft.com/office/drawing/2014/main" id="{A4AA4F5D-F93B-4AB2-AB0A-7CDCEBB5EFC8}"/>
              </a:ext>
            </a:extLst>
          </p:cNvPr>
          <p:cNvPicPr>
            <a:picLocks noChangeAspect="1"/>
          </p:cNvPicPr>
          <p:nvPr/>
        </p:nvPicPr>
        <p:blipFill>
          <a:blip r:embed="rId3"/>
          <a:stretch>
            <a:fillRect/>
          </a:stretch>
        </p:blipFill>
        <p:spPr>
          <a:xfrm>
            <a:off x="6728021" y="371475"/>
            <a:ext cx="5010150" cy="5981700"/>
          </a:xfrm>
          <a:prstGeom prst="rect">
            <a:avLst/>
          </a:prstGeom>
        </p:spPr>
      </p:pic>
    </p:spTree>
    <p:extLst>
      <p:ext uri="{BB962C8B-B14F-4D97-AF65-F5344CB8AC3E}">
        <p14:creationId xmlns:p14="http://schemas.microsoft.com/office/powerpoint/2010/main" val="3627586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533654-0567-432C-84C4-C3E7E893652B}"/>
              </a:ext>
            </a:extLst>
          </p:cNvPr>
          <p:cNvSpPr txBox="1"/>
          <p:nvPr/>
        </p:nvSpPr>
        <p:spPr>
          <a:xfrm>
            <a:off x="3727939" y="168812"/>
            <a:ext cx="4586066" cy="384721"/>
          </a:xfrm>
          <a:prstGeom prst="rect">
            <a:avLst/>
          </a:prstGeom>
          <a:noFill/>
        </p:spPr>
        <p:txBody>
          <a:bodyPr wrap="square" rtlCol="0">
            <a:spAutoFit/>
          </a:bodyPr>
          <a:lstStyle/>
          <a:p>
            <a:r>
              <a:rPr lang="en-US" b="1" dirty="0"/>
              <a:t>Binary Heap Implementation</a:t>
            </a:r>
          </a:p>
        </p:txBody>
      </p:sp>
      <p:sp>
        <p:nvSpPr>
          <p:cNvPr id="6" name="TextBox 5">
            <a:extLst>
              <a:ext uri="{FF2B5EF4-FFF2-40B4-BE49-F238E27FC236}">
                <a16:creationId xmlns:a16="http://schemas.microsoft.com/office/drawing/2014/main" id="{2660BC93-3C68-4EE5-B66F-F7FB3C836132}"/>
              </a:ext>
            </a:extLst>
          </p:cNvPr>
          <p:cNvSpPr txBox="1"/>
          <p:nvPr/>
        </p:nvSpPr>
        <p:spPr>
          <a:xfrm>
            <a:off x="281354" y="661181"/>
            <a:ext cx="11479237" cy="677108"/>
          </a:xfrm>
          <a:prstGeom prst="rect">
            <a:avLst/>
          </a:prstGeom>
          <a:noFill/>
        </p:spPr>
        <p:txBody>
          <a:bodyPr wrap="square" rtlCol="0">
            <a:spAutoFit/>
          </a:bodyPr>
          <a:lstStyle/>
          <a:p>
            <a:r>
              <a:rPr lang="en-US" dirty="0"/>
              <a:t>Binary Heap is used to implement minimum priority queue which is used to find node with the minimum distance from source in O(</a:t>
            </a:r>
            <a:r>
              <a:rPr lang="en-US" dirty="0" err="1"/>
              <a:t>LogN</a:t>
            </a:r>
            <a:r>
              <a:rPr lang="en-US" dirty="0"/>
              <a:t>) time , where N is the number of vertices.</a:t>
            </a:r>
          </a:p>
        </p:txBody>
      </p:sp>
      <p:sp>
        <p:nvSpPr>
          <p:cNvPr id="7" name="TextBox 6">
            <a:extLst>
              <a:ext uri="{FF2B5EF4-FFF2-40B4-BE49-F238E27FC236}">
                <a16:creationId xmlns:a16="http://schemas.microsoft.com/office/drawing/2014/main" id="{834CAC85-547E-4A58-9271-FA75622E5E91}"/>
              </a:ext>
            </a:extLst>
          </p:cNvPr>
          <p:cNvSpPr txBox="1"/>
          <p:nvPr/>
        </p:nvSpPr>
        <p:spPr>
          <a:xfrm>
            <a:off x="281353" y="1582341"/>
            <a:ext cx="11479237" cy="1846659"/>
          </a:xfrm>
          <a:prstGeom prst="rect">
            <a:avLst/>
          </a:prstGeom>
          <a:noFill/>
        </p:spPr>
        <p:txBody>
          <a:bodyPr wrap="square" rtlCol="0">
            <a:spAutoFit/>
          </a:bodyPr>
          <a:lstStyle/>
          <a:p>
            <a:r>
              <a:rPr lang="en-US" dirty="0"/>
              <a:t>Binary Heap is stored in the form of an array.</a:t>
            </a:r>
          </a:p>
          <a:p>
            <a:br>
              <a:rPr lang="en-US" dirty="0"/>
            </a:br>
            <a:r>
              <a:rPr lang="en-US" dirty="0"/>
              <a:t>Top element of Binary heap is the minimum element.</a:t>
            </a:r>
          </a:p>
          <a:p>
            <a:r>
              <a:rPr lang="en-US" dirty="0"/>
              <a:t>If parent node is stored in </a:t>
            </a:r>
            <a:r>
              <a:rPr lang="en-US" b="1" dirty="0" err="1"/>
              <a:t>i</a:t>
            </a:r>
            <a:r>
              <a:rPr lang="en-US" sz="1800" dirty="0" err="1"/>
              <a:t>th</a:t>
            </a:r>
            <a:r>
              <a:rPr lang="en-US" dirty="0"/>
              <a:t> </a:t>
            </a:r>
            <a:r>
              <a:rPr lang="en-US" dirty="0" err="1"/>
              <a:t>index,then</a:t>
            </a:r>
            <a:r>
              <a:rPr lang="en-US" dirty="0"/>
              <a:t> its two children are stored at indexes: </a:t>
            </a:r>
            <a:r>
              <a:rPr lang="en-US" dirty="0">
                <a:sym typeface="Wingdings" panose="05000000000000000000" pitchFamily="2" charset="2"/>
              </a:rPr>
              <a:t>(</a:t>
            </a:r>
            <a:r>
              <a:rPr lang="en-US" dirty="0"/>
              <a:t>2*</a:t>
            </a:r>
            <a:r>
              <a:rPr lang="en-US" dirty="0" err="1"/>
              <a:t>i</a:t>
            </a:r>
            <a:r>
              <a:rPr lang="en-US" dirty="0"/>
              <a:t>)+1 , : </a:t>
            </a:r>
            <a:r>
              <a:rPr lang="en-US" dirty="0">
                <a:sym typeface="Wingdings" panose="05000000000000000000" pitchFamily="2" charset="2"/>
              </a:rPr>
              <a:t>(</a:t>
            </a:r>
            <a:r>
              <a:rPr lang="en-US" dirty="0"/>
              <a:t>2*</a:t>
            </a:r>
            <a:r>
              <a:rPr lang="en-US" dirty="0" err="1"/>
              <a:t>i</a:t>
            </a:r>
            <a:r>
              <a:rPr lang="en-US" dirty="0"/>
              <a:t>)+2.</a:t>
            </a:r>
          </a:p>
          <a:p>
            <a:endParaRPr lang="en-US" dirty="0"/>
          </a:p>
          <a:p>
            <a:r>
              <a:rPr lang="en-US" dirty="0"/>
              <a:t>Maximum Height of binary heap is Log N. </a:t>
            </a:r>
          </a:p>
        </p:txBody>
      </p:sp>
      <p:sp>
        <p:nvSpPr>
          <p:cNvPr id="8" name="TextBox 7">
            <a:extLst>
              <a:ext uri="{FF2B5EF4-FFF2-40B4-BE49-F238E27FC236}">
                <a16:creationId xmlns:a16="http://schemas.microsoft.com/office/drawing/2014/main" id="{25EC5D73-A70B-4D65-97AD-FF8EBFF07C7D}"/>
              </a:ext>
            </a:extLst>
          </p:cNvPr>
          <p:cNvSpPr txBox="1"/>
          <p:nvPr/>
        </p:nvSpPr>
        <p:spPr>
          <a:xfrm>
            <a:off x="281353" y="3854548"/>
            <a:ext cx="6836899" cy="1846659"/>
          </a:xfrm>
          <a:prstGeom prst="rect">
            <a:avLst/>
          </a:prstGeom>
          <a:noFill/>
        </p:spPr>
        <p:txBody>
          <a:bodyPr wrap="square" rtlCol="0">
            <a:spAutoFit/>
          </a:bodyPr>
          <a:lstStyle/>
          <a:p>
            <a:r>
              <a:rPr lang="en-US" b="1" dirty="0"/>
              <a:t>1.Building Minimum Heap:</a:t>
            </a:r>
          </a:p>
          <a:p>
            <a:r>
              <a:rPr lang="en-US" b="1" dirty="0"/>
              <a:t> </a:t>
            </a:r>
            <a:r>
              <a:rPr lang="en-US" dirty="0"/>
              <a:t>Distance of nodes from source node is infinity except source node.</a:t>
            </a:r>
          </a:p>
          <a:p>
            <a:r>
              <a:rPr lang="en-US" dirty="0"/>
              <a:t> Put distance[source node]=0 as root of the heap.</a:t>
            </a:r>
          </a:p>
          <a:p>
            <a:r>
              <a:rPr lang="en-US" dirty="0"/>
              <a:t> Traverse the heap array from 2</a:t>
            </a:r>
            <a:r>
              <a:rPr lang="en-US" baseline="30000" dirty="0"/>
              <a:t>nd</a:t>
            </a:r>
            <a:r>
              <a:rPr lang="en-US" dirty="0"/>
              <a:t> index and put distance of all other </a:t>
            </a:r>
          </a:p>
          <a:p>
            <a:r>
              <a:rPr lang="en-US" dirty="0"/>
              <a:t> nodes.</a:t>
            </a:r>
          </a:p>
          <a:p>
            <a:r>
              <a:rPr lang="en-US" b="1" dirty="0"/>
              <a:t>    </a:t>
            </a:r>
          </a:p>
        </p:txBody>
      </p:sp>
      <p:pic>
        <p:nvPicPr>
          <p:cNvPr id="10" name="Picture 9">
            <a:extLst>
              <a:ext uri="{FF2B5EF4-FFF2-40B4-BE49-F238E27FC236}">
                <a16:creationId xmlns:a16="http://schemas.microsoft.com/office/drawing/2014/main" id="{C72D83AA-9EC3-40FE-B336-7DD69E020B07}"/>
              </a:ext>
            </a:extLst>
          </p:cNvPr>
          <p:cNvPicPr>
            <a:picLocks noChangeAspect="1"/>
          </p:cNvPicPr>
          <p:nvPr/>
        </p:nvPicPr>
        <p:blipFill>
          <a:blip r:embed="rId2"/>
          <a:stretch>
            <a:fillRect/>
          </a:stretch>
        </p:blipFill>
        <p:spPr>
          <a:xfrm>
            <a:off x="7107516" y="3263705"/>
            <a:ext cx="4803131" cy="3299019"/>
          </a:xfrm>
          <a:prstGeom prst="rect">
            <a:avLst/>
          </a:prstGeom>
        </p:spPr>
      </p:pic>
    </p:spTree>
    <p:extLst>
      <p:ext uri="{BB962C8B-B14F-4D97-AF65-F5344CB8AC3E}">
        <p14:creationId xmlns:p14="http://schemas.microsoft.com/office/powerpoint/2010/main" val="345713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5A0636-09C7-4037-AFE4-DF35F7890299}"/>
              </a:ext>
            </a:extLst>
          </p:cNvPr>
          <p:cNvSpPr txBox="1"/>
          <p:nvPr/>
        </p:nvSpPr>
        <p:spPr>
          <a:xfrm>
            <a:off x="239151" y="478302"/>
            <a:ext cx="4726744" cy="384721"/>
          </a:xfrm>
          <a:prstGeom prst="rect">
            <a:avLst/>
          </a:prstGeom>
          <a:noFill/>
        </p:spPr>
        <p:txBody>
          <a:bodyPr wrap="square" rtlCol="0">
            <a:spAutoFit/>
          </a:bodyPr>
          <a:lstStyle/>
          <a:p>
            <a:r>
              <a:rPr lang="en-US" b="1" dirty="0"/>
              <a:t>2</a:t>
            </a:r>
            <a:r>
              <a:rPr lang="en-US" dirty="0"/>
              <a:t>.</a:t>
            </a:r>
            <a:r>
              <a:rPr lang="en-US" b="1" dirty="0"/>
              <a:t>Deleting Minimum Node from binary heap</a:t>
            </a:r>
          </a:p>
        </p:txBody>
      </p:sp>
      <p:sp>
        <p:nvSpPr>
          <p:cNvPr id="5" name="TextBox 4">
            <a:extLst>
              <a:ext uri="{FF2B5EF4-FFF2-40B4-BE49-F238E27FC236}">
                <a16:creationId xmlns:a16="http://schemas.microsoft.com/office/drawing/2014/main" id="{D284A207-9A4D-4E9C-843C-1A0489F87011}"/>
              </a:ext>
            </a:extLst>
          </p:cNvPr>
          <p:cNvSpPr txBox="1"/>
          <p:nvPr/>
        </p:nvSpPr>
        <p:spPr>
          <a:xfrm>
            <a:off x="239151" y="1052521"/>
            <a:ext cx="6077245" cy="5355312"/>
          </a:xfrm>
          <a:prstGeom prst="rect">
            <a:avLst/>
          </a:prstGeom>
          <a:noFill/>
        </p:spPr>
        <p:txBody>
          <a:bodyPr wrap="square" rtlCol="0">
            <a:spAutoFit/>
          </a:bodyPr>
          <a:lstStyle/>
          <a:p>
            <a:r>
              <a:rPr lang="en-US" dirty="0"/>
              <a:t>Move the last element of heap to 1</a:t>
            </a:r>
            <a:r>
              <a:rPr lang="en-US" baseline="30000" dirty="0"/>
              <a:t>st</a:t>
            </a:r>
            <a:r>
              <a:rPr lang="en-US" dirty="0"/>
              <a:t> index of heap array.</a:t>
            </a:r>
          </a:p>
          <a:p>
            <a:endParaRPr lang="en-US" dirty="0"/>
          </a:p>
          <a:p>
            <a:r>
              <a:rPr lang="en-US" dirty="0"/>
              <a:t>Rearrange the heap such that min. element</a:t>
            </a:r>
          </a:p>
          <a:p>
            <a:r>
              <a:rPr lang="en-US" dirty="0"/>
              <a:t>is on top.</a:t>
            </a:r>
          </a:p>
          <a:p>
            <a:r>
              <a:rPr lang="en-US" dirty="0"/>
              <a:t>Start from top element:</a:t>
            </a:r>
          </a:p>
          <a:p>
            <a:r>
              <a:rPr lang="en-US" dirty="0"/>
              <a:t>Child1=2*(parent’s index)+1</a:t>
            </a:r>
          </a:p>
          <a:p>
            <a:r>
              <a:rPr lang="en-US" dirty="0"/>
              <a:t>Child2=2*(parent’s index)+2</a:t>
            </a:r>
          </a:p>
          <a:p>
            <a:endParaRPr lang="en-US" dirty="0"/>
          </a:p>
          <a:p>
            <a:r>
              <a:rPr lang="en-US" dirty="0"/>
              <a:t>If distances[children] &lt; distance[parent]:</a:t>
            </a:r>
          </a:p>
          <a:p>
            <a:r>
              <a:rPr lang="en-US" dirty="0"/>
              <a:t>-Take min. of distances of Child1 , Child2 </a:t>
            </a:r>
          </a:p>
          <a:p>
            <a:r>
              <a:rPr lang="en-US" dirty="0"/>
              <a:t>  and swap the  minimum one with the </a:t>
            </a:r>
          </a:p>
          <a:p>
            <a:r>
              <a:rPr lang="en-US" dirty="0"/>
              <a:t>  parent node.</a:t>
            </a:r>
          </a:p>
          <a:p>
            <a:endParaRPr lang="en-US" dirty="0"/>
          </a:p>
          <a:p>
            <a:r>
              <a:rPr lang="en-US" dirty="0"/>
              <a:t> -Make the minimum element as parent and </a:t>
            </a:r>
          </a:p>
          <a:p>
            <a:r>
              <a:rPr lang="en-US" dirty="0"/>
              <a:t>repeat the above steps.</a:t>
            </a:r>
          </a:p>
          <a:p>
            <a:r>
              <a:rPr lang="en-US" dirty="0"/>
              <a:t>Else:</a:t>
            </a:r>
          </a:p>
          <a:p>
            <a:r>
              <a:rPr lang="en-US" dirty="0"/>
              <a:t>Do nothing</a:t>
            </a:r>
          </a:p>
          <a:p>
            <a:endParaRPr lang="en-US" dirty="0"/>
          </a:p>
        </p:txBody>
      </p:sp>
      <p:pic>
        <p:nvPicPr>
          <p:cNvPr id="7" name="Picture 6">
            <a:extLst>
              <a:ext uri="{FF2B5EF4-FFF2-40B4-BE49-F238E27FC236}">
                <a16:creationId xmlns:a16="http://schemas.microsoft.com/office/drawing/2014/main" id="{E5A9C620-D929-45D7-B16A-1CF4BEDB95A2}"/>
              </a:ext>
            </a:extLst>
          </p:cNvPr>
          <p:cNvPicPr>
            <a:picLocks noChangeAspect="1"/>
          </p:cNvPicPr>
          <p:nvPr/>
        </p:nvPicPr>
        <p:blipFill>
          <a:blip r:embed="rId2"/>
          <a:stretch>
            <a:fillRect/>
          </a:stretch>
        </p:blipFill>
        <p:spPr>
          <a:xfrm>
            <a:off x="4644539" y="1420521"/>
            <a:ext cx="7477125" cy="5355312"/>
          </a:xfrm>
          <a:prstGeom prst="rect">
            <a:avLst/>
          </a:prstGeom>
        </p:spPr>
      </p:pic>
      <p:sp>
        <p:nvSpPr>
          <p:cNvPr id="2" name="TextBox 1">
            <a:extLst>
              <a:ext uri="{FF2B5EF4-FFF2-40B4-BE49-F238E27FC236}">
                <a16:creationId xmlns:a16="http://schemas.microsoft.com/office/drawing/2014/main" id="{4BC4B464-D51F-45EB-BA38-D6589CB35B7F}"/>
              </a:ext>
            </a:extLst>
          </p:cNvPr>
          <p:cNvSpPr txBox="1"/>
          <p:nvPr/>
        </p:nvSpPr>
        <p:spPr>
          <a:xfrm>
            <a:off x="397596" y="6215472"/>
            <a:ext cx="3064907" cy="384721"/>
          </a:xfrm>
          <a:prstGeom prst="rect">
            <a:avLst/>
          </a:prstGeom>
          <a:noFill/>
        </p:spPr>
        <p:txBody>
          <a:bodyPr wrap="square" rtlCol="0">
            <a:spAutoFit/>
          </a:bodyPr>
          <a:lstStyle/>
          <a:p>
            <a:r>
              <a:rPr lang="en-US" dirty="0"/>
              <a:t>Time-Complexity-O(</a:t>
            </a:r>
            <a:r>
              <a:rPr lang="en-US" dirty="0" err="1"/>
              <a:t>LogN</a:t>
            </a:r>
            <a:r>
              <a:rPr lang="en-US" dirty="0"/>
              <a:t>)</a:t>
            </a:r>
          </a:p>
        </p:txBody>
      </p:sp>
    </p:spTree>
    <p:extLst>
      <p:ext uri="{BB962C8B-B14F-4D97-AF65-F5344CB8AC3E}">
        <p14:creationId xmlns:p14="http://schemas.microsoft.com/office/powerpoint/2010/main" val="347102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D84261-E81B-49E2-B2B3-FA3B15A1693C}"/>
              </a:ext>
            </a:extLst>
          </p:cNvPr>
          <p:cNvSpPr txBox="1"/>
          <p:nvPr/>
        </p:nvSpPr>
        <p:spPr>
          <a:xfrm>
            <a:off x="126609" y="450166"/>
            <a:ext cx="4825219" cy="384721"/>
          </a:xfrm>
          <a:prstGeom prst="rect">
            <a:avLst/>
          </a:prstGeom>
          <a:noFill/>
        </p:spPr>
        <p:txBody>
          <a:bodyPr wrap="square" rtlCol="0">
            <a:spAutoFit/>
          </a:bodyPr>
          <a:lstStyle/>
          <a:p>
            <a:r>
              <a:rPr lang="en-US" b="1" dirty="0"/>
              <a:t>3.Decrease a value of </a:t>
            </a:r>
            <a:r>
              <a:rPr lang="en-US" b="1" dirty="0" err="1"/>
              <a:t>i</a:t>
            </a:r>
            <a:r>
              <a:rPr lang="en-US" sz="1800" b="1" dirty="0" err="1"/>
              <a:t>th</a:t>
            </a:r>
            <a:r>
              <a:rPr lang="en-US" b="1" dirty="0"/>
              <a:t> element in heap.</a:t>
            </a:r>
          </a:p>
        </p:txBody>
      </p:sp>
      <p:sp>
        <p:nvSpPr>
          <p:cNvPr id="5" name="TextBox 4">
            <a:extLst>
              <a:ext uri="{FF2B5EF4-FFF2-40B4-BE49-F238E27FC236}">
                <a16:creationId xmlns:a16="http://schemas.microsoft.com/office/drawing/2014/main" id="{8A1FE55B-43B8-4678-93F8-B1B12915B5FC}"/>
              </a:ext>
            </a:extLst>
          </p:cNvPr>
          <p:cNvSpPr txBox="1"/>
          <p:nvPr/>
        </p:nvSpPr>
        <p:spPr>
          <a:xfrm>
            <a:off x="239151" y="1069145"/>
            <a:ext cx="7512147" cy="6232475"/>
          </a:xfrm>
          <a:prstGeom prst="rect">
            <a:avLst/>
          </a:prstGeom>
          <a:noFill/>
        </p:spPr>
        <p:txBody>
          <a:bodyPr wrap="square" rtlCol="0">
            <a:spAutoFit/>
          </a:bodyPr>
          <a:lstStyle/>
          <a:p>
            <a:r>
              <a:rPr lang="en-US" dirty="0"/>
              <a:t> Map array is used to get the position of a particular element in heap.</a:t>
            </a:r>
          </a:p>
          <a:p>
            <a:r>
              <a:rPr lang="en-US" dirty="0"/>
              <a:t> </a:t>
            </a:r>
          </a:p>
          <a:p>
            <a:r>
              <a:rPr lang="en-US" dirty="0"/>
              <a:t>Assign:</a:t>
            </a:r>
          </a:p>
          <a:p>
            <a:r>
              <a:rPr lang="en-US" dirty="0"/>
              <a:t>value of </a:t>
            </a:r>
            <a:r>
              <a:rPr lang="en-US" dirty="0" err="1"/>
              <a:t>ith</a:t>
            </a:r>
            <a:r>
              <a:rPr lang="en-US" dirty="0"/>
              <a:t> element=Decreased value</a:t>
            </a:r>
          </a:p>
          <a:p>
            <a:endParaRPr lang="en-US" dirty="0"/>
          </a:p>
          <a:p>
            <a:r>
              <a:rPr lang="en-US" dirty="0"/>
              <a:t>Heap might get disturbed so rearrange it.</a:t>
            </a:r>
          </a:p>
          <a:p>
            <a:endParaRPr lang="en-US" dirty="0"/>
          </a:p>
          <a:p>
            <a:r>
              <a:rPr lang="en-US" dirty="0"/>
              <a:t>Start from the </a:t>
            </a:r>
            <a:r>
              <a:rPr lang="en-US" dirty="0" err="1"/>
              <a:t>ith</a:t>
            </a:r>
            <a:r>
              <a:rPr lang="en-US" dirty="0"/>
              <a:t> element and go upwards </a:t>
            </a:r>
          </a:p>
          <a:p>
            <a:r>
              <a:rPr lang="en-US" dirty="0"/>
              <a:t>In </a:t>
            </a:r>
            <a:r>
              <a:rPr lang="en-US" dirty="0" err="1"/>
              <a:t>heap.Compare</a:t>
            </a:r>
            <a:r>
              <a:rPr lang="en-US" dirty="0"/>
              <a:t> it’s value with parent.</a:t>
            </a:r>
          </a:p>
          <a:p>
            <a:endParaRPr lang="en-US" dirty="0"/>
          </a:p>
          <a:p>
            <a:r>
              <a:rPr lang="en-US" dirty="0"/>
              <a:t>Parent’s index in heap=</a:t>
            </a:r>
            <a:r>
              <a:rPr lang="en-US" dirty="0" err="1"/>
              <a:t>i</a:t>
            </a:r>
            <a:r>
              <a:rPr lang="en-US" dirty="0"/>
              <a:t> / 2;</a:t>
            </a:r>
          </a:p>
          <a:p>
            <a:endParaRPr lang="en-US" dirty="0"/>
          </a:p>
          <a:p>
            <a:r>
              <a:rPr lang="en-US" dirty="0"/>
              <a:t>while Parent’s value&gt;</a:t>
            </a:r>
            <a:r>
              <a:rPr lang="en-US" dirty="0" err="1"/>
              <a:t>ith</a:t>
            </a:r>
            <a:r>
              <a:rPr lang="en-US" dirty="0"/>
              <a:t> element’s value:</a:t>
            </a:r>
          </a:p>
          <a:p>
            <a:r>
              <a:rPr lang="en-US" dirty="0"/>
              <a:t> -swap(</a:t>
            </a:r>
            <a:r>
              <a:rPr lang="en-US" dirty="0" err="1"/>
              <a:t>parent,ith</a:t>
            </a:r>
            <a:r>
              <a:rPr lang="en-US" dirty="0"/>
              <a:t> element)</a:t>
            </a:r>
          </a:p>
          <a:p>
            <a:r>
              <a:rPr lang="en-US" dirty="0"/>
              <a:t> -update the map array</a:t>
            </a:r>
          </a:p>
          <a:p>
            <a:r>
              <a:rPr lang="en-US" dirty="0"/>
              <a:t> -</a:t>
            </a:r>
            <a:r>
              <a:rPr lang="en-US" dirty="0" err="1"/>
              <a:t>ith</a:t>
            </a:r>
            <a:r>
              <a:rPr lang="en-US" dirty="0"/>
              <a:t> element=parent(going upwards).</a:t>
            </a:r>
          </a:p>
          <a:p>
            <a:endParaRPr lang="en-US" dirty="0"/>
          </a:p>
          <a:p>
            <a:r>
              <a:rPr lang="en-US" dirty="0"/>
              <a:t>  Time-Complexity-O(</a:t>
            </a:r>
            <a:r>
              <a:rPr lang="en-US" dirty="0" err="1"/>
              <a:t>LogN</a:t>
            </a:r>
            <a:r>
              <a:rPr lang="en-US" dirty="0"/>
              <a:t>)</a:t>
            </a:r>
          </a:p>
          <a:p>
            <a:endParaRPr lang="en-US" dirty="0"/>
          </a:p>
          <a:p>
            <a:r>
              <a:rPr lang="en-US" dirty="0"/>
              <a:t> </a:t>
            </a:r>
          </a:p>
          <a:p>
            <a:endParaRPr lang="en-US" dirty="0"/>
          </a:p>
        </p:txBody>
      </p:sp>
      <p:pic>
        <p:nvPicPr>
          <p:cNvPr id="7" name="Picture 6">
            <a:extLst>
              <a:ext uri="{FF2B5EF4-FFF2-40B4-BE49-F238E27FC236}">
                <a16:creationId xmlns:a16="http://schemas.microsoft.com/office/drawing/2014/main" id="{67F8BDF5-A120-4E27-A0DE-58AEF7407C41}"/>
              </a:ext>
            </a:extLst>
          </p:cNvPr>
          <p:cNvPicPr>
            <a:picLocks noChangeAspect="1"/>
          </p:cNvPicPr>
          <p:nvPr/>
        </p:nvPicPr>
        <p:blipFill>
          <a:blip r:embed="rId2"/>
          <a:stretch>
            <a:fillRect/>
          </a:stretch>
        </p:blipFill>
        <p:spPr>
          <a:xfrm>
            <a:off x="4515729" y="1957972"/>
            <a:ext cx="7676271" cy="3472157"/>
          </a:xfrm>
          <a:prstGeom prst="rect">
            <a:avLst/>
          </a:prstGeom>
        </p:spPr>
      </p:pic>
    </p:spTree>
    <p:extLst>
      <p:ext uri="{BB962C8B-B14F-4D97-AF65-F5344CB8AC3E}">
        <p14:creationId xmlns:p14="http://schemas.microsoft.com/office/powerpoint/2010/main" val="4014466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4931B4-C95C-4FDB-B648-F008EA05C673}"/>
              </a:ext>
            </a:extLst>
          </p:cNvPr>
          <p:cNvSpPr txBox="1"/>
          <p:nvPr/>
        </p:nvSpPr>
        <p:spPr>
          <a:xfrm>
            <a:off x="225082" y="492369"/>
            <a:ext cx="5870917" cy="384721"/>
          </a:xfrm>
          <a:prstGeom prst="rect">
            <a:avLst/>
          </a:prstGeom>
          <a:noFill/>
        </p:spPr>
        <p:txBody>
          <a:bodyPr wrap="square" rtlCol="0">
            <a:spAutoFit/>
          </a:bodyPr>
          <a:lstStyle/>
          <a:p>
            <a:r>
              <a:rPr lang="en-US" b="1" dirty="0"/>
              <a:t>Flowchart of Bi-directional Dijkstra algorithm</a:t>
            </a:r>
          </a:p>
        </p:txBody>
      </p:sp>
      <p:pic>
        <p:nvPicPr>
          <p:cNvPr id="3" name="Picture 2">
            <a:extLst>
              <a:ext uri="{FF2B5EF4-FFF2-40B4-BE49-F238E27FC236}">
                <a16:creationId xmlns:a16="http://schemas.microsoft.com/office/drawing/2014/main" id="{BE7D4774-FBB3-44DB-B5AB-EC66125ECE9C}"/>
              </a:ext>
            </a:extLst>
          </p:cNvPr>
          <p:cNvPicPr>
            <a:picLocks noChangeAspect="1"/>
          </p:cNvPicPr>
          <p:nvPr/>
        </p:nvPicPr>
        <p:blipFill>
          <a:blip r:embed="rId2"/>
          <a:stretch>
            <a:fillRect/>
          </a:stretch>
        </p:blipFill>
        <p:spPr>
          <a:xfrm>
            <a:off x="225082" y="877090"/>
            <a:ext cx="5124450" cy="5581650"/>
          </a:xfrm>
          <a:prstGeom prst="rect">
            <a:avLst/>
          </a:prstGeom>
        </p:spPr>
      </p:pic>
      <p:pic>
        <p:nvPicPr>
          <p:cNvPr id="7" name="Picture 6">
            <a:extLst>
              <a:ext uri="{FF2B5EF4-FFF2-40B4-BE49-F238E27FC236}">
                <a16:creationId xmlns:a16="http://schemas.microsoft.com/office/drawing/2014/main" id="{9320310F-B332-4168-A495-5743AEEA3AC9}"/>
              </a:ext>
            </a:extLst>
          </p:cNvPr>
          <p:cNvPicPr>
            <a:picLocks noChangeAspect="1"/>
          </p:cNvPicPr>
          <p:nvPr/>
        </p:nvPicPr>
        <p:blipFill>
          <a:blip r:embed="rId3"/>
          <a:stretch>
            <a:fillRect/>
          </a:stretch>
        </p:blipFill>
        <p:spPr>
          <a:xfrm>
            <a:off x="5854944" y="450166"/>
            <a:ext cx="5124450" cy="6067425"/>
          </a:xfrm>
          <a:prstGeom prst="rect">
            <a:avLst/>
          </a:prstGeom>
        </p:spPr>
      </p:pic>
    </p:spTree>
    <p:extLst>
      <p:ext uri="{BB962C8B-B14F-4D97-AF65-F5344CB8AC3E}">
        <p14:creationId xmlns:p14="http://schemas.microsoft.com/office/powerpoint/2010/main" val="3458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998CFD-9ECB-498A-BC39-4B83C1B82FF2}"/>
              </a:ext>
            </a:extLst>
          </p:cNvPr>
          <p:cNvSpPr txBox="1"/>
          <p:nvPr/>
        </p:nvSpPr>
        <p:spPr>
          <a:xfrm>
            <a:off x="4149969" y="393895"/>
            <a:ext cx="3868615" cy="400110"/>
          </a:xfrm>
          <a:prstGeom prst="rect">
            <a:avLst/>
          </a:prstGeom>
          <a:noFill/>
        </p:spPr>
        <p:txBody>
          <a:bodyPr wrap="square" rtlCol="0">
            <a:spAutoFit/>
          </a:bodyPr>
          <a:lstStyle/>
          <a:p>
            <a:r>
              <a:rPr lang="en-US" sz="2000" b="1" dirty="0"/>
              <a:t>Bi-Directional Dijkstra Algorithm</a:t>
            </a:r>
          </a:p>
        </p:txBody>
      </p:sp>
      <p:sp>
        <p:nvSpPr>
          <p:cNvPr id="7" name="TextBox 6">
            <a:extLst>
              <a:ext uri="{FF2B5EF4-FFF2-40B4-BE49-F238E27FC236}">
                <a16:creationId xmlns:a16="http://schemas.microsoft.com/office/drawing/2014/main" id="{EE8D38BA-CF22-444C-A37C-9F58A6E2756A}"/>
              </a:ext>
            </a:extLst>
          </p:cNvPr>
          <p:cNvSpPr txBox="1"/>
          <p:nvPr/>
        </p:nvSpPr>
        <p:spPr>
          <a:xfrm>
            <a:off x="196948" y="1181686"/>
            <a:ext cx="11995052" cy="4478149"/>
          </a:xfrm>
          <a:prstGeom prst="rect">
            <a:avLst/>
          </a:prstGeom>
          <a:noFill/>
        </p:spPr>
        <p:txBody>
          <a:bodyPr wrap="square" rtlCol="0">
            <a:spAutoFit/>
          </a:bodyPr>
          <a:lstStyle/>
          <a:p>
            <a:r>
              <a:rPr lang="en-US" dirty="0"/>
              <a:t>In Bi-directional </a:t>
            </a:r>
            <a:r>
              <a:rPr lang="en-US" dirty="0" err="1"/>
              <a:t>dijkstra</a:t>
            </a:r>
            <a:r>
              <a:rPr lang="en-US" dirty="0"/>
              <a:t> algorithm, Dijkstra algorithm runs from both source(forward) and destination(backward) </a:t>
            </a:r>
            <a:r>
              <a:rPr lang="en-US" dirty="0" err="1"/>
              <a:t>simultaneously.When</a:t>
            </a:r>
            <a:r>
              <a:rPr lang="en-US" dirty="0"/>
              <a:t> a node is being processed by both sides then this algorithm is terminated.</a:t>
            </a:r>
          </a:p>
          <a:p>
            <a:endParaRPr lang="en-US" dirty="0"/>
          </a:p>
          <a:p>
            <a:r>
              <a:rPr lang="en-US" dirty="0"/>
              <a:t>A common point is found to link both forward and backward Dijkstra algorithm which gives the  shortest path.</a:t>
            </a:r>
          </a:p>
          <a:p>
            <a:endParaRPr lang="en-US" dirty="0"/>
          </a:p>
          <a:p>
            <a:r>
              <a:rPr lang="en-US" dirty="0"/>
              <a:t>This signifies that if path goes through this common </a:t>
            </a:r>
            <a:r>
              <a:rPr lang="en-US" dirty="0" err="1"/>
              <a:t>point,then</a:t>
            </a:r>
            <a:r>
              <a:rPr lang="en-US" dirty="0"/>
              <a:t> distance is minimum.</a:t>
            </a:r>
          </a:p>
          <a:p>
            <a:endParaRPr lang="en-US" dirty="0"/>
          </a:p>
          <a:p>
            <a:r>
              <a:rPr lang="en-US" b="1" dirty="0"/>
              <a:t>Bi-directional algorithm runs 2 times faster than ordinary </a:t>
            </a:r>
            <a:r>
              <a:rPr lang="en-US" b="1" dirty="0" err="1"/>
              <a:t>dijkstra</a:t>
            </a:r>
            <a:r>
              <a:rPr lang="en-US" b="1" dirty="0"/>
              <a:t> algorithm.</a:t>
            </a:r>
          </a:p>
          <a:p>
            <a:endParaRPr lang="en-US" b="1" dirty="0"/>
          </a:p>
          <a:p>
            <a:r>
              <a:rPr lang="en-US" dirty="0"/>
              <a:t>Two priority queues are required in this algorithm.</a:t>
            </a:r>
          </a:p>
          <a:p>
            <a:r>
              <a:rPr lang="en-US" dirty="0"/>
              <a:t>1.Forward priority queue</a:t>
            </a:r>
          </a:p>
          <a:p>
            <a:r>
              <a:rPr lang="en-US" dirty="0"/>
              <a:t>2.Backward priority queue</a:t>
            </a:r>
          </a:p>
          <a:p>
            <a:endParaRPr lang="en-US" dirty="0"/>
          </a:p>
          <a:p>
            <a:r>
              <a:rPr lang="en-US" dirty="0"/>
              <a:t>Binary heaps are used to implement priority queue in this algorithm.</a:t>
            </a:r>
          </a:p>
          <a:p>
            <a:endParaRPr lang="en-US" dirty="0"/>
          </a:p>
        </p:txBody>
      </p:sp>
    </p:spTree>
    <p:extLst>
      <p:ext uri="{BB962C8B-B14F-4D97-AF65-F5344CB8AC3E}">
        <p14:creationId xmlns:p14="http://schemas.microsoft.com/office/powerpoint/2010/main" val="382310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69333" y="599169"/>
            <a:ext cx="12192000" cy="1181100"/>
          </a:xfrm>
        </p:spPr>
        <p:txBody>
          <a:bodyPr>
            <a:normAutofit fontScale="90000"/>
          </a:bodyPr>
          <a:lstStyle/>
          <a:p>
            <a:br>
              <a:rPr lang="en-US" b="1" u="sng" dirty="0">
                <a:solidFill>
                  <a:schemeClr val="tx1"/>
                </a:solidFill>
              </a:rPr>
            </a:br>
            <a:r>
              <a:rPr lang="en-US" sz="4000" b="1" u="sng" dirty="0">
                <a:solidFill>
                  <a:schemeClr val="tx1"/>
                </a:solidFill>
                <a:latin typeface="Times New Roman" panose="02020603050405020304" pitchFamily="18" charset="0"/>
                <a:cs typeface="Times New Roman" panose="02020603050405020304" pitchFamily="18" charset="0"/>
              </a:rPr>
              <a:t>Minor Project – I</a:t>
            </a:r>
            <a:br>
              <a:rPr lang="en-US" sz="4000" b="1" u="sng" dirty="0">
                <a:solidFill>
                  <a:schemeClr val="tx1"/>
                </a:solidFill>
                <a:latin typeface="Times New Roman" panose="02020603050405020304" pitchFamily="18" charset="0"/>
                <a:cs typeface="Times New Roman" panose="02020603050405020304" pitchFamily="18" charset="0"/>
              </a:rPr>
            </a:br>
            <a:br>
              <a:rPr lang="en-US" sz="4000" b="1" u="sng" dirty="0">
                <a:solidFill>
                  <a:schemeClr val="tx1"/>
                </a:solidFill>
                <a:latin typeface="Times New Roman" panose="02020603050405020304" pitchFamily="18" charset="0"/>
                <a:cs typeface="Times New Roman" panose="02020603050405020304" pitchFamily="18" charset="0"/>
              </a:rPr>
            </a:br>
            <a:r>
              <a:rPr lang="en-US" sz="3100" b="1" dirty="0">
                <a:solidFill>
                  <a:schemeClr val="tx1"/>
                </a:solidFill>
                <a:effectLst/>
                <a:ea typeface="Times New Roman" panose="02020603050405020304" pitchFamily="18" charset="0"/>
                <a:cs typeface="Calibri" panose="020F0502020204030204" pitchFamily="34" charset="0"/>
              </a:rPr>
              <a:t>Optimizing real road networks by applying time efficient shortest path algorithms</a:t>
            </a:r>
            <a:endParaRPr lang="en-US" sz="3100" dirty="0">
              <a:solidFill>
                <a:schemeClr val="tx1"/>
              </a:solidFill>
              <a:cs typeface="Calibri" panose="020F0502020204030204" pitchFamily="34" charset="0"/>
            </a:endParaRPr>
          </a:p>
        </p:txBody>
      </p:sp>
      <p:graphicFrame>
        <p:nvGraphicFramePr>
          <p:cNvPr id="7" name="Content Placeholder 7"/>
          <p:cNvGraphicFramePr/>
          <p:nvPr/>
        </p:nvGraphicFramePr>
        <p:xfrm>
          <a:off x="1914901" y="2910556"/>
          <a:ext cx="8555720" cy="1904275"/>
        </p:xfrm>
        <a:graphic>
          <a:graphicData uri="http://schemas.openxmlformats.org/drawingml/2006/table">
            <a:tbl>
              <a:tblPr firstRow="1" bandRow="1">
                <a:tableStyleId>{912C8C85-51F0-491E-9774-3900AFEF0FD7}</a:tableStyleId>
              </a:tblPr>
              <a:tblGrid>
                <a:gridCol w="2138930">
                  <a:extLst>
                    <a:ext uri="{9D8B030D-6E8A-4147-A177-3AD203B41FA5}">
                      <a16:colId xmlns:a16="http://schemas.microsoft.com/office/drawing/2014/main" val="20000"/>
                    </a:ext>
                  </a:extLst>
                </a:gridCol>
                <a:gridCol w="2138930">
                  <a:extLst>
                    <a:ext uri="{9D8B030D-6E8A-4147-A177-3AD203B41FA5}">
                      <a16:colId xmlns:a16="http://schemas.microsoft.com/office/drawing/2014/main" val="20001"/>
                    </a:ext>
                  </a:extLst>
                </a:gridCol>
                <a:gridCol w="2138930">
                  <a:extLst>
                    <a:ext uri="{9D8B030D-6E8A-4147-A177-3AD203B41FA5}">
                      <a16:colId xmlns:a16="http://schemas.microsoft.com/office/drawing/2014/main" val="20002"/>
                    </a:ext>
                  </a:extLst>
                </a:gridCol>
                <a:gridCol w="2138930">
                  <a:extLst>
                    <a:ext uri="{9D8B030D-6E8A-4147-A177-3AD203B41FA5}">
                      <a16:colId xmlns:a16="http://schemas.microsoft.com/office/drawing/2014/main" val="20003"/>
                    </a:ext>
                  </a:extLst>
                </a:gridCol>
              </a:tblGrid>
              <a:tr h="704101">
                <a:tc>
                  <a:txBody>
                    <a:bodyPr/>
                    <a:lstStyle/>
                    <a:p>
                      <a:pPr algn="ctr"/>
                      <a:r>
                        <a:rPr lang="en-IN" dirty="0"/>
                        <a:t>MEMBER’S NAME</a:t>
                      </a:r>
                      <a:endParaRPr lang="en-US" dirty="0"/>
                    </a:p>
                  </a:txBody>
                  <a:tcPr/>
                </a:tc>
                <a:tc>
                  <a:txBody>
                    <a:bodyPr/>
                    <a:lstStyle/>
                    <a:p>
                      <a:pPr algn="ctr"/>
                      <a:r>
                        <a:rPr lang="en-IN" dirty="0"/>
                        <a:t>ROLL NUMBER</a:t>
                      </a:r>
                      <a:endParaRPr lang="en-US" dirty="0"/>
                    </a:p>
                  </a:txBody>
                  <a:tcPr/>
                </a:tc>
                <a:tc>
                  <a:txBody>
                    <a:bodyPr/>
                    <a:lstStyle/>
                    <a:p>
                      <a:pPr algn="ctr"/>
                      <a:r>
                        <a:rPr lang="en-IN" dirty="0"/>
                        <a:t>SAP ID</a:t>
                      </a:r>
                      <a:endParaRPr lang="en-US" dirty="0"/>
                    </a:p>
                  </a:txBody>
                  <a:tcPr/>
                </a:tc>
                <a:tc>
                  <a:txBody>
                    <a:bodyPr/>
                    <a:lstStyle/>
                    <a:p>
                      <a:pPr algn="ctr"/>
                      <a:r>
                        <a:rPr lang="en-IN" dirty="0"/>
                        <a:t>BRANCH</a:t>
                      </a:r>
                      <a:endParaRPr lang="en-US" dirty="0"/>
                    </a:p>
                  </a:txBody>
                  <a:tcPr/>
                </a:tc>
                <a:extLst>
                  <a:ext uri="{0D108BD9-81ED-4DB2-BD59-A6C34878D82A}">
                    <a16:rowId xmlns:a16="http://schemas.microsoft.com/office/drawing/2014/main" val="10000"/>
                  </a:ext>
                </a:extLst>
              </a:tr>
              <a:tr h="400058">
                <a:tc>
                  <a:txBody>
                    <a:bodyPr/>
                    <a:lstStyle/>
                    <a:p>
                      <a:pPr algn="ctr"/>
                      <a:r>
                        <a:rPr lang="en-US" dirty="0"/>
                        <a:t>DIVYAM VERMA </a:t>
                      </a:r>
                    </a:p>
                  </a:txBody>
                  <a:tcPr/>
                </a:tc>
                <a:tc>
                  <a:txBody>
                    <a:bodyPr/>
                    <a:lstStyle/>
                    <a:p>
                      <a:pPr algn="ctr"/>
                      <a:r>
                        <a:rPr lang="en-US" dirty="0"/>
                        <a:t>R103218043</a:t>
                      </a:r>
                    </a:p>
                  </a:txBody>
                  <a:tcPr/>
                </a:tc>
                <a:tc>
                  <a:txBody>
                    <a:bodyPr/>
                    <a:lstStyle/>
                    <a:p>
                      <a:pPr algn="ctr"/>
                      <a:r>
                        <a:rPr lang="en-US" dirty="0"/>
                        <a:t>500067103</a:t>
                      </a:r>
                    </a:p>
                  </a:txBody>
                  <a:tcPr/>
                </a:tc>
                <a:tc>
                  <a:txBody>
                    <a:bodyPr/>
                    <a:lstStyle/>
                    <a:p>
                      <a:pPr algn="ctr"/>
                      <a:r>
                        <a:rPr lang="en-US" dirty="0"/>
                        <a:t>CSE-BAO</a:t>
                      </a:r>
                    </a:p>
                  </a:txBody>
                  <a:tcPr/>
                </a:tc>
                <a:extLst>
                  <a:ext uri="{0D108BD9-81ED-4DB2-BD59-A6C34878D82A}">
                    <a16:rowId xmlns:a16="http://schemas.microsoft.com/office/drawing/2014/main" val="10001"/>
                  </a:ext>
                </a:extLst>
              </a:tr>
              <a:tr h="400058">
                <a:tc>
                  <a:txBody>
                    <a:bodyPr/>
                    <a:lstStyle/>
                    <a:p>
                      <a:pPr algn="ctr"/>
                      <a:r>
                        <a:rPr lang="en-US" dirty="0"/>
                        <a:t>DEVANSH MESSON </a:t>
                      </a:r>
                    </a:p>
                  </a:txBody>
                  <a:tcPr/>
                </a:tc>
                <a:tc>
                  <a:txBody>
                    <a:bodyPr/>
                    <a:lstStyle/>
                    <a:p>
                      <a:pPr algn="ctr"/>
                      <a:r>
                        <a:rPr lang="en-US" dirty="0"/>
                        <a:t>R103218037</a:t>
                      </a:r>
                    </a:p>
                  </a:txBody>
                  <a:tcPr/>
                </a:tc>
                <a:tc>
                  <a:txBody>
                    <a:bodyPr/>
                    <a:lstStyle/>
                    <a:p>
                      <a:pPr algn="ctr"/>
                      <a:r>
                        <a:rPr lang="en-US" dirty="0"/>
                        <a:t>500067983</a:t>
                      </a:r>
                    </a:p>
                  </a:txBody>
                  <a:tcPr/>
                </a:tc>
                <a:tc>
                  <a:txBody>
                    <a:bodyPr/>
                    <a:lstStyle/>
                    <a:p>
                      <a:pPr algn="ctr"/>
                      <a:r>
                        <a:rPr lang="en-US" dirty="0"/>
                        <a:t>CSE-BAO</a:t>
                      </a:r>
                    </a:p>
                  </a:txBody>
                  <a:tcPr/>
                </a:tc>
                <a:extLst>
                  <a:ext uri="{0D108BD9-81ED-4DB2-BD59-A6C34878D82A}">
                    <a16:rowId xmlns:a16="http://schemas.microsoft.com/office/drawing/2014/main" val="10002"/>
                  </a:ext>
                </a:extLst>
              </a:tr>
              <a:tr h="400058">
                <a:tc>
                  <a:txBody>
                    <a:bodyPr/>
                    <a:lstStyle/>
                    <a:p>
                      <a:pPr algn="ctr"/>
                      <a:r>
                        <a:rPr lang="en-US" dirty="0"/>
                        <a:t>MAYANK RASTOGI</a:t>
                      </a:r>
                    </a:p>
                  </a:txBody>
                  <a:tcPr/>
                </a:tc>
                <a:tc>
                  <a:txBody>
                    <a:bodyPr/>
                    <a:lstStyle/>
                    <a:p>
                      <a:pPr algn="ctr"/>
                      <a:r>
                        <a:rPr lang="en-US" dirty="0"/>
                        <a:t>R103218081</a:t>
                      </a:r>
                    </a:p>
                  </a:txBody>
                  <a:tcPr/>
                </a:tc>
                <a:tc>
                  <a:txBody>
                    <a:bodyPr/>
                    <a:lstStyle/>
                    <a:p>
                      <a:pPr algn="ctr"/>
                      <a:r>
                        <a:rPr lang="en-US" dirty="0"/>
                        <a:t>500069069</a:t>
                      </a:r>
                    </a:p>
                  </a:txBody>
                  <a:tcPr/>
                </a:tc>
                <a:tc>
                  <a:txBody>
                    <a:bodyPr/>
                    <a:lstStyle/>
                    <a:p>
                      <a:pPr algn="ctr"/>
                      <a:r>
                        <a:rPr lang="en-US" dirty="0"/>
                        <a:t>CSE-BAO</a:t>
                      </a:r>
                    </a:p>
                  </a:txBody>
                  <a:tcPr/>
                </a:tc>
                <a:extLst>
                  <a:ext uri="{0D108BD9-81ED-4DB2-BD59-A6C34878D82A}">
                    <a16:rowId xmlns:a16="http://schemas.microsoft.com/office/drawing/2014/main" val="10003"/>
                  </a:ext>
                </a:extLst>
              </a:tr>
            </a:tbl>
          </a:graphicData>
        </a:graphic>
      </p:graphicFrame>
      <p:sp>
        <p:nvSpPr>
          <p:cNvPr id="8" name="Rectangle 7"/>
          <p:cNvSpPr/>
          <p:nvPr/>
        </p:nvSpPr>
        <p:spPr>
          <a:xfrm>
            <a:off x="3048000" y="5550947"/>
            <a:ext cx="6096000" cy="707886"/>
          </a:xfrm>
          <a:prstGeom prst="rect">
            <a:avLst/>
          </a:prstGeom>
        </p:spPr>
        <p:txBody>
          <a:bodyPr>
            <a:spAutoFit/>
          </a:bodyPr>
          <a:lstStyle/>
          <a:p>
            <a:pPr algn="ctr"/>
            <a:r>
              <a:rPr lang="en-US" sz="2000" b="1" u="sng" dirty="0"/>
              <a:t>Under the guidance of</a:t>
            </a:r>
            <a:endParaRPr lang="en-US" sz="2000" dirty="0"/>
          </a:p>
          <a:p>
            <a:pPr algn="ctr"/>
            <a:r>
              <a:rPr lang="en-US" sz="2000" b="1" u="sng" dirty="0" err="1"/>
              <a:t>Mr.Amit</a:t>
            </a:r>
            <a:r>
              <a:rPr lang="en-US" sz="2000" b="1" u="sng" dirty="0"/>
              <a:t> Singh</a:t>
            </a:r>
            <a:endParaRPr lang="en-US" sz="2000" u="sn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7F255-C008-494A-B601-E52BD9273BBF}"/>
              </a:ext>
            </a:extLst>
          </p:cNvPr>
          <p:cNvSpPr txBox="1"/>
          <p:nvPr/>
        </p:nvSpPr>
        <p:spPr>
          <a:xfrm>
            <a:off x="4346917" y="295422"/>
            <a:ext cx="3432517" cy="677108"/>
          </a:xfrm>
          <a:prstGeom prst="rect">
            <a:avLst/>
          </a:prstGeom>
          <a:noFill/>
        </p:spPr>
        <p:txBody>
          <a:bodyPr wrap="square" rtlCol="0">
            <a:spAutoFit/>
          </a:bodyPr>
          <a:lstStyle/>
          <a:p>
            <a:pPr algn="ctr"/>
            <a:r>
              <a:rPr lang="en-US" b="1" dirty="0"/>
              <a:t>Algorithm</a:t>
            </a:r>
          </a:p>
          <a:p>
            <a:endParaRPr lang="en-US" dirty="0"/>
          </a:p>
        </p:txBody>
      </p:sp>
      <p:sp>
        <p:nvSpPr>
          <p:cNvPr id="5" name="TextBox 4">
            <a:extLst>
              <a:ext uri="{FF2B5EF4-FFF2-40B4-BE49-F238E27FC236}">
                <a16:creationId xmlns:a16="http://schemas.microsoft.com/office/drawing/2014/main" id="{9F50A872-025E-49D8-A67E-6C6521B97D80}"/>
              </a:ext>
            </a:extLst>
          </p:cNvPr>
          <p:cNvSpPr txBox="1"/>
          <p:nvPr/>
        </p:nvSpPr>
        <p:spPr>
          <a:xfrm>
            <a:off x="126609" y="670722"/>
            <a:ext cx="7329268" cy="8571577"/>
          </a:xfrm>
          <a:prstGeom prst="rect">
            <a:avLst/>
          </a:prstGeom>
          <a:noFill/>
        </p:spPr>
        <p:txBody>
          <a:bodyPr wrap="square" rtlCol="0">
            <a:spAutoFit/>
          </a:bodyPr>
          <a:lstStyle/>
          <a:p>
            <a:r>
              <a:rPr lang="en-US" dirty="0"/>
              <a:t>1.Build forward binary heap    [source=original source of the input graph]</a:t>
            </a:r>
          </a:p>
          <a:p>
            <a:r>
              <a:rPr lang="en-US" dirty="0"/>
              <a:t>2.Build backward binary heap  [source=destination of input graph.]</a:t>
            </a:r>
          </a:p>
          <a:p>
            <a:endParaRPr lang="en-US" dirty="0"/>
          </a:p>
          <a:p>
            <a:r>
              <a:rPr lang="en-US" dirty="0"/>
              <a:t> 3.while(1)</a:t>
            </a:r>
          </a:p>
          <a:p>
            <a:r>
              <a:rPr lang="en-US" dirty="0"/>
              <a:t>   {</a:t>
            </a:r>
          </a:p>
          <a:p>
            <a:r>
              <a:rPr lang="en-US" dirty="0"/>
              <a:t>      Run Dijkstra algorithm from source</a:t>
            </a:r>
            <a:r>
              <a:rPr lang="en-US" b="1" dirty="0"/>
              <a:t>(forward </a:t>
            </a:r>
            <a:r>
              <a:rPr lang="en-US" b="1" dirty="0" err="1"/>
              <a:t>dijkstra</a:t>
            </a:r>
            <a:r>
              <a:rPr lang="en-US" b="1" dirty="0"/>
              <a:t>)</a:t>
            </a:r>
          </a:p>
          <a:p>
            <a:r>
              <a:rPr lang="en-US" dirty="0"/>
              <a:t>      find the linking point </a:t>
            </a:r>
            <a:r>
              <a:rPr lang="en-US" dirty="0" err="1"/>
              <a:t>i</a:t>
            </a:r>
            <a:r>
              <a:rPr lang="en-US" dirty="0"/>
              <a:t>=top node</a:t>
            </a:r>
          </a:p>
          <a:p>
            <a:r>
              <a:rPr lang="en-US" dirty="0"/>
              <a:t>      </a:t>
            </a:r>
            <a:r>
              <a:rPr lang="en-US" dirty="0" err="1"/>
              <a:t>final_distance</a:t>
            </a:r>
            <a:r>
              <a:rPr lang="en-US" dirty="0"/>
              <a:t>=min(</a:t>
            </a:r>
            <a:r>
              <a:rPr lang="en-US" dirty="0" err="1"/>
              <a:t>final_distance</a:t>
            </a:r>
            <a:r>
              <a:rPr lang="en-US" dirty="0"/>
              <a:t> , </a:t>
            </a:r>
            <a:r>
              <a:rPr lang="en-US" dirty="0" err="1"/>
              <a:t>forwardist</a:t>
            </a:r>
            <a:r>
              <a:rPr lang="en-US" dirty="0"/>
              <a:t>[</a:t>
            </a:r>
            <a:r>
              <a:rPr lang="en-US" dirty="0" err="1"/>
              <a:t>i</a:t>
            </a:r>
            <a:r>
              <a:rPr lang="en-US" dirty="0"/>
              <a:t>] + </a:t>
            </a:r>
            <a:r>
              <a:rPr lang="en-US" dirty="0" err="1"/>
              <a:t>backwardist</a:t>
            </a:r>
            <a:r>
              <a:rPr lang="en-US" dirty="0"/>
              <a:t>[</a:t>
            </a:r>
            <a:r>
              <a:rPr lang="en-US" dirty="0" err="1"/>
              <a:t>i</a:t>
            </a:r>
            <a:r>
              <a:rPr lang="en-US" dirty="0"/>
              <a:t>])</a:t>
            </a:r>
          </a:p>
          <a:p>
            <a:r>
              <a:rPr lang="en-US" dirty="0"/>
              <a:t>      </a:t>
            </a:r>
          </a:p>
          <a:p>
            <a:r>
              <a:rPr lang="en-US" dirty="0"/>
              <a:t>      if(visit[top node]==1)</a:t>
            </a:r>
            <a:r>
              <a:rPr lang="en-US" b="1" dirty="0"/>
              <a:t>break;   //Termination Condition</a:t>
            </a:r>
          </a:p>
          <a:p>
            <a:r>
              <a:rPr lang="en-US" b="1" dirty="0"/>
              <a:t>      </a:t>
            </a:r>
            <a:r>
              <a:rPr lang="en-US" dirty="0"/>
              <a:t>else visit[</a:t>
            </a:r>
            <a:r>
              <a:rPr lang="en-US" dirty="0" err="1"/>
              <a:t>i</a:t>
            </a:r>
            <a:r>
              <a:rPr lang="en-US" dirty="0"/>
              <a:t>]=1;</a:t>
            </a:r>
          </a:p>
          <a:p>
            <a:endParaRPr lang="en-US" b="1" dirty="0"/>
          </a:p>
          <a:p>
            <a:r>
              <a:rPr lang="en-US" dirty="0"/>
              <a:t>      Run Dijkstra algorithm from destination</a:t>
            </a:r>
            <a:r>
              <a:rPr lang="en-US" b="1" dirty="0"/>
              <a:t>(backward </a:t>
            </a:r>
            <a:r>
              <a:rPr lang="en-US" b="1" dirty="0" err="1"/>
              <a:t>dijkstra</a:t>
            </a:r>
            <a:r>
              <a:rPr lang="en-US" b="1" dirty="0"/>
              <a:t>)</a:t>
            </a:r>
          </a:p>
          <a:p>
            <a:r>
              <a:rPr lang="en-US" dirty="0"/>
              <a:t>      find the linking point </a:t>
            </a:r>
            <a:r>
              <a:rPr lang="en-US" dirty="0" err="1"/>
              <a:t>i</a:t>
            </a:r>
            <a:r>
              <a:rPr lang="en-US" dirty="0"/>
              <a:t>=top node</a:t>
            </a:r>
          </a:p>
          <a:p>
            <a:r>
              <a:rPr lang="en-US" dirty="0"/>
              <a:t>      </a:t>
            </a:r>
            <a:r>
              <a:rPr lang="en-US" dirty="0" err="1"/>
              <a:t>final_distance</a:t>
            </a:r>
            <a:r>
              <a:rPr lang="en-US" dirty="0"/>
              <a:t>=min(</a:t>
            </a:r>
            <a:r>
              <a:rPr lang="en-US" dirty="0" err="1"/>
              <a:t>final_distance</a:t>
            </a:r>
            <a:r>
              <a:rPr lang="en-US" dirty="0"/>
              <a:t> , </a:t>
            </a:r>
            <a:r>
              <a:rPr lang="en-US" dirty="0" err="1"/>
              <a:t>forwardist</a:t>
            </a:r>
            <a:r>
              <a:rPr lang="en-US" dirty="0"/>
              <a:t>[</a:t>
            </a:r>
            <a:r>
              <a:rPr lang="en-US" dirty="0" err="1"/>
              <a:t>i</a:t>
            </a:r>
            <a:r>
              <a:rPr lang="en-US" dirty="0"/>
              <a:t>] + </a:t>
            </a:r>
            <a:r>
              <a:rPr lang="en-US" dirty="0" err="1"/>
              <a:t>backwardist</a:t>
            </a:r>
            <a:r>
              <a:rPr lang="en-US" dirty="0"/>
              <a:t>[</a:t>
            </a:r>
            <a:r>
              <a:rPr lang="en-US" dirty="0" err="1"/>
              <a:t>i</a:t>
            </a:r>
            <a:r>
              <a:rPr lang="en-US" dirty="0"/>
              <a:t>])</a:t>
            </a:r>
          </a:p>
          <a:p>
            <a:r>
              <a:rPr lang="en-US" dirty="0"/>
              <a:t>      </a:t>
            </a:r>
          </a:p>
          <a:p>
            <a:r>
              <a:rPr lang="en-US" dirty="0"/>
              <a:t>       if(visit[top node]==1)</a:t>
            </a:r>
            <a:r>
              <a:rPr lang="en-US" b="1" dirty="0"/>
              <a:t>break;  //Termination Condition</a:t>
            </a:r>
          </a:p>
          <a:p>
            <a:r>
              <a:rPr lang="en-US" b="1" dirty="0"/>
              <a:t>      </a:t>
            </a:r>
            <a:r>
              <a:rPr lang="en-US" dirty="0"/>
              <a:t>else visit[</a:t>
            </a:r>
            <a:r>
              <a:rPr lang="en-US" dirty="0" err="1"/>
              <a:t>i</a:t>
            </a:r>
            <a:r>
              <a:rPr lang="en-US" dirty="0"/>
              <a:t>]=1;      </a:t>
            </a:r>
          </a:p>
          <a:p>
            <a:endParaRPr lang="en-US" dirty="0"/>
          </a:p>
          <a:p>
            <a:r>
              <a:rPr lang="en-US" dirty="0"/>
              <a:t>      if(forward heap is empty || backward heap is empty)break;</a:t>
            </a:r>
          </a:p>
          <a:p>
            <a:r>
              <a:rPr lang="en-US" dirty="0"/>
              <a:t>   }</a:t>
            </a:r>
          </a:p>
          <a:p>
            <a:r>
              <a:rPr lang="en-US" dirty="0"/>
              <a:t>      </a:t>
            </a:r>
          </a:p>
          <a:p>
            <a:r>
              <a:rPr lang="en-US" dirty="0"/>
              <a:t>     </a:t>
            </a:r>
          </a:p>
          <a:p>
            <a:endParaRPr lang="en-US" dirty="0"/>
          </a:p>
          <a:p>
            <a:r>
              <a:rPr lang="en-US" dirty="0"/>
              <a:t>      </a:t>
            </a:r>
          </a:p>
          <a:p>
            <a:endParaRPr lang="en-US" dirty="0"/>
          </a:p>
          <a:p>
            <a:r>
              <a:rPr lang="en-US" dirty="0"/>
              <a:t> </a:t>
            </a:r>
          </a:p>
          <a:p>
            <a:r>
              <a:rPr lang="en-US" dirty="0"/>
              <a:t> </a:t>
            </a:r>
          </a:p>
          <a:p>
            <a:endParaRPr lang="en-US" dirty="0"/>
          </a:p>
        </p:txBody>
      </p:sp>
      <p:pic>
        <p:nvPicPr>
          <p:cNvPr id="2" name="Picture 1">
            <a:extLst>
              <a:ext uri="{FF2B5EF4-FFF2-40B4-BE49-F238E27FC236}">
                <a16:creationId xmlns:a16="http://schemas.microsoft.com/office/drawing/2014/main" id="{76E914CF-05EF-414F-B208-E2427E70D268}"/>
              </a:ext>
            </a:extLst>
          </p:cNvPr>
          <p:cNvPicPr>
            <a:picLocks noChangeAspect="1"/>
          </p:cNvPicPr>
          <p:nvPr/>
        </p:nvPicPr>
        <p:blipFill>
          <a:blip r:embed="rId2"/>
          <a:stretch>
            <a:fillRect/>
          </a:stretch>
        </p:blipFill>
        <p:spPr>
          <a:xfrm>
            <a:off x="6879102" y="1083212"/>
            <a:ext cx="5312898" cy="5715094"/>
          </a:xfrm>
          <a:prstGeom prst="rect">
            <a:avLst/>
          </a:prstGeom>
        </p:spPr>
      </p:pic>
      <p:sp>
        <p:nvSpPr>
          <p:cNvPr id="3" name="TextBox 2">
            <a:extLst>
              <a:ext uri="{FF2B5EF4-FFF2-40B4-BE49-F238E27FC236}">
                <a16:creationId xmlns:a16="http://schemas.microsoft.com/office/drawing/2014/main" id="{0EE80812-EE74-4368-93F2-05911DB56459}"/>
              </a:ext>
            </a:extLst>
          </p:cNvPr>
          <p:cNvSpPr txBox="1"/>
          <p:nvPr/>
        </p:nvSpPr>
        <p:spPr>
          <a:xfrm>
            <a:off x="8482819" y="495476"/>
            <a:ext cx="2996418" cy="523220"/>
          </a:xfrm>
          <a:prstGeom prst="rect">
            <a:avLst/>
          </a:prstGeom>
          <a:noFill/>
        </p:spPr>
        <p:txBody>
          <a:bodyPr wrap="square" rtlCol="0">
            <a:spAutoFit/>
          </a:bodyPr>
          <a:lstStyle/>
          <a:p>
            <a:r>
              <a:rPr lang="en-US" sz="2800" b="1" dirty="0">
                <a:solidFill>
                  <a:srgbClr val="004289"/>
                </a:solidFill>
              </a:rPr>
              <a:t>Forward Dijkstra</a:t>
            </a:r>
          </a:p>
        </p:txBody>
      </p:sp>
    </p:spTree>
    <p:extLst>
      <p:ext uri="{BB962C8B-B14F-4D97-AF65-F5344CB8AC3E}">
        <p14:creationId xmlns:p14="http://schemas.microsoft.com/office/powerpoint/2010/main" val="1176524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1C90D2-682A-40DC-81EE-C0B01CEF414C}"/>
              </a:ext>
            </a:extLst>
          </p:cNvPr>
          <p:cNvSpPr txBox="1"/>
          <p:nvPr/>
        </p:nvSpPr>
        <p:spPr>
          <a:xfrm>
            <a:off x="3221502" y="520505"/>
            <a:ext cx="5486400" cy="523220"/>
          </a:xfrm>
          <a:prstGeom prst="rect">
            <a:avLst/>
          </a:prstGeom>
          <a:noFill/>
        </p:spPr>
        <p:txBody>
          <a:bodyPr wrap="square" rtlCol="0">
            <a:spAutoFit/>
          </a:bodyPr>
          <a:lstStyle/>
          <a:p>
            <a:pPr algn="ctr"/>
            <a:r>
              <a:rPr lang="en-US" sz="2800" b="1" dirty="0"/>
              <a:t>Future Objective</a:t>
            </a:r>
          </a:p>
        </p:txBody>
      </p:sp>
      <p:sp>
        <p:nvSpPr>
          <p:cNvPr id="2" name="TextBox 1">
            <a:extLst>
              <a:ext uri="{FF2B5EF4-FFF2-40B4-BE49-F238E27FC236}">
                <a16:creationId xmlns:a16="http://schemas.microsoft.com/office/drawing/2014/main" id="{B276CF9A-237C-4D18-A5E3-8BF4C69957FF}"/>
              </a:ext>
            </a:extLst>
          </p:cNvPr>
          <p:cNvSpPr txBox="1"/>
          <p:nvPr/>
        </p:nvSpPr>
        <p:spPr>
          <a:xfrm>
            <a:off x="1317523" y="1641987"/>
            <a:ext cx="7905135" cy="384721"/>
          </a:xfrm>
          <a:prstGeom prst="rect">
            <a:avLst/>
          </a:prstGeom>
          <a:noFill/>
        </p:spPr>
        <p:txBody>
          <a:bodyPr wrap="square" rtlCol="0">
            <a:spAutoFit/>
          </a:bodyPr>
          <a:lstStyle/>
          <a:p>
            <a:r>
              <a:rPr lang="en-US" dirty="0"/>
              <a:t>1. Genetics algorithm to optimize TSP</a:t>
            </a:r>
          </a:p>
        </p:txBody>
      </p:sp>
    </p:spTree>
    <p:extLst>
      <p:ext uri="{BB962C8B-B14F-4D97-AF65-F5344CB8AC3E}">
        <p14:creationId xmlns:p14="http://schemas.microsoft.com/office/powerpoint/2010/main" val="241188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1C90D2-682A-40DC-81EE-C0B01CEF414C}"/>
              </a:ext>
            </a:extLst>
          </p:cNvPr>
          <p:cNvSpPr txBox="1"/>
          <p:nvPr/>
        </p:nvSpPr>
        <p:spPr>
          <a:xfrm>
            <a:off x="3221502" y="520505"/>
            <a:ext cx="5486400" cy="523220"/>
          </a:xfrm>
          <a:prstGeom prst="rect">
            <a:avLst/>
          </a:prstGeom>
          <a:noFill/>
        </p:spPr>
        <p:txBody>
          <a:bodyPr wrap="square" rtlCol="0">
            <a:spAutoFit/>
          </a:bodyPr>
          <a:lstStyle/>
          <a:p>
            <a:pPr algn="ctr"/>
            <a:r>
              <a:rPr lang="en-US" sz="2800" b="1" dirty="0"/>
              <a:t>References</a:t>
            </a:r>
            <a:endParaRPr lang="en-US" b="1" dirty="0"/>
          </a:p>
        </p:txBody>
      </p:sp>
      <p:sp>
        <p:nvSpPr>
          <p:cNvPr id="5" name="TextBox 4">
            <a:extLst>
              <a:ext uri="{FF2B5EF4-FFF2-40B4-BE49-F238E27FC236}">
                <a16:creationId xmlns:a16="http://schemas.microsoft.com/office/drawing/2014/main" id="{639950B2-97FD-421B-B250-010364CC5D25}"/>
              </a:ext>
            </a:extLst>
          </p:cNvPr>
          <p:cNvSpPr txBox="1"/>
          <p:nvPr/>
        </p:nvSpPr>
        <p:spPr>
          <a:xfrm>
            <a:off x="1936955" y="1066836"/>
            <a:ext cx="8465574" cy="1631216"/>
          </a:xfrm>
          <a:prstGeom prst="rect">
            <a:avLst/>
          </a:prstGeom>
          <a:noFill/>
        </p:spPr>
        <p:txBody>
          <a:bodyPr wrap="square">
            <a:spAutoFit/>
          </a:bodyPr>
          <a:lstStyle/>
          <a:p>
            <a:pPr marL="0" marR="0" indent="0" algn="l">
              <a:spcBef>
                <a:spcPts val="0"/>
              </a:spcBef>
              <a:spcAft>
                <a:spcPts val="0"/>
              </a:spcAft>
            </a:pPr>
            <a:r>
              <a:rPr lang="en-US" sz="2000" b="1" kern="0" dirty="0">
                <a:solidFill>
                  <a:srgbClr val="333333"/>
                </a:solidFill>
                <a:effectLst/>
                <a:latin typeface="Times New Roman" panose="02020603050405020304" pitchFamily="18" charset="0"/>
                <a:ea typeface="Times New Roman" panose="02020603050405020304" pitchFamily="18" charset="0"/>
              </a:rPr>
              <a:t>[</a:t>
            </a:r>
            <a:r>
              <a:rPr lang="en-US" sz="2000" b="1" kern="0" dirty="0">
                <a:solidFill>
                  <a:srgbClr val="333333"/>
                </a:solidFill>
                <a:latin typeface="Times New Roman" panose="02020603050405020304" pitchFamily="18" charset="0"/>
                <a:ea typeface="Times New Roman" panose="02020603050405020304" pitchFamily="18" charset="0"/>
              </a:rPr>
              <a:t>1</a:t>
            </a:r>
            <a:r>
              <a:rPr lang="en-US" sz="2000" b="1" kern="0" dirty="0">
                <a:solidFill>
                  <a:srgbClr val="333333"/>
                </a:solidFill>
                <a:effectLst/>
                <a:latin typeface="Times New Roman" panose="02020603050405020304" pitchFamily="18" charset="0"/>
                <a:ea typeface="Times New Roman" panose="02020603050405020304" pitchFamily="18" charset="0"/>
              </a:rPr>
              <a:t>] </a:t>
            </a:r>
            <a:r>
              <a:rPr lang="en-US" sz="2000" b="1" kern="0" dirty="0">
                <a:solidFill>
                  <a:srgbClr val="333333"/>
                </a:solidFill>
                <a:effectLst/>
                <a:latin typeface="Times New Roman" panose="02020603050405020304" pitchFamily="18" charset="0"/>
                <a:ea typeface="Times New Roman" panose="02020603050405020304" pitchFamily="18" charset="0"/>
                <a:hlinkClick r:id="rId2"/>
              </a:rPr>
              <a:t>https://www.youtube.com/</a:t>
            </a:r>
            <a:endParaRPr lang="en-US" sz="2000" b="1" kern="0" dirty="0">
              <a:solidFill>
                <a:srgbClr val="333333"/>
              </a:solidFill>
              <a:effectLst/>
              <a:latin typeface="Times New Roman" panose="02020603050405020304" pitchFamily="18" charset="0"/>
              <a:ea typeface="Times New Roman" panose="02020603050405020304" pitchFamily="18" charset="0"/>
            </a:endParaRPr>
          </a:p>
          <a:p>
            <a:pPr marL="0" marR="0" indent="0" algn="l">
              <a:spcBef>
                <a:spcPts val="0"/>
              </a:spcBef>
              <a:spcAft>
                <a:spcPts val="0"/>
              </a:spcAft>
            </a:pPr>
            <a:endParaRPr lang="en-US" sz="2000" b="1" kern="0" dirty="0">
              <a:solidFill>
                <a:srgbClr val="333333"/>
              </a:solidFill>
              <a:latin typeface="Times New Roman" panose="02020603050405020304" pitchFamily="18" charset="0"/>
              <a:ea typeface="Times New Roman" panose="02020603050405020304" pitchFamily="18" charset="0"/>
            </a:endParaRPr>
          </a:p>
          <a:p>
            <a:pPr marL="0" marR="0" indent="0" algn="l">
              <a:spcBef>
                <a:spcPts val="0"/>
              </a:spcBef>
              <a:spcAft>
                <a:spcPts val="0"/>
              </a:spcAft>
            </a:pPr>
            <a:r>
              <a:rPr lang="en-US" sz="2000" b="1" kern="0" dirty="0">
                <a:solidFill>
                  <a:srgbClr val="333333"/>
                </a:solidFill>
                <a:effectLst/>
                <a:latin typeface="Times New Roman" panose="02020603050405020304" pitchFamily="18" charset="0"/>
                <a:ea typeface="Times New Roman" panose="02020603050405020304" pitchFamily="18" charset="0"/>
              </a:rPr>
              <a:t>[2]</a:t>
            </a:r>
            <a:r>
              <a:rPr lang="en-US" sz="2000" kern="0" dirty="0">
                <a:solidFill>
                  <a:srgbClr val="333333"/>
                </a:solidFill>
                <a:effectLst/>
                <a:latin typeface="Times New Roman" panose="02020603050405020304" pitchFamily="18" charset="0"/>
                <a:ea typeface="Times New Roman" panose="02020603050405020304" pitchFamily="18" charset="0"/>
              </a:rPr>
              <a:t>https://www.geeksforgeeks.org</a:t>
            </a:r>
          </a:p>
          <a:p>
            <a:pPr marL="0" marR="0" indent="0" algn="l">
              <a:spcBef>
                <a:spcPts val="0"/>
              </a:spcBef>
              <a:spcAft>
                <a:spcPts val="0"/>
              </a:spcAft>
            </a:pPr>
            <a:endParaRPr lang="en-US" sz="2000" b="1" kern="0" dirty="0">
              <a:solidFill>
                <a:srgbClr val="333333"/>
              </a:solidFill>
              <a:latin typeface="Times New Roman" panose="02020603050405020304" pitchFamily="18" charset="0"/>
              <a:ea typeface="Times New Roman" panose="02020603050405020304" pitchFamily="18" charset="0"/>
            </a:endParaRPr>
          </a:p>
          <a:p>
            <a:pPr marL="0" marR="0" indent="0" algn="l">
              <a:spcBef>
                <a:spcPts val="0"/>
              </a:spcBef>
              <a:spcAft>
                <a:spcPts val="0"/>
              </a:spcAft>
            </a:pPr>
            <a:r>
              <a:rPr lang="en-US" sz="2000" b="1" kern="0" dirty="0">
                <a:solidFill>
                  <a:srgbClr val="333333"/>
                </a:solidFill>
                <a:latin typeface="Times New Roman" panose="02020603050405020304" pitchFamily="18" charset="0"/>
                <a:ea typeface="Times New Roman" panose="02020603050405020304" pitchFamily="18" charset="0"/>
              </a:rPr>
              <a:t>[3] </a:t>
            </a:r>
            <a:r>
              <a:rPr lang="en-US" sz="2000" kern="0" dirty="0">
                <a:solidFill>
                  <a:srgbClr val="333333"/>
                </a:solidFill>
                <a:latin typeface="Times New Roman" panose="02020603050405020304" pitchFamily="18" charset="0"/>
                <a:ea typeface="Times New Roman" panose="02020603050405020304" pitchFamily="18" charset="0"/>
              </a:rPr>
              <a:t>CLRS Book</a:t>
            </a:r>
            <a:endParaRPr lang="en-US" sz="2000" kern="0" dirty="0">
              <a:solidFill>
                <a:srgbClr val="333333"/>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8567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Calibri" panose="020F0502020204030204" pitchFamily="34" charset="0"/>
                <a:cs typeface="Calibri" panose="020F0502020204030204" pitchFamily="34" charset="0"/>
              </a:rPr>
              <a:t>CONTENTS</a:t>
            </a:r>
            <a:endParaRPr lang="en-US" sz="28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62000" y="1570039"/>
            <a:ext cx="6391275" cy="4708525"/>
          </a:xfrm>
        </p:spPr>
        <p:txBody>
          <a:bodyPr>
            <a:normAutofit/>
          </a:bodyPr>
          <a:lstStyle/>
          <a:p>
            <a:pPr algn="just">
              <a:buNone/>
            </a:pPr>
            <a:r>
              <a:rPr lang="en-US" sz="2400" b="1" dirty="0"/>
              <a:t>Introduction</a:t>
            </a:r>
          </a:p>
          <a:p>
            <a:pPr algn="just">
              <a:buNone/>
            </a:pPr>
            <a:r>
              <a:rPr lang="en-US" sz="2400" b="1" dirty="0"/>
              <a:t>Motivation</a:t>
            </a:r>
          </a:p>
          <a:p>
            <a:pPr algn="just">
              <a:buNone/>
            </a:pPr>
            <a:r>
              <a:rPr lang="en-IN" sz="2400" b="1" dirty="0"/>
              <a:t>Literature Review</a:t>
            </a:r>
            <a:endParaRPr lang="en-US" sz="2400" b="1" dirty="0"/>
          </a:p>
          <a:p>
            <a:pPr algn="just">
              <a:buNone/>
            </a:pPr>
            <a:r>
              <a:rPr lang="en-US" sz="2400" b="1" dirty="0"/>
              <a:t>Problem Statement</a:t>
            </a:r>
          </a:p>
          <a:p>
            <a:pPr algn="just">
              <a:buNone/>
            </a:pPr>
            <a:r>
              <a:rPr lang="en-US" sz="2400" b="1" dirty="0"/>
              <a:t>Objective </a:t>
            </a:r>
          </a:p>
          <a:p>
            <a:pPr algn="just">
              <a:buNone/>
            </a:pPr>
            <a:r>
              <a:rPr lang="en-US" sz="2400" b="1" dirty="0"/>
              <a:t>Methodology                                                    </a:t>
            </a:r>
          </a:p>
          <a:p>
            <a:pPr algn="just">
              <a:buNone/>
            </a:pPr>
            <a:r>
              <a:rPr lang="en-US" sz="2400" b="1" dirty="0"/>
              <a:t>Flow Chart, Algorithm &amp; Implementation </a:t>
            </a:r>
          </a:p>
          <a:p>
            <a:pPr algn="just">
              <a:buNone/>
            </a:pPr>
            <a:r>
              <a:rPr lang="en-US" sz="2400" b="1" dirty="0"/>
              <a:t>Progress (results if any)                                                                                             </a:t>
            </a:r>
          </a:p>
          <a:p>
            <a:pPr algn="just">
              <a:buNone/>
            </a:pPr>
            <a:r>
              <a:rPr lang="en-US" sz="2400" b="1" dirty="0"/>
              <a:t>References </a:t>
            </a:r>
            <a:r>
              <a:rPr lang="en-US" sz="24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55F64B-C51C-4AF0-8DC5-081D337E055A}"/>
              </a:ext>
            </a:extLst>
          </p:cNvPr>
          <p:cNvSpPr txBox="1"/>
          <p:nvPr/>
        </p:nvSpPr>
        <p:spPr>
          <a:xfrm>
            <a:off x="4473526" y="365760"/>
            <a:ext cx="3348111" cy="523220"/>
          </a:xfrm>
          <a:prstGeom prst="rect">
            <a:avLst/>
          </a:prstGeom>
          <a:noFill/>
        </p:spPr>
        <p:txBody>
          <a:bodyPr wrap="square" rtlCol="0">
            <a:spAutoFit/>
          </a:bodyPr>
          <a:lstStyle/>
          <a:p>
            <a:pPr algn="ctr"/>
            <a:r>
              <a:rPr lang="en-US" sz="2800" b="1" dirty="0"/>
              <a:t>Introduction</a:t>
            </a:r>
          </a:p>
        </p:txBody>
      </p:sp>
      <p:sp>
        <p:nvSpPr>
          <p:cNvPr id="8" name="TextBox 7">
            <a:extLst>
              <a:ext uri="{FF2B5EF4-FFF2-40B4-BE49-F238E27FC236}">
                <a16:creationId xmlns:a16="http://schemas.microsoft.com/office/drawing/2014/main" id="{0EF887D9-22DA-4D62-A232-32896EA281AF}"/>
              </a:ext>
            </a:extLst>
          </p:cNvPr>
          <p:cNvSpPr txBox="1"/>
          <p:nvPr/>
        </p:nvSpPr>
        <p:spPr>
          <a:xfrm>
            <a:off x="140677" y="1111348"/>
            <a:ext cx="11844997" cy="384721"/>
          </a:xfrm>
          <a:prstGeom prst="rect">
            <a:avLst/>
          </a:prstGeom>
          <a:noFill/>
        </p:spPr>
        <p:txBody>
          <a:bodyPr wrap="square" rtlCol="0">
            <a:spAutoFit/>
          </a:bodyPr>
          <a:lstStyle/>
          <a:p>
            <a:r>
              <a:rPr lang="en-US" dirty="0"/>
              <a:t>Two algorithms are applied to compute the shortest path from a particular source to one or more destinations:</a:t>
            </a:r>
          </a:p>
        </p:txBody>
      </p:sp>
      <p:sp>
        <p:nvSpPr>
          <p:cNvPr id="9" name="TextBox 8">
            <a:extLst>
              <a:ext uri="{FF2B5EF4-FFF2-40B4-BE49-F238E27FC236}">
                <a16:creationId xmlns:a16="http://schemas.microsoft.com/office/drawing/2014/main" id="{63D73337-1925-4E51-8837-4A393BAF56C7}"/>
              </a:ext>
            </a:extLst>
          </p:cNvPr>
          <p:cNvSpPr txBox="1"/>
          <p:nvPr/>
        </p:nvSpPr>
        <p:spPr>
          <a:xfrm>
            <a:off x="267286" y="1730326"/>
            <a:ext cx="11577711" cy="1846659"/>
          </a:xfrm>
          <a:prstGeom prst="rect">
            <a:avLst/>
          </a:prstGeom>
          <a:noFill/>
        </p:spPr>
        <p:txBody>
          <a:bodyPr wrap="square" rtlCol="0">
            <a:spAutoFit/>
          </a:bodyPr>
          <a:lstStyle/>
          <a:p>
            <a:r>
              <a:rPr lang="en-US" dirty="0"/>
              <a:t>  Dijkstra algorithm:</a:t>
            </a:r>
          </a:p>
          <a:p>
            <a:endParaRPr lang="en-US" dirty="0"/>
          </a:p>
          <a:p>
            <a:pPr marL="342900" indent="-342900">
              <a:buFont typeface="Arial" panose="020B0604020202020204" pitchFamily="34" charset="0"/>
              <a:buChar char="•"/>
            </a:pPr>
            <a:r>
              <a:rPr lang="en-US" dirty="0"/>
              <a:t>Computes shortest path from a particular source to a particular destination.</a:t>
            </a:r>
          </a:p>
          <a:p>
            <a:pPr marL="342900" indent="-342900">
              <a:buFont typeface="Arial" panose="020B0604020202020204" pitchFamily="34" charset="0"/>
              <a:buChar char="•"/>
            </a:pPr>
            <a:r>
              <a:rPr lang="en-US" b="0" i="0" dirty="0">
                <a:effectLst/>
              </a:rPr>
              <a:t>Solution: </a:t>
            </a:r>
            <a:r>
              <a:rPr lang="en-US" dirty="0"/>
              <a:t>Greedy method</a:t>
            </a:r>
          </a:p>
          <a:p>
            <a:pPr marL="342900" indent="-342900">
              <a:buFont typeface="Arial" panose="020B0604020202020204" pitchFamily="34" charset="0"/>
              <a:buChar char="•"/>
            </a:pPr>
            <a:r>
              <a:rPr lang="en-US" dirty="0"/>
              <a:t>Single source shortest path</a:t>
            </a:r>
          </a:p>
          <a:p>
            <a:endParaRPr lang="en-US" dirty="0"/>
          </a:p>
        </p:txBody>
      </p:sp>
      <p:sp>
        <p:nvSpPr>
          <p:cNvPr id="10" name="TextBox 9">
            <a:extLst>
              <a:ext uri="{FF2B5EF4-FFF2-40B4-BE49-F238E27FC236}">
                <a16:creationId xmlns:a16="http://schemas.microsoft.com/office/drawing/2014/main" id="{F156F8D7-30C6-4834-9A87-273258A77B51}"/>
              </a:ext>
            </a:extLst>
          </p:cNvPr>
          <p:cNvSpPr txBox="1"/>
          <p:nvPr/>
        </p:nvSpPr>
        <p:spPr>
          <a:xfrm>
            <a:off x="407963" y="3770142"/>
            <a:ext cx="11296357" cy="3600986"/>
          </a:xfrm>
          <a:prstGeom prst="rect">
            <a:avLst/>
          </a:prstGeom>
          <a:noFill/>
        </p:spPr>
        <p:txBody>
          <a:bodyPr wrap="square" rtlCol="0">
            <a:spAutoFit/>
          </a:bodyPr>
          <a:lstStyle/>
          <a:p>
            <a:r>
              <a:rPr lang="en-US" dirty="0"/>
              <a:t>Travelling Salesman Problem:</a:t>
            </a:r>
          </a:p>
          <a:p>
            <a:pPr fontAlgn="base"/>
            <a:endParaRPr lang="en-US" dirty="0"/>
          </a:p>
          <a:p>
            <a:pPr marL="342900" indent="-342900" fontAlgn="base">
              <a:buFont typeface="Arial" panose="020B0604020202020204" pitchFamily="34" charset="0"/>
              <a:buChar char="•"/>
            </a:pPr>
            <a:r>
              <a:rPr lang="en-US" b="0" i="0" dirty="0">
                <a:effectLst/>
              </a:rPr>
              <a:t>Given a set of cities and distance between every pair of cities, the problem is to find the shortest possible route that visits every city exactly once and returns to the starting point.</a:t>
            </a:r>
          </a:p>
          <a:p>
            <a:pPr fontAlgn="base"/>
            <a:endParaRPr lang="en-US" b="0" i="0" dirty="0">
              <a:effectLst/>
            </a:endParaRPr>
          </a:p>
          <a:p>
            <a:pPr marL="342900" indent="-342900" fontAlgn="base">
              <a:buFont typeface="Arial" panose="020B0604020202020204" pitchFamily="34" charset="0"/>
              <a:buChar char="•"/>
            </a:pPr>
            <a:r>
              <a:rPr lang="en-US" b="0" i="0" dirty="0">
                <a:effectLst/>
              </a:rPr>
              <a:t>Solution: Dynamic programming and approximation methods.</a:t>
            </a:r>
          </a:p>
          <a:p>
            <a:pPr marL="342900" indent="-342900" fontAlgn="base">
              <a:buFont typeface="Arial" panose="020B0604020202020204" pitchFamily="34" charset="0"/>
              <a:buChar char="•"/>
            </a:pPr>
            <a:endParaRPr lang="en-US" b="0" i="0" dirty="0">
              <a:effectLst/>
            </a:endParaRPr>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44159"/>
            <a:ext cx="10972800" cy="1143000"/>
          </a:xfrm>
        </p:spPr>
        <p:txBody>
          <a:bodyPr>
            <a:normAutofit/>
          </a:bodyPr>
          <a:lstStyle/>
          <a:p>
            <a:r>
              <a:rPr lang="en-US" sz="2800" b="1" dirty="0">
                <a:latin typeface="+mn-lt"/>
                <a:cs typeface="Times New Roman" panose="02020603050405020304" pitchFamily="18" charset="0"/>
              </a:rPr>
              <a:t>Motivation</a:t>
            </a:r>
          </a:p>
        </p:txBody>
      </p:sp>
      <p:sp>
        <p:nvSpPr>
          <p:cNvPr id="4" name="TextBox 3">
            <a:extLst>
              <a:ext uri="{FF2B5EF4-FFF2-40B4-BE49-F238E27FC236}">
                <a16:creationId xmlns:a16="http://schemas.microsoft.com/office/drawing/2014/main" id="{79CCEE06-2FAD-4345-8126-94234DE6FCAE}"/>
              </a:ext>
            </a:extLst>
          </p:cNvPr>
          <p:cNvSpPr txBox="1"/>
          <p:nvPr/>
        </p:nvSpPr>
        <p:spPr>
          <a:xfrm>
            <a:off x="182880" y="1491175"/>
            <a:ext cx="11551920" cy="707886"/>
          </a:xfrm>
          <a:prstGeom prst="rect">
            <a:avLst/>
          </a:prstGeom>
          <a:noFill/>
        </p:spPr>
        <p:txBody>
          <a:bodyPr wrap="square" rtlCol="0">
            <a:spAutoFit/>
          </a:bodyPr>
          <a:lstStyle/>
          <a:p>
            <a:r>
              <a:rPr lang="en-US" sz="2000" dirty="0"/>
              <a:t>For large number of nodes and </a:t>
            </a:r>
            <a:r>
              <a:rPr lang="en-US" sz="2000" dirty="0" err="1"/>
              <a:t>edges,standard</a:t>
            </a:r>
            <a:r>
              <a:rPr lang="en-US" sz="2000" dirty="0"/>
              <a:t> implementation of </a:t>
            </a:r>
            <a:r>
              <a:rPr lang="en-US" sz="2000" dirty="0" err="1"/>
              <a:t>dijkstra</a:t>
            </a:r>
            <a:r>
              <a:rPr lang="en-US" sz="2000" dirty="0"/>
              <a:t> and TSP are not efficient in terms of execution time.</a:t>
            </a:r>
          </a:p>
        </p:txBody>
      </p:sp>
      <p:sp>
        <p:nvSpPr>
          <p:cNvPr id="7" name="TextBox 6">
            <a:extLst>
              <a:ext uri="{FF2B5EF4-FFF2-40B4-BE49-F238E27FC236}">
                <a16:creationId xmlns:a16="http://schemas.microsoft.com/office/drawing/2014/main" id="{C3796117-6A73-4571-ABB9-7A7505A57491}"/>
              </a:ext>
            </a:extLst>
          </p:cNvPr>
          <p:cNvSpPr txBox="1"/>
          <p:nvPr/>
        </p:nvSpPr>
        <p:spPr>
          <a:xfrm>
            <a:off x="337625" y="2405575"/>
            <a:ext cx="11397175" cy="1846659"/>
          </a:xfrm>
          <a:prstGeom prst="rect">
            <a:avLst/>
          </a:prstGeom>
          <a:noFill/>
        </p:spPr>
        <p:txBody>
          <a:bodyPr wrap="square" rtlCol="0">
            <a:spAutoFit/>
          </a:bodyPr>
          <a:lstStyle/>
          <a:p>
            <a:r>
              <a:rPr lang="en-US" dirty="0"/>
              <a:t>To improve the running time of the </a:t>
            </a:r>
            <a:r>
              <a:rPr lang="en-US" dirty="0" err="1"/>
              <a:t>algorithm,following</a:t>
            </a:r>
            <a:r>
              <a:rPr lang="en-US" dirty="0"/>
              <a:t> can be used:</a:t>
            </a:r>
          </a:p>
          <a:p>
            <a:endParaRPr lang="en-US" dirty="0"/>
          </a:p>
          <a:p>
            <a:pPr marL="342900" indent="-342900">
              <a:buFont typeface="Arial" panose="020B0604020202020204" pitchFamily="34" charset="0"/>
              <a:buChar char="•"/>
            </a:pPr>
            <a:r>
              <a:rPr lang="en-US" dirty="0"/>
              <a:t>Advanced data structures (</a:t>
            </a:r>
            <a:r>
              <a:rPr lang="en-US" dirty="0" err="1"/>
              <a:t>Eg.binary</a:t>
            </a:r>
            <a:r>
              <a:rPr lang="en-US" dirty="0"/>
              <a:t> heaps)</a:t>
            </a:r>
          </a:p>
          <a:p>
            <a:pPr marL="342900" indent="-342900">
              <a:buFont typeface="Arial" panose="020B0604020202020204" pitchFamily="34" charset="0"/>
              <a:buChar char="•"/>
            </a:pPr>
            <a:r>
              <a:rPr lang="en-US" dirty="0"/>
              <a:t>Nature-inspired methods (</a:t>
            </a:r>
            <a:r>
              <a:rPr lang="en-US" dirty="0" err="1"/>
              <a:t>Eg.Genetic</a:t>
            </a:r>
            <a:r>
              <a:rPr lang="en-US" dirty="0"/>
              <a:t> algorithm)</a:t>
            </a:r>
          </a:p>
          <a:p>
            <a:pPr marL="342900" indent="-342900">
              <a:buFont typeface="Arial" panose="020B0604020202020204" pitchFamily="34" charset="0"/>
              <a:buChar char="•"/>
            </a:pPr>
            <a:r>
              <a:rPr lang="en-US" dirty="0"/>
              <a:t>Heuristic/mathematical techniques (</a:t>
            </a:r>
            <a:r>
              <a:rPr lang="en-US" dirty="0" err="1"/>
              <a:t>Eg.</a:t>
            </a:r>
            <a:r>
              <a:rPr lang="en-US" dirty="0"/>
              <a:t> A-star algorithm)</a:t>
            </a:r>
          </a:p>
          <a:p>
            <a:pPr marL="342900" indent="-342900">
              <a:buFont typeface="Arial" panose="020B0604020202020204" pitchFamily="34" charset="0"/>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27039"/>
            <a:ext cx="10972800" cy="740579"/>
          </a:xfrm>
        </p:spPr>
        <p:txBody>
          <a:bodyPr>
            <a:normAutofit/>
          </a:bodyPr>
          <a:lstStyle/>
          <a:p>
            <a:r>
              <a:rPr lang="en-IN" sz="2800" b="1" dirty="0">
                <a:sym typeface="+mn-ea"/>
              </a:rPr>
              <a:t>Literature Review</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sz="2000" dirty="0"/>
              <a:t> Dijkstra algorithm-</a:t>
            </a:r>
          </a:p>
          <a:p>
            <a:pPr marL="0" indent="0">
              <a:spcBef>
                <a:spcPts val="0"/>
              </a:spcBef>
              <a:buNone/>
            </a:pPr>
            <a:r>
              <a:rPr lang="en-US" sz="2000" dirty="0"/>
              <a:t>1. Brute force- It is a naïve method in which no data structure is used to implement [2]</a:t>
            </a:r>
          </a:p>
          <a:p>
            <a:pPr marL="0" indent="0">
              <a:spcBef>
                <a:spcPts val="0"/>
              </a:spcBef>
              <a:buNone/>
            </a:pPr>
            <a:r>
              <a:rPr lang="en-US" sz="2000" dirty="0"/>
              <a:t>1. Bidirectional </a:t>
            </a:r>
            <a:r>
              <a:rPr lang="en-US" sz="2000" dirty="0" err="1"/>
              <a:t>dijkstra</a:t>
            </a:r>
            <a:r>
              <a:rPr lang="en-US" sz="2000" dirty="0"/>
              <a:t>- It runs </a:t>
            </a:r>
            <a:r>
              <a:rPr lang="en-US" sz="2000" dirty="0">
                <a:effectLst/>
                <a:ea typeface="Times New Roman" panose="02020603050405020304" pitchFamily="18" charset="0"/>
              </a:rPr>
              <a:t> two times faster than ordinary </a:t>
            </a:r>
            <a:r>
              <a:rPr lang="en-US" sz="2000" dirty="0" err="1">
                <a:effectLst/>
                <a:ea typeface="Times New Roman" panose="02020603050405020304" pitchFamily="18" charset="0"/>
              </a:rPr>
              <a:t>dijkstra</a:t>
            </a:r>
            <a:r>
              <a:rPr lang="en-US" sz="2000" dirty="0">
                <a:effectLst/>
                <a:ea typeface="Times New Roman" panose="02020603050405020304" pitchFamily="18" charset="0"/>
              </a:rPr>
              <a:t>[1][2]</a:t>
            </a:r>
          </a:p>
          <a:p>
            <a:pPr marL="0" marR="0" indent="0">
              <a:spcBef>
                <a:spcPts val="0"/>
              </a:spcBef>
              <a:spcAft>
                <a:spcPts val="0"/>
              </a:spcAft>
              <a:buNone/>
            </a:pPr>
            <a:r>
              <a:rPr lang="en-US" sz="2000" dirty="0"/>
              <a:t>2. Binary heap implementation – It is used to implement priority queue to optimize </a:t>
            </a:r>
            <a:r>
              <a:rPr lang="en-US" sz="2000" dirty="0" err="1"/>
              <a:t>dijkstra</a:t>
            </a:r>
            <a:r>
              <a:rPr lang="en-US" sz="2000" dirty="0"/>
              <a:t>.[3]</a:t>
            </a:r>
          </a:p>
          <a:p>
            <a:pPr marL="0" marR="0" indent="0">
              <a:spcBef>
                <a:spcPts val="0"/>
              </a:spcBef>
              <a:spcAft>
                <a:spcPts val="0"/>
              </a:spcAft>
              <a:buNone/>
            </a:pPr>
            <a:r>
              <a:rPr lang="en-US" sz="2000" dirty="0"/>
              <a:t>3. Fibonacci heap implementation - It is used to implement priority queue to optimize </a:t>
            </a:r>
            <a:r>
              <a:rPr lang="en-US" sz="2000" dirty="0" err="1"/>
              <a:t>dijkstra</a:t>
            </a:r>
            <a:r>
              <a:rPr lang="en-US" sz="2000" dirty="0"/>
              <a:t> [3][2]</a:t>
            </a:r>
          </a:p>
          <a:p>
            <a:pPr marL="0" marR="0" indent="0">
              <a:spcBef>
                <a:spcPts val="0"/>
              </a:spcBef>
              <a:spcAft>
                <a:spcPts val="0"/>
              </a:spcAft>
              <a:buNone/>
            </a:pPr>
            <a:endParaRPr lang="en-US" sz="2000" dirty="0"/>
          </a:p>
          <a:p>
            <a:pPr marL="0" marR="0" indent="0">
              <a:spcBef>
                <a:spcPts val="0"/>
              </a:spcBef>
              <a:spcAft>
                <a:spcPts val="0"/>
              </a:spcAft>
              <a:buNone/>
            </a:pPr>
            <a:r>
              <a:rPr lang="en-US" sz="2000" dirty="0"/>
              <a:t>Travelling Salesman Problem-</a:t>
            </a:r>
          </a:p>
          <a:p>
            <a:pPr marL="0" marR="0" indent="0">
              <a:spcBef>
                <a:spcPts val="0"/>
              </a:spcBef>
              <a:spcAft>
                <a:spcPts val="0"/>
              </a:spcAft>
              <a:buNone/>
            </a:pPr>
            <a:r>
              <a:rPr lang="en-US" sz="2000" dirty="0"/>
              <a:t>1.Backtracking/brute force –  checking all the possibilities  through generating (n-1)! Permutations of the nodes [3][1]</a:t>
            </a:r>
          </a:p>
          <a:p>
            <a:pPr marL="0" marR="0" indent="0">
              <a:spcBef>
                <a:spcPts val="0"/>
              </a:spcBef>
              <a:spcAft>
                <a:spcPts val="0"/>
              </a:spcAft>
              <a:buNone/>
            </a:pPr>
            <a:r>
              <a:rPr lang="en-US" sz="2000" dirty="0"/>
              <a:t>2.Dynamic programming method -  Divide the problems into sub- problems by  a recurrence relation[2]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sym typeface="+mn-ea"/>
              </a:rPr>
              <a:t>Problem Statement</a:t>
            </a:r>
            <a:endParaRPr lang="en-US" sz="2800" b="1" dirty="0">
              <a:latin typeface="+mn-lt"/>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US" sz="2400" dirty="0"/>
              <a:t>In this pandemic, many people encountered various lethal health problems, therefore it becomes an emergency case and such situation expects an ambulance to reach the patient’s place as soon as possible. Obviously, ambulance must take the shortest possible path from the hospital to patient’s place in the real road network given in the form of a graph to reach the destination faster to save a life.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ym typeface="+mn-ea"/>
              </a:rPr>
              <a:t>Objective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794805"/>
            <a:ext cx="10972800" cy="4525963"/>
          </a:xfrm>
        </p:spPr>
        <p:txBody>
          <a:bodyPr>
            <a:normAutofit/>
          </a:bodyPr>
          <a:lstStyle/>
          <a:p>
            <a:pPr marL="0" marR="0" indent="0">
              <a:spcBef>
                <a:spcPts val="0"/>
              </a:spcBef>
              <a:spcAft>
                <a:spcPts val="0"/>
              </a:spcAft>
              <a:buNone/>
            </a:pPr>
            <a:r>
              <a:rPr lang="en-US" sz="2400" dirty="0"/>
              <a:t>Our objective is to suggest the ambulance a shortest possible path as soon as possible in the real road network by applying time efficient shortest path algorithms.</a:t>
            </a:r>
          </a:p>
          <a:p>
            <a:pPr marL="0" marR="0" indent="0">
              <a:spcBef>
                <a:spcPts val="0"/>
              </a:spcBef>
              <a:spcAft>
                <a:spcPts val="0"/>
              </a:spcAft>
              <a:buNone/>
            </a:pPr>
            <a:endParaRPr lang="en-US" sz="2400" dirty="0"/>
          </a:p>
          <a:p>
            <a:pPr marL="0" indent="0">
              <a:spcBef>
                <a:spcPts val="0"/>
              </a:spcBef>
              <a:buNone/>
            </a:pPr>
            <a:r>
              <a:rPr lang="en-US" sz="2400" dirty="0"/>
              <a:t>For single destination: determine the shortest possible path from source to destination.</a:t>
            </a:r>
          </a:p>
          <a:p>
            <a:pPr marL="0" marR="0" indent="0">
              <a:spcBef>
                <a:spcPts val="0"/>
              </a:spcBef>
              <a:spcAft>
                <a:spcPts val="0"/>
              </a:spcAft>
              <a:buNone/>
            </a:pPr>
            <a:endParaRPr lang="en-US" sz="2400" dirty="0"/>
          </a:p>
          <a:p>
            <a:pPr marL="0" marR="0" indent="0">
              <a:spcBef>
                <a:spcPts val="0"/>
              </a:spcBef>
              <a:spcAft>
                <a:spcPts val="0"/>
              </a:spcAft>
              <a:buNone/>
            </a:pPr>
            <a:r>
              <a:rPr lang="en-US" sz="2400" dirty="0"/>
              <a:t>For multiple destinations: determine a route such that the vehicle visits all the destinations and comes back to the source location in the least possible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9753"/>
            <a:ext cx="10972800" cy="1143000"/>
          </a:xfrm>
        </p:spPr>
        <p:txBody>
          <a:bodyPr>
            <a:normAutofit/>
          </a:bodyPr>
          <a:lstStyle/>
          <a:p>
            <a:r>
              <a:rPr lang="en-US" sz="2800" b="1" dirty="0">
                <a:sym typeface="+mn-ea"/>
              </a:rPr>
              <a:t>Methodology </a:t>
            </a:r>
            <a:endParaRPr lang="en-US"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36CBA93-CA89-479A-8B8A-084D20E49B37}"/>
              </a:ext>
            </a:extLst>
          </p:cNvPr>
          <p:cNvSpPr txBox="1"/>
          <p:nvPr/>
        </p:nvSpPr>
        <p:spPr>
          <a:xfrm>
            <a:off x="407963" y="1302753"/>
            <a:ext cx="11366695" cy="2554482"/>
          </a:xfrm>
          <a:prstGeom prst="rect">
            <a:avLst/>
          </a:prstGeom>
          <a:noFill/>
        </p:spPr>
        <p:txBody>
          <a:bodyPr wrap="square" rtlCol="0">
            <a:spAutoFit/>
          </a:bodyPr>
          <a:lstStyle/>
          <a:p>
            <a:r>
              <a:rPr lang="en-US" b="1" dirty="0"/>
              <a:t>For Dijkstra algorithm:</a:t>
            </a:r>
          </a:p>
          <a:p>
            <a:endParaRPr lang="en-US" dirty="0"/>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4</a:t>
            </a:r>
            <a:r>
              <a:rPr lang="en-US" dirty="0">
                <a:effectLst/>
                <a:latin typeface="Calibri" panose="020F0502020204030204" pitchFamily="34" charset="0"/>
                <a:ea typeface="Calibri" panose="020F0502020204030204" pitchFamily="34" charset="0"/>
                <a:cs typeface="Calibri" panose="020F0502020204030204" pitchFamily="34" charset="0"/>
              </a:rPr>
              <a:t> solving optimizations are being proposed: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342900" indent="-342900">
              <a:buFont typeface="Arial" panose="020B0604020202020204" pitchFamily="34" charset="0"/>
              <a:buChar char="•"/>
            </a:pPr>
            <a:r>
              <a:rPr lang="en-US" dirty="0" err="1"/>
              <a:t>Bruteforce</a:t>
            </a:r>
            <a:r>
              <a:rPr lang="en-US" dirty="0"/>
              <a:t> method</a:t>
            </a:r>
          </a:p>
          <a:p>
            <a:pPr marL="342900" indent="-342900">
              <a:buFont typeface="Arial" panose="020B0604020202020204" pitchFamily="34" charset="0"/>
              <a:buChar char="•"/>
            </a:pPr>
            <a:r>
              <a:rPr lang="en-US" dirty="0"/>
              <a:t>Fibonacci heap implementation</a:t>
            </a:r>
          </a:p>
          <a:p>
            <a:pPr marL="342900" indent="-342900">
              <a:buFont typeface="Arial" panose="020B0604020202020204" pitchFamily="34" charset="0"/>
              <a:buChar char="•"/>
            </a:pPr>
            <a:r>
              <a:rPr lang="en-US" dirty="0"/>
              <a:t>Binary heap implementation</a:t>
            </a:r>
          </a:p>
          <a:p>
            <a:pPr marL="342900" indent="-342900">
              <a:buFont typeface="Arial" panose="020B0604020202020204" pitchFamily="34" charset="0"/>
              <a:buChar char="•"/>
            </a:pPr>
            <a:r>
              <a:rPr lang="en-US" dirty="0"/>
              <a:t>Bi-directional Dijkstra algorithm</a:t>
            </a:r>
          </a:p>
        </p:txBody>
      </p:sp>
      <p:sp>
        <p:nvSpPr>
          <p:cNvPr id="5" name="TextBox 4">
            <a:extLst>
              <a:ext uri="{FF2B5EF4-FFF2-40B4-BE49-F238E27FC236}">
                <a16:creationId xmlns:a16="http://schemas.microsoft.com/office/drawing/2014/main" id="{75359921-A420-4437-9CDA-A18203E87F69}"/>
              </a:ext>
            </a:extLst>
          </p:cNvPr>
          <p:cNvSpPr txBox="1"/>
          <p:nvPr/>
        </p:nvSpPr>
        <p:spPr>
          <a:xfrm>
            <a:off x="407963" y="4023360"/>
            <a:ext cx="11366695" cy="3053336"/>
          </a:xfrm>
          <a:prstGeom prst="rect">
            <a:avLst/>
          </a:prstGeom>
          <a:noFill/>
        </p:spPr>
        <p:txBody>
          <a:bodyPr wrap="square" rtlCol="0">
            <a:spAutoFit/>
          </a:bodyPr>
          <a:lstStyle/>
          <a:p>
            <a:r>
              <a:rPr lang="en-US" b="1" dirty="0"/>
              <a:t>For solving Travelling Salesman Problem:</a:t>
            </a:r>
          </a:p>
          <a:p>
            <a:endParaRPr lang="en-US" b="1" dirty="0"/>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2</a:t>
            </a:r>
            <a:r>
              <a:rPr lang="en-US" dirty="0">
                <a:effectLst/>
                <a:latin typeface="Calibri" panose="020F0502020204030204" pitchFamily="34" charset="0"/>
                <a:ea typeface="Calibri" panose="020F0502020204030204" pitchFamily="34" charset="0"/>
                <a:cs typeface="Calibri" panose="020F0502020204030204" pitchFamily="34" charset="0"/>
              </a:rPr>
              <a:t> solving optimization is being proposed:</a:t>
            </a:r>
          </a:p>
          <a:p>
            <a:pPr marL="0"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342900" marR="0" indent="-342900">
              <a:lnSpc>
                <a:spcPct val="107000"/>
              </a:lnSpc>
              <a:spcBef>
                <a:spcPts val="0"/>
              </a:spcBef>
              <a:spcAft>
                <a:spcPts val="800"/>
              </a:spcAft>
              <a:buFont typeface="Arial" panose="020B0604020202020204" pitchFamily="34" charset="0"/>
              <a:buChar char="•"/>
            </a:pPr>
            <a:r>
              <a:rPr lang="en-US" dirty="0" err="1">
                <a:latin typeface="Calibri" panose="020F0502020204030204" pitchFamily="34" charset="0"/>
                <a:ea typeface="Calibri" panose="020F0502020204030204" pitchFamily="34" charset="0"/>
                <a:cs typeface="Times New Roman" panose="02020603050405020304" pitchFamily="18" charset="0"/>
              </a:rPr>
              <a:t>Bruteforce</a:t>
            </a:r>
            <a:r>
              <a:rPr lang="en-US" dirty="0">
                <a:latin typeface="Calibri" panose="020F0502020204030204" pitchFamily="34" charset="0"/>
                <a:ea typeface="Calibri" panose="020F0502020204030204" pitchFamily="34" charset="0"/>
                <a:cs typeface="Times New Roman" panose="02020603050405020304" pitchFamily="18" charset="0"/>
              </a:rPr>
              <a:t>/backtracking method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Dynamic programming method</a:t>
            </a:r>
          </a:p>
          <a:p>
            <a:pPr marR="0">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2346</TotalTime>
  <Words>1526</Words>
  <Application>Microsoft Office PowerPoint</Application>
  <PresentationFormat>Widescreen</PresentationFormat>
  <Paragraphs>220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 Minor Project – I  Optimizing real road networks by applying time efficient shortest path algorithms</vt:lpstr>
      <vt:lpstr>CONTENTS</vt:lpstr>
      <vt:lpstr>PowerPoint Presentation</vt:lpstr>
      <vt:lpstr>Motivation</vt:lpstr>
      <vt:lpstr>Literature Review</vt:lpstr>
      <vt:lpstr>Problem Statement</vt:lpstr>
      <vt:lpstr>Objective</vt:lpstr>
      <vt:lpstr>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Divyam Verma</cp:lastModifiedBy>
  <cp:revision>738</cp:revision>
  <cp:lastPrinted>2017-08-16T11:40:00Z</cp:lastPrinted>
  <dcterms:created xsi:type="dcterms:W3CDTF">2017-08-14T08:34:00Z</dcterms:created>
  <dcterms:modified xsi:type="dcterms:W3CDTF">2020-10-20T19:18:38Z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1033-11.2.0.9169</vt:lpwstr>
  </property>
</Properties>
</file>