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74" r:id="rId9"/>
    <p:sldId id="264" r:id="rId10"/>
    <p:sldId id="265" r:id="rId11"/>
    <p:sldId id="266"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D3E14C-BB85-4400-94CC-8F08A5B97E55}">
          <p14:sldIdLst>
            <p14:sldId id="256"/>
            <p14:sldId id="258"/>
            <p14:sldId id="259"/>
            <p14:sldId id="260"/>
            <p14:sldId id="261"/>
            <p14:sldId id="262"/>
            <p14:sldId id="263"/>
            <p14:sldId id="274"/>
            <p14:sldId id="264"/>
            <p14:sldId id="265"/>
            <p14:sldId id="266"/>
            <p14:sldId id="267"/>
            <p14:sldId id="268"/>
            <p14:sldId id="269"/>
            <p14:sldId id="271"/>
            <p14:sldId id="270"/>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6" d="100"/>
          <a:sy n="86" d="100"/>
        </p:scale>
        <p:origin x="46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DC18-00AE-43EF-B05F-131CB6B7769A}" type="datetimeFigureOut">
              <a:rPr lang="en-IN" smtClean="0"/>
              <a:t>19-02-2021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7EA93-2A26-442F-B38B-EEC8FBD57D97}" type="slidenum">
              <a:rPr lang="en-IN" smtClean="0"/>
              <a:t>‹#›</a:t>
            </a:fld>
            <a:endParaRPr lang="en-IN"/>
          </a:p>
        </p:txBody>
      </p:sp>
    </p:spTree>
    <p:extLst>
      <p:ext uri="{BB962C8B-B14F-4D97-AF65-F5344CB8AC3E}">
        <p14:creationId xmlns:p14="http://schemas.microsoft.com/office/powerpoint/2010/main" val="2365609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26F-F10E-4A82-A2D5-1FDF2E27F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9CC1EE-B7AF-4CAA-9454-94514130C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C2205-138E-42C1-9DE2-A9905FFF9CF0}"/>
              </a:ext>
            </a:extLst>
          </p:cNvPr>
          <p:cNvSpPr>
            <a:spLocks noGrp="1"/>
          </p:cNvSpPr>
          <p:nvPr>
            <p:ph type="dt" sz="half" idx="10"/>
          </p:nvPr>
        </p:nvSpPr>
        <p:spPr/>
        <p:txBody>
          <a:bodyPr/>
          <a:lstStyle/>
          <a:p>
            <a:fld id="{EB51DAF3-F67C-4B33-B2E8-31FC83BA9DB2}" type="datetime1">
              <a:rPr lang="en-IN" smtClean="0"/>
              <a:t>19-02-2021</a:t>
            </a:fld>
            <a:endParaRPr lang="en-IN"/>
          </a:p>
        </p:txBody>
      </p:sp>
      <p:sp>
        <p:nvSpPr>
          <p:cNvPr id="5" name="Footer Placeholder 4">
            <a:extLst>
              <a:ext uri="{FF2B5EF4-FFF2-40B4-BE49-F238E27FC236}">
                <a16:creationId xmlns:a16="http://schemas.microsoft.com/office/drawing/2014/main" id="{48F6DE00-BA30-43C1-AAD0-26B82480B042}"/>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3957E8A3-D254-4311-9383-A515BC290348}"/>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10437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4976-9FE1-428A-B417-139A293938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0F610F-7FC5-4049-9260-5B2C509829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00B53-0920-4507-B057-1E25C6511FBA}"/>
              </a:ext>
            </a:extLst>
          </p:cNvPr>
          <p:cNvSpPr>
            <a:spLocks noGrp="1"/>
          </p:cNvSpPr>
          <p:nvPr>
            <p:ph type="dt" sz="half" idx="10"/>
          </p:nvPr>
        </p:nvSpPr>
        <p:spPr/>
        <p:txBody>
          <a:bodyPr/>
          <a:lstStyle/>
          <a:p>
            <a:fld id="{0269EEEE-C6ED-4151-A288-FD6C47221928}" type="datetime1">
              <a:rPr lang="en-IN" smtClean="0"/>
              <a:t>19-02-2021</a:t>
            </a:fld>
            <a:endParaRPr lang="en-IN"/>
          </a:p>
        </p:txBody>
      </p:sp>
      <p:sp>
        <p:nvSpPr>
          <p:cNvPr id="5" name="Footer Placeholder 4">
            <a:extLst>
              <a:ext uri="{FF2B5EF4-FFF2-40B4-BE49-F238E27FC236}">
                <a16:creationId xmlns:a16="http://schemas.microsoft.com/office/drawing/2014/main" id="{C4D6D41C-EC1C-4B68-A90F-2DC8A5A3B5B7}"/>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BA9B4CA9-4FFF-4D7F-957C-898CF9C003C9}"/>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393298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D56C2-684E-4629-930F-3299924745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727C48-9F88-4195-996A-75014A6A2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F046D6-8E0A-4EDE-9D40-199991470B78}"/>
              </a:ext>
            </a:extLst>
          </p:cNvPr>
          <p:cNvSpPr>
            <a:spLocks noGrp="1"/>
          </p:cNvSpPr>
          <p:nvPr>
            <p:ph type="dt" sz="half" idx="10"/>
          </p:nvPr>
        </p:nvSpPr>
        <p:spPr/>
        <p:txBody>
          <a:bodyPr/>
          <a:lstStyle/>
          <a:p>
            <a:fld id="{702F9DFE-7611-4DDB-93B6-2CB2EB5EF4F7}" type="datetime1">
              <a:rPr lang="en-IN" smtClean="0"/>
              <a:t>19-02-2021</a:t>
            </a:fld>
            <a:endParaRPr lang="en-IN"/>
          </a:p>
        </p:txBody>
      </p:sp>
      <p:sp>
        <p:nvSpPr>
          <p:cNvPr id="5" name="Footer Placeholder 4">
            <a:extLst>
              <a:ext uri="{FF2B5EF4-FFF2-40B4-BE49-F238E27FC236}">
                <a16:creationId xmlns:a16="http://schemas.microsoft.com/office/drawing/2014/main" id="{CBCFDEE9-3E81-45F1-B813-8144B1004687}"/>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8C06951A-D058-481B-9A20-A0594A0D71C0}"/>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88572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A6CA-24B4-45B2-B095-68D3AD902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F7B20-4144-49E7-BABC-3AA443E0C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0322C-C4F2-43EE-B619-5CED49CCA696}"/>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DF185429-377D-48F2-88DF-5850E5F5FE51}"/>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AE6FC9F2-CAF2-4F9F-8D57-F23B2A1F6A49}"/>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5140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566A-37D4-4E21-872B-87A12B258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48AC21-D20E-4C2D-9AB4-04A17D2F3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36727A-A24B-473A-96D5-2C6FFBC2D7DC}"/>
              </a:ext>
            </a:extLst>
          </p:cNvPr>
          <p:cNvSpPr>
            <a:spLocks noGrp="1"/>
          </p:cNvSpPr>
          <p:nvPr>
            <p:ph type="dt" sz="half" idx="10"/>
          </p:nvPr>
        </p:nvSpPr>
        <p:spPr/>
        <p:txBody>
          <a:bodyPr/>
          <a:lstStyle/>
          <a:p>
            <a:fld id="{678FC98C-3DC0-45E8-B960-06881E8C53A7}" type="datetime1">
              <a:rPr lang="en-IN" smtClean="0"/>
              <a:t>19-02-2021</a:t>
            </a:fld>
            <a:endParaRPr lang="en-IN"/>
          </a:p>
        </p:txBody>
      </p:sp>
      <p:sp>
        <p:nvSpPr>
          <p:cNvPr id="5" name="Footer Placeholder 4">
            <a:extLst>
              <a:ext uri="{FF2B5EF4-FFF2-40B4-BE49-F238E27FC236}">
                <a16:creationId xmlns:a16="http://schemas.microsoft.com/office/drawing/2014/main" id="{ACDA6C1E-1502-4F34-9B78-816FB2A64653}"/>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17C99152-76BE-44B6-9D90-CFA7C0EDE596}"/>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92345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E8E5-C561-4E54-89E3-9C8466D70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6EC8C5-ABA0-44B7-877F-65354ED76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9DB2DE-1A9A-4B69-9CFB-3BE7C9B36B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596784-5EAD-4221-8D3A-22C79D262B5D}"/>
              </a:ext>
            </a:extLst>
          </p:cNvPr>
          <p:cNvSpPr>
            <a:spLocks noGrp="1"/>
          </p:cNvSpPr>
          <p:nvPr>
            <p:ph type="dt" sz="half" idx="10"/>
          </p:nvPr>
        </p:nvSpPr>
        <p:spPr/>
        <p:txBody>
          <a:bodyPr/>
          <a:lstStyle/>
          <a:p>
            <a:fld id="{DF09DF20-155E-42F4-954F-317007442B7D}" type="datetime1">
              <a:rPr lang="en-IN" smtClean="0"/>
              <a:t>19-02-2021</a:t>
            </a:fld>
            <a:endParaRPr lang="en-IN"/>
          </a:p>
        </p:txBody>
      </p:sp>
      <p:sp>
        <p:nvSpPr>
          <p:cNvPr id="6" name="Footer Placeholder 5">
            <a:extLst>
              <a:ext uri="{FF2B5EF4-FFF2-40B4-BE49-F238E27FC236}">
                <a16:creationId xmlns:a16="http://schemas.microsoft.com/office/drawing/2014/main" id="{6F4096DB-8891-4FD5-81F3-D7F23D4A7D6D}"/>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7" name="Slide Number Placeholder 6">
            <a:extLst>
              <a:ext uri="{FF2B5EF4-FFF2-40B4-BE49-F238E27FC236}">
                <a16:creationId xmlns:a16="http://schemas.microsoft.com/office/drawing/2014/main" id="{8E0D474C-CB85-4145-9066-0C8E792DE9FB}"/>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420719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ABDA-8499-4347-8AB4-FFC709C08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E650F5-73A6-4350-82E6-1B0E41463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A887C-E1DF-4092-9A26-553AC1DCD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708F3B-E1B1-4A36-9A06-10FD84471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9686B-41C9-4F3F-AB19-2A91B76EDF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4D172A-AE52-491F-9A40-104F4794CED2}"/>
              </a:ext>
            </a:extLst>
          </p:cNvPr>
          <p:cNvSpPr>
            <a:spLocks noGrp="1"/>
          </p:cNvSpPr>
          <p:nvPr>
            <p:ph type="dt" sz="half" idx="10"/>
          </p:nvPr>
        </p:nvSpPr>
        <p:spPr/>
        <p:txBody>
          <a:bodyPr/>
          <a:lstStyle/>
          <a:p>
            <a:fld id="{0BBA3065-8882-40F8-92D2-1795B2275CFF}" type="datetime1">
              <a:rPr lang="en-IN" smtClean="0"/>
              <a:t>19-02-2021</a:t>
            </a:fld>
            <a:endParaRPr lang="en-IN"/>
          </a:p>
        </p:txBody>
      </p:sp>
      <p:sp>
        <p:nvSpPr>
          <p:cNvPr id="8" name="Footer Placeholder 7">
            <a:extLst>
              <a:ext uri="{FF2B5EF4-FFF2-40B4-BE49-F238E27FC236}">
                <a16:creationId xmlns:a16="http://schemas.microsoft.com/office/drawing/2014/main" id="{D65684E5-F90A-41F9-A3CC-914577B4C933}"/>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9" name="Slide Number Placeholder 8">
            <a:extLst>
              <a:ext uri="{FF2B5EF4-FFF2-40B4-BE49-F238E27FC236}">
                <a16:creationId xmlns:a16="http://schemas.microsoft.com/office/drawing/2014/main" id="{88CF37EB-8813-4688-BFD4-09D03C457527}"/>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226703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557C-4FB4-4E24-A003-51C1A60E6A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105782-784F-475B-BA11-55667D22E5AD}"/>
              </a:ext>
            </a:extLst>
          </p:cNvPr>
          <p:cNvSpPr>
            <a:spLocks noGrp="1"/>
          </p:cNvSpPr>
          <p:nvPr>
            <p:ph type="dt" sz="half" idx="10"/>
          </p:nvPr>
        </p:nvSpPr>
        <p:spPr/>
        <p:txBody>
          <a:bodyPr/>
          <a:lstStyle/>
          <a:p>
            <a:fld id="{1213F729-6004-4E9F-9C0F-8956DCD51B7D}" type="datetime1">
              <a:rPr lang="en-IN" smtClean="0"/>
              <a:t>19-02-2021</a:t>
            </a:fld>
            <a:endParaRPr lang="en-IN"/>
          </a:p>
        </p:txBody>
      </p:sp>
      <p:sp>
        <p:nvSpPr>
          <p:cNvPr id="4" name="Footer Placeholder 3">
            <a:extLst>
              <a:ext uri="{FF2B5EF4-FFF2-40B4-BE49-F238E27FC236}">
                <a16:creationId xmlns:a16="http://schemas.microsoft.com/office/drawing/2014/main" id="{6E41BDF2-A305-43CB-B765-FEF640EFCF40}"/>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5" name="Slide Number Placeholder 4">
            <a:extLst>
              <a:ext uri="{FF2B5EF4-FFF2-40B4-BE49-F238E27FC236}">
                <a16:creationId xmlns:a16="http://schemas.microsoft.com/office/drawing/2014/main" id="{121A92F8-609E-49D9-9381-3D4521B1D4BA}"/>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390445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FF21D-B2A6-4460-B5D6-F83FF0E6B99E}"/>
              </a:ext>
            </a:extLst>
          </p:cNvPr>
          <p:cNvSpPr>
            <a:spLocks noGrp="1"/>
          </p:cNvSpPr>
          <p:nvPr>
            <p:ph type="dt" sz="half" idx="10"/>
          </p:nvPr>
        </p:nvSpPr>
        <p:spPr/>
        <p:txBody>
          <a:bodyPr/>
          <a:lstStyle/>
          <a:p>
            <a:fld id="{5F17E0F1-B741-4F60-9DCD-8F8D8CCA9BB7}" type="datetime1">
              <a:rPr lang="en-IN" smtClean="0"/>
              <a:t>19-02-2021</a:t>
            </a:fld>
            <a:endParaRPr lang="en-IN"/>
          </a:p>
        </p:txBody>
      </p:sp>
      <p:sp>
        <p:nvSpPr>
          <p:cNvPr id="3" name="Footer Placeholder 2">
            <a:extLst>
              <a:ext uri="{FF2B5EF4-FFF2-40B4-BE49-F238E27FC236}">
                <a16:creationId xmlns:a16="http://schemas.microsoft.com/office/drawing/2014/main" id="{E2DE62DC-CB37-4847-B6E5-2B7BDD4746DD}"/>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4" name="Slide Number Placeholder 3">
            <a:extLst>
              <a:ext uri="{FF2B5EF4-FFF2-40B4-BE49-F238E27FC236}">
                <a16:creationId xmlns:a16="http://schemas.microsoft.com/office/drawing/2014/main" id="{E86C5C52-0D68-435E-95FD-6758F3DC4C7E}"/>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402963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66B-7227-4F9B-AD0D-C94AAB87F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CD40C3-6A80-4A37-ACB9-58D5E54E5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9462F8-AE2D-439C-B327-1C8686AC7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F0A88-D370-4453-8723-0F6050F5AF69}"/>
              </a:ext>
            </a:extLst>
          </p:cNvPr>
          <p:cNvSpPr>
            <a:spLocks noGrp="1"/>
          </p:cNvSpPr>
          <p:nvPr>
            <p:ph type="dt" sz="half" idx="10"/>
          </p:nvPr>
        </p:nvSpPr>
        <p:spPr/>
        <p:txBody>
          <a:bodyPr/>
          <a:lstStyle/>
          <a:p>
            <a:fld id="{17F90E3A-E4BF-4FB8-AAB7-71675EF57E34}" type="datetime1">
              <a:rPr lang="en-IN" smtClean="0"/>
              <a:t>19-02-2021</a:t>
            </a:fld>
            <a:endParaRPr lang="en-IN"/>
          </a:p>
        </p:txBody>
      </p:sp>
      <p:sp>
        <p:nvSpPr>
          <p:cNvPr id="6" name="Footer Placeholder 5">
            <a:extLst>
              <a:ext uri="{FF2B5EF4-FFF2-40B4-BE49-F238E27FC236}">
                <a16:creationId xmlns:a16="http://schemas.microsoft.com/office/drawing/2014/main" id="{2601B5A8-9EFA-4E21-A766-127FC2ECFF31}"/>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7" name="Slide Number Placeholder 6">
            <a:extLst>
              <a:ext uri="{FF2B5EF4-FFF2-40B4-BE49-F238E27FC236}">
                <a16:creationId xmlns:a16="http://schemas.microsoft.com/office/drawing/2014/main" id="{DFE28937-8725-45AF-8CDF-113A87AC5C01}"/>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122199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86DC-53AB-4040-B49C-1C0668607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7EB8B5-A841-49B6-8D2C-0FD6EDF96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2FC1B3-6DE2-47FF-BC46-8BCC0FE86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B21BF-88D6-47FC-BF8F-E94A4B6D6D71}"/>
              </a:ext>
            </a:extLst>
          </p:cNvPr>
          <p:cNvSpPr>
            <a:spLocks noGrp="1"/>
          </p:cNvSpPr>
          <p:nvPr>
            <p:ph type="dt" sz="half" idx="10"/>
          </p:nvPr>
        </p:nvSpPr>
        <p:spPr/>
        <p:txBody>
          <a:bodyPr/>
          <a:lstStyle/>
          <a:p>
            <a:fld id="{29CEAD90-14B0-4027-9125-0C091D95600D}" type="datetime1">
              <a:rPr lang="en-IN" smtClean="0"/>
              <a:t>19-02-2021</a:t>
            </a:fld>
            <a:endParaRPr lang="en-IN"/>
          </a:p>
        </p:txBody>
      </p:sp>
      <p:sp>
        <p:nvSpPr>
          <p:cNvPr id="6" name="Footer Placeholder 5">
            <a:extLst>
              <a:ext uri="{FF2B5EF4-FFF2-40B4-BE49-F238E27FC236}">
                <a16:creationId xmlns:a16="http://schemas.microsoft.com/office/drawing/2014/main" id="{CDCB4F93-B166-4F05-B1A7-36E754325F37}"/>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7" name="Slide Number Placeholder 6">
            <a:extLst>
              <a:ext uri="{FF2B5EF4-FFF2-40B4-BE49-F238E27FC236}">
                <a16:creationId xmlns:a16="http://schemas.microsoft.com/office/drawing/2014/main" id="{3B5AD27E-D10F-442E-84AB-5E6E64D340F7}"/>
              </a:ext>
            </a:extLst>
          </p:cNvPr>
          <p:cNvSpPr>
            <a:spLocks noGrp="1"/>
          </p:cNvSpPr>
          <p:nvPr>
            <p:ph type="sldNum" sz="quarter" idx="12"/>
          </p:nvPr>
        </p:nvSpPr>
        <p:spPr/>
        <p:txBody>
          <a:bodyPr/>
          <a:lstStyle/>
          <a:p>
            <a:fld id="{F481FC9A-AC2B-47C2-A310-BCF0581E1945}" type="slidenum">
              <a:rPr lang="en-IN" smtClean="0"/>
              <a:t>‹#›</a:t>
            </a:fld>
            <a:endParaRPr lang="en-IN"/>
          </a:p>
        </p:txBody>
      </p:sp>
    </p:spTree>
    <p:extLst>
      <p:ext uri="{BB962C8B-B14F-4D97-AF65-F5344CB8AC3E}">
        <p14:creationId xmlns:p14="http://schemas.microsoft.com/office/powerpoint/2010/main" val="247324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2742C-EE31-4800-B767-E8FDE0693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398878-8F32-40C6-B8BA-6775F62BB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5F264-CE6D-4808-9CB2-B49927BB5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89195-4B86-4839-A42C-576DF1F021E8}" type="datetime1">
              <a:rPr lang="en-IN" smtClean="0"/>
              <a:t>19-02-2021</a:t>
            </a:fld>
            <a:endParaRPr lang="en-IN"/>
          </a:p>
        </p:txBody>
      </p:sp>
      <p:sp>
        <p:nvSpPr>
          <p:cNvPr id="5" name="Footer Placeholder 4">
            <a:extLst>
              <a:ext uri="{FF2B5EF4-FFF2-40B4-BE49-F238E27FC236}">
                <a16:creationId xmlns:a16="http://schemas.microsoft.com/office/drawing/2014/main" id="{C5F523CE-B834-4302-8307-220AA8391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046C5A02-C0DA-46FF-BBA6-AE3345180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1FC9A-AC2B-47C2-A310-BCF0581E1945}" type="slidenum">
              <a:rPr lang="en-IN" smtClean="0"/>
              <a:t>‹#›</a:t>
            </a:fld>
            <a:endParaRPr lang="en-IN"/>
          </a:p>
        </p:txBody>
      </p:sp>
    </p:spTree>
    <p:extLst>
      <p:ext uri="{BB962C8B-B14F-4D97-AF65-F5344CB8AC3E}">
        <p14:creationId xmlns:p14="http://schemas.microsoft.com/office/powerpoint/2010/main" val="223435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vyam0216@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amit.singh1@ddn.upes.ac.in" TargetMode="External"/><Relationship Id="rId5" Type="http://schemas.openxmlformats.org/officeDocument/2006/relationships/hyperlink" Target="mailto:Mayikmj@gmail.com" TargetMode="External"/><Relationship Id="rId4" Type="http://schemas.openxmlformats.org/officeDocument/2006/relationships/hyperlink" Target="mailto:devansh.messon28@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7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2CF6-1D34-47C5-B678-7DB9FAC2EE47}"/>
              </a:ext>
            </a:extLst>
          </p:cNvPr>
          <p:cNvSpPr>
            <a:spLocks noGrp="1"/>
          </p:cNvSpPr>
          <p:nvPr>
            <p:ph type="ctrTitle"/>
          </p:nvPr>
        </p:nvSpPr>
        <p:spPr>
          <a:xfrm>
            <a:off x="0" y="2400394"/>
            <a:ext cx="12192000" cy="1123761"/>
          </a:xfrm>
        </p:spPr>
        <p:txBody>
          <a:bodyPr>
            <a:normAutofit fontScale="90000"/>
          </a:bodyPr>
          <a:lstStyle/>
          <a:p>
            <a:r>
              <a:rPr lang="en-US" sz="4000" dirty="0">
                <a:latin typeface="Times New Roman" panose="02020603050405020304" pitchFamily="18" charset="0"/>
                <a:cs typeface="Times New Roman" panose="02020603050405020304" pitchFamily="18" charset="0"/>
              </a:rPr>
              <a:t>Paper ID - 67 </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Comparative Study Of Various Approaches Of Dijkstra Algorithm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8774B4-45AF-449A-AD68-AA9E051C39D6}"/>
              </a:ext>
            </a:extLst>
          </p:cNvPr>
          <p:cNvSpPr>
            <a:spLocks noGrp="1"/>
          </p:cNvSpPr>
          <p:nvPr>
            <p:ph type="subTitle" idx="1"/>
          </p:nvPr>
        </p:nvSpPr>
        <p:spPr>
          <a:xfrm>
            <a:off x="0" y="3913188"/>
            <a:ext cx="12192000" cy="1655762"/>
          </a:xfrm>
        </p:spPr>
        <p:txBody>
          <a:bodyPr>
            <a:noAutofit/>
          </a:bodyPr>
          <a:lstStyle/>
          <a:p>
            <a:r>
              <a:rPr lang="en-US" sz="2000" dirty="0">
                <a:latin typeface="Times New Roman" panose="02020603050405020304" pitchFamily="18" charset="0"/>
                <a:cs typeface="Times New Roman" panose="02020603050405020304" pitchFamily="18" charset="0"/>
              </a:rPr>
              <a:t>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Divyam Verma, 2</a:t>
            </a:r>
            <a:r>
              <a:rPr lang="en-US" sz="2000" baseline="30000" dirty="0">
                <a:latin typeface="Times New Roman" panose="02020603050405020304" pitchFamily="18" charset="0"/>
                <a:cs typeface="Times New Roman" panose="02020603050405020304" pitchFamily="18" charset="0"/>
              </a:rPr>
              <a:t>nd </a:t>
            </a:r>
            <a:r>
              <a:rPr lang="en-US" sz="2000" dirty="0" err="1">
                <a:latin typeface="Times New Roman" panose="02020603050405020304" pitchFamily="18" charset="0"/>
                <a:cs typeface="Times New Roman" panose="02020603050405020304" pitchFamily="18" charset="0"/>
              </a:rPr>
              <a:t>Devansh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Messon</a:t>
            </a:r>
            <a:r>
              <a:rPr lang="en-US" sz="2000" dirty="0">
                <a:latin typeface="Times New Roman" panose="02020603050405020304" pitchFamily="18" charset="0"/>
                <a:cs typeface="Times New Roman" panose="02020603050405020304" pitchFamily="18" charset="0"/>
              </a:rPr>
              <a:t>,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Mayank Rastogi, 4</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Dr.Amit</a:t>
            </a:r>
            <a:r>
              <a:rPr lang="en-US" sz="2000" dirty="0">
                <a:latin typeface="Times New Roman" panose="02020603050405020304" pitchFamily="18" charset="0"/>
                <a:cs typeface="Times New Roman" panose="02020603050405020304" pitchFamily="18" charset="0"/>
              </a:rPr>
              <a:t> Singh</a:t>
            </a:r>
          </a:p>
          <a:p>
            <a:br>
              <a:rPr lang="en-US" sz="2000" dirty="0">
                <a:latin typeface="Times New Roman" panose="02020603050405020304" pitchFamily="18" charset="0"/>
                <a:cs typeface="Times New Roman" panose="02020603050405020304" pitchFamily="18" charset="0"/>
              </a:rPr>
            </a:br>
            <a:r>
              <a:rPr lang="en-IN" sz="2000" b="0" i="0" u="none" strike="noStrike" baseline="0" dirty="0">
                <a:latin typeface="CIDFont+F2"/>
              </a:rPr>
              <a:t>School of Computer Science,  </a:t>
            </a:r>
            <a:r>
              <a:rPr lang="en-US" sz="2000" b="0" i="0" u="none" strike="noStrike" baseline="0" dirty="0">
                <a:latin typeface="CIDFont+F2"/>
              </a:rPr>
              <a:t>University of Petroleum and Energy </a:t>
            </a:r>
            <a:r>
              <a:rPr lang="en-IN" sz="2000" b="0" i="0" u="none" strike="noStrike" baseline="0" dirty="0">
                <a:latin typeface="CIDFont+F2"/>
              </a:rPr>
              <a:t>Studies</a:t>
            </a:r>
          </a:p>
          <a:p>
            <a:r>
              <a:rPr lang="en-IN" sz="2000" b="0" i="0" u="none" strike="noStrike" baseline="0" dirty="0">
                <a:latin typeface="CIDFont+F1"/>
              </a:rPr>
              <a:t>Dehradun, Uttarakhand, India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IN" sz="2000" b="0" i="0" u="none" strike="noStrike" baseline="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divyam0216@gmail.com</a:t>
            </a:r>
            <a:r>
              <a:rPr lang="en-US"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devansh.messon28@gmail.com</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Mayikmj@gmail.com</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amit.singh1@ddn.upes.ac.in</a:t>
            </a:r>
            <a:r>
              <a:rPr lang="en-IN" sz="2000" b="0" i="0" u="none" strike="noStrike" baseline="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2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0CC6B-D767-4EF5-9FAF-DBC3C5BF604C}"/>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5247D4E2-AA30-44B2-8CF0-F1111F576CA8}"/>
              </a:ext>
            </a:extLst>
          </p:cNvPr>
          <p:cNvSpPr>
            <a:spLocks noGrp="1"/>
          </p:cNvSpPr>
          <p:nvPr>
            <p:ph type="ftr" sz="quarter" idx="11"/>
          </p:nvPr>
        </p:nvSpPr>
        <p:spPr/>
        <p:txBody>
          <a:bodyPr/>
          <a:lstStyle/>
          <a:p>
            <a:r>
              <a:rPr lang="en-US" dirty="0"/>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FCFEC047-A5FA-4728-BD72-D6E7611E0F73}"/>
              </a:ext>
            </a:extLst>
          </p:cNvPr>
          <p:cNvSpPr>
            <a:spLocks noGrp="1"/>
          </p:cNvSpPr>
          <p:nvPr>
            <p:ph type="sldNum" sz="quarter" idx="12"/>
          </p:nvPr>
        </p:nvSpPr>
        <p:spPr/>
        <p:txBody>
          <a:bodyPr/>
          <a:lstStyle/>
          <a:p>
            <a:fld id="{F481FC9A-AC2B-47C2-A310-BCF0581E1945}" type="slidenum">
              <a:rPr lang="en-IN" smtClean="0"/>
              <a:t>10</a:t>
            </a:fld>
            <a:endParaRPr lang="en-IN" dirty="0"/>
          </a:p>
        </p:txBody>
      </p:sp>
      <p:pic>
        <p:nvPicPr>
          <p:cNvPr id="11" name="Picture 10">
            <a:extLst>
              <a:ext uri="{FF2B5EF4-FFF2-40B4-BE49-F238E27FC236}">
                <a16:creationId xmlns:a16="http://schemas.microsoft.com/office/drawing/2014/main" id="{9751240A-C658-4B1F-8207-3F5092698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50" y="887676"/>
            <a:ext cx="9385300" cy="5082648"/>
          </a:xfrm>
          <a:prstGeom prst="rect">
            <a:avLst/>
          </a:prstGeom>
        </p:spPr>
      </p:pic>
      <p:sp>
        <p:nvSpPr>
          <p:cNvPr id="12" name="TextBox 11">
            <a:extLst>
              <a:ext uri="{FF2B5EF4-FFF2-40B4-BE49-F238E27FC236}">
                <a16:creationId xmlns:a16="http://schemas.microsoft.com/office/drawing/2014/main" id="{F10D0078-5732-4772-99D3-4515DCFD9AB0}"/>
              </a:ext>
            </a:extLst>
          </p:cNvPr>
          <p:cNvSpPr txBox="1"/>
          <p:nvPr/>
        </p:nvSpPr>
        <p:spPr>
          <a:xfrm>
            <a:off x="4635499" y="6169580"/>
            <a:ext cx="3452057" cy="369332"/>
          </a:xfrm>
          <a:prstGeom prst="rect">
            <a:avLst/>
          </a:prstGeom>
          <a:solidFill>
            <a:schemeClr val="accent4"/>
          </a:solidFill>
        </p:spPr>
        <p:txBody>
          <a:bodyPr wrap="square" rtlCol="0">
            <a:spAutoFit/>
          </a:bodyPr>
          <a:lstStyle/>
          <a:p>
            <a:r>
              <a:rPr lang="en-US" b="1" dirty="0"/>
              <a:t>Increasing sparsity of graph</a:t>
            </a:r>
          </a:p>
        </p:txBody>
      </p:sp>
      <p:cxnSp>
        <p:nvCxnSpPr>
          <p:cNvPr id="3" name="Straight Arrow Connector 2">
            <a:extLst>
              <a:ext uri="{FF2B5EF4-FFF2-40B4-BE49-F238E27FC236}">
                <a16:creationId xmlns:a16="http://schemas.microsoft.com/office/drawing/2014/main" id="{C4F93E25-E5F1-44A8-8CF2-902919C79510}"/>
              </a:ext>
            </a:extLst>
          </p:cNvPr>
          <p:cNvCxnSpPr/>
          <p:nvPr/>
        </p:nvCxnSpPr>
        <p:spPr>
          <a:xfrm>
            <a:off x="7412854" y="6356350"/>
            <a:ext cx="55929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772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34080E-235B-40C8-A57A-D04D96BD676A}"/>
              </a:ext>
            </a:extLst>
          </p:cNvPr>
          <p:cNvSpPr>
            <a:spLocks noGrp="1"/>
          </p:cNvSpPr>
          <p:nvPr>
            <p:ph type="dt" sz="half" idx="10"/>
          </p:nvPr>
        </p:nvSpPr>
        <p:spPr/>
        <p:txBody>
          <a:bodyPr/>
          <a:lstStyle/>
          <a:p>
            <a:fld id="{4DDC30C9-D212-44B6-AB63-6A57B8A88692}" type="datetime1">
              <a:rPr lang="en-IN" smtClean="0"/>
              <a:t>19-02-2021</a:t>
            </a:fld>
            <a:endParaRPr lang="en-IN" dirty="0"/>
          </a:p>
        </p:txBody>
      </p:sp>
      <p:sp>
        <p:nvSpPr>
          <p:cNvPr id="5" name="Footer Placeholder 4">
            <a:extLst>
              <a:ext uri="{FF2B5EF4-FFF2-40B4-BE49-F238E27FC236}">
                <a16:creationId xmlns:a16="http://schemas.microsoft.com/office/drawing/2014/main" id="{916FD70E-6855-473C-9276-646913851C21}"/>
              </a:ext>
            </a:extLst>
          </p:cNvPr>
          <p:cNvSpPr>
            <a:spLocks noGrp="1"/>
          </p:cNvSpPr>
          <p:nvPr>
            <p:ph type="ftr" sz="quarter" idx="11"/>
          </p:nvPr>
        </p:nvSpPr>
        <p:spPr/>
        <p:txBody>
          <a:bodyPr/>
          <a:lstStyle/>
          <a:p>
            <a:r>
              <a:rPr lang="en-US" dirty="0"/>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BAA45E73-6080-46E8-967D-AB25800C476A}"/>
              </a:ext>
            </a:extLst>
          </p:cNvPr>
          <p:cNvSpPr>
            <a:spLocks noGrp="1"/>
          </p:cNvSpPr>
          <p:nvPr>
            <p:ph type="sldNum" sz="quarter" idx="12"/>
          </p:nvPr>
        </p:nvSpPr>
        <p:spPr/>
        <p:txBody>
          <a:bodyPr/>
          <a:lstStyle/>
          <a:p>
            <a:fld id="{F481FC9A-AC2B-47C2-A310-BCF0581E1945}" type="slidenum">
              <a:rPr lang="en-IN" smtClean="0"/>
              <a:t>11</a:t>
            </a:fld>
            <a:endParaRPr lang="en-IN"/>
          </a:p>
        </p:txBody>
      </p:sp>
      <p:pic>
        <p:nvPicPr>
          <p:cNvPr id="11" name="Picture 10">
            <a:extLst>
              <a:ext uri="{FF2B5EF4-FFF2-40B4-BE49-F238E27FC236}">
                <a16:creationId xmlns:a16="http://schemas.microsoft.com/office/drawing/2014/main" id="{23F46B90-367A-4136-9670-91C0BC1B7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96" y="1206500"/>
            <a:ext cx="10527904" cy="4711700"/>
          </a:xfrm>
          <a:prstGeom prst="rect">
            <a:avLst/>
          </a:prstGeom>
        </p:spPr>
      </p:pic>
      <p:sp>
        <p:nvSpPr>
          <p:cNvPr id="12" name="TextBox 11">
            <a:extLst>
              <a:ext uri="{FF2B5EF4-FFF2-40B4-BE49-F238E27FC236}">
                <a16:creationId xmlns:a16="http://schemas.microsoft.com/office/drawing/2014/main" id="{8C54D037-23C7-40C4-9492-93E2E44C621A}"/>
              </a:ext>
            </a:extLst>
          </p:cNvPr>
          <p:cNvSpPr txBox="1"/>
          <p:nvPr/>
        </p:nvSpPr>
        <p:spPr>
          <a:xfrm>
            <a:off x="4629348" y="6075918"/>
            <a:ext cx="3524052" cy="369332"/>
          </a:xfrm>
          <a:prstGeom prst="rect">
            <a:avLst/>
          </a:prstGeom>
          <a:solidFill>
            <a:schemeClr val="accent4"/>
          </a:solidFill>
        </p:spPr>
        <p:txBody>
          <a:bodyPr wrap="square" rtlCol="0">
            <a:spAutoFit/>
          </a:bodyPr>
          <a:lstStyle/>
          <a:p>
            <a:r>
              <a:rPr lang="en-US" b="1" dirty="0"/>
              <a:t>Increasing density of graph</a:t>
            </a:r>
          </a:p>
        </p:txBody>
      </p:sp>
      <p:cxnSp>
        <p:nvCxnSpPr>
          <p:cNvPr id="3" name="Straight Arrow Connector 2">
            <a:extLst>
              <a:ext uri="{FF2B5EF4-FFF2-40B4-BE49-F238E27FC236}">
                <a16:creationId xmlns:a16="http://schemas.microsoft.com/office/drawing/2014/main" id="{979FC5FF-EF79-488A-B4F1-DBDB1C42D065}"/>
              </a:ext>
            </a:extLst>
          </p:cNvPr>
          <p:cNvCxnSpPr/>
          <p:nvPr/>
        </p:nvCxnSpPr>
        <p:spPr>
          <a:xfrm>
            <a:off x="7395099" y="6267635"/>
            <a:ext cx="6125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072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F57929-F3A6-4CFE-9925-1A3C1163943C}"/>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B5149608-FFC0-4A36-B619-821E5A4D1759}"/>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87A72447-3BFE-4F99-B0C2-8879727110F6}"/>
              </a:ext>
            </a:extLst>
          </p:cNvPr>
          <p:cNvSpPr>
            <a:spLocks noGrp="1"/>
          </p:cNvSpPr>
          <p:nvPr>
            <p:ph type="sldNum" sz="quarter" idx="12"/>
          </p:nvPr>
        </p:nvSpPr>
        <p:spPr/>
        <p:txBody>
          <a:bodyPr/>
          <a:lstStyle/>
          <a:p>
            <a:fld id="{F481FC9A-AC2B-47C2-A310-BCF0581E1945}" type="slidenum">
              <a:rPr lang="en-IN" smtClean="0"/>
              <a:t>12</a:t>
            </a:fld>
            <a:endParaRPr lang="en-IN"/>
          </a:p>
        </p:txBody>
      </p:sp>
      <p:pic>
        <p:nvPicPr>
          <p:cNvPr id="9" name="Picture 8">
            <a:extLst>
              <a:ext uri="{FF2B5EF4-FFF2-40B4-BE49-F238E27FC236}">
                <a16:creationId xmlns:a16="http://schemas.microsoft.com/office/drawing/2014/main" id="{C0200B9C-700A-4BDE-B42E-B8C8B5B20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37" y="1231900"/>
            <a:ext cx="10542463" cy="4749263"/>
          </a:xfrm>
          <a:prstGeom prst="rect">
            <a:avLst/>
          </a:prstGeom>
        </p:spPr>
      </p:pic>
      <p:sp>
        <p:nvSpPr>
          <p:cNvPr id="10" name="TextBox 9">
            <a:extLst>
              <a:ext uri="{FF2B5EF4-FFF2-40B4-BE49-F238E27FC236}">
                <a16:creationId xmlns:a16="http://schemas.microsoft.com/office/drawing/2014/main" id="{55DF7BCF-9275-40FA-9E75-3C1758EB1BF1}"/>
              </a:ext>
            </a:extLst>
          </p:cNvPr>
          <p:cNvSpPr txBox="1"/>
          <p:nvPr/>
        </p:nvSpPr>
        <p:spPr>
          <a:xfrm>
            <a:off x="4978400" y="6169580"/>
            <a:ext cx="3357732" cy="369332"/>
          </a:xfrm>
          <a:prstGeom prst="rect">
            <a:avLst/>
          </a:prstGeom>
          <a:solidFill>
            <a:schemeClr val="accent4"/>
          </a:solidFill>
        </p:spPr>
        <p:txBody>
          <a:bodyPr wrap="square" rtlCol="0">
            <a:spAutoFit/>
          </a:bodyPr>
          <a:lstStyle/>
          <a:p>
            <a:r>
              <a:rPr lang="en-US" b="1" dirty="0"/>
              <a:t>Increasing density of graph</a:t>
            </a:r>
          </a:p>
        </p:txBody>
      </p:sp>
      <p:cxnSp>
        <p:nvCxnSpPr>
          <p:cNvPr id="3" name="Straight Arrow Connector 2">
            <a:extLst>
              <a:ext uri="{FF2B5EF4-FFF2-40B4-BE49-F238E27FC236}">
                <a16:creationId xmlns:a16="http://schemas.microsoft.com/office/drawing/2014/main" id="{97D370A0-17E6-4CA8-8C4E-E28CEB02DF7A}"/>
              </a:ext>
            </a:extLst>
          </p:cNvPr>
          <p:cNvCxnSpPr/>
          <p:nvPr/>
        </p:nvCxnSpPr>
        <p:spPr>
          <a:xfrm>
            <a:off x="7679184" y="6356350"/>
            <a:ext cx="5770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55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8B5B20-72C6-4774-A6C2-0D0C9A7205C2}"/>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68D008F1-0A9F-427D-A2E8-68FBF6FBC3E9}"/>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13C33F9B-8A0F-44AD-94C8-33CDE96C3875}"/>
              </a:ext>
            </a:extLst>
          </p:cNvPr>
          <p:cNvSpPr>
            <a:spLocks noGrp="1"/>
          </p:cNvSpPr>
          <p:nvPr>
            <p:ph type="sldNum" sz="quarter" idx="12"/>
          </p:nvPr>
        </p:nvSpPr>
        <p:spPr/>
        <p:txBody>
          <a:bodyPr/>
          <a:lstStyle/>
          <a:p>
            <a:fld id="{F481FC9A-AC2B-47C2-A310-BCF0581E1945}" type="slidenum">
              <a:rPr lang="en-IN" smtClean="0"/>
              <a:t>13</a:t>
            </a:fld>
            <a:endParaRPr lang="en-IN"/>
          </a:p>
        </p:txBody>
      </p:sp>
      <p:pic>
        <p:nvPicPr>
          <p:cNvPr id="7" name="Picture 6">
            <a:extLst>
              <a:ext uri="{FF2B5EF4-FFF2-40B4-BE49-F238E27FC236}">
                <a16:creationId xmlns:a16="http://schemas.microsoft.com/office/drawing/2014/main" id="{AB297500-0E48-4D8C-8252-D5AD94E2CFC0}"/>
              </a:ext>
            </a:extLst>
          </p:cNvPr>
          <p:cNvPicPr>
            <a:picLocks noChangeAspect="1"/>
          </p:cNvPicPr>
          <p:nvPr/>
        </p:nvPicPr>
        <p:blipFill>
          <a:blip r:embed="rId2"/>
          <a:stretch>
            <a:fillRect/>
          </a:stretch>
        </p:blipFill>
        <p:spPr>
          <a:xfrm>
            <a:off x="1313798" y="45868"/>
            <a:ext cx="9564404" cy="6766264"/>
          </a:xfrm>
          <a:prstGeom prst="rect">
            <a:avLst/>
          </a:prstGeom>
          <a:ln w="12700">
            <a:solidFill>
              <a:schemeClr val="tx1"/>
            </a:solidFill>
          </a:ln>
        </p:spPr>
      </p:pic>
    </p:spTree>
    <p:extLst>
      <p:ext uri="{BB962C8B-B14F-4D97-AF65-F5344CB8AC3E}">
        <p14:creationId xmlns:p14="http://schemas.microsoft.com/office/powerpoint/2010/main" val="334023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DDE845-307F-4CD2-8B8C-CC3297D9FB05}"/>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E9090103-B949-4C52-BD1F-58318FE941F5}"/>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B72724DE-0490-4801-8F12-5AC0820BAC58}"/>
              </a:ext>
            </a:extLst>
          </p:cNvPr>
          <p:cNvSpPr>
            <a:spLocks noGrp="1"/>
          </p:cNvSpPr>
          <p:nvPr>
            <p:ph type="sldNum" sz="quarter" idx="12"/>
          </p:nvPr>
        </p:nvSpPr>
        <p:spPr/>
        <p:txBody>
          <a:bodyPr/>
          <a:lstStyle/>
          <a:p>
            <a:fld id="{F481FC9A-AC2B-47C2-A310-BCF0581E1945}" type="slidenum">
              <a:rPr lang="en-IN" smtClean="0"/>
              <a:t>14</a:t>
            </a:fld>
            <a:endParaRPr lang="en-IN"/>
          </a:p>
        </p:txBody>
      </p:sp>
      <p:pic>
        <p:nvPicPr>
          <p:cNvPr id="7" name="Picture 6">
            <a:extLst>
              <a:ext uri="{FF2B5EF4-FFF2-40B4-BE49-F238E27FC236}">
                <a16:creationId xmlns:a16="http://schemas.microsoft.com/office/drawing/2014/main" id="{AD299B5C-EEFA-49F3-87E1-B7C5D37FCF92}"/>
              </a:ext>
            </a:extLst>
          </p:cNvPr>
          <p:cNvPicPr>
            <a:picLocks noChangeAspect="1"/>
          </p:cNvPicPr>
          <p:nvPr/>
        </p:nvPicPr>
        <p:blipFill>
          <a:blip r:embed="rId2"/>
          <a:stretch>
            <a:fillRect/>
          </a:stretch>
        </p:blipFill>
        <p:spPr>
          <a:xfrm>
            <a:off x="1879235" y="55588"/>
            <a:ext cx="8433529" cy="6746823"/>
          </a:xfrm>
          <a:prstGeom prst="rect">
            <a:avLst/>
          </a:prstGeom>
          <a:ln w="12700">
            <a:solidFill>
              <a:schemeClr val="tx1"/>
            </a:solidFill>
          </a:ln>
        </p:spPr>
      </p:pic>
    </p:spTree>
    <p:extLst>
      <p:ext uri="{BB962C8B-B14F-4D97-AF65-F5344CB8AC3E}">
        <p14:creationId xmlns:p14="http://schemas.microsoft.com/office/powerpoint/2010/main" val="400495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AC29D1-9896-4E06-A276-AC4E963C3E55}"/>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BEB2FF10-AA58-4600-A598-EFB1F02FE4F7}"/>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D1E4DC7B-A18F-4462-81EB-54D2B960C269}"/>
              </a:ext>
            </a:extLst>
          </p:cNvPr>
          <p:cNvSpPr>
            <a:spLocks noGrp="1"/>
          </p:cNvSpPr>
          <p:nvPr>
            <p:ph type="sldNum" sz="quarter" idx="12"/>
          </p:nvPr>
        </p:nvSpPr>
        <p:spPr/>
        <p:txBody>
          <a:bodyPr/>
          <a:lstStyle/>
          <a:p>
            <a:fld id="{F481FC9A-AC2B-47C2-A310-BCF0581E1945}" type="slidenum">
              <a:rPr lang="en-IN" smtClean="0"/>
              <a:t>15</a:t>
            </a:fld>
            <a:endParaRPr lang="en-IN"/>
          </a:p>
        </p:txBody>
      </p:sp>
      <p:sp>
        <p:nvSpPr>
          <p:cNvPr id="7" name="Content Placeholder 2">
            <a:extLst>
              <a:ext uri="{FF2B5EF4-FFF2-40B4-BE49-F238E27FC236}">
                <a16:creationId xmlns:a16="http://schemas.microsoft.com/office/drawing/2014/main" id="{223ADDF4-E478-4EEF-802C-EBEE9BDA4202}"/>
              </a:ext>
            </a:extLst>
          </p:cNvPr>
          <p:cNvSpPr>
            <a:spLocks noGrp="1"/>
          </p:cNvSpPr>
          <p:nvPr>
            <p:ph idx="1"/>
          </p:nvPr>
        </p:nvSpPr>
        <p:spPr>
          <a:xfrm>
            <a:off x="609600" y="2010466"/>
            <a:ext cx="10972800" cy="3246972"/>
          </a:xfrm>
        </p:spPr>
        <p:txBody>
          <a:bodyPr>
            <a:normAutofit/>
          </a:bodyPr>
          <a:lstStyle/>
          <a:p>
            <a:pPr marL="0" marR="0" indent="0">
              <a:spcBef>
                <a:spcPts val="0"/>
              </a:spcBef>
              <a:spcAft>
                <a:spcPts val="0"/>
              </a:spcAft>
              <a:buNone/>
            </a:pPr>
            <a:r>
              <a:rPr lang="en-US" sz="2400" dirty="0">
                <a:effectLst/>
                <a:ea typeface="SimSun" panose="02010600030101010101" pitchFamily="2" charset="-122"/>
              </a:rPr>
              <a:t>Bidirectional Dijkstra algorithm comes out to be the most time-efficient algorithm</a:t>
            </a:r>
            <a:r>
              <a:rPr lang="en-US" sz="2400" b="1" dirty="0">
                <a:effectLst/>
                <a:ea typeface="SimSun" panose="02010600030101010101" pitchFamily="2" charset="-122"/>
              </a:rPr>
              <a:t> </a:t>
            </a:r>
            <a:r>
              <a:rPr lang="en-US" sz="2400" dirty="0">
                <a:effectLst/>
                <a:ea typeface="SimSun" panose="02010600030101010101" pitchFamily="2" charset="-122"/>
              </a:rPr>
              <a:t>out of the four algorithms on the basis of execution time on almost every test case. Therefore, it is proved that this algorithm can process huge real-world graphs in a very small amount of time</a:t>
            </a:r>
            <a:r>
              <a:rPr lang="en-US" sz="2400" dirty="0">
                <a:effectLst/>
                <a:latin typeface="+mj-lt"/>
                <a:ea typeface="SimSun" panose="02010600030101010101" pitchFamily="2" charset="-122"/>
              </a:rPr>
              <a:t>. </a:t>
            </a:r>
            <a:endParaRPr lang="en-US" sz="2400" dirty="0">
              <a:latin typeface="+mj-lt"/>
            </a:endParaRPr>
          </a:p>
        </p:txBody>
      </p:sp>
      <p:sp>
        <p:nvSpPr>
          <p:cNvPr id="8" name="TextBox 7">
            <a:extLst>
              <a:ext uri="{FF2B5EF4-FFF2-40B4-BE49-F238E27FC236}">
                <a16:creationId xmlns:a16="http://schemas.microsoft.com/office/drawing/2014/main" id="{CD05B8D7-A491-45CB-86CB-E758CDCDA2C7}"/>
              </a:ext>
            </a:extLst>
          </p:cNvPr>
          <p:cNvSpPr txBox="1"/>
          <p:nvPr/>
        </p:nvSpPr>
        <p:spPr>
          <a:xfrm>
            <a:off x="3612931" y="1077612"/>
            <a:ext cx="4966138" cy="707886"/>
          </a:xfrm>
          <a:prstGeom prst="rect">
            <a:avLst/>
          </a:prstGeom>
          <a:noFill/>
        </p:spPr>
        <p:txBody>
          <a:bodyPr wrap="square" rtlCol="0">
            <a:spAutoFit/>
          </a:bodyPr>
          <a:lstStyle/>
          <a:p>
            <a:pPr algn="ctr"/>
            <a:r>
              <a:rPr lang="en-US" sz="4000" b="1" dirty="0"/>
              <a:t>Conclusion</a:t>
            </a:r>
          </a:p>
        </p:txBody>
      </p:sp>
    </p:spTree>
    <p:extLst>
      <p:ext uri="{BB962C8B-B14F-4D97-AF65-F5344CB8AC3E}">
        <p14:creationId xmlns:p14="http://schemas.microsoft.com/office/powerpoint/2010/main" val="251602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B6DD4A-79D8-45B9-824B-10E2551FDE91}"/>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3BC79E55-6E81-462F-816E-C874BD65FD09}"/>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8ED55DF3-E57F-425C-BFB3-535006CE80F1}"/>
              </a:ext>
            </a:extLst>
          </p:cNvPr>
          <p:cNvSpPr>
            <a:spLocks noGrp="1"/>
          </p:cNvSpPr>
          <p:nvPr>
            <p:ph type="sldNum" sz="quarter" idx="12"/>
          </p:nvPr>
        </p:nvSpPr>
        <p:spPr/>
        <p:txBody>
          <a:bodyPr/>
          <a:lstStyle/>
          <a:p>
            <a:fld id="{F481FC9A-AC2B-47C2-A310-BCF0581E1945}" type="slidenum">
              <a:rPr lang="en-IN" smtClean="0"/>
              <a:t>16</a:t>
            </a:fld>
            <a:endParaRPr lang="en-IN"/>
          </a:p>
        </p:txBody>
      </p:sp>
      <p:pic>
        <p:nvPicPr>
          <p:cNvPr id="7" name="Picture 6">
            <a:extLst>
              <a:ext uri="{FF2B5EF4-FFF2-40B4-BE49-F238E27FC236}">
                <a16:creationId xmlns:a16="http://schemas.microsoft.com/office/drawing/2014/main" id="{2F13089D-AAF8-493C-88D9-137C1A948A5D}"/>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275825" y="136525"/>
            <a:ext cx="8334775" cy="6507070"/>
          </a:xfrm>
          <a:prstGeom prst="rect">
            <a:avLst/>
          </a:prstGeom>
        </p:spPr>
      </p:pic>
      <p:sp>
        <p:nvSpPr>
          <p:cNvPr id="8" name="TextBox 7">
            <a:extLst>
              <a:ext uri="{FF2B5EF4-FFF2-40B4-BE49-F238E27FC236}">
                <a16:creationId xmlns:a16="http://schemas.microsoft.com/office/drawing/2014/main" id="{A5A990B4-0B1B-4985-8341-36C013995AB0}"/>
              </a:ext>
            </a:extLst>
          </p:cNvPr>
          <p:cNvSpPr txBox="1"/>
          <p:nvPr/>
        </p:nvSpPr>
        <p:spPr>
          <a:xfrm>
            <a:off x="8610600" y="1140491"/>
            <a:ext cx="3197902" cy="915635"/>
          </a:xfrm>
          <a:prstGeom prst="rect">
            <a:avLst/>
          </a:prstGeom>
          <a:noFill/>
        </p:spPr>
        <p:txBody>
          <a:bodyPr wrap="square" rtlCol="0">
            <a:spAutoFit/>
          </a:bodyPr>
          <a:lstStyle/>
          <a:p>
            <a:pPr algn="ctr"/>
            <a:r>
              <a:rPr lang="en-US" sz="2400" b="1" dirty="0"/>
              <a:t>Optimizing </a:t>
            </a:r>
          </a:p>
          <a:p>
            <a:pPr algn="ctr"/>
            <a:r>
              <a:rPr lang="en-US" sz="2900" b="1" dirty="0">
                <a:solidFill>
                  <a:srgbClr val="7030A0"/>
                </a:solidFill>
              </a:rPr>
              <a:t>Dijkstra algorithm</a:t>
            </a:r>
          </a:p>
        </p:txBody>
      </p:sp>
      <p:sp>
        <p:nvSpPr>
          <p:cNvPr id="9" name="TextBox 8">
            <a:extLst>
              <a:ext uri="{FF2B5EF4-FFF2-40B4-BE49-F238E27FC236}">
                <a16:creationId xmlns:a16="http://schemas.microsoft.com/office/drawing/2014/main" id="{4FD5C17B-4A14-4EBC-BCF9-CAF694D33C34}"/>
              </a:ext>
            </a:extLst>
          </p:cNvPr>
          <p:cNvSpPr txBox="1"/>
          <p:nvPr/>
        </p:nvSpPr>
        <p:spPr>
          <a:xfrm>
            <a:off x="8670559" y="2662828"/>
            <a:ext cx="3137943" cy="2139047"/>
          </a:xfrm>
          <a:prstGeom prst="rect">
            <a:avLst/>
          </a:prstGeom>
          <a:noFill/>
        </p:spPr>
        <p:txBody>
          <a:bodyPr wrap="square" rtlCol="0">
            <a:spAutoFit/>
          </a:bodyPr>
          <a:lstStyle/>
          <a:p>
            <a:pPr algn="ctr"/>
            <a:r>
              <a:rPr lang="en-US" sz="2800" b="1" dirty="0"/>
              <a:t>Algorithm</a:t>
            </a:r>
          </a:p>
          <a:p>
            <a:pPr algn="ctr"/>
            <a:r>
              <a:rPr lang="en-US" sz="2400" b="1" dirty="0"/>
              <a:t>Of</a:t>
            </a:r>
          </a:p>
          <a:p>
            <a:pPr algn="ctr"/>
            <a:r>
              <a:rPr lang="en-US" sz="3100" b="1" dirty="0">
                <a:solidFill>
                  <a:srgbClr val="002060"/>
                </a:solidFill>
              </a:rPr>
              <a:t>Bidirectional Dijkstra algorithm</a:t>
            </a:r>
          </a:p>
          <a:p>
            <a:pPr algn="ctr"/>
            <a:r>
              <a:rPr lang="en-US" dirty="0"/>
              <a:t> </a:t>
            </a:r>
          </a:p>
        </p:txBody>
      </p:sp>
    </p:spTree>
    <p:extLst>
      <p:ext uri="{BB962C8B-B14F-4D97-AF65-F5344CB8AC3E}">
        <p14:creationId xmlns:p14="http://schemas.microsoft.com/office/powerpoint/2010/main" val="155700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0F8636-14E5-4089-92B5-B68E942EB935}"/>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FAF72AD6-3F38-4394-8B2E-DCDAA074EB07}"/>
              </a:ext>
            </a:extLst>
          </p:cNvPr>
          <p:cNvSpPr>
            <a:spLocks noGrp="1"/>
          </p:cNvSpPr>
          <p:nvPr>
            <p:ph type="ftr" sz="quarter" idx="11"/>
          </p:nvPr>
        </p:nvSpPr>
        <p:spPr/>
        <p:txBody>
          <a:bodyPr/>
          <a:lstStyle/>
          <a:p>
            <a:r>
              <a:rPr lang="en-US"/>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B2AA105C-8A97-4DFD-B64C-F74F45447351}"/>
              </a:ext>
            </a:extLst>
          </p:cNvPr>
          <p:cNvSpPr>
            <a:spLocks noGrp="1"/>
          </p:cNvSpPr>
          <p:nvPr>
            <p:ph type="sldNum" sz="quarter" idx="12"/>
          </p:nvPr>
        </p:nvSpPr>
        <p:spPr/>
        <p:txBody>
          <a:bodyPr/>
          <a:lstStyle/>
          <a:p>
            <a:fld id="{F481FC9A-AC2B-47C2-A310-BCF0581E1945}" type="slidenum">
              <a:rPr lang="en-IN" smtClean="0"/>
              <a:t>17</a:t>
            </a:fld>
            <a:endParaRPr lang="en-IN"/>
          </a:p>
        </p:txBody>
      </p:sp>
      <p:sp>
        <p:nvSpPr>
          <p:cNvPr id="7" name="Content Placeholder 2">
            <a:extLst>
              <a:ext uri="{FF2B5EF4-FFF2-40B4-BE49-F238E27FC236}">
                <a16:creationId xmlns:a16="http://schemas.microsoft.com/office/drawing/2014/main" id="{A68354DE-E819-4BB3-B8B7-BC720365B8B7}"/>
              </a:ext>
            </a:extLst>
          </p:cNvPr>
          <p:cNvSpPr>
            <a:spLocks noGrp="1"/>
          </p:cNvSpPr>
          <p:nvPr>
            <p:ph idx="1"/>
          </p:nvPr>
        </p:nvSpPr>
        <p:spPr>
          <a:xfrm>
            <a:off x="609600" y="1558456"/>
            <a:ext cx="10972800" cy="4076699"/>
          </a:xfrm>
        </p:spPr>
        <p:txBody>
          <a:bodyPr>
            <a:normAutofit/>
          </a:bodyPr>
          <a:lstStyle/>
          <a:p>
            <a:pPr marL="0" marR="0" indent="0" algn="just">
              <a:spcBef>
                <a:spcPts val="0"/>
              </a:spcBef>
              <a:spcAft>
                <a:spcPts val="0"/>
              </a:spcAft>
              <a:buNone/>
            </a:pPr>
            <a:endParaRPr lang="en-US" sz="2800" dirty="0">
              <a:ea typeface="SimSun" panose="02010600030101010101" pitchFamily="2" charset="-122"/>
            </a:endParaRPr>
          </a:p>
          <a:p>
            <a:pPr marL="514350" marR="0" indent="-514350" algn="just">
              <a:spcBef>
                <a:spcPts val="0"/>
              </a:spcBef>
              <a:spcAft>
                <a:spcPts val="0"/>
              </a:spcAft>
              <a:buFont typeface="+mj-lt"/>
              <a:buAutoNum type="arabicPeriod"/>
            </a:pPr>
            <a:r>
              <a:rPr lang="en-US" sz="2400" dirty="0">
                <a:ea typeface="SimSun" panose="02010600030101010101" pitchFamily="2" charset="-122"/>
              </a:rPr>
              <a:t>Artificial intelligence can be used to optimize Dijkstra algorithm. A* algorithm is an AI algorithm which optimizes Dijkstra algorithm by generating heuristics. These heuristics are the estimates which helps in choosing the optimal path from source to destination. </a:t>
            </a:r>
          </a:p>
          <a:p>
            <a:pPr marL="514350" marR="0" indent="-514350" algn="just">
              <a:spcBef>
                <a:spcPts val="0"/>
              </a:spcBef>
              <a:spcAft>
                <a:spcPts val="0"/>
              </a:spcAft>
              <a:buFont typeface="+mj-lt"/>
              <a:buAutoNum type="arabicPeriod"/>
            </a:pPr>
            <a:endParaRPr lang="en-US" sz="2400" dirty="0">
              <a:ea typeface="SimSun" panose="02010600030101010101" pitchFamily="2" charset="-122"/>
            </a:endParaRPr>
          </a:p>
          <a:p>
            <a:pPr marL="514350" marR="0" indent="-514350" algn="just">
              <a:spcBef>
                <a:spcPts val="0"/>
              </a:spcBef>
              <a:spcAft>
                <a:spcPts val="0"/>
              </a:spcAft>
              <a:buFont typeface="+mj-lt"/>
              <a:buAutoNum type="arabicPeriod"/>
            </a:pPr>
            <a:r>
              <a:rPr lang="en-US" sz="2400" dirty="0">
                <a:ea typeface="SimSun" panose="02010600030101010101" pitchFamily="2" charset="-122"/>
              </a:rPr>
              <a:t>Contraction hierarchies is another smart technique to optimize Dijkstra algorithm. The speed-up is achieved by creating shortcuts in a preprocessing phase which are then used during a shortest-path query to skip over "unimportant" vertices. This is based on the observation that road networks are highly hierarchical</a:t>
            </a:r>
            <a:r>
              <a:rPr lang="en-US" sz="2600" dirty="0">
                <a:ea typeface="SimSun" panose="02010600030101010101" pitchFamily="2" charset="-122"/>
              </a:rPr>
              <a:t>.</a:t>
            </a:r>
          </a:p>
          <a:p>
            <a:pPr marL="514350" marR="0" indent="-514350" algn="just">
              <a:spcBef>
                <a:spcPts val="0"/>
              </a:spcBef>
              <a:spcAft>
                <a:spcPts val="0"/>
              </a:spcAft>
              <a:buFont typeface="+mj-lt"/>
              <a:buAutoNum type="arabicPeriod"/>
            </a:pPr>
            <a:endParaRPr lang="en-US" sz="2800" dirty="0">
              <a:ea typeface="SimSun" panose="02010600030101010101" pitchFamily="2" charset="-122"/>
            </a:endParaRPr>
          </a:p>
          <a:p>
            <a:pPr marL="0" marR="0" indent="0" algn="just">
              <a:spcBef>
                <a:spcPts val="0"/>
              </a:spcBef>
              <a:spcAft>
                <a:spcPts val="0"/>
              </a:spcAft>
              <a:buNone/>
            </a:pPr>
            <a:endParaRPr lang="en-US" sz="2800" dirty="0">
              <a:ea typeface="SimSun" panose="02010600030101010101" pitchFamily="2" charset="-122"/>
            </a:endParaRPr>
          </a:p>
        </p:txBody>
      </p:sp>
      <p:sp>
        <p:nvSpPr>
          <p:cNvPr id="8" name="Title 1">
            <a:extLst>
              <a:ext uri="{FF2B5EF4-FFF2-40B4-BE49-F238E27FC236}">
                <a16:creationId xmlns:a16="http://schemas.microsoft.com/office/drawing/2014/main" id="{A84C3928-E3EF-4D6E-8E7E-0821D1954A03}"/>
              </a:ext>
            </a:extLst>
          </p:cNvPr>
          <p:cNvSpPr>
            <a:spLocks noGrp="1"/>
          </p:cNvSpPr>
          <p:nvPr>
            <p:ph type="title"/>
          </p:nvPr>
        </p:nvSpPr>
        <p:spPr>
          <a:xfrm>
            <a:off x="838200" y="669289"/>
            <a:ext cx="10972800" cy="1143000"/>
          </a:xfrm>
        </p:spPr>
        <p:txBody>
          <a:bodyPr>
            <a:normAutofit/>
          </a:bodyPr>
          <a:lstStyle/>
          <a:p>
            <a:pPr algn="ctr"/>
            <a:r>
              <a:rPr lang="en-US" sz="2800" b="1" dirty="0">
                <a:latin typeface="+mn-lt"/>
                <a:cs typeface="Times New Roman" panose="02020603050405020304" pitchFamily="18" charset="0"/>
              </a:rPr>
              <a:t>Future Scope</a:t>
            </a:r>
          </a:p>
        </p:txBody>
      </p:sp>
    </p:spTree>
    <p:extLst>
      <p:ext uri="{BB962C8B-B14F-4D97-AF65-F5344CB8AC3E}">
        <p14:creationId xmlns:p14="http://schemas.microsoft.com/office/powerpoint/2010/main" val="264813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45B25-6CC3-406E-AEBF-AD7F6544D196}"/>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7298DC81-5677-4EA1-8C5A-A1F6D7CB4805}"/>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ADF8A7C1-627B-4DF0-8EC5-B7A652CE3AAC}"/>
              </a:ext>
            </a:extLst>
          </p:cNvPr>
          <p:cNvSpPr>
            <a:spLocks noGrp="1"/>
          </p:cNvSpPr>
          <p:nvPr>
            <p:ph type="sldNum" sz="quarter" idx="12"/>
          </p:nvPr>
        </p:nvSpPr>
        <p:spPr/>
        <p:txBody>
          <a:bodyPr/>
          <a:lstStyle/>
          <a:p>
            <a:fld id="{F481FC9A-AC2B-47C2-A310-BCF0581E1945}" type="slidenum">
              <a:rPr lang="en-IN" smtClean="0"/>
              <a:t>18</a:t>
            </a:fld>
            <a:endParaRPr lang="en-IN"/>
          </a:p>
        </p:txBody>
      </p:sp>
      <p:pic>
        <p:nvPicPr>
          <p:cNvPr id="8" name="Picture 7">
            <a:extLst>
              <a:ext uri="{FF2B5EF4-FFF2-40B4-BE49-F238E27FC236}">
                <a16:creationId xmlns:a16="http://schemas.microsoft.com/office/drawing/2014/main" id="{6DE5E788-4E4B-4423-A643-7B1EEF476A5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Lst>
          </a:blip>
          <a:stretch>
            <a:fillRect/>
          </a:stretch>
        </p:blipFill>
        <p:spPr>
          <a:xfrm>
            <a:off x="3068002" y="1845124"/>
            <a:ext cx="6055995" cy="3167751"/>
          </a:xfrm>
          <a:prstGeom prst="rect">
            <a:avLst/>
          </a:prstGeom>
        </p:spPr>
      </p:pic>
    </p:spTree>
    <p:extLst>
      <p:ext uri="{BB962C8B-B14F-4D97-AF65-F5344CB8AC3E}">
        <p14:creationId xmlns:p14="http://schemas.microsoft.com/office/powerpoint/2010/main" val="106426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90F02-5E1B-4814-AB23-92DD175A6FB9}"/>
              </a:ext>
            </a:extLst>
          </p:cNvPr>
          <p:cNvSpPr>
            <a:spLocks noGrp="1"/>
          </p:cNvSpPr>
          <p:nvPr>
            <p:ph type="dt" sz="half" idx="10"/>
          </p:nvPr>
        </p:nvSpPr>
        <p:spPr/>
        <p:txBody>
          <a:bodyPr/>
          <a:lstStyle/>
          <a:p>
            <a:fld id="{E27ABD9D-3315-4EDC-81C8-1EC4CA6E0049}" type="datetime1">
              <a:rPr lang="en-IN" smtClean="0"/>
              <a:t>19-02-2021</a:t>
            </a:fld>
            <a:endParaRPr lang="en-IN"/>
          </a:p>
        </p:txBody>
      </p:sp>
      <p:sp>
        <p:nvSpPr>
          <p:cNvPr id="5" name="Footer Placeholder 4">
            <a:extLst>
              <a:ext uri="{FF2B5EF4-FFF2-40B4-BE49-F238E27FC236}">
                <a16:creationId xmlns:a16="http://schemas.microsoft.com/office/drawing/2014/main" id="{C8F682B6-41B1-4EBB-9688-C6A57AF341EF}"/>
              </a:ext>
            </a:extLst>
          </p:cNvPr>
          <p:cNvSpPr>
            <a:spLocks noGrp="1"/>
          </p:cNvSpPr>
          <p:nvPr>
            <p:ph type="ftr" sz="quarter" idx="11"/>
          </p:nvPr>
        </p:nvSpPr>
        <p:spPr/>
        <p:txBody>
          <a:bodyPr/>
          <a:lstStyle/>
          <a:p>
            <a:r>
              <a:rPr lang="en-US" dirty="0"/>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34500C49-1A67-4645-8502-36393F4C6C6F}"/>
              </a:ext>
            </a:extLst>
          </p:cNvPr>
          <p:cNvSpPr>
            <a:spLocks noGrp="1"/>
          </p:cNvSpPr>
          <p:nvPr>
            <p:ph type="sldNum" sz="quarter" idx="12"/>
          </p:nvPr>
        </p:nvSpPr>
        <p:spPr/>
        <p:txBody>
          <a:bodyPr/>
          <a:lstStyle/>
          <a:p>
            <a:fld id="{F481FC9A-AC2B-47C2-A310-BCF0581E1945}" type="slidenum">
              <a:rPr lang="en-IN" smtClean="0"/>
              <a:t>2</a:t>
            </a:fld>
            <a:endParaRPr lang="en-IN"/>
          </a:p>
        </p:txBody>
      </p:sp>
      <p:sp>
        <p:nvSpPr>
          <p:cNvPr id="10" name="Title 11">
            <a:extLst>
              <a:ext uri="{FF2B5EF4-FFF2-40B4-BE49-F238E27FC236}">
                <a16:creationId xmlns:a16="http://schemas.microsoft.com/office/drawing/2014/main" id="{A37B044D-0972-4A13-9BA8-4D3FF6E1C8D8}"/>
              </a:ext>
            </a:extLst>
          </p:cNvPr>
          <p:cNvSpPr>
            <a:spLocks noGrp="1"/>
          </p:cNvSpPr>
          <p:nvPr>
            <p:ph type="title"/>
          </p:nvPr>
        </p:nvSpPr>
        <p:spPr>
          <a:xfrm>
            <a:off x="276984" y="1197407"/>
            <a:ext cx="11440160" cy="755968"/>
          </a:xfrm>
        </p:spPr>
        <p:txBody>
          <a:bodyPr>
            <a:normAutofit/>
          </a:bodyPr>
          <a:lstStyle/>
          <a:p>
            <a:pPr algn="ctr"/>
            <a:r>
              <a:rPr lang="en-US" sz="4000" b="1" dirty="0">
                <a:latin typeface="+mn-lt"/>
                <a:cs typeface="Times New Roman" panose="02020603050405020304" pitchFamily="18" charset="0"/>
              </a:rPr>
              <a:t>Contents</a:t>
            </a:r>
            <a:endParaRPr lang="en-IN" sz="4000" b="1" dirty="0">
              <a:latin typeface="+mn-lt"/>
              <a:cs typeface="Times New Roman" panose="02020603050405020304" pitchFamily="18" charset="0"/>
            </a:endParaRPr>
          </a:p>
        </p:txBody>
      </p:sp>
      <p:sp>
        <p:nvSpPr>
          <p:cNvPr id="8" name="Content Placeholder 2">
            <a:extLst>
              <a:ext uri="{FF2B5EF4-FFF2-40B4-BE49-F238E27FC236}">
                <a16:creationId xmlns:a16="http://schemas.microsoft.com/office/drawing/2014/main" id="{1F9E7925-2D3D-4498-BC01-589D0E3377EE}"/>
              </a:ext>
            </a:extLst>
          </p:cNvPr>
          <p:cNvSpPr>
            <a:spLocks noGrp="1"/>
          </p:cNvSpPr>
          <p:nvPr>
            <p:ph idx="1"/>
          </p:nvPr>
        </p:nvSpPr>
        <p:spPr>
          <a:xfrm>
            <a:off x="842962" y="2215110"/>
            <a:ext cx="6391275" cy="3116053"/>
          </a:xfrm>
        </p:spPr>
        <p:txBody>
          <a:bodyPr>
            <a:normAutofit fontScale="92500" lnSpcReduction="10000"/>
          </a:bodyPr>
          <a:lstStyle/>
          <a:p>
            <a:pPr algn="just"/>
            <a:r>
              <a:rPr lang="en-US" sz="2800" dirty="0"/>
              <a:t>Abstract</a:t>
            </a:r>
          </a:p>
          <a:p>
            <a:pPr algn="just"/>
            <a:r>
              <a:rPr lang="en-US" sz="2800" dirty="0"/>
              <a:t>Introduction</a:t>
            </a:r>
          </a:p>
          <a:p>
            <a:pPr algn="just"/>
            <a:r>
              <a:rPr lang="en-US" sz="2800" dirty="0"/>
              <a:t>Motivation                                                </a:t>
            </a:r>
          </a:p>
          <a:p>
            <a:pPr algn="just"/>
            <a:r>
              <a:rPr lang="en-US" sz="2800" dirty="0"/>
              <a:t>Results</a:t>
            </a:r>
          </a:p>
          <a:p>
            <a:pPr algn="just"/>
            <a:r>
              <a:rPr lang="en-US" sz="2800" dirty="0"/>
              <a:t>Analysis    </a:t>
            </a:r>
          </a:p>
          <a:p>
            <a:pPr algn="just"/>
            <a:r>
              <a:rPr lang="en-US" sz="2800" dirty="0"/>
              <a:t>Conclusion </a:t>
            </a:r>
          </a:p>
          <a:p>
            <a:pPr algn="just"/>
            <a:r>
              <a:rPr lang="en-US" sz="2800" dirty="0"/>
              <a:t>Future Scope</a:t>
            </a:r>
          </a:p>
        </p:txBody>
      </p:sp>
    </p:spTree>
    <p:extLst>
      <p:ext uri="{BB962C8B-B14F-4D97-AF65-F5344CB8AC3E}">
        <p14:creationId xmlns:p14="http://schemas.microsoft.com/office/powerpoint/2010/main" val="199563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90F02-5E1B-4814-AB23-92DD175A6FB9}"/>
              </a:ext>
            </a:extLst>
          </p:cNvPr>
          <p:cNvSpPr>
            <a:spLocks noGrp="1"/>
          </p:cNvSpPr>
          <p:nvPr>
            <p:ph type="dt" sz="half" idx="10"/>
          </p:nvPr>
        </p:nvSpPr>
        <p:spPr/>
        <p:txBody>
          <a:bodyPr/>
          <a:lstStyle/>
          <a:p>
            <a:fld id="{E27ABD9D-3315-4EDC-81C8-1EC4CA6E0049}" type="datetime1">
              <a:rPr lang="en-IN" smtClean="0"/>
              <a:t>19-02-2021</a:t>
            </a:fld>
            <a:endParaRPr lang="en-IN" dirty="0"/>
          </a:p>
        </p:txBody>
      </p:sp>
      <p:sp>
        <p:nvSpPr>
          <p:cNvPr id="5" name="Footer Placeholder 4">
            <a:extLst>
              <a:ext uri="{FF2B5EF4-FFF2-40B4-BE49-F238E27FC236}">
                <a16:creationId xmlns:a16="http://schemas.microsoft.com/office/drawing/2014/main" id="{C8F682B6-41B1-4EBB-9688-C6A57AF341EF}"/>
              </a:ext>
            </a:extLst>
          </p:cNvPr>
          <p:cNvSpPr>
            <a:spLocks noGrp="1"/>
          </p:cNvSpPr>
          <p:nvPr>
            <p:ph type="ftr" sz="quarter" idx="11"/>
          </p:nvPr>
        </p:nvSpPr>
        <p:spPr/>
        <p:txBody>
          <a:bodyPr/>
          <a:lstStyle/>
          <a:p>
            <a:r>
              <a:rPr lang="en-US" dirty="0"/>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34500C49-1A67-4645-8502-36393F4C6C6F}"/>
              </a:ext>
            </a:extLst>
          </p:cNvPr>
          <p:cNvSpPr>
            <a:spLocks noGrp="1"/>
          </p:cNvSpPr>
          <p:nvPr>
            <p:ph type="sldNum" sz="quarter" idx="12"/>
          </p:nvPr>
        </p:nvSpPr>
        <p:spPr/>
        <p:txBody>
          <a:bodyPr/>
          <a:lstStyle/>
          <a:p>
            <a:fld id="{F481FC9A-AC2B-47C2-A310-BCF0581E1945}" type="slidenum">
              <a:rPr lang="en-IN" smtClean="0"/>
              <a:t>3</a:t>
            </a:fld>
            <a:endParaRPr lang="en-IN"/>
          </a:p>
        </p:txBody>
      </p:sp>
      <p:sp>
        <p:nvSpPr>
          <p:cNvPr id="12" name="Title 11">
            <a:extLst>
              <a:ext uri="{FF2B5EF4-FFF2-40B4-BE49-F238E27FC236}">
                <a16:creationId xmlns:a16="http://schemas.microsoft.com/office/drawing/2014/main" id="{99F5AEB5-66A4-479F-BA15-8E2402C1F880}"/>
              </a:ext>
            </a:extLst>
          </p:cNvPr>
          <p:cNvSpPr>
            <a:spLocks noGrp="1"/>
          </p:cNvSpPr>
          <p:nvPr>
            <p:ph type="title"/>
          </p:nvPr>
        </p:nvSpPr>
        <p:spPr>
          <a:xfrm>
            <a:off x="365759" y="1160096"/>
            <a:ext cx="11440160" cy="755968"/>
          </a:xfrm>
        </p:spPr>
        <p:txBody>
          <a:bodyPr>
            <a:normAutofit/>
          </a:bodyPr>
          <a:lstStyle/>
          <a:p>
            <a:pPr algn="ctr"/>
            <a:r>
              <a:rPr lang="en-US" sz="4000" b="1" dirty="0">
                <a:latin typeface="+mn-lt"/>
                <a:cs typeface="Times New Roman" panose="02020603050405020304" pitchFamily="18" charset="0"/>
              </a:rPr>
              <a:t>Abstract</a:t>
            </a:r>
            <a:endParaRPr lang="en-IN" sz="4000" b="1" dirty="0">
              <a:latin typeface="+mn-lt"/>
              <a:cs typeface="Times New Roman" panose="02020603050405020304" pitchFamily="18" charset="0"/>
            </a:endParaRPr>
          </a:p>
        </p:txBody>
      </p:sp>
      <p:sp>
        <p:nvSpPr>
          <p:cNvPr id="9" name="TextBox 8">
            <a:extLst>
              <a:ext uri="{FF2B5EF4-FFF2-40B4-BE49-F238E27FC236}">
                <a16:creationId xmlns:a16="http://schemas.microsoft.com/office/drawing/2014/main" id="{AFA3D2A8-43DE-41E0-BB59-AD825089065F}"/>
              </a:ext>
            </a:extLst>
          </p:cNvPr>
          <p:cNvSpPr txBox="1"/>
          <p:nvPr/>
        </p:nvSpPr>
        <p:spPr>
          <a:xfrm>
            <a:off x="706119" y="2088242"/>
            <a:ext cx="11099800" cy="2050690"/>
          </a:xfrm>
          <a:prstGeom prst="rect">
            <a:avLst/>
          </a:prstGeom>
          <a:noFill/>
        </p:spPr>
        <p:txBody>
          <a:bodyPr wrap="square">
            <a:spAutoFit/>
          </a:bodyPr>
          <a:lstStyle/>
          <a:p>
            <a:pPr marR="0">
              <a:lnSpc>
                <a:spcPct val="107000"/>
              </a:lnSpc>
              <a:spcBef>
                <a:spcPts val="0"/>
              </a:spcBef>
              <a:spcAft>
                <a:spcPts val="800"/>
              </a:spcAft>
            </a:pPr>
            <a:r>
              <a:rPr lang="en-US" sz="2400" dirty="0">
                <a:ea typeface="Calibri" panose="020F0502020204030204" pitchFamily="34" charset="0"/>
                <a:cs typeface="Times New Roman" panose="02020603050405020304" pitchFamily="18" charset="0"/>
              </a:rPr>
              <a:t>Dijkstra algorithm was implemented by 4 approaches. 18 test cases representing dense  and sparse graphs were prepared and were used to generate results in the form of execution time. These results were thoroughly analyzed and visualized by plotting performance curves and bar graphs. The largest test case  is of the order 1 lakh nodes and 1 million edges. </a:t>
            </a:r>
            <a:endParaRPr lang="en-US" sz="2400" dirty="0">
              <a:effectLst/>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E761DC95-C422-47EB-804F-6CEB4C89D60D}"/>
              </a:ext>
            </a:extLst>
          </p:cNvPr>
          <p:cNvSpPr txBox="1"/>
          <p:nvPr/>
        </p:nvSpPr>
        <p:spPr>
          <a:xfrm>
            <a:off x="3335665" y="4785971"/>
            <a:ext cx="2222695" cy="461665"/>
          </a:xfrm>
          <a:prstGeom prst="rect">
            <a:avLst/>
          </a:prstGeom>
          <a:noFill/>
        </p:spPr>
        <p:txBody>
          <a:bodyPr wrap="square" rtlCol="0">
            <a:spAutoFit/>
          </a:bodyPr>
          <a:lstStyle/>
          <a:p>
            <a:pPr algn="ctr"/>
            <a:r>
              <a:rPr lang="en-US" sz="2400" b="1" dirty="0">
                <a:solidFill>
                  <a:srgbClr val="004289"/>
                </a:solidFill>
              </a:rPr>
              <a:t>37 </a:t>
            </a:r>
            <a:r>
              <a:rPr lang="en-US" sz="2400" b="1" dirty="0"/>
              <a:t>seconds</a:t>
            </a:r>
          </a:p>
        </p:txBody>
      </p:sp>
      <p:sp>
        <p:nvSpPr>
          <p:cNvPr id="17" name="Arrow: Right 16">
            <a:extLst>
              <a:ext uri="{FF2B5EF4-FFF2-40B4-BE49-F238E27FC236}">
                <a16:creationId xmlns:a16="http://schemas.microsoft.com/office/drawing/2014/main" id="{36A96A62-0266-4BFB-A2BF-CFA035360FA8}"/>
              </a:ext>
            </a:extLst>
          </p:cNvPr>
          <p:cNvSpPr/>
          <p:nvPr/>
        </p:nvSpPr>
        <p:spPr>
          <a:xfrm>
            <a:off x="5311225" y="4824868"/>
            <a:ext cx="944794" cy="365125"/>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04E8B707-3721-4DD6-8423-10F63684160F}"/>
              </a:ext>
            </a:extLst>
          </p:cNvPr>
          <p:cNvSpPr txBox="1"/>
          <p:nvPr/>
        </p:nvSpPr>
        <p:spPr>
          <a:xfrm>
            <a:off x="6256019" y="4755195"/>
            <a:ext cx="2222695" cy="492443"/>
          </a:xfrm>
          <a:prstGeom prst="rect">
            <a:avLst/>
          </a:prstGeom>
          <a:noFill/>
        </p:spPr>
        <p:txBody>
          <a:bodyPr wrap="square" rtlCol="0">
            <a:spAutoFit/>
          </a:bodyPr>
          <a:lstStyle/>
          <a:p>
            <a:r>
              <a:rPr lang="en-US" sz="2400" b="1" dirty="0">
                <a:solidFill>
                  <a:srgbClr val="003B85"/>
                </a:solidFill>
              </a:rPr>
              <a:t> </a:t>
            </a:r>
            <a:r>
              <a:rPr lang="en-US" sz="2600" b="1" dirty="0">
                <a:solidFill>
                  <a:srgbClr val="003B85"/>
                </a:solidFill>
              </a:rPr>
              <a:t>3</a:t>
            </a:r>
            <a:r>
              <a:rPr lang="en-US" sz="2400" b="1" dirty="0"/>
              <a:t> milliseconds</a:t>
            </a:r>
          </a:p>
        </p:txBody>
      </p:sp>
      <p:sp>
        <p:nvSpPr>
          <p:cNvPr id="21" name="TextBox 20">
            <a:extLst>
              <a:ext uri="{FF2B5EF4-FFF2-40B4-BE49-F238E27FC236}">
                <a16:creationId xmlns:a16="http://schemas.microsoft.com/office/drawing/2014/main" id="{BD286F4D-F144-4CEE-BAB6-2ABD45BE9D85}"/>
              </a:ext>
            </a:extLst>
          </p:cNvPr>
          <p:cNvSpPr txBox="1"/>
          <p:nvPr/>
        </p:nvSpPr>
        <p:spPr>
          <a:xfrm>
            <a:off x="5190076" y="4508619"/>
            <a:ext cx="1322417" cy="369332"/>
          </a:xfrm>
          <a:prstGeom prst="rect">
            <a:avLst/>
          </a:prstGeom>
          <a:noFill/>
        </p:spPr>
        <p:txBody>
          <a:bodyPr wrap="square" rtlCol="0">
            <a:spAutoFit/>
          </a:bodyPr>
          <a:lstStyle/>
          <a:p>
            <a:r>
              <a:rPr lang="en-US" b="1" dirty="0"/>
              <a:t>Improved</a:t>
            </a:r>
          </a:p>
        </p:txBody>
      </p:sp>
    </p:spTree>
    <p:extLst>
      <p:ext uri="{BB962C8B-B14F-4D97-AF65-F5344CB8AC3E}">
        <p14:creationId xmlns:p14="http://schemas.microsoft.com/office/powerpoint/2010/main" val="397172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90F02-5E1B-4814-AB23-92DD175A6FB9}"/>
              </a:ext>
            </a:extLst>
          </p:cNvPr>
          <p:cNvSpPr>
            <a:spLocks noGrp="1"/>
          </p:cNvSpPr>
          <p:nvPr>
            <p:ph type="dt" sz="half" idx="10"/>
          </p:nvPr>
        </p:nvSpPr>
        <p:spPr/>
        <p:txBody>
          <a:bodyPr/>
          <a:lstStyle/>
          <a:p>
            <a:fld id="{E27ABD9D-3315-4EDC-81C8-1EC4CA6E0049}" type="datetime1">
              <a:rPr lang="en-IN" smtClean="0"/>
              <a:t>19-02-2021</a:t>
            </a:fld>
            <a:endParaRPr lang="en-IN"/>
          </a:p>
        </p:txBody>
      </p:sp>
      <p:sp>
        <p:nvSpPr>
          <p:cNvPr id="5" name="Footer Placeholder 4">
            <a:extLst>
              <a:ext uri="{FF2B5EF4-FFF2-40B4-BE49-F238E27FC236}">
                <a16:creationId xmlns:a16="http://schemas.microsoft.com/office/drawing/2014/main" id="{C8F682B6-41B1-4EBB-9688-C6A57AF341EF}"/>
              </a:ext>
            </a:extLst>
          </p:cNvPr>
          <p:cNvSpPr>
            <a:spLocks noGrp="1"/>
          </p:cNvSpPr>
          <p:nvPr>
            <p:ph type="ftr" sz="quarter" idx="11"/>
          </p:nvPr>
        </p:nvSpPr>
        <p:spPr/>
        <p:txBody>
          <a:bodyPr/>
          <a:lstStyle/>
          <a:p>
            <a:r>
              <a:rPr lang="en-US" dirty="0"/>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34500C49-1A67-4645-8502-36393F4C6C6F}"/>
              </a:ext>
            </a:extLst>
          </p:cNvPr>
          <p:cNvSpPr>
            <a:spLocks noGrp="1"/>
          </p:cNvSpPr>
          <p:nvPr>
            <p:ph type="sldNum" sz="quarter" idx="12"/>
          </p:nvPr>
        </p:nvSpPr>
        <p:spPr/>
        <p:txBody>
          <a:bodyPr/>
          <a:lstStyle/>
          <a:p>
            <a:fld id="{F481FC9A-AC2B-47C2-A310-BCF0581E1945}" type="slidenum">
              <a:rPr lang="en-IN" smtClean="0"/>
              <a:t>4</a:t>
            </a:fld>
            <a:endParaRPr lang="en-IN"/>
          </a:p>
        </p:txBody>
      </p:sp>
      <p:sp>
        <p:nvSpPr>
          <p:cNvPr id="12" name="Title 11">
            <a:extLst>
              <a:ext uri="{FF2B5EF4-FFF2-40B4-BE49-F238E27FC236}">
                <a16:creationId xmlns:a16="http://schemas.microsoft.com/office/drawing/2014/main" id="{99F5AEB5-66A4-479F-BA15-8E2402C1F880}"/>
              </a:ext>
            </a:extLst>
          </p:cNvPr>
          <p:cNvSpPr>
            <a:spLocks noGrp="1"/>
          </p:cNvSpPr>
          <p:nvPr>
            <p:ph type="title"/>
          </p:nvPr>
        </p:nvSpPr>
        <p:spPr>
          <a:xfrm>
            <a:off x="365760" y="934720"/>
            <a:ext cx="11440160" cy="755968"/>
          </a:xfrm>
        </p:spPr>
        <p:txBody>
          <a:bodyPr>
            <a:normAutofit/>
          </a:bodyPr>
          <a:lstStyle/>
          <a:p>
            <a:pPr algn="ctr"/>
            <a:r>
              <a:rPr lang="en-US" sz="4000" b="1" dirty="0">
                <a:latin typeface="+mn-lt"/>
                <a:cs typeface="Times New Roman" panose="02020603050405020304" pitchFamily="18" charset="0"/>
              </a:rPr>
              <a:t>Introduction</a:t>
            </a:r>
            <a:endParaRPr lang="en-IN" sz="4000" b="1" dirty="0">
              <a:latin typeface="+mn-lt"/>
              <a:cs typeface="Times New Roman" panose="02020603050405020304" pitchFamily="18" charset="0"/>
            </a:endParaRPr>
          </a:p>
        </p:txBody>
      </p:sp>
      <p:sp>
        <p:nvSpPr>
          <p:cNvPr id="7" name="TextBox 6">
            <a:extLst>
              <a:ext uri="{FF2B5EF4-FFF2-40B4-BE49-F238E27FC236}">
                <a16:creationId xmlns:a16="http://schemas.microsoft.com/office/drawing/2014/main" id="{CC6EA1A7-87A3-4680-B903-0164ECBE3556}"/>
              </a:ext>
            </a:extLst>
          </p:cNvPr>
          <p:cNvSpPr txBox="1"/>
          <p:nvPr/>
        </p:nvSpPr>
        <p:spPr>
          <a:xfrm>
            <a:off x="719796" y="1893888"/>
            <a:ext cx="11577711" cy="2015936"/>
          </a:xfrm>
          <a:prstGeom prst="rect">
            <a:avLst/>
          </a:prstGeom>
          <a:noFill/>
        </p:spPr>
        <p:txBody>
          <a:bodyPr wrap="square" rtlCol="0">
            <a:spAutoFit/>
          </a:bodyPr>
          <a:lstStyle/>
          <a:p>
            <a:r>
              <a:rPr lang="en-US" sz="2100" b="1" dirty="0"/>
              <a:t>Dijkstra algorithm</a:t>
            </a:r>
            <a:r>
              <a:rPr lang="en-US" sz="2100" dirty="0"/>
              <a:t>:</a:t>
            </a:r>
          </a:p>
          <a:p>
            <a:endParaRPr lang="en-US" sz="2100" dirty="0"/>
          </a:p>
          <a:p>
            <a:pPr marL="342900" indent="-342900">
              <a:buFont typeface="Arial" panose="020B0604020202020204" pitchFamily="34" charset="0"/>
              <a:buChar char="•"/>
            </a:pPr>
            <a:r>
              <a:rPr lang="en-US" sz="2100" dirty="0"/>
              <a:t>Computes shortest path from a particular source to a particular destination.</a:t>
            </a:r>
          </a:p>
          <a:p>
            <a:pPr marL="342900" indent="-342900">
              <a:buFont typeface="Arial" panose="020B0604020202020204" pitchFamily="34" charset="0"/>
              <a:buChar char="•"/>
            </a:pPr>
            <a:r>
              <a:rPr lang="en-US" sz="2100" b="0" i="0" dirty="0">
                <a:effectLst/>
              </a:rPr>
              <a:t>Solution: </a:t>
            </a:r>
            <a:r>
              <a:rPr lang="en-US" sz="2100" dirty="0"/>
              <a:t>Greedy method</a:t>
            </a:r>
          </a:p>
          <a:p>
            <a:pPr marL="342900" indent="-342900">
              <a:buFont typeface="Arial" panose="020B0604020202020204" pitchFamily="34" charset="0"/>
              <a:buChar char="•"/>
            </a:pPr>
            <a:r>
              <a:rPr lang="en-US" sz="2100" dirty="0"/>
              <a:t>Single source shortest path</a:t>
            </a:r>
          </a:p>
          <a:p>
            <a:endParaRPr lang="en-US" sz="2000" dirty="0"/>
          </a:p>
        </p:txBody>
      </p:sp>
      <p:sp>
        <p:nvSpPr>
          <p:cNvPr id="8" name="TextBox 7">
            <a:extLst>
              <a:ext uri="{FF2B5EF4-FFF2-40B4-BE49-F238E27FC236}">
                <a16:creationId xmlns:a16="http://schemas.microsoft.com/office/drawing/2014/main" id="{E456F030-951B-489F-A49D-3D8963A47495}"/>
              </a:ext>
            </a:extLst>
          </p:cNvPr>
          <p:cNvSpPr txBox="1"/>
          <p:nvPr/>
        </p:nvSpPr>
        <p:spPr>
          <a:xfrm>
            <a:off x="719796" y="3782245"/>
            <a:ext cx="11366695" cy="2370905"/>
          </a:xfrm>
          <a:prstGeom prst="rect">
            <a:avLst/>
          </a:prstGeom>
          <a:noFill/>
        </p:spPr>
        <p:txBody>
          <a:bodyPr wrap="square" rtlCol="0">
            <a:spAutoFit/>
          </a:bodyPr>
          <a:lstStyle/>
          <a:p>
            <a:r>
              <a:rPr lang="en-US" sz="2000" b="1" dirty="0"/>
              <a:t>For Dijkstra algorithm-</a:t>
            </a:r>
          </a:p>
          <a:p>
            <a:endParaRPr lang="en-US" sz="2000" dirty="0"/>
          </a:p>
          <a:p>
            <a:pPr marL="0" marR="0">
              <a:lnSpc>
                <a:spcPct val="107000"/>
              </a:lnSpc>
              <a:spcBef>
                <a:spcPts val="0"/>
              </a:spcBef>
              <a:spcAft>
                <a:spcPts val="800"/>
              </a:spcAft>
            </a:pPr>
            <a:r>
              <a:rPr lang="en-US" sz="2000" b="1" dirty="0">
                <a:ea typeface="Calibri" panose="020F0502020204030204" pitchFamily="34" charset="0"/>
                <a:cs typeface="Calibri" panose="020F0502020204030204" pitchFamily="34" charset="0"/>
              </a:rPr>
              <a:t>4</a:t>
            </a:r>
            <a:r>
              <a:rPr lang="en-US" sz="2000" dirty="0">
                <a:effectLst/>
                <a:ea typeface="Calibri" panose="020F0502020204030204" pitchFamily="34" charset="0"/>
                <a:cs typeface="Calibri" panose="020F0502020204030204" pitchFamily="34" charset="0"/>
              </a:rPr>
              <a:t> solving optimizations are being proposed:</a:t>
            </a:r>
            <a:endParaRPr lang="en-US" sz="2000" dirty="0"/>
          </a:p>
          <a:p>
            <a:pPr marL="342900" indent="-342900">
              <a:buFont typeface="Arial" panose="020B0604020202020204" pitchFamily="34" charset="0"/>
              <a:buChar char="•"/>
            </a:pPr>
            <a:r>
              <a:rPr lang="en-US" sz="2000" dirty="0"/>
              <a:t>Brute-force method</a:t>
            </a:r>
          </a:p>
          <a:p>
            <a:pPr marL="342900" indent="-342900">
              <a:buFont typeface="Arial" panose="020B0604020202020204" pitchFamily="34" charset="0"/>
              <a:buChar char="•"/>
            </a:pPr>
            <a:r>
              <a:rPr lang="en-US" sz="2000" dirty="0"/>
              <a:t>Fibonacci heap implementation</a:t>
            </a:r>
          </a:p>
          <a:p>
            <a:pPr marL="342900" indent="-342900">
              <a:buFont typeface="Arial" panose="020B0604020202020204" pitchFamily="34" charset="0"/>
              <a:buChar char="•"/>
            </a:pPr>
            <a:r>
              <a:rPr lang="en-US" sz="2000" dirty="0"/>
              <a:t>Binary heap implementation</a:t>
            </a:r>
          </a:p>
          <a:p>
            <a:pPr marL="342900" indent="-342900">
              <a:buFont typeface="Arial" panose="020B0604020202020204" pitchFamily="34" charset="0"/>
              <a:buChar char="•"/>
            </a:pPr>
            <a:r>
              <a:rPr lang="en-US" sz="2000" b="1" dirty="0">
                <a:solidFill>
                  <a:srgbClr val="C00000"/>
                </a:solidFill>
              </a:rPr>
              <a:t>Bi-directional Dijkstra algorithm </a:t>
            </a:r>
            <a:r>
              <a:rPr lang="en-US" sz="2000" b="1" dirty="0"/>
              <a:t>(Giving Least execution time) </a:t>
            </a:r>
          </a:p>
        </p:txBody>
      </p:sp>
    </p:spTree>
    <p:extLst>
      <p:ext uri="{BB962C8B-B14F-4D97-AF65-F5344CB8AC3E}">
        <p14:creationId xmlns:p14="http://schemas.microsoft.com/office/powerpoint/2010/main" val="322589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90F02-5E1B-4814-AB23-92DD175A6FB9}"/>
              </a:ext>
            </a:extLst>
          </p:cNvPr>
          <p:cNvSpPr>
            <a:spLocks noGrp="1"/>
          </p:cNvSpPr>
          <p:nvPr>
            <p:ph type="dt" sz="half" idx="10"/>
          </p:nvPr>
        </p:nvSpPr>
        <p:spPr/>
        <p:txBody>
          <a:bodyPr/>
          <a:lstStyle/>
          <a:p>
            <a:fld id="{E27ABD9D-3315-4EDC-81C8-1EC4CA6E0049}" type="datetime1">
              <a:rPr lang="en-IN" smtClean="0"/>
              <a:t>19-02-2021</a:t>
            </a:fld>
            <a:endParaRPr lang="en-IN"/>
          </a:p>
        </p:txBody>
      </p:sp>
      <p:sp>
        <p:nvSpPr>
          <p:cNvPr id="5" name="Footer Placeholder 4">
            <a:extLst>
              <a:ext uri="{FF2B5EF4-FFF2-40B4-BE49-F238E27FC236}">
                <a16:creationId xmlns:a16="http://schemas.microsoft.com/office/drawing/2014/main" id="{C8F682B6-41B1-4EBB-9688-C6A57AF341EF}"/>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34500C49-1A67-4645-8502-36393F4C6C6F}"/>
              </a:ext>
            </a:extLst>
          </p:cNvPr>
          <p:cNvSpPr>
            <a:spLocks noGrp="1"/>
          </p:cNvSpPr>
          <p:nvPr>
            <p:ph type="sldNum" sz="quarter" idx="12"/>
          </p:nvPr>
        </p:nvSpPr>
        <p:spPr/>
        <p:txBody>
          <a:bodyPr/>
          <a:lstStyle/>
          <a:p>
            <a:fld id="{F481FC9A-AC2B-47C2-A310-BCF0581E1945}" type="slidenum">
              <a:rPr lang="en-IN" smtClean="0"/>
              <a:t>5</a:t>
            </a:fld>
            <a:endParaRPr lang="en-IN"/>
          </a:p>
        </p:txBody>
      </p:sp>
      <p:sp>
        <p:nvSpPr>
          <p:cNvPr id="12" name="Title 11">
            <a:extLst>
              <a:ext uri="{FF2B5EF4-FFF2-40B4-BE49-F238E27FC236}">
                <a16:creationId xmlns:a16="http://schemas.microsoft.com/office/drawing/2014/main" id="{99F5AEB5-66A4-479F-BA15-8E2402C1F880}"/>
              </a:ext>
            </a:extLst>
          </p:cNvPr>
          <p:cNvSpPr>
            <a:spLocks noGrp="1"/>
          </p:cNvSpPr>
          <p:nvPr>
            <p:ph type="title"/>
          </p:nvPr>
        </p:nvSpPr>
        <p:spPr>
          <a:xfrm>
            <a:off x="365760" y="934720"/>
            <a:ext cx="11440160" cy="755968"/>
          </a:xfrm>
        </p:spPr>
        <p:txBody>
          <a:bodyPr>
            <a:normAutofit/>
          </a:bodyPr>
          <a:lstStyle/>
          <a:p>
            <a:pPr algn="ctr"/>
            <a:r>
              <a:rPr lang="en-US" sz="4000" b="1" dirty="0">
                <a:latin typeface="+mn-lt"/>
                <a:cs typeface="Times New Roman" panose="02020603050405020304" pitchFamily="18" charset="0"/>
              </a:rPr>
              <a:t>A Big Issue!</a:t>
            </a:r>
            <a:endParaRPr lang="en-IN" sz="4000" b="1" dirty="0">
              <a:latin typeface="+mn-lt"/>
              <a:cs typeface="Times New Roman" panose="02020603050405020304" pitchFamily="18" charset="0"/>
            </a:endParaRPr>
          </a:p>
        </p:txBody>
      </p:sp>
      <p:sp>
        <p:nvSpPr>
          <p:cNvPr id="9" name="Content Placeholder 2">
            <a:extLst>
              <a:ext uri="{FF2B5EF4-FFF2-40B4-BE49-F238E27FC236}">
                <a16:creationId xmlns:a16="http://schemas.microsoft.com/office/drawing/2014/main" id="{305C917D-7131-4C09-9C7C-6B4EA3720A0A}"/>
              </a:ext>
            </a:extLst>
          </p:cNvPr>
          <p:cNvSpPr>
            <a:spLocks noGrp="1"/>
          </p:cNvSpPr>
          <p:nvPr>
            <p:ph idx="1"/>
          </p:nvPr>
        </p:nvSpPr>
        <p:spPr>
          <a:xfrm>
            <a:off x="599440" y="2352262"/>
            <a:ext cx="10972800" cy="2730499"/>
          </a:xfrm>
        </p:spPr>
        <p:txBody>
          <a:bodyPr>
            <a:normAutofit/>
          </a:bodyPr>
          <a:lstStyle/>
          <a:p>
            <a:pPr marL="0" marR="0" indent="0">
              <a:spcBef>
                <a:spcPts val="0"/>
              </a:spcBef>
              <a:spcAft>
                <a:spcPts val="0"/>
              </a:spcAft>
              <a:buNone/>
            </a:pPr>
            <a:r>
              <a:rPr lang="en-US" sz="2800" dirty="0"/>
              <a:t>In this pandemic, many people encountered various lethal health problems, therefore it becomes an emergency case and such situation expects an ambulance to reach the patient’s place as soon as possible. Obviously, ambulance must take the shortest possible path from the hospital to patient’s place in the real road network given in the form of a graph to reach the destination faster to save a life.</a:t>
            </a:r>
          </a:p>
        </p:txBody>
      </p:sp>
    </p:spTree>
    <p:extLst>
      <p:ext uri="{BB962C8B-B14F-4D97-AF65-F5344CB8AC3E}">
        <p14:creationId xmlns:p14="http://schemas.microsoft.com/office/powerpoint/2010/main" val="340311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90F02-5E1B-4814-AB23-92DD175A6FB9}"/>
              </a:ext>
            </a:extLst>
          </p:cNvPr>
          <p:cNvSpPr>
            <a:spLocks noGrp="1"/>
          </p:cNvSpPr>
          <p:nvPr>
            <p:ph type="dt" sz="half" idx="10"/>
          </p:nvPr>
        </p:nvSpPr>
        <p:spPr/>
        <p:txBody>
          <a:bodyPr/>
          <a:lstStyle/>
          <a:p>
            <a:fld id="{E27ABD9D-3315-4EDC-81C8-1EC4CA6E0049}" type="datetime1">
              <a:rPr lang="en-IN" smtClean="0"/>
              <a:t>19-02-2021</a:t>
            </a:fld>
            <a:endParaRPr lang="en-IN"/>
          </a:p>
        </p:txBody>
      </p:sp>
      <p:sp>
        <p:nvSpPr>
          <p:cNvPr id="5" name="Footer Placeholder 4">
            <a:extLst>
              <a:ext uri="{FF2B5EF4-FFF2-40B4-BE49-F238E27FC236}">
                <a16:creationId xmlns:a16="http://schemas.microsoft.com/office/drawing/2014/main" id="{C8F682B6-41B1-4EBB-9688-C6A57AF341EF}"/>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34500C49-1A67-4645-8502-36393F4C6C6F}"/>
              </a:ext>
            </a:extLst>
          </p:cNvPr>
          <p:cNvSpPr>
            <a:spLocks noGrp="1"/>
          </p:cNvSpPr>
          <p:nvPr>
            <p:ph type="sldNum" sz="quarter" idx="12"/>
          </p:nvPr>
        </p:nvSpPr>
        <p:spPr/>
        <p:txBody>
          <a:bodyPr/>
          <a:lstStyle/>
          <a:p>
            <a:fld id="{F481FC9A-AC2B-47C2-A310-BCF0581E1945}" type="slidenum">
              <a:rPr lang="en-IN" smtClean="0"/>
              <a:t>6</a:t>
            </a:fld>
            <a:endParaRPr lang="en-IN"/>
          </a:p>
        </p:txBody>
      </p:sp>
      <p:sp>
        <p:nvSpPr>
          <p:cNvPr id="12" name="Title 11">
            <a:extLst>
              <a:ext uri="{FF2B5EF4-FFF2-40B4-BE49-F238E27FC236}">
                <a16:creationId xmlns:a16="http://schemas.microsoft.com/office/drawing/2014/main" id="{99F5AEB5-66A4-479F-BA15-8E2402C1F880}"/>
              </a:ext>
            </a:extLst>
          </p:cNvPr>
          <p:cNvSpPr>
            <a:spLocks noGrp="1"/>
          </p:cNvSpPr>
          <p:nvPr>
            <p:ph type="title"/>
          </p:nvPr>
        </p:nvSpPr>
        <p:spPr>
          <a:xfrm>
            <a:off x="365760" y="934720"/>
            <a:ext cx="11440160" cy="755968"/>
          </a:xfrm>
        </p:spPr>
        <p:txBody>
          <a:bodyPr>
            <a:normAutofit/>
          </a:bodyPr>
          <a:lstStyle/>
          <a:p>
            <a:pPr algn="ctr"/>
            <a:r>
              <a:rPr lang="en-US" sz="4000" b="1" dirty="0">
                <a:latin typeface="+mn-lt"/>
                <a:cs typeface="Times New Roman" panose="02020603050405020304" pitchFamily="18" charset="0"/>
              </a:rPr>
              <a:t>Motivation</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BE2767-81A1-4C9F-9BD4-C185597720F3}"/>
              </a:ext>
            </a:extLst>
          </p:cNvPr>
          <p:cNvSpPr txBox="1"/>
          <p:nvPr/>
        </p:nvSpPr>
        <p:spPr>
          <a:xfrm>
            <a:off x="254000" y="1690688"/>
            <a:ext cx="11551920" cy="707886"/>
          </a:xfrm>
          <a:prstGeom prst="rect">
            <a:avLst/>
          </a:prstGeom>
          <a:noFill/>
        </p:spPr>
        <p:txBody>
          <a:bodyPr wrap="square" rtlCol="0">
            <a:spAutoFit/>
          </a:bodyPr>
          <a:lstStyle/>
          <a:p>
            <a:r>
              <a:rPr lang="en-US" sz="2000" dirty="0">
                <a:solidFill>
                  <a:srgbClr val="222222"/>
                </a:solidFill>
                <a:effectLst/>
                <a:ea typeface="Calibri" panose="020F0502020204030204" pitchFamily="34" charset="0"/>
              </a:rPr>
              <a:t>Motivation to </a:t>
            </a:r>
            <a:r>
              <a:rPr lang="en-US" sz="2000" dirty="0">
                <a:solidFill>
                  <a:srgbClr val="222222"/>
                </a:solidFill>
                <a:ea typeface="Calibri" panose="020F0502020204030204" pitchFamily="34" charset="0"/>
              </a:rPr>
              <a:t>efficiently implement </a:t>
            </a:r>
            <a:r>
              <a:rPr lang="en-US" sz="2000" dirty="0">
                <a:solidFill>
                  <a:srgbClr val="222222"/>
                </a:solidFill>
                <a:effectLst/>
                <a:ea typeface="Calibri" panose="020F0502020204030204" pitchFamily="34" charset="0"/>
              </a:rPr>
              <a:t>D</a:t>
            </a:r>
            <a:r>
              <a:rPr lang="en-US" sz="2000" dirty="0"/>
              <a:t>ijkstra algorithm comes from the fact that for large number of nodes and edges, naive approaches are </a:t>
            </a:r>
            <a:r>
              <a:rPr lang="en-US" sz="2000" b="1" dirty="0"/>
              <a:t>not efficient </a:t>
            </a:r>
            <a:r>
              <a:rPr lang="en-US" sz="2000" dirty="0"/>
              <a:t>in terms of execution time and space.</a:t>
            </a:r>
          </a:p>
        </p:txBody>
      </p:sp>
      <p:sp>
        <p:nvSpPr>
          <p:cNvPr id="8" name="TextBox 7">
            <a:extLst>
              <a:ext uri="{FF2B5EF4-FFF2-40B4-BE49-F238E27FC236}">
                <a16:creationId xmlns:a16="http://schemas.microsoft.com/office/drawing/2014/main" id="{70847D12-6848-488C-B4ED-2715C58B0100}"/>
              </a:ext>
            </a:extLst>
          </p:cNvPr>
          <p:cNvSpPr txBox="1"/>
          <p:nvPr/>
        </p:nvSpPr>
        <p:spPr>
          <a:xfrm>
            <a:off x="3118040" y="2687827"/>
            <a:ext cx="5955919"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a:t>For example , V=</a:t>
            </a:r>
            <a:r>
              <a:rPr lang="en-US" sz="2400" b="1" dirty="0">
                <a:solidFill>
                  <a:srgbClr val="7030A0"/>
                </a:solidFill>
              </a:rPr>
              <a:t>10</a:t>
            </a:r>
            <a:r>
              <a:rPr lang="en-US" sz="2800" b="1" baseline="30000" dirty="0">
                <a:solidFill>
                  <a:srgbClr val="7030A0"/>
                </a:solidFill>
              </a:rPr>
              <a:t>18</a:t>
            </a:r>
            <a:endParaRPr lang="en-US" sz="2800" b="1" dirty="0">
              <a:solidFill>
                <a:srgbClr val="7030A0"/>
              </a:solidFill>
            </a:endParaRPr>
          </a:p>
          <a:p>
            <a:r>
              <a:rPr lang="en-US" sz="2000" b="1" dirty="0"/>
              <a:t>Time complexity of Naive approach for Dijkstra – </a:t>
            </a:r>
            <a:r>
              <a:rPr lang="en-US" sz="2000" b="1" dirty="0">
                <a:solidFill>
                  <a:srgbClr val="C00000"/>
                </a:solidFill>
              </a:rPr>
              <a:t>O(V</a:t>
            </a:r>
            <a:r>
              <a:rPr lang="en-US" sz="2400" b="1" baseline="30000" dirty="0">
                <a:solidFill>
                  <a:srgbClr val="C00000"/>
                </a:solidFill>
              </a:rPr>
              <a:t>2</a:t>
            </a:r>
            <a:r>
              <a:rPr lang="en-US" sz="2000" b="1" dirty="0">
                <a:solidFill>
                  <a:srgbClr val="C00000"/>
                </a:solidFill>
              </a:rPr>
              <a:t>)</a:t>
            </a:r>
          </a:p>
          <a:p>
            <a:r>
              <a:rPr lang="en-US" sz="2000" b="1" dirty="0"/>
              <a:t>Total iterations – </a:t>
            </a:r>
            <a:r>
              <a:rPr lang="en-US" sz="2400" b="1" dirty="0">
                <a:solidFill>
                  <a:srgbClr val="FF0000"/>
                </a:solidFill>
              </a:rPr>
              <a:t>10</a:t>
            </a:r>
            <a:r>
              <a:rPr lang="en-US" sz="2400" b="1" baseline="30000" dirty="0">
                <a:solidFill>
                  <a:srgbClr val="FF0000"/>
                </a:solidFill>
              </a:rPr>
              <a:t>36  </a:t>
            </a:r>
            <a:r>
              <a:rPr lang="en-US" sz="2400" b="1" dirty="0"/>
              <a:t>[~10</a:t>
            </a:r>
            <a:r>
              <a:rPr lang="en-US" sz="2400" b="1" baseline="30000" dirty="0"/>
              <a:t>28</a:t>
            </a:r>
            <a:r>
              <a:rPr lang="en-US" sz="2400" b="1" dirty="0"/>
              <a:t> seconds]</a:t>
            </a:r>
          </a:p>
        </p:txBody>
      </p:sp>
      <p:sp>
        <p:nvSpPr>
          <p:cNvPr id="9" name="TextBox 8">
            <a:extLst>
              <a:ext uri="{FF2B5EF4-FFF2-40B4-BE49-F238E27FC236}">
                <a16:creationId xmlns:a16="http://schemas.microsoft.com/office/drawing/2014/main" id="{4A20D42D-70DD-401C-87F1-D87A35BD6B20}"/>
              </a:ext>
            </a:extLst>
          </p:cNvPr>
          <p:cNvSpPr txBox="1"/>
          <p:nvPr/>
        </p:nvSpPr>
        <p:spPr>
          <a:xfrm>
            <a:off x="365760" y="4269741"/>
            <a:ext cx="11397175" cy="1323439"/>
          </a:xfrm>
          <a:prstGeom prst="rect">
            <a:avLst/>
          </a:prstGeom>
          <a:noFill/>
        </p:spPr>
        <p:txBody>
          <a:bodyPr wrap="square" rtlCol="0">
            <a:spAutoFit/>
          </a:bodyPr>
          <a:lstStyle/>
          <a:p>
            <a:r>
              <a:rPr lang="en-US" sz="2000" dirty="0"/>
              <a:t>To improve the running time of the algorithm, following techniques can be used:</a:t>
            </a:r>
          </a:p>
          <a:p>
            <a:endParaRPr lang="en-US" sz="2000" dirty="0"/>
          </a:p>
          <a:p>
            <a:pPr marL="342900" indent="-342900">
              <a:buFont typeface="Arial" panose="020B0604020202020204" pitchFamily="34" charset="0"/>
              <a:buChar char="•"/>
            </a:pPr>
            <a:r>
              <a:rPr lang="en-US" sz="2000" dirty="0"/>
              <a:t>Advanced data structures (</a:t>
            </a:r>
            <a:r>
              <a:rPr lang="en-US" sz="2000" dirty="0" err="1"/>
              <a:t>Eg.</a:t>
            </a:r>
            <a:r>
              <a:rPr lang="en-US" sz="2000" dirty="0"/>
              <a:t> binary heap)</a:t>
            </a:r>
          </a:p>
          <a:p>
            <a:pPr marL="342900" indent="-342900">
              <a:buFont typeface="Arial" panose="020B0604020202020204" pitchFamily="34" charset="0"/>
              <a:buChar char="•"/>
            </a:pPr>
            <a:r>
              <a:rPr lang="en-US" sz="2000" dirty="0"/>
              <a:t>Mathematical techniques </a:t>
            </a:r>
          </a:p>
        </p:txBody>
      </p:sp>
    </p:spTree>
    <p:extLst>
      <p:ext uri="{BB962C8B-B14F-4D97-AF65-F5344CB8AC3E}">
        <p14:creationId xmlns:p14="http://schemas.microsoft.com/office/powerpoint/2010/main" val="414092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90F02-5E1B-4814-AB23-92DD175A6FB9}"/>
              </a:ext>
            </a:extLst>
          </p:cNvPr>
          <p:cNvSpPr>
            <a:spLocks noGrp="1"/>
          </p:cNvSpPr>
          <p:nvPr>
            <p:ph type="dt" sz="half" idx="10"/>
          </p:nvPr>
        </p:nvSpPr>
        <p:spPr/>
        <p:txBody>
          <a:bodyPr/>
          <a:lstStyle/>
          <a:p>
            <a:fld id="{E27ABD9D-3315-4EDC-81C8-1EC4CA6E0049}" type="datetime1">
              <a:rPr lang="en-IN" smtClean="0"/>
              <a:t>19-02-2021</a:t>
            </a:fld>
            <a:endParaRPr lang="en-IN"/>
          </a:p>
        </p:txBody>
      </p:sp>
      <p:sp>
        <p:nvSpPr>
          <p:cNvPr id="5" name="Footer Placeholder 4">
            <a:extLst>
              <a:ext uri="{FF2B5EF4-FFF2-40B4-BE49-F238E27FC236}">
                <a16:creationId xmlns:a16="http://schemas.microsoft.com/office/drawing/2014/main" id="{C8F682B6-41B1-4EBB-9688-C6A57AF341EF}"/>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34500C49-1A67-4645-8502-36393F4C6C6F}"/>
              </a:ext>
            </a:extLst>
          </p:cNvPr>
          <p:cNvSpPr>
            <a:spLocks noGrp="1"/>
          </p:cNvSpPr>
          <p:nvPr>
            <p:ph type="sldNum" sz="quarter" idx="12"/>
          </p:nvPr>
        </p:nvSpPr>
        <p:spPr/>
        <p:txBody>
          <a:bodyPr/>
          <a:lstStyle/>
          <a:p>
            <a:fld id="{F481FC9A-AC2B-47C2-A310-BCF0581E1945}" type="slidenum">
              <a:rPr lang="en-IN" smtClean="0"/>
              <a:t>7</a:t>
            </a:fld>
            <a:endParaRPr lang="en-IN"/>
          </a:p>
        </p:txBody>
      </p:sp>
      <p:sp>
        <p:nvSpPr>
          <p:cNvPr id="11" name="TextBox 10">
            <a:extLst>
              <a:ext uri="{FF2B5EF4-FFF2-40B4-BE49-F238E27FC236}">
                <a16:creationId xmlns:a16="http://schemas.microsoft.com/office/drawing/2014/main" id="{FADC063C-D0B1-45D9-ADE2-17665B342F37}"/>
              </a:ext>
            </a:extLst>
          </p:cNvPr>
          <p:cNvSpPr txBox="1"/>
          <p:nvPr/>
        </p:nvSpPr>
        <p:spPr>
          <a:xfrm>
            <a:off x="5188682" y="979595"/>
            <a:ext cx="1814629" cy="707886"/>
          </a:xfrm>
          <a:prstGeom prst="rect">
            <a:avLst/>
          </a:prstGeom>
          <a:noFill/>
        </p:spPr>
        <p:txBody>
          <a:bodyPr wrap="square" rtlCol="0">
            <a:spAutoFit/>
          </a:bodyPr>
          <a:lstStyle/>
          <a:p>
            <a:pPr algn="ctr"/>
            <a:r>
              <a:rPr lang="en-US" sz="4000" b="1" kern="0" dirty="0">
                <a:effectLst/>
                <a:ea typeface="Times New Roman" panose="02020603050405020304" pitchFamily="18" charset="0"/>
                <a:cs typeface="Times New Roman" panose="02020603050405020304" pitchFamily="18" charset="0"/>
              </a:rPr>
              <a:t>Results</a:t>
            </a:r>
            <a:endParaRPr lang="en-US" sz="4000" kern="0" dirty="0">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F5A713EE-AFDA-418D-8A70-49A4E4BA2F8E}"/>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95762" y="1714932"/>
            <a:ext cx="6000235" cy="1939316"/>
          </a:xfrm>
          <a:prstGeom prst="rect">
            <a:avLst/>
          </a:prstGeom>
        </p:spPr>
      </p:pic>
      <p:pic>
        <p:nvPicPr>
          <p:cNvPr id="16" name="Picture 15">
            <a:extLst>
              <a:ext uri="{FF2B5EF4-FFF2-40B4-BE49-F238E27FC236}">
                <a16:creationId xmlns:a16="http://schemas.microsoft.com/office/drawing/2014/main" id="{5AD7B699-E682-4144-985D-23000F07F7FE}"/>
              </a:ext>
            </a:extLst>
          </p:cNvPr>
          <p:cNvPicPr>
            <a:picLocks noChangeAspect="1"/>
          </p:cNvPicPr>
          <p:nvPr/>
        </p:nvPicPr>
        <p:blipFill>
          <a:blip r:embed="rId4">
            <a:extLst>
              <a:ext uri="{BEBA8EAE-BF5A-486C-A8C5-ECC9F3942E4B}">
                <a14:imgProps xmlns:a14="http://schemas.microsoft.com/office/drawing/2010/main">
                  <a14:imgLayer r:embed="rId5">
                    <a14:imgEffect>
                      <a14:saturation sat="200000"/>
                    </a14:imgEffect>
                  </a14:imgLayer>
                </a14:imgProps>
              </a:ext>
            </a:extLst>
          </a:blip>
          <a:stretch>
            <a:fillRect/>
          </a:stretch>
        </p:blipFill>
        <p:spPr>
          <a:xfrm>
            <a:off x="6153666" y="1731978"/>
            <a:ext cx="5904471" cy="1939316"/>
          </a:xfrm>
          <a:prstGeom prst="rect">
            <a:avLst/>
          </a:prstGeom>
        </p:spPr>
      </p:pic>
      <p:pic>
        <p:nvPicPr>
          <p:cNvPr id="17" name="Picture 16">
            <a:extLst>
              <a:ext uri="{FF2B5EF4-FFF2-40B4-BE49-F238E27FC236}">
                <a16:creationId xmlns:a16="http://schemas.microsoft.com/office/drawing/2014/main" id="{8416BBFC-0957-44D3-A9AF-34DE4D866A26}"/>
              </a:ext>
            </a:extLst>
          </p:cNvPr>
          <p:cNvPicPr>
            <a:picLocks noChangeAspect="1"/>
          </p:cNvPicPr>
          <p:nvPr/>
        </p:nvPicPr>
        <p:blipFill>
          <a:blip r:embed="rId6">
            <a:extLst>
              <a:ext uri="{BEBA8EAE-BF5A-486C-A8C5-ECC9F3942E4B}">
                <a14:imgProps xmlns:a14="http://schemas.microsoft.com/office/drawing/2010/main">
                  <a14:imgLayer r:embed="rId7">
                    <a14:imgEffect>
                      <a14:saturation sat="200000"/>
                    </a14:imgEffect>
                  </a14:imgLayer>
                </a14:imgProps>
              </a:ext>
            </a:extLst>
          </a:blip>
          <a:stretch>
            <a:fillRect/>
          </a:stretch>
        </p:blipFill>
        <p:spPr>
          <a:xfrm>
            <a:off x="95762" y="4035641"/>
            <a:ext cx="6000235" cy="1939316"/>
          </a:xfrm>
          <a:prstGeom prst="rect">
            <a:avLst/>
          </a:prstGeom>
        </p:spPr>
      </p:pic>
      <p:pic>
        <p:nvPicPr>
          <p:cNvPr id="18" name="Picture 17">
            <a:extLst>
              <a:ext uri="{FF2B5EF4-FFF2-40B4-BE49-F238E27FC236}">
                <a16:creationId xmlns:a16="http://schemas.microsoft.com/office/drawing/2014/main" id="{6D6E8671-5946-4B49-9E99-6F118A328B1E}"/>
              </a:ext>
            </a:extLst>
          </p:cNvPr>
          <p:cNvPicPr>
            <a:picLocks noChangeAspect="1"/>
          </p:cNvPicPr>
          <p:nvPr/>
        </p:nvPicPr>
        <p:blipFill>
          <a:blip r:embed="rId8">
            <a:extLst>
              <a:ext uri="{BEBA8EAE-BF5A-486C-A8C5-ECC9F3942E4B}">
                <a14:imgProps xmlns:a14="http://schemas.microsoft.com/office/drawing/2010/main">
                  <a14:imgLayer r:embed="rId9">
                    <a14:imgEffect>
                      <a14:saturation sat="200000"/>
                    </a14:imgEffect>
                  </a14:imgLayer>
                </a14:imgProps>
              </a:ext>
            </a:extLst>
          </a:blip>
          <a:stretch>
            <a:fillRect/>
          </a:stretch>
        </p:blipFill>
        <p:spPr>
          <a:xfrm>
            <a:off x="6153666" y="4035641"/>
            <a:ext cx="5904471" cy="1939315"/>
          </a:xfrm>
          <a:prstGeom prst="rect">
            <a:avLst/>
          </a:prstGeom>
        </p:spPr>
      </p:pic>
    </p:spTree>
    <p:extLst>
      <p:ext uri="{BB962C8B-B14F-4D97-AF65-F5344CB8AC3E}">
        <p14:creationId xmlns:p14="http://schemas.microsoft.com/office/powerpoint/2010/main" val="85815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0673C9-7C40-4841-804B-F6ABFAA4D68F}"/>
              </a:ext>
            </a:extLst>
          </p:cNvPr>
          <p:cNvSpPr>
            <a:spLocks noGrp="1"/>
          </p:cNvSpPr>
          <p:nvPr>
            <p:ph type="dt" sz="half" idx="10"/>
          </p:nvPr>
        </p:nvSpPr>
        <p:spPr/>
        <p:txBody>
          <a:bodyPr/>
          <a:lstStyle/>
          <a:p>
            <a:fld id="{4DDC30C9-D212-44B6-AB63-6A57B8A88692}" type="datetime1">
              <a:rPr lang="en-IN" smtClean="0"/>
              <a:t>19-02-2021</a:t>
            </a:fld>
            <a:endParaRPr lang="en-IN"/>
          </a:p>
        </p:txBody>
      </p:sp>
      <p:sp>
        <p:nvSpPr>
          <p:cNvPr id="5" name="Footer Placeholder 4">
            <a:extLst>
              <a:ext uri="{FF2B5EF4-FFF2-40B4-BE49-F238E27FC236}">
                <a16:creationId xmlns:a16="http://schemas.microsoft.com/office/drawing/2014/main" id="{15128A2D-D6DA-4A1D-A4A2-67A5D579A98C}"/>
              </a:ext>
            </a:extLst>
          </p:cNvPr>
          <p:cNvSpPr>
            <a:spLocks noGrp="1"/>
          </p:cNvSpPr>
          <p:nvPr>
            <p:ph type="ftr" sz="quarter" idx="11"/>
          </p:nvPr>
        </p:nvSpPr>
        <p:spPr/>
        <p:txBody>
          <a:bodyPr/>
          <a:lstStyle/>
          <a:p>
            <a:r>
              <a:rPr lang="en-US"/>
              <a:t>ICCCIS-2021: International Conference on Computing, Communication, and Intelligent Systems</a:t>
            </a:r>
            <a:endParaRPr lang="en-IN"/>
          </a:p>
        </p:txBody>
      </p:sp>
      <p:sp>
        <p:nvSpPr>
          <p:cNvPr id="6" name="Slide Number Placeholder 5">
            <a:extLst>
              <a:ext uri="{FF2B5EF4-FFF2-40B4-BE49-F238E27FC236}">
                <a16:creationId xmlns:a16="http://schemas.microsoft.com/office/drawing/2014/main" id="{F16835BC-87F1-43FE-A76B-D9995F638A2C}"/>
              </a:ext>
            </a:extLst>
          </p:cNvPr>
          <p:cNvSpPr>
            <a:spLocks noGrp="1"/>
          </p:cNvSpPr>
          <p:nvPr>
            <p:ph type="sldNum" sz="quarter" idx="12"/>
          </p:nvPr>
        </p:nvSpPr>
        <p:spPr/>
        <p:txBody>
          <a:bodyPr/>
          <a:lstStyle/>
          <a:p>
            <a:fld id="{F481FC9A-AC2B-47C2-A310-BCF0581E1945}" type="slidenum">
              <a:rPr lang="en-IN" smtClean="0"/>
              <a:t>8</a:t>
            </a:fld>
            <a:endParaRPr lang="en-IN"/>
          </a:p>
        </p:txBody>
      </p:sp>
      <p:sp>
        <p:nvSpPr>
          <p:cNvPr id="7" name="Rectangle: Rounded Corners 6">
            <a:extLst>
              <a:ext uri="{FF2B5EF4-FFF2-40B4-BE49-F238E27FC236}">
                <a16:creationId xmlns:a16="http://schemas.microsoft.com/office/drawing/2014/main" id="{872E1222-7A87-4432-8301-50AB6777DE42}"/>
              </a:ext>
            </a:extLst>
          </p:cNvPr>
          <p:cNvSpPr/>
          <p:nvPr/>
        </p:nvSpPr>
        <p:spPr>
          <a:xfrm>
            <a:off x="3695700" y="1888331"/>
            <a:ext cx="4914900" cy="12827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Brute-force approach  </a:t>
            </a:r>
          </a:p>
          <a:p>
            <a:pPr algn="ctr"/>
            <a:r>
              <a:rPr lang="en-US" sz="2800" dirty="0"/>
              <a:t>vs </a:t>
            </a:r>
          </a:p>
          <a:p>
            <a:pPr algn="ctr"/>
            <a:r>
              <a:rPr lang="en-US" sz="2800" dirty="0"/>
              <a:t>Fibonacci heap implementation </a:t>
            </a:r>
          </a:p>
        </p:txBody>
      </p:sp>
      <p:sp>
        <p:nvSpPr>
          <p:cNvPr id="8" name="Rectangle: Rounded Corners 7">
            <a:extLst>
              <a:ext uri="{FF2B5EF4-FFF2-40B4-BE49-F238E27FC236}">
                <a16:creationId xmlns:a16="http://schemas.microsoft.com/office/drawing/2014/main" id="{C7DAE9F7-EA95-45DA-9B16-5ED385B95FE4}"/>
              </a:ext>
            </a:extLst>
          </p:cNvPr>
          <p:cNvSpPr/>
          <p:nvPr/>
        </p:nvSpPr>
        <p:spPr>
          <a:xfrm>
            <a:off x="3873500" y="4283273"/>
            <a:ext cx="4445000" cy="1397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Binary heap implementation </a:t>
            </a:r>
          </a:p>
          <a:p>
            <a:pPr algn="ctr"/>
            <a:r>
              <a:rPr lang="en-US" sz="2800" dirty="0"/>
              <a:t>vs </a:t>
            </a:r>
          </a:p>
          <a:p>
            <a:pPr algn="ctr"/>
            <a:r>
              <a:rPr lang="en-US" sz="2800" dirty="0"/>
              <a:t>Bi-directional Dijkstra </a:t>
            </a:r>
          </a:p>
        </p:txBody>
      </p:sp>
      <p:sp>
        <p:nvSpPr>
          <p:cNvPr id="9" name="Oval 8">
            <a:extLst>
              <a:ext uri="{FF2B5EF4-FFF2-40B4-BE49-F238E27FC236}">
                <a16:creationId xmlns:a16="http://schemas.microsoft.com/office/drawing/2014/main" id="{166761D0-8D70-471B-97F7-5441CA4CD7DE}"/>
              </a:ext>
            </a:extLst>
          </p:cNvPr>
          <p:cNvSpPr/>
          <p:nvPr/>
        </p:nvSpPr>
        <p:spPr>
          <a:xfrm>
            <a:off x="304800" y="3028652"/>
            <a:ext cx="2317750" cy="1397000"/>
          </a:xfrm>
          <a:prstGeom prst="ellipse">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t>Dense Graph</a:t>
            </a:r>
          </a:p>
        </p:txBody>
      </p:sp>
      <p:sp>
        <p:nvSpPr>
          <p:cNvPr id="10" name="Oval 9">
            <a:extLst>
              <a:ext uri="{FF2B5EF4-FFF2-40B4-BE49-F238E27FC236}">
                <a16:creationId xmlns:a16="http://schemas.microsoft.com/office/drawing/2014/main" id="{934F6576-BBCF-40EE-9F29-B8D47359B320}"/>
              </a:ext>
            </a:extLst>
          </p:cNvPr>
          <p:cNvSpPr/>
          <p:nvPr/>
        </p:nvSpPr>
        <p:spPr>
          <a:xfrm>
            <a:off x="9531350" y="2959894"/>
            <a:ext cx="2425700" cy="1397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Sparse Graph</a:t>
            </a:r>
          </a:p>
        </p:txBody>
      </p:sp>
      <p:cxnSp>
        <p:nvCxnSpPr>
          <p:cNvPr id="12" name="Straight Connector 11">
            <a:extLst>
              <a:ext uri="{FF2B5EF4-FFF2-40B4-BE49-F238E27FC236}">
                <a16:creationId xmlns:a16="http://schemas.microsoft.com/office/drawing/2014/main" id="{5B371AE2-78F3-4484-A4B3-1817EABF1828}"/>
              </a:ext>
            </a:extLst>
          </p:cNvPr>
          <p:cNvCxnSpPr>
            <a:cxnSpLocks/>
            <a:endCxn id="7" idx="1"/>
          </p:cNvCxnSpPr>
          <p:nvPr/>
        </p:nvCxnSpPr>
        <p:spPr>
          <a:xfrm flipV="1">
            <a:off x="2070100" y="2529681"/>
            <a:ext cx="1625600" cy="641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C2EEAB-DB52-44D0-9005-AF1D4CF63301}"/>
              </a:ext>
            </a:extLst>
          </p:cNvPr>
          <p:cNvCxnSpPr>
            <a:cxnSpLocks/>
          </p:cNvCxnSpPr>
          <p:nvPr/>
        </p:nvCxnSpPr>
        <p:spPr>
          <a:xfrm>
            <a:off x="2209800" y="4283273"/>
            <a:ext cx="1663700" cy="583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D1F24C-0FEB-41D8-B049-3C7D321F261E}"/>
              </a:ext>
            </a:extLst>
          </p:cNvPr>
          <p:cNvCxnSpPr>
            <a:cxnSpLocks/>
            <a:stCxn id="7" idx="3"/>
          </p:cNvCxnSpPr>
          <p:nvPr/>
        </p:nvCxnSpPr>
        <p:spPr>
          <a:xfrm>
            <a:off x="8610600" y="2529681"/>
            <a:ext cx="1511300" cy="605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FCC6E04-9FAE-4B4F-806A-E503C7406FB6}"/>
              </a:ext>
            </a:extLst>
          </p:cNvPr>
          <p:cNvCxnSpPr>
            <a:cxnSpLocks/>
          </p:cNvCxnSpPr>
          <p:nvPr/>
        </p:nvCxnSpPr>
        <p:spPr>
          <a:xfrm flipV="1">
            <a:off x="8318500" y="4254500"/>
            <a:ext cx="1828800" cy="5999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2BD9B4-7A15-4FF3-936C-76E9E183D53C}"/>
              </a:ext>
            </a:extLst>
          </p:cNvPr>
          <p:cNvSpPr txBox="1"/>
          <p:nvPr/>
        </p:nvSpPr>
        <p:spPr>
          <a:xfrm>
            <a:off x="3638550" y="919866"/>
            <a:ext cx="4914900" cy="584775"/>
          </a:xfrm>
          <a:prstGeom prst="rect">
            <a:avLst/>
          </a:prstGeom>
          <a:noFill/>
        </p:spPr>
        <p:txBody>
          <a:bodyPr wrap="square" rtlCol="0">
            <a:spAutoFit/>
          </a:bodyPr>
          <a:lstStyle/>
          <a:p>
            <a:pPr algn="ctr"/>
            <a:r>
              <a:rPr lang="en-US" sz="3200" b="1" dirty="0"/>
              <a:t>Different cases of analysis </a:t>
            </a:r>
          </a:p>
        </p:txBody>
      </p:sp>
      <p:sp>
        <p:nvSpPr>
          <p:cNvPr id="2" name="TextBox 1">
            <a:extLst>
              <a:ext uri="{FF2B5EF4-FFF2-40B4-BE49-F238E27FC236}">
                <a16:creationId xmlns:a16="http://schemas.microsoft.com/office/drawing/2014/main" id="{5C05D396-F9CE-43AC-AFD0-320316CF0CAC}"/>
              </a:ext>
            </a:extLst>
          </p:cNvPr>
          <p:cNvSpPr txBox="1"/>
          <p:nvPr/>
        </p:nvSpPr>
        <p:spPr>
          <a:xfrm>
            <a:off x="8443003" y="4981773"/>
            <a:ext cx="3408593" cy="1323439"/>
          </a:xfrm>
          <a:prstGeom prst="rect">
            <a:avLst/>
          </a:prstGeom>
          <a:noFill/>
          <a:ln w="19050">
            <a:solidFill>
              <a:schemeClr val="tx1"/>
            </a:solidFill>
          </a:ln>
        </p:spPr>
        <p:txBody>
          <a:bodyPr wrap="square" rtlCol="0">
            <a:spAutoFit/>
          </a:bodyPr>
          <a:lstStyle/>
          <a:p>
            <a:pPr algn="ctr"/>
            <a:r>
              <a:rPr lang="en-IN" sz="1600" b="1" dirty="0"/>
              <a:t>ABBREVATIONS IN ANALYSIS GRAPHS</a:t>
            </a:r>
            <a:endParaRPr lang="en-IN" sz="1600" dirty="0"/>
          </a:p>
          <a:p>
            <a:r>
              <a:rPr lang="en-IN" sz="1600" dirty="0"/>
              <a:t>BFB - Brute-force approach </a:t>
            </a:r>
          </a:p>
          <a:p>
            <a:r>
              <a:rPr lang="en-IN" sz="1600" dirty="0"/>
              <a:t>FHI -  Fibonacci Heap Implementation</a:t>
            </a:r>
          </a:p>
          <a:p>
            <a:r>
              <a:rPr lang="en-IN" sz="1600" dirty="0"/>
              <a:t>BHI - Binary Heap Implementation</a:t>
            </a:r>
          </a:p>
          <a:p>
            <a:r>
              <a:rPr lang="en-IN" sz="1600" dirty="0"/>
              <a:t>BDD - Bi-directional Dijkstra</a:t>
            </a:r>
          </a:p>
        </p:txBody>
      </p:sp>
    </p:spTree>
    <p:extLst>
      <p:ext uri="{BB962C8B-B14F-4D97-AF65-F5344CB8AC3E}">
        <p14:creationId xmlns:p14="http://schemas.microsoft.com/office/powerpoint/2010/main" val="25911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B0B6DA-3BE5-4B79-A919-FDA0EB690C9E}"/>
              </a:ext>
            </a:extLst>
          </p:cNvPr>
          <p:cNvSpPr>
            <a:spLocks noGrp="1"/>
          </p:cNvSpPr>
          <p:nvPr>
            <p:ph type="dt" sz="half" idx="10"/>
          </p:nvPr>
        </p:nvSpPr>
        <p:spPr/>
        <p:txBody>
          <a:bodyPr/>
          <a:lstStyle/>
          <a:p>
            <a:fld id="{4DDC30C9-D212-44B6-AB63-6A57B8A88692}" type="datetime1">
              <a:rPr lang="en-IN" smtClean="0"/>
              <a:t>19-02-2021</a:t>
            </a:fld>
            <a:endParaRPr lang="en-IN" dirty="0"/>
          </a:p>
        </p:txBody>
      </p:sp>
      <p:sp>
        <p:nvSpPr>
          <p:cNvPr id="5" name="Footer Placeholder 4">
            <a:extLst>
              <a:ext uri="{FF2B5EF4-FFF2-40B4-BE49-F238E27FC236}">
                <a16:creationId xmlns:a16="http://schemas.microsoft.com/office/drawing/2014/main" id="{A7977F74-139C-4E9C-97EC-E1D21A6C35BC}"/>
              </a:ext>
            </a:extLst>
          </p:cNvPr>
          <p:cNvSpPr>
            <a:spLocks noGrp="1"/>
          </p:cNvSpPr>
          <p:nvPr>
            <p:ph type="ftr" sz="quarter" idx="11"/>
          </p:nvPr>
        </p:nvSpPr>
        <p:spPr/>
        <p:txBody>
          <a:bodyPr/>
          <a:lstStyle/>
          <a:p>
            <a:r>
              <a:rPr lang="en-US" dirty="0"/>
              <a:t>ICCCIS-2021: International Conference on Computing, Communication, and Intelligent Systems</a:t>
            </a:r>
            <a:endParaRPr lang="en-IN" dirty="0"/>
          </a:p>
        </p:txBody>
      </p:sp>
      <p:sp>
        <p:nvSpPr>
          <p:cNvPr id="6" name="Slide Number Placeholder 5">
            <a:extLst>
              <a:ext uri="{FF2B5EF4-FFF2-40B4-BE49-F238E27FC236}">
                <a16:creationId xmlns:a16="http://schemas.microsoft.com/office/drawing/2014/main" id="{BCE443EB-0AF4-4F48-9E78-D4D1E80CE352}"/>
              </a:ext>
            </a:extLst>
          </p:cNvPr>
          <p:cNvSpPr>
            <a:spLocks noGrp="1"/>
          </p:cNvSpPr>
          <p:nvPr>
            <p:ph type="sldNum" sz="quarter" idx="12"/>
          </p:nvPr>
        </p:nvSpPr>
        <p:spPr/>
        <p:txBody>
          <a:bodyPr/>
          <a:lstStyle/>
          <a:p>
            <a:fld id="{F481FC9A-AC2B-47C2-A310-BCF0581E1945}" type="slidenum">
              <a:rPr lang="en-IN" smtClean="0"/>
              <a:t>9</a:t>
            </a:fld>
            <a:endParaRPr lang="en-IN" dirty="0"/>
          </a:p>
        </p:txBody>
      </p:sp>
      <p:sp>
        <p:nvSpPr>
          <p:cNvPr id="7" name="TextBox 6">
            <a:extLst>
              <a:ext uri="{FF2B5EF4-FFF2-40B4-BE49-F238E27FC236}">
                <a16:creationId xmlns:a16="http://schemas.microsoft.com/office/drawing/2014/main" id="{81B8E91E-CA9F-4D26-819B-D1421F1A280E}"/>
              </a:ext>
            </a:extLst>
          </p:cNvPr>
          <p:cNvSpPr txBox="1"/>
          <p:nvPr/>
        </p:nvSpPr>
        <p:spPr>
          <a:xfrm>
            <a:off x="965200" y="548505"/>
            <a:ext cx="9855200" cy="892552"/>
          </a:xfrm>
          <a:prstGeom prst="rect">
            <a:avLst/>
          </a:prstGeom>
          <a:noFill/>
        </p:spPr>
        <p:txBody>
          <a:bodyPr wrap="square" rtlCol="0">
            <a:spAutoFit/>
          </a:bodyPr>
          <a:lstStyle/>
          <a:p>
            <a:pPr algn="ctr"/>
            <a:r>
              <a:rPr lang="en-US" sz="2800" b="1" dirty="0">
                <a:ea typeface="SimSun" panose="02010600030101010101" pitchFamily="2" charset="-122"/>
              </a:rPr>
              <a:t>Analysis</a:t>
            </a:r>
          </a:p>
          <a:p>
            <a:pPr algn="ctr"/>
            <a:r>
              <a:rPr lang="en-US" sz="2400" b="1" dirty="0">
                <a:ea typeface="SimSun" panose="02010600030101010101" pitchFamily="2" charset="-122"/>
              </a:rPr>
              <a:t>P</a:t>
            </a:r>
            <a:r>
              <a:rPr lang="en-US" sz="2400" b="1" dirty="0">
                <a:effectLst/>
                <a:ea typeface="SimSun" panose="02010600030101010101" pitchFamily="2" charset="-122"/>
              </a:rPr>
              <a:t>erformance curves between the different approaches</a:t>
            </a:r>
            <a:endParaRPr lang="en-US" sz="2400" b="1" dirty="0"/>
          </a:p>
        </p:txBody>
      </p:sp>
      <p:pic>
        <p:nvPicPr>
          <p:cNvPr id="14" name="Picture 13">
            <a:extLst>
              <a:ext uri="{FF2B5EF4-FFF2-40B4-BE49-F238E27FC236}">
                <a16:creationId xmlns:a16="http://schemas.microsoft.com/office/drawing/2014/main" id="{68E39A60-D810-43E1-A90F-EFAE13FA8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818" y="1531555"/>
            <a:ext cx="8962364" cy="4339565"/>
          </a:xfrm>
          <a:prstGeom prst="rect">
            <a:avLst/>
          </a:prstGeom>
        </p:spPr>
      </p:pic>
      <p:sp>
        <p:nvSpPr>
          <p:cNvPr id="15" name="TextBox 14">
            <a:extLst>
              <a:ext uri="{FF2B5EF4-FFF2-40B4-BE49-F238E27FC236}">
                <a16:creationId xmlns:a16="http://schemas.microsoft.com/office/drawing/2014/main" id="{647C57CA-43F7-478B-A724-261FCF9A36BD}"/>
              </a:ext>
            </a:extLst>
          </p:cNvPr>
          <p:cNvSpPr txBox="1"/>
          <p:nvPr/>
        </p:nvSpPr>
        <p:spPr>
          <a:xfrm>
            <a:off x="4813299" y="5987018"/>
            <a:ext cx="3531711" cy="369332"/>
          </a:xfrm>
          <a:prstGeom prst="rect">
            <a:avLst/>
          </a:prstGeom>
          <a:solidFill>
            <a:schemeClr val="accent4"/>
          </a:solidFill>
        </p:spPr>
        <p:txBody>
          <a:bodyPr wrap="square" rtlCol="0">
            <a:spAutoFit/>
          </a:bodyPr>
          <a:lstStyle/>
          <a:p>
            <a:r>
              <a:rPr lang="en-US" b="1" dirty="0"/>
              <a:t>Increasing density of graph</a:t>
            </a:r>
          </a:p>
        </p:txBody>
      </p:sp>
      <p:cxnSp>
        <p:nvCxnSpPr>
          <p:cNvPr id="3" name="Straight Arrow Connector 2">
            <a:extLst>
              <a:ext uri="{FF2B5EF4-FFF2-40B4-BE49-F238E27FC236}">
                <a16:creationId xmlns:a16="http://schemas.microsoft.com/office/drawing/2014/main" id="{1C621A36-FE22-4F86-990A-5ED15C1DF294}"/>
              </a:ext>
            </a:extLst>
          </p:cNvPr>
          <p:cNvCxnSpPr/>
          <p:nvPr/>
        </p:nvCxnSpPr>
        <p:spPr>
          <a:xfrm>
            <a:off x="7563775" y="6178858"/>
            <a:ext cx="58962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208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825</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CIDFont+F1</vt:lpstr>
      <vt:lpstr>CIDFont+F2</vt:lpstr>
      <vt:lpstr>Times New Roman</vt:lpstr>
      <vt:lpstr>Office Theme</vt:lpstr>
      <vt:lpstr>Paper ID - 67  Comparative Study Of Various Approaches Of Dijkstra Algorithm</vt:lpstr>
      <vt:lpstr>Contents</vt:lpstr>
      <vt:lpstr>Abstract</vt:lpstr>
      <vt:lpstr>Introduction</vt:lpstr>
      <vt:lpstr>A Big Issue!</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Gaurav Raj</dc:creator>
  <cp:lastModifiedBy>Divyam Verma</cp:lastModifiedBy>
  <cp:revision>42</cp:revision>
  <dcterms:created xsi:type="dcterms:W3CDTF">2020-10-22T06:06:41Z</dcterms:created>
  <dcterms:modified xsi:type="dcterms:W3CDTF">2021-02-19T05:52:15Z</dcterms:modified>
</cp:coreProperties>
</file>