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67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FF8000"/>
    <a:srgbClr val="150867"/>
    <a:srgbClr val="FF0000"/>
    <a:srgbClr val="182463"/>
    <a:srgbClr val="00499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94" y="-624"/>
      </p:cViewPr>
      <p:guideLst>
        <p:guide orient="horz" pos="2976"/>
        <p:guide orient="horz" pos="2544"/>
        <p:guide orient="horz" pos="1536"/>
        <p:guide orient="horz" pos="2832"/>
        <p:guide orient="horz" pos="1104"/>
        <p:guide orient="horz" pos="1344"/>
        <p:guide pos="2880"/>
        <p:guide pos="48"/>
        <p:guide pos="5712"/>
        <p:guide pos="1488"/>
        <p:guide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B40CFAD-78BC-4E36-AF35-C4F6147B8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0F176C-6E92-428C-AC62-B9FDEBA2697C}" type="slidenum">
              <a:rPr lang="en-US"/>
              <a:pPr/>
              <a:t>1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19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0A2FF-85CA-499A-B817-3129FD2D59D7}" type="slidenum">
              <a:rPr lang="en-US"/>
              <a:pPr/>
              <a:t>2</a:t>
            </a:fld>
            <a:endParaRPr 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29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FB44D-C5B4-4C94-8BC1-2C51625A4384}" type="slidenum">
              <a:rPr lang="en-US"/>
              <a:pPr/>
              <a:t>3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30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32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39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0CFAD-78BC-4E36-AF35-C4F6147B87E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5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6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8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AB2E03-46D6-4F4B-A699-007391A38E69}" type="slidenum">
              <a:rPr lang="en-US"/>
              <a:pPr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ED5E-EB94-4F9F-BC17-1B943292F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EC21A-F530-4495-883A-1C89D26F0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56279-7368-4221-9FC4-8BA6CC2587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237D-561A-4AB4-8535-6D08740986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CD26E-31A9-4A5E-90A8-59C57FC52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5517-831E-43E0-A02C-423D1D65C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C2CA9-29A9-4707-9F0B-1AEB4047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A9421-8C95-4570-ABED-492D98527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5FB3F-F983-4280-AFAE-5CCB6554E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B622B-98D4-43A9-942B-F611119A7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CAFAD-C0A4-4F83-BC80-7A41BA3E96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D9617-7412-4388-84B4-D573D5649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B91623F-9060-4A73-A41D-0B89FCFA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://nmap.org/" TargetMode="Externa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3"/>
            <a:ext cx="9144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3505200" y="25146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r>
              <a:rPr lang="en-US" sz="3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Introduction to NMAP</a:t>
            </a:r>
            <a:endParaRPr lang="en-US" sz="3200" dirty="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  <p:pic>
        <p:nvPicPr>
          <p:cNvPr id="3076" name="Picture 5" descr="control_solutions_head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43400" y="2971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2400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Open Source Port Scanner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Can NMAP Crash the Target?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If many cases finding a machine that crashes from a certain scan is valuable.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To prevent potential problems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Limit the number of Scans and machines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Use SYN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sS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scan instead of connect scan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sT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Version scanning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sV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risks crashing poorly written applications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10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What NMAP CAN DO – Security /  Perspective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Scanner –  Initial Use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Host Discovery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Scanning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Remote OS Detection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Detection of Rogue Access Points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11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Host Discovery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Practical to discover specific nodes: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Auditors may want to find every device on a particular network segment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administrators may look for  hosts running specific services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Several methods that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offers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Ping Scan 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– finds hosts that only respond to Pings responds to simple ICMP Ping requests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List Scan (-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sL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 – does a reverse DNS Lookup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Just does a simple list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12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List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143000" y="15240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Ping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19200" y="15240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Port Scanning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What is Port Scanning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Is the act of remotely testing numerous ports to determine what state that they are in.</a:t>
            </a:r>
          </a:p>
          <a:p>
            <a:pPr eaLnBrk="1" hangingPunct="1">
              <a:buNone/>
            </a:pPr>
            <a:endParaRPr lang="en-US" sz="1800" b="1" dirty="0" smtClean="0"/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Why Port Scanning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Audit of Network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Identify potential avenue of Attacks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Identify Services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For Fun and Amusement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Test Intrusion and detection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TCP/IP Basics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To use an analogy,  if IPs are an apartment complex’s address, ports are the apartment number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Both UDP and TCP use incoming and outgoing ports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Most IP based services listen on standard ports (HTTP 80tcp, SMTP 25tcp, SMB 139/445tcp, DNS port 53tcp and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udp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)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What is Port Scanning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Since ports are fairly standard, if port 80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tcp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is listening on a host, more than likely it’s running web services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By sending packets to these port numbers, you can see what services are running on the host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Knowing what services are running lets you know something about the potential attack surface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Port States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Open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– an application is accepting TCP Connections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Closed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– A closed port is accessible, but there is no application listening on it.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Filtered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- 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cannot determine whether the port is open because filtering prevents its probes from reaching the port. This can be the result of firewalls.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Unfiltered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– means the port is accessible, but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is unable to determine if the port is closed or open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Steps that NMAP takes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&lt;target&gt;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Converts &lt;target&gt; from a hostname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inot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an ipv4 address using DNS.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Pings the host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Converts the target IP Address back to the name using reverse DNS query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Launches port scan of 1 – 1024 pus all ports which are registered in 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-services.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Prints the results 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19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4" descr="section_foo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59075"/>
            <a:ext cx="91440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5"/>
          <p:cNvSpPr>
            <a:spLocks noChangeArrowheads="1"/>
          </p:cNvSpPr>
          <p:nvPr/>
        </p:nvSpPr>
        <p:spPr bwMode="auto">
          <a:xfrm>
            <a:off x="609600" y="3810000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What is NMAP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Port Scanning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NMAP and Security Reviews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Demo of NMAP</a:t>
            </a:r>
          </a:p>
          <a:p>
            <a:pPr marL="342900" indent="-34290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Calibri" charset="0"/>
                <a:cs typeface="Calibri" charset="0"/>
              </a:rPr>
              <a:t>Questions</a:t>
            </a:r>
            <a:endParaRPr lang="en-US" sz="2400" dirty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4100" name="Rectangle 24"/>
          <p:cNvSpPr>
            <a:spLocks noChangeArrowheads="1"/>
          </p:cNvSpPr>
          <p:nvPr/>
        </p:nvSpPr>
        <p:spPr bwMode="auto">
          <a:xfrm>
            <a:off x="609600" y="2895600"/>
            <a:ext cx="3429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eaLnBrk="1" hangingPunct="1"/>
            <a:r>
              <a:rPr lang="en-US" sz="32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Agenda</a:t>
            </a:r>
            <a:endParaRPr lang="en-US" sz="3200" b="1" dirty="0">
              <a:solidFill>
                <a:schemeClr val="tx2"/>
              </a:solidFill>
              <a:latin typeface="Calibri" charset="0"/>
              <a:cs typeface="Calibri" charset="0"/>
            </a:endParaRPr>
          </a:p>
        </p:txBody>
      </p:sp>
      <p:pic>
        <p:nvPicPr>
          <p:cNvPr id="4101" name="Picture 5" descr="control_solutions_header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Port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16002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20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Remote OS Detection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Reasons for  discovering underlying OS and Devices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Determine the vulnerability of targeted hosts</a:t>
            </a:r>
          </a:p>
          <a:p>
            <a:pPr marL="690563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Windows NT</a:t>
            </a:r>
          </a:p>
          <a:p>
            <a:pPr marL="690563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Wireless Access points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Tailoring Exploits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Inventory and Support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Detecting unauthorized and dangerous Devices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Social Engineering Attacks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21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OS Detection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295400" y="15240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22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6629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Detection of Rogue Access Points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Problem: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With the use of mobile-devices and cheap commodity networking equipment, companies are increasingly finding that employees are extending their networks in undesirable ways.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Users have been found to install WAP devices in their cubicles so that they can work from the any location.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It’s easier to attack an network from a wireless that trying to gain physical access to the building.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Finding WAP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Two ways to find rogue access points: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Sweep wireless airways  with a wireless sniffer such as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wireshark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,  Kismet and/or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netstumbler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Scan the wire side with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. ( all WAP must be connected to the physical network)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Each technique can miss certain WAP’s. The best approach is to do both and combine the results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Discovering WAP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1371600" y="1600200"/>
            <a:ext cx="6859815" cy="4114800"/>
          </a:xfr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Next Steps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Obtain NMAP or ZENMAP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Try it on a local secure network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Perform some simple basic scans until you get familiar with process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Do not try to scan a clients network without their permission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First step in a vulnerability assessment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Questions and Answers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Remember this presentation just touched the very basis of NMAP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Links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/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http://nmap.org/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Videos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www.irongeek.com/i.php?page=videos/nmap1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www.irongeek.com/i.php?page=videos/nmap2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Man Page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http://nmap.org/book/man.html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BackTrack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Live CD and VM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http://www.remote-exploit.org/backtrack.html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Related Projects</a:t>
            </a:r>
            <a:b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</a:b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http://nmap.org/projects.html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- 1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is a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Vulnerability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 tool that exploits vulnerabilities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+mj-lt"/>
              <a:buChar char="•"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29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Objective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612775" y="16764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747474"/>
                </a:solidFill>
              </a:rPr>
              <a:t>Introduce the latest Version of NMAP </a:t>
            </a:r>
          </a:p>
          <a:p>
            <a:pPr marL="339725" indent="-339725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1800" dirty="0" smtClean="0">
                <a:solidFill>
                  <a:srgbClr val="747474"/>
                </a:solidFill>
              </a:rPr>
              <a:t>Review basic concepts on NMAP</a:t>
            </a:r>
          </a:p>
          <a:p>
            <a:pPr marL="339725" indent="-339725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sz="1800" dirty="0" smtClean="0">
                <a:solidFill>
                  <a:srgbClr val="747474"/>
                </a:solidFill>
              </a:rPr>
              <a:t>Provide practical examples of using NMAP in the field as part of an audit or Security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- 2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has two versions – Command Line and GUI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True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False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30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- 3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can be use on the following systems except: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Linux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Windows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Mac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UNIX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31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- 4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Ports on the  system are: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Processes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Hardware devices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Places where a ship or boat docks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32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- 5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System Crashes can be caused by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Vulnerability Scanner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Port Scanners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Both a and b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33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- 6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  host discovery  audit test for NMAP could be: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Identify open systems with vulnerabilities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To boldly go were no one has gone before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Look for undocumented WAP 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- 7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Common Process that run on a port include: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Web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Backup’s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Telnet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FTP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All of the above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- 8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The reason for discovering underlying OS and Devices are: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Social Engineering Attacks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Determine the vulnerability of targeted hosts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Network Inventory and Support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All of the above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Quiz - 9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The best way to discover WAP is to: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Scan the local airwaves with a wireless sniffer such as Kismet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Scan the internal wired network looking for rogue WAP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Both 1 and 2</a:t>
            </a:r>
          </a:p>
          <a:p>
            <a:pPr eaLnBrk="1" hangingPunct="1">
              <a:buNone/>
            </a:pPr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Single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DEMO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601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OS Detection and Aggressive Scan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DEMO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39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Where to get NMAP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7848600" cy="4572000"/>
          </a:xfrm>
        </p:spPr>
        <p:txBody>
          <a:bodyPr/>
          <a:lstStyle/>
          <a:p>
            <a:pPr marL="233363" indent="-233363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  <a:hlinkClick r:id="rId5"/>
              </a:rPr>
              <a:t>http://nmap.org/</a:t>
            </a:r>
            <a:endParaRPr lang="en-US" sz="14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marL="233363" indent="-233363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en-US" sz="1800" kern="1200" dirty="0" smtClean="0">
              <a:solidFill>
                <a:srgbClr val="747474"/>
              </a:solidFill>
              <a:latin typeface="Arial" charset="0"/>
              <a:ea typeface="ヒラギノ角ゴ Pro W3" charset="-128"/>
            </a:endParaRPr>
          </a:p>
          <a:p>
            <a:pPr eaLnBrk="1" hangingPunct="1"/>
            <a:endParaRPr lang="en-US" sz="18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1600200"/>
            <a:ext cx="7848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4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back_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29063"/>
            <a:ext cx="914400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2" descr="gradi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8408988" y="4864100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7173" name="Picture 9" descr="gradi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6400800" y="6172200"/>
            <a:ext cx="23002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www.controlsolutions.com</a:t>
            </a:r>
          </a:p>
        </p:txBody>
      </p:sp>
      <p:pic>
        <p:nvPicPr>
          <p:cNvPr id="7175" name="Picture 9" descr="controlsolutions_color_cmyk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049463"/>
            <a:ext cx="4038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NMAP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One of the most popular port scanners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Started by Gordon Lyon (Fyodor) back in 1997, as an article for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Phrack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Magazine 51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Started as a fairly simple port scanner, and has suffered some pretty serious feature creep since.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Multiplatform (Linux, Windows, BSD, OS X)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Open Source and available from http://nmap.org/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5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Versions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Command Line Version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has traditionally been a command-line tool run from a Unix shell or (more recently) Windows command prompt. This allows experts to quickly execute a command that does exactly what they want without having to maneuver through a bunch of configuration panels and scattered option fields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GUI – Windows and Mac Base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The GUI is bases on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Zenmap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. 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Zenmap's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tab-based interface lets you search and sort results, and also browse them in several ways (host details, raw </a:t>
            </a: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output, and ports/hosts). It works on Linux, Windows, Mac OS X, and other platforms .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It’s all a matter of  personnel  preference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6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GUI Version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1447800"/>
            <a:ext cx="685981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7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096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Command Line Version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pic>
        <p:nvPicPr>
          <p:cNvPr id="9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1447800"/>
            <a:ext cx="685981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8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control_solutions_head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2" descr="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588" y="6099175"/>
            <a:ext cx="914558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itle 1"/>
          <p:cNvSpPr>
            <a:spLocks/>
          </p:cNvSpPr>
          <p:nvPr/>
        </p:nvSpPr>
        <p:spPr bwMode="auto">
          <a:xfrm>
            <a:off x="1520825" y="838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6150" name="Content Placeholder 2"/>
          <p:cNvSpPr>
            <a:spLocks/>
          </p:cNvSpPr>
          <p:nvPr/>
        </p:nvSpPr>
        <p:spPr bwMode="auto">
          <a:xfrm>
            <a:off x="1524000" y="1828800"/>
            <a:ext cx="82264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sz="3200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685800" y="685800"/>
            <a:ext cx="495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rgbClr val="182463"/>
                </a:solidFill>
                <a:latin typeface="Calibri" charset="0"/>
                <a:cs typeface="Calibri" charset="0"/>
              </a:rPr>
              <a:t>Can NMAP Crash the Target?</a:t>
            </a:r>
            <a:endParaRPr lang="en-US" sz="2800" b="1" dirty="0">
              <a:solidFill>
                <a:srgbClr val="182463"/>
              </a:solidFill>
              <a:latin typeface="Calibri" charset="0"/>
              <a:cs typeface="Calibri" charset="0"/>
            </a:endParaRPr>
          </a:p>
        </p:txBody>
      </p:sp>
      <p:sp>
        <p:nvSpPr>
          <p:cNvPr id="6152" name="Rectangle 40"/>
          <p:cNvSpPr>
            <a:spLocks noGrp="1" noChangeArrowheads="1"/>
          </p:cNvSpPr>
          <p:nvPr>
            <p:ph sz="half" idx="1"/>
          </p:nvPr>
        </p:nvSpPr>
        <p:spPr>
          <a:xfrm>
            <a:off x="685800" y="1752600"/>
            <a:ext cx="7848600" cy="4114800"/>
          </a:xfrm>
        </p:spPr>
        <p:txBody>
          <a:bodyPr/>
          <a:lstStyle/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does not have  any features designed to Crash Networks.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does not try to overwhelm the network. Example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 detects dropped packets and slows down when they occur in order to avoid overloading the network.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err="1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Nmap</a:t>
            </a: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 does not send any corrupt packets.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Reports of NMAP crashing systems are rare, but they do happen. </a:t>
            </a:r>
          </a:p>
          <a:p>
            <a:pPr marL="339725" indent="-339725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kern="1200" dirty="0" smtClean="0">
                <a:solidFill>
                  <a:srgbClr val="747474"/>
                </a:solidFill>
                <a:latin typeface="Arial" charset="0"/>
                <a:ea typeface="ヒラギノ角ゴ Pro W3" charset="-128"/>
              </a:rPr>
              <a:t>Many of these systems are unstable in the first place. Poorly written applications – TCP/Stacks.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99325" y="6416675"/>
            <a:ext cx="1768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Introduction to NMAP</a:t>
            </a:r>
            <a:endParaRPr lang="en-US" sz="800" dirty="0">
              <a:solidFill>
                <a:srgbClr val="182463"/>
              </a:solidFill>
              <a:latin typeface="TradeGothic" charset="0"/>
            </a:endParaRPr>
          </a:p>
          <a:p>
            <a:pPr algn="r"/>
            <a:r>
              <a:rPr lang="en-US" sz="800" dirty="0" smtClean="0">
                <a:solidFill>
                  <a:srgbClr val="182463"/>
                </a:solidFill>
                <a:latin typeface="TradeGothic" charset="0"/>
              </a:rPr>
              <a:t>9</a:t>
            </a:r>
            <a:endParaRPr lang="en-US" sz="900" dirty="0">
              <a:solidFill>
                <a:srgbClr val="182463"/>
              </a:solidFill>
              <a:latin typeface="Eurostile Condense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3B46C4055C640B628A788CD1459D7" ma:contentTypeVersion="0" ma:contentTypeDescription="Create a new document." ma:contentTypeScope="" ma:versionID="a81b1e31ca26f2e68d161ec33f8c3123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1BC315-646F-45CA-8911-3F8A95C77A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CE11298E-E72B-44AE-9970-814C1368575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0866529-3FF6-4FEB-AF88-3E33BFA1C5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1398</Words>
  <Application>Microsoft Office PowerPoint</Application>
  <PresentationFormat>On-screen Show (4:3)</PresentationFormat>
  <Paragraphs>292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Michael Flint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Michael Flint</dc:creator>
  <cp:lastModifiedBy>Allen Lum</cp:lastModifiedBy>
  <cp:revision>139</cp:revision>
  <dcterms:created xsi:type="dcterms:W3CDTF">2011-04-11T18:30:15Z</dcterms:created>
  <dcterms:modified xsi:type="dcterms:W3CDTF">2012-02-16T17:29:24Z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0x0101005E03B46C4055C640B628A788CD1459D7</vt:lpwstr>
  </property>
</Properties>
</file>