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4"/>
  </p:sldMasterIdLst>
  <p:notesMasterIdLst>
    <p:notesMasterId r:id="rId27"/>
  </p:notesMasterIdLst>
  <p:sldIdLst>
    <p:sldId id="256" r:id="rId5"/>
    <p:sldId id="268" r:id="rId6"/>
    <p:sldId id="269" r:id="rId7"/>
    <p:sldId id="294" r:id="rId8"/>
    <p:sldId id="297" r:id="rId9"/>
    <p:sldId id="270" r:id="rId10"/>
    <p:sldId id="271" r:id="rId11"/>
    <p:sldId id="272" r:id="rId12"/>
    <p:sldId id="295" r:id="rId13"/>
    <p:sldId id="274" r:id="rId14"/>
    <p:sldId id="276" r:id="rId15"/>
    <p:sldId id="279" r:id="rId16"/>
    <p:sldId id="277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6" r:id="rId25"/>
    <p:sldId id="28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A4A3A4"/>
          </p15:clr>
        </p15:guide>
        <p15:guide id="2" orient="horz" pos="2544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orient="horz" pos="2832">
          <p15:clr>
            <a:srgbClr val="A4A3A4"/>
          </p15:clr>
        </p15:guide>
        <p15:guide id="5" orient="horz" pos="1104">
          <p15:clr>
            <a:srgbClr val="A4A3A4"/>
          </p15:clr>
        </p15:guide>
        <p15:guide id="6" orient="horz" pos="1344">
          <p15:clr>
            <a:srgbClr val="A4A3A4"/>
          </p15:clr>
        </p15:guide>
        <p15:guide id="7" pos="2880">
          <p15:clr>
            <a:srgbClr val="A4A3A4"/>
          </p15:clr>
        </p15:guide>
        <p15:guide id="8" pos="48">
          <p15:clr>
            <a:srgbClr val="A4A3A4"/>
          </p15:clr>
        </p15:guide>
        <p15:guide id="9" pos="5712">
          <p15:clr>
            <a:srgbClr val="A4A3A4"/>
          </p15:clr>
        </p15:guide>
        <p15:guide id="10" pos="1488">
          <p15:clr>
            <a:srgbClr val="A4A3A4"/>
          </p15:clr>
        </p15:guide>
        <p15:guide id="11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1"/>
    <a:srgbClr val="747474"/>
    <a:srgbClr val="FF8000"/>
    <a:srgbClr val="150867"/>
    <a:srgbClr val="FF0000"/>
    <a:srgbClr val="182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B108F-E7BC-B613-B277-FD2E523B1EC0}" v="17" dt="2019-03-30T17:11:53.27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976"/>
        <p:guide orient="horz" pos="2544"/>
        <p:guide orient="horz" pos="1536"/>
        <p:guide orient="horz" pos="2832"/>
        <p:guide orient="horz" pos="1104"/>
        <p:guide orient="horz" pos="1344"/>
        <p:guide pos="2880"/>
        <p:guide pos="48"/>
        <p:guide pos="5712"/>
        <p:guide pos="1488"/>
        <p:guide pos="43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ong Clifford Fru-Wezieh" userId="S::fruwezac@warhawks.ulm.edu::5ce472ca-7bd0-4150-aa54-a025abb459f5" providerId="AD" clId="Web-{F0CB108F-E7BC-B613-B277-FD2E523B1EC0}"/>
    <pc:docChg chg="modSld">
      <pc:chgData name="Afong Clifford Fru-Wezieh" userId="S::fruwezac@warhawks.ulm.edu::5ce472ca-7bd0-4150-aa54-a025abb459f5" providerId="AD" clId="Web-{F0CB108F-E7BC-B613-B277-FD2E523B1EC0}" dt="2019-03-30T17:11:54.841" v="34" actId="20577"/>
      <pc:docMkLst>
        <pc:docMk/>
      </pc:docMkLst>
      <pc:sldChg chg="modSp">
        <pc:chgData name="Afong Clifford Fru-Wezieh" userId="S::fruwezac@warhawks.ulm.edu::5ce472ca-7bd0-4150-aa54-a025abb459f5" providerId="AD" clId="Web-{F0CB108F-E7BC-B613-B277-FD2E523B1EC0}" dt="2019-03-30T17:11:53.279" v="32" actId="20577"/>
        <pc:sldMkLst>
          <pc:docMk/>
          <pc:sldMk cId="0" sldId="283"/>
        </pc:sldMkLst>
        <pc:spChg chg="mod">
          <ac:chgData name="Afong Clifford Fru-Wezieh" userId="S::fruwezac@warhawks.ulm.edu::5ce472ca-7bd0-4150-aa54-a025abb459f5" providerId="AD" clId="Web-{F0CB108F-E7BC-B613-B277-FD2E523B1EC0}" dt="2019-03-30T17:11:53.279" v="32" actId="20577"/>
          <ac:spMkLst>
            <pc:docMk/>
            <pc:sldMk cId="0" sldId="283"/>
            <ac:spMk id="61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B40CFAD-78BC-4E36-AF35-C4F6147B8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F176C-6E92-428C-AC62-B9FDEBA2697C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AED5E-EB94-4F9F-BC17-1B943292F5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EC21A-F530-4495-883A-1C89D26F07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56279-7368-4221-9FC4-8BA6CC2587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237D-561A-4AB4-8535-6D087409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CD26E-31A9-4A5E-90A8-59C57FC52F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55517-831E-43E0-A02C-423D1D65C0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C2CA9-29A9-4707-9F0B-1AEB40474E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9421-8C95-4570-ABED-492D985277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5FB3F-F983-4280-AFAE-5CCB6554EB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B622B-98D4-43A9-942B-F611119A71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AFAD-C0A4-4F83-BC80-7A41BA3E96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69D9617-7412-4388-84B4-D573D56496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B91623F-9060-4A73-A41D-0B89FCFA69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3505200" y="2514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r>
              <a:rPr lang="en-US" sz="2800" b="1">
                <a:solidFill>
                  <a:srgbClr val="182463"/>
                </a:solidFill>
                <a:latin typeface="Calibri" charset="0"/>
                <a:cs typeface="Calibri" charset="0"/>
              </a:rPr>
              <a:t>Introduction To NMAP and Network Scanning</a:t>
            </a:r>
            <a:endParaRPr lang="en-US" sz="4400">
              <a:solidFill>
                <a:schemeClr val="tx2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OS Finger Printing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Now that we have a list of IP addresses lets find out which type of software has response to our pings – The operating system.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OS fingerprinting is the technique used to discover the operating system on the remote host.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Processes works like this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Send Requests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Analyze Responses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OS Finger Printing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This most at times guess work and we will not have a 100% secure answer.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But based on experience we can be able to be pretty sure of the final outcome.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Using NMAP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Initiate OS Detection by using this command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  -PN –O &lt;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Example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332140"/>
            <a:ext cx="6400800" cy="555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Port Scans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Daemons are software programs running on remote servers which implement a given Service such as telnet that requires a specific port to be open in order to communicate with other services or clients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429000"/>
            <a:ext cx="51530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Why Port Scanning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Port Scanning is the technique used by attackers to map services that are listening on a specific port.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The security tester can use this method to create a list of potential weaknesses and vulnerabilities in daemons running on these open ports leading to exploitation and compromised of a remote host.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Type of Scan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 vert="horz" anchor="t"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sS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Stealth Scan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Full connect (TCP) scan: three-way handshake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sV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Services Scan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Regardless of the scan type, 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probes the ports by sending the SYN packet to open the communications with the host and then awaits specific responses to determine the port states.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Stealth Scan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-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sS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  [IP Address]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Establishes only ½ of a TCP/IP Handshake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kern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C:\Users\allen\AppData\Local\Microsoft\Windows\Temporary Internet Files\Content.IE5\289O8Z6D\MC90043486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886200"/>
            <a:ext cx="1468966" cy="1752049"/>
          </a:xfrm>
          <a:prstGeom prst="rect">
            <a:avLst/>
          </a:prstGeom>
          <a:noFill/>
        </p:spPr>
      </p:pic>
      <p:pic>
        <p:nvPicPr>
          <p:cNvPr id="9" name="Picture 3" descr="C:\Users\allen\AppData\Local\Microsoft\Windows\Temporary Internet Files\Content.IE5\XZY5YT4E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6950" y="3833813"/>
            <a:ext cx="1652587" cy="1652587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429000" y="4419600"/>
            <a:ext cx="21336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3429000" y="5181600"/>
            <a:ext cx="2209800" cy="304800"/>
          </a:xfrm>
          <a:prstGeom prst="lef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2400" y="4800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Syn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/ACK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3352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Dst:192.168.1.110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Port:80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Flag: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Syn</a:t>
            </a:r>
            <a:endParaRPr lang="en-US" sz="140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Full Connect Scan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-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[IP Address] </a:t>
            </a:r>
          </a:p>
          <a:p>
            <a:pPr indent="11113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Establishes a full TCP/IP Handshake just like the O/S.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Slower and more “nosier” than the Stealth Scan</a:t>
            </a:r>
          </a:p>
          <a:p>
            <a:pPr>
              <a:spcBef>
                <a:spcPct val="0"/>
              </a:spcBef>
            </a:pPr>
            <a:endParaRPr lang="en-US" sz="1400" kern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C:\Users\allen\AppData\Local\Microsoft\Windows\Temporary Internet Files\Content.IE5\289O8Z6D\MC90043486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1468966" cy="1752049"/>
          </a:xfrm>
          <a:prstGeom prst="rect">
            <a:avLst/>
          </a:prstGeom>
          <a:noFill/>
        </p:spPr>
      </p:pic>
      <p:pic>
        <p:nvPicPr>
          <p:cNvPr id="9" name="Picture 3" descr="C:\Users\allen\AppData\Local\Microsoft\Windows\Temporary Internet Files\Content.IE5\XZY5YT4E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343400"/>
            <a:ext cx="1652587" cy="1652587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429000" y="4343400"/>
            <a:ext cx="2133600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3352800" y="5029200"/>
            <a:ext cx="2209800" cy="304800"/>
          </a:xfrm>
          <a:prstGeom prst="lef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29000" y="33528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Dst:192.168.1.110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Port:80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Flag: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Syn</a:t>
            </a:r>
            <a:endParaRPr lang="en-US" sz="140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4724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SYN/ACK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429000" y="5715000"/>
            <a:ext cx="2133600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14800" y="5410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Services  Scan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-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sV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 [IP Address] </a:t>
            </a:r>
          </a:p>
          <a:p>
            <a:pPr indent="11113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Establishes a full TCP/IP Handshake just like the O/S.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Slower very noisy</a:t>
            </a:r>
          </a:p>
          <a:p>
            <a:pPr>
              <a:spcBef>
                <a:spcPct val="0"/>
              </a:spcBef>
            </a:pPr>
            <a:endParaRPr lang="en-US" sz="1400" kern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C:\Users\allen\AppData\Local\Microsoft\Windows\Temporary Internet Files\Content.IE5\289O8Z6D\MC90043486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1468966" cy="1752049"/>
          </a:xfrm>
          <a:prstGeom prst="rect">
            <a:avLst/>
          </a:prstGeom>
          <a:noFill/>
        </p:spPr>
      </p:pic>
      <p:pic>
        <p:nvPicPr>
          <p:cNvPr id="9" name="Picture 3" descr="C:\Users\allen\AppData\Local\Microsoft\Windows\Temporary Internet Files\Content.IE5\XZY5YT4E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343400"/>
            <a:ext cx="1652587" cy="1652587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505200" y="4038600"/>
            <a:ext cx="2133600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3429000" y="4648200"/>
            <a:ext cx="2209800" cy="304800"/>
          </a:xfrm>
          <a:prstGeom prst="lef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05200" y="32004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Dst:192.168.1.110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Port:80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Flag: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Syn</a:t>
            </a:r>
            <a:endParaRPr lang="en-US" sz="140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4343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SYN/ACK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505200" y="5181600"/>
            <a:ext cx="2133600" cy="381000"/>
          </a:xfrm>
          <a:prstGeom prst="righ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8600" y="4876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ACK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3429000" y="5943600"/>
            <a:ext cx="2209800" cy="304800"/>
          </a:xfrm>
          <a:prstGeom prst="leftArrow">
            <a:avLst/>
          </a:prstGeom>
          <a:solidFill>
            <a:schemeClr val="accent2"/>
          </a:solidFill>
          <a:ln>
            <a:solidFill>
              <a:srgbClr val="00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38600" y="548640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Banner:IIS</a:t>
            </a:r>
            <a:r>
              <a:rPr lang="en-US"/>
              <a:t>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7.0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Network Foot Print and Scanning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Mapping the Remote Network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OS Foot printing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Remote Network Scanning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Lets Put it Together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 –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sS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 –p1-3000 192.168.1.1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With the above command we tell 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 to scan ports 1 to 3000 on host 192.168.1.1 using the SYN/Stealth scan –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sS.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This scan will return the status of the ports on the remote host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Port States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Port States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Open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– an application is accepting TCP Connections or UDP packets on this ports. This is the primary goal of the ports scanning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Closed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– A closed port is accessible, but there is no application listening on it.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Filtered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is unable to reach the port due to blocking by the firewall.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Unfiltered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– the port is accessible but 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is unable to determine if is open or closed.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Recap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371600"/>
            <a:ext cx="78486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This is  just the basics of 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Use as an initial discovery tool.</a:t>
            </a:r>
          </a:p>
          <a:p>
            <a:pPr marL="688975" lvl="1" indent="-342900" eaLnBrk="1" hangingPunct="1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Hosts</a:t>
            </a:r>
          </a:p>
          <a:p>
            <a:pPr marL="688975" lvl="1" indent="-342900" eaLnBrk="1" hangingPunct="1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Devices</a:t>
            </a:r>
          </a:p>
          <a:p>
            <a:pPr marL="688975" lvl="1" indent="-342900" eaLnBrk="1" hangingPunct="1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Operations systems</a:t>
            </a:r>
          </a:p>
          <a:p>
            <a:pPr marL="688975" lvl="1" indent="-342900" eaLnBrk="1" hangingPunct="1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Wireless Devices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will discover services that are present on a host and network.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Once the services are know you can go to Google and search for potential vulnerabilities.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The scans can be “noisy” or stealthy depending on your objectives</a:t>
            </a:r>
          </a:p>
          <a:p>
            <a:pPr marL="688975" lvl="1" indent="-342900" eaLnBrk="1" hangingPunct="1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Attack and Pen – Stealthy</a:t>
            </a:r>
          </a:p>
          <a:p>
            <a:pPr marL="688975" lvl="1" indent="-342900" eaLnBrk="1" hangingPunct="1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Normal discovery noise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NMAP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We will use two versions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GUI and Command Line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For the Command Line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Backtrack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GUI 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Zenmap</a:t>
            </a:r>
            <a:endParaRPr lang="en-US" sz="180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447800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400" b="1">
                <a:solidFill>
                  <a:srgbClr val="182463"/>
                </a:solidFill>
                <a:latin typeface="Calibri" charset="0"/>
                <a:cs typeface="Calibri" charset="0"/>
              </a:rPr>
              <a:t>Sample Versions- ZENMAP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Line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Mapping the Remote Network</a:t>
            </a:r>
          </a:p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Determine the Live Hosts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A ping Sweep will allow you to determine which IP addresses will are alive  and available for security inspection or review.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 r="2476"/>
          <a:stretch>
            <a:fillRect/>
          </a:stretch>
        </p:blipFill>
        <p:spPr bwMode="auto">
          <a:xfrm>
            <a:off x="1752600" y="3200400"/>
            <a:ext cx="487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Tools to do a Ping Sweep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nmap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–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sP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[IP Range]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fping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–g –a [IP Range]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Example  </a:t>
            </a:r>
            <a:r>
              <a:rPr lang="en-US" sz="2200" b="1" err="1">
                <a:solidFill>
                  <a:srgbClr val="182463"/>
                </a:solidFill>
                <a:latin typeface="Calibri" charset="0"/>
                <a:cs typeface="Calibri" charset="0"/>
              </a:rPr>
              <a:t>nmap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5412" y="1658144"/>
            <a:ext cx="63531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>
                <a:solidFill>
                  <a:srgbClr val="182463"/>
                </a:solidFill>
                <a:latin typeface="Calibri" charset="0"/>
                <a:cs typeface="Calibri" charset="0"/>
              </a:rPr>
              <a:t>NMAP - ZENMAP</a:t>
            </a:r>
            <a:endParaRPr lang="en-US" sz="2800" b="1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71600"/>
            <a:ext cx="5715000" cy="497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B46C4055C640B628A788CD1459D7" ma:contentTypeVersion="0" ma:contentTypeDescription="Create a new document." ma:contentTypeScope="" ma:versionID="a81b1e31ca26f2e68d161ec33f8c31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11298E-E72B-44AE-9970-814C1368575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91BC315-646F-45CA-8911-3F8A95C77A7E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866529-3FF6-4FEB-AF88-3E33BFA1C5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PowerPoint Presentation</vt:lpstr>
      <vt:lpstr>PowerPoint Presentation</vt:lpstr>
      <vt:lpstr>PowerPoint Presentation</vt:lpstr>
      <vt:lpstr>PowerPoint Presentation</vt:lpstr>
      <vt:lpstr>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Michael Flint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Michael Flint</dc:creator>
  <cp:revision>1</cp:revision>
  <dcterms:created xsi:type="dcterms:W3CDTF">2011-04-11T18:30:15Z</dcterms:created>
  <dcterms:modified xsi:type="dcterms:W3CDTF">2019-03-30T17:12:00Z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0x0101005E03B46C4055C640B628A788CD1459D7</vt:lpwstr>
  </property>
</Properties>
</file>