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6"/>
  </p:notesMasterIdLst>
  <p:sldIdLst>
    <p:sldId id="257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69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4B6AFC-6E39-4A9A-9FF6-0409834200B2}" type="datetimeFigureOut">
              <a:rPr lang="en-US" smtClean="0"/>
              <a:pPr/>
              <a:t>3/14/2012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A289E0-CFF9-44AB-88B3-5D9E9663AED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2AB2E03-46D6-4F4B-A699-007391A38E69}" type="slidenum">
              <a:rPr lang="en-US"/>
              <a:pPr/>
              <a:t>1</a:t>
            </a:fld>
            <a:endParaRPr lang="en-US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2AB2E03-46D6-4F4B-A699-007391A38E69}" type="slidenum">
              <a:rPr lang="en-US"/>
              <a:pPr/>
              <a:t>2</a:t>
            </a:fld>
            <a:endParaRPr lang="en-US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40CFAD-78BC-4E36-AF35-C4F6147B87E5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2AB2E03-46D6-4F4B-A699-007391A38E69}" type="slidenum">
              <a:rPr lang="en-US"/>
              <a:pPr/>
              <a:t>4</a:t>
            </a:fld>
            <a:endParaRPr lang="en-US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AC54C-7764-491B-B548-4779E6F14FE0}" type="datetimeFigureOut">
              <a:rPr lang="en-US" smtClean="0"/>
              <a:pPr/>
              <a:t>3/14/2012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269D3-DD5C-43A5-88DC-EA04EE508F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AC54C-7764-491B-B548-4779E6F14FE0}" type="datetimeFigureOut">
              <a:rPr lang="en-US" smtClean="0"/>
              <a:pPr/>
              <a:t>3/14/2012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269D3-DD5C-43A5-88DC-EA04EE508F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AC54C-7764-491B-B548-4779E6F14FE0}" type="datetimeFigureOut">
              <a:rPr lang="en-US" smtClean="0"/>
              <a:pPr/>
              <a:t>3/14/2012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269D3-DD5C-43A5-88DC-EA04EE508F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C1237D-561A-4AB4-8535-6D087409864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AC54C-7764-491B-B548-4779E6F14FE0}" type="datetimeFigureOut">
              <a:rPr lang="en-US" smtClean="0"/>
              <a:pPr/>
              <a:t>3/14/2012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269D3-DD5C-43A5-88DC-EA04EE508F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AC54C-7764-491B-B548-4779E6F14FE0}" type="datetimeFigureOut">
              <a:rPr lang="en-US" smtClean="0"/>
              <a:pPr/>
              <a:t>3/14/2012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269D3-DD5C-43A5-88DC-EA04EE508F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AC54C-7764-491B-B548-4779E6F14FE0}" type="datetimeFigureOut">
              <a:rPr lang="en-US" smtClean="0"/>
              <a:pPr/>
              <a:t>3/14/2012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269D3-DD5C-43A5-88DC-EA04EE508F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AC54C-7764-491B-B548-4779E6F14FE0}" type="datetimeFigureOut">
              <a:rPr lang="en-US" smtClean="0"/>
              <a:pPr/>
              <a:t>3/14/2012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269D3-DD5C-43A5-88DC-EA04EE508F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AC54C-7764-491B-B548-4779E6F14FE0}" type="datetimeFigureOut">
              <a:rPr lang="en-US" smtClean="0"/>
              <a:pPr/>
              <a:t>3/14/2012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269D3-DD5C-43A5-88DC-EA04EE508F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AC54C-7764-491B-B548-4779E6F14FE0}" type="datetimeFigureOut">
              <a:rPr lang="en-US" smtClean="0"/>
              <a:pPr/>
              <a:t>3/14/2012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269D3-DD5C-43A5-88DC-EA04EE508F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AC54C-7764-491B-B548-4779E6F14FE0}" type="datetimeFigureOut">
              <a:rPr lang="en-US" smtClean="0"/>
              <a:pPr/>
              <a:t>3/14/2012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269D3-DD5C-43A5-88DC-EA04EE508F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AC54C-7764-491B-B548-4779E6F14FE0}" type="datetimeFigureOut">
              <a:rPr lang="en-US" smtClean="0"/>
              <a:pPr/>
              <a:t>3/14/2012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406269D3-DD5C-43A5-88DC-EA04EE508F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E9AC54C-7764-491B-B548-4779E6F14FE0}" type="datetimeFigureOut">
              <a:rPr lang="en-US" smtClean="0"/>
              <a:pPr/>
              <a:t>3/14/2012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06269D3-DD5C-43A5-88DC-EA04EE508F34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itle 1"/>
          <p:cNvSpPr>
            <a:spLocks/>
          </p:cNvSpPr>
          <p:nvPr/>
        </p:nvSpPr>
        <p:spPr bwMode="auto">
          <a:xfrm>
            <a:off x="1520825" y="838200"/>
            <a:ext cx="64008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endParaRPr lang="en-US" sz="4400">
              <a:solidFill>
                <a:schemeClr val="tx2"/>
              </a:solidFill>
            </a:endParaRPr>
          </a:p>
        </p:txBody>
      </p:sp>
      <p:sp>
        <p:nvSpPr>
          <p:cNvPr id="6150" name="Content Placeholder 2"/>
          <p:cNvSpPr>
            <a:spLocks/>
          </p:cNvSpPr>
          <p:nvPr/>
        </p:nvSpPr>
        <p:spPr bwMode="auto">
          <a:xfrm>
            <a:off x="1524000" y="1828800"/>
            <a:ext cx="8226425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spcBef>
                <a:spcPct val="20000"/>
              </a:spcBef>
              <a:buFontTx/>
              <a:buChar char="•"/>
            </a:pPr>
            <a:endParaRPr lang="en-US" sz="3200"/>
          </a:p>
        </p:txBody>
      </p:sp>
      <p:sp>
        <p:nvSpPr>
          <p:cNvPr id="6151" name="Rectangle 10"/>
          <p:cNvSpPr>
            <a:spLocks noChangeArrowheads="1"/>
          </p:cNvSpPr>
          <p:nvPr/>
        </p:nvSpPr>
        <p:spPr bwMode="auto">
          <a:xfrm>
            <a:off x="609600" y="685800"/>
            <a:ext cx="4953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sz="2200" b="1" dirty="0" smtClean="0">
                <a:solidFill>
                  <a:srgbClr val="182463"/>
                </a:solidFill>
                <a:latin typeface="Calibri" charset="0"/>
                <a:cs typeface="Calibri" charset="0"/>
              </a:rPr>
              <a:t>Lab</a:t>
            </a:r>
            <a:endParaRPr lang="en-US" sz="2800" b="1" dirty="0">
              <a:solidFill>
                <a:srgbClr val="182463"/>
              </a:solidFill>
              <a:latin typeface="Calibri" charset="0"/>
              <a:cs typeface="Calibri" charset="0"/>
            </a:endParaRPr>
          </a:p>
        </p:txBody>
      </p:sp>
      <p:sp>
        <p:nvSpPr>
          <p:cNvPr id="6152" name="Rectangle 40"/>
          <p:cNvSpPr>
            <a:spLocks noGrp="1" noChangeArrowheads="1"/>
          </p:cNvSpPr>
          <p:nvPr>
            <p:ph sz="half" idx="1"/>
          </p:nvPr>
        </p:nvSpPr>
        <p:spPr>
          <a:xfrm>
            <a:off x="685800" y="1752600"/>
            <a:ext cx="7848600" cy="4114800"/>
          </a:xfrm>
        </p:spPr>
        <p:txBody>
          <a:bodyPr/>
          <a:lstStyle/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Objective – learned the basics of 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</a:rPr>
              <a:t>nmap</a:t>
            </a:r>
            <a:endParaRPr lang="en-US" sz="2400" dirty="0" smtClean="0">
              <a:solidFill>
                <a:schemeClr val="bg1">
                  <a:lumMod val="50000"/>
                </a:schemeClr>
              </a:solidFill>
            </a:endParaRP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Tools</a:t>
            </a:r>
          </a:p>
          <a:p>
            <a:pPr marL="695325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NMAP GUI</a:t>
            </a:r>
          </a:p>
          <a:p>
            <a:pPr marL="695325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NMAP command line</a:t>
            </a:r>
          </a:p>
          <a:p>
            <a:pPr marL="695325" eaLnBrk="1" hangingPunct="1">
              <a:spcBef>
                <a:spcPts val="600"/>
              </a:spcBef>
              <a:spcAft>
                <a:spcPts val="600"/>
              </a:spcAft>
            </a:pPr>
            <a:endParaRPr lang="en-US" sz="18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695325" eaLnBrk="1" hangingPunct="1">
              <a:spcBef>
                <a:spcPts val="600"/>
              </a:spcBef>
              <a:spcAft>
                <a:spcPts val="600"/>
              </a:spcAft>
              <a:buNone/>
            </a:pPr>
            <a:endParaRPr lang="en-US" sz="18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695325" eaLnBrk="1" hangingPunct="1">
              <a:spcBef>
                <a:spcPts val="600"/>
              </a:spcBef>
              <a:spcAft>
                <a:spcPts val="600"/>
              </a:spcAft>
            </a:pPr>
            <a:endParaRPr lang="en-US" sz="18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2" descr="foote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588" y="6099175"/>
            <a:ext cx="9145588" cy="75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9" name="Title 1"/>
          <p:cNvSpPr>
            <a:spLocks/>
          </p:cNvSpPr>
          <p:nvPr/>
        </p:nvSpPr>
        <p:spPr bwMode="auto">
          <a:xfrm>
            <a:off x="1520825" y="838200"/>
            <a:ext cx="64008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endParaRPr lang="en-US" sz="4400">
              <a:solidFill>
                <a:schemeClr val="tx2"/>
              </a:solidFill>
            </a:endParaRPr>
          </a:p>
        </p:txBody>
      </p:sp>
      <p:sp>
        <p:nvSpPr>
          <p:cNvPr id="6150" name="Content Placeholder 2"/>
          <p:cNvSpPr>
            <a:spLocks/>
          </p:cNvSpPr>
          <p:nvPr/>
        </p:nvSpPr>
        <p:spPr bwMode="auto">
          <a:xfrm>
            <a:off x="1524000" y="1828800"/>
            <a:ext cx="8226425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spcBef>
                <a:spcPct val="20000"/>
              </a:spcBef>
              <a:buFontTx/>
              <a:buChar char="•"/>
            </a:pPr>
            <a:endParaRPr lang="en-US" sz="3200"/>
          </a:p>
        </p:txBody>
      </p:sp>
      <p:sp>
        <p:nvSpPr>
          <p:cNvPr id="6151" name="Rectangle 10"/>
          <p:cNvSpPr>
            <a:spLocks noChangeArrowheads="1"/>
          </p:cNvSpPr>
          <p:nvPr/>
        </p:nvSpPr>
        <p:spPr bwMode="auto">
          <a:xfrm>
            <a:off x="609600" y="685800"/>
            <a:ext cx="4953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sz="2200" b="1" dirty="0" smtClean="0">
                <a:solidFill>
                  <a:srgbClr val="182463"/>
                </a:solidFill>
                <a:latin typeface="Calibri" charset="0"/>
                <a:cs typeface="Calibri" charset="0"/>
              </a:rPr>
              <a:t>Objective</a:t>
            </a:r>
            <a:endParaRPr lang="en-US" sz="2800" b="1" dirty="0">
              <a:solidFill>
                <a:srgbClr val="182463"/>
              </a:solidFill>
              <a:latin typeface="Calibri" charset="0"/>
              <a:cs typeface="Calibri" charset="0"/>
            </a:endParaRPr>
          </a:p>
        </p:txBody>
      </p:sp>
      <p:sp>
        <p:nvSpPr>
          <p:cNvPr id="6152" name="Rectangle 40"/>
          <p:cNvSpPr>
            <a:spLocks noGrp="1" noChangeArrowheads="1"/>
          </p:cNvSpPr>
          <p:nvPr>
            <p:ph sz="half" idx="1"/>
          </p:nvPr>
        </p:nvSpPr>
        <p:spPr>
          <a:xfrm>
            <a:off x="685800" y="1752600"/>
            <a:ext cx="7848600" cy="4114800"/>
          </a:xfrm>
        </p:spPr>
        <p:txBody>
          <a:bodyPr>
            <a:normAutofit/>
          </a:bodyPr>
          <a:lstStyle/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As part of your scoping of your security review, the client as found a potentially 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</a:rPr>
              <a:t>roque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 network that may have been setup by an employees with a side business he has asked you to map the network and identify all  virtual servers/devices on the network.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8077200" cy="4114800"/>
          </a:xfrm>
        </p:spPr>
        <p:txBody>
          <a:bodyPr/>
          <a:lstStyle/>
          <a:p>
            <a:r>
              <a:rPr lang="en-US" dirty="0" smtClean="0"/>
              <a:t>Start </a:t>
            </a:r>
            <a:r>
              <a:rPr lang="en-US" dirty="0" err="1" smtClean="0"/>
              <a:t>nmap</a:t>
            </a:r>
            <a:r>
              <a:rPr lang="en-US" dirty="0" smtClean="0"/>
              <a:t> or- </a:t>
            </a:r>
            <a:r>
              <a:rPr lang="en-US" dirty="0" err="1" smtClean="0"/>
              <a:t>zenmap</a:t>
            </a:r>
            <a:endParaRPr lang="en-US" dirty="0" smtClean="0"/>
          </a:p>
          <a:p>
            <a:r>
              <a:rPr lang="en-US" dirty="0" smtClean="0"/>
              <a:t>Find the number hosts on the following subnet XXXXX</a:t>
            </a:r>
          </a:p>
          <a:p>
            <a:r>
              <a:rPr lang="en-US" dirty="0" smtClean="0"/>
              <a:t>Determine the kinds of operating systems for the IP Addresses discovers.</a:t>
            </a:r>
          </a:p>
          <a:p>
            <a:r>
              <a:rPr lang="en-US" dirty="0" smtClean="0"/>
              <a:t>Determine the ports that are open on only ONE of hosts that you discovered.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itle 1"/>
          <p:cNvSpPr>
            <a:spLocks/>
          </p:cNvSpPr>
          <p:nvPr/>
        </p:nvSpPr>
        <p:spPr bwMode="auto">
          <a:xfrm>
            <a:off x="1520825" y="838200"/>
            <a:ext cx="64008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endParaRPr lang="en-US" sz="4400">
              <a:solidFill>
                <a:schemeClr val="tx2"/>
              </a:solidFill>
            </a:endParaRPr>
          </a:p>
        </p:txBody>
      </p:sp>
      <p:sp>
        <p:nvSpPr>
          <p:cNvPr id="6150" name="Content Placeholder 2"/>
          <p:cNvSpPr>
            <a:spLocks/>
          </p:cNvSpPr>
          <p:nvPr/>
        </p:nvSpPr>
        <p:spPr bwMode="auto">
          <a:xfrm>
            <a:off x="1524000" y="1828800"/>
            <a:ext cx="8226425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spcBef>
                <a:spcPct val="20000"/>
              </a:spcBef>
              <a:buFontTx/>
              <a:buChar char="•"/>
            </a:pPr>
            <a:endParaRPr lang="en-US" sz="3200"/>
          </a:p>
        </p:txBody>
      </p:sp>
      <p:sp>
        <p:nvSpPr>
          <p:cNvPr id="6151" name="Rectangle 10"/>
          <p:cNvSpPr>
            <a:spLocks noChangeArrowheads="1"/>
          </p:cNvSpPr>
          <p:nvPr/>
        </p:nvSpPr>
        <p:spPr bwMode="auto">
          <a:xfrm>
            <a:off x="609600" y="685800"/>
            <a:ext cx="4953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sz="2200" b="1" dirty="0" smtClean="0">
                <a:solidFill>
                  <a:srgbClr val="182463"/>
                </a:solidFill>
                <a:latin typeface="Calibri" charset="0"/>
                <a:cs typeface="Calibri" charset="0"/>
              </a:rPr>
              <a:t>Create a Table to Track Your Data</a:t>
            </a:r>
            <a:endParaRPr lang="en-US" sz="2800" b="1" dirty="0">
              <a:solidFill>
                <a:srgbClr val="182463"/>
              </a:solidFill>
              <a:latin typeface="Calibri" charset="0"/>
              <a:cs typeface="Calibri" charset="0"/>
            </a:endParaRPr>
          </a:p>
        </p:txBody>
      </p:sp>
      <p:graphicFrame>
        <p:nvGraphicFramePr>
          <p:cNvPr id="8" name="Content Placeholder 3"/>
          <p:cNvGraphicFramePr>
            <a:graphicFrameLocks noGrp="1"/>
          </p:cNvGraphicFramePr>
          <p:nvPr>
            <p:ph sz="half" idx="1"/>
          </p:nvPr>
        </p:nvGraphicFramePr>
        <p:xfrm>
          <a:off x="838200" y="1600200"/>
          <a:ext cx="7315200" cy="14630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828800"/>
                <a:gridCol w="1354667"/>
                <a:gridCol w="2302933"/>
                <a:gridCol w="1828800"/>
              </a:tblGrid>
              <a:tr h="285750">
                <a:tc>
                  <a:txBody>
                    <a:bodyPr/>
                    <a:lstStyle/>
                    <a:p>
                      <a:r>
                        <a:rPr lang="en-US" dirty="0" smtClean="0"/>
                        <a:t>IP Address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Confidence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Ports Open</a:t>
                      </a:r>
                      <a:endParaRPr lang="en-US" dirty="0"/>
                    </a:p>
                  </a:txBody>
                  <a:tcPr/>
                </a:tc>
              </a:tr>
              <a:tr h="2857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8575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8575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120</Words>
  <Application>Microsoft Office PowerPoint</Application>
  <PresentationFormat>On-screen Show (4:3)</PresentationFormat>
  <Paragraphs>22</Paragraphs>
  <Slides>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Flow</vt:lpstr>
      <vt:lpstr>Slide 1</vt:lpstr>
      <vt:lpstr>Slide 2</vt:lpstr>
      <vt:lpstr>Tasks</vt:lpstr>
      <vt:lpstr>Slide 4</vt:lpstr>
    </vt:vector>
  </TitlesOfParts>
  <Company>Altran Control Solutions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Allen Lum</dc:creator>
  <cp:lastModifiedBy>Allen Lum</cp:lastModifiedBy>
  <cp:revision>4</cp:revision>
  <dcterms:created xsi:type="dcterms:W3CDTF">2012-03-09T04:33:10Z</dcterms:created>
  <dcterms:modified xsi:type="dcterms:W3CDTF">2012-03-14T19:55:46Z</dcterms:modified>
</cp:coreProperties>
</file>