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34"/>
  </p:notesMasterIdLst>
  <p:sldIdLst>
    <p:sldId id="256" r:id="rId5"/>
    <p:sldId id="305" r:id="rId6"/>
    <p:sldId id="306" r:id="rId7"/>
    <p:sldId id="259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304" r:id="rId16"/>
    <p:sldId id="302" r:id="rId17"/>
    <p:sldId id="276" r:id="rId18"/>
    <p:sldId id="303" r:id="rId19"/>
    <p:sldId id="299" r:id="rId20"/>
    <p:sldId id="300" r:id="rId21"/>
    <p:sldId id="301" r:id="rId22"/>
    <p:sldId id="291" r:id="rId23"/>
    <p:sldId id="292" r:id="rId24"/>
    <p:sldId id="293" r:id="rId25"/>
    <p:sldId id="277" r:id="rId26"/>
    <p:sldId id="278" r:id="rId27"/>
    <p:sldId id="294" r:id="rId28"/>
    <p:sldId id="297" r:id="rId29"/>
    <p:sldId id="298" r:id="rId30"/>
    <p:sldId id="280" r:id="rId31"/>
    <p:sldId id="281" r:id="rId32"/>
    <p:sldId id="29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>
          <p15:clr>
            <a:srgbClr val="A4A3A4"/>
          </p15:clr>
        </p15:guide>
        <p15:guide id="2" orient="horz" pos="2544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orient="horz" pos="2832">
          <p15:clr>
            <a:srgbClr val="A4A3A4"/>
          </p15:clr>
        </p15:guide>
        <p15:guide id="5" orient="horz" pos="1104">
          <p15:clr>
            <a:srgbClr val="A4A3A4"/>
          </p15:clr>
        </p15:guide>
        <p15:guide id="6" orient="horz" pos="1344">
          <p15:clr>
            <a:srgbClr val="A4A3A4"/>
          </p15:clr>
        </p15:guide>
        <p15:guide id="7" pos="2880">
          <p15:clr>
            <a:srgbClr val="A4A3A4"/>
          </p15:clr>
        </p15:guide>
        <p15:guide id="8" pos="48">
          <p15:clr>
            <a:srgbClr val="A4A3A4"/>
          </p15:clr>
        </p15:guide>
        <p15:guide id="9" pos="5712">
          <p15:clr>
            <a:srgbClr val="A4A3A4"/>
          </p15:clr>
        </p15:guide>
        <p15:guide id="10" pos="1488">
          <p15:clr>
            <a:srgbClr val="A4A3A4"/>
          </p15:clr>
        </p15:guide>
        <p15:guide id="11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FF8000"/>
    <a:srgbClr val="150867"/>
    <a:srgbClr val="FF0000"/>
    <a:srgbClr val="182463"/>
    <a:srgbClr val="004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722" autoAdjust="0"/>
  </p:normalViewPr>
  <p:slideViewPr>
    <p:cSldViewPr>
      <p:cViewPr varScale="1">
        <p:scale>
          <a:sx n="74" d="100"/>
          <a:sy n="74" d="100"/>
        </p:scale>
        <p:origin x="-696" y="-102"/>
      </p:cViewPr>
      <p:guideLst>
        <p:guide orient="horz" pos="2976"/>
        <p:guide orient="horz" pos="2544"/>
        <p:guide orient="horz" pos="1536"/>
        <p:guide orient="horz" pos="2832"/>
        <p:guide orient="horz" pos="1104"/>
        <p:guide orient="horz" pos="1344"/>
        <p:guide pos="2880"/>
        <p:guide pos="48"/>
        <p:guide pos="5712"/>
        <p:guide pos="1488"/>
        <p:guide pos="432"/>
      </p:guideLst>
    </p:cSldViewPr>
  </p:slideViewPr>
  <p:outlineViewPr>
    <p:cViewPr>
      <p:scale>
        <a:sx n="33" d="100"/>
        <a:sy n="33" d="100"/>
      </p:scale>
      <p:origin x="0" y="26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ong Clifford Fru-Wezieh" userId="S::fruwezac@warhawks.ulm.edu::5ce472ca-7bd0-4150-aa54-a025abb459f5" providerId="AD" clId="Web-{892038FF-7004-2039-D007-6C41C04B9CE6}"/>
    <pc:docChg chg="modSld">
      <pc:chgData name="Afong Clifford Fru-Wezieh" userId="S::fruwezac@warhawks.ulm.edu::5ce472ca-7bd0-4150-aa54-a025abb459f5" providerId="AD" clId="Web-{892038FF-7004-2039-D007-6C41C04B9CE6}" dt="2019-03-30T20:05:32.120" v="4" actId="20577"/>
      <pc:docMkLst>
        <pc:docMk/>
      </pc:docMkLst>
      <pc:sldChg chg="modSp">
        <pc:chgData name="Afong Clifford Fru-Wezieh" userId="S::fruwezac@warhawks.ulm.edu::5ce472ca-7bd0-4150-aa54-a025abb459f5" providerId="AD" clId="Web-{892038FF-7004-2039-D007-6C41C04B9CE6}" dt="2019-03-30T20:05:29.573" v="2" actId="20577"/>
        <pc:sldMkLst>
          <pc:docMk/>
          <pc:sldMk cId="0" sldId="259"/>
        </pc:sldMkLst>
        <pc:spChg chg="mod">
          <ac:chgData name="Afong Clifford Fru-Wezieh" userId="S::fruwezac@warhawks.ulm.edu::5ce472ca-7bd0-4150-aa54-a025abb459f5" providerId="AD" clId="Web-{892038FF-7004-2039-D007-6C41C04B9CE6}" dt="2019-03-30T20:05:29.573" v="2" actId="20577"/>
          <ac:spMkLst>
            <pc:docMk/>
            <pc:sldMk cId="0" sldId="259"/>
            <ac:spMk id="61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B40CFAD-78BC-4E36-AF35-C4F6147B8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F176C-6E92-428C-AC62-B9FDEBA2697C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AED5E-EB94-4F9F-BC17-1B943292F5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EC21A-F530-4495-883A-1C89D26F07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56279-7368-4221-9FC4-8BA6CC2587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237D-561A-4AB4-8535-6D087409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CD26E-31A9-4A5E-90A8-59C57FC52F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55517-831E-43E0-A02C-423D1D65C0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C2CA9-29A9-4707-9F0B-1AEB40474E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9421-8C95-4570-ABED-492D985277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5FB3F-F983-4280-AFAE-5CCB6554EB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B622B-98D4-43A9-942B-F611119A71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AFAD-C0A4-4F83-BC80-7A41BA3E96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69D9617-7412-4388-84B4-D573D56496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B91623F-9060-4A73-A41D-0B89FCFA69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hyperlink" Target="https://localhost:8834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3505200" y="2514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br>
              <a:rPr lang="en-US" sz="2400" dirty="0">
                <a:solidFill>
                  <a:srgbClr val="182463"/>
                </a:solidFill>
                <a:latin typeface="Calibri" charset="0"/>
                <a:cs typeface="Calibri" charset="0"/>
              </a:rPr>
            </a:br>
            <a:r>
              <a:rPr lang="en-US" sz="28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Introduction to </a:t>
            </a:r>
            <a:r>
              <a:rPr lang="en-US" sz="2800" b="1" dirty="0" err="1">
                <a:solidFill>
                  <a:srgbClr val="182463"/>
                </a:solidFill>
                <a:latin typeface="Calibri" charset="0"/>
                <a:cs typeface="Calibri" charset="0"/>
              </a:rPr>
              <a:t>Nessus</a:t>
            </a:r>
            <a:r>
              <a:rPr lang="en-US" sz="28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  and Vulnerability Scanning</a:t>
            </a:r>
            <a:endParaRPr lang="en-US" sz="4400" dirty="0">
              <a:solidFill>
                <a:schemeClr val="tx2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Add User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8567" y="1600200"/>
            <a:ext cx="30868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Sign In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747474"/>
                </a:solidFill>
              </a:rPr>
              <a:t>Open up your Browser and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747474"/>
                </a:solidFill>
                <a:hlinkClick r:id="rId4"/>
              </a:rPr>
              <a:t>https://localhost:8834</a:t>
            </a:r>
            <a:endParaRPr lang="en-US" sz="1800" dirty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747474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2819400"/>
            <a:ext cx="6153713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162800" cy="4114800"/>
          </a:xfrm>
        </p:spPr>
        <p:txBody>
          <a:bodyPr/>
          <a:lstStyle/>
          <a:p>
            <a:r>
              <a:rPr lang="en-US" dirty="0"/>
              <a:t>What to Scan on your target</a:t>
            </a:r>
          </a:p>
          <a:p>
            <a:r>
              <a:rPr lang="en-US" dirty="0"/>
              <a:t>Policies define how to scan your </a:t>
            </a:r>
            <a:r>
              <a:rPr lang="en-US" dirty="0" err="1"/>
              <a:t>traget</a:t>
            </a:r>
            <a:endParaRPr lang="en-US" dirty="0"/>
          </a:p>
          <a:p>
            <a:pPr lvl="1"/>
            <a:r>
              <a:rPr lang="en-US" dirty="0"/>
              <a:t>Global Scan Setting</a:t>
            </a:r>
          </a:p>
          <a:p>
            <a:pPr lvl="1"/>
            <a:r>
              <a:rPr lang="en-US" dirty="0"/>
              <a:t>What to check for and report on</a:t>
            </a:r>
          </a:p>
          <a:p>
            <a:pPr lvl="1"/>
            <a:r>
              <a:rPr lang="en-US" dirty="0"/>
              <a:t>Credentials and other applications specific setting</a:t>
            </a:r>
          </a:p>
          <a:p>
            <a:r>
              <a:rPr lang="en-US" dirty="0"/>
              <a:t>You may define different policies for different purposes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696200" cy="41148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Before you can execute a </a:t>
            </a:r>
            <a:r>
              <a:rPr lang="en-US" sz="1800" dirty="0" err="1"/>
              <a:t>Nessus</a:t>
            </a:r>
            <a:r>
              <a:rPr lang="en-US" sz="1800" dirty="0"/>
              <a:t> Scan a Policy must created.</a:t>
            </a:r>
          </a:p>
          <a:p>
            <a:r>
              <a:rPr lang="en-US" sz="1800" dirty="0"/>
              <a:t>A policy contains scan details</a:t>
            </a:r>
          </a:p>
          <a:p>
            <a:r>
              <a:rPr lang="en-US" sz="1800" dirty="0"/>
              <a:t>Policies are constructed in 4 parts</a:t>
            </a:r>
          </a:p>
          <a:p>
            <a:pPr lvl="1"/>
            <a:r>
              <a:rPr lang="en-US" sz="1800" dirty="0"/>
              <a:t>General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Port Scan</a:t>
            </a:r>
          </a:p>
          <a:p>
            <a:pPr lvl="1"/>
            <a:r>
              <a:rPr lang="en-US" sz="1800" dirty="0"/>
              <a:t>Scan Intensity</a:t>
            </a:r>
          </a:p>
          <a:p>
            <a:r>
              <a:rPr lang="en-US" sz="2000" dirty="0"/>
              <a:t>Scan Options</a:t>
            </a:r>
          </a:p>
          <a:p>
            <a:r>
              <a:rPr lang="en-US" sz="2000" dirty="0"/>
              <a:t>Credentials</a:t>
            </a:r>
          </a:p>
          <a:p>
            <a:r>
              <a:rPr lang="en-US" sz="2000" dirty="0" err="1"/>
              <a:t>Plugins</a:t>
            </a:r>
            <a:endParaRPr lang="en-US" sz="2000" dirty="0"/>
          </a:p>
          <a:p>
            <a:pPr lvl="1"/>
            <a:r>
              <a:rPr lang="en-US" sz="1800" dirty="0"/>
              <a:t>Family</a:t>
            </a:r>
          </a:p>
          <a:p>
            <a:pPr lvl="1"/>
            <a:r>
              <a:rPr lang="en-US" sz="1800" dirty="0"/>
              <a:t>Individual</a:t>
            </a:r>
          </a:p>
          <a:p>
            <a:r>
              <a:rPr lang="en-US" sz="2000" dirty="0"/>
              <a:t>Preferences</a:t>
            </a:r>
          </a:p>
          <a:p>
            <a:pPr marL="484632" indent="-457200">
              <a:buAutoNum type="arabicPeriod"/>
            </a:pPr>
            <a:endParaRPr lang="en-US" sz="2500" dirty="0"/>
          </a:p>
          <a:p>
            <a:pPr marL="1124712" lvl="2" indent="-457200">
              <a:buAutoNum type="arabicPeriod"/>
            </a:pPr>
            <a:endParaRPr lang="en-US" dirty="0"/>
          </a:p>
          <a:p>
            <a:pPr marL="484632" indent="-4572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Configure Scan Policy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915" y="1600200"/>
            <a:ext cx="64441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Configure Scan Policy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1187" y="1600200"/>
            <a:ext cx="63616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is a Vulnerability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3622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47474"/>
                </a:solidFill>
                <a:latin typeface="+mn-lt"/>
              </a:rPr>
              <a:t>Definition:</a:t>
            </a:r>
          </a:p>
          <a:p>
            <a:endParaRPr lang="en-US" sz="2400" dirty="0">
              <a:solidFill>
                <a:srgbClr val="747474"/>
              </a:solidFill>
              <a:latin typeface="+mn-lt"/>
            </a:endParaRPr>
          </a:p>
          <a:p>
            <a:r>
              <a:rPr lang="en-US" sz="2400" b="1" dirty="0">
                <a:solidFill>
                  <a:srgbClr val="747474"/>
                </a:solidFill>
                <a:latin typeface="+mn-lt"/>
              </a:rPr>
              <a:t>A weakness that can lead to a compromise </a:t>
            </a:r>
          </a:p>
          <a:p>
            <a:endParaRPr lang="en-US" sz="2400" dirty="0" err="1">
              <a:solidFill>
                <a:srgbClr val="747474"/>
              </a:solidFill>
              <a:latin typeface="+mn-lt"/>
            </a:endParaRPr>
          </a:p>
          <a:p>
            <a:r>
              <a:rPr lang="en-US" sz="2400" b="1" dirty="0">
                <a:solidFill>
                  <a:srgbClr val="747474"/>
                </a:solidFill>
                <a:latin typeface="+mn-lt"/>
              </a:rPr>
              <a:t>Type of Vulnerabilities: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747474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rgbClr val="747474"/>
                </a:solidFill>
                <a:latin typeface="+mn-lt"/>
              </a:rPr>
              <a:t>Mis</a:t>
            </a:r>
            <a:r>
              <a:rPr lang="en-US" sz="2400" dirty="0">
                <a:solidFill>
                  <a:srgbClr val="747474"/>
                </a:solidFill>
                <a:latin typeface="+mn-lt"/>
              </a:rPr>
              <a:t>)Configuration –  caused by vendors or user implementing improper setting.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747474"/>
                </a:solidFill>
                <a:latin typeface="+mn-lt"/>
              </a:rPr>
              <a:t>Implementation – errors in coding techniques – SQL injections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747474"/>
                </a:solidFill>
                <a:latin typeface="+mn-lt"/>
              </a:rPr>
              <a:t>Design – inherent in the protocol, application or architecture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Configure Scan Policy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9607" y="1600200"/>
            <a:ext cx="66047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Configure Scan Policy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5800" y="137160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Execute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981200"/>
            <a:ext cx="4569001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905000"/>
            <a:ext cx="3048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Select a Scan Policy.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Enter your target hosts.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Ensure that the client or </a:t>
            </a:r>
            <a:r>
              <a:rPr lang="en-US" sz="2400" dirty="0" err="1"/>
              <a:t>auditee</a:t>
            </a:r>
            <a:r>
              <a:rPr lang="en-US" sz="2400" dirty="0"/>
              <a:t> is notified of the scan.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Recheck your target Host.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Submit the Scan for Processing.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Scan Status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219200"/>
            <a:ext cx="567071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Results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524000"/>
            <a:ext cx="6781800" cy="45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Nessus</a:t>
            </a:r>
            <a:r>
              <a:rPr lang="en-US" dirty="0"/>
              <a:t> Report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81200"/>
            <a:ext cx="6172200" cy="439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941044"/>
            <a:ext cx="6397860" cy="591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err="1">
                <a:solidFill>
                  <a:srgbClr val="182463"/>
                </a:solidFill>
                <a:latin typeface="Calibri" charset="0"/>
                <a:cs typeface="Calibri" charset="0"/>
              </a:rPr>
              <a:t>Nessus</a:t>
            </a:r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 Results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747474"/>
                </a:solidFill>
              </a:rPr>
              <a:t>Nessus</a:t>
            </a:r>
            <a:r>
              <a:rPr lang="en-US" sz="1800" dirty="0">
                <a:solidFill>
                  <a:srgbClr val="747474"/>
                </a:solidFill>
              </a:rPr>
              <a:t> Ranks the Scans  Finding– High Medium and Low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Always Pay Attention to the High Finding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False Positives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Always confirm your finding with the Systems Administrators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Many Finding can be fixed by configurations changes and updating patches.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rgbClr val="74747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Recap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747474"/>
                </a:solidFill>
              </a:rPr>
              <a:t>Nessus</a:t>
            </a:r>
            <a:r>
              <a:rPr lang="en-US" sz="1800" dirty="0">
                <a:solidFill>
                  <a:srgbClr val="747474"/>
                </a:solidFill>
              </a:rPr>
              <a:t> is a vulnerability Scanner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Review your  rules of engagement !!!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Cautions on the Configurations – do not USE DENIAL of Service ATTACKS.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Be aware of your targets.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Ensure that the client or </a:t>
            </a:r>
            <a:r>
              <a:rPr lang="en-US" sz="1800" dirty="0" err="1">
                <a:solidFill>
                  <a:srgbClr val="747474"/>
                </a:solidFill>
              </a:rPr>
              <a:t>auditee</a:t>
            </a:r>
            <a:r>
              <a:rPr lang="en-US" sz="1800" dirty="0">
                <a:solidFill>
                  <a:srgbClr val="747474"/>
                </a:solidFill>
              </a:rPr>
              <a:t> knows of  your </a:t>
            </a:r>
            <a:r>
              <a:rPr lang="en-US" sz="1800">
                <a:solidFill>
                  <a:srgbClr val="747474"/>
                </a:solidFill>
              </a:rPr>
              <a:t>scan.</a:t>
            </a:r>
            <a:endParaRPr lang="en-US" sz="1800" dirty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Confirm the vulnerabilities before presenting to client.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rgbClr val="74747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LAB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rgbClr val="74747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we find Vulnerabilities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514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47474"/>
                </a:solidFill>
                <a:latin typeface="+mn-lt"/>
              </a:rPr>
              <a:t>Hosts – operating systems and services</a:t>
            </a:r>
          </a:p>
          <a:p>
            <a:endParaRPr lang="en-US" sz="2400" dirty="0">
              <a:solidFill>
                <a:srgbClr val="747474"/>
              </a:solidFill>
              <a:latin typeface="+mn-lt"/>
            </a:endParaRPr>
          </a:p>
          <a:p>
            <a:r>
              <a:rPr lang="en-US" sz="2400" dirty="0">
                <a:solidFill>
                  <a:srgbClr val="747474"/>
                </a:solidFill>
                <a:latin typeface="+mn-lt"/>
              </a:rPr>
              <a:t>Devices – routers, switches</a:t>
            </a:r>
          </a:p>
          <a:p>
            <a:endParaRPr lang="en-US" sz="2400" dirty="0">
              <a:solidFill>
                <a:srgbClr val="747474"/>
              </a:solidFill>
              <a:latin typeface="+mn-lt"/>
            </a:endParaRPr>
          </a:p>
          <a:p>
            <a:r>
              <a:rPr lang="en-US" sz="2400" dirty="0">
                <a:solidFill>
                  <a:srgbClr val="747474"/>
                </a:solidFill>
                <a:latin typeface="+mn-lt"/>
              </a:rPr>
              <a:t>Applications – client server, web applications, databases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Vulnerability Scanner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 vert="horz"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Nessus an easy to use yet powerful vulnerability scanner that can be used at home  as well as major corporation.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Use the home version and practice to get familiar with its interface and now to  configure vulnerability scanners.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rgbClr val="74747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Cautions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Be very careful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YOU CAN VERY EASILY LAUNCH A DENIAL OF SERVICE ATTACK WITHOUT KNOWING IT.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Rules of engagement. What you can do and </a:t>
            </a:r>
            <a:r>
              <a:rPr lang="en-US" sz="2400" dirty="0" err="1">
                <a:solidFill>
                  <a:srgbClr val="747474"/>
                </a:solidFill>
              </a:rPr>
              <a:t>can;t</a:t>
            </a:r>
            <a:endParaRPr lang="en-US" sz="2400" dirty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747474"/>
                </a:solidFill>
              </a:rPr>
              <a:t>Nessus</a:t>
            </a:r>
            <a:r>
              <a:rPr lang="en-US" sz="2400" dirty="0">
                <a:solidFill>
                  <a:srgbClr val="747474"/>
                </a:solidFill>
              </a:rPr>
              <a:t> can bring down a critical service and/or servers.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Always notify your system administrator that you are running a vulnerability scan and to have there systems.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rgbClr val="74747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Client Server 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747474"/>
                </a:solidFill>
              </a:rPr>
              <a:t>Client – User Interface	           Server                              Target 							   Network Scan</a:t>
            </a:r>
          </a:p>
        </p:txBody>
      </p:sp>
      <p:pic>
        <p:nvPicPr>
          <p:cNvPr id="8" name="Picture 3" descr="C:\Users\allen\AppData\Local\Microsoft\Windows\Temporary Internet Files\Content.IE5\289O8Z6D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276600"/>
            <a:ext cx="1714500" cy="1714500"/>
          </a:xfrm>
          <a:prstGeom prst="rect">
            <a:avLst/>
          </a:prstGeom>
          <a:noFill/>
        </p:spPr>
      </p:pic>
      <p:pic>
        <p:nvPicPr>
          <p:cNvPr id="9" name="Picture 5" descr="C:\Users\allen\AppData\Local\Microsoft\Windows\Temporary Internet Files\Content.IE5\GOASRX5Q\MC900197439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3810000"/>
            <a:ext cx="1295400" cy="1349720"/>
          </a:xfrm>
          <a:prstGeom prst="rect">
            <a:avLst/>
          </a:prstGeom>
          <a:noFill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886200"/>
            <a:ext cx="666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3200400"/>
            <a:ext cx="2524125" cy="169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ight Arrow 14"/>
          <p:cNvSpPr/>
          <p:nvPr/>
        </p:nvSpPr>
        <p:spPr bwMode="auto">
          <a:xfrm>
            <a:off x="5334000" y="4267200"/>
            <a:ext cx="1066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" name="Left-Right Arrow 16"/>
          <p:cNvSpPr/>
          <p:nvPr/>
        </p:nvSpPr>
        <p:spPr bwMode="auto">
          <a:xfrm>
            <a:off x="3048000" y="4267200"/>
            <a:ext cx="7620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err="1">
                <a:solidFill>
                  <a:srgbClr val="182463"/>
                </a:solidFill>
                <a:latin typeface="Calibri" charset="0"/>
                <a:cs typeface="Calibri" charset="0"/>
              </a:rPr>
              <a:t>Nessus</a:t>
            </a:r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 – Work Flow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Determine which ports are open,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Determine, for each port which service is running. Application and version.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Lookup the in the vulnerability database to find vulnerabilities for those applications found.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47474"/>
                </a:solidFill>
              </a:rPr>
              <a:t>Send probes to the remote service to verify that vulnerabilities actually exists.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rgbClr val="74747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Server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9433" y="1600200"/>
            <a:ext cx="36051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rgbClr val="182463"/>
                </a:solidFill>
                <a:latin typeface="Calibri" charset="0"/>
                <a:cs typeface="Calibri" charset="0"/>
              </a:rPr>
              <a:t>Configuration – Initial Configuration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39624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Update </a:t>
            </a:r>
            <a:r>
              <a:rPr lang="en-US" sz="1800" dirty="0" err="1">
                <a:solidFill>
                  <a:srgbClr val="747474"/>
                </a:solidFill>
              </a:rPr>
              <a:t>Plugins</a:t>
            </a:r>
            <a:endParaRPr lang="en-US" sz="1800" dirty="0">
              <a:solidFill>
                <a:srgbClr val="747474"/>
              </a:solidFill>
            </a:endParaRP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Double click and update user </a:t>
            </a:r>
            <a:r>
              <a:rPr lang="en-US" sz="1800" dirty="0" err="1">
                <a:solidFill>
                  <a:srgbClr val="747474"/>
                </a:solidFill>
              </a:rPr>
              <a:t>plugins</a:t>
            </a:r>
            <a:endParaRPr lang="en-US" sz="1800" dirty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Manage Users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747474"/>
                </a:solidFill>
              </a:rPr>
              <a:t>Double click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00200"/>
            <a:ext cx="3905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B46C4055C640B628A788CD1459D7" ma:contentTypeVersion="0" ma:contentTypeDescription="Create a new document." ma:contentTypeScope="" ma:versionID="a81b1e31ca26f2e68d161ec33f8c31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E11298E-E72B-44AE-9970-814C1368575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0866529-3FF6-4FEB-AF88-3E33BFA1C5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1BC315-646F-45CA-8911-3F8A95C77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1625</TotalTime>
  <Words>515</Words>
  <Application>Microsoft Office PowerPoint</Application>
  <PresentationFormat>On-screen Show (4:3)</PresentationFormat>
  <Paragraphs>121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PowerPoint Presentation</vt:lpstr>
      <vt:lpstr>What’s is a Vulnerability ?</vt:lpstr>
      <vt:lpstr>Where do we find Vulnerabilities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Scanning Policies</vt:lpstr>
      <vt:lpstr>Creating Policy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Nessus Report</vt:lpstr>
      <vt:lpstr>PowerPoint Presentation</vt:lpstr>
      <vt:lpstr>PowerPoint Presentation</vt:lpstr>
      <vt:lpstr>PowerPoint Presentation</vt:lpstr>
      <vt:lpstr>PowerPoint Presentation</vt:lpstr>
    </vt:vector>
  </TitlesOfParts>
  <Company>Michael Flint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Michael Flint</dc:creator>
  <cp:lastModifiedBy>Allen Lum</cp:lastModifiedBy>
  <cp:revision>140</cp:revision>
  <dcterms:created xsi:type="dcterms:W3CDTF">2011-04-11T18:30:15Z</dcterms:created>
  <dcterms:modified xsi:type="dcterms:W3CDTF">2019-03-30T20:05:34Z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0x0101005E03B46C4055C640B628A788CD1459D7</vt:lpwstr>
  </property>
</Properties>
</file>