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Hanken Grotesk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Hanken Grotesk SemiBold"/>
      <p:regular r:id="rId34"/>
      <p:bold r:id="rId35"/>
      <p:italic r:id="rId36"/>
      <p:boldItalic r:id="rId37"/>
    </p:embeddedFont>
    <p:embeddedFont>
      <p:font typeface="Inter"/>
      <p:regular r:id="rId38"/>
      <p:bold r:id="rId39"/>
    </p:embeddedFont>
    <p:embeddedFont>
      <p:font typeface="Libre Franklin Medium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regular.fntdata"/><Relationship Id="rId20" Type="http://schemas.openxmlformats.org/officeDocument/2006/relationships/slide" Target="slides/slide15.xml"/><Relationship Id="rId42" Type="http://schemas.openxmlformats.org/officeDocument/2006/relationships/font" Target="fonts/LibreFranklinMedium-italic.fntdata"/><Relationship Id="rId41" Type="http://schemas.openxmlformats.org/officeDocument/2006/relationships/font" Target="fonts/LibreFranklinMedium-bold.fntdata"/><Relationship Id="rId22" Type="http://schemas.openxmlformats.org/officeDocument/2006/relationships/font" Target="fonts/Economica-regular.fntdata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LibreFranklinMedium-boldItalic.fntdata"/><Relationship Id="rId24" Type="http://schemas.openxmlformats.org/officeDocument/2006/relationships/font" Target="fonts/Economica-italic.fntdata"/><Relationship Id="rId46" Type="http://schemas.openxmlformats.org/officeDocument/2006/relationships/font" Target="fonts/OpenSans-italic.fntdata"/><Relationship Id="rId23" Type="http://schemas.openxmlformats.org/officeDocument/2006/relationships/font" Target="fonts/Economica-bold.fntdata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-regular.fntdata"/><Relationship Id="rId25" Type="http://schemas.openxmlformats.org/officeDocument/2006/relationships/font" Target="fonts/Economica-boldItalic.fntdata"/><Relationship Id="rId47" Type="http://schemas.openxmlformats.org/officeDocument/2006/relationships/font" Target="fonts/OpenSans-boldItalic.fntdata"/><Relationship Id="rId28" Type="http://schemas.openxmlformats.org/officeDocument/2006/relationships/font" Target="fonts/HankenGrotesk-italic.fntdata"/><Relationship Id="rId27" Type="http://schemas.openxmlformats.org/officeDocument/2006/relationships/font" Target="fonts/Hanken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ankenGrotes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HankenGroteskSemiBold-bold.fntdata"/><Relationship Id="rId12" Type="http://schemas.openxmlformats.org/officeDocument/2006/relationships/slide" Target="slides/slide7.xml"/><Relationship Id="rId34" Type="http://schemas.openxmlformats.org/officeDocument/2006/relationships/font" Target="fonts/HankenGrotesk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HankenGrotesk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HankenGrotesk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19204238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19204238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920423886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SLIDES_API1920423886_15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SLIDES_API1920423886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SLIDES_API1920423886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SLIDES_API1920423886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SLIDES_API1920423886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SLIDES_API1920423886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SLIDES_API1920423886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SLIDES_API1920423886_2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SLIDES_API1920423886_2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SLIDES_API1920423886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SLIDES_API1920423886_2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d443060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d443060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1920423886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1920423886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1920423886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SLIDES_API1920423886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1920423886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1920423886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1920423886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1920423886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SLIDES_API1920423886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SLIDES_API1920423886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920423886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920423886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1920423886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1920423886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SLIDES_API1920423886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SLIDES_API1920423886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Sections">
  <p:cSld name="4-Sectio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34290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2539746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800600"/>
            <a:ext cx="222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2775585" y="4800600"/>
            <a:ext cx="35928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865620" y="4800600"/>
            <a:ext cx="18213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457200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2539746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4622292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6" type="body"/>
          </p:nvPr>
        </p:nvSpPr>
        <p:spPr>
          <a:xfrm>
            <a:off x="6704838" y="1877673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7" type="body"/>
          </p:nvPr>
        </p:nvSpPr>
        <p:spPr>
          <a:xfrm>
            <a:off x="4622292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6" name="Google Shape;76;p15"/>
          <p:cNvSpPr txBox="1"/>
          <p:nvPr>
            <p:ph idx="8" type="body"/>
          </p:nvPr>
        </p:nvSpPr>
        <p:spPr>
          <a:xfrm>
            <a:off x="6704838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457200" y="1477250"/>
            <a:ext cx="1942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3" type="body"/>
          </p:nvPr>
        </p:nvSpPr>
        <p:spPr>
          <a:xfrm>
            <a:off x="255293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4" type="subTitle"/>
          </p:nvPr>
        </p:nvSpPr>
        <p:spPr>
          <a:xfrm>
            <a:off x="2552930" y="1477250"/>
            <a:ext cx="1942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5" type="body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648660" y="1477250"/>
            <a:ext cx="1942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7" type="body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6744392" y="1477250"/>
            <a:ext cx="1942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 1">
  <p:cSld name="CUSTOM_3_2_1_1_1_1_1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064350" y="114000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2064350" y="207693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3" type="subTitle"/>
          </p:nvPr>
        </p:nvSpPr>
        <p:spPr>
          <a:xfrm>
            <a:off x="457200" y="1140077"/>
            <a:ext cx="14040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4" type="subTitle"/>
          </p:nvPr>
        </p:nvSpPr>
        <p:spPr>
          <a:xfrm>
            <a:off x="457200" y="2076966"/>
            <a:ext cx="14040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5" type="subTitle"/>
          </p:nvPr>
        </p:nvSpPr>
        <p:spPr>
          <a:xfrm>
            <a:off x="457200" y="3013875"/>
            <a:ext cx="14040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6" type="body"/>
          </p:nvPr>
        </p:nvSpPr>
        <p:spPr>
          <a:xfrm>
            <a:off x="2064350" y="301387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7" type="subTitle"/>
          </p:nvPr>
        </p:nvSpPr>
        <p:spPr>
          <a:xfrm>
            <a:off x="457200" y="3950775"/>
            <a:ext cx="14040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8" type="body"/>
          </p:nvPr>
        </p:nvSpPr>
        <p:spPr>
          <a:xfrm>
            <a:off x="2064350" y="3950773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shil.pokhrel@uwaterloo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140" name="Google Shape;140;p24"/>
          <p:cNvSpPr txBox="1"/>
          <p:nvPr>
            <p:ph type="ctrTitle"/>
          </p:nvPr>
        </p:nvSpPr>
        <p:spPr>
          <a:xfrm>
            <a:off x="786900" y="553700"/>
            <a:ext cx="6606900" cy="25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Gap Acceptance Behavior of Young Drivers at Signalized Left Turns - A Driving Simulator Study</a:t>
            </a:r>
            <a:endParaRPr sz="3200"/>
          </a:p>
        </p:txBody>
      </p:sp>
      <p:sp>
        <p:nvSpPr>
          <p:cNvPr descr="date" id="141" name="Google Shape;141;p24"/>
          <p:cNvSpPr txBox="1"/>
          <p:nvPr/>
        </p:nvSpPr>
        <p:spPr>
          <a:xfrm>
            <a:off x="65750" y="2647650"/>
            <a:ext cx="88548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Presented by : 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Sushil Pokhrel </a:t>
            </a: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PhD student , University of Waterloo , ON ,Canada 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                                                  (</a:t>
            </a:r>
            <a:r>
              <a:rPr lang="en" sz="1800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sushil.pokhrel@uwaterloo.ca</a:t>
            </a: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)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                                             August 5-6 ,2024 </a:t>
            </a: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ISOES 2024 Colorado , USA </a:t>
            </a:r>
            <a:endParaRPr sz="1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36" name="Google Shape;236;p33"/>
          <p:cNvSpPr txBox="1"/>
          <p:nvPr>
            <p:ph type="title"/>
          </p:nvPr>
        </p:nvSpPr>
        <p:spPr>
          <a:xfrm>
            <a:off x="457200" y="445025"/>
            <a:ext cx="27408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 u="sng"/>
              <a:t>Results and Discussion</a:t>
            </a:r>
            <a:endParaRPr sz="2520" u="sng"/>
          </a:p>
        </p:txBody>
      </p:sp>
      <p:sp>
        <p:nvSpPr>
          <p:cNvPr descr="detail_0" id="237" name="Google Shape;237;p33"/>
          <p:cNvSpPr txBox="1"/>
          <p:nvPr/>
        </p:nvSpPr>
        <p:spPr>
          <a:xfrm>
            <a:off x="4104775" y="445025"/>
            <a:ext cx="44649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1"/>
                </a:solidFill>
              </a:rPr>
              <a:t>Gap Acceptance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Longer queues, higher traffic volumes, absence of pedestrians → larger gaps accepted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Queue Length 0</a:t>
            </a:r>
            <a:r>
              <a:rPr lang="en" sz="1300">
                <a:solidFill>
                  <a:schemeClr val="dk1"/>
                </a:solidFill>
              </a:rPr>
              <a:t>: Accepted gaps: 2.05s - 4.16s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Queue Length 2</a:t>
            </a:r>
            <a:r>
              <a:rPr lang="en" sz="1300">
                <a:solidFill>
                  <a:schemeClr val="dk1"/>
                </a:solidFill>
              </a:rPr>
              <a:t>: Accepted gaps: 2.05s - 5.98s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</a:rPr>
              <a:t>Statistical Analysis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Repeated Measures ANOVA</a:t>
            </a:r>
            <a:r>
              <a:rPr lang="en" sz="1300">
                <a:solidFill>
                  <a:schemeClr val="dk1"/>
                </a:solidFill>
              </a:rPr>
              <a:t>: Significant effects of queue length, traffic volume, and pedestrian presence on gap acceptance (all p &lt; 0.05)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T-Test</a:t>
            </a:r>
            <a:r>
              <a:rPr lang="en" sz="1300">
                <a:solidFill>
                  <a:schemeClr val="dk1"/>
                </a:solidFill>
              </a:rPr>
              <a:t>: Significant differences in gap acceptance and rejection between younger and older drivers (P &lt; 0.05)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42" name="Google Shape;242;p34"/>
          <p:cNvSpPr/>
          <p:nvPr/>
        </p:nvSpPr>
        <p:spPr>
          <a:xfrm>
            <a:off x="6145625" y="1616150"/>
            <a:ext cx="25413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Higher traffic volumes and longer queue lengths led to shorter accepted gaps as drivers felt increased pressure.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243" name="Google Shape;243;p34"/>
          <p:cNvGrpSpPr/>
          <p:nvPr/>
        </p:nvGrpSpPr>
        <p:grpSpPr>
          <a:xfrm>
            <a:off x="528139" y="1616143"/>
            <a:ext cx="5424131" cy="2488627"/>
            <a:chOff x="528156" y="1694502"/>
            <a:chExt cx="5604599" cy="2571427"/>
          </a:xfrm>
        </p:grpSpPr>
        <p:sp>
          <p:nvSpPr>
            <p:cNvPr id="244" name="Google Shape;244;p34"/>
            <p:cNvSpPr/>
            <p:nvPr/>
          </p:nvSpPr>
          <p:spPr>
            <a:xfrm>
              <a:off x="528156" y="4263129"/>
              <a:ext cx="5604599" cy="22"/>
            </a:xfrm>
            <a:custGeom>
              <a:rect b="b" l="l" r="r" t="t"/>
              <a:pathLst>
                <a:path extrusionOk="0" fill="none" h="1" w="257446">
                  <a:moveTo>
                    <a:pt x="0" y="1"/>
                  </a:moveTo>
                  <a:lnTo>
                    <a:pt x="257446" y="1"/>
                  </a:lnTo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28156" y="1697281"/>
              <a:ext cx="22" cy="2565870"/>
            </a:xfrm>
            <a:custGeom>
              <a:rect b="b" l="l" r="r" t="t"/>
              <a:pathLst>
                <a:path extrusionOk="0" fill="none" h="118202" w="1">
                  <a:moveTo>
                    <a:pt x="0" y="118202"/>
                  </a:moveTo>
                  <a:lnTo>
                    <a:pt x="0" y="1"/>
                  </a:lnTo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838335" y="3630225"/>
              <a:ext cx="574010" cy="635704"/>
            </a:xfrm>
            <a:custGeom>
              <a:rect b="b" l="l" r="r" t="t"/>
              <a:pathLst>
                <a:path extrusionOk="0" fill="none" h="29285" w="26367">
                  <a:moveTo>
                    <a:pt x="26367" y="29284"/>
                  </a:moveTo>
                  <a:lnTo>
                    <a:pt x="0" y="29284"/>
                  </a:lnTo>
                  <a:lnTo>
                    <a:pt x="0" y="533"/>
                  </a:lnTo>
                  <a:cubicBezTo>
                    <a:pt x="0" y="235"/>
                    <a:pt x="235" y="0"/>
                    <a:pt x="533" y="0"/>
                  </a:cubicBezTo>
                  <a:lnTo>
                    <a:pt x="25834" y="0"/>
                  </a:lnTo>
                  <a:cubicBezTo>
                    <a:pt x="26111" y="0"/>
                    <a:pt x="26367" y="235"/>
                    <a:pt x="26367" y="533"/>
                  </a:cubicBezTo>
                  <a:close/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725289" y="3370408"/>
              <a:ext cx="573552" cy="895521"/>
            </a:xfrm>
            <a:custGeom>
              <a:rect b="b" l="l" r="r" t="t"/>
              <a:pathLst>
                <a:path extrusionOk="0" fill="none" h="41254" w="26346">
                  <a:moveTo>
                    <a:pt x="26346" y="41253"/>
                  </a:moveTo>
                  <a:lnTo>
                    <a:pt x="1" y="41253"/>
                  </a:lnTo>
                  <a:lnTo>
                    <a:pt x="1" y="533"/>
                  </a:lnTo>
                  <a:cubicBezTo>
                    <a:pt x="1" y="234"/>
                    <a:pt x="235" y="0"/>
                    <a:pt x="533" y="0"/>
                  </a:cubicBezTo>
                  <a:lnTo>
                    <a:pt x="25813" y="0"/>
                  </a:lnTo>
                  <a:cubicBezTo>
                    <a:pt x="26112" y="0"/>
                    <a:pt x="26346" y="234"/>
                    <a:pt x="26346" y="533"/>
                  </a:cubicBezTo>
                  <a:close/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725289" y="3370408"/>
              <a:ext cx="573552" cy="895521"/>
            </a:xfrm>
            <a:custGeom>
              <a:rect b="b" l="l" r="r" t="t"/>
              <a:pathLst>
                <a:path extrusionOk="0" h="41254" w="26346">
                  <a:moveTo>
                    <a:pt x="533" y="0"/>
                  </a:moveTo>
                  <a:cubicBezTo>
                    <a:pt x="235" y="0"/>
                    <a:pt x="1" y="234"/>
                    <a:pt x="1" y="533"/>
                  </a:cubicBezTo>
                  <a:lnTo>
                    <a:pt x="1" y="41253"/>
                  </a:lnTo>
                  <a:lnTo>
                    <a:pt x="26346" y="41253"/>
                  </a:lnTo>
                  <a:lnTo>
                    <a:pt x="26346" y="533"/>
                  </a:lnTo>
                  <a:cubicBezTo>
                    <a:pt x="26346" y="234"/>
                    <a:pt x="26112" y="0"/>
                    <a:pt x="25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606233" y="2774950"/>
              <a:ext cx="573552" cy="1490980"/>
            </a:xfrm>
            <a:custGeom>
              <a:rect b="b" l="l" r="r" t="t"/>
              <a:pathLst>
                <a:path extrusionOk="0" fill="none" h="68685" w="26346">
                  <a:moveTo>
                    <a:pt x="26345" y="68684"/>
                  </a:moveTo>
                  <a:lnTo>
                    <a:pt x="0" y="68684"/>
                  </a:lnTo>
                  <a:lnTo>
                    <a:pt x="0" y="533"/>
                  </a:lnTo>
                  <a:cubicBezTo>
                    <a:pt x="0" y="234"/>
                    <a:pt x="234" y="0"/>
                    <a:pt x="533" y="0"/>
                  </a:cubicBezTo>
                  <a:lnTo>
                    <a:pt x="25813" y="0"/>
                  </a:lnTo>
                  <a:cubicBezTo>
                    <a:pt x="26111" y="0"/>
                    <a:pt x="26345" y="234"/>
                    <a:pt x="26345" y="533"/>
                  </a:cubicBezTo>
                  <a:close/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606233" y="2774950"/>
              <a:ext cx="573552" cy="1490980"/>
            </a:xfrm>
            <a:custGeom>
              <a:rect b="b" l="l" r="r" t="t"/>
              <a:pathLst>
                <a:path extrusionOk="0" h="68685" w="26346">
                  <a:moveTo>
                    <a:pt x="533" y="0"/>
                  </a:moveTo>
                  <a:cubicBezTo>
                    <a:pt x="234" y="0"/>
                    <a:pt x="0" y="234"/>
                    <a:pt x="0" y="533"/>
                  </a:cubicBezTo>
                  <a:lnTo>
                    <a:pt x="0" y="68684"/>
                  </a:lnTo>
                  <a:lnTo>
                    <a:pt x="26345" y="68684"/>
                  </a:lnTo>
                  <a:lnTo>
                    <a:pt x="26345" y="533"/>
                  </a:lnTo>
                  <a:cubicBezTo>
                    <a:pt x="26345" y="234"/>
                    <a:pt x="26111" y="0"/>
                    <a:pt x="25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3487156" y="2335742"/>
              <a:ext cx="573552" cy="1930187"/>
            </a:xfrm>
            <a:custGeom>
              <a:rect b="b" l="l" r="r" t="t"/>
              <a:pathLst>
                <a:path extrusionOk="0" fill="none" h="88918" w="26346">
                  <a:moveTo>
                    <a:pt x="26346" y="88917"/>
                  </a:moveTo>
                  <a:lnTo>
                    <a:pt x="1" y="88917"/>
                  </a:lnTo>
                  <a:lnTo>
                    <a:pt x="1" y="533"/>
                  </a:lnTo>
                  <a:cubicBezTo>
                    <a:pt x="1" y="235"/>
                    <a:pt x="235" y="0"/>
                    <a:pt x="533" y="0"/>
                  </a:cubicBezTo>
                  <a:lnTo>
                    <a:pt x="25813" y="0"/>
                  </a:lnTo>
                  <a:cubicBezTo>
                    <a:pt x="26111" y="0"/>
                    <a:pt x="26346" y="235"/>
                    <a:pt x="26346" y="533"/>
                  </a:cubicBezTo>
                  <a:close/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487156" y="2335742"/>
              <a:ext cx="573552" cy="1930187"/>
            </a:xfrm>
            <a:custGeom>
              <a:rect b="b" l="l" r="r" t="t"/>
              <a:pathLst>
                <a:path extrusionOk="0" h="88918" w="26346">
                  <a:moveTo>
                    <a:pt x="533" y="0"/>
                  </a:moveTo>
                  <a:cubicBezTo>
                    <a:pt x="235" y="0"/>
                    <a:pt x="1" y="235"/>
                    <a:pt x="1" y="533"/>
                  </a:cubicBezTo>
                  <a:lnTo>
                    <a:pt x="1" y="88917"/>
                  </a:lnTo>
                  <a:lnTo>
                    <a:pt x="26346" y="88917"/>
                  </a:lnTo>
                  <a:lnTo>
                    <a:pt x="26346" y="533"/>
                  </a:lnTo>
                  <a:cubicBezTo>
                    <a:pt x="26346" y="235"/>
                    <a:pt x="26111" y="0"/>
                    <a:pt x="25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4368101" y="1989008"/>
              <a:ext cx="573552" cy="2276921"/>
            </a:xfrm>
            <a:custGeom>
              <a:rect b="b" l="l" r="r" t="t"/>
              <a:pathLst>
                <a:path extrusionOk="0" fill="none" h="104891" w="26346">
                  <a:moveTo>
                    <a:pt x="26345" y="104890"/>
                  </a:moveTo>
                  <a:lnTo>
                    <a:pt x="0" y="104890"/>
                  </a:lnTo>
                  <a:lnTo>
                    <a:pt x="0" y="533"/>
                  </a:lnTo>
                  <a:cubicBezTo>
                    <a:pt x="0" y="235"/>
                    <a:pt x="234" y="0"/>
                    <a:pt x="532" y="0"/>
                  </a:cubicBezTo>
                  <a:lnTo>
                    <a:pt x="25813" y="0"/>
                  </a:lnTo>
                  <a:cubicBezTo>
                    <a:pt x="26111" y="0"/>
                    <a:pt x="26345" y="235"/>
                    <a:pt x="26345" y="533"/>
                  </a:cubicBezTo>
                  <a:close/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4368101" y="1989008"/>
              <a:ext cx="573552" cy="2276921"/>
            </a:xfrm>
            <a:custGeom>
              <a:rect b="b" l="l" r="r" t="t"/>
              <a:pathLst>
                <a:path extrusionOk="0" h="104891" w="26346">
                  <a:moveTo>
                    <a:pt x="532" y="0"/>
                  </a:moveTo>
                  <a:cubicBezTo>
                    <a:pt x="234" y="0"/>
                    <a:pt x="0" y="235"/>
                    <a:pt x="0" y="533"/>
                  </a:cubicBezTo>
                  <a:lnTo>
                    <a:pt x="0" y="104890"/>
                  </a:lnTo>
                  <a:lnTo>
                    <a:pt x="26345" y="104890"/>
                  </a:lnTo>
                  <a:lnTo>
                    <a:pt x="26345" y="533"/>
                  </a:lnTo>
                  <a:cubicBezTo>
                    <a:pt x="26345" y="235"/>
                    <a:pt x="26111" y="0"/>
                    <a:pt x="25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254597" y="1694502"/>
              <a:ext cx="574010" cy="2571427"/>
            </a:xfrm>
            <a:custGeom>
              <a:rect b="b" l="l" r="r" t="t"/>
              <a:pathLst>
                <a:path extrusionOk="0" fill="none" h="118458" w="26367">
                  <a:moveTo>
                    <a:pt x="26366" y="118457"/>
                  </a:moveTo>
                  <a:lnTo>
                    <a:pt x="0" y="118457"/>
                  </a:lnTo>
                  <a:lnTo>
                    <a:pt x="0" y="533"/>
                  </a:lnTo>
                  <a:cubicBezTo>
                    <a:pt x="0" y="235"/>
                    <a:pt x="234" y="1"/>
                    <a:pt x="532" y="1"/>
                  </a:cubicBezTo>
                  <a:lnTo>
                    <a:pt x="25834" y="1"/>
                  </a:lnTo>
                  <a:cubicBezTo>
                    <a:pt x="26111" y="1"/>
                    <a:pt x="26366" y="235"/>
                    <a:pt x="26366" y="533"/>
                  </a:cubicBezTo>
                  <a:close/>
                </a:path>
              </a:pathLst>
            </a:custGeom>
            <a:noFill/>
            <a:ln cap="flat" cmpd="sng" w="6925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254597" y="1694502"/>
              <a:ext cx="574010" cy="2571427"/>
            </a:xfrm>
            <a:custGeom>
              <a:rect b="b" l="l" r="r" t="t"/>
              <a:pathLst>
                <a:path extrusionOk="0" h="118458" w="26367">
                  <a:moveTo>
                    <a:pt x="532" y="1"/>
                  </a:moveTo>
                  <a:cubicBezTo>
                    <a:pt x="234" y="1"/>
                    <a:pt x="0" y="235"/>
                    <a:pt x="0" y="533"/>
                  </a:cubicBezTo>
                  <a:lnTo>
                    <a:pt x="0" y="118457"/>
                  </a:lnTo>
                  <a:lnTo>
                    <a:pt x="26366" y="118457"/>
                  </a:lnTo>
                  <a:lnTo>
                    <a:pt x="26366" y="533"/>
                  </a:lnTo>
                  <a:cubicBezTo>
                    <a:pt x="26366" y="235"/>
                    <a:pt x="26111" y="1"/>
                    <a:pt x="2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838335" y="3630225"/>
              <a:ext cx="574010" cy="635704"/>
            </a:xfrm>
            <a:custGeom>
              <a:rect b="b" l="l" r="r" t="t"/>
              <a:pathLst>
                <a:path extrusionOk="0" h="29285" w="26367">
                  <a:moveTo>
                    <a:pt x="533" y="0"/>
                  </a:moveTo>
                  <a:cubicBezTo>
                    <a:pt x="235" y="0"/>
                    <a:pt x="0" y="235"/>
                    <a:pt x="0" y="533"/>
                  </a:cubicBezTo>
                  <a:lnTo>
                    <a:pt x="0" y="29284"/>
                  </a:lnTo>
                  <a:lnTo>
                    <a:pt x="26367" y="29284"/>
                  </a:lnTo>
                  <a:lnTo>
                    <a:pt x="26367" y="533"/>
                  </a:lnTo>
                  <a:cubicBezTo>
                    <a:pt x="26367" y="235"/>
                    <a:pt x="26111" y="0"/>
                    <a:pt x="25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124393" y="1694502"/>
              <a:ext cx="4412104" cy="2135454"/>
            </a:xfrm>
            <a:custGeom>
              <a:rect b="b" l="l" r="r" t="t"/>
              <a:pathLst>
                <a:path extrusionOk="0" fill="none" h="98374" w="202669">
                  <a:moveTo>
                    <a:pt x="1" y="98374"/>
                  </a:moveTo>
                  <a:lnTo>
                    <a:pt x="40530" y="96372"/>
                  </a:lnTo>
                  <a:lnTo>
                    <a:pt x="81060" y="75628"/>
                  </a:lnTo>
                  <a:lnTo>
                    <a:pt x="121610" y="46174"/>
                  </a:lnTo>
                  <a:lnTo>
                    <a:pt x="162140" y="10713"/>
                  </a:lnTo>
                  <a:lnTo>
                    <a:pt x="202669" y="1"/>
                  </a:lnTo>
                </a:path>
              </a:pathLst>
            </a:custGeom>
            <a:noFill/>
            <a:ln cap="flat" cmpd="sng" w="39925">
              <a:solidFill>
                <a:schemeClr val="accent3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title" id="259" name="Google Shape;259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Accepted Gaps Analysis</a:t>
            </a:r>
            <a:endParaRPr sz="2520"/>
          </a:p>
        </p:txBody>
      </p:sp>
      <p:sp>
        <p:nvSpPr>
          <p:cNvPr descr="chart_title" id="260" name="Google Shape;260;p34"/>
          <p:cNvSpPr txBox="1"/>
          <p:nvPr>
            <p:ph idx="1" type="subTitle"/>
          </p:nvPr>
        </p:nvSpPr>
        <p:spPr>
          <a:xfrm>
            <a:off x="457200" y="1109800"/>
            <a:ext cx="61053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Accepted Gap Values by Queue Length, Traffic Volume, and Pedestrian Presence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5"/>
          <p:cNvGrpSpPr/>
          <p:nvPr/>
        </p:nvGrpSpPr>
        <p:grpSpPr>
          <a:xfrm>
            <a:off x="3515975" y="1382531"/>
            <a:ext cx="5170729" cy="2323237"/>
            <a:chOff x="3515975" y="1382531"/>
            <a:chExt cx="5170729" cy="2323237"/>
          </a:xfrm>
        </p:grpSpPr>
        <p:sp>
          <p:nvSpPr>
            <p:cNvPr id="266" name="Google Shape;266;p35"/>
            <p:cNvSpPr/>
            <p:nvPr/>
          </p:nvSpPr>
          <p:spPr>
            <a:xfrm>
              <a:off x="3515975" y="1382531"/>
              <a:ext cx="19" cy="2323237"/>
            </a:xfrm>
            <a:custGeom>
              <a:rect b="b" l="l" r="r" t="t"/>
              <a:pathLst>
                <a:path extrusionOk="0" fill="none" h="116453" w="1">
                  <a:moveTo>
                    <a:pt x="0" y="0"/>
                  </a:moveTo>
                  <a:lnTo>
                    <a:pt x="0" y="116452"/>
                  </a:lnTo>
                </a:path>
              </a:pathLst>
            </a:custGeom>
            <a:noFill/>
            <a:ln cap="flat" cmpd="sng" w="6900">
              <a:solidFill>
                <a:srgbClr val="333333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515975" y="1382531"/>
              <a:ext cx="19" cy="2323237"/>
            </a:xfrm>
            <a:custGeom>
              <a:rect b="b" l="l" r="r" t="t"/>
              <a:pathLst>
                <a:path extrusionOk="0" fill="none" h="116453" w="1">
                  <a:moveTo>
                    <a:pt x="0" y="116452"/>
                  </a:moveTo>
                  <a:lnTo>
                    <a:pt x="0" y="0"/>
                  </a:lnTo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518391" y="1512086"/>
              <a:ext cx="3856044" cy="238403"/>
            </a:xfrm>
            <a:custGeom>
              <a:rect b="b" l="l" r="r" t="t"/>
              <a:pathLst>
                <a:path extrusionOk="0" fill="none" h="11950" w="202683">
                  <a:moveTo>
                    <a:pt x="1" y="11949"/>
                  </a:moveTo>
                  <a:lnTo>
                    <a:pt x="1" y="1"/>
                  </a:lnTo>
                  <a:lnTo>
                    <a:pt x="202683" y="1"/>
                  </a:lnTo>
                  <a:lnTo>
                    <a:pt x="202683" y="11949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518391" y="1512086"/>
              <a:ext cx="3856044" cy="238403"/>
            </a:xfrm>
            <a:custGeom>
              <a:rect b="b" l="l" r="r" t="t"/>
              <a:pathLst>
                <a:path extrusionOk="0" h="11950" w="202683">
                  <a:moveTo>
                    <a:pt x="1" y="1"/>
                  </a:moveTo>
                  <a:lnTo>
                    <a:pt x="1" y="11949"/>
                  </a:lnTo>
                  <a:lnTo>
                    <a:pt x="202683" y="11949"/>
                  </a:lnTo>
                  <a:lnTo>
                    <a:pt x="202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18391" y="1877490"/>
              <a:ext cx="3745014" cy="237964"/>
            </a:xfrm>
            <a:custGeom>
              <a:rect b="b" l="l" r="r" t="t"/>
              <a:pathLst>
                <a:path extrusionOk="0" fill="none" h="11928" w="196847">
                  <a:moveTo>
                    <a:pt x="1" y="11928"/>
                  </a:moveTo>
                  <a:lnTo>
                    <a:pt x="1" y="0"/>
                  </a:lnTo>
                  <a:lnTo>
                    <a:pt x="196846" y="0"/>
                  </a:lnTo>
                  <a:lnTo>
                    <a:pt x="196846" y="11928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518391" y="1877490"/>
              <a:ext cx="3745014" cy="237964"/>
            </a:xfrm>
            <a:custGeom>
              <a:rect b="b" l="l" r="r" t="t"/>
              <a:pathLst>
                <a:path extrusionOk="0" h="11928" w="196847">
                  <a:moveTo>
                    <a:pt x="1" y="0"/>
                  </a:moveTo>
                  <a:lnTo>
                    <a:pt x="1" y="11928"/>
                  </a:lnTo>
                  <a:lnTo>
                    <a:pt x="196846" y="11928"/>
                  </a:lnTo>
                  <a:lnTo>
                    <a:pt x="1968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518391" y="2242455"/>
              <a:ext cx="3851212" cy="238403"/>
            </a:xfrm>
            <a:custGeom>
              <a:rect b="b" l="l" r="r" t="t"/>
              <a:pathLst>
                <a:path extrusionOk="0" fill="none" h="11950" w="202429">
                  <a:moveTo>
                    <a:pt x="1" y="11949"/>
                  </a:moveTo>
                  <a:lnTo>
                    <a:pt x="1" y="1"/>
                  </a:lnTo>
                  <a:lnTo>
                    <a:pt x="202428" y="1"/>
                  </a:lnTo>
                  <a:lnTo>
                    <a:pt x="202428" y="11949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518391" y="2242455"/>
              <a:ext cx="3851212" cy="238403"/>
            </a:xfrm>
            <a:custGeom>
              <a:rect b="b" l="l" r="r" t="t"/>
              <a:pathLst>
                <a:path extrusionOk="0" h="11950" w="202429">
                  <a:moveTo>
                    <a:pt x="1" y="1"/>
                  </a:moveTo>
                  <a:lnTo>
                    <a:pt x="1" y="11949"/>
                  </a:lnTo>
                  <a:lnTo>
                    <a:pt x="202428" y="11949"/>
                  </a:lnTo>
                  <a:lnTo>
                    <a:pt x="202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518391" y="2612927"/>
              <a:ext cx="3522935" cy="238403"/>
            </a:xfrm>
            <a:custGeom>
              <a:rect b="b" l="l" r="r" t="t"/>
              <a:pathLst>
                <a:path extrusionOk="0" fill="none" h="11950" w="185174">
                  <a:moveTo>
                    <a:pt x="1" y="11950"/>
                  </a:moveTo>
                  <a:lnTo>
                    <a:pt x="1" y="1"/>
                  </a:lnTo>
                  <a:lnTo>
                    <a:pt x="185174" y="1"/>
                  </a:lnTo>
                  <a:lnTo>
                    <a:pt x="185174" y="11950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518391" y="2612927"/>
              <a:ext cx="3522935" cy="238403"/>
            </a:xfrm>
            <a:custGeom>
              <a:rect b="b" l="l" r="r" t="t"/>
              <a:pathLst>
                <a:path extrusionOk="0" h="11950" w="185174">
                  <a:moveTo>
                    <a:pt x="1" y="1"/>
                  </a:moveTo>
                  <a:lnTo>
                    <a:pt x="1" y="11950"/>
                  </a:lnTo>
                  <a:lnTo>
                    <a:pt x="185174" y="11950"/>
                  </a:lnTo>
                  <a:lnTo>
                    <a:pt x="185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518391" y="2978331"/>
              <a:ext cx="3270569" cy="237964"/>
            </a:xfrm>
            <a:custGeom>
              <a:rect b="b" l="l" r="r" t="t"/>
              <a:pathLst>
                <a:path extrusionOk="0" fill="none" h="11928" w="171909">
                  <a:moveTo>
                    <a:pt x="1" y="11928"/>
                  </a:moveTo>
                  <a:lnTo>
                    <a:pt x="1" y="1"/>
                  </a:lnTo>
                  <a:lnTo>
                    <a:pt x="171909" y="1"/>
                  </a:lnTo>
                  <a:lnTo>
                    <a:pt x="171909" y="11928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518391" y="2978331"/>
              <a:ext cx="3270569" cy="237964"/>
            </a:xfrm>
            <a:custGeom>
              <a:rect b="b" l="l" r="r" t="t"/>
              <a:pathLst>
                <a:path extrusionOk="0" h="11928" w="171909">
                  <a:moveTo>
                    <a:pt x="1" y="1"/>
                  </a:moveTo>
                  <a:lnTo>
                    <a:pt x="1" y="11928"/>
                  </a:lnTo>
                  <a:lnTo>
                    <a:pt x="171909" y="11928"/>
                  </a:lnTo>
                  <a:lnTo>
                    <a:pt x="171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518391" y="3343296"/>
              <a:ext cx="2276493" cy="238403"/>
            </a:xfrm>
            <a:custGeom>
              <a:rect b="b" l="l" r="r" t="t"/>
              <a:pathLst>
                <a:path extrusionOk="0" fill="none" h="11950" w="119658">
                  <a:moveTo>
                    <a:pt x="1" y="11950"/>
                  </a:moveTo>
                  <a:lnTo>
                    <a:pt x="1" y="1"/>
                  </a:lnTo>
                  <a:lnTo>
                    <a:pt x="119657" y="1"/>
                  </a:lnTo>
                  <a:lnTo>
                    <a:pt x="119657" y="11950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518391" y="3343296"/>
              <a:ext cx="2276493" cy="238403"/>
            </a:xfrm>
            <a:custGeom>
              <a:rect b="b" l="l" r="r" t="t"/>
              <a:pathLst>
                <a:path extrusionOk="0" h="11950" w="119658">
                  <a:moveTo>
                    <a:pt x="1" y="1"/>
                  </a:moveTo>
                  <a:lnTo>
                    <a:pt x="1" y="11950"/>
                  </a:lnTo>
                  <a:lnTo>
                    <a:pt x="119657" y="11950"/>
                  </a:lnTo>
                  <a:lnTo>
                    <a:pt x="119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374416" y="1512086"/>
              <a:ext cx="1201238" cy="238403"/>
            </a:xfrm>
            <a:custGeom>
              <a:rect b="b" l="l" r="r" t="t"/>
              <a:pathLst>
                <a:path extrusionOk="0" fill="none" h="11950" w="63140">
                  <a:moveTo>
                    <a:pt x="1" y="11949"/>
                  </a:moveTo>
                  <a:lnTo>
                    <a:pt x="1" y="1"/>
                  </a:lnTo>
                  <a:lnTo>
                    <a:pt x="63140" y="1"/>
                  </a:lnTo>
                  <a:lnTo>
                    <a:pt x="63140" y="11949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374416" y="1512086"/>
              <a:ext cx="1201238" cy="238403"/>
            </a:xfrm>
            <a:custGeom>
              <a:rect b="b" l="l" r="r" t="t"/>
              <a:pathLst>
                <a:path extrusionOk="0" h="11950" w="63140">
                  <a:moveTo>
                    <a:pt x="1" y="1"/>
                  </a:moveTo>
                  <a:lnTo>
                    <a:pt x="1" y="11949"/>
                  </a:lnTo>
                  <a:lnTo>
                    <a:pt x="63140" y="11949"/>
                  </a:lnTo>
                  <a:lnTo>
                    <a:pt x="63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263387" y="1877490"/>
              <a:ext cx="858027" cy="237964"/>
            </a:xfrm>
            <a:custGeom>
              <a:rect b="b" l="l" r="r" t="t"/>
              <a:pathLst>
                <a:path extrusionOk="0" fill="none" h="11928" w="45100">
                  <a:moveTo>
                    <a:pt x="0" y="11928"/>
                  </a:moveTo>
                  <a:lnTo>
                    <a:pt x="0" y="0"/>
                  </a:lnTo>
                  <a:lnTo>
                    <a:pt x="45100" y="0"/>
                  </a:lnTo>
                  <a:lnTo>
                    <a:pt x="45100" y="11928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7263387" y="1877490"/>
              <a:ext cx="858027" cy="237964"/>
            </a:xfrm>
            <a:custGeom>
              <a:rect b="b" l="l" r="r" t="t"/>
              <a:pathLst>
                <a:path extrusionOk="0" h="11928" w="45100">
                  <a:moveTo>
                    <a:pt x="0" y="0"/>
                  </a:moveTo>
                  <a:lnTo>
                    <a:pt x="0" y="11928"/>
                  </a:lnTo>
                  <a:lnTo>
                    <a:pt x="45100" y="11928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7369584" y="2242455"/>
              <a:ext cx="888315" cy="238403"/>
            </a:xfrm>
            <a:custGeom>
              <a:rect b="b" l="l" r="r" t="t"/>
              <a:pathLst>
                <a:path extrusionOk="0" fill="none" h="11950" w="46692">
                  <a:moveTo>
                    <a:pt x="0" y="11949"/>
                  </a:moveTo>
                  <a:lnTo>
                    <a:pt x="0" y="1"/>
                  </a:lnTo>
                  <a:lnTo>
                    <a:pt x="46691" y="1"/>
                  </a:lnTo>
                  <a:lnTo>
                    <a:pt x="46691" y="11949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7369584" y="2242455"/>
              <a:ext cx="888315" cy="238403"/>
            </a:xfrm>
            <a:custGeom>
              <a:rect b="b" l="l" r="r" t="t"/>
              <a:pathLst>
                <a:path extrusionOk="0" h="11950" w="46692">
                  <a:moveTo>
                    <a:pt x="0" y="1"/>
                  </a:moveTo>
                  <a:lnTo>
                    <a:pt x="0" y="11949"/>
                  </a:lnTo>
                  <a:lnTo>
                    <a:pt x="46691" y="11949"/>
                  </a:lnTo>
                  <a:lnTo>
                    <a:pt x="46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7041308" y="2612927"/>
              <a:ext cx="1156016" cy="238403"/>
            </a:xfrm>
            <a:custGeom>
              <a:rect b="b" l="l" r="r" t="t"/>
              <a:pathLst>
                <a:path extrusionOk="0" fill="none" h="11950" w="60763">
                  <a:moveTo>
                    <a:pt x="1" y="11950"/>
                  </a:moveTo>
                  <a:lnTo>
                    <a:pt x="1" y="1"/>
                  </a:lnTo>
                  <a:lnTo>
                    <a:pt x="60763" y="1"/>
                  </a:lnTo>
                  <a:lnTo>
                    <a:pt x="60763" y="11950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7041308" y="2612927"/>
              <a:ext cx="1156016" cy="238403"/>
            </a:xfrm>
            <a:custGeom>
              <a:rect b="b" l="l" r="r" t="t"/>
              <a:pathLst>
                <a:path extrusionOk="0" h="11950" w="60763">
                  <a:moveTo>
                    <a:pt x="1" y="1"/>
                  </a:moveTo>
                  <a:lnTo>
                    <a:pt x="1" y="11950"/>
                  </a:lnTo>
                  <a:lnTo>
                    <a:pt x="60763" y="11950"/>
                  </a:lnTo>
                  <a:lnTo>
                    <a:pt x="60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788941" y="2978331"/>
              <a:ext cx="1872726" cy="237964"/>
            </a:xfrm>
            <a:custGeom>
              <a:rect b="b" l="l" r="r" t="t"/>
              <a:pathLst>
                <a:path extrusionOk="0" fill="none" h="11928" w="98435">
                  <a:moveTo>
                    <a:pt x="1" y="11928"/>
                  </a:moveTo>
                  <a:lnTo>
                    <a:pt x="1" y="1"/>
                  </a:lnTo>
                  <a:lnTo>
                    <a:pt x="98434" y="1"/>
                  </a:lnTo>
                  <a:lnTo>
                    <a:pt x="98434" y="11928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788941" y="2978331"/>
              <a:ext cx="1872726" cy="237964"/>
            </a:xfrm>
            <a:custGeom>
              <a:rect b="b" l="l" r="r" t="t"/>
              <a:pathLst>
                <a:path extrusionOk="0" h="11928" w="98435">
                  <a:moveTo>
                    <a:pt x="1" y="1"/>
                  </a:moveTo>
                  <a:lnTo>
                    <a:pt x="1" y="11928"/>
                  </a:lnTo>
                  <a:lnTo>
                    <a:pt x="98434" y="11928"/>
                  </a:lnTo>
                  <a:lnTo>
                    <a:pt x="98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794866" y="3343296"/>
              <a:ext cx="1998690" cy="238403"/>
            </a:xfrm>
            <a:custGeom>
              <a:rect b="b" l="l" r="r" t="t"/>
              <a:pathLst>
                <a:path extrusionOk="0" fill="none" h="11950" w="105056">
                  <a:moveTo>
                    <a:pt x="0" y="11950"/>
                  </a:moveTo>
                  <a:lnTo>
                    <a:pt x="0" y="1"/>
                  </a:lnTo>
                  <a:lnTo>
                    <a:pt x="105055" y="1"/>
                  </a:lnTo>
                  <a:lnTo>
                    <a:pt x="105055" y="11950"/>
                  </a:ln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794866" y="3343296"/>
              <a:ext cx="1998690" cy="238403"/>
            </a:xfrm>
            <a:custGeom>
              <a:rect b="b" l="l" r="r" t="t"/>
              <a:pathLst>
                <a:path extrusionOk="0" h="11950" w="105056">
                  <a:moveTo>
                    <a:pt x="0" y="1"/>
                  </a:moveTo>
                  <a:lnTo>
                    <a:pt x="0" y="11950"/>
                  </a:lnTo>
                  <a:lnTo>
                    <a:pt x="105055" y="11950"/>
                  </a:lnTo>
                  <a:lnTo>
                    <a:pt x="105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8575636" y="1512086"/>
              <a:ext cx="111068" cy="238403"/>
            </a:xfrm>
            <a:custGeom>
              <a:rect b="b" l="l" r="r" t="t"/>
              <a:pathLst>
                <a:path extrusionOk="0" fill="none" h="11950" w="5838">
                  <a:moveTo>
                    <a:pt x="1" y="11949"/>
                  </a:moveTo>
                  <a:lnTo>
                    <a:pt x="1" y="1"/>
                  </a:lnTo>
                  <a:lnTo>
                    <a:pt x="5307" y="1"/>
                  </a:lnTo>
                  <a:cubicBezTo>
                    <a:pt x="5604" y="1"/>
                    <a:pt x="5837" y="234"/>
                    <a:pt x="5837" y="531"/>
                  </a:cubicBezTo>
                  <a:lnTo>
                    <a:pt x="5837" y="11419"/>
                  </a:lnTo>
                  <a:cubicBezTo>
                    <a:pt x="5837" y="11695"/>
                    <a:pt x="5604" y="11949"/>
                    <a:pt x="5307" y="11949"/>
                  </a:cubicBez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8575636" y="1512086"/>
              <a:ext cx="111068" cy="238403"/>
            </a:xfrm>
            <a:custGeom>
              <a:rect b="b" l="l" r="r" t="t"/>
              <a:pathLst>
                <a:path extrusionOk="0" h="11950" w="5838">
                  <a:moveTo>
                    <a:pt x="1" y="1"/>
                  </a:moveTo>
                  <a:lnTo>
                    <a:pt x="1" y="11949"/>
                  </a:lnTo>
                  <a:lnTo>
                    <a:pt x="5307" y="11949"/>
                  </a:lnTo>
                  <a:cubicBezTo>
                    <a:pt x="5604" y="11949"/>
                    <a:pt x="5837" y="11695"/>
                    <a:pt x="5837" y="11419"/>
                  </a:cubicBezTo>
                  <a:lnTo>
                    <a:pt x="5837" y="531"/>
                  </a:lnTo>
                  <a:cubicBezTo>
                    <a:pt x="5837" y="234"/>
                    <a:pt x="5604" y="1"/>
                    <a:pt x="5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8121395" y="1877490"/>
              <a:ext cx="565309" cy="237964"/>
            </a:xfrm>
            <a:custGeom>
              <a:rect b="b" l="l" r="r" t="t"/>
              <a:pathLst>
                <a:path extrusionOk="0" fill="none" h="11928" w="29714">
                  <a:moveTo>
                    <a:pt x="1" y="11928"/>
                  </a:moveTo>
                  <a:lnTo>
                    <a:pt x="1" y="0"/>
                  </a:lnTo>
                  <a:lnTo>
                    <a:pt x="29183" y="0"/>
                  </a:lnTo>
                  <a:cubicBezTo>
                    <a:pt x="29480" y="0"/>
                    <a:pt x="29713" y="234"/>
                    <a:pt x="29713" y="531"/>
                  </a:cubicBezTo>
                  <a:lnTo>
                    <a:pt x="29713" y="11397"/>
                  </a:lnTo>
                  <a:cubicBezTo>
                    <a:pt x="29713" y="11694"/>
                    <a:pt x="29480" y="11928"/>
                    <a:pt x="29183" y="11928"/>
                  </a:cubicBez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8121395" y="1877490"/>
              <a:ext cx="565309" cy="237964"/>
            </a:xfrm>
            <a:custGeom>
              <a:rect b="b" l="l" r="r" t="t"/>
              <a:pathLst>
                <a:path extrusionOk="0" h="11928" w="29714">
                  <a:moveTo>
                    <a:pt x="1" y="0"/>
                  </a:moveTo>
                  <a:lnTo>
                    <a:pt x="1" y="11928"/>
                  </a:lnTo>
                  <a:lnTo>
                    <a:pt x="29183" y="11928"/>
                  </a:lnTo>
                  <a:cubicBezTo>
                    <a:pt x="29480" y="11928"/>
                    <a:pt x="29713" y="11694"/>
                    <a:pt x="29713" y="11397"/>
                  </a:cubicBezTo>
                  <a:lnTo>
                    <a:pt x="29713" y="531"/>
                  </a:lnTo>
                  <a:cubicBezTo>
                    <a:pt x="29713" y="234"/>
                    <a:pt x="29480" y="0"/>
                    <a:pt x="29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8257880" y="2242455"/>
              <a:ext cx="428824" cy="238403"/>
            </a:xfrm>
            <a:custGeom>
              <a:rect b="b" l="l" r="r" t="t"/>
              <a:pathLst>
                <a:path extrusionOk="0" fill="none" h="11950" w="22540">
                  <a:moveTo>
                    <a:pt x="0" y="11949"/>
                  </a:moveTo>
                  <a:lnTo>
                    <a:pt x="0" y="1"/>
                  </a:lnTo>
                  <a:lnTo>
                    <a:pt x="22009" y="1"/>
                  </a:lnTo>
                  <a:cubicBezTo>
                    <a:pt x="22306" y="1"/>
                    <a:pt x="22539" y="234"/>
                    <a:pt x="22539" y="531"/>
                  </a:cubicBezTo>
                  <a:lnTo>
                    <a:pt x="22539" y="11419"/>
                  </a:lnTo>
                  <a:cubicBezTo>
                    <a:pt x="22539" y="11695"/>
                    <a:pt x="22306" y="11949"/>
                    <a:pt x="22009" y="11949"/>
                  </a:cubicBez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8257880" y="2242455"/>
              <a:ext cx="428824" cy="238403"/>
            </a:xfrm>
            <a:custGeom>
              <a:rect b="b" l="l" r="r" t="t"/>
              <a:pathLst>
                <a:path extrusionOk="0" h="11950" w="22540">
                  <a:moveTo>
                    <a:pt x="0" y="1"/>
                  </a:moveTo>
                  <a:lnTo>
                    <a:pt x="0" y="11949"/>
                  </a:lnTo>
                  <a:lnTo>
                    <a:pt x="22009" y="11949"/>
                  </a:lnTo>
                  <a:cubicBezTo>
                    <a:pt x="22306" y="11949"/>
                    <a:pt x="22539" y="11695"/>
                    <a:pt x="22539" y="11419"/>
                  </a:cubicBezTo>
                  <a:lnTo>
                    <a:pt x="22539" y="531"/>
                  </a:lnTo>
                  <a:cubicBezTo>
                    <a:pt x="22539" y="234"/>
                    <a:pt x="22306" y="1"/>
                    <a:pt x="22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8197305" y="2612927"/>
              <a:ext cx="489399" cy="238403"/>
            </a:xfrm>
            <a:custGeom>
              <a:rect b="b" l="l" r="r" t="t"/>
              <a:pathLst>
                <a:path extrusionOk="0" fill="none" h="11950" w="25724">
                  <a:moveTo>
                    <a:pt x="1" y="11950"/>
                  </a:moveTo>
                  <a:lnTo>
                    <a:pt x="1" y="1"/>
                  </a:lnTo>
                  <a:lnTo>
                    <a:pt x="25193" y="1"/>
                  </a:lnTo>
                  <a:cubicBezTo>
                    <a:pt x="25490" y="1"/>
                    <a:pt x="25723" y="234"/>
                    <a:pt x="25723" y="531"/>
                  </a:cubicBezTo>
                  <a:lnTo>
                    <a:pt x="25723" y="11419"/>
                  </a:lnTo>
                  <a:cubicBezTo>
                    <a:pt x="25723" y="11695"/>
                    <a:pt x="25490" y="11950"/>
                    <a:pt x="25193" y="11950"/>
                  </a:cubicBez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8197305" y="2612927"/>
              <a:ext cx="489399" cy="238403"/>
            </a:xfrm>
            <a:custGeom>
              <a:rect b="b" l="l" r="r" t="t"/>
              <a:pathLst>
                <a:path extrusionOk="0" h="11950" w="25724">
                  <a:moveTo>
                    <a:pt x="1" y="1"/>
                  </a:moveTo>
                  <a:lnTo>
                    <a:pt x="1" y="11950"/>
                  </a:lnTo>
                  <a:lnTo>
                    <a:pt x="25193" y="11950"/>
                  </a:lnTo>
                  <a:cubicBezTo>
                    <a:pt x="25490" y="11950"/>
                    <a:pt x="25723" y="11695"/>
                    <a:pt x="25723" y="11419"/>
                  </a:cubicBezTo>
                  <a:lnTo>
                    <a:pt x="25723" y="531"/>
                  </a:lnTo>
                  <a:cubicBezTo>
                    <a:pt x="25723" y="234"/>
                    <a:pt x="25490" y="1"/>
                    <a:pt x="25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8661648" y="2978331"/>
              <a:ext cx="25056" cy="237964"/>
            </a:xfrm>
            <a:custGeom>
              <a:rect b="b" l="l" r="r" t="t"/>
              <a:pathLst>
                <a:path extrusionOk="0" fill="none" h="11928" w="1317">
                  <a:moveTo>
                    <a:pt x="0" y="11928"/>
                  </a:moveTo>
                  <a:lnTo>
                    <a:pt x="0" y="1"/>
                  </a:lnTo>
                  <a:lnTo>
                    <a:pt x="786" y="1"/>
                  </a:lnTo>
                  <a:cubicBezTo>
                    <a:pt x="1083" y="1"/>
                    <a:pt x="1316" y="234"/>
                    <a:pt x="1316" y="531"/>
                  </a:cubicBezTo>
                  <a:lnTo>
                    <a:pt x="1316" y="11397"/>
                  </a:lnTo>
                  <a:cubicBezTo>
                    <a:pt x="1316" y="11695"/>
                    <a:pt x="1083" y="11928"/>
                    <a:pt x="786" y="11928"/>
                  </a:cubicBez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8661648" y="2978331"/>
              <a:ext cx="25056" cy="237964"/>
            </a:xfrm>
            <a:custGeom>
              <a:rect b="b" l="l" r="r" t="t"/>
              <a:pathLst>
                <a:path extrusionOk="0" h="11928" w="1317">
                  <a:moveTo>
                    <a:pt x="0" y="1"/>
                  </a:moveTo>
                  <a:lnTo>
                    <a:pt x="0" y="11928"/>
                  </a:lnTo>
                  <a:lnTo>
                    <a:pt x="786" y="11928"/>
                  </a:lnTo>
                  <a:cubicBezTo>
                    <a:pt x="1083" y="11928"/>
                    <a:pt x="1316" y="11695"/>
                    <a:pt x="1316" y="11397"/>
                  </a:cubicBezTo>
                  <a:lnTo>
                    <a:pt x="1316" y="531"/>
                  </a:lnTo>
                  <a:cubicBezTo>
                    <a:pt x="1316" y="234"/>
                    <a:pt x="1083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7793537" y="3343296"/>
              <a:ext cx="893167" cy="238403"/>
            </a:xfrm>
            <a:custGeom>
              <a:rect b="b" l="l" r="r" t="t"/>
              <a:pathLst>
                <a:path extrusionOk="0" fill="none" h="11950" w="46947">
                  <a:moveTo>
                    <a:pt x="0" y="11950"/>
                  </a:moveTo>
                  <a:lnTo>
                    <a:pt x="0" y="1"/>
                  </a:lnTo>
                  <a:lnTo>
                    <a:pt x="46416" y="1"/>
                  </a:lnTo>
                  <a:cubicBezTo>
                    <a:pt x="46713" y="1"/>
                    <a:pt x="46946" y="234"/>
                    <a:pt x="46946" y="532"/>
                  </a:cubicBezTo>
                  <a:lnTo>
                    <a:pt x="46946" y="11419"/>
                  </a:lnTo>
                  <a:cubicBezTo>
                    <a:pt x="46946" y="11695"/>
                    <a:pt x="46713" y="11950"/>
                    <a:pt x="46416" y="11950"/>
                  </a:cubicBezTo>
                  <a:close/>
                </a:path>
              </a:pathLst>
            </a:custGeom>
            <a:noFill/>
            <a:ln cap="flat" cmpd="sng" w="6900">
              <a:solidFill>
                <a:schemeClr val="dk1"/>
              </a:solidFill>
              <a:prstDash val="solid"/>
              <a:miter lim="21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7793537" y="3343296"/>
              <a:ext cx="893167" cy="238403"/>
            </a:xfrm>
            <a:custGeom>
              <a:rect b="b" l="l" r="r" t="t"/>
              <a:pathLst>
                <a:path extrusionOk="0" h="11950" w="46947">
                  <a:moveTo>
                    <a:pt x="0" y="1"/>
                  </a:moveTo>
                  <a:lnTo>
                    <a:pt x="0" y="11950"/>
                  </a:lnTo>
                  <a:lnTo>
                    <a:pt x="46416" y="11950"/>
                  </a:lnTo>
                  <a:cubicBezTo>
                    <a:pt x="46713" y="11950"/>
                    <a:pt x="46946" y="11695"/>
                    <a:pt x="46946" y="11419"/>
                  </a:cubicBezTo>
                  <a:lnTo>
                    <a:pt x="46946" y="532"/>
                  </a:lnTo>
                  <a:cubicBezTo>
                    <a:pt x="46946" y="234"/>
                    <a:pt x="46713" y="1"/>
                    <a:pt x="46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title" id="304" name="Google Shape;304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Rejected Gaps Analysis</a:t>
            </a:r>
            <a:endParaRPr sz="2520"/>
          </a:p>
        </p:txBody>
      </p:sp>
      <p:sp>
        <p:nvSpPr>
          <p:cNvPr descr="chart_title" id="305" name="Google Shape;305;p35"/>
          <p:cNvSpPr txBox="1"/>
          <p:nvPr>
            <p:ph idx="1" type="subTitle"/>
          </p:nvPr>
        </p:nvSpPr>
        <p:spPr>
          <a:xfrm>
            <a:off x="457200" y="1382525"/>
            <a:ext cx="27393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Mean Number of Rejected Gaps by Traffic Volume and Pedestrian Presence</a:t>
            </a:r>
            <a:endParaRPr sz="1300"/>
          </a:p>
        </p:txBody>
      </p:sp>
      <p:sp>
        <p:nvSpPr>
          <p:cNvPr descr="detail_0" id="306" name="Google Shape;306;p35"/>
          <p:cNvSpPr/>
          <p:nvPr/>
        </p:nvSpPr>
        <p:spPr>
          <a:xfrm>
            <a:off x="457200" y="2358425"/>
            <a:ext cx="2739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Younger drivers rejected fewer safe gaps under higher traffic volumes and pedestrian presence, indicating higher risk tolerance.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307" name="Google Shape;307;p35"/>
          <p:cNvCxnSpPr/>
          <p:nvPr/>
        </p:nvCxnSpPr>
        <p:spPr>
          <a:xfrm>
            <a:off x="478475" y="1375575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5"/>
          <p:cNvCxnSpPr/>
          <p:nvPr/>
        </p:nvCxnSpPr>
        <p:spPr>
          <a:xfrm>
            <a:off x="478475" y="2173025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903133" y="1337304"/>
            <a:ext cx="613800" cy="613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title" id="314" name="Google Shape;314;p3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Physiological Data Analysis</a:t>
            </a:r>
            <a:endParaRPr sz="2520"/>
          </a:p>
        </p:txBody>
      </p:sp>
      <p:sp>
        <p:nvSpPr>
          <p:cNvPr descr="detail_0" id="315" name="Google Shape;315;p36"/>
          <p:cNvSpPr txBox="1"/>
          <p:nvPr>
            <p:ph idx="1" type="body"/>
          </p:nvPr>
        </p:nvSpPr>
        <p:spPr>
          <a:xfrm>
            <a:off x="3295875" y="1177229"/>
            <a:ext cx="4944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The study revealed that variations in electrodermal activity (EDA) levels significantly influence gap acceptance behavior among younger drivers (p &lt; 0.05). Higher or lower EDA levels correlated with differences in gap acceptance.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1" id="316" name="Google Shape;316;p36"/>
          <p:cNvSpPr txBox="1"/>
          <p:nvPr>
            <p:ph idx="2" type="body"/>
          </p:nvPr>
        </p:nvSpPr>
        <p:spPr>
          <a:xfrm>
            <a:off x="3295925" y="2371072"/>
            <a:ext cx="4944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Heart rate variability (HRV) also showed a significant impact on gap acceptance behavior (p &lt; 0.05). Changes in HRV levels were associated with variations in the decision-making process of younger drivers.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317" name="Google Shape;317;p36"/>
          <p:cNvSpPr txBox="1"/>
          <p:nvPr>
            <p:ph idx="3" type="subTitle"/>
          </p:nvPr>
        </p:nvSpPr>
        <p:spPr>
          <a:xfrm>
            <a:off x="1848600" y="1177330"/>
            <a:ext cx="14040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Correlation with EDA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header_1" id="318" name="Google Shape;318;p36"/>
          <p:cNvSpPr txBox="1"/>
          <p:nvPr>
            <p:ph idx="4" type="subTitle"/>
          </p:nvPr>
        </p:nvSpPr>
        <p:spPr>
          <a:xfrm>
            <a:off x="1848650" y="2371119"/>
            <a:ext cx="14040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Correlation with HRV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header_2" id="319" name="Google Shape;319;p36"/>
          <p:cNvSpPr txBox="1"/>
          <p:nvPr>
            <p:ph idx="5" type="subTitle"/>
          </p:nvPr>
        </p:nvSpPr>
        <p:spPr>
          <a:xfrm>
            <a:off x="1848600" y="3564850"/>
            <a:ext cx="14040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Implications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detail_2" id="320" name="Google Shape;320;p36"/>
          <p:cNvSpPr txBox="1"/>
          <p:nvPr>
            <p:ph idx="6" type="body"/>
          </p:nvPr>
        </p:nvSpPr>
        <p:spPr>
          <a:xfrm>
            <a:off x="3295875" y="3564846"/>
            <a:ext cx="4944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These findings highlight the importance of considering physiological factors in understanding young drivers' decision-making processes. Incorporating EDA and HRV data into driver models can enhance the development of context-aware autonomous vehicle systems.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59" y="1520775"/>
            <a:ext cx="274320" cy="274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6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6"/>
          <p:cNvCxnSpPr/>
          <p:nvPr/>
        </p:nvCxnSpPr>
        <p:spPr>
          <a:xfrm>
            <a:off x="531525" y="2854325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4" name="Google Shape;324;p36"/>
          <p:cNvCxnSpPr/>
          <p:nvPr/>
        </p:nvCxnSpPr>
        <p:spPr>
          <a:xfrm>
            <a:off x="531525" y="4064525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5" name="Google Shape;325;p36"/>
          <p:cNvCxnSpPr/>
          <p:nvPr/>
        </p:nvCxnSpPr>
        <p:spPr>
          <a:xfrm>
            <a:off x="531525" y="164420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6" name="Google Shape;326;p36"/>
          <p:cNvSpPr/>
          <p:nvPr/>
        </p:nvSpPr>
        <p:spPr>
          <a:xfrm>
            <a:off x="903146" y="2547441"/>
            <a:ext cx="613800" cy="613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896" y="2717188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6"/>
          <p:cNvSpPr/>
          <p:nvPr/>
        </p:nvSpPr>
        <p:spPr>
          <a:xfrm>
            <a:off x="903133" y="3757604"/>
            <a:ext cx="613800" cy="613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859" y="3913600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>
            <a:off x="0" y="89950"/>
            <a:ext cx="8743800" cy="497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Conclusions </a:t>
            </a:r>
            <a:r>
              <a:rPr b="1" lang="en" sz="1100">
                <a:solidFill>
                  <a:schemeClr val="dk1"/>
                </a:solidFill>
              </a:rPr>
              <a:t>: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Behavioral Insights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Preference for larger gaps influenced by longer queues, higher traffic, and absence of pedestrians.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Statistical Significance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Queue length, traffic volume, and pedestrian presence impact gap acceptance (p &lt; 0.05).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Physiological Correlations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Significant links between arousal levels (EDA, HRV) and decision-making.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Implications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Vital for enhancing intersection design and autonomous vehicle algorithms to improve safety and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39" name="Google Shape;339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References</a:t>
            </a:r>
            <a:endParaRPr sz="2520"/>
          </a:p>
        </p:txBody>
      </p:sp>
      <p:sp>
        <p:nvSpPr>
          <p:cNvPr descr="detail_0" id="340" name="Google Shape;340;p38"/>
          <p:cNvSpPr txBox="1"/>
          <p:nvPr/>
        </p:nvSpPr>
        <p:spPr>
          <a:xfrm>
            <a:off x="678350" y="1263725"/>
            <a:ext cx="61746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Bagheri, M., Bartin, B., &amp; Ozbay, K. (2022). Simulation of Vehicles’ Gap Acceptance Decision at Unsignalized Intersections Using SUMO. Procedia Computer Science, 201, 321–329. https://doi.org/10.1016/j.procs.2022.03.043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Castellucci, H. I., Bravo, G., Arezes, P. M., &amp; Lavallière, M. (2020). Are interventions effective at improving driving in older drivers?: A systematic review. BMC Geriatrics, 20(1), 125. https://doi.org/10.1186/s12877-020-01512-z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Cooper, P. J., &amp; Zheng, Y. (2002). Turning gap acceptance decision-making: The impact of driver distraction. Journal of Safety Research, 33(3), 321–335. https://doi.org/10.1016/S0022-4375(02)00029-4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Liu, M., Chen, Y., Lu, G., &amp; Wang, Y. (2017). Modeling crossing behavior of drivers at unsignalized intersections with consideration of risk perception. Transportation Research Part F: Traffic Psychology and Behaviour, 45, 14–26. https://doi.org/10.1016/j.trf.2016.11.012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McCarthy, C., Pradhan, N., Redpath, C., &amp; Adler, A. (2016). Validation of the Empatica E4 wristband. 2016 IEEE EMBS International Student Conference (ISC), 1–4. https://doi.org/10.1109/EMBSISC.2016.7508621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546850" y="1241075"/>
            <a:ext cx="41400" cy="33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-Thank you-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genda_0" id="146" name="Google Shape;146;p25"/>
          <p:cNvSpPr txBox="1"/>
          <p:nvPr>
            <p:ph idx="1" type="body"/>
          </p:nvPr>
        </p:nvSpPr>
        <p:spPr>
          <a:xfrm>
            <a:off x="457200" y="1017725"/>
            <a:ext cx="39672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Introduction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Methodology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Hypothesis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Participants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Apparatus used 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Driving Scenarios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Experimental Design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Agenda</a:t>
            </a:r>
            <a:endParaRPr sz="2520"/>
          </a:p>
        </p:txBody>
      </p:sp>
      <p:sp>
        <p:nvSpPr>
          <p:cNvPr descr="agenda_1" id="148" name="Google Shape;148;p25"/>
          <p:cNvSpPr txBox="1"/>
          <p:nvPr>
            <p:ph idx="1" type="body"/>
          </p:nvPr>
        </p:nvSpPr>
        <p:spPr>
          <a:xfrm>
            <a:off x="4728400" y="1017600"/>
            <a:ext cx="28245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Results and Discussion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Accepted Gaps Analysis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Rejected Gaps Analysis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Physiological Data Analysis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Conclusion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Hanken Grotesk"/>
              <a:buChar char="•"/>
            </a:pPr>
            <a:r>
              <a:rPr lang="en" sz="1400">
                <a:latin typeface="Hanken Grotesk"/>
                <a:ea typeface="Hanken Grotesk"/>
                <a:cs typeface="Hanken Grotesk"/>
                <a:sym typeface="Hanken Grotesk"/>
              </a:rPr>
              <a:t>References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53" name="Google Shape;153;p26"/>
          <p:cNvSpPr txBox="1"/>
          <p:nvPr>
            <p:ph type="title"/>
          </p:nvPr>
        </p:nvSpPr>
        <p:spPr>
          <a:xfrm>
            <a:off x="160250" y="455625"/>
            <a:ext cx="27408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 u="sng"/>
              <a:t>Introduction</a:t>
            </a:r>
            <a:endParaRPr b="1" sz="2520" u="sng"/>
          </a:p>
        </p:txBody>
      </p:sp>
      <p:sp>
        <p:nvSpPr>
          <p:cNvPr descr="detail_0" id="154" name="Google Shape;154;p26"/>
          <p:cNvSpPr txBox="1"/>
          <p:nvPr/>
        </p:nvSpPr>
        <p:spPr>
          <a:xfrm>
            <a:off x="3003600" y="258775"/>
            <a:ext cx="6140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Study focus: Gap acceptance in permissive left turns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Subjects: Young drivers (20-30 years)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Location: Four-way intersections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Factors examined:</a:t>
            </a:r>
            <a:endParaRPr sz="16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Traffic volume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Queue length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Pedestrian crossings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Goal: Understand decision-making in safe gap acceptance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Importance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: 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Improve intersection safety and efficiency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Informing traffic design and Policy Decisions 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header_2" id="160" name="Google Shape;160;p27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ctr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Apparatus</a:t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descr="detail_0" id="163" name="Google Shape;163;p27"/>
          <p:cNvSpPr txBox="1"/>
          <p:nvPr>
            <p:ph idx="1" type="body"/>
          </p:nvPr>
        </p:nvSpPr>
        <p:spPr>
          <a:xfrm>
            <a:off x="457200" y="1370725"/>
            <a:ext cx="26061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Study Objective: Examine gap acceptance behavior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Target Group: Young drivers (20-30 years)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Focus: Various traffic conditions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Key Factors Analyzed: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Age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Queue length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Traffic volume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Pedestrian presence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164" name="Google Shape;164;p27"/>
          <p:cNvSpPr txBox="1"/>
          <p:nvPr>
            <p:ph idx="4" type="subTitle"/>
          </p:nvPr>
        </p:nvSpPr>
        <p:spPr>
          <a:xfrm>
            <a:off x="457200" y="1017725"/>
            <a:ext cx="2606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Hypothesis</a:t>
            </a:r>
            <a:endParaRPr sz="1200"/>
          </a:p>
        </p:txBody>
      </p:sp>
      <p:sp>
        <p:nvSpPr>
          <p:cNvPr descr="header_1" id="165" name="Google Shape;165;p27"/>
          <p:cNvSpPr txBox="1"/>
          <p:nvPr>
            <p:ph idx="5" type="subTitle"/>
          </p:nvPr>
        </p:nvSpPr>
        <p:spPr>
          <a:xfrm>
            <a:off x="3237000" y="964700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Participants</a:t>
            </a:r>
            <a:endParaRPr sz="1200"/>
          </a:p>
        </p:txBody>
      </p:sp>
      <p:sp>
        <p:nvSpPr>
          <p:cNvPr descr="title" id="166" name="Google Shape;166;p27"/>
          <p:cNvSpPr txBox="1"/>
          <p:nvPr>
            <p:ph type="title"/>
          </p:nvPr>
        </p:nvSpPr>
        <p:spPr>
          <a:xfrm>
            <a:off x="425325" y="3920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Methodology</a:t>
            </a:r>
            <a:endParaRPr sz="2520"/>
          </a:p>
        </p:txBody>
      </p:sp>
      <p:sp>
        <p:nvSpPr>
          <p:cNvPr descr="detail_1" id="167" name="Google Shape;167;p27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</p:spPr>
        <p:txBody>
          <a:bodyPr anchorCtr="0" anchor="t" bIns="91425" lIns="137150" spcFirstLastPara="1" rIns="91425" wrap="square" tIns="18287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Total: 20 young drivers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Age range: 20-30 years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Eligibility criteria: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Valid Canadian G2 or G Driver's License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Active drivers at time of study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2" id="168" name="Google Shape;168;p27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</p:spPr>
        <p:txBody>
          <a:bodyPr anchorCtr="0" anchor="t" bIns="91425" lIns="137150" spcFirstLastPara="1" rIns="9142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Driver Behavior Evaluation: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Physiological monitoring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Eye-tracking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Vehicle kinematics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Experimental Setup: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Refer to Figure 1 [ Next slide ]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173" name="Google Shape;173;p28"/>
          <p:cNvSpPr txBox="1"/>
          <p:nvPr>
            <p:ph idx="1" type="body"/>
          </p:nvPr>
        </p:nvSpPr>
        <p:spPr>
          <a:xfrm>
            <a:off x="457200" y="1826200"/>
            <a:ext cx="1878000" cy="3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Hypotheses: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Null (H₀): No change in gap accepted values μ₁ = μ₂ (for young drivers, 20-30 years)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Alternative (Ha): Change in gap accepted values μ₁ ≠ μ₂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Where: 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a.</a:t>
            </a: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 μ₁ = mean gap accepted value (condition 1) 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b).μ₂ = mean gap accepted value (condition 2)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1" id="174" name="Google Shape;174;p28"/>
          <p:cNvSpPr txBox="1"/>
          <p:nvPr>
            <p:ph idx="3" type="body"/>
          </p:nvPr>
        </p:nvSpPr>
        <p:spPr>
          <a:xfrm>
            <a:off x="2552925" y="1751975"/>
            <a:ext cx="1942500" cy="4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latin typeface="Hanken Grotesk"/>
                <a:ea typeface="Hanken Grotesk"/>
                <a:cs typeface="Hanken Grotesk"/>
                <a:sym typeface="Hanken Grotesk"/>
              </a:rPr>
              <a:t>Hypotheses for Queue Length Effect</a:t>
            </a: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: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Null (H₀): μ₁ = μ₂ = μ₃ = ... = μₙ No significant difference in mean accepted gap values across different queue lengths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Alternative (Hₐ): At least one μᵢ ≠ μⱼ Significant difference in mean accepted gap values for at least one pair of queue lengths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Where: μᵢ, μⱼ = mean accepted gap values for different queue lengths n = number of queue length conditions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2" id="175" name="Google Shape;175;p28"/>
          <p:cNvSpPr txBox="1"/>
          <p:nvPr>
            <p:ph idx="5" type="body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H0 claims no significant difference in mean accepted gap value between different traffic volumes. HA indicates a significant difference in mean accepted gap values.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176" name="Google Shape;176;p28"/>
          <p:cNvSpPr txBox="1"/>
          <p:nvPr>
            <p:ph idx="2" type="subTitle"/>
          </p:nvPr>
        </p:nvSpPr>
        <p:spPr>
          <a:xfrm>
            <a:off x="457200" y="842050"/>
            <a:ext cx="1691400" cy="39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Age Differences</a:t>
            </a:r>
            <a:endParaRPr/>
          </a:p>
        </p:txBody>
      </p:sp>
      <p:sp>
        <p:nvSpPr>
          <p:cNvPr descr="header_1" id="177" name="Google Shape;177;p28"/>
          <p:cNvSpPr txBox="1"/>
          <p:nvPr>
            <p:ph idx="4" type="subTitle"/>
          </p:nvPr>
        </p:nvSpPr>
        <p:spPr>
          <a:xfrm>
            <a:off x="2552925" y="826025"/>
            <a:ext cx="16914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Length Differences</a:t>
            </a:r>
            <a:endParaRPr/>
          </a:p>
        </p:txBody>
      </p:sp>
      <p:sp>
        <p:nvSpPr>
          <p:cNvPr descr="header_2" id="178" name="Google Shape;178;p28"/>
          <p:cNvSpPr txBox="1"/>
          <p:nvPr>
            <p:ph idx="6" type="subTitle"/>
          </p:nvPr>
        </p:nvSpPr>
        <p:spPr>
          <a:xfrm>
            <a:off x="4648650" y="826025"/>
            <a:ext cx="1472700" cy="48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Traffic Volume Differences</a:t>
            </a:r>
            <a:endParaRPr sz="1300"/>
          </a:p>
        </p:txBody>
      </p:sp>
      <p:sp>
        <p:nvSpPr>
          <p:cNvPr descr="detail_3" id="179" name="Google Shape;179;p28"/>
          <p:cNvSpPr txBox="1"/>
          <p:nvPr>
            <p:ph idx="7" type="body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H0 asserts no significant difference in mean accepted gap value in the presence of pedestrians. HA argues a significant difference in mean accepted gap values.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3" id="180" name="Google Shape;180;p28"/>
          <p:cNvSpPr txBox="1"/>
          <p:nvPr>
            <p:ph idx="8" type="subTitle"/>
          </p:nvPr>
        </p:nvSpPr>
        <p:spPr>
          <a:xfrm>
            <a:off x="6744400" y="859925"/>
            <a:ext cx="1942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Presence of Pedestrians</a:t>
            </a:r>
            <a:endParaRPr/>
          </a:p>
        </p:txBody>
      </p:sp>
      <p:sp>
        <p:nvSpPr>
          <p:cNvPr descr="title" id="181" name="Google Shape;181;p28"/>
          <p:cNvSpPr txBox="1"/>
          <p:nvPr>
            <p:ph type="title"/>
          </p:nvPr>
        </p:nvSpPr>
        <p:spPr>
          <a:xfrm>
            <a:off x="457200" y="0"/>
            <a:ext cx="26946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u="sng"/>
              <a:t>Hypothesis</a:t>
            </a:r>
            <a:endParaRPr sz="252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86" name="Google Shape;186;p29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Participants</a:t>
            </a:r>
            <a:endParaRPr sz="2520"/>
          </a:p>
        </p:txBody>
      </p:sp>
      <p:sp>
        <p:nvSpPr>
          <p:cNvPr id="187" name="Google Shape;187;p29"/>
          <p:cNvSpPr/>
          <p:nvPr/>
        </p:nvSpPr>
        <p:spPr>
          <a:xfrm>
            <a:off x="457306" y="1164900"/>
            <a:ext cx="3995100" cy="340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4691800" y="1164900"/>
            <a:ext cx="3995100" cy="340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etail_0" id="189" name="Google Shape;189;p29"/>
          <p:cNvSpPr txBox="1"/>
          <p:nvPr>
            <p:ph idx="1" type="body"/>
          </p:nvPr>
        </p:nvSpPr>
        <p:spPr>
          <a:xfrm>
            <a:off x="457200" y="1834900"/>
            <a:ext cx="3995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Participants aged between 20-30 years (Mean = 25.95; SD = 1.66)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413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Primarily sourced from the </a:t>
            </a:r>
            <a:r>
              <a:rPr b="1" lang="en" sz="1100">
                <a:latin typeface="Hanken Grotesk"/>
                <a:ea typeface="Hanken Grotesk"/>
                <a:cs typeface="Hanken Grotesk"/>
                <a:sym typeface="Hanken Grotesk"/>
              </a:rPr>
              <a:t>University of Waterloo</a:t>
            </a: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 and neighboring colleges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413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All held a valid Canadian G2 or G Driver’s License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190" name="Google Shape;190;p29"/>
          <p:cNvSpPr txBox="1"/>
          <p:nvPr>
            <p:ph idx="3" type="subTitle"/>
          </p:nvPr>
        </p:nvSpPr>
        <p:spPr>
          <a:xfrm>
            <a:off x="457200" y="1164900"/>
            <a:ext cx="3995100" cy="622800"/>
          </a:xfrm>
          <a:prstGeom prst="rect">
            <a:avLst/>
          </a:prstGeom>
        </p:spPr>
        <p:txBody>
          <a:bodyPr anchorCtr="0" anchor="b" bIns="91425" lIns="18287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Demographics</a:t>
            </a:r>
            <a:endParaRPr sz="1400"/>
          </a:p>
        </p:txBody>
      </p:sp>
      <p:sp>
        <p:nvSpPr>
          <p:cNvPr descr="detail_1" id="191" name="Google Shape;191;p29"/>
          <p:cNvSpPr txBox="1"/>
          <p:nvPr>
            <p:ph idx="2" type="body"/>
          </p:nvPr>
        </p:nvSpPr>
        <p:spPr>
          <a:xfrm>
            <a:off x="4691800" y="1834900"/>
            <a:ext cx="3995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Driving experience between 1-11 years (average of 5.9 years)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Screened using Trail Making Test (TMT) with cut-off scores of 29s (test A) and 75s (test B)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Hanken Grotesk"/>
              <a:buChar char="•"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Excluded if visual acuity poorer than 20/50 or known vertigo/motion sickness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1" id="192" name="Google Shape;192;p29"/>
          <p:cNvSpPr txBox="1"/>
          <p:nvPr>
            <p:ph idx="4" type="subTitle"/>
          </p:nvPr>
        </p:nvSpPr>
        <p:spPr>
          <a:xfrm>
            <a:off x="4691800" y="1164900"/>
            <a:ext cx="3995100" cy="622800"/>
          </a:xfrm>
          <a:prstGeom prst="rect">
            <a:avLst/>
          </a:prstGeom>
        </p:spPr>
        <p:txBody>
          <a:bodyPr anchorCtr="0" anchor="b" bIns="91425" lIns="182875" spcFirstLastPara="1" rIns="13715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Selection Criteria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97" name="Google Shape;197;p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Apparatus</a:t>
            </a:r>
            <a:endParaRPr sz="2520"/>
          </a:p>
        </p:txBody>
      </p:sp>
      <p:sp>
        <p:nvSpPr>
          <p:cNvPr descr="detail_0" id="198" name="Google Shape;198;p30"/>
          <p:cNvSpPr txBox="1"/>
          <p:nvPr>
            <p:ph idx="1" type="body"/>
          </p:nvPr>
        </p:nvSpPr>
        <p:spPr>
          <a:xfrm>
            <a:off x="3108025" y="1140000"/>
            <a:ext cx="51156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We used the Carla driving simulator, an open-source platform supporting various sensors. It allowed for the creation and integration of custom scenarios and maps, providing a realistic driving environment.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1" id="199" name="Google Shape;199;p30"/>
          <p:cNvSpPr txBox="1"/>
          <p:nvPr>
            <p:ph idx="2" type="body"/>
          </p:nvPr>
        </p:nvSpPr>
        <p:spPr>
          <a:xfrm>
            <a:off x="3108025" y="2361294"/>
            <a:ext cx="51156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Dikablis Glasses 3 were employed to monitor eye movements and gaze patterns. These glasses feature an integrated camera recording at 768x576 pixels and 30 Hz, requiring a 4-point calibration.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200" name="Google Shape;200;p30"/>
          <p:cNvSpPr txBox="1"/>
          <p:nvPr>
            <p:ph idx="3" type="subTitle"/>
          </p:nvPr>
        </p:nvSpPr>
        <p:spPr>
          <a:xfrm>
            <a:off x="1667525" y="1140050"/>
            <a:ext cx="13701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Carla Driving Simulator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header_1" id="201" name="Google Shape;201;p30"/>
          <p:cNvSpPr txBox="1"/>
          <p:nvPr>
            <p:ph idx="4" type="subTitle"/>
          </p:nvPr>
        </p:nvSpPr>
        <p:spPr>
          <a:xfrm>
            <a:off x="1667525" y="2361287"/>
            <a:ext cx="13701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Eye-Tracking Glasses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header_2" id="202" name="Google Shape;202;p30"/>
          <p:cNvSpPr txBox="1"/>
          <p:nvPr>
            <p:ph idx="5" type="subTitle"/>
          </p:nvPr>
        </p:nvSpPr>
        <p:spPr>
          <a:xfrm>
            <a:off x="1667525" y="3582550"/>
            <a:ext cx="13701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Physiological Monitoring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detail_2" id="203" name="Google Shape;203;p30"/>
          <p:cNvSpPr txBox="1"/>
          <p:nvPr>
            <p:ph idx="6" type="body"/>
          </p:nvPr>
        </p:nvSpPr>
        <p:spPr>
          <a:xfrm>
            <a:off x="3108025" y="3582600"/>
            <a:ext cx="51156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Hanken Grotesk"/>
                <a:ea typeface="Hanken Grotesk"/>
                <a:cs typeface="Hanken Grotesk"/>
                <a:sym typeface="Hanken Grotesk"/>
              </a:rPr>
              <a:t>The E4 Empatica Wristband was used to obtain data on electrodermal activity and inter-beat interval. It connects via Bluetooth, transferring data in real time.</a:t>
            </a:r>
            <a:endParaRPr sz="11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13" y="1427365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13" y="2676065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13" y="3924765"/>
            <a:ext cx="301752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1313388" y="1562600"/>
            <a:ext cx="141000" cy="1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1313388" y="2783875"/>
            <a:ext cx="141000" cy="14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1313400" y="4005150"/>
            <a:ext cx="141000" cy="14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14" name="Google Shape;214;p31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Driving Scenarios</a:t>
            </a:r>
            <a:endParaRPr sz="2520"/>
          </a:p>
        </p:txBody>
      </p:sp>
      <p:sp>
        <p:nvSpPr>
          <p:cNvPr descr="detail_0" id="215" name="Google Shape;215;p31"/>
          <p:cNvSpPr txBox="1"/>
          <p:nvPr>
            <p:ph idx="1" type="body"/>
          </p:nvPr>
        </p:nvSpPr>
        <p:spPr>
          <a:xfrm>
            <a:off x="457200" y="2364178"/>
            <a:ext cx="37761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12 simulated scenarios based on four-way permissive intersections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Variations in traffic volume: high (300 vehicles) and low (150 vehicles)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Queue lengths: zero, one, and two cars in queue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Presence of pedestrians: with and without pedestrians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1" id="216" name="Google Shape;216;p31"/>
          <p:cNvSpPr txBox="1"/>
          <p:nvPr>
            <p:ph idx="2" type="body"/>
          </p:nvPr>
        </p:nvSpPr>
        <p:spPr>
          <a:xfrm>
            <a:off x="4800400" y="2364178"/>
            <a:ext cx="37761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Speed limit set to 60 km/hr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Participants followed audio-guided routes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Scenarios designed to challenge decision-making and gap acceptance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Hanken Grotesk"/>
              <a:buChar char="•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Each scenario approximately 2 minutes long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217" name="Google Shape;217;p31"/>
          <p:cNvSpPr txBox="1"/>
          <p:nvPr>
            <p:ph idx="3" type="subTitle"/>
          </p:nvPr>
        </p:nvSpPr>
        <p:spPr>
          <a:xfrm>
            <a:off x="457200" y="1823875"/>
            <a:ext cx="37761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Scenario Variations</a:t>
            </a:r>
            <a:endParaRPr sz="1200"/>
          </a:p>
        </p:txBody>
      </p:sp>
      <p:sp>
        <p:nvSpPr>
          <p:cNvPr descr="header_1" id="218" name="Google Shape;218;p31"/>
          <p:cNvSpPr txBox="1"/>
          <p:nvPr>
            <p:ph idx="4" type="subTitle"/>
          </p:nvPr>
        </p:nvSpPr>
        <p:spPr>
          <a:xfrm>
            <a:off x="4800400" y="1823875"/>
            <a:ext cx="37761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General Conditions</a:t>
            </a:r>
            <a:endParaRPr sz="1200"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63" y="1367977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013" y="1367977"/>
            <a:ext cx="301752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25" name="Google Shape;225;p32"/>
          <p:cNvSpPr txBox="1"/>
          <p:nvPr>
            <p:ph idx="1" type="body"/>
          </p:nvPr>
        </p:nvSpPr>
        <p:spPr>
          <a:xfrm>
            <a:off x="457200" y="1870750"/>
            <a:ext cx="25143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Experimental Design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Mixed factorial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Participants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Young drivers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Independent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Traffic Volume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High vs. Low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Pedestrians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With vs. Without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Queue Length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0 vs. 1 vs. 2 cars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1" id="226" name="Google Shape;226;p32"/>
          <p:cNvSpPr txBox="1"/>
          <p:nvPr>
            <p:ph idx="3" type="body"/>
          </p:nvPr>
        </p:nvSpPr>
        <p:spPr>
          <a:xfrm>
            <a:off x="3268950" y="1870750"/>
            <a:ext cx="24282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Dependent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Accepted Gap (time intervals accepted)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Rejected Gap (time intervals rejected)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Independent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Traffic Volume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Queue Length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Presence of Pedestrians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detail_2" id="227" name="Google Shape;227;p32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Participants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Navigated twelve randomized scenarios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Each scenario experienced once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Conditions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Daytime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Controlled conditions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Uniform speed limit: 60 km/h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descr="header_0" id="228" name="Google Shape;228;p32"/>
          <p:cNvSpPr txBox="1"/>
          <p:nvPr>
            <p:ph idx="2" type="subTitle"/>
          </p:nvPr>
        </p:nvSpPr>
        <p:spPr>
          <a:xfrm>
            <a:off x="411300" y="1182900"/>
            <a:ext cx="26061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Mixed Factorial Design</a:t>
            </a:r>
            <a:endParaRPr/>
          </a:p>
        </p:txBody>
      </p:sp>
      <p:sp>
        <p:nvSpPr>
          <p:cNvPr descr="header_1" id="229" name="Google Shape;229;p32"/>
          <p:cNvSpPr txBox="1"/>
          <p:nvPr>
            <p:ph idx="4" type="subTitle"/>
          </p:nvPr>
        </p:nvSpPr>
        <p:spPr>
          <a:xfrm>
            <a:off x="3226525" y="1182975"/>
            <a:ext cx="2606100" cy="42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descr="title" id="230" name="Google Shape;230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Experimental Design</a:t>
            </a:r>
            <a:endParaRPr sz="2520"/>
          </a:p>
        </p:txBody>
      </p:sp>
      <p:sp>
        <p:nvSpPr>
          <p:cNvPr descr="header_2" id="231" name="Google Shape;231;p32"/>
          <p:cNvSpPr txBox="1"/>
          <p:nvPr>
            <p:ph idx="6" type="subTitle"/>
          </p:nvPr>
        </p:nvSpPr>
        <p:spPr>
          <a:xfrm>
            <a:off x="6080700" y="1182974"/>
            <a:ext cx="1896600" cy="42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Randomization &amp; Conditions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