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70" r:id="rId4"/>
    <p:sldId id="261" r:id="rId5"/>
    <p:sldId id="262" r:id="rId6"/>
    <p:sldId id="283" r:id="rId7"/>
    <p:sldId id="264" r:id="rId8"/>
    <p:sldId id="271" r:id="rId9"/>
    <p:sldId id="272" r:id="rId10"/>
    <p:sldId id="273" r:id="rId11"/>
    <p:sldId id="284" r:id="rId12"/>
    <p:sldId id="275" r:id="rId13"/>
    <p:sldId id="276" r:id="rId14"/>
    <p:sldId id="277" r:id="rId15"/>
    <p:sldId id="278" r:id="rId16"/>
    <p:sldId id="285" r:id="rId17"/>
    <p:sldId id="286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A273C-B0FC-A127-B683-62D3BE6AC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000" dirty="0"/>
              <a:t>Вычисление расстояний между вершинами сети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9FCA4A-2B9E-178A-605B-B5B83A6BF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0327" y="5105810"/>
            <a:ext cx="6831673" cy="1086237"/>
          </a:xfrm>
        </p:spPr>
        <p:txBody>
          <a:bodyPr/>
          <a:lstStyle/>
          <a:p>
            <a:r>
              <a:rPr lang="ru-RU" dirty="0"/>
              <a:t>Гончарук Даниил 19.Б11-пу</a:t>
            </a:r>
          </a:p>
        </p:txBody>
      </p:sp>
    </p:spTree>
    <p:extLst>
      <p:ext uri="{BB962C8B-B14F-4D97-AF65-F5344CB8AC3E}">
        <p14:creationId xmlns:p14="http://schemas.microsoft.com/office/powerpoint/2010/main" val="417680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6F34-51F7-5DED-0AD5-A8861B89DE72}"/>
              </a:ext>
            </a:extLst>
          </p:cNvPr>
          <p:cNvSpPr txBox="1"/>
          <p:nvPr/>
        </p:nvSpPr>
        <p:spPr>
          <a:xfrm>
            <a:off x="1471688" y="96919"/>
            <a:ext cx="92486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Время поиска кратчайших путей от опорных точек </a:t>
            </a:r>
            <a:endParaRPr lang="en-US" sz="3200" dirty="0"/>
          </a:p>
          <a:p>
            <a:pPr algn="ctr"/>
            <a:r>
              <a:rPr lang="ru-RU" sz="3200" dirty="0"/>
              <a:t>до исследуемых вершин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5688E6-B192-E48E-E2D5-38F138D6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13" y="1171042"/>
            <a:ext cx="7985769" cy="559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6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784294-60A7-F583-0FF4-D7E7FD96D0ED}"/>
              </a:ext>
            </a:extLst>
          </p:cNvPr>
          <p:cNvSpPr txBox="1"/>
          <p:nvPr/>
        </p:nvSpPr>
        <p:spPr>
          <a:xfrm>
            <a:off x="1602718" y="347437"/>
            <a:ext cx="898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Время работы </a:t>
            </a:r>
            <a:r>
              <a:rPr lang="en-US" sz="3200" dirty="0"/>
              <a:t>Landmarks-Basic </a:t>
            </a:r>
            <a:r>
              <a:rPr lang="ru-RU" sz="3200" dirty="0"/>
              <a:t>и </a:t>
            </a:r>
            <a:r>
              <a:rPr lang="en-US" sz="3200" dirty="0"/>
              <a:t>Landmarks-BFS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9B7C2-7260-1C97-AC42-41230C51D49E}"/>
              </a:ext>
            </a:extLst>
          </p:cNvPr>
          <p:cNvSpPr txBox="1"/>
          <p:nvPr/>
        </p:nvSpPr>
        <p:spPr>
          <a:xfrm>
            <a:off x="1092924" y="1686476"/>
            <a:ext cx="10271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Для сравнения также приводится среднее время вычисления </a:t>
            </a:r>
            <a:r>
              <a:rPr lang="ru-RU" sz="2000" i="1" dirty="0"/>
              <a:t>точного</a:t>
            </a:r>
            <a:r>
              <a:rPr lang="ru-RU" sz="2000" dirty="0"/>
              <a:t> расстояния между исследуемыми вершинами (</a:t>
            </a:r>
            <a:r>
              <a:rPr lang="en-US" sz="2000" dirty="0"/>
              <a:t>BFS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1C0C1F68-CF77-C7FA-1363-FBA24676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83188"/>
              </p:ext>
            </p:extLst>
          </p:nvPr>
        </p:nvGraphicFramePr>
        <p:xfrm>
          <a:off x="750504" y="2949032"/>
          <a:ext cx="11365296" cy="30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195">
                  <a:extLst>
                    <a:ext uri="{9D8B030D-6E8A-4147-A177-3AD203B41FA5}">
                      <a16:colId xmlns:a16="http://schemas.microsoft.com/office/drawing/2014/main" val="385209069"/>
                    </a:ext>
                  </a:extLst>
                </a:gridCol>
                <a:gridCol w="1000544">
                  <a:extLst>
                    <a:ext uri="{9D8B030D-6E8A-4147-A177-3AD203B41FA5}">
                      <a16:colId xmlns:a16="http://schemas.microsoft.com/office/drawing/2014/main" val="2356964886"/>
                    </a:ext>
                  </a:extLst>
                </a:gridCol>
                <a:gridCol w="1000950">
                  <a:extLst>
                    <a:ext uri="{9D8B030D-6E8A-4147-A177-3AD203B41FA5}">
                      <a16:colId xmlns:a16="http://schemas.microsoft.com/office/drawing/2014/main" val="221449105"/>
                    </a:ext>
                  </a:extLst>
                </a:gridCol>
                <a:gridCol w="1047997">
                  <a:extLst>
                    <a:ext uri="{9D8B030D-6E8A-4147-A177-3AD203B41FA5}">
                      <a16:colId xmlns:a16="http://schemas.microsoft.com/office/drawing/2014/main" val="3751677620"/>
                    </a:ext>
                  </a:extLst>
                </a:gridCol>
                <a:gridCol w="1041652">
                  <a:extLst>
                    <a:ext uri="{9D8B030D-6E8A-4147-A177-3AD203B41FA5}">
                      <a16:colId xmlns:a16="http://schemas.microsoft.com/office/drawing/2014/main" val="739764719"/>
                    </a:ext>
                  </a:extLst>
                </a:gridCol>
                <a:gridCol w="1041652">
                  <a:extLst>
                    <a:ext uri="{9D8B030D-6E8A-4147-A177-3AD203B41FA5}">
                      <a16:colId xmlns:a16="http://schemas.microsoft.com/office/drawing/2014/main" val="1835684434"/>
                    </a:ext>
                  </a:extLst>
                </a:gridCol>
                <a:gridCol w="1099441">
                  <a:extLst>
                    <a:ext uri="{9D8B030D-6E8A-4147-A177-3AD203B41FA5}">
                      <a16:colId xmlns:a16="http://schemas.microsoft.com/office/drawing/2014/main" val="3578140875"/>
                    </a:ext>
                  </a:extLst>
                </a:gridCol>
                <a:gridCol w="1103947">
                  <a:extLst>
                    <a:ext uri="{9D8B030D-6E8A-4147-A177-3AD203B41FA5}">
                      <a16:colId xmlns:a16="http://schemas.microsoft.com/office/drawing/2014/main" val="3465589406"/>
                    </a:ext>
                  </a:extLst>
                </a:gridCol>
                <a:gridCol w="1041652">
                  <a:extLst>
                    <a:ext uri="{9D8B030D-6E8A-4147-A177-3AD203B41FA5}">
                      <a16:colId xmlns:a16="http://schemas.microsoft.com/office/drawing/2014/main" val="1639279273"/>
                    </a:ext>
                  </a:extLst>
                </a:gridCol>
                <a:gridCol w="1187266">
                  <a:extLst>
                    <a:ext uri="{9D8B030D-6E8A-4147-A177-3AD203B41FA5}">
                      <a16:colId xmlns:a16="http://schemas.microsoft.com/office/drawing/2014/main" val="3566880974"/>
                    </a:ext>
                  </a:extLst>
                </a:gridCol>
              </a:tblGrid>
              <a:tr h="352902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Time, </a:t>
                      </a:r>
                      <a:r>
                        <a:rPr lang="en-US" sz="1600" dirty="0" err="1"/>
                        <a:t>ms</a:t>
                      </a:r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93706"/>
                  </a:ext>
                </a:extLst>
              </a:tr>
              <a:tr h="470676">
                <a:tc rowSpan="2"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Landmarks    count</a:t>
                      </a:r>
                    </a:p>
                    <a:p>
                      <a:pPr algn="l"/>
                      <a:r>
                        <a:rPr lang="en-US" sz="1600" dirty="0"/>
                        <a:t>Methods</a:t>
                      </a:r>
                      <a:endParaRPr lang="ru-RU" sz="16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24184"/>
                  </a:ext>
                </a:extLst>
              </a:tr>
              <a:tr h="61757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Random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Degree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Coverage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Random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Degree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Coverage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Random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Degree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Coverage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158471"/>
                  </a:ext>
                </a:extLst>
              </a:tr>
              <a:tr h="352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BFS</a:t>
                      </a:r>
                      <a:endParaRPr lang="ru-RU" sz="1600" dirty="0"/>
                    </a:p>
                  </a:txBody>
                  <a:tcPr anchor="ctr"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89685</a:t>
                      </a:r>
                      <a:r>
                        <a:rPr lang="en-US" sz="1600" dirty="0"/>
                        <a:t>,</a:t>
                      </a:r>
                      <a:r>
                        <a:rPr lang="ru-RU" sz="1600" dirty="0"/>
                        <a:t>44593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72509"/>
                  </a:ext>
                </a:extLst>
              </a:tr>
              <a:tr h="6175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Landmarks-Basic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0,0462</a:t>
                      </a:r>
                      <a:r>
                        <a:rPr lang="ru-RU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0,036</a:t>
                      </a:r>
                      <a:r>
                        <a:rPr lang="ru-RU" sz="1600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0,0344</a:t>
                      </a:r>
                      <a:r>
                        <a:rPr lang="ru-RU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0,1271</a:t>
                      </a:r>
                      <a:r>
                        <a:rPr lang="ru-RU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0,09</a:t>
                      </a:r>
                      <a:r>
                        <a:rPr lang="ru-RU" sz="1600" dirty="0"/>
                        <a:t>042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0,1073</a:t>
                      </a:r>
                      <a:r>
                        <a:rPr lang="ru-RU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0,1807</a:t>
                      </a:r>
                      <a:r>
                        <a:rPr lang="ru-RU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0,16238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0,16840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788610"/>
                  </a:ext>
                </a:extLst>
              </a:tr>
              <a:tr h="6175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Landmarks_BFS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1,13361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6,25972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9,22724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3,45334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6,54767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10,35130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76,39269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9,38524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89,25405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165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58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9FDDFE-6F3E-A14B-9C1A-B2D62BD66C15}"/>
              </a:ext>
            </a:extLst>
          </p:cNvPr>
          <p:cNvSpPr txBox="1"/>
          <p:nvPr/>
        </p:nvSpPr>
        <p:spPr>
          <a:xfrm>
            <a:off x="1513174" y="172461"/>
            <a:ext cx="91656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Ошибка оценки расстояния между исследуемыми </a:t>
            </a:r>
            <a:endParaRPr lang="en-US" sz="3200" dirty="0"/>
          </a:p>
          <a:p>
            <a:pPr algn="ctr"/>
            <a:r>
              <a:rPr lang="ru-RU" sz="3200" dirty="0"/>
              <a:t>вершинами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69B2DD9-8ED0-4CA0-0214-3F154A45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54" y="1798714"/>
            <a:ext cx="5504721" cy="428145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E477F9-5D05-4558-8165-3A348D2BB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553" y="1798715"/>
            <a:ext cx="5504721" cy="42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8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17EAE-3816-7D72-B2E3-D69D3AEC5083}"/>
              </a:ext>
            </a:extLst>
          </p:cNvPr>
          <p:cNvSpPr txBox="1"/>
          <p:nvPr/>
        </p:nvSpPr>
        <p:spPr>
          <a:xfrm>
            <a:off x="5734362" y="3105834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VK</a:t>
            </a:r>
          </a:p>
        </p:txBody>
      </p:sp>
    </p:spTree>
    <p:extLst>
      <p:ext uri="{BB962C8B-B14F-4D97-AF65-F5344CB8AC3E}">
        <p14:creationId xmlns:p14="http://schemas.microsoft.com/office/powerpoint/2010/main" val="136822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4B9DB-E76D-6ACF-B668-2A20809903D8}"/>
              </a:ext>
            </a:extLst>
          </p:cNvPr>
          <p:cNvSpPr txBox="1"/>
          <p:nvPr/>
        </p:nvSpPr>
        <p:spPr>
          <a:xfrm>
            <a:off x="3335981" y="224593"/>
            <a:ext cx="5520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Время выбора опорных точек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2F7E4B0-224D-226F-5A2F-A6B88645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2" t="5148" r="5239" b="3145"/>
          <a:stretch/>
        </p:blipFill>
        <p:spPr>
          <a:xfrm>
            <a:off x="1121806" y="1104403"/>
            <a:ext cx="9948387" cy="527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23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6F34-51F7-5DED-0AD5-A8861B89DE72}"/>
              </a:ext>
            </a:extLst>
          </p:cNvPr>
          <p:cNvSpPr txBox="1"/>
          <p:nvPr/>
        </p:nvSpPr>
        <p:spPr>
          <a:xfrm>
            <a:off x="1471688" y="171967"/>
            <a:ext cx="92486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Время поиска кратчайших путей от опорных точек </a:t>
            </a:r>
            <a:endParaRPr lang="en-US" sz="3200" dirty="0"/>
          </a:p>
          <a:p>
            <a:pPr algn="ctr"/>
            <a:r>
              <a:rPr lang="ru-RU" sz="3200" dirty="0"/>
              <a:t>до исследуемых вершин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F0AB05-ECAC-C125-EC15-4772A06EF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7" t="5678" r="4210" b="3179"/>
          <a:stretch/>
        </p:blipFill>
        <p:spPr>
          <a:xfrm>
            <a:off x="1045848" y="1389412"/>
            <a:ext cx="10100303" cy="52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0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784294-60A7-F583-0FF4-D7E7FD96D0ED}"/>
              </a:ext>
            </a:extLst>
          </p:cNvPr>
          <p:cNvSpPr txBox="1"/>
          <p:nvPr/>
        </p:nvSpPr>
        <p:spPr>
          <a:xfrm>
            <a:off x="1602718" y="347437"/>
            <a:ext cx="898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Время работы </a:t>
            </a:r>
            <a:r>
              <a:rPr lang="en-US" sz="3200" dirty="0"/>
              <a:t>Landmarks-Basic </a:t>
            </a:r>
            <a:r>
              <a:rPr lang="ru-RU" sz="3200" dirty="0"/>
              <a:t>и </a:t>
            </a:r>
            <a:r>
              <a:rPr lang="en-US" sz="3200" dirty="0"/>
              <a:t>Landmarks-BFS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9B7C2-7260-1C97-AC42-41230C51D49E}"/>
              </a:ext>
            </a:extLst>
          </p:cNvPr>
          <p:cNvSpPr txBox="1"/>
          <p:nvPr/>
        </p:nvSpPr>
        <p:spPr>
          <a:xfrm>
            <a:off x="1092924" y="1686476"/>
            <a:ext cx="10271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Для сравнения также приводится среднее время вычисления </a:t>
            </a:r>
            <a:r>
              <a:rPr lang="ru-RU" sz="2000" i="1" dirty="0"/>
              <a:t>точного</a:t>
            </a:r>
            <a:r>
              <a:rPr lang="ru-RU" sz="2000" dirty="0"/>
              <a:t> расстояния между исследуемыми вершинами (</a:t>
            </a:r>
            <a:r>
              <a:rPr lang="en-US" sz="2000" dirty="0"/>
              <a:t>BFS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D50A896-FCE1-994D-0914-7455EDA6E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378743"/>
              </p:ext>
            </p:extLst>
          </p:nvPr>
        </p:nvGraphicFramePr>
        <p:xfrm>
          <a:off x="760903" y="2949032"/>
          <a:ext cx="11365296" cy="30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195">
                  <a:extLst>
                    <a:ext uri="{9D8B030D-6E8A-4147-A177-3AD203B41FA5}">
                      <a16:colId xmlns:a16="http://schemas.microsoft.com/office/drawing/2014/main" val="385209069"/>
                    </a:ext>
                  </a:extLst>
                </a:gridCol>
                <a:gridCol w="1000544">
                  <a:extLst>
                    <a:ext uri="{9D8B030D-6E8A-4147-A177-3AD203B41FA5}">
                      <a16:colId xmlns:a16="http://schemas.microsoft.com/office/drawing/2014/main" val="2356964886"/>
                    </a:ext>
                  </a:extLst>
                </a:gridCol>
                <a:gridCol w="1000950">
                  <a:extLst>
                    <a:ext uri="{9D8B030D-6E8A-4147-A177-3AD203B41FA5}">
                      <a16:colId xmlns:a16="http://schemas.microsoft.com/office/drawing/2014/main" val="221449105"/>
                    </a:ext>
                  </a:extLst>
                </a:gridCol>
                <a:gridCol w="1047997">
                  <a:extLst>
                    <a:ext uri="{9D8B030D-6E8A-4147-A177-3AD203B41FA5}">
                      <a16:colId xmlns:a16="http://schemas.microsoft.com/office/drawing/2014/main" val="3751677620"/>
                    </a:ext>
                  </a:extLst>
                </a:gridCol>
                <a:gridCol w="1041652">
                  <a:extLst>
                    <a:ext uri="{9D8B030D-6E8A-4147-A177-3AD203B41FA5}">
                      <a16:colId xmlns:a16="http://schemas.microsoft.com/office/drawing/2014/main" val="739764719"/>
                    </a:ext>
                  </a:extLst>
                </a:gridCol>
                <a:gridCol w="1041652">
                  <a:extLst>
                    <a:ext uri="{9D8B030D-6E8A-4147-A177-3AD203B41FA5}">
                      <a16:colId xmlns:a16="http://schemas.microsoft.com/office/drawing/2014/main" val="1835684434"/>
                    </a:ext>
                  </a:extLst>
                </a:gridCol>
                <a:gridCol w="1099441">
                  <a:extLst>
                    <a:ext uri="{9D8B030D-6E8A-4147-A177-3AD203B41FA5}">
                      <a16:colId xmlns:a16="http://schemas.microsoft.com/office/drawing/2014/main" val="3578140875"/>
                    </a:ext>
                  </a:extLst>
                </a:gridCol>
                <a:gridCol w="1103947">
                  <a:extLst>
                    <a:ext uri="{9D8B030D-6E8A-4147-A177-3AD203B41FA5}">
                      <a16:colId xmlns:a16="http://schemas.microsoft.com/office/drawing/2014/main" val="3465589406"/>
                    </a:ext>
                  </a:extLst>
                </a:gridCol>
                <a:gridCol w="1041652">
                  <a:extLst>
                    <a:ext uri="{9D8B030D-6E8A-4147-A177-3AD203B41FA5}">
                      <a16:colId xmlns:a16="http://schemas.microsoft.com/office/drawing/2014/main" val="1639279273"/>
                    </a:ext>
                  </a:extLst>
                </a:gridCol>
                <a:gridCol w="1187266">
                  <a:extLst>
                    <a:ext uri="{9D8B030D-6E8A-4147-A177-3AD203B41FA5}">
                      <a16:colId xmlns:a16="http://schemas.microsoft.com/office/drawing/2014/main" val="3566880974"/>
                    </a:ext>
                  </a:extLst>
                </a:gridCol>
              </a:tblGrid>
              <a:tr h="352902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Time, </a:t>
                      </a:r>
                      <a:r>
                        <a:rPr lang="en-US" sz="1600" dirty="0" err="1"/>
                        <a:t>ms</a:t>
                      </a:r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93706"/>
                  </a:ext>
                </a:extLst>
              </a:tr>
              <a:tr h="470676">
                <a:tc rowSpan="2"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Landmarks    count</a:t>
                      </a:r>
                    </a:p>
                    <a:p>
                      <a:pPr algn="l"/>
                      <a:r>
                        <a:rPr lang="en-US" sz="1600" dirty="0"/>
                        <a:t>Methods</a:t>
                      </a:r>
                      <a:endParaRPr lang="ru-RU" sz="16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24184"/>
                  </a:ext>
                </a:extLst>
              </a:tr>
              <a:tr h="61757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Random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Degree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Coverage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Random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Degree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Coverage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Random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Degree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Coverage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158471"/>
                  </a:ext>
                </a:extLst>
              </a:tr>
              <a:tr h="352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BFS</a:t>
                      </a:r>
                      <a:endParaRPr lang="ru-RU" sz="1600" dirty="0"/>
                    </a:p>
                  </a:txBody>
                  <a:tcPr anchor="ctr"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1016840</a:t>
                      </a:r>
                      <a:r>
                        <a:rPr lang="en-US" sz="1600" dirty="0"/>
                        <a:t>,</a:t>
                      </a:r>
                      <a:r>
                        <a:rPr lang="ru-RU" sz="1600" dirty="0"/>
                        <a:t>05031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72509"/>
                  </a:ext>
                </a:extLst>
              </a:tr>
              <a:tr h="6175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Landmarks-Basic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0,0192</a:t>
                      </a:r>
                      <a:r>
                        <a:rPr lang="ru-RU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0,014</a:t>
                      </a:r>
                      <a:r>
                        <a:rPr lang="ru-RU" sz="16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0,014</a:t>
                      </a:r>
                      <a:r>
                        <a:rPr lang="ru-RU" sz="1600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0,026</a:t>
                      </a:r>
                      <a:r>
                        <a:rPr lang="ru-RU" sz="1600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0,020</a:t>
                      </a:r>
                      <a:r>
                        <a:rPr lang="ru-RU" sz="16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0,0236</a:t>
                      </a:r>
                      <a:r>
                        <a:rPr lang="ru-RU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0,0344</a:t>
                      </a:r>
                      <a:r>
                        <a:rPr lang="ru-RU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0,0300</a:t>
                      </a:r>
                      <a:r>
                        <a:rPr lang="ru-RU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0,059</a:t>
                      </a:r>
                      <a:r>
                        <a:rPr lang="ru-RU" sz="1600" dirty="0"/>
                        <a:t>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788610"/>
                  </a:ext>
                </a:extLst>
              </a:tr>
              <a:tr h="6175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Landmarks_BFS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0,34654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1,87915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2,32528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0,91092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1,88454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2,62926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1,70974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2,22508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3,26564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165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14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9FDDFE-6F3E-A14B-9C1A-B2D62BD66C15}"/>
              </a:ext>
            </a:extLst>
          </p:cNvPr>
          <p:cNvSpPr txBox="1"/>
          <p:nvPr/>
        </p:nvSpPr>
        <p:spPr>
          <a:xfrm>
            <a:off x="1513175" y="242052"/>
            <a:ext cx="91656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Ошибка оценки расстояния между исследуемыми </a:t>
            </a:r>
            <a:endParaRPr lang="en-US" sz="3200" dirty="0"/>
          </a:p>
          <a:p>
            <a:pPr algn="ctr"/>
            <a:r>
              <a:rPr lang="ru-RU" sz="3200" dirty="0"/>
              <a:t>вершинами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E797CF-90EA-28F7-F8D7-EAD89792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58" y="1769517"/>
            <a:ext cx="5560331" cy="432470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93006E-0F82-86A8-3B63-859AF9DAA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173" y="1769517"/>
            <a:ext cx="5560331" cy="43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30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D5063F-15DE-7B4C-B0EE-D982F79B05EC}"/>
              </a:ext>
            </a:extLst>
          </p:cNvPr>
          <p:cNvSpPr txBox="1"/>
          <p:nvPr/>
        </p:nvSpPr>
        <p:spPr>
          <a:xfrm>
            <a:off x="5286323" y="486945"/>
            <a:ext cx="1619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Выводы</a:t>
            </a:r>
            <a:endParaRPr lang="ru-RU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CFF7C-24D6-0799-65CB-957486B14766}"/>
              </a:ext>
            </a:extLst>
          </p:cNvPr>
          <p:cNvSpPr txBox="1"/>
          <p:nvPr/>
        </p:nvSpPr>
        <p:spPr>
          <a:xfrm>
            <a:off x="1362268" y="2577228"/>
            <a:ext cx="9467464" cy="1703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Время выбора марок методом наилучшего покрытия значительно дольше других методов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Опорные точки, выбранные случайным образом, дают худшую оценку кратчайшего пути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Количество опорных точек не дает значительного прироста в качестве оценки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Landmarks-BFS </a:t>
            </a:r>
            <a:r>
              <a:rPr lang="ru-RU" dirty="0"/>
              <a:t>дает более качественную оценку кратчайшего пути, чем </a:t>
            </a:r>
            <a:r>
              <a:rPr lang="en-US" dirty="0"/>
              <a:t>Landmarks-Basic</a:t>
            </a:r>
          </a:p>
        </p:txBody>
      </p:sp>
    </p:spTree>
    <p:extLst>
      <p:ext uri="{BB962C8B-B14F-4D97-AF65-F5344CB8AC3E}">
        <p14:creationId xmlns:p14="http://schemas.microsoft.com/office/powerpoint/2010/main" val="107770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363BD4-CF9C-AC48-BB85-7BA909F5B074}"/>
              </a:ext>
            </a:extLst>
          </p:cNvPr>
          <p:cNvSpPr txBox="1"/>
          <p:nvPr/>
        </p:nvSpPr>
        <p:spPr>
          <a:xfrm>
            <a:off x="1915885" y="1217111"/>
            <a:ext cx="8874035" cy="195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Использованные методы: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оценки кратчайших расстояний: 	-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andmarks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asic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255520" indent="441960">
              <a:lnSpc>
                <a:spcPct val="107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-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andmarks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BFS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выбора опорных точек: 	- случайный выбор</a:t>
            </a:r>
          </a:p>
          <a:p>
            <a:pPr marL="2247900">
              <a:lnSpc>
                <a:spcPct val="107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- вершины с наибольшей степенью</a:t>
            </a:r>
          </a:p>
          <a:p>
            <a:pPr marL="22479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- наилучшее покрытие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527FD-408F-0426-F4B6-7BBA9EC1A9E7}"/>
              </a:ext>
            </a:extLst>
          </p:cNvPr>
          <p:cNvSpPr txBox="1"/>
          <p:nvPr/>
        </p:nvSpPr>
        <p:spPr>
          <a:xfrm>
            <a:off x="1915885" y="3472635"/>
            <a:ext cx="8830492" cy="3156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Исследуемые графы с указанием количества опорных точек и проведенных тестов: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AstroPh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20, 60 и 100 опорных точек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100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тестов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20, 60 и 100 опорных точек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тестов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Vk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5, 10 и 15 опорных точек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тестов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Уменьшение количества опорных точек для графа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vk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обусловлено большим размером данного графа и </a:t>
            </a:r>
            <a:r>
              <a:rPr lang="ru-RU" dirty="0"/>
              <a:t>долгим вычислением кратчайших расстояний от опорных точек до исследуемых вершин.</a:t>
            </a:r>
            <a:endParaRPr lang="en-US" dirty="0"/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Используемый язык программирования: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94E59-689D-50DB-2D68-ACE60C1E6E9F}"/>
              </a:ext>
            </a:extLst>
          </p:cNvPr>
          <p:cNvSpPr txBox="1"/>
          <p:nvPr/>
        </p:nvSpPr>
        <p:spPr>
          <a:xfrm>
            <a:off x="4023359" y="336773"/>
            <a:ext cx="461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259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17EAE-3816-7D72-B2E3-D69D3AEC5083}"/>
              </a:ext>
            </a:extLst>
          </p:cNvPr>
          <p:cNvSpPr txBox="1"/>
          <p:nvPr/>
        </p:nvSpPr>
        <p:spPr>
          <a:xfrm>
            <a:off x="4930328" y="3105834"/>
            <a:ext cx="2331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CA-</a:t>
            </a:r>
            <a:r>
              <a:rPr lang="en-US" sz="3600" dirty="0" err="1"/>
              <a:t>AstroPh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6166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4B9DB-E76D-6ACF-B668-2A20809903D8}"/>
              </a:ext>
            </a:extLst>
          </p:cNvPr>
          <p:cNvSpPr txBox="1"/>
          <p:nvPr/>
        </p:nvSpPr>
        <p:spPr>
          <a:xfrm>
            <a:off x="3335977" y="308664"/>
            <a:ext cx="5520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Время выбора опорных точек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CAC069-707E-F693-7700-E5EB47C4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10" y="1175809"/>
            <a:ext cx="7148569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1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6F34-51F7-5DED-0AD5-A8861B89DE72}"/>
              </a:ext>
            </a:extLst>
          </p:cNvPr>
          <p:cNvSpPr txBox="1"/>
          <p:nvPr/>
        </p:nvSpPr>
        <p:spPr>
          <a:xfrm>
            <a:off x="1471689" y="106674"/>
            <a:ext cx="92486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Время поиска кратчайших путей от опорных точек </a:t>
            </a:r>
          </a:p>
          <a:p>
            <a:pPr algn="ctr"/>
            <a:r>
              <a:rPr lang="ru-RU" sz="3200" dirty="0"/>
              <a:t>до исследуемых вершин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9D6E63-0D30-D446-7835-3E875E8B6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21" y="1183892"/>
            <a:ext cx="7034356" cy="548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3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784294-60A7-F583-0FF4-D7E7FD96D0ED}"/>
              </a:ext>
            </a:extLst>
          </p:cNvPr>
          <p:cNvSpPr txBox="1"/>
          <p:nvPr/>
        </p:nvSpPr>
        <p:spPr>
          <a:xfrm>
            <a:off x="1602718" y="347437"/>
            <a:ext cx="898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Время работы </a:t>
            </a:r>
            <a:r>
              <a:rPr lang="en-US" sz="3200" dirty="0"/>
              <a:t>Landmarks-Basic </a:t>
            </a:r>
            <a:r>
              <a:rPr lang="ru-RU" sz="3200" dirty="0"/>
              <a:t>и </a:t>
            </a:r>
            <a:r>
              <a:rPr lang="en-US" sz="3200" dirty="0"/>
              <a:t>Landmarks-BFS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9B7C2-7260-1C97-AC42-41230C51D49E}"/>
              </a:ext>
            </a:extLst>
          </p:cNvPr>
          <p:cNvSpPr txBox="1"/>
          <p:nvPr/>
        </p:nvSpPr>
        <p:spPr>
          <a:xfrm>
            <a:off x="1092924" y="1686476"/>
            <a:ext cx="10271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Для сравнения также приводится среднее время вычисления </a:t>
            </a:r>
            <a:r>
              <a:rPr lang="ru-RU" sz="2000" i="1" dirty="0"/>
              <a:t>точного</a:t>
            </a:r>
            <a:r>
              <a:rPr lang="ru-RU" sz="2000" dirty="0"/>
              <a:t> расстояния между исследуемыми вершинами (</a:t>
            </a:r>
            <a:r>
              <a:rPr lang="en-US" sz="2000" dirty="0"/>
              <a:t>BFS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CCD50640-6AD2-D366-25CE-466C6CC62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938242"/>
              </p:ext>
            </p:extLst>
          </p:nvPr>
        </p:nvGraphicFramePr>
        <p:xfrm>
          <a:off x="762000" y="2902421"/>
          <a:ext cx="11354951" cy="30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195">
                  <a:extLst>
                    <a:ext uri="{9D8B030D-6E8A-4147-A177-3AD203B41FA5}">
                      <a16:colId xmlns:a16="http://schemas.microsoft.com/office/drawing/2014/main" val="385209069"/>
                    </a:ext>
                  </a:extLst>
                </a:gridCol>
                <a:gridCol w="1000544">
                  <a:extLst>
                    <a:ext uri="{9D8B030D-6E8A-4147-A177-3AD203B41FA5}">
                      <a16:colId xmlns:a16="http://schemas.microsoft.com/office/drawing/2014/main" val="2356964886"/>
                    </a:ext>
                  </a:extLst>
                </a:gridCol>
                <a:gridCol w="1000950">
                  <a:extLst>
                    <a:ext uri="{9D8B030D-6E8A-4147-A177-3AD203B41FA5}">
                      <a16:colId xmlns:a16="http://schemas.microsoft.com/office/drawing/2014/main" val="221449105"/>
                    </a:ext>
                  </a:extLst>
                </a:gridCol>
                <a:gridCol w="1099947">
                  <a:extLst>
                    <a:ext uri="{9D8B030D-6E8A-4147-A177-3AD203B41FA5}">
                      <a16:colId xmlns:a16="http://schemas.microsoft.com/office/drawing/2014/main" val="3751677620"/>
                    </a:ext>
                  </a:extLst>
                </a:gridCol>
                <a:gridCol w="1041652">
                  <a:extLst>
                    <a:ext uri="{9D8B030D-6E8A-4147-A177-3AD203B41FA5}">
                      <a16:colId xmlns:a16="http://schemas.microsoft.com/office/drawing/2014/main" val="739764719"/>
                    </a:ext>
                  </a:extLst>
                </a:gridCol>
                <a:gridCol w="1041652">
                  <a:extLst>
                    <a:ext uri="{9D8B030D-6E8A-4147-A177-3AD203B41FA5}">
                      <a16:colId xmlns:a16="http://schemas.microsoft.com/office/drawing/2014/main" val="1835684434"/>
                    </a:ext>
                  </a:extLst>
                </a:gridCol>
                <a:gridCol w="1099441">
                  <a:extLst>
                    <a:ext uri="{9D8B030D-6E8A-4147-A177-3AD203B41FA5}">
                      <a16:colId xmlns:a16="http://schemas.microsoft.com/office/drawing/2014/main" val="3578140875"/>
                    </a:ext>
                  </a:extLst>
                </a:gridCol>
                <a:gridCol w="1041652">
                  <a:extLst>
                    <a:ext uri="{9D8B030D-6E8A-4147-A177-3AD203B41FA5}">
                      <a16:colId xmlns:a16="http://schemas.microsoft.com/office/drawing/2014/main" val="3465589406"/>
                    </a:ext>
                  </a:extLst>
                </a:gridCol>
                <a:gridCol w="1041652">
                  <a:extLst>
                    <a:ext uri="{9D8B030D-6E8A-4147-A177-3AD203B41FA5}">
                      <a16:colId xmlns:a16="http://schemas.microsoft.com/office/drawing/2014/main" val="1639279273"/>
                    </a:ext>
                  </a:extLst>
                </a:gridCol>
                <a:gridCol w="1187266">
                  <a:extLst>
                    <a:ext uri="{9D8B030D-6E8A-4147-A177-3AD203B41FA5}">
                      <a16:colId xmlns:a16="http://schemas.microsoft.com/office/drawing/2014/main" val="3566880974"/>
                    </a:ext>
                  </a:extLst>
                </a:gridCol>
              </a:tblGrid>
              <a:tr h="352902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Time, </a:t>
                      </a:r>
                      <a:r>
                        <a:rPr lang="en-US" sz="1600" dirty="0" err="1"/>
                        <a:t>ms</a:t>
                      </a:r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93706"/>
                  </a:ext>
                </a:extLst>
              </a:tr>
              <a:tr h="470676">
                <a:tc rowSpan="2"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Landmarks    count</a:t>
                      </a:r>
                    </a:p>
                    <a:p>
                      <a:pPr algn="l"/>
                      <a:r>
                        <a:rPr lang="en-US" sz="1600" dirty="0"/>
                        <a:t>Methods</a:t>
                      </a:r>
                      <a:endParaRPr lang="ru-RU" sz="16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24184"/>
                  </a:ext>
                </a:extLst>
              </a:tr>
              <a:tr h="61757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Random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Degree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Coverage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Random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Degree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Coverage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Random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Degree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Coverage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158471"/>
                  </a:ext>
                </a:extLst>
              </a:tr>
              <a:tr h="352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BFS</a:t>
                      </a:r>
                      <a:endParaRPr lang="ru-RU" sz="1600" dirty="0"/>
                    </a:p>
                  </a:txBody>
                  <a:tcPr anchor="ctr"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153</a:t>
                      </a:r>
                      <a:r>
                        <a:rPr lang="en-US" sz="1600" dirty="0"/>
                        <a:t>,</a:t>
                      </a:r>
                      <a:r>
                        <a:rPr lang="ru-RU" sz="1600" dirty="0"/>
                        <a:t>98350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72509"/>
                  </a:ext>
                </a:extLst>
              </a:tr>
              <a:tr h="6175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Landmarks-Basic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0,07144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0,05371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0,05291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0,11720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0,12473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0,16416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0,22029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0,20222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0,29754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788610"/>
                  </a:ext>
                </a:extLst>
              </a:tr>
              <a:tr h="6175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Landmarks_BFS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1,14520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7,67218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10,22073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3,37535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r>
                        <a:rPr lang="ru-RU" sz="1600" dirty="0"/>
                        <a:t>,</a:t>
                      </a:r>
                      <a:r>
                        <a:rPr lang="en-US" sz="1600" dirty="0"/>
                        <a:t>7228</a:t>
                      </a:r>
                      <a:r>
                        <a:rPr lang="ru-RU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  <a:r>
                        <a:rPr lang="ru-RU" sz="1600" dirty="0"/>
                        <a:t>,</a:t>
                      </a:r>
                      <a:r>
                        <a:rPr lang="en-US" sz="1600" dirty="0"/>
                        <a:t>7409</a:t>
                      </a:r>
                      <a:r>
                        <a:rPr lang="ru-RU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r>
                        <a:rPr lang="ru-RU" sz="1600" dirty="0"/>
                        <a:t>,</a:t>
                      </a:r>
                      <a:r>
                        <a:rPr lang="en-US" sz="1600" dirty="0"/>
                        <a:t>40785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r>
                        <a:rPr lang="ru-RU" sz="1600" dirty="0"/>
                        <a:t>,</a:t>
                      </a:r>
                      <a:r>
                        <a:rPr lang="en-US" sz="1600" dirty="0"/>
                        <a:t>52256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  <a:r>
                        <a:rPr lang="ru-RU" sz="1600" dirty="0"/>
                        <a:t>,</a:t>
                      </a:r>
                      <a:r>
                        <a:rPr lang="en-US" sz="1600" dirty="0"/>
                        <a:t>4157</a:t>
                      </a:r>
                      <a:r>
                        <a:rPr lang="ru-RU" sz="16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165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82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9FDDFE-6F3E-A14B-9C1A-B2D62BD66C15}"/>
              </a:ext>
            </a:extLst>
          </p:cNvPr>
          <p:cNvSpPr txBox="1"/>
          <p:nvPr/>
        </p:nvSpPr>
        <p:spPr>
          <a:xfrm>
            <a:off x="1564471" y="255588"/>
            <a:ext cx="90630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Ошибка оценки расстояния между исследуемыми</a:t>
            </a:r>
            <a:endParaRPr lang="en-US" sz="3200" dirty="0"/>
          </a:p>
          <a:p>
            <a:pPr algn="ctr"/>
            <a:r>
              <a:rPr lang="ru-RU" sz="3200" dirty="0"/>
              <a:t>вершинами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CD8C92-3081-A6CB-4E40-1AED25BBC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32" y="1905592"/>
            <a:ext cx="5574345" cy="42695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D980652-1000-D817-AABA-578A48C2C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69" y="1905592"/>
            <a:ext cx="5514868" cy="426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2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17EAE-3816-7D72-B2E3-D69D3AEC5083}"/>
              </a:ext>
            </a:extLst>
          </p:cNvPr>
          <p:cNvSpPr txBox="1"/>
          <p:nvPr/>
        </p:nvSpPr>
        <p:spPr>
          <a:xfrm>
            <a:off x="4785288" y="3105834"/>
            <a:ext cx="2621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Web_Google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565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4B9DB-E76D-6ACF-B668-2A20809903D8}"/>
              </a:ext>
            </a:extLst>
          </p:cNvPr>
          <p:cNvSpPr txBox="1"/>
          <p:nvPr/>
        </p:nvSpPr>
        <p:spPr>
          <a:xfrm>
            <a:off x="3335980" y="235037"/>
            <a:ext cx="5520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Время выбора опорных точек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BFB701-8447-3413-6864-E968E6305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000" y="1025846"/>
            <a:ext cx="7029999" cy="546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7382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608</TotalTime>
  <Words>471</Words>
  <Application>Microsoft Office PowerPoint</Application>
  <PresentationFormat>Широкоэкранный</PresentationFormat>
  <Paragraphs>156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Franklin Gothic Book</vt:lpstr>
      <vt:lpstr>Symbol</vt:lpstr>
      <vt:lpstr>Уголки</vt:lpstr>
      <vt:lpstr>Вычисление расстояний между вершинами сети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Вычисление расстояний между вершинами сети</dc:title>
  <dc:creator>Даниил Гончарук</dc:creator>
  <cp:lastModifiedBy>Даниил Гончарук</cp:lastModifiedBy>
  <cp:revision>11</cp:revision>
  <dcterms:created xsi:type="dcterms:W3CDTF">2022-09-13T23:57:13Z</dcterms:created>
  <dcterms:modified xsi:type="dcterms:W3CDTF">2022-09-20T21:27:12Z</dcterms:modified>
</cp:coreProperties>
</file>