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Гончарук" userId="149638517aa20310" providerId="LiveId" clId="{ACE693EC-A395-4286-B9BF-A82C6B9EB111}"/>
    <pc:docChg chg="addSld modSld">
      <pc:chgData name="Даниил Гончарук" userId="149638517aa20310" providerId="LiveId" clId="{ACE693EC-A395-4286-B9BF-A82C6B9EB111}" dt="2022-09-14T01:51:24.213" v="422" actId="1076"/>
      <pc:docMkLst>
        <pc:docMk/>
      </pc:docMkLst>
      <pc:sldChg chg="addSp delSp modSp new mod">
        <pc:chgData name="Даниил Гончарук" userId="149638517aa20310" providerId="LiveId" clId="{ACE693EC-A395-4286-B9BF-A82C6B9EB111}" dt="2022-09-14T01:51:24.213" v="422" actId="1076"/>
        <pc:sldMkLst>
          <pc:docMk/>
          <pc:sldMk cId="1077701719" sldId="281"/>
        </pc:sldMkLst>
        <pc:spChg chg="add mod">
          <ac:chgData name="Даниил Гончарук" userId="149638517aa20310" providerId="LiveId" clId="{ACE693EC-A395-4286-B9BF-A82C6B9EB111}" dt="2022-09-14T01:40:23.768" v="15" actId="1076"/>
          <ac:spMkLst>
            <pc:docMk/>
            <pc:sldMk cId="1077701719" sldId="281"/>
            <ac:spMk id="2" creationId="{A2D5063F-15DE-7B4C-B0EE-D982F79B05EC}"/>
          </ac:spMkLst>
        </pc:spChg>
        <pc:spChg chg="add del mod">
          <ac:chgData name="Даниил Гончарук" userId="149638517aa20310" providerId="LiveId" clId="{ACE693EC-A395-4286-B9BF-A82C6B9EB111}" dt="2022-09-14T01:40:33.642" v="18"/>
          <ac:spMkLst>
            <pc:docMk/>
            <pc:sldMk cId="1077701719" sldId="281"/>
            <ac:spMk id="3" creationId="{9C62BEFC-0679-305E-5D66-34F56DB8EEC5}"/>
          </ac:spMkLst>
        </pc:spChg>
        <pc:spChg chg="add mod">
          <ac:chgData name="Даниил Гончарук" userId="149638517aa20310" providerId="LiveId" clId="{ACE693EC-A395-4286-B9BF-A82C6B9EB111}" dt="2022-09-14T01:51:24.213" v="422" actId="1076"/>
          <ac:spMkLst>
            <pc:docMk/>
            <pc:sldMk cId="1077701719" sldId="281"/>
            <ac:spMk id="4" creationId="{BAECFF7C-24D6-0799-65CB-957486B147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273C-B0FC-A127-B683-62D3BE6AC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000" dirty="0"/>
              <a:t>Вычисление расстояний между вершинами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FCA4A-2B9E-178A-605B-B5B83A6B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5105810"/>
            <a:ext cx="6831673" cy="1086237"/>
          </a:xfrm>
        </p:spPr>
        <p:txBody>
          <a:bodyPr/>
          <a:lstStyle/>
          <a:p>
            <a:r>
              <a:rPr lang="ru-RU" dirty="0"/>
              <a:t>Гончарук Даниил 19.Б11-пу</a:t>
            </a:r>
          </a:p>
        </p:txBody>
      </p:sp>
    </p:spTree>
    <p:extLst>
      <p:ext uri="{BB962C8B-B14F-4D97-AF65-F5344CB8AC3E}">
        <p14:creationId xmlns:p14="http://schemas.microsoft.com/office/powerpoint/2010/main" val="41768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578415" y="228594"/>
            <a:ext cx="1023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поиска кратчайших путей от опорных точек до исследуемых вершин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5688E6-B192-E48E-E2D5-38F138D6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5" y="926155"/>
            <a:ext cx="7985769" cy="5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3640423" y="313509"/>
            <a:ext cx="649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en-US" sz="2400" dirty="0"/>
              <a:t>landmarks-basic </a:t>
            </a:r>
            <a:r>
              <a:rPr lang="ru-RU" sz="2400" dirty="0"/>
              <a:t>и </a:t>
            </a:r>
            <a:r>
              <a:rPr lang="en-US" sz="2400" dirty="0"/>
              <a:t>landmarks-</a:t>
            </a:r>
            <a:r>
              <a:rPr lang="en-US" sz="2400" dirty="0" err="1"/>
              <a:t>bfs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18903" y="1793966"/>
            <a:ext cx="1000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 err="1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ADD5EFF-A99A-3CA8-CB47-3E0CA9F4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00239"/>
              </p:ext>
            </p:extLst>
          </p:nvPr>
        </p:nvGraphicFramePr>
        <p:xfrm>
          <a:off x="2466910" y="2893626"/>
          <a:ext cx="7258179" cy="256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97">
                  <a:extLst>
                    <a:ext uri="{9D8B030D-6E8A-4147-A177-3AD203B41FA5}">
                      <a16:colId xmlns:a16="http://schemas.microsoft.com/office/drawing/2014/main" val="596074128"/>
                    </a:ext>
                  </a:extLst>
                </a:gridCol>
                <a:gridCol w="1809858">
                  <a:extLst>
                    <a:ext uri="{9D8B030D-6E8A-4147-A177-3AD203B41FA5}">
                      <a16:colId xmlns:a16="http://schemas.microsoft.com/office/drawing/2014/main" val="3902569414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490550001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658880270"/>
                    </a:ext>
                  </a:extLst>
                </a:gridCol>
              </a:tblGrid>
              <a:tr h="430095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444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 count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4316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59240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89685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445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50114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Landmarks-basic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0,03903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0,10831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0,17052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1818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</a:t>
                      </a:r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5,54019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6,78538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58,34405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840091" y="420182"/>
            <a:ext cx="851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Ошибка оценки расстояния между исследуемыми вершинами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9B2DD9-8ED0-4CA0-0214-3F154A45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5" y="1454331"/>
            <a:ext cx="5340843" cy="41539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E477F9-5D05-4558-8165-3A348D2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53" y="1454331"/>
            <a:ext cx="5340843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5734362" y="310583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13682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4001291" y="151910"/>
            <a:ext cx="418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выбора опорных точек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F7E4B0-224D-226F-5A2F-A6B88645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8" y="1071154"/>
            <a:ext cx="10293124" cy="52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578415" y="228594"/>
            <a:ext cx="1023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поиска кратчайших путей от опорных точек до исследуемых вершин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F0AB05-ECAC-C125-EC15-4772A06E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5" y="1138087"/>
            <a:ext cx="10230429" cy="52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3640423" y="313509"/>
            <a:ext cx="649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en-US" sz="2400" dirty="0"/>
              <a:t>landmarks-basic </a:t>
            </a:r>
            <a:r>
              <a:rPr lang="ru-RU" sz="2400" dirty="0"/>
              <a:t>и </a:t>
            </a:r>
            <a:r>
              <a:rPr lang="en-US" sz="2400" dirty="0"/>
              <a:t>landmarks-</a:t>
            </a:r>
            <a:r>
              <a:rPr lang="en-US" sz="2400" dirty="0" err="1"/>
              <a:t>bfs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18903" y="1793966"/>
            <a:ext cx="1000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 err="1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ADD5EFF-A99A-3CA8-CB47-3E0CA9F4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37567"/>
              </p:ext>
            </p:extLst>
          </p:nvPr>
        </p:nvGraphicFramePr>
        <p:xfrm>
          <a:off x="2466910" y="2893626"/>
          <a:ext cx="7258179" cy="256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97">
                  <a:extLst>
                    <a:ext uri="{9D8B030D-6E8A-4147-A177-3AD203B41FA5}">
                      <a16:colId xmlns:a16="http://schemas.microsoft.com/office/drawing/2014/main" val="596074128"/>
                    </a:ext>
                  </a:extLst>
                </a:gridCol>
                <a:gridCol w="1809858">
                  <a:extLst>
                    <a:ext uri="{9D8B030D-6E8A-4147-A177-3AD203B41FA5}">
                      <a16:colId xmlns:a16="http://schemas.microsoft.com/office/drawing/2014/main" val="3902569414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490550001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658880270"/>
                    </a:ext>
                  </a:extLst>
                </a:gridCol>
              </a:tblGrid>
              <a:tr h="430095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444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 count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4316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59240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1016840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050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50114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Landmarks-basic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0,01622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0,23473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0,41199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1818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</a:t>
                      </a:r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1,51699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1,80824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2,40015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3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840091" y="420182"/>
            <a:ext cx="851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Ошибка оценки расстояния между исследуемыми вершинами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B00AC7-3599-C78C-2A1A-B239F39D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1" y="2221868"/>
            <a:ext cx="5721530" cy="29293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1C902-35E6-6ADF-A714-5E928D91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9" y="2221868"/>
            <a:ext cx="5721531" cy="29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1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5063F-15DE-7B4C-B0EE-D982F79B05EC}"/>
              </a:ext>
            </a:extLst>
          </p:cNvPr>
          <p:cNvSpPr txBox="1"/>
          <p:nvPr/>
        </p:nvSpPr>
        <p:spPr>
          <a:xfrm>
            <a:off x="5198158" y="365760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CFF7C-24D6-0799-65CB-957486B14766}"/>
              </a:ext>
            </a:extLst>
          </p:cNvPr>
          <p:cNvSpPr txBox="1"/>
          <p:nvPr/>
        </p:nvSpPr>
        <p:spPr>
          <a:xfrm>
            <a:off x="1114697" y="2734491"/>
            <a:ext cx="9467464" cy="170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Время выбора марок методом наилучшего покрытия значительно дольше других методов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Опорные точки, выбранные случайным образом, дают худшую оценку кратчайшего пути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Количество опорных точек не дает значительного прироста в качестве оценки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Landmarks-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ru-RU" dirty="0"/>
              <a:t>дает более качественную оценку кратчайшего пути, чем </a:t>
            </a:r>
            <a:r>
              <a:rPr lang="en-US" dirty="0"/>
              <a:t>landmarks-basic</a:t>
            </a:r>
          </a:p>
        </p:txBody>
      </p:sp>
    </p:spTree>
    <p:extLst>
      <p:ext uri="{BB962C8B-B14F-4D97-AF65-F5344CB8AC3E}">
        <p14:creationId xmlns:p14="http://schemas.microsoft.com/office/powerpoint/2010/main" val="10777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50523-8A48-C472-7B4A-C5521B3643A0}"/>
              </a:ext>
            </a:extLst>
          </p:cNvPr>
          <p:cNvSpPr txBox="1"/>
          <p:nvPr/>
        </p:nvSpPr>
        <p:spPr>
          <a:xfrm>
            <a:off x="1706881" y="2824759"/>
            <a:ext cx="2565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Исследуемые графы:</a:t>
            </a:r>
          </a:p>
          <a:p>
            <a:pPr lvl="1"/>
            <a:r>
              <a:rPr lang="en-US" dirty="0"/>
              <a:t>CA-</a:t>
            </a:r>
            <a:r>
              <a:rPr lang="en-US" dirty="0" err="1"/>
              <a:t>AstroPh</a:t>
            </a:r>
            <a:endParaRPr lang="en-US" dirty="0"/>
          </a:p>
          <a:p>
            <a:pPr lvl="1"/>
            <a:r>
              <a:rPr lang="en-US" dirty="0" err="1"/>
              <a:t>Web_Google</a:t>
            </a:r>
            <a:endParaRPr lang="en-US" dirty="0"/>
          </a:p>
          <a:p>
            <a:pPr lvl="1"/>
            <a:r>
              <a:rPr lang="en-US" dirty="0" err="1"/>
              <a:t>Vk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1C12F-FF39-CF56-B0E7-B96EDBB87EF1}"/>
              </a:ext>
            </a:extLst>
          </p:cNvPr>
          <p:cNvSpPr txBox="1"/>
          <p:nvPr/>
        </p:nvSpPr>
        <p:spPr>
          <a:xfrm>
            <a:off x="1706881" y="4291319"/>
            <a:ext cx="7094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графов </a:t>
            </a:r>
            <a:r>
              <a:rPr lang="en-US" dirty="0"/>
              <a:t>CA-</a:t>
            </a:r>
            <a:r>
              <a:rPr lang="en-US" dirty="0" err="1"/>
              <a:t>AstroPh</a:t>
            </a:r>
            <a:r>
              <a:rPr lang="ru-RU" dirty="0"/>
              <a:t> и </a:t>
            </a:r>
            <a:r>
              <a:rPr lang="en-US" dirty="0" err="1"/>
              <a:t>Web_Google</a:t>
            </a:r>
            <a:r>
              <a:rPr lang="ru-RU" dirty="0"/>
              <a:t> выбирались 20, 60 и 100 опорных точек, для графа </a:t>
            </a:r>
            <a:r>
              <a:rPr lang="en-US" dirty="0" err="1"/>
              <a:t>vk</a:t>
            </a:r>
            <a:r>
              <a:rPr lang="en-US" dirty="0"/>
              <a:t> </a:t>
            </a:r>
            <a:r>
              <a:rPr lang="ru-RU" dirty="0"/>
              <a:t>выбирались 5, 10 и 15 опорных. Связано это с большими размерами графа </a:t>
            </a:r>
            <a:r>
              <a:rPr lang="en-US" dirty="0" err="1"/>
              <a:t>vk</a:t>
            </a:r>
            <a:r>
              <a:rPr lang="ru-RU" dirty="0"/>
              <a:t> и долгим вычислением кратчайших расстояний от опорных точек до исследуемых вершин.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FE8B3-4D1E-E3C7-C696-223A1B5DCD7B}"/>
              </a:ext>
            </a:extLst>
          </p:cNvPr>
          <p:cNvSpPr txBox="1"/>
          <p:nvPr/>
        </p:nvSpPr>
        <p:spPr>
          <a:xfrm>
            <a:off x="1706881" y="1132114"/>
            <a:ext cx="984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кратчайших расстояний использовались методы</a:t>
            </a:r>
            <a:r>
              <a:rPr lang="en-US" dirty="0"/>
              <a:t> landmarks-basic </a:t>
            </a:r>
            <a:r>
              <a:rPr lang="ru-RU" dirty="0"/>
              <a:t>и </a:t>
            </a:r>
            <a:r>
              <a:rPr lang="en-US" dirty="0"/>
              <a:t>landmarks-</a:t>
            </a:r>
            <a:r>
              <a:rPr lang="en-US" dirty="0" err="1"/>
              <a:t>bfs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F0BA3-593E-2C0A-BAA5-846E70FAB7EB}"/>
              </a:ext>
            </a:extLst>
          </p:cNvPr>
          <p:cNvSpPr txBox="1"/>
          <p:nvPr/>
        </p:nvSpPr>
        <p:spPr>
          <a:xfrm>
            <a:off x="1706881" y="1842700"/>
            <a:ext cx="896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выбора опорных точек использовались методы случайного выбора, вершин с наибольшей степенью и наилучшего покрытия.</a:t>
            </a:r>
          </a:p>
        </p:txBody>
      </p:sp>
    </p:spTree>
    <p:extLst>
      <p:ext uri="{BB962C8B-B14F-4D97-AF65-F5344CB8AC3E}">
        <p14:creationId xmlns:p14="http://schemas.microsoft.com/office/powerpoint/2010/main" val="41440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930328" y="3105834"/>
            <a:ext cx="233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CA-</a:t>
            </a:r>
            <a:r>
              <a:rPr lang="en-US" sz="3600" dirty="0" err="1"/>
              <a:t>AstroPh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16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A61E7-A168-C87A-3619-1DF2B3E3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39" y="941016"/>
            <a:ext cx="7132319" cy="554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4001291" y="151910"/>
            <a:ext cx="418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выбора опорных точек</a:t>
            </a:r>
          </a:p>
        </p:txBody>
      </p:sp>
    </p:spTree>
    <p:extLst>
      <p:ext uri="{BB962C8B-B14F-4D97-AF65-F5344CB8AC3E}">
        <p14:creationId xmlns:p14="http://schemas.microsoft.com/office/powerpoint/2010/main" val="16999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53A410-2C02-C333-6DF9-3F0EB698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2" y="1018903"/>
            <a:ext cx="7034356" cy="547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A6F34-51F7-5DED-0AD5-A8861B89DE72}"/>
              </a:ext>
            </a:extLst>
          </p:cNvPr>
          <p:cNvSpPr txBox="1"/>
          <p:nvPr/>
        </p:nvSpPr>
        <p:spPr>
          <a:xfrm>
            <a:off x="1578415" y="228594"/>
            <a:ext cx="1023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поиска кратчайших путей от опорных точек до исследуемых вершин</a:t>
            </a:r>
          </a:p>
        </p:txBody>
      </p:sp>
    </p:spTree>
    <p:extLst>
      <p:ext uri="{BB962C8B-B14F-4D97-AF65-F5344CB8AC3E}">
        <p14:creationId xmlns:p14="http://schemas.microsoft.com/office/powerpoint/2010/main" val="25828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784294-60A7-F583-0FF4-D7E7FD96D0ED}"/>
              </a:ext>
            </a:extLst>
          </p:cNvPr>
          <p:cNvSpPr txBox="1"/>
          <p:nvPr/>
        </p:nvSpPr>
        <p:spPr>
          <a:xfrm>
            <a:off x="3640423" y="313509"/>
            <a:ext cx="649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en-US" sz="2400" dirty="0"/>
              <a:t>landmarks-basic </a:t>
            </a:r>
            <a:r>
              <a:rPr lang="ru-RU" sz="2400" dirty="0"/>
              <a:t>и </a:t>
            </a:r>
            <a:r>
              <a:rPr lang="en-US" sz="2400" dirty="0"/>
              <a:t>landmarks-</a:t>
            </a:r>
            <a:r>
              <a:rPr lang="en-US" sz="2400" dirty="0" err="1"/>
              <a:t>bfs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B7C2-7260-1C97-AC42-41230C51D49E}"/>
              </a:ext>
            </a:extLst>
          </p:cNvPr>
          <p:cNvSpPr txBox="1"/>
          <p:nvPr/>
        </p:nvSpPr>
        <p:spPr>
          <a:xfrm>
            <a:off x="1018903" y="1793966"/>
            <a:ext cx="1000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сравнения также приводится среднее время вычисления </a:t>
            </a:r>
            <a:r>
              <a:rPr lang="ru-RU" sz="2000" i="1" dirty="0"/>
              <a:t>точного</a:t>
            </a:r>
            <a:r>
              <a:rPr lang="ru-RU" sz="2000" dirty="0"/>
              <a:t> расстояния между исследуемыми вершинами (</a:t>
            </a:r>
            <a:r>
              <a:rPr lang="en-US" sz="2000" dirty="0" err="1"/>
              <a:t>bfs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ADD5EFF-A99A-3CA8-CB47-3E0CA9F4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85908"/>
              </p:ext>
            </p:extLst>
          </p:nvPr>
        </p:nvGraphicFramePr>
        <p:xfrm>
          <a:off x="2466910" y="2893626"/>
          <a:ext cx="7258179" cy="256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97">
                  <a:extLst>
                    <a:ext uri="{9D8B030D-6E8A-4147-A177-3AD203B41FA5}">
                      <a16:colId xmlns:a16="http://schemas.microsoft.com/office/drawing/2014/main" val="596074128"/>
                    </a:ext>
                  </a:extLst>
                </a:gridCol>
                <a:gridCol w="1809858">
                  <a:extLst>
                    <a:ext uri="{9D8B030D-6E8A-4147-A177-3AD203B41FA5}">
                      <a16:colId xmlns:a16="http://schemas.microsoft.com/office/drawing/2014/main" val="3902569414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490550001"/>
                    </a:ext>
                  </a:extLst>
                </a:gridCol>
                <a:gridCol w="1623212">
                  <a:extLst>
                    <a:ext uri="{9D8B030D-6E8A-4147-A177-3AD203B41FA5}">
                      <a16:colId xmlns:a16="http://schemas.microsoft.com/office/drawing/2014/main" val="1658880270"/>
                    </a:ext>
                  </a:extLst>
                </a:gridCol>
              </a:tblGrid>
              <a:tr h="430095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Time, </a:t>
                      </a:r>
                      <a:r>
                        <a:rPr lang="en-US" dirty="0" err="1"/>
                        <a:t>ms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444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 count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43160"/>
                  </a:ext>
                </a:extLst>
              </a:tr>
              <a:tr h="42420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59240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119,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50114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Landmarks-basic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0,03675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0,09229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0,14596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1818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Landmarks-</a:t>
                      </a:r>
                      <a:r>
                        <a:rPr lang="en-US" dirty="0" err="1"/>
                        <a:t>bfs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4,90390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5,52533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7,53064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5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9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35A41-B5D5-75F3-E245-9BAFA173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45" y="1454331"/>
            <a:ext cx="5340843" cy="4153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DA445-A2E8-CD44-2D4B-2E4E19EC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2" y="1454331"/>
            <a:ext cx="5340843" cy="4153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FDDFE-6F3E-A14B-9C1A-B2D62BD66C15}"/>
              </a:ext>
            </a:extLst>
          </p:cNvPr>
          <p:cNvSpPr txBox="1"/>
          <p:nvPr/>
        </p:nvSpPr>
        <p:spPr>
          <a:xfrm>
            <a:off x="1840091" y="420182"/>
            <a:ext cx="851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Ошибка оценки расстояния между исследуемыми вершинами</a:t>
            </a:r>
          </a:p>
        </p:txBody>
      </p:sp>
    </p:spTree>
    <p:extLst>
      <p:ext uri="{BB962C8B-B14F-4D97-AF65-F5344CB8AC3E}">
        <p14:creationId xmlns:p14="http://schemas.microsoft.com/office/powerpoint/2010/main" val="40976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17EAE-3816-7D72-B2E3-D69D3AEC5083}"/>
              </a:ext>
            </a:extLst>
          </p:cNvPr>
          <p:cNvSpPr txBox="1"/>
          <p:nvPr/>
        </p:nvSpPr>
        <p:spPr>
          <a:xfrm>
            <a:off x="4785288" y="3105834"/>
            <a:ext cx="262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Web_Google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56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4B9DB-E76D-6ACF-B668-2A20809903D8}"/>
              </a:ext>
            </a:extLst>
          </p:cNvPr>
          <p:cNvSpPr txBox="1"/>
          <p:nvPr/>
        </p:nvSpPr>
        <p:spPr>
          <a:xfrm>
            <a:off x="4001291" y="151910"/>
            <a:ext cx="418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выбора опорных точек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FB701-8447-3413-6864-E968E630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44" y="1061472"/>
            <a:ext cx="6657710" cy="51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738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113</TotalTime>
  <Words>320</Words>
  <Application>Microsoft Office PowerPoint</Application>
  <PresentationFormat>Широкоэкранный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Уголки</vt:lpstr>
      <vt:lpstr>Вычисление расстояний между вершинами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расстояний между вершинами сети</dc:title>
  <dc:creator>Даниил Гончарук</dc:creator>
  <cp:lastModifiedBy>Даниил Гончарук</cp:lastModifiedBy>
  <cp:revision>1</cp:revision>
  <dcterms:created xsi:type="dcterms:W3CDTF">2022-09-13T23:57:13Z</dcterms:created>
  <dcterms:modified xsi:type="dcterms:W3CDTF">2022-09-14T01:51:26Z</dcterms:modified>
</cp:coreProperties>
</file>