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98" r:id="rId2"/>
    <p:sldId id="306" r:id="rId3"/>
    <p:sldId id="307" r:id="rId4"/>
    <p:sldId id="313" r:id="rId5"/>
    <p:sldId id="308" r:id="rId6"/>
    <p:sldId id="314" r:id="rId7"/>
    <p:sldId id="309" r:id="rId8"/>
    <p:sldId id="316" r:id="rId9"/>
    <p:sldId id="310" r:id="rId10"/>
    <p:sldId id="311" r:id="rId11"/>
    <p:sldId id="312" r:id="rId12"/>
    <p:sldId id="317" r:id="rId13"/>
    <p:sldId id="318" r:id="rId14"/>
    <p:sldId id="319" r:id="rId15"/>
    <p:sldId id="324" r:id="rId16"/>
    <p:sldId id="321" r:id="rId17"/>
    <p:sldId id="320" r:id="rId18"/>
    <p:sldId id="322" r:id="rId19"/>
    <p:sldId id="323" r:id="rId20"/>
    <p:sldId id="305" r:id="rId21"/>
  </p:sldIdLst>
  <p:sldSz cx="9144000" cy="5143500" type="screen16x9"/>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orient="horz" pos="1188">
          <p15:clr>
            <a:srgbClr val="A4A3A4"/>
          </p15:clr>
        </p15:guide>
        <p15:guide id="3" orient="horz" pos="972">
          <p15:clr>
            <a:srgbClr val="A4A3A4"/>
          </p15:clr>
        </p15:guide>
        <p15:guide id="4" orient="horz" pos="756">
          <p15:clr>
            <a:srgbClr val="A4A3A4"/>
          </p15:clr>
        </p15:guide>
        <p15:guide id="5" orient="horz" pos="1080">
          <p15:clr>
            <a:srgbClr val="A4A3A4"/>
          </p15:clr>
        </p15:guide>
        <p15:guide id="6" orient="horz" pos="1404">
          <p15:clr>
            <a:srgbClr val="A4A3A4"/>
          </p15:clr>
        </p15:guide>
        <p15:guide id="7" orient="horz" pos="1296">
          <p15:clr>
            <a:srgbClr val="A4A3A4"/>
          </p15:clr>
        </p15:guide>
        <p15:guide id="8" orient="horz" pos="864">
          <p15:clr>
            <a:srgbClr val="A4A3A4"/>
          </p15:clr>
        </p15:guide>
        <p15:guide id="9" pos="2880">
          <p15:clr>
            <a:srgbClr val="A4A3A4"/>
          </p15:clr>
        </p15:guide>
        <p15:guide id="10" pos="1728">
          <p15:clr>
            <a:srgbClr val="A4A3A4"/>
          </p15:clr>
        </p15:guide>
        <p15:guide id="11" pos="721">
          <p15:clr>
            <a:srgbClr val="A4A3A4"/>
          </p15:clr>
        </p15:guide>
        <p15:guide id="12" pos="1144">
          <p15:clr>
            <a:srgbClr val="A4A3A4"/>
          </p15:clr>
        </p15:guide>
        <p15:guide id="13" pos="3455">
          <p15:clr>
            <a:srgbClr val="A4A3A4"/>
          </p15:clr>
        </p15:guide>
        <p15:guide id="14" pos="5184">
          <p15:clr>
            <a:srgbClr val="A4A3A4"/>
          </p15:clr>
        </p15:guide>
        <p15:guide id="15" pos="2305">
          <p15:clr>
            <a:srgbClr val="A4A3A4"/>
          </p15:clr>
        </p15:guide>
        <p15:guide id="16" pos="40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3"/>
    <p:restoredTop sz="77726"/>
  </p:normalViewPr>
  <p:slideViewPr>
    <p:cSldViewPr snapToObjects="1">
      <p:cViewPr varScale="1">
        <p:scale>
          <a:sx n="113" d="100"/>
          <a:sy n="113" d="100"/>
        </p:scale>
        <p:origin x="1576" y="168"/>
      </p:cViewPr>
      <p:guideLst>
        <p:guide orient="horz" pos="1620"/>
        <p:guide orient="horz" pos="1188"/>
        <p:guide orient="horz" pos="972"/>
        <p:guide orient="horz" pos="756"/>
        <p:guide orient="horz" pos="1080"/>
        <p:guide orient="horz" pos="1404"/>
        <p:guide orient="horz" pos="1296"/>
        <p:guide orient="horz" pos="864"/>
        <p:guide pos="2880"/>
        <p:guide pos="1728"/>
        <p:guide pos="721"/>
        <p:guide pos="1144"/>
        <p:guide pos="3455"/>
        <p:guide pos="5184"/>
        <p:guide pos="2305"/>
        <p:guide pos="40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100" d="100"/>
          <a:sy n="100" d="100"/>
        </p:scale>
        <p:origin x="-428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013E40-9ED3-8F42-8D0B-2462FA2C394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F65E136-52A6-8B44-A245-F43294553793}"/>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E446526-0472-E34E-85DD-9A138E65C802}" type="datetime1">
              <a:rPr lang="en-US" altLang="en-US"/>
              <a:pPr>
                <a:defRPr/>
              </a:pPr>
              <a:t>4/13/23</a:t>
            </a:fld>
            <a:endParaRPr lang="en-US" altLang="en-US"/>
          </a:p>
        </p:txBody>
      </p:sp>
      <p:sp>
        <p:nvSpPr>
          <p:cNvPr id="4" name="Footer Placeholder 3">
            <a:extLst>
              <a:ext uri="{FF2B5EF4-FFF2-40B4-BE49-F238E27FC236}">
                <a16:creationId xmlns:a16="http://schemas.microsoft.com/office/drawing/2014/main" id="{B2E51795-217D-F947-9FAC-2B3AB40C12C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F4A80203-7696-8E48-B853-EBB7ECAEEB69}"/>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A675493-86A7-0443-A250-F5990D575D7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9866D4-699C-F04B-89DF-1BBECC2D922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B9CF313D-5466-AD43-A0B4-A943DB13DA7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02A7651-D4D8-214B-B243-EE722F4A4429}" type="datetime1">
              <a:rPr lang="en-US" altLang="en-US"/>
              <a:pPr>
                <a:defRPr/>
              </a:pPr>
              <a:t>4/13/23</a:t>
            </a:fld>
            <a:endParaRPr lang="en-US" altLang="en-US"/>
          </a:p>
        </p:txBody>
      </p:sp>
      <p:sp>
        <p:nvSpPr>
          <p:cNvPr id="4" name="Slide Image Placeholder 3">
            <a:extLst>
              <a:ext uri="{FF2B5EF4-FFF2-40B4-BE49-F238E27FC236}">
                <a16:creationId xmlns:a16="http://schemas.microsoft.com/office/drawing/2014/main" id="{97E3B544-965A-474E-BA9E-27F6CEBEC1C4}"/>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83591A6-FDEA-044A-AED5-E81A74301ED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761710CB-DDAA-5B42-859A-8C097FE19CA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6BF9F16D-0A07-9645-902C-D14C0A02677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32C7129-0DD5-1D47-A01A-7DA0B8FCBC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4F903DC3-61D9-854F-8467-41DC2BE96F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5DA0A50B-7E01-4B4C-A9D7-210D3FBDCA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8435" name="Slide Number Placeholder 3">
            <a:extLst>
              <a:ext uri="{FF2B5EF4-FFF2-40B4-BE49-F238E27FC236}">
                <a16:creationId xmlns:a16="http://schemas.microsoft.com/office/drawing/2014/main" id="{80A63EA4-FBD3-E140-8E2A-70D538DF5F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C81F061-CCC2-F249-BA0D-951E69AE7989}"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They start with a dataset containing the Bug’s Summary and the classification of bug type. </a:t>
            </a:r>
          </a:p>
          <a:p>
            <a:pPr marL="171450" indent="-171450">
              <a:buFontTx/>
              <a:buChar char="-"/>
            </a:pPr>
            <a:r>
              <a:rPr lang="en-US" dirty="0"/>
              <a:t>They first pre-process all textual data from the bug summary and then feed the processed text through three feature extraction methods i.e., TF-IDF, Word2Vec and Doc2Vec</a:t>
            </a:r>
          </a:p>
          <a:p>
            <a:pPr marL="171450" indent="-171450">
              <a:buFontTx/>
              <a:buChar char="-"/>
            </a:pPr>
            <a:r>
              <a:rPr lang="en-US" dirty="0"/>
              <a:t>Then they perform hyperparameter tuning using Grid Search algorithm to optimize this process. </a:t>
            </a:r>
          </a:p>
          <a:p>
            <a:pPr marL="171450" indent="-171450">
              <a:buFontTx/>
              <a:buChar char="-"/>
            </a:pPr>
            <a:r>
              <a:rPr lang="en-US" dirty="0"/>
              <a:t>And they performed experiments on these models, Naïve Bayes, Support Vector Machine, Logistic Regression and Random Forest. </a:t>
            </a:r>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13</a:t>
            </a:fld>
            <a:endParaRPr lang="en-US" altLang="en-US"/>
          </a:p>
        </p:txBody>
      </p:sp>
    </p:spTree>
    <p:extLst>
      <p:ext uri="{BB962C8B-B14F-4D97-AF65-F5344CB8AC3E}">
        <p14:creationId xmlns:p14="http://schemas.microsoft.com/office/powerpoint/2010/main" val="203105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BERTopic</a:t>
            </a:r>
            <a:r>
              <a:rPr lang="en-US" dirty="0"/>
              <a:t> is a topic modelling technique that is fairly newer with its first release in 2020. </a:t>
            </a:r>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16</a:t>
            </a:fld>
            <a:endParaRPr lang="en-US" altLang="en-US"/>
          </a:p>
        </p:txBody>
      </p:sp>
    </p:spTree>
    <p:extLst>
      <p:ext uri="{BB962C8B-B14F-4D97-AF65-F5344CB8AC3E}">
        <p14:creationId xmlns:p14="http://schemas.microsoft.com/office/powerpoint/2010/main" val="2033613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17</a:t>
            </a:fld>
            <a:endParaRPr lang="en-US" altLang="en-US"/>
          </a:p>
        </p:txBody>
      </p:sp>
    </p:spTree>
    <p:extLst>
      <p:ext uri="{BB962C8B-B14F-4D97-AF65-F5344CB8AC3E}">
        <p14:creationId xmlns:p14="http://schemas.microsoft.com/office/powerpoint/2010/main" val="1248625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end the presentation I would like to thank and acknowledge my Research supervisor Dr. </a:t>
            </a:r>
            <a:r>
              <a:rPr lang="en-US" dirty="0" err="1"/>
              <a:t>Gema</a:t>
            </a:r>
            <a:r>
              <a:rPr lang="en-US" dirty="0"/>
              <a:t> Rodriguez Perez for her guidance and support. Thank you.</a:t>
            </a:r>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20</a:t>
            </a:fld>
            <a:endParaRPr lang="en-US" altLang="en-US"/>
          </a:p>
        </p:txBody>
      </p:sp>
    </p:spTree>
    <p:extLst>
      <p:ext uri="{BB962C8B-B14F-4D97-AF65-F5344CB8AC3E}">
        <p14:creationId xmlns:p14="http://schemas.microsoft.com/office/powerpoint/2010/main" val="77656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go through the following segments to demonstrate my understanding and analysis of the paper. </a:t>
            </a:r>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2</a:t>
            </a:fld>
            <a:endParaRPr lang="en-US" altLang="en-US"/>
          </a:p>
        </p:txBody>
      </p:sp>
    </p:spTree>
    <p:extLst>
      <p:ext uri="{BB962C8B-B14F-4D97-AF65-F5344CB8AC3E}">
        <p14:creationId xmlns:p14="http://schemas.microsoft.com/office/powerpoint/2010/main" val="344341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 me first introduce the concepts that are related to the paper to give a sense of the background of the problem and the research at hand. </a:t>
            </a:r>
          </a:p>
          <a:p>
            <a:pPr marL="171450" indent="-171450">
              <a:buFontTx/>
              <a:buChar char="-"/>
            </a:pPr>
            <a:r>
              <a:rPr lang="en-US" dirty="0"/>
              <a:t>The central entity we will be discussing today are software bugs. Software bugs are one of the highly analyzed entities in the software development field. </a:t>
            </a:r>
          </a:p>
          <a:p>
            <a:pPr marL="171450" indent="-171450">
              <a:buFontTx/>
              <a:buChar char="-"/>
            </a:pPr>
            <a:r>
              <a:rPr lang="en-US" dirty="0"/>
              <a:t>In order to manage them throughout the software development life cycle, they are tracked using bug-tracking systems. When a bug is detected, a bug report is opened and various information related to the bug is added to this report. You can see an example of a bug report in this slide. </a:t>
            </a:r>
          </a:p>
          <a:p>
            <a:pPr marL="171450" indent="-171450">
              <a:buFontTx/>
              <a:buChar char="-"/>
            </a:pPr>
            <a:r>
              <a:rPr lang="en-US" dirty="0"/>
              <a:t>Then the team would have a meeting to discuss which open bugs to prioritize based on their severity/priority. </a:t>
            </a:r>
          </a:p>
          <a:p>
            <a:pPr marL="171450" indent="-171450">
              <a:buFontTx/>
              <a:buChar char="-"/>
            </a:pPr>
            <a:r>
              <a:rPr lang="en-US" dirty="0"/>
              <a:t>After the prioritization of bugs, a lead would assign the bugs to the most appropriate developer. This decision might be based upon the availability of resources as well as which developer had the most experience in the area where the bug was caused. </a:t>
            </a:r>
          </a:p>
          <a:p>
            <a:pPr marL="171450" indent="-171450">
              <a:buFontTx/>
              <a:buChar char="-"/>
            </a:pPr>
            <a:r>
              <a:rPr lang="en-US" dirty="0"/>
              <a:t>However, it cannot always be known what might be the root cause of a bug through the bug report. This leads us to the motivation of the paper by </a:t>
            </a:r>
            <a:r>
              <a:rPr lang="en-US" dirty="0" err="1"/>
              <a:t>Catolino</a:t>
            </a:r>
            <a:r>
              <a:rPr lang="en-US" dirty="0"/>
              <a:t> et al.</a:t>
            </a:r>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3</a:t>
            </a:fld>
            <a:endParaRPr lang="en-US" altLang="en-US"/>
          </a:p>
        </p:txBody>
      </p:sp>
    </p:spTree>
    <p:extLst>
      <p:ext uri="{BB962C8B-B14F-4D97-AF65-F5344CB8AC3E}">
        <p14:creationId xmlns:p14="http://schemas.microsoft.com/office/powerpoint/2010/main" val="400775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paper wanted to understand types of bugs based on their root causes. What motivated them? </a:t>
            </a:r>
          </a:p>
          <a:p>
            <a:pPr marL="171450" indent="-171450">
              <a:buFontTx/>
              <a:buChar char="-"/>
            </a:pPr>
            <a:r>
              <a:rPr lang="en-US" dirty="0"/>
              <a:t>First is Efficient Debugging: This is quite straightforward, once u have a vague idea of the cause of the bug, the debugging process will become easier and localized. </a:t>
            </a:r>
          </a:p>
          <a:p>
            <a:pPr marL="171450" indent="-171450">
              <a:buFontTx/>
              <a:buChar char="-"/>
            </a:pPr>
            <a:r>
              <a:rPr lang="en-US" dirty="0"/>
              <a:t>Second is To reduce the problem of bug tossing: The phenomenon of bug tossing is when you assign a bug to a dev, but either they cannot fix it and the bug has to be re-assigned to someone else, or the bug was reopened later and needs to be re-assigned to someone else who is available at this time.  The paper believed that if the root cause of a bug was known right when a bug was opened, the bug tossing problem would not occur as the bug assigning process would be aided by the information.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4</a:t>
            </a:fld>
            <a:endParaRPr lang="en-US" altLang="en-US"/>
          </a:p>
        </p:txBody>
      </p:sp>
    </p:spTree>
    <p:extLst>
      <p:ext uri="{BB962C8B-B14F-4D97-AF65-F5344CB8AC3E}">
        <p14:creationId xmlns:p14="http://schemas.microsoft.com/office/powerpoint/2010/main" val="214935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5</a:t>
            </a:fld>
            <a:endParaRPr lang="en-US" altLang="en-US"/>
          </a:p>
        </p:txBody>
      </p:sp>
    </p:spTree>
    <p:extLst>
      <p:ext uri="{BB962C8B-B14F-4D97-AF65-F5344CB8AC3E}">
        <p14:creationId xmlns:p14="http://schemas.microsoft.com/office/powerpoint/2010/main" val="1754780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1280 bug reports from three software ecosystems, with 119 different projects</a:t>
            </a:r>
          </a:p>
          <a:p>
            <a:pPr marL="171450" indent="-171450">
              <a:buFontTx/>
              <a:buChar char="-"/>
            </a:pPr>
            <a:r>
              <a:rPr lang="en-US" dirty="0"/>
              <a:t>The systems Mozilla, Apache and Eclipse were chosen because their bugs were complete and understandable. </a:t>
            </a:r>
          </a:p>
          <a:p>
            <a:pPr marL="171450" indent="-171450">
              <a:buFontTx/>
              <a:buChar char="-"/>
            </a:pPr>
            <a:r>
              <a:rPr lang="en-US" dirty="0"/>
              <a:t>The bug reports considered were ‘fixed’ or ‘closed’</a:t>
            </a:r>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6</a:t>
            </a:fld>
            <a:endParaRPr lang="en-US" altLang="en-US"/>
          </a:p>
        </p:txBody>
      </p:sp>
    </p:spTree>
    <p:extLst>
      <p:ext uri="{BB962C8B-B14F-4D97-AF65-F5344CB8AC3E}">
        <p14:creationId xmlns:p14="http://schemas.microsoft.com/office/powerpoint/2010/main" val="1306802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Iteration 1: </a:t>
            </a:r>
            <a:r>
              <a:rPr lang="en-CA" dirty="0"/>
              <a:t>analyzed an initial set of 100 bug reports. Then, they opened a discussion on the labels assigned to the root causes identified so far and tried to reach consensus on the names and meaning of the assigned categories.</a:t>
            </a:r>
          </a:p>
          <a:p>
            <a:endParaRPr lang="en-CA" dirty="0"/>
          </a:p>
          <a:p>
            <a:r>
              <a:rPr lang="en-CA" dirty="0"/>
              <a:t>Iteration 2: The inspectors firstly re-categorized the 100 initial bug reports according to the decisions taken during the discussion, then used the draft taxonomy as basis for categorizing another set of 200.</a:t>
            </a:r>
          </a:p>
          <a:p>
            <a:endParaRPr lang="en-CA" dirty="0"/>
          </a:p>
          <a:p>
            <a:r>
              <a:rPr lang="en-CA" dirty="0"/>
              <a:t>Iteration 3: The inspectors re-categorized the 300 bug reports previously analyzed. Afterward, they completed the final draft of the taxonomy verifying that each kind of bug root cause encountered in the final 339 bug reports was covered by the taxonomy.</a:t>
            </a:r>
            <a:endParaRPr lang="en-US" dirty="0"/>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7</a:t>
            </a:fld>
            <a:endParaRPr lang="en-US" altLang="en-US"/>
          </a:p>
        </p:txBody>
      </p:sp>
    </p:spTree>
    <p:extLst>
      <p:ext uri="{BB962C8B-B14F-4D97-AF65-F5344CB8AC3E}">
        <p14:creationId xmlns:p14="http://schemas.microsoft.com/office/powerpoint/2010/main" val="2023910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the results of the Frequency Analysis, we see that almost half of the issues were Program Anomaly issue which are issues caused by code enhancements or while implementing new features. </a:t>
            </a:r>
          </a:p>
          <a:p>
            <a:pPr marL="171450" indent="-171450">
              <a:buFontTx/>
              <a:buChar char="-"/>
            </a:pPr>
            <a:r>
              <a:rPr lang="en-US" dirty="0"/>
              <a:t>The second most frequent issue type is the GUI-related issue, which comprises mostly front end and design related issues. </a:t>
            </a:r>
          </a:p>
          <a:p>
            <a:pPr marL="171450" indent="-171450">
              <a:buFontTx/>
              <a:buChar char="-"/>
            </a:pPr>
            <a:r>
              <a:rPr lang="en-US" dirty="0"/>
              <a:t>Configuration issue : involves issues caused due to external libraries or APIs. </a:t>
            </a:r>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10</a:t>
            </a:fld>
            <a:endParaRPr lang="en-US" altLang="en-US"/>
          </a:p>
        </p:txBody>
      </p:sp>
    </p:spTree>
    <p:extLst>
      <p:ext uri="{BB962C8B-B14F-4D97-AF65-F5344CB8AC3E}">
        <p14:creationId xmlns:p14="http://schemas.microsoft.com/office/powerpoint/2010/main" val="48646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used LDA-GA, which is Latent Dirichlet Allocation – Genetic Algorithm. It is a variation of LDA, wherein the GA automatically finds the most optimal parameter of the model instead of us having to input one. LDA is a topic modelling method which takes in a collection of text documents, and gives out two things: One is different groups of words clustered into topics. For example: Topic 0: injury, score, win, field, court etc., and Topic 1: profit, economy, stocks, trade etc. The second output that the model can give us is a frequency of topics per document, which enables it to tell us which document would most likely belong to which topic. </a:t>
            </a:r>
          </a:p>
          <a:p>
            <a:endParaRPr lang="en-US" dirty="0"/>
          </a:p>
          <a:p>
            <a:r>
              <a:rPr lang="en-US" dirty="0"/>
              <a:t>The main intuition of the model is it assumes topics are a a probability distribution of words, and documents are a probability distribution of topics. </a:t>
            </a:r>
          </a:p>
        </p:txBody>
      </p:sp>
      <p:sp>
        <p:nvSpPr>
          <p:cNvPr id="4" name="Slide Number Placeholder 3"/>
          <p:cNvSpPr>
            <a:spLocks noGrp="1"/>
          </p:cNvSpPr>
          <p:nvPr>
            <p:ph type="sldNum" sz="quarter" idx="5"/>
          </p:nvPr>
        </p:nvSpPr>
        <p:spPr/>
        <p:txBody>
          <a:bodyPr/>
          <a:lstStyle/>
          <a:p>
            <a:pPr>
              <a:defRPr/>
            </a:pPr>
            <a:fld id="{532C7129-0DD5-1D47-A01A-7DA0B8FCBC4F}" type="slidenum">
              <a:rPr lang="en-US" altLang="en-US" smtClean="0"/>
              <a:pPr>
                <a:defRPr/>
              </a:pPr>
              <a:t>11</a:t>
            </a:fld>
            <a:endParaRPr lang="en-US" altLang="en-US"/>
          </a:p>
        </p:txBody>
      </p:sp>
    </p:spTree>
    <p:extLst>
      <p:ext uri="{BB962C8B-B14F-4D97-AF65-F5344CB8AC3E}">
        <p14:creationId xmlns:p14="http://schemas.microsoft.com/office/powerpoint/2010/main" val="4122845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2DC2044-4A08-E748-A06E-C2B27E5802F1}"/>
              </a:ext>
            </a:extLst>
          </p:cNvPr>
          <p:cNvSpPr/>
          <p:nvPr userDrawn="1"/>
        </p:nvSpPr>
        <p:spPr>
          <a:xfrm>
            <a:off x="8243888" y="1131888"/>
            <a:ext cx="900112" cy="11318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6" name="Picture 2" descr="2014_logo_only_reverse.png">
            <a:extLst>
              <a:ext uri="{FF2B5EF4-FFF2-40B4-BE49-F238E27FC236}">
                <a16:creationId xmlns:a16="http://schemas.microsoft.com/office/drawing/2014/main" id="{51D12B78-8139-E644-BCC8-ACA6A44F82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4"/>
          <p:cNvSpPr>
            <a:spLocks noGrp="1"/>
          </p:cNvSpPr>
          <p:nvPr>
            <p:ph type="body" sz="quarter" idx="12"/>
          </p:nvPr>
        </p:nvSpPr>
        <p:spPr>
          <a:xfrm>
            <a:off x="365762" y="3003798"/>
            <a:ext cx="5430203" cy="321394"/>
          </a:xfrm>
          <a:prstGeom prst="rect">
            <a:avLst/>
          </a:prstGeom>
        </p:spPr>
        <p:txBody>
          <a:bodyPr vert="horz" lIns="0" tIns="0" rIns="0" bIns="0"/>
          <a:lstStyle>
            <a:lvl1pPr marL="0" indent="0">
              <a:buNone/>
              <a:defRPr sz="1800" b="0" i="0" kern="0" spc="30" baseline="0">
                <a:solidFill>
                  <a:schemeClr val="tx1"/>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
        <p:nvSpPr>
          <p:cNvPr id="12" name="Text Placeholder 14"/>
          <p:cNvSpPr>
            <a:spLocks noGrp="1"/>
          </p:cNvSpPr>
          <p:nvPr>
            <p:ph type="body" sz="quarter" idx="13"/>
          </p:nvPr>
        </p:nvSpPr>
        <p:spPr>
          <a:xfrm>
            <a:off x="365762" y="3507855"/>
            <a:ext cx="5430203" cy="321394"/>
          </a:xfrm>
          <a:prstGeom prst="rect">
            <a:avLst/>
          </a:prstGeom>
        </p:spPr>
        <p:txBody>
          <a:bodyPr vert="horz" lIns="0" tIns="0" rIns="0" bIns="0"/>
          <a:lstStyle>
            <a:lvl1pPr marL="0" indent="0">
              <a:buNone/>
              <a:defRPr sz="1000" b="1" i="0" kern="0" cap="none" spc="0" normalizeH="0" baseline="0">
                <a:solidFill>
                  <a:srgbClr val="0C2344"/>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
        <p:nvSpPr>
          <p:cNvPr id="2" name="Title 1">
            <a:extLst>
              <a:ext uri="{FF2B5EF4-FFF2-40B4-BE49-F238E27FC236}">
                <a16:creationId xmlns:a16="http://schemas.microsoft.com/office/drawing/2014/main" id="{9CBBE2BB-0C57-3E4C-A753-F599012150A7}"/>
              </a:ext>
            </a:extLst>
          </p:cNvPr>
          <p:cNvSpPr>
            <a:spLocks noGrp="1"/>
          </p:cNvSpPr>
          <p:nvPr>
            <p:ph type="title" hasCustomPrompt="1"/>
          </p:nvPr>
        </p:nvSpPr>
        <p:spPr>
          <a:xfrm>
            <a:off x="365587" y="1141558"/>
            <a:ext cx="5438775" cy="1574208"/>
          </a:xfrm>
          <a:prstGeom prst="rect">
            <a:avLst/>
          </a:prstGeom>
        </p:spPr>
        <p:txBody>
          <a:bodyPr lIns="0" tIns="0" rIns="0" bIns="0"/>
          <a:lstStyle>
            <a:lvl1pPr algn="l">
              <a:lnSpc>
                <a:spcPts val="3800"/>
              </a:lnSpc>
              <a:defRPr sz="3400" b="1">
                <a:solidFill>
                  <a:schemeClr val="accent1">
                    <a:lumMod val="50000"/>
                    <a:lumOff val="50000"/>
                  </a:schemeClr>
                </a:solidFill>
              </a:defRPr>
            </a:lvl1pPr>
          </a:lstStyle>
          <a:p>
            <a:pPr lvl="0"/>
            <a:r>
              <a:rPr lang="en-CA" dirty="0"/>
              <a:t>Click to edit Master text styles</a:t>
            </a:r>
          </a:p>
        </p:txBody>
      </p:sp>
    </p:spTree>
    <p:extLst>
      <p:ext uri="{BB962C8B-B14F-4D97-AF65-F5344CB8AC3E}">
        <p14:creationId xmlns:p14="http://schemas.microsoft.com/office/powerpoint/2010/main" val="1458948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 2">
    <p:bg>
      <p:bgPr>
        <a:solidFill>
          <a:schemeClr val="tx1"/>
        </a:solidFill>
        <a:effectLst/>
      </p:bgPr>
    </p:bg>
    <p:spTree>
      <p:nvGrpSpPr>
        <p:cNvPr id="1" name=""/>
        <p:cNvGrpSpPr/>
        <p:nvPr/>
      </p:nvGrpSpPr>
      <p:grpSpPr>
        <a:xfrm>
          <a:off x="0" y="0"/>
          <a:ext cx="0" cy="0"/>
          <a:chOff x="0" y="0"/>
          <a:chExt cx="0" cy="0"/>
        </a:xfrm>
      </p:grpSpPr>
      <p:pic>
        <p:nvPicPr>
          <p:cNvPr id="2" name="Picture 1" descr="1_2016_UBCStandard_Signature_ReverseRGB72.png">
            <a:extLst>
              <a:ext uri="{FF2B5EF4-FFF2-40B4-BE49-F238E27FC236}">
                <a16:creationId xmlns:a16="http://schemas.microsoft.com/office/drawing/2014/main" id="{F8600279-7B8A-0948-A22C-35CBB55BE2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9738" y="1443038"/>
            <a:ext cx="47704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16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2A977-3F56-1649-9B5C-932A97F88A8F}"/>
              </a:ext>
            </a:extLst>
          </p:cNvPr>
          <p:cNvSpPr/>
          <p:nvPr userDrawn="1"/>
        </p:nvSpPr>
        <p:spPr>
          <a:xfrm>
            <a:off x="8243888" y="1131888"/>
            <a:ext cx="900112" cy="113188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9" name="Picture 3" descr="s4b282c2015.png">
            <a:extLst>
              <a:ext uri="{FF2B5EF4-FFF2-40B4-BE49-F238E27FC236}">
                <a16:creationId xmlns:a16="http://schemas.microsoft.com/office/drawing/2014/main" id="{BB57D411-10C3-9643-970C-A5D7BF1182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14"/>
          <p:cNvSpPr>
            <a:spLocks noGrp="1"/>
          </p:cNvSpPr>
          <p:nvPr>
            <p:ph type="body" sz="quarter" idx="12"/>
          </p:nvPr>
        </p:nvSpPr>
        <p:spPr>
          <a:xfrm>
            <a:off x="365762" y="3003798"/>
            <a:ext cx="5430203" cy="321394"/>
          </a:xfrm>
          <a:prstGeom prst="rect">
            <a:avLst/>
          </a:prstGeom>
        </p:spPr>
        <p:txBody>
          <a:bodyPr vert="horz" lIns="0" tIns="0" rIns="0" bIns="0"/>
          <a:lstStyle>
            <a:lvl1pPr marL="0" indent="0">
              <a:buNone/>
              <a:defRPr sz="1800" b="0" i="0" kern="0" spc="30" baseline="0">
                <a:solidFill>
                  <a:srgbClr val="FFFFFF"/>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
        <p:nvSpPr>
          <p:cNvPr id="8" name="Text Placeholder 14"/>
          <p:cNvSpPr>
            <a:spLocks noGrp="1"/>
          </p:cNvSpPr>
          <p:nvPr>
            <p:ph type="body" sz="quarter" idx="13"/>
          </p:nvPr>
        </p:nvSpPr>
        <p:spPr>
          <a:xfrm>
            <a:off x="365762" y="3507855"/>
            <a:ext cx="5430203" cy="321394"/>
          </a:xfrm>
          <a:prstGeom prst="rect">
            <a:avLst/>
          </a:prstGeom>
        </p:spPr>
        <p:txBody>
          <a:bodyPr vert="horz" lIns="0" tIns="0" rIns="0" bIns="0"/>
          <a:lstStyle>
            <a:lvl1pPr marL="0" indent="0">
              <a:buNone/>
              <a:defRPr sz="1000" b="1" i="0" kern="0" cap="none" spc="0" normalizeH="0" baseline="0">
                <a:solidFill>
                  <a:srgbClr val="FFFFFF"/>
                </a:solidFill>
                <a:latin typeface="Arial"/>
                <a:cs typeface="Arial"/>
              </a:defRPr>
            </a:lvl1pPr>
            <a:lvl2pPr>
              <a:defRPr sz="900" b="0" i="0">
                <a:latin typeface="Whitney Book"/>
                <a:cs typeface="Whitney Book"/>
              </a:defRPr>
            </a:lvl2pPr>
            <a:lvl3pPr>
              <a:defRPr sz="900" b="0" i="0">
                <a:latin typeface="Whitney Book"/>
                <a:cs typeface="Whitney Book"/>
              </a:defRPr>
            </a:lvl3pPr>
            <a:lvl4pPr>
              <a:defRPr sz="900" b="0" i="0">
                <a:latin typeface="Whitney Book"/>
                <a:cs typeface="Whitney Book"/>
              </a:defRPr>
            </a:lvl4pPr>
            <a:lvl5pPr>
              <a:defRPr sz="900" b="0" i="0">
                <a:latin typeface="Whitney Book"/>
                <a:cs typeface="Whitney Book"/>
              </a:defRPr>
            </a:lvl5pPr>
          </a:lstStyle>
          <a:p>
            <a:pPr lvl="0"/>
            <a:r>
              <a:rPr lang="en-CA" dirty="0"/>
              <a:t>Click to edit Master text styles</a:t>
            </a:r>
          </a:p>
        </p:txBody>
      </p:sp>
      <p:sp>
        <p:nvSpPr>
          <p:cNvPr id="2" name="Title 1">
            <a:extLst>
              <a:ext uri="{FF2B5EF4-FFF2-40B4-BE49-F238E27FC236}">
                <a16:creationId xmlns:a16="http://schemas.microsoft.com/office/drawing/2014/main" id="{3E52B14B-758E-084E-BA13-E6F328ACDAEE}"/>
              </a:ext>
            </a:extLst>
          </p:cNvPr>
          <p:cNvSpPr>
            <a:spLocks noGrp="1"/>
          </p:cNvSpPr>
          <p:nvPr>
            <p:ph type="title"/>
          </p:nvPr>
        </p:nvSpPr>
        <p:spPr>
          <a:xfrm>
            <a:off x="385981" y="1145927"/>
            <a:ext cx="5409982" cy="1569839"/>
          </a:xfrm>
          <a:prstGeom prst="rect">
            <a:avLst/>
          </a:prstGeom>
        </p:spPr>
        <p:txBody>
          <a:bodyPr lIns="0" tIns="0" rIns="0" bIns="0"/>
          <a:lstStyle>
            <a:lvl1pPr algn="l">
              <a:lnSpc>
                <a:spcPts val="3800"/>
              </a:lnSpc>
              <a:defRPr sz="3400" b="1">
                <a:solidFill>
                  <a:schemeClr val="tx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23654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section Slide - 2">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E32F5F1E-FA2C-CA40-B19B-422E4289F406}"/>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7A520048-3B01-6D4F-ABB1-62CF686C9F6C}" type="slidenum">
              <a:rPr lang="en-US" altLang="en-US" sz="900" smtClean="0">
                <a:solidFill>
                  <a:srgbClr val="FFFFFF"/>
                </a:solidFill>
                <a:latin typeface="Whitney Book" pitchFamily="2" charset="0"/>
              </a:rPr>
              <a:pPr algn="r">
                <a:spcBef>
                  <a:spcPct val="20000"/>
                </a:spcBef>
                <a:buFont typeface="Arial" panose="020B0604020202020204" pitchFamily="34" charset="0"/>
                <a:buNone/>
                <a:defRPr/>
              </a:pPr>
              <a:t>‹#›</a:t>
            </a:fld>
            <a:endParaRPr lang="en-CA" altLang="en-US" sz="900">
              <a:solidFill>
                <a:srgbClr val="FFFFFF"/>
              </a:solidFill>
              <a:latin typeface="Whitney Book" pitchFamily="2" charset="0"/>
            </a:endParaRPr>
          </a:p>
        </p:txBody>
      </p:sp>
      <p:sp>
        <p:nvSpPr>
          <p:cNvPr id="4" name="Rectangle 3">
            <a:extLst>
              <a:ext uri="{FF2B5EF4-FFF2-40B4-BE49-F238E27FC236}">
                <a16:creationId xmlns:a16="http://schemas.microsoft.com/office/drawing/2014/main" id="{149BD8F2-58D7-1F4D-89C0-C1F5D61506A4}"/>
              </a:ext>
            </a:extLst>
          </p:cNvPr>
          <p:cNvSpPr/>
          <p:nvPr userDrawn="1"/>
        </p:nvSpPr>
        <p:spPr>
          <a:xfrm>
            <a:off x="8243888" y="1131888"/>
            <a:ext cx="900112" cy="11318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5" name="Picture 2" descr="2014_logo_only_reverse.png">
            <a:extLst>
              <a:ext uri="{FF2B5EF4-FFF2-40B4-BE49-F238E27FC236}">
                <a16:creationId xmlns:a16="http://schemas.microsoft.com/office/drawing/2014/main" id="{B73D1A4D-E646-CF42-8E0B-1F50828E078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a:extLst>
              <a:ext uri="{FF2B5EF4-FFF2-40B4-BE49-F238E27FC236}">
                <a16:creationId xmlns:a16="http://schemas.microsoft.com/office/drawing/2014/main" id="{9A8D1E7E-B601-3641-86D1-05CEAB683821}"/>
              </a:ext>
            </a:extLst>
          </p:cNvPr>
          <p:cNvSpPr>
            <a:spLocks noGrp="1"/>
          </p:cNvSpPr>
          <p:nvPr>
            <p:ph type="title"/>
          </p:nvPr>
        </p:nvSpPr>
        <p:spPr>
          <a:xfrm>
            <a:off x="368414" y="1131887"/>
            <a:ext cx="7886700" cy="1131887"/>
          </a:xfrm>
          <a:prstGeom prst="rect">
            <a:avLst/>
          </a:prstGeom>
        </p:spPr>
        <p:txBody>
          <a:bodyPr lIns="0" tIns="0" rIns="0" bIns="0"/>
          <a:lstStyle>
            <a:lvl1pPr algn="l">
              <a:defRPr sz="2800" b="1">
                <a:solidFill>
                  <a:schemeClr val="tx1">
                    <a:lumMod val="50000"/>
                    <a:lumOff val="50000"/>
                  </a:schemeClr>
                </a:solidFill>
              </a:defRPr>
            </a:lvl1pPr>
          </a:lstStyle>
          <a:p>
            <a:r>
              <a:rPr lang="en-US" dirty="0"/>
              <a:t>Click to edit Master title style</a:t>
            </a:r>
          </a:p>
        </p:txBody>
      </p:sp>
    </p:spTree>
    <p:extLst>
      <p:ext uri="{BB962C8B-B14F-4D97-AF65-F5344CB8AC3E}">
        <p14:creationId xmlns:p14="http://schemas.microsoft.com/office/powerpoint/2010/main" val="285449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Slide - 3">
    <p:bg>
      <p:bgPr>
        <a:solidFill>
          <a:schemeClr val="tx1"/>
        </a:solidFill>
        <a:effectLst/>
      </p:bgPr>
    </p:bg>
    <p:spTree>
      <p:nvGrpSpPr>
        <p:cNvPr id="1" name=""/>
        <p:cNvGrpSpPr/>
        <p:nvPr/>
      </p:nvGrpSpPr>
      <p:grpSpPr>
        <a:xfrm>
          <a:off x="0" y="0"/>
          <a:ext cx="0" cy="0"/>
          <a:chOff x="0" y="0"/>
          <a:chExt cx="0" cy="0"/>
        </a:xfrm>
      </p:grpSpPr>
      <p:sp>
        <p:nvSpPr>
          <p:cNvPr id="3" name="Text Placeholder 14">
            <a:extLst>
              <a:ext uri="{FF2B5EF4-FFF2-40B4-BE49-F238E27FC236}">
                <a16:creationId xmlns:a16="http://schemas.microsoft.com/office/drawing/2014/main" id="{14BB6FCE-4A9E-894D-AB47-568D04ADACB2}"/>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6DB20FED-9292-3648-9FE2-F2D73F362A8A}" type="slidenum">
              <a:rPr lang="en-US" altLang="en-US" sz="900" smtClean="0">
                <a:solidFill>
                  <a:srgbClr val="FFFFFF"/>
                </a:solidFill>
                <a:latin typeface="Whitney Book" pitchFamily="2" charset="0"/>
              </a:rPr>
              <a:pPr algn="r">
                <a:spcBef>
                  <a:spcPct val="20000"/>
                </a:spcBef>
                <a:buFont typeface="Arial" panose="020B0604020202020204" pitchFamily="34" charset="0"/>
                <a:buNone/>
                <a:defRPr/>
              </a:pPr>
              <a:t>‹#›</a:t>
            </a:fld>
            <a:endParaRPr lang="en-CA" altLang="en-US" sz="900">
              <a:solidFill>
                <a:srgbClr val="FFFFFF"/>
              </a:solidFill>
              <a:latin typeface="Whitney Book" pitchFamily="2" charset="0"/>
            </a:endParaRPr>
          </a:p>
        </p:txBody>
      </p:sp>
      <p:sp>
        <p:nvSpPr>
          <p:cNvPr id="4" name="Rectangle 3">
            <a:extLst>
              <a:ext uri="{FF2B5EF4-FFF2-40B4-BE49-F238E27FC236}">
                <a16:creationId xmlns:a16="http://schemas.microsoft.com/office/drawing/2014/main" id="{13E78170-6765-0340-9B9D-5B9076E22D52}"/>
              </a:ext>
            </a:extLst>
          </p:cNvPr>
          <p:cNvSpPr/>
          <p:nvPr userDrawn="1"/>
        </p:nvSpPr>
        <p:spPr>
          <a:xfrm>
            <a:off x="8243888" y="1131888"/>
            <a:ext cx="900112" cy="113188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5" name="Picture 3" descr="s4b282c2015.png">
            <a:extLst>
              <a:ext uri="{FF2B5EF4-FFF2-40B4-BE49-F238E27FC236}">
                <a16:creationId xmlns:a16="http://schemas.microsoft.com/office/drawing/2014/main" id="{EB94A9BA-7D90-3545-ADCC-6B0E239A550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D5BE77B2-1725-364C-8919-4C53160241CE}"/>
              </a:ext>
            </a:extLst>
          </p:cNvPr>
          <p:cNvSpPr>
            <a:spLocks noGrp="1"/>
          </p:cNvSpPr>
          <p:nvPr>
            <p:ph type="title"/>
          </p:nvPr>
        </p:nvSpPr>
        <p:spPr>
          <a:xfrm>
            <a:off x="365587" y="1131888"/>
            <a:ext cx="5430376" cy="993775"/>
          </a:xfrm>
          <a:prstGeom prst="rect">
            <a:avLst/>
          </a:prstGeom>
        </p:spPr>
        <p:txBody>
          <a:bodyPr lIns="0" tIns="0" rIns="0" bIns="0"/>
          <a:lstStyle>
            <a:lvl1pPr algn="l">
              <a:lnSpc>
                <a:spcPts val="3200"/>
              </a:lnSpc>
              <a:defRPr sz="2800" b="1">
                <a:solidFill>
                  <a:schemeClr val="tx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137858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py Slide - 1">
    <p:spTree>
      <p:nvGrpSpPr>
        <p:cNvPr id="1" name=""/>
        <p:cNvGrpSpPr/>
        <p:nvPr/>
      </p:nvGrpSpPr>
      <p:grpSpPr>
        <a:xfrm>
          <a:off x="0" y="0"/>
          <a:ext cx="0" cy="0"/>
          <a:chOff x="0" y="0"/>
          <a:chExt cx="0" cy="0"/>
        </a:xfrm>
      </p:grpSpPr>
      <p:pic>
        <p:nvPicPr>
          <p:cNvPr id="4" name="Picture 1" descr="s4b282c2015.png">
            <a:extLst>
              <a:ext uri="{FF2B5EF4-FFF2-40B4-BE49-F238E27FC236}">
                <a16:creationId xmlns:a16="http://schemas.microsoft.com/office/drawing/2014/main" id="{C5CC1297-7F58-3647-B3F1-062AA1D039E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13763" y="1439863"/>
            <a:ext cx="3635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4">
            <a:extLst>
              <a:ext uri="{FF2B5EF4-FFF2-40B4-BE49-F238E27FC236}">
                <a16:creationId xmlns:a16="http://schemas.microsoft.com/office/drawing/2014/main" id="{7F2E0D4F-D434-DE43-A4CE-A7E215618088}"/>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31FA68E0-BB7B-CA40-9EFF-4BCD4E36FA24}" type="slidenum">
              <a:rPr lang="en-US" altLang="en-US" sz="900" smtClean="0">
                <a:cs typeface="Arial" panose="020B0604020202020204" pitchFamily="34" charset="0"/>
              </a:rPr>
              <a:pPr algn="r">
                <a:spcBef>
                  <a:spcPct val="20000"/>
                </a:spcBef>
                <a:buFont typeface="Arial" panose="020B0604020202020204" pitchFamily="34" charset="0"/>
                <a:buNone/>
                <a:defRPr/>
              </a:pPr>
              <a:t>‹#›</a:t>
            </a:fld>
            <a:endParaRPr lang="en-CA" altLang="en-US" sz="900">
              <a:cs typeface="Arial" panose="020B0604020202020204" pitchFamily="34" charset="0"/>
            </a:endParaRPr>
          </a:p>
        </p:txBody>
      </p:sp>
      <p:sp>
        <p:nvSpPr>
          <p:cNvPr id="10"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latin typeface="Arial"/>
                <a:cs typeface="Arial"/>
              </a:defRPr>
            </a:lvl1pPr>
            <a:lvl2pPr marL="0" indent="-180000">
              <a:lnSpc>
                <a:spcPct val="130000"/>
              </a:lnSpc>
              <a:spcBef>
                <a:spcPts val="0"/>
              </a:spcBef>
              <a:buFont typeface="Arial"/>
              <a:buChar char="•"/>
              <a:defRPr sz="1500">
                <a:latin typeface="Arial"/>
                <a:cs typeface="Arial"/>
              </a:defRPr>
            </a:lvl2pPr>
            <a:lvl3pPr marL="540000" indent="-180000">
              <a:lnSpc>
                <a:spcPct val="130000"/>
              </a:lnSpc>
              <a:spcBef>
                <a:spcPts val="0"/>
              </a:spcBef>
              <a:defRPr sz="1500" b="0" i="0">
                <a:latin typeface="Arial"/>
                <a:cs typeface="Arial"/>
              </a:defRPr>
            </a:lvl3pPr>
            <a:lvl4pPr marL="900000" indent="-180000">
              <a:lnSpc>
                <a:spcPct val="130000"/>
              </a:lnSpc>
              <a:spcBef>
                <a:spcPts val="0"/>
              </a:spcBef>
              <a:buFont typeface="Arial"/>
              <a:buChar char="•"/>
              <a:defRPr sz="1500" b="0" i="0">
                <a:latin typeface="Arial"/>
                <a:cs typeface="Arial"/>
              </a:defRPr>
            </a:lvl4pPr>
            <a:lvl5pPr marL="1260000" indent="-180000">
              <a:lnSpc>
                <a:spcPct val="130000"/>
              </a:lnSpc>
              <a:spcBef>
                <a:spcPts val="0"/>
              </a:spcBef>
              <a:buFont typeface="Arial"/>
              <a:buChar char="•"/>
              <a:defRPr sz="1500" b="0" i="0">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2" name="Title 1">
            <a:extLst>
              <a:ext uri="{FF2B5EF4-FFF2-40B4-BE49-F238E27FC236}">
                <a16:creationId xmlns:a16="http://schemas.microsoft.com/office/drawing/2014/main" id="{04C82551-CF7F-BB44-8DA7-7DB7D78F9390}"/>
              </a:ext>
            </a:extLst>
          </p:cNvPr>
          <p:cNvSpPr>
            <a:spLocks noGrp="1"/>
          </p:cNvSpPr>
          <p:nvPr>
            <p:ph type="title" hasCustomPrompt="1"/>
          </p:nvPr>
        </p:nvSpPr>
        <p:spPr>
          <a:xfrm>
            <a:off x="438954" y="560541"/>
            <a:ext cx="7886700" cy="451716"/>
          </a:xfrm>
          <a:prstGeom prst="rect">
            <a:avLst/>
          </a:prstGeom>
        </p:spPr>
        <p:txBody>
          <a:bodyPr lIns="0" tIns="0" rIns="0" bIns="0"/>
          <a:lstStyle>
            <a:lvl1pPr algn="l">
              <a:defRPr sz="2100" b="1">
                <a:solidFill>
                  <a:schemeClr val="accent1">
                    <a:lumMod val="50000"/>
                    <a:lumOff val="50000"/>
                  </a:schemeClr>
                </a:solidFill>
              </a:defRPr>
            </a:lvl1pPr>
          </a:lstStyle>
          <a:p>
            <a:pPr lvl="0"/>
            <a:r>
              <a:rPr lang="en-CA" dirty="0"/>
              <a:t>Click to edit Master text styles</a:t>
            </a:r>
          </a:p>
        </p:txBody>
      </p:sp>
    </p:spTree>
    <p:extLst>
      <p:ext uri="{BB962C8B-B14F-4D97-AF65-F5344CB8AC3E}">
        <p14:creationId xmlns:p14="http://schemas.microsoft.com/office/powerpoint/2010/main" val="3240340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py Slide - 2">
    <p:bg>
      <p:bgPr>
        <a:solidFill>
          <a:schemeClr val="tx1"/>
        </a:solidFill>
        <a:effectLst/>
      </p:bgPr>
    </p:bg>
    <p:spTree>
      <p:nvGrpSpPr>
        <p:cNvPr id="1" name=""/>
        <p:cNvGrpSpPr/>
        <p:nvPr/>
      </p:nvGrpSpPr>
      <p:grpSpPr>
        <a:xfrm>
          <a:off x="0" y="0"/>
          <a:ext cx="0" cy="0"/>
          <a:chOff x="0" y="0"/>
          <a:chExt cx="0" cy="0"/>
        </a:xfrm>
      </p:grpSpPr>
      <p:pic>
        <p:nvPicPr>
          <p:cNvPr id="4" name="Picture 2" descr="2014_logo_only_reverse.png">
            <a:extLst>
              <a:ext uri="{FF2B5EF4-FFF2-40B4-BE49-F238E27FC236}">
                <a16:creationId xmlns:a16="http://schemas.microsoft.com/office/drawing/2014/main" id="{3389ABEF-D5CE-EB4B-8DF1-04E7AB2AD87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1419225"/>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14">
            <a:extLst>
              <a:ext uri="{FF2B5EF4-FFF2-40B4-BE49-F238E27FC236}">
                <a16:creationId xmlns:a16="http://schemas.microsoft.com/office/drawing/2014/main" id="{599D5D24-C50C-AA49-8E96-06282F592868}"/>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DA7EBE31-BD8B-4A46-AC67-62556815D290}" type="slidenum">
              <a:rPr lang="en-US" altLang="en-US" sz="900" smtClean="0">
                <a:solidFill>
                  <a:srgbClr val="FFFFFF"/>
                </a:solidFill>
                <a:cs typeface="Arial" panose="020B0604020202020204" pitchFamily="34" charset="0"/>
              </a:rPr>
              <a:pPr algn="r">
                <a:spcBef>
                  <a:spcPct val="20000"/>
                </a:spcBef>
                <a:buFont typeface="Arial" panose="020B0604020202020204" pitchFamily="34" charset="0"/>
                <a:buNone/>
                <a:defRPr/>
              </a:pPr>
              <a:t>‹#›</a:t>
            </a:fld>
            <a:endParaRPr lang="en-CA" altLang="en-US" sz="900">
              <a:solidFill>
                <a:srgbClr val="FFFFFF"/>
              </a:solidFill>
              <a:cs typeface="Arial" panose="020B0604020202020204" pitchFamily="34" charset="0"/>
            </a:endParaRPr>
          </a:p>
        </p:txBody>
      </p:sp>
      <p:sp>
        <p:nvSpPr>
          <p:cNvPr id="6"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solidFill>
                  <a:srgbClr val="FFFFFF"/>
                </a:solidFill>
                <a:latin typeface="Arial"/>
                <a:cs typeface="Arial"/>
              </a:defRPr>
            </a:lvl1pPr>
            <a:lvl2pPr marL="0" indent="-180000">
              <a:lnSpc>
                <a:spcPct val="130000"/>
              </a:lnSpc>
              <a:spcBef>
                <a:spcPts val="0"/>
              </a:spcBef>
              <a:buFont typeface="Arial"/>
              <a:buChar char="•"/>
              <a:defRPr sz="1500">
                <a:solidFill>
                  <a:srgbClr val="FFFFFF"/>
                </a:solidFill>
                <a:latin typeface="Arial"/>
                <a:cs typeface="Arial"/>
              </a:defRPr>
            </a:lvl2pPr>
            <a:lvl3pPr marL="540000" indent="-180000">
              <a:lnSpc>
                <a:spcPct val="130000"/>
              </a:lnSpc>
              <a:spcBef>
                <a:spcPts val="0"/>
              </a:spcBef>
              <a:defRPr sz="1500" b="0" i="0">
                <a:solidFill>
                  <a:srgbClr val="FFFFFF"/>
                </a:solidFill>
                <a:latin typeface="Arial"/>
                <a:cs typeface="Arial"/>
              </a:defRPr>
            </a:lvl3pPr>
            <a:lvl4pPr marL="900000" indent="-180000">
              <a:lnSpc>
                <a:spcPct val="130000"/>
              </a:lnSpc>
              <a:spcBef>
                <a:spcPts val="0"/>
              </a:spcBef>
              <a:buFont typeface="Arial"/>
              <a:buChar char="•"/>
              <a:defRPr sz="1500" b="0" i="0">
                <a:solidFill>
                  <a:srgbClr val="FFFFFF"/>
                </a:solidFill>
                <a:latin typeface="Arial"/>
                <a:cs typeface="Arial"/>
              </a:defRPr>
            </a:lvl4pPr>
            <a:lvl5pPr marL="1260000" indent="-180000">
              <a:lnSpc>
                <a:spcPct val="130000"/>
              </a:lnSpc>
              <a:spcBef>
                <a:spcPts val="0"/>
              </a:spcBef>
              <a:buFont typeface="Arial"/>
              <a:buChar char="•"/>
              <a:defRPr sz="1500" b="0" i="0">
                <a:solidFill>
                  <a:srgbClr val="FFFFFF"/>
                </a:solidFill>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2" name="Title 1">
            <a:extLst>
              <a:ext uri="{FF2B5EF4-FFF2-40B4-BE49-F238E27FC236}">
                <a16:creationId xmlns:a16="http://schemas.microsoft.com/office/drawing/2014/main" id="{ACBD4CC9-2B32-C947-A94E-1B7CE12D4171}"/>
              </a:ext>
            </a:extLst>
          </p:cNvPr>
          <p:cNvSpPr>
            <a:spLocks noGrp="1"/>
          </p:cNvSpPr>
          <p:nvPr>
            <p:ph type="title"/>
          </p:nvPr>
        </p:nvSpPr>
        <p:spPr>
          <a:xfrm>
            <a:off x="438954" y="555526"/>
            <a:ext cx="7886700" cy="432047"/>
          </a:xfrm>
          <a:prstGeom prst="rect">
            <a:avLst/>
          </a:prstGeom>
        </p:spPr>
        <p:txBody>
          <a:bodyPr lIns="0" tIns="0" rIns="0" bIns="0"/>
          <a:lstStyle>
            <a:lvl1pPr algn="l">
              <a:lnSpc>
                <a:spcPts val="2800"/>
              </a:lnSpc>
              <a:defRPr sz="2100" b="1">
                <a:solidFill>
                  <a:schemeClr val="tx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75790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s Slide - 1">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0627803E-7450-1D4D-B989-93375F8F75B2}"/>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8D9C2B68-88E0-EA42-B917-1B9578864DF1}" type="slidenum">
              <a:rPr lang="en-US" altLang="en-US" sz="900" smtClean="0">
                <a:cs typeface="Arial" panose="020B0604020202020204" pitchFamily="34" charset="0"/>
              </a:rPr>
              <a:pPr algn="r">
                <a:spcBef>
                  <a:spcPct val="20000"/>
                </a:spcBef>
                <a:buFont typeface="Arial" panose="020B0604020202020204" pitchFamily="34" charset="0"/>
                <a:buNone/>
                <a:defRPr/>
              </a:pPr>
              <a:t>‹#›</a:t>
            </a:fld>
            <a:endParaRPr lang="en-CA" altLang="en-US" sz="900">
              <a:cs typeface="Arial" panose="020B0604020202020204" pitchFamily="34" charset="0"/>
            </a:endParaRPr>
          </a:p>
        </p:txBody>
      </p:sp>
      <p:pic>
        <p:nvPicPr>
          <p:cNvPr id="5" name="Picture 3" descr="s4b282c2015.png">
            <a:extLst>
              <a:ext uri="{FF2B5EF4-FFF2-40B4-BE49-F238E27FC236}">
                <a16:creationId xmlns:a16="http://schemas.microsoft.com/office/drawing/2014/main" id="{04436965-BB52-7B4A-811E-356741803A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29638" y="411510"/>
            <a:ext cx="3635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latin typeface="Arial"/>
                <a:cs typeface="Arial"/>
              </a:defRPr>
            </a:lvl1pPr>
            <a:lvl2pPr marL="0" indent="-180000">
              <a:lnSpc>
                <a:spcPct val="130000"/>
              </a:lnSpc>
              <a:spcBef>
                <a:spcPts val="0"/>
              </a:spcBef>
              <a:buFont typeface="Arial"/>
              <a:buChar char="•"/>
              <a:defRPr sz="1500">
                <a:latin typeface="Arial"/>
                <a:cs typeface="Arial"/>
              </a:defRPr>
            </a:lvl2pPr>
            <a:lvl3pPr marL="540000" indent="-180000">
              <a:lnSpc>
                <a:spcPct val="130000"/>
              </a:lnSpc>
              <a:spcBef>
                <a:spcPts val="0"/>
              </a:spcBef>
              <a:defRPr sz="1500" b="0" i="0">
                <a:latin typeface="Arial"/>
                <a:cs typeface="Arial"/>
              </a:defRPr>
            </a:lvl3pPr>
            <a:lvl4pPr marL="900000" indent="-180000">
              <a:lnSpc>
                <a:spcPct val="130000"/>
              </a:lnSpc>
              <a:spcBef>
                <a:spcPts val="0"/>
              </a:spcBef>
              <a:buFont typeface="Arial"/>
              <a:buChar char="•"/>
              <a:defRPr sz="1500" b="0" i="0">
                <a:latin typeface="Arial"/>
                <a:cs typeface="Arial"/>
              </a:defRPr>
            </a:lvl4pPr>
            <a:lvl5pPr marL="1260000" indent="-180000">
              <a:lnSpc>
                <a:spcPct val="130000"/>
              </a:lnSpc>
              <a:spcBef>
                <a:spcPts val="0"/>
              </a:spcBef>
              <a:buFont typeface="Arial"/>
              <a:buChar char="•"/>
              <a:defRPr sz="1500" b="0" i="0">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2" name="Title 1">
            <a:extLst>
              <a:ext uri="{FF2B5EF4-FFF2-40B4-BE49-F238E27FC236}">
                <a16:creationId xmlns:a16="http://schemas.microsoft.com/office/drawing/2014/main" id="{7DBA0920-9910-044C-A5F5-C875F1267970}"/>
              </a:ext>
            </a:extLst>
          </p:cNvPr>
          <p:cNvSpPr>
            <a:spLocks noGrp="1"/>
          </p:cNvSpPr>
          <p:nvPr>
            <p:ph type="title"/>
          </p:nvPr>
        </p:nvSpPr>
        <p:spPr>
          <a:xfrm>
            <a:off x="438955" y="411510"/>
            <a:ext cx="7908520" cy="623332"/>
          </a:xfrm>
          <a:prstGeom prst="rect">
            <a:avLst/>
          </a:prstGeom>
        </p:spPr>
        <p:txBody>
          <a:bodyPr lIns="0" tIns="0" rIns="0" bIns="0"/>
          <a:lstStyle>
            <a:lvl1pPr algn="l">
              <a:lnSpc>
                <a:spcPts val="2100"/>
              </a:lnSpc>
              <a:defRPr sz="2100" b="1">
                <a:solidFill>
                  <a:schemeClr val="tx1">
                    <a:lumMod val="50000"/>
                    <a:lumOff val="50000"/>
                  </a:schemeClr>
                </a:solidFill>
              </a:defRPr>
            </a:lvl1pPr>
          </a:lstStyle>
          <a:p>
            <a:r>
              <a:rPr lang="en-US" dirty="0"/>
              <a:t>Click to edit Master title style</a:t>
            </a:r>
          </a:p>
        </p:txBody>
      </p:sp>
    </p:spTree>
    <p:extLst>
      <p:ext uri="{BB962C8B-B14F-4D97-AF65-F5344CB8AC3E}">
        <p14:creationId xmlns:p14="http://schemas.microsoft.com/office/powerpoint/2010/main" val="303775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s Slide - 2">
    <p:bg>
      <p:bgPr>
        <a:solidFill>
          <a:schemeClr val="tx1"/>
        </a:solidFill>
        <a:effectLst/>
      </p:bgPr>
    </p:bg>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E5C37F31-1A46-0E46-8716-80D112089A13}"/>
              </a:ext>
            </a:extLst>
          </p:cNvPr>
          <p:cNvSpPr txBox="1">
            <a:spLocks/>
          </p:cNvSpPr>
          <p:nvPr userDrawn="1"/>
        </p:nvSpPr>
        <p:spPr>
          <a:xfrm flipH="1">
            <a:off x="8588375" y="4732338"/>
            <a:ext cx="304800" cy="192087"/>
          </a:xfrm>
          <a:prstGeom prst="rect">
            <a:avLst/>
          </a:prstGeom>
        </p:spPr>
        <p:txBody>
          <a:bodyPr lIns="0" tIns="0" rIns="0" bIns="0"/>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20000"/>
              </a:spcBef>
              <a:buFont typeface="Arial" panose="020B0604020202020204" pitchFamily="34" charset="0"/>
              <a:buNone/>
              <a:defRPr/>
            </a:pPr>
            <a:fld id="{5FA2A49C-43B4-9148-A2E7-98A78CAA76EA}" type="slidenum">
              <a:rPr lang="en-US" altLang="en-US" sz="900" smtClean="0">
                <a:solidFill>
                  <a:srgbClr val="FFFFFF"/>
                </a:solidFill>
                <a:cs typeface="Arial" panose="020B0604020202020204" pitchFamily="34" charset="0"/>
              </a:rPr>
              <a:pPr algn="r">
                <a:spcBef>
                  <a:spcPct val="20000"/>
                </a:spcBef>
                <a:buFont typeface="Arial" panose="020B0604020202020204" pitchFamily="34" charset="0"/>
                <a:buNone/>
                <a:defRPr/>
              </a:pPr>
              <a:t>‹#›</a:t>
            </a:fld>
            <a:endParaRPr lang="en-CA" altLang="en-US" sz="900">
              <a:solidFill>
                <a:srgbClr val="FFFFFF"/>
              </a:solidFill>
              <a:cs typeface="Arial" panose="020B0604020202020204" pitchFamily="34" charset="0"/>
            </a:endParaRPr>
          </a:p>
        </p:txBody>
      </p:sp>
      <p:pic>
        <p:nvPicPr>
          <p:cNvPr id="5" name="Picture 2" descr="2014_logo_only_reverse.png">
            <a:extLst>
              <a:ext uri="{FF2B5EF4-FFF2-40B4-BE49-F238E27FC236}">
                <a16:creationId xmlns:a16="http://schemas.microsoft.com/office/drawing/2014/main" id="{78CBB9E3-1C1E-DE49-8310-5A5E2F385F2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85188" y="378247"/>
            <a:ext cx="4079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
          <p:cNvSpPr>
            <a:spLocks noGrp="1"/>
          </p:cNvSpPr>
          <p:nvPr>
            <p:ph type="body" sz="quarter" idx="13"/>
          </p:nvPr>
        </p:nvSpPr>
        <p:spPr>
          <a:xfrm>
            <a:off x="438954" y="1131888"/>
            <a:ext cx="7661438" cy="3697288"/>
          </a:xfrm>
          <a:prstGeom prst="rect">
            <a:avLst/>
          </a:prstGeom>
        </p:spPr>
        <p:txBody>
          <a:bodyPr vert="horz" lIns="0" tIns="0" rIns="0" bIns="0"/>
          <a:lstStyle>
            <a:lvl1pPr marL="0" indent="0">
              <a:lnSpc>
                <a:spcPct val="130000"/>
              </a:lnSpc>
              <a:spcBef>
                <a:spcPts val="0"/>
              </a:spcBef>
              <a:buFontTx/>
              <a:buNone/>
              <a:defRPr sz="1500">
                <a:solidFill>
                  <a:srgbClr val="FFFFFF"/>
                </a:solidFill>
                <a:latin typeface="Arial"/>
                <a:cs typeface="Arial"/>
              </a:defRPr>
            </a:lvl1pPr>
            <a:lvl2pPr marL="0" indent="-180000">
              <a:lnSpc>
                <a:spcPct val="130000"/>
              </a:lnSpc>
              <a:spcBef>
                <a:spcPts val="0"/>
              </a:spcBef>
              <a:buFont typeface="Arial"/>
              <a:buChar char="•"/>
              <a:defRPr sz="1500">
                <a:solidFill>
                  <a:srgbClr val="FFFFFF"/>
                </a:solidFill>
                <a:latin typeface="Arial"/>
                <a:cs typeface="Arial"/>
              </a:defRPr>
            </a:lvl2pPr>
            <a:lvl3pPr marL="540000" indent="-180000">
              <a:lnSpc>
                <a:spcPct val="130000"/>
              </a:lnSpc>
              <a:spcBef>
                <a:spcPts val="0"/>
              </a:spcBef>
              <a:defRPr sz="1500" b="0" i="0">
                <a:solidFill>
                  <a:srgbClr val="FFFFFF"/>
                </a:solidFill>
                <a:latin typeface="Arial"/>
                <a:cs typeface="Arial"/>
              </a:defRPr>
            </a:lvl3pPr>
            <a:lvl4pPr marL="900000" indent="-180000">
              <a:lnSpc>
                <a:spcPct val="130000"/>
              </a:lnSpc>
              <a:spcBef>
                <a:spcPts val="0"/>
              </a:spcBef>
              <a:buFont typeface="Arial"/>
              <a:buChar char="•"/>
              <a:defRPr sz="1500" b="0" i="0">
                <a:solidFill>
                  <a:srgbClr val="FFFFFF"/>
                </a:solidFill>
                <a:latin typeface="Arial"/>
                <a:cs typeface="Arial"/>
              </a:defRPr>
            </a:lvl4pPr>
            <a:lvl5pPr marL="1260000" indent="-180000">
              <a:lnSpc>
                <a:spcPct val="130000"/>
              </a:lnSpc>
              <a:spcBef>
                <a:spcPts val="0"/>
              </a:spcBef>
              <a:buFont typeface="Arial"/>
              <a:buChar char="•"/>
              <a:defRPr sz="1500" b="0" i="0">
                <a:solidFill>
                  <a:srgbClr val="FFFFFF"/>
                </a:solidFill>
                <a:latin typeface="Arial"/>
                <a:cs typeface="Arial"/>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2" name="Title 1">
            <a:extLst>
              <a:ext uri="{FF2B5EF4-FFF2-40B4-BE49-F238E27FC236}">
                <a16:creationId xmlns:a16="http://schemas.microsoft.com/office/drawing/2014/main" id="{9F301CE3-3085-B645-9614-A980B513451B}"/>
              </a:ext>
            </a:extLst>
          </p:cNvPr>
          <p:cNvSpPr>
            <a:spLocks noGrp="1"/>
          </p:cNvSpPr>
          <p:nvPr>
            <p:ph type="title"/>
          </p:nvPr>
        </p:nvSpPr>
        <p:spPr>
          <a:xfrm>
            <a:off x="438954" y="411510"/>
            <a:ext cx="7949470" cy="648071"/>
          </a:xfrm>
          <a:prstGeom prst="rect">
            <a:avLst/>
          </a:prstGeom>
        </p:spPr>
        <p:txBody>
          <a:bodyPr lIns="0" tIns="0" rIns="0" bIns="0"/>
          <a:lstStyle>
            <a:lvl1pPr algn="l">
              <a:lnSpc>
                <a:spcPts val="2100"/>
              </a:lnSpc>
              <a:defRPr sz="2100" b="1">
                <a:solidFill>
                  <a:schemeClr val="tx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153928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 name="Picture 1" descr="UBC_2016_Signature_Wide_282.png">
            <a:extLst>
              <a:ext uri="{FF2B5EF4-FFF2-40B4-BE49-F238E27FC236}">
                <a16:creationId xmlns:a16="http://schemas.microsoft.com/office/drawing/2014/main" id="{33DD662E-8631-024E-8FE3-BD3FF7284D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9738" y="1439863"/>
            <a:ext cx="4770437"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876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988" r:id="rId1"/>
    <p:sldLayoutId id="2147484989" r:id="rId2"/>
    <p:sldLayoutId id="2147484990" r:id="rId3"/>
    <p:sldLayoutId id="2147484991" r:id="rId4"/>
    <p:sldLayoutId id="2147484992" r:id="rId5"/>
    <p:sldLayoutId id="2147484993" r:id="rId6"/>
    <p:sldLayoutId id="2147484994" r:id="rId7"/>
    <p:sldLayoutId id="2147484995" r:id="rId8"/>
    <p:sldLayoutId id="2147484996" r:id="rId9"/>
    <p:sldLayoutId id="2147484997" r:id="rId10"/>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a:defRPr>
      </a:lvl5pPr>
      <a:lvl6pPr marL="457200" algn="ctr" defTabSz="457200" rtl="0" fontAlgn="base">
        <a:spcBef>
          <a:spcPct val="0"/>
        </a:spcBef>
        <a:spcAft>
          <a:spcPct val="0"/>
        </a:spcAft>
        <a:defRPr sz="4400">
          <a:solidFill>
            <a:schemeClr val="tx1"/>
          </a:solidFill>
          <a:latin typeface="Arial" charset="0"/>
          <a:ea typeface="ＭＳ Ｐゴシック" charset="-128"/>
        </a:defRPr>
      </a:lvl6pPr>
      <a:lvl7pPr marL="914400" algn="ctr" defTabSz="457200" rtl="0" fontAlgn="base">
        <a:spcBef>
          <a:spcPct val="0"/>
        </a:spcBef>
        <a:spcAft>
          <a:spcPct val="0"/>
        </a:spcAft>
        <a:defRPr sz="4400">
          <a:solidFill>
            <a:schemeClr val="tx1"/>
          </a:solidFill>
          <a:latin typeface="Arial" charset="0"/>
          <a:ea typeface="ＭＳ Ｐゴシック" charset="-128"/>
        </a:defRPr>
      </a:lvl7pPr>
      <a:lvl8pPr marL="1371600" algn="ctr" defTabSz="457200" rtl="0" fontAlgn="base">
        <a:spcBef>
          <a:spcPct val="0"/>
        </a:spcBef>
        <a:spcAft>
          <a:spcPct val="0"/>
        </a:spcAft>
        <a:defRPr sz="4400">
          <a:solidFill>
            <a:schemeClr val="tx1"/>
          </a:solidFill>
          <a:latin typeface="Arial" charset="0"/>
          <a:ea typeface="ＭＳ Ｐゴシック" charset="-128"/>
        </a:defRPr>
      </a:lvl8pPr>
      <a:lvl9pPr marL="1828800" algn="ctr" defTabSz="457200" rtl="0" fontAlgn="base">
        <a:spcBef>
          <a:spcPct val="0"/>
        </a:spcBef>
        <a:spcAft>
          <a:spcPct val="0"/>
        </a:spcAft>
        <a:defRPr sz="4400">
          <a:solidFill>
            <a:schemeClr val="tx1"/>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ＭＳ Ｐゴシック"/>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ＭＳ Ｐゴシック"/>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ＭＳ Ｐゴシック"/>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ＭＳ Ｐゴシック"/>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iencedirect.com/journal/journal-of-systems-and-software" TargetMode="External"/><Relationship Id="rId7" Type="http://schemas.openxmlformats.org/officeDocument/2006/relationships/hyperlink" Target="https://arxiv.org/search/cs?searchtype=author&amp;query=Ferrucci%2C+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rxiv.org/search/cs?searchtype=author&amp;query=Zaidman%2C+A" TargetMode="External"/><Relationship Id="rId5" Type="http://schemas.openxmlformats.org/officeDocument/2006/relationships/hyperlink" Target="https://arxiv.org/search/cs?searchtype=author&amp;query=Palomba%2C+F" TargetMode="External"/><Relationship Id="rId4" Type="http://schemas.openxmlformats.org/officeDocument/2006/relationships/hyperlink" Target="https://arxiv.org/search/cs?searchtype=author&amp;query=Catolino%2C+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a:extLst>
              <a:ext uri="{FF2B5EF4-FFF2-40B4-BE49-F238E27FC236}">
                <a16:creationId xmlns:a16="http://schemas.microsoft.com/office/drawing/2014/main" id="{C4C58EDA-D16B-8A4C-B190-E553CDC14B25}"/>
              </a:ext>
            </a:extLst>
          </p:cNvPr>
          <p:cNvSpPr>
            <a:spLocks noGrp="1"/>
          </p:cNvSpPr>
          <p:nvPr>
            <p:ph type="body" sz="quarter" idx="12"/>
          </p:nvPr>
        </p:nvSpPr>
        <p:spPr/>
        <p:txBody>
          <a:bodyPr/>
          <a:lstStyle/>
          <a:p>
            <a:r>
              <a:rPr lang="en-US" sz="1800" dirty="0"/>
              <a:t>COSC 590B 001 – Graduate Seminar</a:t>
            </a:r>
          </a:p>
        </p:txBody>
      </p:sp>
      <p:sp>
        <p:nvSpPr>
          <p:cNvPr id="2" name="Text Placeholder 1">
            <a:extLst>
              <a:ext uri="{FF2B5EF4-FFF2-40B4-BE49-F238E27FC236}">
                <a16:creationId xmlns:a16="http://schemas.microsoft.com/office/drawing/2014/main" id="{DC9F5BA5-6104-534A-81EB-66EEC692094B}"/>
              </a:ext>
            </a:extLst>
          </p:cNvPr>
          <p:cNvSpPr>
            <a:spLocks noGrp="1"/>
          </p:cNvSpPr>
          <p:nvPr>
            <p:ph type="body" sz="quarter" idx="13"/>
          </p:nvPr>
        </p:nvSpPr>
        <p:spPr/>
        <p:txBody>
          <a:bodyPr/>
          <a:lstStyle/>
          <a:p>
            <a:r>
              <a:rPr lang="en-US" sz="1000" dirty="0"/>
              <a:t>Pragya Bhandari,  Department of Computer Science, Mathematics, Physics and Statistics</a:t>
            </a:r>
          </a:p>
        </p:txBody>
      </p:sp>
      <p:sp>
        <p:nvSpPr>
          <p:cNvPr id="5" name="Title 4">
            <a:extLst>
              <a:ext uri="{FF2B5EF4-FFF2-40B4-BE49-F238E27FC236}">
                <a16:creationId xmlns:a16="http://schemas.microsoft.com/office/drawing/2014/main" id="{CA54226B-EF20-D14A-B8F8-DC080C45D660}"/>
              </a:ext>
            </a:extLst>
          </p:cNvPr>
          <p:cNvSpPr>
            <a:spLocks noGrp="1"/>
          </p:cNvSpPr>
          <p:nvPr>
            <p:ph type="title"/>
          </p:nvPr>
        </p:nvSpPr>
        <p:spPr>
          <a:xfrm>
            <a:off x="365762" y="595142"/>
            <a:ext cx="7354371" cy="1569839"/>
          </a:xfrm>
        </p:spPr>
        <p:txBody>
          <a:bodyPr/>
          <a:lstStyle/>
          <a:p>
            <a:r>
              <a:rPr lang="en-CA" dirty="0"/>
              <a:t>Not All Bugs Are the Same: Understanding, Characterizing, and Classifying the Root Cause of Bugs</a:t>
            </a:r>
            <a:br>
              <a:rPr lang="en-CA" dirty="0"/>
            </a:br>
            <a:br>
              <a:rPr lang="en-CA" sz="1000" kern="0" dirty="0">
                <a:solidFill>
                  <a:srgbClr val="FFFFFF"/>
                </a:solidFill>
                <a:latin typeface="Arial"/>
                <a:cs typeface="Arial"/>
              </a:rPr>
            </a:br>
            <a:r>
              <a:rPr lang="en-CA" sz="1000" kern="0" dirty="0">
                <a:solidFill>
                  <a:srgbClr val="FFFFFF"/>
                </a:solidFill>
                <a:latin typeface="Arial"/>
                <a:cs typeface="Arial"/>
              </a:rPr>
              <a:t>Published in : </a:t>
            </a:r>
            <a:r>
              <a:rPr lang="en-CA" sz="1000" kern="0" dirty="0">
                <a:solidFill>
                  <a:srgbClr val="FFFFFF"/>
                </a:solidFill>
                <a:latin typeface="Arial"/>
                <a:cs typeface="Arial"/>
                <a:hlinkClick r:id="rId3" tooltip="Go to Journal of Systems and Software on ScienceDirect">
                  <a:extLst>
                    <a:ext uri="{A12FA001-AC4F-418D-AE19-62706E023703}">
                      <ahyp:hlinkClr xmlns:ahyp="http://schemas.microsoft.com/office/drawing/2018/hyperlinkcolor" val="tx"/>
                    </a:ext>
                  </a:extLst>
                </a:hlinkClick>
              </a:rPr>
              <a:t>Journal of Systems and Software</a:t>
            </a:r>
            <a:r>
              <a:rPr lang="en-CA" sz="1000" kern="0" dirty="0">
                <a:solidFill>
                  <a:srgbClr val="FFFFFF"/>
                </a:solidFill>
                <a:latin typeface="Arial"/>
                <a:cs typeface="Arial"/>
              </a:rPr>
              <a:t> (2019)</a:t>
            </a:r>
            <a:br>
              <a:rPr lang="en-CA" sz="800" b="0" i="0" dirty="0">
                <a:solidFill>
                  <a:srgbClr val="2E2E2E"/>
                </a:solidFill>
                <a:effectLst/>
                <a:latin typeface="NexusSans"/>
              </a:rPr>
            </a:br>
            <a:endParaRPr lang="en-US" sz="1000" kern="0" dirty="0">
              <a:solidFill>
                <a:srgbClr val="FFFFFF"/>
              </a:solidFill>
              <a:latin typeface="Arial"/>
              <a:cs typeface="Arial"/>
            </a:endParaRPr>
          </a:p>
        </p:txBody>
      </p:sp>
      <p:sp>
        <p:nvSpPr>
          <p:cNvPr id="4" name="Text Placeholder 1">
            <a:extLst>
              <a:ext uri="{FF2B5EF4-FFF2-40B4-BE49-F238E27FC236}">
                <a16:creationId xmlns:a16="http://schemas.microsoft.com/office/drawing/2014/main" id="{DE2F7B6A-0EC6-718D-0641-A03B85D9C5ED}"/>
              </a:ext>
            </a:extLst>
          </p:cNvPr>
          <p:cNvSpPr txBox="1">
            <a:spLocks/>
          </p:cNvSpPr>
          <p:nvPr/>
        </p:nvSpPr>
        <p:spPr>
          <a:xfrm>
            <a:off x="358329" y="2377691"/>
            <a:ext cx="5430203" cy="321394"/>
          </a:xfrm>
          <a:prstGeom prst="rect">
            <a:avLst/>
          </a:prstGeom>
        </p:spPr>
        <p:txBody>
          <a:bodyPr vert="horz" lIns="0" tIns="0" rIns="0" bIns="0"/>
          <a:lstStyle>
            <a:lvl1pPr marL="0" indent="0" algn="l" defTabSz="457200" rtl="0" eaLnBrk="0" fontAlgn="base" hangingPunct="0">
              <a:spcBef>
                <a:spcPct val="20000"/>
              </a:spcBef>
              <a:spcAft>
                <a:spcPct val="0"/>
              </a:spcAft>
              <a:buFont typeface="Arial" panose="020B0604020202020204" pitchFamily="34" charset="0"/>
              <a:buNone/>
              <a:defRPr sz="1000" b="1" i="0" kern="0" cap="none" spc="0" normalizeH="0" baseline="0">
                <a:solidFill>
                  <a:srgbClr val="FFFFFF"/>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900" b="0" i="0" kern="1200">
                <a:solidFill>
                  <a:schemeClr val="tx1"/>
                </a:solidFill>
                <a:latin typeface="Whitney Book"/>
                <a:ea typeface="MS PGothic" panose="020B0600070205080204" pitchFamily="34" charset="-128"/>
                <a:cs typeface="Whitney Book"/>
              </a:defRPr>
            </a:lvl2pPr>
            <a:lvl3pPr marL="1143000" indent="-228600" algn="l" defTabSz="457200" rtl="0" eaLnBrk="0" fontAlgn="base" hangingPunct="0">
              <a:spcBef>
                <a:spcPct val="20000"/>
              </a:spcBef>
              <a:spcAft>
                <a:spcPct val="0"/>
              </a:spcAft>
              <a:buFont typeface="Arial" panose="020B0604020202020204" pitchFamily="34" charset="0"/>
              <a:buChar char="•"/>
              <a:defRPr sz="900" b="0" i="0" kern="1200">
                <a:solidFill>
                  <a:schemeClr val="tx1"/>
                </a:solidFill>
                <a:latin typeface="Whitney Book"/>
                <a:ea typeface="MS PGothic" panose="020B0600070205080204" pitchFamily="34" charset="-128"/>
                <a:cs typeface="Whitney Book"/>
              </a:defRPr>
            </a:lvl3pPr>
            <a:lvl4pPr marL="1600200" indent="-228600" algn="l" defTabSz="457200" rtl="0" eaLnBrk="0" fontAlgn="base" hangingPunct="0">
              <a:spcBef>
                <a:spcPct val="20000"/>
              </a:spcBef>
              <a:spcAft>
                <a:spcPct val="0"/>
              </a:spcAft>
              <a:buFont typeface="Arial" panose="020B0604020202020204" pitchFamily="34" charset="0"/>
              <a:buChar char="–"/>
              <a:defRPr sz="900" b="0" i="0" kern="1200">
                <a:solidFill>
                  <a:schemeClr val="tx1"/>
                </a:solidFill>
                <a:latin typeface="Whitney Book"/>
                <a:ea typeface="MS PGothic" panose="020B0600070205080204" pitchFamily="34" charset="-128"/>
                <a:cs typeface="Whitney Book"/>
              </a:defRPr>
            </a:lvl4pPr>
            <a:lvl5pPr marL="2057400" indent="-228600" algn="l" defTabSz="457200" rtl="0" eaLnBrk="0" fontAlgn="base" hangingPunct="0">
              <a:spcBef>
                <a:spcPct val="20000"/>
              </a:spcBef>
              <a:spcAft>
                <a:spcPct val="0"/>
              </a:spcAft>
              <a:buFont typeface="Arial" panose="020B0604020202020204" pitchFamily="34" charset="0"/>
              <a:buChar char="»"/>
              <a:defRPr sz="900" b="0" i="0" kern="1200">
                <a:solidFill>
                  <a:schemeClr val="tx1"/>
                </a:solidFill>
                <a:latin typeface="Whitney Book"/>
                <a:ea typeface="MS PGothic" panose="020B0600070205080204" pitchFamily="34" charset="-128"/>
                <a:cs typeface="Whitney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CA" dirty="0">
                <a:hlinkClick r:id="rId4">
                  <a:extLst>
                    <a:ext uri="{A12FA001-AC4F-418D-AE19-62706E023703}">
                      <ahyp:hlinkClr xmlns:ahyp="http://schemas.microsoft.com/office/drawing/2018/hyperlinkcolor" val="tx"/>
                    </a:ext>
                  </a:extLst>
                </a:hlinkClick>
              </a:rPr>
              <a:t>Gemma Catolino</a:t>
            </a:r>
            <a:r>
              <a:rPr lang="en-CA" dirty="0"/>
              <a:t>, </a:t>
            </a:r>
            <a:r>
              <a:rPr lang="en-CA" dirty="0">
                <a:hlinkClick r:id="rId5">
                  <a:extLst>
                    <a:ext uri="{A12FA001-AC4F-418D-AE19-62706E023703}">
                      <ahyp:hlinkClr xmlns:ahyp="http://schemas.microsoft.com/office/drawing/2018/hyperlinkcolor" val="tx"/>
                    </a:ext>
                  </a:extLst>
                </a:hlinkClick>
              </a:rPr>
              <a:t>Fabio Palomba</a:t>
            </a:r>
            <a:r>
              <a:rPr lang="en-CA" dirty="0"/>
              <a:t>, </a:t>
            </a:r>
            <a:r>
              <a:rPr lang="en-CA" dirty="0">
                <a:hlinkClick r:id="rId6">
                  <a:extLst>
                    <a:ext uri="{A12FA001-AC4F-418D-AE19-62706E023703}">
                      <ahyp:hlinkClr xmlns:ahyp="http://schemas.microsoft.com/office/drawing/2018/hyperlinkcolor" val="tx"/>
                    </a:ext>
                  </a:extLst>
                </a:hlinkClick>
              </a:rPr>
              <a:t>Andy Zaidman</a:t>
            </a:r>
            <a:r>
              <a:rPr lang="en-CA" dirty="0"/>
              <a:t>, </a:t>
            </a:r>
            <a:r>
              <a:rPr lang="en-CA" dirty="0">
                <a:hlinkClick r:id="rId7">
                  <a:extLst>
                    <a:ext uri="{A12FA001-AC4F-418D-AE19-62706E023703}">
                      <ahyp:hlinkClr xmlns:ahyp="http://schemas.microsoft.com/office/drawing/2018/hyperlinkcolor" val="tx"/>
                    </a:ext>
                  </a:extLst>
                </a:hlinkClick>
              </a:rPr>
              <a:t>Fi</a:t>
            </a:r>
            <a:r>
              <a:rPr lang="en-CA" u="sng" dirty="0">
                <a:hlinkClick r:id="rId7">
                  <a:extLst>
                    <a:ext uri="{A12FA001-AC4F-418D-AE19-62706E023703}">
                      <ahyp:hlinkClr xmlns:ahyp="http://schemas.microsoft.com/office/drawing/2018/hyperlinkcolor" val="tx"/>
                    </a:ext>
                  </a:extLst>
                </a:hlinkClick>
              </a:rPr>
              <a:t>lomena </a:t>
            </a:r>
            <a:r>
              <a:rPr lang="en-CA" dirty="0">
                <a:hlinkClick r:id="rId7">
                  <a:extLst>
                    <a:ext uri="{A12FA001-AC4F-418D-AE19-62706E023703}">
                      <ahyp:hlinkClr xmlns:ahyp="http://schemas.microsoft.com/office/drawing/2018/hyperlinkcolor" val="tx"/>
                    </a:ext>
                  </a:extLst>
                </a:hlinkClick>
              </a:rPr>
              <a:t>Ferrucci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1A287A-FE76-9452-2915-83B9BA723D12}"/>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6B29AD4B-0F4B-D66D-1EA5-B729E1C04210}"/>
              </a:ext>
            </a:extLst>
          </p:cNvPr>
          <p:cNvSpPr>
            <a:spLocks noGrp="1"/>
          </p:cNvSpPr>
          <p:nvPr>
            <p:ph type="title"/>
          </p:nvPr>
        </p:nvSpPr>
        <p:spPr/>
        <p:txBody>
          <a:bodyPr/>
          <a:lstStyle/>
          <a:p>
            <a:r>
              <a:rPr lang="en-US" dirty="0"/>
              <a:t>Frequency Analysis</a:t>
            </a:r>
          </a:p>
        </p:txBody>
      </p:sp>
      <p:graphicFrame>
        <p:nvGraphicFramePr>
          <p:cNvPr id="4" name="Table 3">
            <a:extLst>
              <a:ext uri="{FF2B5EF4-FFF2-40B4-BE49-F238E27FC236}">
                <a16:creationId xmlns:a16="http://schemas.microsoft.com/office/drawing/2014/main" id="{2EF0DC64-CF79-D386-07CA-E4F9339C9EE9}"/>
              </a:ext>
            </a:extLst>
          </p:cNvPr>
          <p:cNvGraphicFramePr>
            <a:graphicFrameLocks noGrp="1"/>
          </p:cNvGraphicFramePr>
          <p:nvPr>
            <p:extLst>
              <p:ext uri="{D42A27DB-BD31-4B8C-83A1-F6EECF244321}">
                <p14:modId xmlns:p14="http://schemas.microsoft.com/office/powerpoint/2010/main" val="96082799"/>
              </p:ext>
            </p:extLst>
          </p:nvPr>
        </p:nvGraphicFramePr>
        <p:xfrm>
          <a:off x="1331640" y="1195931"/>
          <a:ext cx="5112568" cy="3245146"/>
        </p:xfrm>
        <a:graphic>
          <a:graphicData uri="http://schemas.openxmlformats.org/drawingml/2006/table">
            <a:tbl>
              <a:tblPr firstRow="1" bandRow="1">
                <a:tableStyleId>{5C22544A-7EE6-4342-B048-85BDC9FD1C3A}</a:tableStyleId>
              </a:tblPr>
              <a:tblGrid>
                <a:gridCol w="3024336">
                  <a:extLst>
                    <a:ext uri="{9D8B030D-6E8A-4147-A177-3AD203B41FA5}">
                      <a16:colId xmlns:a16="http://schemas.microsoft.com/office/drawing/2014/main" val="922552232"/>
                    </a:ext>
                  </a:extLst>
                </a:gridCol>
                <a:gridCol w="2088232">
                  <a:extLst>
                    <a:ext uri="{9D8B030D-6E8A-4147-A177-3AD203B41FA5}">
                      <a16:colId xmlns:a16="http://schemas.microsoft.com/office/drawing/2014/main" val="247658841"/>
                    </a:ext>
                  </a:extLst>
                </a:gridCol>
              </a:tblGrid>
              <a:tr h="484301">
                <a:tc>
                  <a:txBody>
                    <a:bodyPr/>
                    <a:lstStyle/>
                    <a:p>
                      <a:pPr algn="ctr"/>
                      <a:r>
                        <a:rPr lang="en-US" sz="1400" dirty="0"/>
                        <a:t>Issue type</a:t>
                      </a:r>
                    </a:p>
                  </a:txBody>
                  <a:tcPr anchor="ctr"/>
                </a:tc>
                <a:tc>
                  <a:txBody>
                    <a:bodyPr/>
                    <a:lstStyle/>
                    <a:p>
                      <a:pPr algn="ctr"/>
                      <a:r>
                        <a:rPr lang="en-US" sz="1400" dirty="0"/>
                        <a:t>Frequency</a:t>
                      </a:r>
                    </a:p>
                  </a:txBody>
                  <a:tcPr anchor="ctr"/>
                </a:tc>
                <a:extLst>
                  <a:ext uri="{0D108BD9-81ED-4DB2-BD59-A6C34878D82A}">
                    <a16:rowId xmlns:a16="http://schemas.microsoft.com/office/drawing/2014/main" val="439375064"/>
                  </a:ext>
                </a:extLst>
              </a:tr>
              <a:tr h="322445">
                <a:tc>
                  <a:txBody>
                    <a:bodyPr/>
                    <a:lstStyle/>
                    <a:p>
                      <a:pPr algn="ctr"/>
                      <a:r>
                        <a:rPr lang="en-US" sz="1400" b="0" dirty="0"/>
                        <a:t>Program Anomaly Issue</a:t>
                      </a:r>
                    </a:p>
                  </a:txBody>
                  <a:tcPr/>
                </a:tc>
                <a:tc>
                  <a:txBody>
                    <a:bodyPr/>
                    <a:lstStyle/>
                    <a:p>
                      <a:pPr algn="ctr"/>
                      <a:r>
                        <a:rPr lang="en-US" sz="1400" dirty="0"/>
                        <a:t>41%</a:t>
                      </a:r>
                    </a:p>
                  </a:txBody>
                  <a:tcPr/>
                </a:tc>
                <a:extLst>
                  <a:ext uri="{0D108BD9-81ED-4DB2-BD59-A6C34878D82A}">
                    <a16:rowId xmlns:a16="http://schemas.microsoft.com/office/drawing/2014/main" val="1082420575"/>
                  </a:ext>
                </a:extLst>
              </a:tr>
              <a:tr h="284883">
                <a:tc>
                  <a:txBody>
                    <a:bodyPr/>
                    <a:lstStyle/>
                    <a:p>
                      <a:pPr algn="ctr"/>
                      <a:r>
                        <a:rPr lang="en-US" sz="1400" b="0" dirty="0"/>
                        <a:t>GUI-related Issue</a:t>
                      </a:r>
                    </a:p>
                  </a:txBody>
                  <a:tcPr/>
                </a:tc>
                <a:tc>
                  <a:txBody>
                    <a:bodyPr/>
                    <a:lstStyle/>
                    <a:p>
                      <a:pPr algn="ctr"/>
                      <a:r>
                        <a:rPr lang="en-US" sz="1400" dirty="0"/>
                        <a:t>17%</a:t>
                      </a:r>
                    </a:p>
                  </a:txBody>
                  <a:tcPr/>
                </a:tc>
                <a:extLst>
                  <a:ext uri="{0D108BD9-81ED-4DB2-BD59-A6C34878D82A}">
                    <a16:rowId xmlns:a16="http://schemas.microsoft.com/office/drawing/2014/main" val="1230575338"/>
                  </a:ext>
                </a:extLst>
              </a:tr>
              <a:tr h="284883">
                <a:tc>
                  <a:txBody>
                    <a:bodyPr/>
                    <a:lstStyle/>
                    <a:p>
                      <a:pPr algn="ctr"/>
                      <a:r>
                        <a:rPr lang="en-US" sz="1400" dirty="0"/>
                        <a:t>Configuration Issue</a:t>
                      </a:r>
                    </a:p>
                  </a:txBody>
                  <a:tcPr/>
                </a:tc>
                <a:tc>
                  <a:txBody>
                    <a:bodyPr/>
                    <a:lstStyle/>
                    <a:p>
                      <a:pPr algn="ctr"/>
                      <a:r>
                        <a:rPr lang="en-US" sz="1400" dirty="0"/>
                        <a:t>16%</a:t>
                      </a:r>
                    </a:p>
                  </a:txBody>
                  <a:tcPr/>
                </a:tc>
                <a:extLst>
                  <a:ext uri="{0D108BD9-81ED-4DB2-BD59-A6C34878D82A}">
                    <a16:rowId xmlns:a16="http://schemas.microsoft.com/office/drawing/2014/main" val="2084496127"/>
                  </a:ext>
                </a:extLst>
              </a:tr>
              <a:tr h="284883">
                <a:tc>
                  <a:txBody>
                    <a:bodyPr/>
                    <a:lstStyle/>
                    <a:p>
                      <a:pPr algn="ctr"/>
                      <a:r>
                        <a:rPr lang="en-US" sz="1400" b="0" dirty="0"/>
                        <a:t>Test Code related Issue</a:t>
                      </a:r>
                    </a:p>
                  </a:txBody>
                  <a:tcPr/>
                </a:tc>
                <a:tc>
                  <a:txBody>
                    <a:bodyPr/>
                    <a:lstStyle/>
                    <a:p>
                      <a:pPr algn="ctr"/>
                      <a:r>
                        <a:rPr lang="en-US" sz="1400" b="0" dirty="0"/>
                        <a:t>7%</a:t>
                      </a:r>
                    </a:p>
                  </a:txBody>
                  <a:tcPr/>
                </a:tc>
                <a:extLst>
                  <a:ext uri="{0D108BD9-81ED-4DB2-BD59-A6C34878D82A}">
                    <a16:rowId xmlns:a16="http://schemas.microsoft.com/office/drawing/2014/main" val="627440835"/>
                  </a:ext>
                </a:extLst>
              </a:tr>
              <a:tr h="284883">
                <a:tc>
                  <a:txBody>
                    <a:bodyPr/>
                    <a:lstStyle/>
                    <a:p>
                      <a:pPr algn="ctr"/>
                      <a:r>
                        <a:rPr lang="en-US" sz="1400" b="0" dirty="0"/>
                        <a:t>Performance Issue</a:t>
                      </a:r>
                    </a:p>
                  </a:txBody>
                  <a:tcPr/>
                </a:tc>
                <a:tc>
                  <a:txBody>
                    <a:bodyPr/>
                    <a:lstStyle/>
                    <a:p>
                      <a:pPr algn="ctr"/>
                      <a:r>
                        <a:rPr lang="en-US" sz="1400" b="0" dirty="0"/>
                        <a:t>4%</a:t>
                      </a:r>
                    </a:p>
                  </a:txBody>
                  <a:tcPr/>
                </a:tc>
                <a:extLst>
                  <a:ext uri="{0D108BD9-81ED-4DB2-BD59-A6C34878D82A}">
                    <a16:rowId xmlns:a16="http://schemas.microsoft.com/office/drawing/2014/main" val="2580868619"/>
                  </a:ext>
                </a:extLst>
              </a:tr>
              <a:tr h="284883">
                <a:tc>
                  <a:txBody>
                    <a:bodyPr/>
                    <a:lstStyle/>
                    <a:p>
                      <a:pPr algn="ctr"/>
                      <a:r>
                        <a:rPr lang="en-US" sz="1400" b="0" dirty="0"/>
                        <a:t>Permission/Deprecation Issue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dirty="0"/>
                        <a:t>4%</a:t>
                      </a:r>
                    </a:p>
                  </a:txBody>
                  <a:tcPr anchor="ctr"/>
                </a:tc>
                <a:extLst>
                  <a:ext uri="{0D108BD9-81ED-4DB2-BD59-A6C34878D82A}">
                    <a16:rowId xmlns:a16="http://schemas.microsoft.com/office/drawing/2014/main" val="3274040833"/>
                  </a:ext>
                </a:extLst>
              </a:tr>
              <a:tr h="284883">
                <a:tc>
                  <a:txBody>
                    <a:bodyPr/>
                    <a:lstStyle/>
                    <a:p>
                      <a:pPr algn="ctr"/>
                      <a:r>
                        <a:rPr lang="en-US" sz="1400" b="0" dirty="0"/>
                        <a:t>Security Issue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dirty="0"/>
                        <a:t>4%</a:t>
                      </a:r>
                    </a:p>
                  </a:txBody>
                  <a:tcPr anchor="ctr"/>
                </a:tc>
                <a:extLst>
                  <a:ext uri="{0D108BD9-81ED-4DB2-BD59-A6C34878D82A}">
                    <a16:rowId xmlns:a16="http://schemas.microsoft.com/office/drawing/2014/main" val="207455052"/>
                  </a:ext>
                </a:extLst>
              </a:tr>
              <a:tr h="284883">
                <a:tc>
                  <a:txBody>
                    <a:bodyPr/>
                    <a:lstStyle/>
                    <a:p>
                      <a:pPr algn="ctr"/>
                      <a:r>
                        <a:rPr lang="en-US" sz="1400" b="0" dirty="0"/>
                        <a:t>Network Issue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dirty="0"/>
                        <a:t>4%</a:t>
                      </a:r>
                    </a:p>
                  </a:txBody>
                  <a:tcPr anchor="ctr"/>
                </a:tc>
                <a:extLst>
                  <a:ext uri="{0D108BD9-81ED-4DB2-BD59-A6C34878D82A}">
                    <a16:rowId xmlns:a16="http://schemas.microsoft.com/office/drawing/2014/main" val="89040361"/>
                  </a:ext>
                </a:extLst>
              </a:tr>
              <a:tr h="284883">
                <a:tc>
                  <a:txBody>
                    <a:bodyPr/>
                    <a:lstStyle/>
                    <a:p>
                      <a:pPr algn="ctr"/>
                      <a:r>
                        <a:rPr lang="en-US" sz="1400" b="0" dirty="0"/>
                        <a:t>Database Related Issue</a:t>
                      </a:r>
                    </a:p>
                  </a:txBody>
                  <a:tcPr/>
                </a:tc>
                <a:tc>
                  <a:txBody>
                    <a:bodyPr/>
                    <a:lstStyle/>
                    <a:p>
                      <a:pPr algn="ctr"/>
                      <a:r>
                        <a:rPr lang="en-US" sz="1400" b="0" dirty="0"/>
                        <a:t>3%</a:t>
                      </a:r>
                    </a:p>
                  </a:txBody>
                  <a:tcPr/>
                </a:tc>
                <a:extLst>
                  <a:ext uri="{0D108BD9-81ED-4DB2-BD59-A6C34878D82A}">
                    <a16:rowId xmlns:a16="http://schemas.microsoft.com/office/drawing/2014/main" val="3782879118"/>
                  </a:ext>
                </a:extLst>
              </a:tr>
            </a:tbl>
          </a:graphicData>
        </a:graphic>
      </p:graphicFrame>
      <p:sp>
        <p:nvSpPr>
          <p:cNvPr id="5" name="TextBox 4">
            <a:extLst>
              <a:ext uri="{FF2B5EF4-FFF2-40B4-BE49-F238E27FC236}">
                <a16:creationId xmlns:a16="http://schemas.microsoft.com/office/drawing/2014/main" id="{872FA2A8-3586-517E-0D0A-C6D717A7EDD5}"/>
              </a:ext>
            </a:extLst>
          </p:cNvPr>
          <p:cNvSpPr txBox="1"/>
          <p:nvPr/>
        </p:nvSpPr>
        <p:spPr>
          <a:xfrm>
            <a:off x="2699792" y="4542285"/>
            <a:ext cx="2941607" cy="2308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900" dirty="0"/>
              <a:t>Table 2: Frequency Analysis</a:t>
            </a:r>
          </a:p>
        </p:txBody>
      </p:sp>
    </p:spTree>
    <p:extLst>
      <p:ext uri="{BB962C8B-B14F-4D97-AF65-F5344CB8AC3E}">
        <p14:creationId xmlns:p14="http://schemas.microsoft.com/office/powerpoint/2010/main" val="162444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96609E-67CE-EA2D-51C8-29E89F32EF4C}"/>
              </a:ext>
            </a:extLst>
          </p:cNvPr>
          <p:cNvSpPr>
            <a:spLocks noGrp="1"/>
          </p:cNvSpPr>
          <p:nvPr>
            <p:ph type="body" sz="quarter" idx="13"/>
          </p:nvPr>
        </p:nvSpPr>
        <p:spPr>
          <a:xfrm>
            <a:off x="425799" y="909142"/>
            <a:ext cx="7661438" cy="3697288"/>
          </a:xfrm>
        </p:spPr>
        <p:txBody>
          <a:bodyPr/>
          <a:lstStyle/>
          <a:p>
            <a:pPr marL="285750" indent="-285750">
              <a:buFont typeface="Arial" panose="020B0604020202020204" pitchFamily="34" charset="0"/>
              <a:buChar char="•"/>
            </a:pPr>
            <a:r>
              <a:rPr lang="en-US" dirty="0"/>
              <a:t>Isolate topic words for each category</a:t>
            </a:r>
          </a:p>
          <a:p>
            <a:pPr marL="285750" indent="-285750">
              <a:buFont typeface="Arial" panose="020B0604020202020204" pitchFamily="34" charset="0"/>
              <a:buChar char="•"/>
            </a:pPr>
            <a:r>
              <a:rPr lang="en-US" b="1" dirty="0"/>
              <a:t>Approach: </a:t>
            </a:r>
            <a:r>
              <a:rPr lang="en-US" dirty="0"/>
              <a:t>LDA – GA (Latent Dirichlet Allocation – Genetic Algorithm) </a:t>
            </a:r>
          </a:p>
        </p:txBody>
      </p:sp>
      <p:sp>
        <p:nvSpPr>
          <p:cNvPr id="3" name="Title 2">
            <a:extLst>
              <a:ext uri="{FF2B5EF4-FFF2-40B4-BE49-F238E27FC236}">
                <a16:creationId xmlns:a16="http://schemas.microsoft.com/office/drawing/2014/main" id="{9EDCA673-444D-F1C3-5A56-67F82DAB1A5C}"/>
              </a:ext>
            </a:extLst>
          </p:cNvPr>
          <p:cNvSpPr>
            <a:spLocks noGrp="1"/>
          </p:cNvSpPr>
          <p:nvPr>
            <p:ph type="title"/>
          </p:nvPr>
        </p:nvSpPr>
        <p:spPr>
          <a:xfrm>
            <a:off x="425799" y="440124"/>
            <a:ext cx="7886700" cy="451716"/>
          </a:xfrm>
        </p:spPr>
        <p:txBody>
          <a:bodyPr/>
          <a:lstStyle/>
          <a:p>
            <a:r>
              <a:rPr lang="en-US" dirty="0"/>
              <a:t>Topic Analysis</a:t>
            </a:r>
          </a:p>
        </p:txBody>
      </p:sp>
      <p:pic>
        <p:nvPicPr>
          <p:cNvPr id="5122" name="Picture 2" descr="Topic Modeling and Latent Dirichlet Allocation (LDA) using Gensim">
            <a:extLst>
              <a:ext uri="{FF2B5EF4-FFF2-40B4-BE49-F238E27FC236}">
                <a16:creationId xmlns:a16="http://schemas.microsoft.com/office/drawing/2014/main" id="{F0688010-085C-D45E-86AE-94E109172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63" y="1553397"/>
            <a:ext cx="6108517" cy="26809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526E86-05BC-E8BC-353F-5CD22B14C9E3}"/>
              </a:ext>
            </a:extLst>
          </p:cNvPr>
          <p:cNvSpPr txBox="1"/>
          <p:nvPr/>
        </p:nvSpPr>
        <p:spPr>
          <a:xfrm>
            <a:off x="2110573" y="4171502"/>
            <a:ext cx="6408712" cy="338554"/>
          </a:xfrm>
          <a:prstGeom prst="rect">
            <a:avLst/>
          </a:prstGeom>
          <a:noFill/>
        </p:spPr>
        <p:txBody>
          <a:bodyPr wrap="square" rtlCol="0">
            <a:spAutoFit/>
          </a:bodyPr>
          <a:lstStyle/>
          <a:p>
            <a:r>
              <a:rPr lang="en-US" sz="1600" dirty="0"/>
              <a:t>Figure 1: Schematic of LDA Algorithm [2]</a:t>
            </a:r>
          </a:p>
        </p:txBody>
      </p:sp>
      <p:sp>
        <p:nvSpPr>
          <p:cNvPr id="7" name="TextBox 6">
            <a:extLst>
              <a:ext uri="{FF2B5EF4-FFF2-40B4-BE49-F238E27FC236}">
                <a16:creationId xmlns:a16="http://schemas.microsoft.com/office/drawing/2014/main" id="{C350D814-2328-8DCD-2716-7EEFBEBDC1EE}"/>
              </a:ext>
            </a:extLst>
          </p:cNvPr>
          <p:cNvSpPr txBox="1"/>
          <p:nvPr/>
        </p:nvSpPr>
        <p:spPr>
          <a:xfrm>
            <a:off x="322406" y="4619641"/>
            <a:ext cx="8093486" cy="430887"/>
          </a:xfrm>
          <a:prstGeom prst="rect">
            <a:avLst/>
          </a:prstGeom>
          <a:noFill/>
        </p:spPr>
        <p:txBody>
          <a:bodyPr wrap="square" rtlCol="0">
            <a:spAutoFit/>
          </a:bodyPr>
          <a:lstStyle/>
          <a:p>
            <a:r>
              <a:rPr lang="en-US" sz="1100" dirty="0"/>
              <a:t>[2] D. </a:t>
            </a:r>
            <a:r>
              <a:rPr lang="en-US" sz="1100" dirty="0" err="1"/>
              <a:t>Buenáno</a:t>
            </a:r>
            <a:r>
              <a:rPr lang="en-US" sz="1100" dirty="0"/>
              <a:t>-Fernandez, M. González, D. Gil, and S. </a:t>
            </a:r>
            <a:r>
              <a:rPr lang="en-US" sz="1100" dirty="0" err="1"/>
              <a:t>Luján</a:t>
            </a:r>
            <a:r>
              <a:rPr lang="en-US" sz="1100" dirty="0"/>
              <a:t>-Mora, “Text mining of open-ended questions in self-assessment of university teachers: An </a:t>
            </a:r>
            <a:r>
              <a:rPr lang="en-US" sz="1100" dirty="0" err="1"/>
              <a:t>lda</a:t>
            </a:r>
            <a:r>
              <a:rPr lang="en-US" sz="1100" dirty="0"/>
              <a:t> topic modeling approach,” IEEE Access, vol. 8, pp. 35 318–35 330, 2020.</a:t>
            </a:r>
          </a:p>
        </p:txBody>
      </p:sp>
    </p:spTree>
    <p:extLst>
      <p:ext uri="{BB962C8B-B14F-4D97-AF65-F5344CB8AC3E}">
        <p14:creationId xmlns:p14="http://schemas.microsoft.com/office/powerpoint/2010/main" val="1274917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A06E89AC-B593-E1C6-B71B-9C2454F5B7AC}"/>
              </a:ext>
            </a:extLst>
          </p:cNvPr>
          <p:cNvGraphicFramePr>
            <a:graphicFrameLocks noGrp="1"/>
          </p:cNvGraphicFramePr>
          <p:nvPr>
            <p:extLst>
              <p:ext uri="{D42A27DB-BD31-4B8C-83A1-F6EECF244321}">
                <p14:modId xmlns:p14="http://schemas.microsoft.com/office/powerpoint/2010/main" val="3699984561"/>
              </p:ext>
            </p:extLst>
          </p:nvPr>
        </p:nvGraphicFramePr>
        <p:xfrm>
          <a:off x="432814" y="1012257"/>
          <a:ext cx="8027618" cy="3446641"/>
        </p:xfrm>
        <a:graphic>
          <a:graphicData uri="http://schemas.openxmlformats.org/drawingml/2006/table">
            <a:tbl>
              <a:tblPr firstRow="1" bandRow="1">
                <a:tableStyleId>{5C22544A-7EE6-4342-B048-85BDC9FD1C3A}</a:tableStyleId>
              </a:tblPr>
              <a:tblGrid>
                <a:gridCol w="2266978">
                  <a:extLst>
                    <a:ext uri="{9D8B030D-6E8A-4147-A177-3AD203B41FA5}">
                      <a16:colId xmlns:a16="http://schemas.microsoft.com/office/drawing/2014/main" val="922552232"/>
                    </a:ext>
                  </a:extLst>
                </a:gridCol>
                <a:gridCol w="1080120">
                  <a:extLst>
                    <a:ext uri="{9D8B030D-6E8A-4147-A177-3AD203B41FA5}">
                      <a16:colId xmlns:a16="http://schemas.microsoft.com/office/drawing/2014/main" val="247658841"/>
                    </a:ext>
                  </a:extLst>
                </a:gridCol>
                <a:gridCol w="1080120">
                  <a:extLst>
                    <a:ext uri="{9D8B030D-6E8A-4147-A177-3AD203B41FA5}">
                      <a16:colId xmlns:a16="http://schemas.microsoft.com/office/drawing/2014/main" val="2002688241"/>
                    </a:ext>
                  </a:extLst>
                </a:gridCol>
                <a:gridCol w="1368152">
                  <a:extLst>
                    <a:ext uri="{9D8B030D-6E8A-4147-A177-3AD203B41FA5}">
                      <a16:colId xmlns:a16="http://schemas.microsoft.com/office/drawing/2014/main" val="3740363521"/>
                    </a:ext>
                  </a:extLst>
                </a:gridCol>
                <a:gridCol w="1224136">
                  <a:extLst>
                    <a:ext uri="{9D8B030D-6E8A-4147-A177-3AD203B41FA5}">
                      <a16:colId xmlns:a16="http://schemas.microsoft.com/office/drawing/2014/main" val="449478869"/>
                    </a:ext>
                  </a:extLst>
                </a:gridCol>
                <a:gridCol w="1008112">
                  <a:extLst>
                    <a:ext uri="{9D8B030D-6E8A-4147-A177-3AD203B41FA5}">
                      <a16:colId xmlns:a16="http://schemas.microsoft.com/office/drawing/2014/main" val="3537112178"/>
                    </a:ext>
                  </a:extLst>
                </a:gridCol>
              </a:tblGrid>
              <a:tr h="405598">
                <a:tc>
                  <a:txBody>
                    <a:bodyPr/>
                    <a:lstStyle/>
                    <a:p>
                      <a:pPr algn="ctr"/>
                      <a:r>
                        <a:rPr lang="en-US" sz="1400" dirty="0"/>
                        <a:t>Categories</a:t>
                      </a:r>
                    </a:p>
                  </a:txBody>
                  <a:tcPr anchor="ctr"/>
                </a:tc>
                <a:tc>
                  <a:txBody>
                    <a:bodyPr/>
                    <a:lstStyle/>
                    <a:p>
                      <a:pPr algn="ctr"/>
                      <a:r>
                        <a:rPr lang="en-US" sz="1400" dirty="0"/>
                        <a:t>Topic 1</a:t>
                      </a:r>
                    </a:p>
                  </a:txBody>
                  <a:tcPr anchor="ctr"/>
                </a:tc>
                <a:tc>
                  <a:txBody>
                    <a:bodyPr/>
                    <a:lstStyle/>
                    <a:p>
                      <a:pPr algn="ctr"/>
                      <a:r>
                        <a:rPr lang="en-US" sz="1400" dirty="0"/>
                        <a:t>Topic 2</a:t>
                      </a:r>
                    </a:p>
                  </a:txBody>
                  <a:tcPr anchor="ctr"/>
                </a:tc>
                <a:tc>
                  <a:txBody>
                    <a:bodyPr/>
                    <a:lstStyle/>
                    <a:p>
                      <a:pPr algn="ctr"/>
                      <a:r>
                        <a:rPr lang="en-US" sz="1400" dirty="0"/>
                        <a:t>Topic 3</a:t>
                      </a:r>
                    </a:p>
                  </a:txBody>
                  <a:tcPr anchor="ctr"/>
                </a:tc>
                <a:tc>
                  <a:txBody>
                    <a:bodyPr/>
                    <a:lstStyle/>
                    <a:p>
                      <a:pPr algn="ctr"/>
                      <a:r>
                        <a:rPr lang="en-US" sz="1400" dirty="0"/>
                        <a:t>Topic 4</a:t>
                      </a:r>
                    </a:p>
                  </a:txBody>
                  <a:tcPr anchor="ctr"/>
                </a:tc>
                <a:tc>
                  <a:txBody>
                    <a:bodyPr/>
                    <a:lstStyle/>
                    <a:p>
                      <a:pPr algn="ctr"/>
                      <a:r>
                        <a:rPr lang="en-US" sz="1400" dirty="0"/>
                        <a:t>Topic 5</a:t>
                      </a:r>
                    </a:p>
                  </a:txBody>
                  <a:tcPr anchor="ctr"/>
                </a:tc>
                <a:extLst>
                  <a:ext uri="{0D108BD9-81ED-4DB2-BD59-A6C34878D82A}">
                    <a16:rowId xmlns:a16="http://schemas.microsoft.com/office/drawing/2014/main" val="439375064"/>
                  </a:ext>
                </a:extLst>
              </a:tr>
              <a:tr h="270045">
                <a:tc>
                  <a:txBody>
                    <a:bodyPr/>
                    <a:lstStyle/>
                    <a:p>
                      <a:pPr algn="ctr"/>
                      <a:r>
                        <a:rPr lang="en-US" sz="1400" b="0" dirty="0"/>
                        <a:t>Program Anomaly Issue</a:t>
                      </a:r>
                    </a:p>
                  </a:txBody>
                  <a:tcPr/>
                </a:tc>
                <a:tc>
                  <a:txBody>
                    <a:bodyPr/>
                    <a:lstStyle/>
                    <a:p>
                      <a:pPr algn="ctr"/>
                      <a:r>
                        <a:rPr lang="en-CA" sz="1400" dirty="0"/>
                        <a:t>error</a:t>
                      </a:r>
                      <a:endParaRPr lang="en-US" sz="1400" dirty="0"/>
                    </a:p>
                  </a:txBody>
                  <a:tcPr/>
                </a:tc>
                <a:tc>
                  <a:txBody>
                    <a:bodyPr/>
                    <a:lstStyle/>
                    <a:p>
                      <a:pPr algn="ctr"/>
                      <a:r>
                        <a:rPr lang="en-CA" sz="1400" dirty="0"/>
                        <a:t>file</a:t>
                      </a:r>
                      <a:endParaRPr lang="en-US" sz="1400" dirty="0"/>
                    </a:p>
                  </a:txBody>
                  <a:tcPr/>
                </a:tc>
                <a:tc>
                  <a:txBody>
                    <a:bodyPr/>
                    <a:lstStyle/>
                    <a:p>
                      <a:pPr algn="ctr"/>
                      <a:r>
                        <a:rPr lang="en-CA" sz="1400" dirty="0"/>
                        <a:t>crash</a:t>
                      </a:r>
                      <a:endParaRPr lang="en-US" sz="1400" dirty="0"/>
                    </a:p>
                  </a:txBody>
                  <a:tcPr/>
                </a:tc>
                <a:tc>
                  <a:txBody>
                    <a:bodyPr/>
                    <a:lstStyle/>
                    <a:p>
                      <a:pPr algn="ctr"/>
                      <a:r>
                        <a:rPr lang="en-CA" sz="1400" dirty="0"/>
                        <a:t>exception</a:t>
                      </a:r>
                      <a:endParaRPr lang="en-US" sz="1400" dirty="0"/>
                    </a:p>
                  </a:txBody>
                  <a:tcPr/>
                </a:tc>
                <a:tc>
                  <a:txBody>
                    <a:bodyPr/>
                    <a:lstStyle/>
                    <a:p>
                      <a:pPr algn="ctr"/>
                      <a:r>
                        <a:rPr lang="en-CA" sz="1400" dirty="0"/>
                        <a:t>-</a:t>
                      </a:r>
                      <a:endParaRPr lang="en-US" sz="1400" dirty="0"/>
                    </a:p>
                  </a:txBody>
                  <a:tcPr/>
                </a:tc>
                <a:extLst>
                  <a:ext uri="{0D108BD9-81ED-4DB2-BD59-A6C34878D82A}">
                    <a16:rowId xmlns:a16="http://schemas.microsoft.com/office/drawing/2014/main" val="1082420575"/>
                  </a:ext>
                </a:extLst>
              </a:tr>
              <a:tr h="255267">
                <a:tc>
                  <a:txBody>
                    <a:bodyPr/>
                    <a:lstStyle/>
                    <a:p>
                      <a:pPr algn="ctr"/>
                      <a:r>
                        <a:rPr lang="en-US" sz="1400" b="0" dirty="0"/>
                        <a:t>GUI-related Issue</a:t>
                      </a:r>
                    </a:p>
                  </a:txBody>
                  <a:tcPr/>
                </a:tc>
                <a:tc>
                  <a:txBody>
                    <a:bodyPr/>
                    <a:lstStyle/>
                    <a:p>
                      <a:pPr algn="ctr"/>
                      <a:r>
                        <a:rPr lang="en-CA" sz="1400" dirty="0"/>
                        <a:t>page</a:t>
                      </a:r>
                      <a:endParaRPr lang="en-US" sz="1400" dirty="0"/>
                    </a:p>
                  </a:txBody>
                  <a:tcPr/>
                </a:tc>
                <a:tc>
                  <a:txBody>
                    <a:bodyPr/>
                    <a:lstStyle/>
                    <a:p>
                      <a:pPr algn="ctr"/>
                      <a:r>
                        <a:rPr lang="en-CA" sz="1400"/>
                        <a:t>view</a:t>
                      </a:r>
                      <a:endParaRPr lang="en-US" sz="1400" dirty="0"/>
                    </a:p>
                  </a:txBody>
                  <a:tcPr/>
                </a:tc>
                <a:tc>
                  <a:txBody>
                    <a:bodyPr/>
                    <a:lstStyle/>
                    <a:p>
                      <a:pPr algn="ctr"/>
                      <a:r>
                        <a:rPr lang="en-CA" sz="1400"/>
                        <a:t>render</a:t>
                      </a:r>
                      <a:endParaRPr lang="en-US" sz="1400" dirty="0"/>
                    </a:p>
                  </a:txBody>
                  <a:tcPr/>
                </a:tc>
                <a:tc>
                  <a:txBody>
                    <a:bodyPr/>
                    <a:lstStyle/>
                    <a:p>
                      <a:pPr algn="ctr"/>
                      <a:r>
                        <a:rPr lang="en-CA" sz="1400"/>
                        <a:t>select </a:t>
                      </a:r>
                      <a:endParaRPr lang="en-US" sz="1400" dirty="0"/>
                    </a:p>
                  </a:txBody>
                  <a:tcPr/>
                </a:tc>
                <a:tc>
                  <a:txBody>
                    <a:bodyPr/>
                    <a:lstStyle/>
                    <a:p>
                      <a:pPr algn="ctr"/>
                      <a:r>
                        <a:rPr lang="en-CA" sz="1400"/>
                        <a:t>font</a:t>
                      </a:r>
                      <a:endParaRPr lang="en-US" sz="1400" dirty="0"/>
                    </a:p>
                  </a:txBody>
                  <a:tcPr/>
                </a:tc>
                <a:extLst>
                  <a:ext uri="{0D108BD9-81ED-4DB2-BD59-A6C34878D82A}">
                    <a16:rowId xmlns:a16="http://schemas.microsoft.com/office/drawing/2014/main" val="1230575338"/>
                  </a:ext>
                </a:extLst>
              </a:tr>
              <a:tr h="255267">
                <a:tc>
                  <a:txBody>
                    <a:bodyPr/>
                    <a:lstStyle/>
                    <a:p>
                      <a:pPr algn="ctr"/>
                      <a:r>
                        <a:rPr lang="en-US" sz="1400" dirty="0"/>
                        <a:t>Configuration Issue</a:t>
                      </a:r>
                    </a:p>
                  </a:txBody>
                  <a:tcPr/>
                </a:tc>
                <a:tc>
                  <a:txBody>
                    <a:bodyPr/>
                    <a:lstStyle/>
                    <a:p>
                      <a:pPr marL="0" algn="ctr" defTabSz="457200" rtl="0" eaLnBrk="1" fontAlgn="b" latinLnBrk="0" hangingPunct="1"/>
                      <a:r>
                        <a:rPr lang="en-CA" sz="1400" kern="1200">
                          <a:solidFill>
                            <a:schemeClr val="dk1"/>
                          </a:solidFill>
                          <a:latin typeface="+mn-lt"/>
                          <a:ea typeface="+mn-ea"/>
                          <a:cs typeface="+mn-cs"/>
                        </a:rPr>
                        <a:t>link</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file</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build</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plugin</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jdk</a:t>
                      </a:r>
                      <a:endParaRPr lang="en-CA" sz="1400" kern="1200" dirty="0">
                        <a:solidFill>
                          <a:schemeClr val="dk1"/>
                        </a:solidFill>
                        <a:latin typeface="+mn-lt"/>
                        <a:ea typeface="+mn-ea"/>
                        <a:cs typeface="+mn-cs"/>
                      </a:endParaRPr>
                    </a:p>
                  </a:txBody>
                  <a:tcPr marL="28575" marR="28575" marT="19050" marB="19050" anchor="b"/>
                </a:tc>
                <a:extLst>
                  <a:ext uri="{0D108BD9-81ED-4DB2-BD59-A6C34878D82A}">
                    <a16:rowId xmlns:a16="http://schemas.microsoft.com/office/drawing/2014/main" val="2084496127"/>
                  </a:ext>
                </a:extLst>
              </a:tr>
              <a:tr h="255267">
                <a:tc>
                  <a:txBody>
                    <a:bodyPr/>
                    <a:lstStyle/>
                    <a:p>
                      <a:pPr algn="ctr"/>
                      <a:r>
                        <a:rPr lang="en-US" sz="1400" b="0" dirty="0"/>
                        <a:t>Test Code related Issue</a:t>
                      </a:r>
                    </a:p>
                  </a:txBody>
                  <a:tcPr/>
                </a:tc>
                <a:tc>
                  <a:txBody>
                    <a:bodyPr/>
                    <a:lstStyle/>
                    <a:p>
                      <a:pPr marL="0" algn="ctr" defTabSz="457200" rtl="0" eaLnBrk="1" fontAlgn="b" latinLnBrk="0" hangingPunct="1"/>
                      <a:r>
                        <a:rPr lang="en-CA" sz="1400" kern="1200">
                          <a:solidFill>
                            <a:schemeClr val="dk1"/>
                          </a:solidFill>
                          <a:latin typeface="+mn-lt"/>
                          <a:ea typeface="+mn-ea"/>
                          <a:cs typeface="+mn-cs"/>
                        </a:rPr>
                        <a:t>fail</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test</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retry</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a:t>
                      </a:r>
                    </a:p>
                  </a:txBody>
                  <a:tcPr marL="28575" marR="28575" marT="19050" marB="19050" anchor="b"/>
                </a:tc>
                <a:extLst>
                  <a:ext uri="{0D108BD9-81ED-4DB2-BD59-A6C34878D82A}">
                    <a16:rowId xmlns:a16="http://schemas.microsoft.com/office/drawing/2014/main" val="627440835"/>
                  </a:ext>
                </a:extLst>
              </a:tr>
              <a:tr h="255267">
                <a:tc>
                  <a:txBody>
                    <a:bodyPr/>
                    <a:lstStyle/>
                    <a:p>
                      <a:pPr algn="ctr"/>
                      <a:r>
                        <a:rPr lang="en-US" sz="1400" b="0" dirty="0"/>
                        <a:t>Performance Issue</a:t>
                      </a:r>
                    </a:p>
                  </a:txBody>
                  <a:tcPr/>
                </a:tc>
                <a:tc>
                  <a:txBody>
                    <a:bodyPr/>
                    <a:lstStyle/>
                    <a:p>
                      <a:pPr marL="0" algn="ctr" defTabSz="457200" rtl="0" eaLnBrk="1" fontAlgn="b" latinLnBrk="0" hangingPunct="1"/>
                      <a:r>
                        <a:rPr lang="en-CA" sz="1400" kern="1200">
                          <a:solidFill>
                            <a:schemeClr val="dk1"/>
                          </a:solidFill>
                          <a:latin typeface="+mn-lt"/>
                          <a:ea typeface="+mn-ea"/>
                          <a:cs typeface="+mn-cs"/>
                        </a:rPr>
                        <a:t>thread</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infinite</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loop</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memory</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a:t>
                      </a:r>
                      <a:endParaRPr lang="en-CA" sz="1400" kern="1200" dirty="0">
                        <a:solidFill>
                          <a:schemeClr val="dk1"/>
                        </a:solidFill>
                        <a:latin typeface="+mn-lt"/>
                        <a:ea typeface="+mn-ea"/>
                        <a:cs typeface="+mn-cs"/>
                      </a:endParaRPr>
                    </a:p>
                  </a:txBody>
                  <a:tcPr marL="28575" marR="28575" marT="19050" marB="19050" anchor="b"/>
                </a:tc>
                <a:extLst>
                  <a:ext uri="{0D108BD9-81ED-4DB2-BD59-A6C34878D82A}">
                    <a16:rowId xmlns:a16="http://schemas.microsoft.com/office/drawing/2014/main" val="2580868619"/>
                  </a:ext>
                </a:extLst>
              </a:tr>
              <a:tr h="255267">
                <a:tc>
                  <a:txBody>
                    <a:bodyPr/>
                    <a:lstStyle/>
                    <a:p>
                      <a:pPr algn="ctr"/>
                      <a:r>
                        <a:rPr lang="en-US" sz="1400" b="0" dirty="0"/>
                        <a:t>Permission/Deprecation Issue</a:t>
                      </a:r>
                    </a:p>
                  </a:txBody>
                  <a:tcPr/>
                </a:tc>
                <a:tc>
                  <a:txBody>
                    <a:bodyPr/>
                    <a:lstStyle/>
                    <a:p>
                      <a:pPr marL="0" algn="ctr" defTabSz="457200" rtl="0" eaLnBrk="1" fontAlgn="b" latinLnBrk="0" hangingPunct="1"/>
                      <a:r>
                        <a:rPr lang="en-CA" sz="1400" kern="1200">
                          <a:solidFill>
                            <a:schemeClr val="dk1"/>
                          </a:solidFill>
                          <a:latin typeface="+mn-lt"/>
                          <a:ea typeface="+mn-ea"/>
                          <a:cs typeface="+mn-cs"/>
                        </a:rPr>
                        <a:t>deprecated</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plugin</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goal</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a:t>
                      </a:r>
                      <a:endParaRPr lang="en-CA" sz="1400" kern="1200" dirty="0">
                        <a:solidFill>
                          <a:schemeClr val="dk1"/>
                        </a:solidFill>
                        <a:latin typeface="+mn-lt"/>
                        <a:ea typeface="+mn-ea"/>
                        <a:cs typeface="+mn-cs"/>
                      </a:endParaRPr>
                    </a:p>
                  </a:txBody>
                  <a:tcPr marL="28575" marR="28575" marT="19050" marB="19050" anchor="b"/>
                </a:tc>
                <a:extLst>
                  <a:ext uri="{0D108BD9-81ED-4DB2-BD59-A6C34878D82A}">
                    <a16:rowId xmlns:a16="http://schemas.microsoft.com/office/drawing/2014/main" val="3274040833"/>
                  </a:ext>
                </a:extLst>
              </a:tr>
              <a:tr h="389283">
                <a:tc>
                  <a:txBody>
                    <a:bodyPr/>
                    <a:lstStyle/>
                    <a:p>
                      <a:pPr algn="ctr"/>
                      <a:r>
                        <a:rPr lang="en-US" sz="1400" b="0" dirty="0"/>
                        <a:t>Security Issue</a:t>
                      </a:r>
                    </a:p>
                  </a:txBody>
                  <a:tcPr/>
                </a:tc>
                <a:tc>
                  <a:txBody>
                    <a:bodyPr/>
                    <a:lstStyle/>
                    <a:p>
                      <a:pPr marL="0" algn="ctr" defTabSz="457200" rtl="0" eaLnBrk="1" fontAlgn="b" latinLnBrk="0" hangingPunct="1"/>
                      <a:r>
                        <a:rPr lang="en-CA" sz="1400" kern="1200">
                          <a:solidFill>
                            <a:schemeClr val="dk1"/>
                          </a:solidFill>
                          <a:latin typeface="+mn-lt"/>
                          <a:ea typeface="+mn-ea"/>
                          <a:cs typeface="+mn-cs"/>
                        </a:rPr>
                        <a:t>security</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xml</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packageaccess</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vulnerable</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a:t>
                      </a:r>
                      <a:endParaRPr lang="en-CA" sz="1400" kern="1200" dirty="0">
                        <a:solidFill>
                          <a:schemeClr val="dk1"/>
                        </a:solidFill>
                        <a:latin typeface="+mn-lt"/>
                        <a:ea typeface="+mn-ea"/>
                        <a:cs typeface="+mn-cs"/>
                      </a:endParaRPr>
                    </a:p>
                  </a:txBody>
                  <a:tcPr marL="28575" marR="28575" marT="19050" marB="19050" anchor="b"/>
                </a:tc>
                <a:extLst>
                  <a:ext uri="{0D108BD9-81ED-4DB2-BD59-A6C34878D82A}">
                    <a16:rowId xmlns:a16="http://schemas.microsoft.com/office/drawing/2014/main" val="207455052"/>
                  </a:ext>
                </a:extLst>
              </a:tr>
              <a:tr h="255267">
                <a:tc>
                  <a:txBody>
                    <a:bodyPr/>
                    <a:lstStyle/>
                    <a:p>
                      <a:pPr algn="ctr"/>
                      <a:r>
                        <a:rPr lang="en-US" sz="1400" b="0" dirty="0"/>
                        <a:t>Network Issue</a:t>
                      </a:r>
                    </a:p>
                  </a:txBody>
                  <a:tcPr/>
                </a:tc>
                <a:tc>
                  <a:txBody>
                    <a:bodyPr/>
                    <a:lstStyle/>
                    <a:p>
                      <a:pPr marL="0" algn="ctr" defTabSz="457200" rtl="0" eaLnBrk="1" fontAlgn="b" latinLnBrk="0" hangingPunct="1"/>
                      <a:r>
                        <a:rPr lang="en-CA" sz="1400" kern="1200">
                          <a:solidFill>
                            <a:schemeClr val="dk1"/>
                          </a:solidFill>
                          <a:latin typeface="+mn-lt"/>
                          <a:ea typeface="+mn-ea"/>
                          <a:cs typeface="+mn-cs"/>
                        </a:rPr>
                        <a:t>server</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connection</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slow</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exchange</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a:t>
                      </a:r>
                      <a:endParaRPr lang="en-CA" sz="1400" kern="1200" dirty="0">
                        <a:solidFill>
                          <a:schemeClr val="dk1"/>
                        </a:solidFill>
                        <a:latin typeface="+mn-lt"/>
                        <a:ea typeface="+mn-ea"/>
                        <a:cs typeface="+mn-cs"/>
                      </a:endParaRPr>
                    </a:p>
                  </a:txBody>
                  <a:tcPr marL="28575" marR="28575" marT="19050" marB="19050" anchor="b"/>
                </a:tc>
                <a:extLst>
                  <a:ext uri="{0D108BD9-81ED-4DB2-BD59-A6C34878D82A}">
                    <a16:rowId xmlns:a16="http://schemas.microsoft.com/office/drawing/2014/main" val="89040361"/>
                  </a:ext>
                </a:extLst>
              </a:tr>
              <a:tr h="255267">
                <a:tc>
                  <a:txBody>
                    <a:bodyPr/>
                    <a:lstStyle/>
                    <a:p>
                      <a:pPr algn="ctr"/>
                      <a:r>
                        <a:rPr lang="en-US" sz="1400" b="0" dirty="0"/>
                        <a:t>Database Related Issue</a:t>
                      </a:r>
                    </a:p>
                  </a:txBody>
                  <a:tcPr/>
                </a:tc>
                <a:tc>
                  <a:txBody>
                    <a:bodyPr/>
                    <a:lstStyle/>
                    <a:p>
                      <a:pPr marL="0" algn="ctr" defTabSz="457200" rtl="0" eaLnBrk="1" fontAlgn="b" latinLnBrk="0" hangingPunct="1"/>
                      <a:r>
                        <a:rPr lang="en-CA" sz="1400" kern="1200">
                          <a:solidFill>
                            <a:schemeClr val="dk1"/>
                          </a:solidFill>
                          <a:latin typeface="+mn-lt"/>
                          <a:ea typeface="+mn-ea"/>
                          <a:cs typeface="+mn-cs"/>
                        </a:rPr>
                        <a:t>database</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sql</a:t>
                      </a: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connection</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a:solidFill>
                            <a:schemeClr val="dk1"/>
                          </a:solidFill>
                          <a:latin typeface="+mn-lt"/>
                          <a:ea typeface="+mn-ea"/>
                          <a:cs typeface="+mn-cs"/>
                        </a:rPr>
                        <a:t>connection</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a:t>
                      </a:r>
                    </a:p>
                  </a:txBody>
                  <a:tcPr marL="28575" marR="28575" marT="19050" marB="19050" anchor="b"/>
                </a:tc>
                <a:extLst>
                  <a:ext uri="{0D108BD9-81ED-4DB2-BD59-A6C34878D82A}">
                    <a16:rowId xmlns:a16="http://schemas.microsoft.com/office/drawing/2014/main" val="3782879118"/>
                  </a:ext>
                </a:extLst>
              </a:tr>
            </a:tbl>
          </a:graphicData>
        </a:graphic>
      </p:graphicFrame>
      <p:sp>
        <p:nvSpPr>
          <p:cNvPr id="3" name="Title 2">
            <a:extLst>
              <a:ext uri="{FF2B5EF4-FFF2-40B4-BE49-F238E27FC236}">
                <a16:creationId xmlns:a16="http://schemas.microsoft.com/office/drawing/2014/main" id="{470FCB7E-342E-E2A2-D74C-FBD3D1683FB1}"/>
              </a:ext>
            </a:extLst>
          </p:cNvPr>
          <p:cNvSpPr>
            <a:spLocks noGrp="1"/>
          </p:cNvSpPr>
          <p:nvPr>
            <p:ph type="title"/>
          </p:nvPr>
        </p:nvSpPr>
        <p:spPr/>
        <p:txBody>
          <a:bodyPr/>
          <a:lstStyle/>
          <a:p>
            <a:r>
              <a:rPr lang="en-US" dirty="0"/>
              <a:t>Topic Analysis</a:t>
            </a:r>
          </a:p>
        </p:txBody>
      </p:sp>
      <p:sp>
        <p:nvSpPr>
          <p:cNvPr id="8" name="TextBox 7">
            <a:extLst>
              <a:ext uri="{FF2B5EF4-FFF2-40B4-BE49-F238E27FC236}">
                <a16:creationId xmlns:a16="http://schemas.microsoft.com/office/drawing/2014/main" id="{F7006750-BCB1-462D-E15D-54D3D26AA49A}"/>
              </a:ext>
            </a:extLst>
          </p:cNvPr>
          <p:cNvSpPr txBox="1"/>
          <p:nvPr/>
        </p:nvSpPr>
        <p:spPr>
          <a:xfrm>
            <a:off x="2337594" y="4467543"/>
            <a:ext cx="4468812" cy="2308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900" dirty="0"/>
              <a:t>Table 3: Topic Distribution across the Bug Categories using LDA-GA [3]</a:t>
            </a:r>
          </a:p>
        </p:txBody>
      </p:sp>
      <p:sp>
        <p:nvSpPr>
          <p:cNvPr id="10" name="TextBox 9">
            <a:extLst>
              <a:ext uri="{FF2B5EF4-FFF2-40B4-BE49-F238E27FC236}">
                <a16:creationId xmlns:a16="http://schemas.microsoft.com/office/drawing/2014/main" id="{9F1AED09-E691-4F61-D69E-99F1A93C62B8}"/>
              </a:ext>
            </a:extLst>
          </p:cNvPr>
          <p:cNvSpPr txBox="1"/>
          <p:nvPr/>
        </p:nvSpPr>
        <p:spPr>
          <a:xfrm>
            <a:off x="195882" y="4739855"/>
            <a:ext cx="8552582" cy="230832"/>
          </a:xfrm>
          <a:prstGeom prst="rect">
            <a:avLst/>
          </a:prstGeom>
          <a:noFill/>
        </p:spPr>
        <p:txBody>
          <a:bodyPr wrap="square" rtlCol="0">
            <a:spAutoFit/>
          </a:bodyPr>
          <a:lstStyle/>
          <a:p>
            <a:r>
              <a:rPr lang="en-US" sz="900" dirty="0"/>
              <a:t>[3] </a:t>
            </a:r>
            <a:r>
              <a:rPr lang="en-CA" sz="900" dirty="0" err="1"/>
              <a:t>Catolino</a:t>
            </a:r>
            <a:r>
              <a:rPr lang="en-CA" sz="900" dirty="0"/>
              <a:t>, G., </a:t>
            </a:r>
            <a:r>
              <a:rPr lang="en-CA" sz="900" dirty="0" err="1"/>
              <a:t>Palomba</a:t>
            </a:r>
            <a:r>
              <a:rPr lang="en-CA" sz="900" dirty="0"/>
              <a:t>, F., </a:t>
            </a:r>
            <a:r>
              <a:rPr lang="en-CA" sz="900" dirty="0" err="1"/>
              <a:t>Zaidman</a:t>
            </a:r>
            <a:r>
              <a:rPr lang="en-CA" sz="900" dirty="0"/>
              <a:t>, A., &amp; </a:t>
            </a:r>
            <a:r>
              <a:rPr lang="en-CA" sz="900" dirty="0" err="1"/>
              <a:t>Ferrucci</a:t>
            </a:r>
            <a:r>
              <a:rPr lang="en-CA" sz="900" dirty="0"/>
              <a:t>, F. (2019). Not All Bugs Are the Same: Understanding, Characterizing, and Classifying the Root Cause of Bugs</a:t>
            </a:r>
            <a:r>
              <a:rPr lang="en-CA" sz="700" b="0" i="0" dirty="0">
                <a:solidFill>
                  <a:srgbClr val="0E101A"/>
                </a:solidFill>
                <a:effectLst/>
                <a:latin typeface="Inter"/>
              </a:rPr>
              <a:t>.</a:t>
            </a:r>
            <a:endParaRPr lang="en-US" sz="900" dirty="0"/>
          </a:p>
        </p:txBody>
      </p:sp>
    </p:spTree>
    <p:extLst>
      <p:ext uri="{BB962C8B-B14F-4D97-AF65-F5344CB8AC3E}">
        <p14:creationId xmlns:p14="http://schemas.microsoft.com/office/powerpoint/2010/main" val="252178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277F06-3908-1CEA-C6E7-8DDF1309D2EA}"/>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3C191C2E-CCFA-1597-C86B-770AB682410F}"/>
              </a:ext>
            </a:extLst>
          </p:cNvPr>
          <p:cNvSpPr>
            <a:spLocks noGrp="1"/>
          </p:cNvSpPr>
          <p:nvPr>
            <p:ph type="title"/>
          </p:nvPr>
        </p:nvSpPr>
        <p:spPr>
          <a:xfrm>
            <a:off x="438954" y="382324"/>
            <a:ext cx="7886700" cy="451716"/>
          </a:xfrm>
        </p:spPr>
        <p:txBody>
          <a:bodyPr/>
          <a:lstStyle/>
          <a:p>
            <a:r>
              <a:rPr lang="en-US" dirty="0"/>
              <a:t>RQ3: </a:t>
            </a:r>
            <a:r>
              <a:rPr lang="en-CA" dirty="0"/>
              <a:t>How effective is their classification model in classifying bugs according to their root cause</a:t>
            </a:r>
            <a:endParaRPr lang="en-US" dirty="0"/>
          </a:p>
        </p:txBody>
      </p:sp>
      <p:sp>
        <p:nvSpPr>
          <p:cNvPr id="4" name="Can 3">
            <a:extLst>
              <a:ext uri="{FF2B5EF4-FFF2-40B4-BE49-F238E27FC236}">
                <a16:creationId xmlns:a16="http://schemas.microsoft.com/office/drawing/2014/main" id="{5EAA9804-14CE-E7D2-CF10-B1FDFF0DC8BC}"/>
              </a:ext>
            </a:extLst>
          </p:cNvPr>
          <p:cNvSpPr/>
          <p:nvPr/>
        </p:nvSpPr>
        <p:spPr>
          <a:xfrm>
            <a:off x="976028" y="1419920"/>
            <a:ext cx="1109296" cy="936104"/>
          </a:xfrm>
          <a:prstGeom prst="can">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t>Dataset</a:t>
            </a:r>
          </a:p>
        </p:txBody>
      </p:sp>
      <p:sp>
        <p:nvSpPr>
          <p:cNvPr id="5" name="Rectangle 4">
            <a:extLst>
              <a:ext uri="{FF2B5EF4-FFF2-40B4-BE49-F238E27FC236}">
                <a16:creationId xmlns:a16="http://schemas.microsoft.com/office/drawing/2014/main" id="{F945E4B4-249B-EF17-72E9-3018D0A8666B}"/>
              </a:ext>
            </a:extLst>
          </p:cNvPr>
          <p:cNvSpPr/>
          <p:nvPr/>
        </p:nvSpPr>
        <p:spPr>
          <a:xfrm>
            <a:off x="687996" y="3363838"/>
            <a:ext cx="1656184" cy="936104"/>
          </a:xfrm>
          <a:prstGeom prst="rect">
            <a:avLst/>
          </a:prstGeom>
          <a:solidFill>
            <a:schemeClr val="accent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Tx/>
              <a:buChar char="-"/>
            </a:pPr>
            <a:r>
              <a:rPr lang="en-US" sz="1400" dirty="0"/>
              <a:t>TF-IDF</a:t>
            </a:r>
          </a:p>
          <a:p>
            <a:pPr marL="285750" indent="-285750" algn="ctr">
              <a:buFontTx/>
              <a:buChar char="-"/>
            </a:pPr>
            <a:r>
              <a:rPr lang="en-US" sz="1400" dirty="0"/>
              <a:t>Word2vec</a:t>
            </a:r>
          </a:p>
          <a:p>
            <a:pPr marL="285750" indent="-285750" algn="ctr">
              <a:buFontTx/>
              <a:buChar char="-"/>
            </a:pPr>
            <a:r>
              <a:rPr lang="en-US" sz="1400" dirty="0"/>
              <a:t>Doc2vec</a:t>
            </a:r>
          </a:p>
        </p:txBody>
      </p:sp>
      <p:cxnSp>
        <p:nvCxnSpPr>
          <p:cNvPr id="7" name="Straight Arrow Connector 6">
            <a:extLst>
              <a:ext uri="{FF2B5EF4-FFF2-40B4-BE49-F238E27FC236}">
                <a16:creationId xmlns:a16="http://schemas.microsoft.com/office/drawing/2014/main" id="{9D6A9E0E-D039-62A2-B7CC-B623D6B8243A}"/>
              </a:ext>
            </a:extLst>
          </p:cNvPr>
          <p:cNvCxnSpPr>
            <a:cxnSpLocks/>
            <a:stCxn id="4" idx="3"/>
          </p:cNvCxnSpPr>
          <p:nvPr/>
        </p:nvCxnSpPr>
        <p:spPr>
          <a:xfrm flipH="1">
            <a:off x="1516088" y="2356024"/>
            <a:ext cx="14588" cy="10078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F7B049C-80AF-BA2F-E161-77EE44874E2C}"/>
              </a:ext>
            </a:extLst>
          </p:cNvPr>
          <p:cNvSpPr txBox="1"/>
          <p:nvPr/>
        </p:nvSpPr>
        <p:spPr>
          <a:xfrm>
            <a:off x="179512" y="2693271"/>
            <a:ext cx="1446230" cy="261610"/>
          </a:xfrm>
          <a:prstGeom prst="rect">
            <a:avLst/>
          </a:prstGeom>
          <a:noFill/>
        </p:spPr>
        <p:txBody>
          <a:bodyPr wrap="none" rtlCol="0">
            <a:spAutoFit/>
          </a:bodyPr>
          <a:lstStyle/>
          <a:p>
            <a:r>
              <a:rPr lang="en-US" sz="1050" dirty="0"/>
              <a:t>Text Pre-processing</a:t>
            </a:r>
          </a:p>
        </p:txBody>
      </p:sp>
      <p:sp>
        <p:nvSpPr>
          <p:cNvPr id="10" name="Rectangle 9">
            <a:extLst>
              <a:ext uri="{FF2B5EF4-FFF2-40B4-BE49-F238E27FC236}">
                <a16:creationId xmlns:a16="http://schemas.microsoft.com/office/drawing/2014/main" id="{FAE54FE5-1C4B-D4B2-74E1-F06502F2D4AE}"/>
              </a:ext>
            </a:extLst>
          </p:cNvPr>
          <p:cNvSpPr/>
          <p:nvPr/>
        </p:nvSpPr>
        <p:spPr>
          <a:xfrm>
            <a:off x="3597471" y="1137564"/>
            <a:ext cx="2746221" cy="935806"/>
          </a:xfrm>
          <a:prstGeom prst="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Hyperparameter tuning using Grid Search Algorithm</a:t>
            </a:r>
          </a:p>
        </p:txBody>
      </p:sp>
      <p:sp>
        <p:nvSpPr>
          <p:cNvPr id="11" name="Rectangle 10">
            <a:extLst>
              <a:ext uri="{FF2B5EF4-FFF2-40B4-BE49-F238E27FC236}">
                <a16:creationId xmlns:a16="http://schemas.microsoft.com/office/drawing/2014/main" id="{4E2C58AD-3DEC-269F-53E7-9AA3F650DEE9}"/>
              </a:ext>
            </a:extLst>
          </p:cNvPr>
          <p:cNvSpPr/>
          <p:nvPr/>
        </p:nvSpPr>
        <p:spPr>
          <a:xfrm>
            <a:off x="3856327" y="2524920"/>
            <a:ext cx="2443634" cy="2304256"/>
          </a:xfrm>
          <a:prstGeom prst="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Classifiers</a:t>
            </a:r>
          </a:p>
          <a:p>
            <a:pPr algn="ctr"/>
            <a:endParaRPr lang="en-US" sz="1600" dirty="0"/>
          </a:p>
          <a:p>
            <a:pPr marL="342900" indent="-342900">
              <a:buFontTx/>
              <a:buChar char="-"/>
            </a:pPr>
            <a:r>
              <a:rPr lang="en-US" sz="1600" dirty="0"/>
              <a:t>Naïve Bayes</a:t>
            </a:r>
          </a:p>
          <a:p>
            <a:pPr marL="342900" indent="-342900">
              <a:buFontTx/>
              <a:buChar char="-"/>
            </a:pPr>
            <a:r>
              <a:rPr lang="en-US" sz="1600" dirty="0"/>
              <a:t>Support Vector Machine</a:t>
            </a:r>
          </a:p>
          <a:p>
            <a:pPr marL="342900" indent="-342900">
              <a:buFontTx/>
              <a:buChar char="-"/>
            </a:pPr>
            <a:r>
              <a:rPr lang="en-US" sz="1600" dirty="0"/>
              <a:t>Logistic Regression</a:t>
            </a:r>
          </a:p>
          <a:p>
            <a:pPr marL="342900" indent="-342900">
              <a:buFontTx/>
              <a:buChar char="-"/>
            </a:pPr>
            <a:r>
              <a:rPr lang="en-US" sz="1600" dirty="0"/>
              <a:t>Random Forest</a:t>
            </a:r>
          </a:p>
        </p:txBody>
      </p:sp>
      <p:cxnSp>
        <p:nvCxnSpPr>
          <p:cNvPr id="13" name="Elbow Connector 12">
            <a:extLst>
              <a:ext uri="{FF2B5EF4-FFF2-40B4-BE49-F238E27FC236}">
                <a16:creationId xmlns:a16="http://schemas.microsoft.com/office/drawing/2014/main" id="{FAB64F39-8537-16B0-3CEE-87FAF31E6209}"/>
              </a:ext>
            </a:extLst>
          </p:cNvPr>
          <p:cNvCxnSpPr>
            <a:cxnSpLocks/>
            <a:stCxn id="5" idx="3"/>
            <a:endCxn id="10" idx="1"/>
          </p:cNvCxnSpPr>
          <p:nvPr/>
        </p:nvCxnSpPr>
        <p:spPr>
          <a:xfrm flipV="1">
            <a:off x="2344180" y="1605467"/>
            <a:ext cx="1253291" cy="222642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79A3B1D-341C-DF2C-9CF8-1C9CFED271A4}"/>
              </a:ext>
            </a:extLst>
          </p:cNvPr>
          <p:cNvCxnSpPr>
            <a:cxnSpLocks/>
          </p:cNvCxnSpPr>
          <p:nvPr/>
        </p:nvCxnSpPr>
        <p:spPr>
          <a:xfrm>
            <a:off x="2344180" y="3831890"/>
            <a:ext cx="15121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6C427EC3-ADA6-903B-7827-E9771DB58F59}"/>
              </a:ext>
            </a:extLst>
          </p:cNvPr>
          <p:cNvCxnSpPr>
            <a:stCxn id="10" idx="2"/>
          </p:cNvCxnSpPr>
          <p:nvPr/>
        </p:nvCxnSpPr>
        <p:spPr>
          <a:xfrm flipH="1">
            <a:off x="4970581" y="2073370"/>
            <a:ext cx="1" cy="4572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6F6D5B0-2BD5-8456-08E1-5355A13E48A4}"/>
              </a:ext>
            </a:extLst>
          </p:cNvPr>
          <p:cNvSpPr txBox="1"/>
          <p:nvPr/>
        </p:nvSpPr>
        <p:spPr>
          <a:xfrm>
            <a:off x="6276643" y="2552154"/>
            <a:ext cx="3196860" cy="276999"/>
          </a:xfrm>
          <a:prstGeom prst="rect">
            <a:avLst/>
          </a:prstGeom>
          <a:noFill/>
        </p:spPr>
        <p:txBody>
          <a:bodyPr wrap="square" rtlCol="0">
            <a:spAutoFit/>
          </a:bodyPr>
          <a:lstStyle/>
          <a:p>
            <a:r>
              <a:rPr lang="en-US" sz="1200" b="1" dirty="0"/>
              <a:t>Independent var: </a:t>
            </a:r>
            <a:r>
              <a:rPr lang="en-US" sz="1200" dirty="0"/>
              <a:t>Bug Summary </a:t>
            </a:r>
          </a:p>
        </p:txBody>
      </p:sp>
      <p:sp>
        <p:nvSpPr>
          <p:cNvPr id="38" name="TextBox 37">
            <a:extLst>
              <a:ext uri="{FF2B5EF4-FFF2-40B4-BE49-F238E27FC236}">
                <a16:creationId xmlns:a16="http://schemas.microsoft.com/office/drawing/2014/main" id="{3E0292AA-125D-09EE-7CBB-4755FFC8725B}"/>
              </a:ext>
            </a:extLst>
          </p:cNvPr>
          <p:cNvSpPr txBox="1"/>
          <p:nvPr/>
        </p:nvSpPr>
        <p:spPr>
          <a:xfrm>
            <a:off x="6276643" y="2932938"/>
            <a:ext cx="3196860" cy="276999"/>
          </a:xfrm>
          <a:prstGeom prst="rect">
            <a:avLst/>
          </a:prstGeom>
          <a:noFill/>
        </p:spPr>
        <p:txBody>
          <a:bodyPr wrap="square" rtlCol="0">
            <a:spAutoFit/>
          </a:bodyPr>
          <a:lstStyle/>
          <a:p>
            <a:r>
              <a:rPr lang="en-US" sz="1200" b="1" dirty="0"/>
              <a:t>Dependent var: </a:t>
            </a:r>
            <a:r>
              <a:rPr lang="en-US" sz="1200" dirty="0"/>
              <a:t>Bug Category</a:t>
            </a:r>
          </a:p>
        </p:txBody>
      </p:sp>
    </p:spTree>
    <p:extLst>
      <p:ext uri="{BB962C8B-B14F-4D97-AF65-F5344CB8AC3E}">
        <p14:creationId xmlns:p14="http://schemas.microsoft.com/office/powerpoint/2010/main" val="363662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2AC9B5-5996-5F01-0EC2-A4F333882E7F}"/>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Best Feature Extractor: TF-IDF</a:t>
            </a:r>
          </a:p>
        </p:txBody>
      </p:sp>
      <p:sp>
        <p:nvSpPr>
          <p:cNvPr id="3" name="Title 2">
            <a:extLst>
              <a:ext uri="{FF2B5EF4-FFF2-40B4-BE49-F238E27FC236}">
                <a16:creationId xmlns:a16="http://schemas.microsoft.com/office/drawing/2014/main" id="{68FC8B61-8FA0-6D9F-1372-2B951EEB271B}"/>
              </a:ext>
            </a:extLst>
          </p:cNvPr>
          <p:cNvSpPr>
            <a:spLocks noGrp="1"/>
          </p:cNvSpPr>
          <p:nvPr>
            <p:ph type="title"/>
          </p:nvPr>
        </p:nvSpPr>
        <p:spPr/>
        <p:txBody>
          <a:bodyPr/>
          <a:lstStyle/>
          <a:p>
            <a:r>
              <a:rPr lang="en-US" dirty="0"/>
              <a:t>RQ3: Results</a:t>
            </a:r>
          </a:p>
        </p:txBody>
      </p:sp>
      <p:graphicFrame>
        <p:nvGraphicFramePr>
          <p:cNvPr id="4" name="Table 3">
            <a:extLst>
              <a:ext uri="{FF2B5EF4-FFF2-40B4-BE49-F238E27FC236}">
                <a16:creationId xmlns:a16="http://schemas.microsoft.com/office/drawing/2014/main" id="{DB6E68D8-54DA-EFDE-A651-2767BF2B0D26}"/>
              </a:ext>
            </a:extLst>
          </p:cNvPr>
          <p:cNvGraphicFramePr>
            <a:graphicFrameLocks noGrp="1"/>
          </p:cNvGraphicFramePr>
          <p:nvPr>
            <p:extLst>
              <p:ext uri="{D42A27DB-BD31-4B8C-83A1-F6EECF244321}">
                <p14:modId xmlns:p14="http://schemas.microsoft.com/office/powerpoint/2010/main" val="3547826735"/>
              </p:ext>
            </p:extLst>
          </p:nvPr>
        </p:nvGraphicFramePr>
        <p:xfrm>
          <a:off x="1187624" y="1635494"/>
          <a:ext cx="5958887" cy="3081590"/>
        </p:xfrm>
        <a:graphic>
          <a:graphicData uri="http://schemas.openxmlformats.org/drawingml/2006/table">
            <a:tbl>
              <a:tblPr firstRow="1" bandRow="1">
                <a:tableStyleId>{5C22544A-7EE6-4342-B048-85BDC9FD1C3A}</a:tableStyleId>
              </a:tblPr>
              <a:tblGrid>
                <a:gridCol w="1940102">
                  <a:extLst>
                    <a:ext uri="{9D8B030D-6E8A-4147-A177-3AD203B41FA5}">
                      <a16:colId xmlns:a16="http://schemas.microsoft.com/office/drawing/2014/main" val="922552232"/>
                    </a:ext>
                  </a:extLst>
                </a:gridCol>
                <a:gridCol w="1339595">
                  <a:extLst>
                    <a:ext uri="{9D8B030D-6E8A-4147-A177-3AD203B41FA5}">
                      <a16:colId xmlns:a16="http://schemas.microsoft.com/office/drawing/2014/main" val="247658841"/>
                    </a:ext>
                  </a:extLst>
                </a:gridCol>
                <a:gridCol w="1339595">
                  <a:extLst>
                    <a:ext uri="{9D8B030D-6E8A-4147-A177-3AD203B41FA5}">
                      <a16:colId xmlns:a16="http://schemas.microsoft.com/office/drawing/2014/main" val="1404808253"/>
                    </a:ext>
                  </a:extLst>
                </a:gridCol>
                <a:gridCol w="1339595">
                  <a:extLst>
                    <a:ext uri="{9D8B030D-6E8A-4147-A177-3AD203B41FA5}">
                      <a16:colId xmlns:a16="http://schemas.microsoft.com/office/drawing/2014/main" val="2845914138"/>
                    </a:ext>
                  </a:extLst>
                </a:gridCol>
              </a:tblGrid>
              <a:tr h="359569">
                <a:tc rowSpan="2">
                  <a:txBody>
                    <a:bodyPr/>
                    <a:lstStyle/>
                    <a:p>
                      <a:pPr algn="ctr"/>
                      <a:r>
                        <a:rPr lang="en-US" sz="1400" dirty="0"/>
                        <a:t>Issue type</a:t>
                      </a:r>
                    </a:p>
                  </a:txBody>
                  <a:tcPr anchor="ctr"/>
                </a:tc>
                <a:tc gridSpan="3">
                  <a:txBody>
                    <a:bodyPr/>
                    <a:lstStyle/>
                    <a:p>
                      <a:pPr algn="ctr"/>
                      <a:r>
                        <a:rPr lang="en-US" sz="1400" dirty="0"/>
                        <a:t>Logistic Regression</a:t>
                      </a:r>
                    </a:p>
                  </a:txBody>
                  <a:tcPr anchor="ctr"/>
                </a:tc>
                <a:tc hMerge="1">
                  <a:txBody>
                    <a:bodyPr/>
                    <a:lstStyle/>
                    <a:p>
                      <a:pPr algn="ctr"/>
                      <a:endParaRPr lang="en-US" sz="1400" dirty="0"/>
                    </a:p>
                  </a:txBody>
                  <a:tcPr anchor="ctr"/>
                </a:tc>
                <a:tc hMerge="1">
                  <a:txBody>
                    <a:bodyPr/>
                    <a:lstStyle/>
                    <a:p>
                      <a:pPr algn="ctr"/>
                      <a:endParaRPr lang="en-US" sz="1400" dirty="0"/>
                    </a:p>
                  </a:txBody>
                  <a:tcPr anchor="ctr"/>
                </a:tc>
                <a:extLst>
                  <a:ext uri="{0D108BD9-81ED-4DB2-BD59-A6C34878D82A}">
                    <a16:rowId xmlns:a16="http://schemas.microsoft.com/office/drawing/2014/main" val="439375064"/>
                  </a:ext>
                </a:extLst>
              </a:tr>
              <a:tr h="239399">
                <a:tc vMerge="1">
                  <a:txBody>
                    <a:bodyPr/>
                    <a:lstStyle/>
                    <a:p>
                      <a:pPr algn="ctr" fontAlgn="b"/>
                      <a:endParaRPr lang="en-CA" sz="1000" b="0" i="0" u="none" strike="noStrike" dirty="0">
                        <a:solidFill>
                          <a:srgbClr val="000000"/>
                        </a:solidFill>
                        <a:effectLst/>
                        <a:latin typeface="Arial" panose="020B0604020202020204" pitchFamily="34" charset="0"/>
                      </a:endParaRPr>
                    </a:p>
                  </a:txBody>
                  <a:tcPr marL="9525" marR="9525" marT="9525" marB="0" anchor="b"/>
                </a:tc>
                <a:tc>
                  <a:txBody>
                    <a:bodyPr/>
                    <a:lstStyle/>
                    <a:p>
                      <a:pPr marL="0" algn="ctr" defTabSz="457200" rtl="0" eaLnBrk="1" fontAlgn="b" latinLnBrk="0" hangingPunct="1"/>
                      <a:r>
                        <a:rPr lang="en-CA" sz="1400" b="1" kern="1200" dirty="0">
                          <a:solidFill>
                            <a:schemeClr val="bg1"/>
                          </a:solidFill>
                          <a:latin typeface="+mn-lt"/>
                          <a:ea typeface="+mn-ea"/>
                          <a:cs typeface="+mn-cs"/>
                        </a:rPr>
                        <a:t>PRECISION</a:t>
                      </a:r>
                    </a:p>
                  </a:txBody>
                  <a:tcPr marL="9525" marR="9525" marT="9525" marB="0" anchor="b">
                    <a:solidFill>
                      <a:schemeClr val="accent1"/>
                    </a:solidFill>
                  </a:tcPr>
                </a:tc>
                <a:tc>
                  <a:txBody>
                    <a:bodyPr/>
                    <a:lstStyle/>
                    <a:p>
                      <a:pPr marL="0" algn="ctr" defTabSz="457200" rtl="0" eaLnBrk="1" fontAlgn="b" latinLnBrk="0" hangingPunct="1"/>
                      <a:r>
                        <a:rPr lang="en-CA" sz="1400" b="1" kern="1200" dirty="0">
                          <a:solidFill>
                            <a:schemeClr val="bg1"/>
                          </a:solidFill>
                          <a:latin typeface="+mn-lt"/>
                          <a:ea typeface="+mn-ea"/>
                          <a:cs typeface="+mn-cs"/>
                        </a:rPr>
                        <a:t>RECALL</a:t>
                      </a:r>
                    </a:p>
                  </a:txBody>
                  <a:tcPr marL="9525" marR="9525" marT="9525" marB="0" anchor="b">
                    <a:solidFill>
                      <a:schemeClr val="accent1"/>
                    </a:solidFill>
                  </a:tcPr>
                </a:tc>
                <a:tc>
                  <a:txBody>
                    <a:bodyPr/>
                    <a:lstStyle/>
                    <a:p>
                      <a:pPr marL="0" algn="ctr" defTabSz="457200" rtl="0" eaLnBrk="1" fontAlgn="b" latinLnBrk="0" hangingPunct="1"/>
                      <a:r>
                        <a:rPr lang="en-CA" sz="1400" b="1" kern="1200" dirty="0">
                          <a:solidFill>
                            <a:schemeClr val="bg1"/>
                          </a:solidFill>
                          <a:latin typeface="+mn-lt"/>
                          <a:ea typeface="+mn-ea"/>
                          <a:cs typeface="+mn-cs"/>
                        </a:rPr>
                        <a:t>F-MEASURE</a:t>
                      </a:r>
                    </a:p>
                  </a:txBody>
                  <a:tcPr marL="9525" marR="9525" marT="9525" marB="0" anchor="b">
                    <a:solidFill>
                      <a:schemeClr val="accent1"/>
                    </a:solidFill>
                  </a:tcPr>
                </a:tc>
                <a:extLst>
                  <a:ext uri="{0D108BD9-81ED-4DB2-BD59-A6C34878D82A}">
                    <a16:rowId xmlns:a16="http://schemas.microsoft.com/office/drawing/2014/main" val="1082420575"/>
                  </a:ext>
                </a:extLst>
              </a:tr>
              <a:tr h="239399">
                <a:tc>
                  <a:txBody>
                    <a:bodyPr/>
                    <a:lstStyle/>
                    <a:p>
                      <a:pPr marL="0" algn="ctr" defTabSz="457200" rtl="0" eaLnBrk="1" fontAlgn="b" latinLnBrk="0" hangingPunct="1"/>
                      <a:r>
                        <a:rPr lang="en-CA" sz="1400" b="0" kern="1200" dirty="0">
                          <a:solidFill>
                            <a:schemeClr val="dk1"/>
                          </a:solidFill>
                          <a:latin typeface="+mn-lt"/>
                          <a:ea typeface="+mn-ea"/>
                          <a:cs typeface="+mn-cs"/>
                        </a:rPr>
                        <a:t>Configuration issue</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46.5</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51.7</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49</a:t>
                      </a:r>
                    </a:p>
                  </a:txBody>
                  <a:tcPr marL="9525" marR="9525" marT="9525" marB="0" anchor="b"/>
                </a:tc>
                <a:extLst>
                  <a:ext uri="{0D108BD9-81ED-4DB2-BD59-A6C34878D82A}">
                    <a16:rowId xmlns:a16="http://schemas.microsoft.com/office/drawing/2014/main" val="678397694"/>
                  </a:ext>
                </a:extLst>
              </a:tr>
              <a:tr h="226299">
                <a:tc>
                  <a:txBody>
                    <a:bodyPr/>
                    <a:lstStyle/>
                    <a:p>
                      <a:pPr marL="0" algn="ctr" defTabSz="457200" rtl="0" eaLnBrk="1" fontAlgn="b" latinLnBrk="0" hangingPunct="1"/>
                      <a:r>
                        <a:rPr lang="en-CA" sz="1400" b="0" kern="1200" dirty="0">
                          <a:solidFill>
                            <a:schemeClr val="dk1"/>
                          </a:solidFill>
                          <a:latin typeface="+mn-lt"/>
                          <a:ea typeface="+mn-ea"/>
                          <a:cs typeface="+mn-cs"/>
                        </a:rPr>
                        <a:t>Network issue</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36.4</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40.0</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38</a:t>
                      </a:r>
                    </a:p>
                  </a:txBody>
                  <a:tcPr marL="9525" marR="9525" marT="9525" marB="0" anchor="b"/>
                </a:tc>
                <a:extLst>
                  <a:ext uri="{0D108BD9-81ED-4DB2-BD59-A6C34878D82A}">
                    <a16:rowId xmlns:a16="http://schemas.microsoft.com/office/drawing/2014/main" val="1230575338"/>
                  </a:ext>
                </a:extLst>
              </a:tr>
              <a:tr h="226299">
                <a:tc>
                  <a:txBody>
                    <a:bodyPr/>
                    <a:lstStyle/>
                    <a:p>
                      <a:pPr marL="0" algn="ctr" defTabSz="457200" rtl="0" eaLnBrk="1" fontAlgn="b" latinLnBrk="0" hangingPunct="1"/>
                      <a:r>
                        <a:rPr lang="en-CA" sz="1400" b="0" kern="1200" dirty="0">
                          <a:solidFill>
                            <a:schemeClr val="dk1"/>
                          </a:solidFill>
                          <a:latin typeface="+mn-lt"/>
                          <a:ea typeface="+mn-ea"/>
                          <a:cs typeface="+mn-cs"/>
                        </a:rPr>
                        <a:t>Database-related issue</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71.0</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63.4</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67</a:t>
                      </a:r>
                    </a:p>
                  </a:txBody>
                  <a:tcPr marL="9525" marR="9525" marT="9525" marB="0" anchor="b"/>
                </a:tc>
                <a:extLst>
                  <a:ext uri="{0D108BD9-81ED-4DB2-BD59-A6C34878D82A}">
                    <a16:rowId xmlns:a16="http://schemas.microsoft.com/office/drawing/2014/main" val="2084496127"/>
                  </a:ext>
                </a:extLst>
              </a:tr>
              <a:tr h="226299">
                <a:tc>
                  <a:txBody>
                    <a:bodyPr/>
                    <a:lstStyle/>
                    <a:p>
                      <a:pPr algn="ctr" fontAlgn="b"/>
                      <a:r>
                        <a:rPr lang="en-CA" sz="1400" b="0" kern="1200" dirty="0">
                          <a:solidFill>
                            <a:schemeClr val="dk1"/>
                          </a:solidFill>
                          <a:latin typeface="+mn-lt"/>
                          <a:ea typeface="+mn-ea"/>
                          <a:cs typeface="+mn-cs"/>
                        </a:rPr>
                        <a:t>GUI related issue</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61.5</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68.0</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65</a:t>
                      </a:r>
                    </a:p>
                  </a:txBody>
                  <a:tcPr marL="9525" marR="9525" marT="9525" marB="0" anchor="b"/>
                </a:tc>
                <a:extLst>
                  <a:ext uri="{0D108BD9-81ED-4DB2-BD59-A6C34878D82A}">
                    <a16:rowId xmlns:a16="http://schemas.microsoft.com/office/drawing/2014/main" val="627440835"/>
                  </a:ext>
                </a:extLst>
              </a:tr>
              <a:tr h="226299">
                <a:tc>
                  <a:txBody>
                    <a:bodyPr/>
                    <a:lstStyle/>
                    <a:p>
                      <a:pPr algn="ctr" fontAlgn="b"/>
                      <a:r>
                        <a:rPr lang="en-CA" sz="1400" b="0" kern="1200" dirty="0">
                          <a:solidFill>
                            <a:schemeClr val="dk1"/>
                          </a:solidFill>
                          <a:latin typeface="+mn-lt"/>
                          <a:ea typeface="+mn-ea"/>
                          <a:cs typeface="+mn-cs"/>
                        </a:rPr>
                        <a:t>Performance issue</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67.3</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57.5</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62</a:t>
                      </a:r>
                    </a:p>
                  </a:txBody>
                  <a:tcPr marL="9525" marR="9525" marT="9525" marB="0" anchor="b"/>
                </a:tc>
                <a:extLst>
                  <a:ext uri="{0D108BD9-81ED-4DB2-BD59-A6C34878D82A}">
                    <a16:rowId xmlns:a16="http://schemas.microsoft.com/office/drawing/2014/main" val="2580868619"/>
                  </a:ext>
                </a:extLst>
              </a:tr>
              <a:tr h="387489">
                <a:tc>
                  <a:txBody>
                    <a:bodyPr/>
                    <a:lstStyle/>
                    <a:p>
                      <a:pPr algn="ctr" fontAlgn="b"/>
                      <a:r>
                        <a:rPr lang="en-CA" sz="1400" b="0" kern="1200" dirty="0">
                          <a:solidFill>
                            <a:schemeClr val="dk1"/>
                          </a:solidFill>
                          <a:latin typeface="+mn-lt"/>
                          <a:ea typeface="+mn-ea"/>
                          <a:cs typeface="+mn-cs"/>
                        </a:rPr>
                        <a:t>Permission/Deprecation issue</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85.9</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55.0</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67</a:t>
                      </a:r>
                    </a:p>
                  </a:txBody>
                  <a:tcPr marL="9525" marR="9525" marT="9525" marB="0" anchor="b"/>
                </a:tc>
                <a:extLst>
                  <a:ext uri="{0D108BD9-81ED-4DB2-BD59-A6C34878D82A}">
                    <a16:rowId xmlns:a16="http://schemas.microsoft.com/office/drawing/2014/main" val="3274040833"/>
                  </a:ext>
                </a:extLst>
              </a:tr>
              <a:tr h="226299">
                <a:tc>
                  <a:txBody>
                    <a:bodyPr/>
                    <a:lstStyle/>
                    <a:p>
                      <a:pPr algn="ctr" fontAlgn="b"/>
                      <a:r>
                        <a:rPr lang="en-CA" sz="1400" b="0" kern="1200" dirty="0">
                          <a:solidFill>
                            <a:schemeClr val="dk1"/>
                          </a:solidFill>
                          <a:latin typeface="+mn-lt"/>
                          <a:ea typeface="+mn-ea"/>
                          <a:cs typeface="+mn-cs"/>
                        </a:rPr>
                        <a:t>Security issue</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76.4</a:t>
                      </a:r>
                    </a:p>
                  </a:txBody>
                  <a:tcPr marL="9525" marR="9525" marT="9525" marB="0" anchor="b"/>
                </a:tc>
                <a:tc>
                  <a:txBody>
                    <a:bodyPr/>
                    <a:lstStyle/>
                    <a:p>
                      <a:pPr marL="0" algn="ctr" defTabSz="457200" rtl="0" eaLnBrk="1" fontAlgn="b" latinLnBrk="0" hangingPunct="1"/>
                      <a:r>
                        <a:rPr lang="en-CA" sz="1400" b="0" kern="1200" dirty="0">
                          <a:solidFill>
                            <a:schemeClr val="dk1"/>
                          </a:solidFill>
                          <a:highlight>
                            <a:srgbClr val="FFFF00"/>
                          </a:highlight>
                          <a:latin typeface="+mn-lt"/>
                          <a:ea typeface="+mn-ea"/>
                          <a:cs typeface="+mn-cs"/>
                        </a:rPr>
                        <a:t>73.6</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75</a:t>
                      </a:r>
                    </a:p>
                  </a:txBody>
                  <a:tcPr marL="9525" marR="9525" marT="9525" marB="0" anchor="b"/>
                </a:tc>
                <a:extLst>
                  <a:ext uri="{0D108BD9-81ED-4DB2-BD59-A6C34878D82A}">
                    <a16:rowId xmlns:a16="http://schemas.microsoft.com/office/drawing/2014/main" val="207455052"/>
                  </a:ext>
                </a:extLst>
              </a:tr>
              <a:tr h="226299">
                <a:tc>
                  <a:txBody>
                    <a:bodyPr/>
                    <a:lstStyle/>
                    <a:p>
                      <a:pPr algn="ctr" fontAlgn="b"/>
                      <a:r>
                        <a:rPr lang="en-CA" sz="1400" b="0" kern="1200" dirty="0">
                          <a:solidFill>
                            <a:schemeClr val="dk1"/>
                          </a:solidFill>
                          <a:latin typeface="+mn-lt"/>
                          <a:ea typeface="+mn-ea"/>
                          <a:cs typeface="+mn-cs"/>
                        </a:rPr>
                        <a:t>Functional issue</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67.9</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65.2</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67</a:t>
                      </a:r>
                    </a:p>
                  </a:txBody>
                  <a:tcPr marL="9525" marR="9525" marT="9525" marB="0" anchor="b"/>
                </a:tc>
                <a:extLst>
                  <a:ext uri="{0D108BD9-81ED-4DB2-BD59-A6C34878D82A}">
                    <a16:rowId xmlns:a16="http://schemas.microsoft.com/office/drawing/2014/main" val="89040361"/>
                  </a:ext>
                </a:extLst>
              </a:tr>
              <a:tr h="226299">
                <a:tc>
                  <a:txBody>
                    <a:bodyPr/>
                    <a:lstStyle/>
                    <a:p>
                      <a:pPr algn="ctr" fontAlgn="b"/>
                      <a:r>
                        <a:rPr lang="en-CA" sz="1400" b="0" kern="1200" dirty="0">
                          <a:solidFill>
                            <a:schemeClr val="dk1"/>
                          </a:solidFill>
                          <a:latin typeface="+mn-lt"/>
                          <a:ea typeface="+mn-ea"/>
                          <a:cs typeface="+mn-cs"/>
                        </a:rPr>
                        <a:t>Test-related issue</a:t>
                      </a:r>
                    </a:p>
                  </a:txBody>
                  <a:tcPr marL="9525" marR="9525" marT="9525" marB="0" anchor="b"/>
                </a:tc>
                <a:tc>
                  <a:txBody>
                    <a:bodyPr/>
                    <a:lstStyle/>
                    <a:p>
                      <a:pPr marL="0" algn="ctr" defTabSz="457200" rtl="0" eaLnBrk="1" fontAlgn="b" latinLnBrk="0" hangingPunct="1"/>
                      <a:r>
                        <a:rPr lang="en-CA" sz="1400" b="0" kern="1200" dirty="0">
                          <a:solidFill>
                            <a:schemeClr val="dk1"/>
                          </a:solidFill>
                          <a:highlight>
                            <a:srgbClr val="FFFF00"/>
                          </a:highlight>
                          <a:latin typeface="+mn-lt"/>
                          <a:ea typeface="+mn-ea"/>
                          <a:cs typeface="+mn-cs"/>
                        </a:rPr>
                        <a:t>90.4</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69.9</a:t>
                      </a:r>
                    </a:p>
                  </a:txBody>
                  <a:tcPr marL="9525" marR="9525" marT="9525" marB="0" anchor="b"/>
                </a:tc>
                <a:tc>
                  <a:txBody>
                    <a:bodyPr/>
                    <a:lstStyle/>
                    <a:p>
                      <a:pPr marL="0" algn="ctr" defTabSz="457200" rtl="0" eaLnBrk="1" fontAlgn="b" latinLnBrk="0" hangingPunct="1"/>
                      <a:r>
                        <a:rPr lang="en-CA" sz="1400" b="0" kern="1200" dirty="0">
                          <a:solidFill>
                            <a:schemeClr val="dk1"/>
                          </a:solidFill>
                          <a:highlight>
                            <a:srgbClr val="FFFF00"/>
                          </a:highlight>
                          <a:latin typeface="+mn-lt"/>
                          <a:ea typeface="+mn-ea"/>
                          <a:cs typeface="+mn-cs"/>
                        </a:rPr>
                        <a:t>79</a:t>
                      </a:r>
                    </a:p>
                  </a:txBody>
                  <a:tcPr marL="9525" marR="9525" marT="9525" marB="0" anchor="b"/>
                </a:tc>
                <a:extLst>
                  <a:ext uri="{0D108BD9-81ED-4DB2-BD59-A6C34878D82A}">
                    <a16:rowId xmlns:a16="http://schemas.microsoft.com/office/drawing/2014/main" val="3782879118"/>
                  </a:ext>
                </a:extLst>
              </a:tr>
              <a:tr h="197975">
                <a:tc>
                  <a:txBody>
                    <a:bodyPr/>
                    <a:lstStyle/>
                    <a:p>
                      <a:pPr algn="ctr" fontAlgn="b"/>
                      <a:r>
                        <a:rPr lang="en-CA" sz="1400" b="1" kern="1200" dirty="0">
                          <a:solidFill>
                            <a:schemeClr val="dk1"/>
                          </a:solidFill>
                          <a:latin typeface="+mn-lt"/>
                          <a:ea typeface="+mn-ea"/>
                          <a:cs typeface="+mn-cs"/>
                        </a:rPr>
                        <a:t>OVERALL</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67.0</a:t>
                      </a:r>
                    </a:p>
                  </a:txBody>
                  <a:tcPr marL="9525" marR="9525" marT="9525" marB="0" anchor="b"/>
                </a:tc>
                <a:tc>
                  <a:txBody>
                    <a:bodyPr/>
                    <a:lstStyle/>
                    <a:p>
                      <a:pPr marL="0" algn="ctr" defTabSz="457200" rtl="0" eaLnBrk="1" fontAlgn="b" latinLnBrk="0" hangingPunct="1"/>
                      <a:r>
                        <a:rPr lang="en-CA" sz="1400" b="0" kern="1200">
                          <a:solidFill>
                            <a:schemeClr val="dk1"/>
                          </a:solidFill>
                          <a:latin typeface="+mn-lt"/>
                          <a:ea typeface="+mn-ea"/>
                          <a:cs typeface="+mn-cs"/>
                        </a:rPr>
                        <a:t>60.5</a:t>
                      </a:r>
                    </a:p>
                  </a:txBody>
                  <a:tcPr marL="9525" marR="9525" marT="9525" marB="0" anchor="b"/>
                </a:tc>
                <a:tc>
                  <a:txBody>
                    <a:bodyPr/>
                    <a:lstStyle/>
                    <a:p>
                      <a:pPr marL="0" algn="ctr" defTabSz="457200" rtl="0" eaLnBrk="1" fontAlgn="b" latinLnBrk="0" hangingPunct="1"/>
                      <a:r>
                        <a:rPr lang="en-CA" sz="1400" b="0" kern="1200" dirty="0">
                          <a:solidFill>
                            <a:schemeClr val="dk1"/>
                          </a:solidFill>
                          <a:latin typeface="+mn-lt"/>
                          <a:ea typeface="+mn-ea"/>
                          <a:cs typeface="+mn-cs"/>
                        </a:rPr>
                        <a:t>64</a:t>
                      </a:r>
                    </a:p>
                  </a:txBody>
                  <a:tcPr marL="9525" marR="9525" marT="9525" marB="0" anchor="b"/>
                </a:tc>
                <a:extLst>
                  <a:ext uri="{0D108BD9-81ED-4DB2-BD59-A6C34878D82A}">
                    <a16:rowId xmlns:a16="http://schemas.microsoft.com/office/drawing/2014/main" val="2047977014"/>
                  </a:ext>
                </a:extLst>
              </a:tr>
            </a:tbl>
          </a:graphicData>
        </a:graphic>
      </p:graphicFrame>
      <p:sp>
        <p:nvSpPr>
          <p:cNvPr id="5" name="TextBox 4">
            <a:extLst>
              <a:ext uri="{FF2B5EF4-FFF2-40B4-BE49-F238E27FC236}">
                <a16:creationId xmlns:a16="http://schemas.microsoft.com/office/drawing/2014/main" id="{6C4822DD-9261-9EDD-F006-5D6EBD439D2B}"/>
              </a:ext>
            </a:extLst>
          </p:cNvPr>
          <p:cNvSpPr txBox="1"/>
          <p:nvPr/>
        </p:nvSpPr>
        <p:spPr>
          <a:xfrm>
            <a:off x="1979713" y="4722542"/>
            <a:ext cx="4896544" cy="2308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900" dirty="0"/>
              <a:t>Table 3: Logistic Regression and TF-IDF Performance for Bug Classification Model</a:t>
            </a:r>
          </a:p>
        </p:txBody>
      </p:sp>
    </p:spTree>
    <p:extLst>
      <p:ext uri="{BB962C8B-B14F-4D97-AF65-F5344CB8AC3E}">
        <p14:creationId xmlns:p14="http://schemas.microsoft.com/office/powerpoint/2010/main" val="173369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68628E-314E-E550-A26C-33653E88D7D1}"/>
              </a:ext>
            </a:extLst>
          </p:cNvPr>
          <p:cNvSpPr>
            <a:spLocks noGrp="1"/>
          </p:cNvSpPr>
          <p:nvPr>
            <p:ph type="body" sz="quarter" idx="13"/>
          </p:nvPr>
        </p:nvSpPr>
        <p:spPr/>
        <p:txBody>
          <a:bodyPr/>
          <a:lstStyle/>
          <a:p>
            <a:endParaRPr lang="en-US"/>
          </a:p>
        </p:txBody>
      </p:sp>
      <p:sp>
        <p:nvSpPr>
          <p:cNvPr id="3" name="Title 2">
            <a:extLst>
              <a:ext uri="{FF2B5EF4-FFF2-40B4-BE49-F238E27FC236}">
                <a16:creationId xmlns:a16="http://schemas.microsoft.com/office/drawing/2014/main" id="{B2416336-5BBF-2599-2377-F251236BEA2A}"/>
              </a:ext>
            </a:extLst>
          </p:cNvPr>
          <p:cNvSpPr>
            <a:spLocks noGrp="1"/>
          </p:cNvSpPr>
          <p:nvPr>
            <p:ph type="title"/>
          </p:nvPr>
        </p:nvSpPr>
        <p:spPr/>
        <p:txBody>
          <a:bodyPr/>
          <a:lstStyle/>
          <a:p>
            <a:r>
              <a:rPr lang="en-US" dirty="0"/>
              <a:t>Replication Attempt</a:t>
            </a:r>
          </a:p>
        </p:txBody>
      </p:sp>
      <p:pic>
        <p:nvPicPr>
          <p:cNvPr id="9" name="Picture 8" descr="A screenshot of a computer&#10;&#10;Description automatically generated with low confidence">
            <a:extLst>
              <a:ext uri="{FF2B5EF4-FFF2-40B4-BE49-F238E27FC236}">
                <a16:creationId xmlns:a16="http://schemas.microsoft.com/office/drawing/2014/main" id="{1822902B-EB8E-6E22-EB86-F4CC4FC94D33}"/>
              </a:ext>
            </a:extLst>
          </p:cNvPr>
          <p:cNvPicPr>
            <a:picLocks noChangeAspect="1"/>
          </p:cNvPicPr>
          <p:nvPr/>
        </p:nvPicPr>
        <p:blipFill>
          <a:blip r:embed="rId2"/>
          <a:stretch>
            <a:fillRect/>
          </a:stretch>
        </p:blipFill>
        <p:spPr>
          <a:xfrm>
            <a:off x="783523" y="1107933"/>
            <a:ext cx="6972300" cy="3467100"/>
          </a:xfrm>
          <a:prstGeom prst="rect">
            <a:avLst/>
          </a:prstGeom>
        </p:spPr>
      </p:pic>
      <p:sp>
        <p:nvSpPr>
          <p:cNvPr id="10" name="TextBox 9">
            <a:extLst>
              <a:ext uri="{FF2B5EF4-FFF2-40B4-BE49-F238E27FC236}">
                <a16:creationId xmlns:a16="http://schemas.microsoft.com/office/drawing/2014/main" id="{CA8020A7-A48C-0B35-306C-E2FEA909233D}"/>
              </a:ext>
            </a:extLst>
          </p:cNvPr>
          <p:cNvSpPr txBox="1"/>
          <p:nvPr/>
        </p:nvSpPr>
        <p:spPr>
          <a:xfrm>
            <a:off x="1848860" y="4693068"/>
            <a:ext cx="5446280" cy="2308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900" dirty="0"/>
              <a:t>Figure 2: Screenshot of the Results from Logistic Regression model with the given replication package. </a:t>
            </a:r>
          </a:p>
        </p:txBody>
      </p:sp>
    </p:spTree>
    <p:extLst>
      <p:ext uri="{BB962C8B-B14F-4D97-AF65-F5344CB8AC3E}">
        <p14:creationId xmlns:p14="http://schemas.microsoft.com/office/powerpoint/2010/main" val="247413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E87CBD-295D-00CF-809A-D4316D4A0BA5}"/>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err="1"/>
              <a:t>BERTopic</a:t>
            </a:r>
            <a:r>
              <a:rPr lang="en-US" dirty="0"/>
              <a:t> </a:t>
            </a:r>
          </a:p>
          <a:p>
            <a:pPr marL="285750" indent="-285750">
              <a:buFont typeface="Arial" panose="020B0604020202020204" pitchFamily="34" charset="0"/>
              <a:buChar char="•"/>
            </a:pPr>
            <a:r>
              <a:rPr lang="en-US" dirty="0"/>
              <a:t>Comparative study by Egger and Yu [4] showed </a:t>
            </a:r>
            <a:r>
              <a:rPr lang="en-US" dirty="0" err="1"/>
              <a:t>BERTopic</a:t>
            </a:r>
            <a:r>
              <a:rPr lang="en-US" dirty="0"/>
              <a:t> performs better than LDA. </a:t>
            </a:r>
          </a:p>
        </p:txBody>
      </p:sp>
      <p:sp>
        <p:nvSpPr>
          <p:cNvPr id="3" name="Title 2">
            <a:extLst>
              <a:ext uri="{FF2B5EF4-FFF2-40B4-BE49-F238E27FC236}">
                <a16:creationId xmlns:a16="http://schemas.microsoft.com/office/drawing/2014/main" id="{C68CF372-807E-F030-8771-2B163F7867BA}"/>
              </a:ext>
            </a:extLst>
          </p:cNvPr>
          <p:cNvSpPr>
            <a:spLocks noGrp="1"/>
          </p:cNvSpPr>
          <p:nvPr>
            <p:ph type="title"/>
          </p:nvPr>
        </p:nvSpPr>
        <p:spPr/>
        <p:txBody>
          <a:bodyPr/>
          <a:lstStyle/>
          <a:p>
            <a:r>
              <a:rPr lang="en-US" dirty="0"/>
              <a:t>Experiments</a:t>
            </a:r>
          </a:p>
        </p:txBody>
      </p:sp>
      <p:pic>
        <p:nvPicPr>
          <p:cNvPr id="1026" name="Picture 2" descr="GitHub - MaartenGr/BERTopic: Leveraging BERT and c-TF-IDF to create easily  interpretable topics.">
            <a:extLst>
              <a:ext uri="{FF2B5EF4-FFF2-40B4-BE49-F238E27FC236}">
                <a16:creationId xmlns:a16="http://schemas.microsoft.com/office/drawing/2014/main" id="{C9099495-BD83-D045-F7A9-A0B03BDD2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211710"/>
            <a:ext cx="4067944" cy="20339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E9D229-18ED-8EC8-364F-D8B66C8A0D2B}"/>
              </a:ext>
            </a:extLst>
          </p:cNvPr>
          <p:cNvSpPr txBox="1"/>
          <p:nvPr/>
        </p:nvSpPr>
        <p:spPr>
          <a:xfrm>
            <a:off x="254223" y="4582959"/>
            <a:ext cx="8278217" cy="415498"/>
          </a:xfrm>
          <a:prstGeom prst="rect">
            <a:avLst/>
          </a:prstGeom>
          <a:noFill/>
        </p:spPr>
        <p:txBody>
          <a:bodyPr wrap="square" rtlCol="0">
            <a:spAutoFit/>
          </a:bodyPr>
          <a:lstStyle/>
          <a:p>
            <a:r>
              <a:rPr lang="en-US" sz="1000" dirty="0">
                <a:solidFill>
                  <a:srgbClr val="0E101A"/>
                </a:solidFill>
                <a:latin typeface="Inter"/>
              </a:rPr>
              <a:t>[4] </a:t>
            </a:r>
            <a:r>
              <a:rPr lang="en-CA" sz="1000" dirty="0">
                <a:solidFill>
                  <a:srgbClr val="0E101A"/>
                </a:solidFill>
                <a:latin typeface="Inter"/>
              </a:rPr>
              <a:t>R. Dr</a:t>
            </a:r>
            <a:r>
              <a:rPr lang="en-CA" sz="1000" b="0" i="0" dirty="0">
                <a:solidFill>
                  <a:srgbClr val="0E101A"/>
                </a:solidFill>
                <a:effectLst/>
                <a:latin typeface="Inter"/>
              </a:rPr>
              <a:t>. Egger and J. Yu, “A topic modeling comparison between </a:t>
            </a:r>
            <a:r>
              <a:rPr lang="en-CA" sz="1000" b="0" i="0" dirty="0" err="1">
                <a:solidFill>
                  <a:srgbClr val="0E101A"/>
                </a:solidFill>
                <a:effectLst/>
                <a:latin typeface="Inter"/>
              </a:rPr>
              <a:t>lda</a:t>
            </a:r>
            <a:r>
              <a:rPr lang="en-CA" sz="1000" b="0" i="0" dirty="0">
                <a:solidFill>
                  <a:srgbClr val="0E101A"/>
                </a:solidFill>
                <a:effectLst/>
                <a:latin typeface="Inter"/>
              </a:rPr>
              <a:t>, </a:t>
            </a:r>
            <a:r>
              <a:rPr lang="en-CA" sz="1000" b="0" i="0" dirty="0" err="1">
                <a:solidFill>
                  <a:srgbClr val="0E101A"/>
                </a:solidFill>
                <a:effectLst/>
                <a:latin typeface="Inter"/>
              </a:rPr>
              <a:t>nmf</a:t>
            </a:r>
            <a:r>
              <a:rPr lang="en-CA" sz="1000" b="0" i="0" dirty="0">
                <a:solidFill>
                  <a:srgbClr val="0E101A"/>
                </a:solidFill>
                <a:effectLst/>
                <a:latin typeface="Inter"/>
              </a:rPr>
              <a:t>, top2vec, and </a:t>
            </a:r>
            <a:r>
              <a:rPr lang="en-CA" sz="1000" b="0" i="0" dirty="0" err="1">
                <a:solidFill>
                  <a:srgbClr val="0E101A"/>
                </a:solidFill>
                <a:effectLst/>
                <a:latin typeface="Inter"/>
              </a:rPr>
              <a:t>bertopic</a:t>
            </a:r>
            <a:r>
              <a:rPr lang="en-CA" sz="1000" b="0" i="0" dirty="0">
                <a:solidFill>
                  <a:srgbClr val="0E101A"/>
                </a:solidFill>
                <a:effectLst/>
                <a:latin typeface="Inter"/>
              </a:rPr>
              <a:t> to demystify twitter posts,” Frontiers in Sociology, vol. 7, 05 2022.</a:t>
            </a:r>
            <a:endParaRPr lang="en-US" sz="1400" dirty="0">
              <a:solidFill>
                <a:schemeClr val="dk1"/>
              </a:solidFill>
              <a:latin typeface="+mn-lt"/>
              <a:ea typeface="+mn-ea"/>
            </a:endParaRPr>
          </a:p>
        </p:txBody>
      </p:sp>
    </p:spTree>
    <p:extLst>
      <p:ext uri="{BB962C8B-B14F-4D97-AF65-F5344CB8AC3E}">
        <p14:creationId xmlns:p14="http://schemas.microsoft.com/office/powerpoint/2010/main" val="94955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5154E-8FC0-E6A5-5150-B98080D80AF5}"/>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00AFC079-97CB-CEB5-5EC6-0C45E4DFC6CF}"/>
              </a:ext>
            </a:extLst>
          </p:cNvPr>
          <p:cNvSpPr>
            <a:spLocks noGrp="1"/>
          </p:cNvSpPr>
          <p:nvPr>
            <p:ph type="title"/>
          </p:nvPr>
        </p:nvSpPr>
        <p:spPr/>
        <p:txBody>
          <a:bodyPr/>
          <a:lstStyle/>
          <a:p>
            <a:r>
              <a:rPr lang="en-US" dirty="0"/>
              <a:t>Experimental Results</a:t>
            </a:r>
          </a:p>
        </p:txBody>
      </p:sp>
      <p:graphicFrame>
        <p:nvGraphicFramePr>
          <p:cNvPr id="4" name="Table 3">
            <a:extLst>
              <a:ext uri="{FF2B5EF4-FFF2-40B4-BE49-F238E27FC236}">
                <a16:creationId xmlns:a16="http://schemas.microsoft.com/office/drawing/2014/main" id="{75B3C0D9-3607-EE08-6511-35B198A1527B}"/>
              </a:ext>
            </a:extLst>
          </p:cNvPr>
          <p:cNvGraphicFramePr>
            <a:graphicFrameLocks noGrp="1"/>
          </p:cNvGraphicFramePr>
          <p:nvPr>
            <p:extLst>
              <p:ext uri="{D42A27DB-BD31-4B8C-83A1-F6EECF244321}">
                <p14:modId xmlns:p14="http://schemas.microsoft.com/office/powerpoint/2010/main" val="2130003796"/>
              </p:ext>
            </p:extLst>
          </p:nvPr>
        </p:nvGraphicFramePr>
        <p:xfrm>
          <a:off x="323528" y="1120902"/>
          <a:ext cx="7776864" cy="3405166"/>
        </p:xfrm>
        <a:graphic>
          <a:graphicData uri="http://schemas.openxmlformats.org/drawingml/2006/table">
            <a:tbl>
              <a:tblPr firstRow="1" bandRow="1">
                <a:tableStyleId>{5C22544A-7EE6-4342-B048-85BDC9FD1C3A}</a:tableStyleId>
              </a:tblPr>
              <a:tblGrid>
                <a:gridCol w="2555010">
                  <a:extLst>
                    <a:ext uri="{9D8B030D-6E8A-4147-A177-3AD203B41FA5}">
                      <a16:colId xmlns:a16="http://schemas.microsoft.com/office/drawing/2014/main" val="922552232"/>
                    </a:ext>
                  </a:extLst>
                </a:gridCol>
                <a:gridCol w="1008112">
                  <a:extLst>
                    <a:ext uri="{9D8B030D-6E8A-4147-A177-3AD203B41FA5}">
                      <a16:colId xmlns:a16="http://schemas.microsoft.com/office/drawing/2014/main" val="247658841"/>
                    </a:ext>
                  </a:extLst>
                </a:gridCol>
                <a:gridCol w="1008112">
                  <a:extLst>
                    <a:ext uri="{9D8B030D-6E8A-4147-A177-3AD203B41FA5}">
                      <a16:colId xmlns:a16="http://schemas.microsoft.com/office/drawing/2014/main" val="2002688241"/>
                    </a:ext>
                  </a:extLst>
                </a:gridCol>
                <a:gridCol w="1080120">
                  <a:extLst>
                    <a:ext uri="{9D8B030D-6E8A-4147-A177-3AD203B41FA5}">
                      <a16:colId xmlns:a16="http://schemas.microsoft.com/office/drawing/2014/main" val="3740363521"/>
                    </a:ext>
                  </a:extLst>
                </a:gridCol>
                <a:gridCol w="1080120">
                  <a:extLst>
                    <a:ext uri="{9D8B030D-6E8A-4147-A177-3AD203B41FA5}">
                      <a16:colId xmlns:a16="http://schemas.microsoft.com/office/drawing/2014/main" val="449478869"/>
                    </a:ext>
                  </a:extLst>
                </a:gridCol>
                <a:gridCol w="1045390">
                  <a:extLst>
                    <a:ext uri="{9D8B030D-6E8A-4147-A177-3AD203B41FA5}">
                      <a16:colId xmlns:a16="http://schemas.microsoft.com/office/drawing/2014/main" val="3537112178"/>
                    </a:ext>
                  </a:extLst>
                </a:gridCol>
              </a:tblGrid>
              <a:tr h="484301">
                <a:tc>
                  <a:txBody>
                    <a:bodyPr/>
                    <a:lstStyle/>
                    <a:p>
                      <a:pPr algn="ctr"/>
                      <a:r>
                        <a:rPr lang="en-US" sz="1400" dirty="0"/>
                        <a:t>Categories</a:t>
                      </a:r>
                    </a:p>
                  </a:txBody>
                  <a:tcPr anchor="ctr"/>
                </a:tc>
                <a:tc>
                  <a:txBody>
                    <a:bodyPr/>
                    <a:lstStyle/>
                    <a:p>
                      <a:pPr algn="ctr"/>
                      <a:r>
                        <a:rPr lang="en-US" sz="1400" dirty="0"/>
                        <a:t>Topic 1</a:t>
                      </a:r>
                    </a:p>
                  </a:txBody>
                  <a:tcPr anchor="ctr"/>
                </a:tc>
                <a:tc>
                  <a:txBody>
                    <a:bodyPr/>
                    <a:lstStyle/>
                    <a:p>
                      <a:pPr algn="ctr"/>
                      <a:r>
                        <a:rPr lang="en-US" sz="1400" dirty="0"/>
                        <a:t>Topic 2</a:t>
                      </a:r>
                    </a:p>
                  </a:txBody>
                  <a:tcPr anchor="ctr"/>
                </a:tc>
                <a:tc>
                  <a:txBody>
                    <a:bodyPr/>
                    <a:lstStyle/>
                    <a:p>
                      <a:pPr algn="ctr"/>
                      <a:r>
                        <a:rPr lang="en-US" sz="1400" dirty="0"/>
                        <a:t>Topic 3</a:t>
                      </a:r>
                    </a:p>
                  </a:txBody>
                  <a:tcPr anchor="ctr"/>
                </a:tc>
                <a:tc>
                  <a:txBody>
                    <a:bodyPr/>
                    <a:lstStyle/>
                    <a:p>
                      <a:pPr algn="ctr"/>
                      <a:r>
                        <a:rPr lang="en-US" sz="1400" dirty="0"/>
                        <a:t>Topic 4</a:t>
                      </a:r>
                    </a:p>
                  </a:txBody>
                  <a:tcPr anchor="ctr"/>
                </a:tc>
                <a:tc>
                  <a:txBody>
                    <a:bodyPr/>
                    <a:lstStyle/>
                    <a:p>
                      <a:pPr algn="ctr"/>
                      <a:r>
                        <a:rPr lang="en-US" sz="1400" dirty="0"/>
                        <a:t>Topic 5</a:t>
                      </a:r>
                    </a:p>
                  </a:txBody>
                  <a:tcPr anchor="ctr"/>
                </a:tc>
                <a:extLst>
                  <a:ext uri="{0D108BD9-81ED-4DB2-BD59-A6C34878D82A}">
                    <a16:rowId xmlns:a16="http://schemas.microsoft.com/office/drawing/2014/main" val="439375064"/>
                  </a:ext>
                </a:extLst>
              </a:tr>
              <a:tr h="322445">
                <a:tc>
                  <a:txBody>
                    <a:bodyPr/>
                    <a:lstStyle/>
                    <a:p>
                      <a:pPr algn="ctr"/>
                      <a:r>
                        <a:rPr lang="en-US" sz="1400" b="0" dirty="0"/>
                        <a:t>Program Anomaly Issue</a:t>
                      </a:r>
                    </a:p>
                  </a:txBody>
                  <a:tcPr/>
                </a:tc>
                <a:tc>
                  <a:txBody>
                    <a:bodyPr/>
                    <a:lstStyle/>
                    <a:p>
                      <a:pPr marL="0" algn="ctr" defTabSz="457200" rtl="0" eaLnBrk="1" latinLnBrk="0" hangingPunct="1"/>
                      <a:r>
                        <a:rPr lang="en-CA" sz="1400" kern="1200" dirty="0">
                          <a:solidFill>
                            <a:schemeClr val="dk1"/>
                          </a:solidFill>
                          <a:latin typeface="+mn-lt"/>
                          <a:ea typeface="+mn-ea"/>
                          <a:cs typeface="+mn-cs"/>
                        </a:rPr>
                        <a:t>patch</a:t>
                      </a:r>
                      <a:endParaRPr lang="en-US" sz="1400" kern="1200" dirty="0">
                        <a:solidFill>
                          <a:schemeClr val="dk1"/>
                        </a:solidFill>
                        <a:latin typeface="+mn-lt"/>
                        <a:ea typeface="+mn-ea"/>
                        <a:cs typeface="+mn-cs"/>
                      </a:endParaRPr>
                    </a:p>
                  </a:txBody>
                  <a:tcPr/>
                </a:tc>
                <a:tc>
                  <a:txBody>
                    <a:bodyPr/>
                    <a:lstStyle/>
                    <a:p>
                      <a:pPr algn="ctr"/>
                      <a:r>
                        <a:rPr lang="en-CA" sz="1400" dirty="0">
                          <a:highlight>
                            <a:srgbClr val="FFFF00"/>
                          </a:highlight>
                        </a:rPr>
                        <a:t>file</a:t>
                      </a:r>
                      <a:endParaRPr lang="en-US" sz="1400" dirty="0">
                        <a:highlight>
                          <a:srgbClr val="FFFF00"/>
                        </a:highlight>
                      </a:endParaRPr>
                    </a:p>
                  </a:txBody>
                  <a:tcPr/>
                </a:tc>
                <a:tc>
                  <a:txBody>
                    <a:bodyPr/>
                    <a:lstStyle/>
                    <a:p>
                      <a:pPr algn="ctr"/>
                      <a:r>
                        <a:rPr lang="en-CA" sz="1400" dirty="0">
                          <a:highlight>
                            <a:srgbClr val="FFFF00"/>
                          </a:highlight>
                        </a:rPr>
                        <a:t>crash</a:t>
                      </a:r>
                      <a:endParaRPr lang="en-US" sz="1400" dirty="0">
                        <a:highlight>
                          <a:srgbClr val="FFFF00"/>
                        </a:highlight>
                      </a:endParaRPr>
                    </a:p>
                  </a:txBody>
                  <a:tcPr/>
                </a:tc>
                <a:tc>
                  <a:txBody>
                    <a:bodyPr/>
                    <a:lstStyle/>
                    <a:p>
                      <a:pPr algn="ctr"/>
                      <a:r>
                        <a:rPr lang="en-CA" sz="1400" dirty="0">
                          <a:highlight>
                            <a:srgbClr val="FFFF00"/>
                          </a:highlight>
                        </a:rPr>
                        <a:t>exception</a:t>
                      </a:r>
                      <a:endParaRPr lang="en-US" sz="1400" dirty="0">
                        <a:highlight>
                          <a:srgbClr val="FFFF00"/>
                        </a:highlight>
                      </a:endParaRPr>
                    </a:p>
                  </a:txBody>
                  <a:tcPr/>
                </a:tc>
                <a:tc>
                  <a:txBody>
                    <a:bodyPr/>
                    <a:lstStyle/>
                    <a:p>
                      <a:pPr algn="ctr"/>
                      <a:r>
                        <a:rPr lang="en-CA" sz="1400" dirty="0"/>
                        <a:t>agent</a:t>
                      </a:r>
                      <a:endParaRPr lang="en-US" sz="1400" dirty="0"/>
                    </a:p>
                  </a:txBody>
                  <a:tcPr/>
                </a:tc>
                <a:extLst>
                  <a:ext uri="{0D108BD9-81ED-4DB2-BD59-A6C34878D82A}">
                    <a16:rowId xmlns:a16="http://schemas.microsoft.com/office/drawing/2014/main" val="1082420575"/>
                  </a:ext>
                </a:extLst>
              </a:tr>
              <a:tr h="284883">
                <a:tc>
                  <a:txBody>
                    <a:bodyPr/>
                    <a:lstStyle/>
                    <a:p>
                      <a:pPr algn="ctr"/>
                      <a:r>
                        <a:rPr lang="en-US" sz="1400" b="0" dirty="0"/>
                        <a:t>GUI-related Issue</a:t>
                      </a:r>
                    </a:p>
                  </a:txBody>
                  <a:tcPr/>
                </a:tc>
                <a:tc>
                  <a:txBody>
                    <a:bodyPr/>
                    <a:lstStyle/>
                    <a:p>
                      <a:pPr marL="0" algn="ctr" defTabSz="457200" rtl="0" eaLnBrk="1" latinLnBrk="0" hangingPunct="1"/>
                      <a:r>
                        <a:rPr lang="en-CA" sz="1400" kern="1200" dirty="0">
                          <a:solidFill>
                            <a:schemeClr val="dk1"/>
                          </a:solidFill>
                          <a:latin typeface="+mn-lt"/>
                          <a:ea typeface="+mn-ea"/>
                          <a:cs typeface="+mn-cs"/>
                        </a:rPr>
                        <a:t>html</a:t>
                      </a:r>
                      <a:endParaRPr lang="en-US" sz="1400" kern="1200" dirty="0">
                        <a:solidFill>
                          <a:schemeClr val="dk1"/>
                        </a:solidFill>
                        <a:latin typeface="+mn-lt"/>
                        <a:ea typeface="+mn-ea"/>
                        <a:cs typeface="+mn-cs"/>
                      </a:endParaRPr>
                    </a:p>
                  </a:txBody>
                  <a:tcPr/>
                </a:tc>
                <a:tc>
                  <a:txBody>
                    <a:bodyPr/>
                    <a:lstStyle/>
                    <a:p>
                      <a:pPr algn="ctr"/>
                      <a:r>
                        <a:rPr lang="en-CA" sz="1400" dirty="0"/>
                        <a:t>link</a:t>
                      </a:r>
                      <a:endParaRPr lang="en-US" sz="1400" dirty="0"/>
                    </a:p>
                  </a:txBody>
                  <a:tcPr/>
                </a:tc>
                <a:tc>
                  <a:txBody>
                    <a:bodyPr/>
                    <a:lstStyle/>
                    <a:p>
                      <a:pPr algn="ctr"/>
                      <a:r>
                        <a:rPr lang="en-CA" sz="1400" dirty="0">
                          <a:highlight>
                            <a:srgbClr val="FFFF00"/>
                          </a:highlight>
                        </a:rPr>
                        <a:t>render</a:t>
                      </a:r>
                      <a:endParaRPr lang="en-US" sz="1400" dirty="0">
                        <a:highlight>
                          <a:srgbClr val="FFFF00"/>
                        </a:highlight>
                      </a:endParaRPr>
                    </a:p>
                  </a:txBody>
                  <a:tcPr/>
                </a:tc>
                <a:tc>
                  <a:txBody>
                    <a:bodyPr/>
                    <a:lstStyle/>
                    <a:p>
                      <a:pPr algn="ctr"/>
                      <a:r>
                        <a:rPr lang="en-CA" sz="1400" dirty="0"/>
                        <a:t>table </a:t>
                      </a:r>
                      <a:endParaRPr lang="en-US" sz="1400" dirty="0"/>
                    </a:p>
                  </a:txBody>
                  <a:tcPr/>
                </a:tc>
                <a:tc>
                  <a:txBody>
                    <a:bodyPr/>
                    <a:lstStyle/>
                    <a:p>
                      <a:pPr algn="ctr"/>
                      <a:r>
                        <a:rPr lang="en-CA" sz="1400" dirty="0"/>
                        <a:t>panel</a:t>
                      </a:r>
                      <a:endParaRPr lang="en-US" sz="1400" dirty="0"/>
                    </a:p>
                  </a:txBody>
                  <a:tcPr/>
                </a:tc>
                <a:extLst>
                  <a:ext uri="{0D108BD9-81ED-4DB2-BD59-A6C34878D82A}">
                    <a16:rowId xmlns:a16="http://schemas.microsoft.com/office/drawing/2014/main" val="1230575338"/>
                  </a:ext>
                </a:extLst>
              </a:tr>
              <a:tr h="284883">
                <a:tc>
                  <a:txBody>
                    <a:bodyPr/>
                    <a:lstStyle/>
                    <a:p>
                      <a:pPr algn="ctr"/>
                      <a:r>
                        <a:rPr lang="en-US" sz="1400" dirty="0"/>
                        <a:t>Configuration Issue</a:t>
                      </a:r>
                    </a:p>
                  </a:txBody>
                  <a:tcPr/>
                </a:tc>
                <a:tc>
                  <a:txBody>
                    <a:bodyPr/>
                    <a:lstStyle/>
                    <a:p>
                      <a:pPr marL="0" algn="ctr" defTabSz="457200" rtl="0" eaLnBrk="1" fontAlgn="b" latinLnBrk="0" hangingPunct="1"/>
                      <a:r>
                        <a:rPr lang="en-CA" sz="1400" kern="1200" dirty="0">
                          <a:solidFill>
                            <a:schemeClr val="dk1"/>
                          </a:solidFill>
                          <a:latin typeface="+mn-lt"/>
                          <a:ea typeface="+mn-ea"/>
                          <a:cs typeface="+mn-cs"/>
                        </a:rPr>
                        <a:t>link</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server</a:t>
                      </a:r>
                    </a:p>
                  </a:txBody>
                  <a:tcPr marL="28575" marR="28575" marT="19050" marB="19050" anchor="b"/>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build</a:t>
                      </a:r>
                    </a:p>
                  </a:txBody>
                  <a:tcPr marL="28575" marR="28575" marT="19050" marB="19050" anchor="b"/>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plugin</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review</a:t>
                      </a:r>
                    </a:p>
                  </a:txBody>
                  <a:tcPr marL="28575" marR="28575" marT="19050" marB="19050" anchor="b"/>
                </a:tc>
                <a:extLst>
                  <a:ext uri="{0D108BD9-81ED-4DB2-BD59-A6C34878D82A}">
                    <a16:rowId xmlns:a16="http://schemas.microsoft.com/office/drawing/2014/main" val="2084496127"/>
                  </a:ext>
                </a:extLst>
              </a:tr>
              <a:tr h="284883">
                <a:tc>
                  <a:txBody>
                    <a:bodyPr/>
                    <a:lstStyle/>
                    <a:p>
                      <a:pPr algn="ctr"/>
                      <a:r>
                        <a:rPr lang="en-US" sz="1400" b="0" dirty="0"/>
                        <a:t>Test Code related Issue</a:t>
                      </a:r>
                    </a:p>
                  </a:txBody>
                  <a:tcPr/>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failure</a:t>
                      </a:r>
                    </a:p>
                  </a:txBody>
                  <a:tcPr marL="28575" marR="28575" marT="19050" marB="19050" anchor="b"/>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test</a:t>
                      </a:r>
                    </a:p>
                  </a:txBody>
                  <a:tcPr marL="28575" marR="28575" marT="19050" marB="19050" anchor="b"/>
                </a:tc>
                <a:tc>
                  <a:txBody>
                    <a:bodyPr/>
                    <a:lstStyle/>
                    <a:p>
                      <a:pPr marL="0" algn="ctr" defTabSz="457200" rtl="0" eaLnBrk="1" fontAlgn="b" latinLnBrk="0" hangingPunct="1"/>
                      <a:r>
                        <a:rPr lang="en-CA" sz="1400" kern="1200" dirty="0" err="1">
                          <a:solidFill>
                            <a:schemeClr val="dk1"/>
                          </a:solidFill>
                          <a:latin typeface="+mn-lt"/>
                          <a:ea typeface="+mn-ea"/>
                          <a:cs typeface="+mn-cs"/>
                        </a:rPr>
                        <a:t>junit</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regression</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ignore</a:t>
                      </a:r>
                    </a:p>
                  </a:txBody>
                  <a:tcPr marL="28575" marR="28575" marT="19050" marB="19050" anchor="b"/>
                </a:tc>
                <a:extLst>
                  <a:ext uri="{0D108BD9-81ED-4DB2-BD59-A6C34878D82A}">
                    <a16:rowId xmlns:a16="http://schemas.microsoft.com/office/drawing/2014/main" val="627440835"/>
                  </a:ext>
                </a:extLst>
              </a:tr>
              <a:tr h="284883">
                <a:tc>
                  <a:txBody>
                    <a:bodyPr/>
                    <a:lstStyle/>
                    <a:p>
                      <a:pPr algn="ctr"/>
                      <a:r>
                        <a:rPr lang="en-US" sz="1400" b="0" dirty="0"/>
                        <a:t>Performance Issue</a:t>
                      </a:r>
                    </a:p>
                  </a:txBody>
                  <a:tcPr/>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thread</a:t>
                      </a:r>
                    </a:p>
                  </a:txBody>
                  <a:tcPr marL="28575" marR="28575" marT="19050" marB="19050" anchor="b"/>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infinite</a:t>
                      </a:r>
                    </a:p>
                  </a:txBody>
                  <a:tcPr marL="28575" marR="28575" marT="19050" marB="19050" anchor="b"/>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loop</a:t>
                      </a:r>
                    </a:p>
                  </a:txBody>
                  <a:tcPr marL="28575" marR="28575" marT="19050" marB="19050" anchor="b"/>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memory</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leak</a:t>
                      </a:r>
                    </a:p>
                  </a:txBody>
                  <a:tcPr marL="28575" marR="28575" marT="19050" marB="19050" anchor="b"/>
                </a:tc>
                <a:extLst>
                  <a:ext uri="{0D108BD9-81ED-4DB2-BD59-A6C34878D82A}">
                    <a16:rowId xmlns:a16="http://schemas.microsoft.com/office/drawing/2014/main" val="2580868619"/>
                  </a:ext>
                </a:extLst>
              </a:tr>
              <a:tr h="284883">
                <a:tc>
                  <a:txBody>
                    <a:bodyPr/>
                    <a:lstStyle/>
                    <a:p>
                      <a:pPr algn="ctr"/>
                      <a:r>
                        <a:rPr lang="en-US" sz="1400" b="0" dirty="0"/>
                        <a:t>Permission/Deprecation Issue</a:t>
                      </a:r>
                    </a:p>
                  </a:txBody>
                  <a:tcPr/>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deprecated</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removal</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hibernation</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transfer</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adapt</a:t>
                      </a:r>
                    </a:p>
                  </a:txBody>
                  <a:tcPr marL="28575" marR="28575" marT="19050" marB="19050" anchor="b"/>
                </a:tc>
                <a:extLst>
                  <a:ext uri="{0D108BD9-81ED-4DB2-BD59-A6C34878D82A}">
                    <a16:rowId xmlns:a16="http://schemas.microsoft.com/office/drawing/2014/main" val="3274040833"/>
                  </a:ext>
                </a:extLst>
              </a:tr>
              <a:tr h="284883">
                <a:tc>
                  <a:txBody>
                    <a:bodyPr/>
                    <a:lstStyle/>
                    <a:p>
                      <a:pPr algn="ctr"/>
                      <a:r>
                        <a:rPr lang="en-US" sz="1400" b="0" dirty="0"/>
                        <a:t>Security Issue</a:t>
                      </a:r>
                    </a:p>
                  </a:txBody>
                  <a:tcPr/>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security</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cocoon</a:t>
                      </a:r>
                    </a:p>
                  </a:txBody>
                  <a:tcPr marL="28575" marR="28575" marT="19050" marB="19050" anchor="b"/>
                </a:tc>
                <a:tc>
                  <a:txBody>
                    <a:bodyPr/>
                    <a:lstStyle/>
                    <a:p>
                      <a:pPr marL="0" algn="ctr" defTabSz="457200" rtl="0" eaLnBrk="1" fontAlgn="b" latinLnBrk="0" hangingPunct="1"/>
                      <a:r>
                        <a:rPr lang="en-CA" sz="1400" kern="1200" dirty="0" err="1">
                          <a:solidFill>
                            <a:schemeClr val="dk1"/>
                          </a:solidFill>
                          <a:highlight>
                            <a:srgbClr val="FFFF00"/>
                          </a:highlight>
                          <a:latin typeface="+mn-lt"/>
                          <a:ea typeface="+mn-ea"/>
                          <a:cs typeface="+mn-cs"/>
                        </a:rPr>
                        <a:t>package</a:t>
                      </a:r>
                      <a:r>
                        <a:rPr lang="en-CA" sz="1400" kern="1200" dirty="0" err="1">
                          <a:solidFill>
                            <a:schemeClr val="dk1"/>
                          </a:solidFill>
                          <a:latin typeface="+mn-lt"/>
                          <a:ea typeface="+mn-ea"/>
                          <a:cs typeface="+mn-cs"/>
                        </a:rPr>
                        <a:t>access</a:t>
                      </a:r>
                      <a:endParaRPr lang="en-CA" sz="1400" kern="1200" dirty="0">
                        <a:solidFill>
                          <a:schemeClr val="dk1"/>
                        </a:solidFill>
                        <a:latin typeface="+mn-lt"/>
                        <a:ea typeface="+mn-ea"/>
                        <a:cs typeface="+mn-cs"/>
                      </a:endParaRP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server</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file</a:t>
                      </a:r>
                    </a:p>
                  </a:txBody>
                  <a:tcPr marL="28575" marR="28575" marT="19050" marB="19050" anchor="b"/>
                </a:tc>
                <a:extLst>
                  <a:ext uri="{0D108BD9-81ED-4DB2-BD59-A6C34878D82A}">
                    <a16:rowId xmlns:a16="http://schemas.microsoft.com/office/drawing/2014/main" val="207455052"/>
                  </a:ext>
                </a:extLst>
              </a:tr>
              <a:tr h="284883">
                <a:tc>
                  <a:txBody>
                    <a:bodyPr/>
                    <a:lstStyle/>
                    <a:p>
                      <a:pPr algn="ctr"/>
                      <a:r>
                        <a:rPr lang="en-US" sz="1400" b="0" dirty="0"/>
                        <a:t>Network Issue</a:t>
                      </a:r>
                    </a:p>
                  </a:txBody>
                  <a:tcPr/>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server</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build</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redirect</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abort</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connection</a:t>
                      </a:r>
                    </a:p>
                  </a:txBody>
                  <a:tcPr marL="28575" marR="28575" marT="19050" marB="19050" anchor="b"/>
                </a:tc>
                <a:extLst>
                  <a:ext uri="{0D108BD9-81ED-4DB2-BD59-A6C34878D82A}">
                    <a16:rowId xmlns:a16="http://schemas.microsoft.com/office/drawing/2014/main" val="89040361"/>
                  </a:ext>
                </a:extLst>
              </a:tr>
              <a:tr h="284883">
                <a:tc>
                  <a:txBody>
                    <a:bodyPr/>
                    <a:lstStyle/>
                    <a:p>
                      <a:pPr algn="ctr"/>
                      <a:r>
                        <a:rPr lang="en-US" sz="1400" b="0" dirty="0"/>
                        <a:t>Database Related Issue</a:t>
                      </a:r>
                    </a:p>
                  </a:txBody>
                  <a:tcPr/>
                </a:tc>
                <a:tc>
                  <a:txBody>
                    <a:bodyPr/>
                    <a:lstStyle/>
                    <a:p>
                      <a:pPr marL="0" algn="ctr" defTabSz="457200" rtl="0" eaLnBrk="1" fontAlgn="b" latinLnBrk="0" hangingPunct="1"/>
                      <a:r>
                        <a:rPr lang="en-CA" sz="1400" kern="1200" dirty="0">
                          <a:solidFill>
                            <a:schemeClr val="dk1"/>
                          </a:solidFill>
                          <a:highlight>
                            <a:srgbClr val="FFFF00"/>
                          </a:highlight>
                          <a:latin typeface="+mn-lt"/>
                          <a:ea typeface="+mn-ea"/>
                          <a:cs typeface="+mn-cs"/>
                        </a:rPr>
                        <a:t>database</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queries</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select</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search</a:t>
                      </a:r>
                    </a:p>
                  </a:txBody>
                  <a:tcPr marL="28575" marR="28575" marT="19050" marB="19050" anchor="b"/>
                </a:tc>
                <a:tc>
                  <a:txBody>
                    <a:bodyPr/>
                    <a:lstStyle/>
                    <a:p>
                      <a:pPr marL="0" algn="ctr" defTabSz="457200" rtl="0" eaLnBrk="1" fontAlgn="b" latinLnBrk="0" hangingPunct="1"/>
                      <a:r>
                        <a:rPr lang="en-CA" sz="1400" kern="1200" dirty="0">
                          <a:solidFill>
                            <a:schemeClr val="dk1"/>
                          </a:solidFill>
                          <a:latin typeface="+mn-lt"/>
                          <a:ea typeface="+mn-ea"/>
                          <a:cs typeface="+mn-cs"/>
                        </a:rPr>
                        <a:t>patch</a:t>
                      </a:r>
                    </a:p>
                  </a:txBody>
                  <a:tcPr marL="28575" marR="28575" marT="19050" marB="19050" anchor="b"/>
                </a:tc>
                <a:extLst>
                  <a:ext uri="{0D108BD9-81ED-4DB2-BD59-A6C34878D82A}">
                    <a16:rowId xmlns:a16="http://schemas.microsoft.com/office/drawing/2014/main" val="3782879118"/>
                  </a:ext>
                </a:extLst>
              </a:tr>
            </a:tbl>
          </a:graphicData>
        </a:graphic>
      </p:graphicFrame>
      <p:sp>
        <p:nvSpPr>
          <p:cNvPr id="5" name="TextBox 4">
            <a:extLst>
              <a:ext uri="{FF2B5EF4-FFF2-40B4-BE49-F238E27FC236}">
                <a16:creationId xmlns:a16="http://schemas.microsoft.com/office/drawing/2014/main" id="{1E72942A-CB74-272E-0AA9-99E11BEA82D2}"/>
              </a:ext>
            </a:extLst>
          </p:cNvPr>
          <p:cNvSpPr txBox="1"/>
          <p:nvPr/>
        </p:nvSpPr>
        <p:spPr>
          <a:xfrm>
            <a:off x="1701167" y="4713760"/>
            <a:ext cx="5362273" cy="2308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900" dirty="0"/>
              <a:t>Table 4: Topic Distribution across the Bug Categories using </a:t>
            </a:r>
            <a:r>
              <a:rPr lang="en-US" sz="900" dirty="0" err="1"/>
              <a:t>BERTopic</a:t>
            </a:r>
            <a:r>
              <a:rPr lang="en-US" sz="900" dirty="0"/>
              <a:t> with K-means Cluster model </a:t>
            </a:r>
          </a:p>
        </p:txBody>
      </p:sp>
    </p:spTree>
    <p:extLst>
      <p:ext uri="{BB962C8B-B14F-4D97-AF65-F5344CB8AC3E}">
        <p14:creationId xmlns:p14="http://schemas.microsoft.com/office/powerpoint/2010/main" val="107851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23A9B2-6B75-631D-1950-D6953557CFB4}"/>
              </a:ext>
            </a:extLst>
          </p:cNvPr>
          <p:cNvSpPr>
            <a:spLocks noGrp="1"/>
          </p:cNvSpPr>
          <p:nvPr>
            <p:ph type="body" sz="quarter" idx="13"/>
          </p:nvPr>
        </p:nvSpPr>
        <p:spPr/>
        <p:txBody>
          <a:bodyPr/>
          <a:lstStyle/>
          <a:p>
            <a:pPr marL="342900" indent="-342900">
              <a:buAutoNum type="arabicParenBoth"/>
            </a:pPr>
            <a:r>
              <a:rPr lang="en-CA" sz="1800" dirty="0"/>
              <a:t>Lack of methodological decisions</a:t>
            </a:r>
          </a:p>
          <a:p>
            <a:pPr marL="342900" indent="-342900">
              <a:buAutoNum type="arabicParenBoth"/>
            </a:pPr>
            <a:endParaRPr lang="en-CA" sz="1800" dirty="0"/>
          </a:p>
          <a:p>
            <a:endParaRPr lang="en-CA" sz="1800" dirty="0"/>
          </a:p>
          <a:p>
            <a:r>
              <a:rPr lang="en-CA" sz="1800" dirty="0"/>
              <a:t>(2)  Incomplete replication package</a:t>
            </a:r>
            <a:endParaRPr lang="en-US" sz="1800" dirty="0"/>
          </a:p>
        </p:txBody>
      </p:sp>
      <p:sp>
        <p:nvSpPr>
          <p:cNvPr id="3" name="Title 2">
            <a:extLst>
              <a:ext uri="{FF2B5EF4-FFF2-40B4-BE49-F238E27FC236}">
                <a16:creationId xmlns:a16="http://schemas.microsoft.com/office/drawing/2014/main" id="{36416910-8E0D-4BCD-7235-9FA53A55E794}"/>
              </a:ext>
            </a:extLst>
          </p:cNvPr>
          <p:cNvSpPr>
            <a:spLocks noGrp="1"/>
          </p:cNvSpPr>
          <p:nvPr>
            <p:ph type="title"/>
          </p:nvPr>
        </p:nvSpPr>
        <p:spPr/>
        <p:txBody>
          <a:bodyPr/>
          <a:lstStyle/>
          <a:p>
            <a:r>
              <a:rPr lang="en-US" sz="2400" dirty="0"/>
              <a:t>Critiques</a:t>
            </a:r>
          </a:p>
        </p:txBody>
      </p:sp>
    </p:spTree>
    <p:extLst>
      <p:ext uri="{BB962C8B-B14F-4D97-AF65-F5344CB8AC3E}">
        <p14:creationId xmlns:p14="http://schemas.microsoft.com/office/powerpoint/2010/main" val="577870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44C24F-09C7-2375-B221-6DA255606948}"/>
              </a:ext>
            </a:extLst>
          </p:cNvPr>
          <p:cNvSpPr>
            <a:spLocks noGrp="1"/>
          </p:cNvSpPr>
          <p:nvPr>
            <p:ph type="body" sz="quarter" idx="13"/>
          </p:nvPr>
        </p:nvSpPr>
        <p:spPr>
          <a:xfrm>
            <a:off x="420533" y="1026247"/>
            <a:ext cx="2999339" cy="3697288"/>
          </a:xfrm>
        </p:spPr>
        <p:txBody>
          <a:bodyPr/>
          <a:lstStyle/>
          <a:p>
            <a:pPr marL="285750" indent="-285750">
              <a:buFont typeface="Arial" panose="020B0604020202020204" pitchFamily="34" charset="0"/>
              <a:buChar char="•"/>
            </a:pPr>
            <a:r>
              <a:rPr lang="en-US" dirty="0"/>
              <a:t>Bug Classification into 9 types based on root causes</a:t>
            </a:r>
          </a:p>
          <a:p>
            <a:pPr marL="285750" indent="-285750">
              <a:buFont typeface="Arial" panose="020B0604020202020204" pitchFamily="34" charset="0"/>
              <a:buChar char="•"/>
            </a:pPr>
            <a:r>
              <a:rPr lang="en-US" b="1" dirty="0"/>
              <a:t>Topic Modeling</a:t>
            </a:r>
            <a:r>
              <a:rPr lang="en-US" dirty="0"/>
              <a:t> for feature extraction</a:t>
            </a:r>
          </a:p>
          <a:p>
            <a:pPr marL="285750" indent="-285750">
              <a:buFont typeface="Arial" panose="020B0604020202020204" pitchFamily="34" charset="0"/>
              <a:buChar char="•"/>
            </a:pPr>
            <a:r>
              <a:rPr lang="en-US" i="1" dirty="0"/>
              <a:t>Not All Bugs are the Same</a:t>
            </a:r>
          </a:p>
          <a:p>
            <a:pPr marL="285750" indent="-285750">
              <a:buFont typeface="Arial" panose="020B0604020202020204" pitchFamily="34" charset="0"/>
              <a:buChar char="•"/>
            </a:pPr>
            <a:r>
              <a:rPr lang="en-US" b="1" dirty="0"/>
              <a:t>Insight</a:t>
            </a:r>
            <a:r>
              <a:rPr lang="en-US" dirty="0"/>
              <a:t> into bug classification approaches</a:t>
            </a:r>
          </a:p>
          <a:p>
            <a:pPr marL="285750"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B28F855A-C6C5-7898-B136-B08A7F61FBAA}"/>
              </a:ext>
            </a:extLst>
          </p:cNvPr>
          <p:cNvSpPr>
            <a:spLocks noGrp="1"/>
          </p:cNvSpPr>
          <p:nvPr>
            <p:ph type="title"/>
          </p:nvPr>
        </p:nvSpPr>
        <p:spPr>
          <a:xfrm>
            <a:off x="420533" y="486498"/>
            <a:ext cx="7886700" cy="451716"/>
          </a:xfrm>
        </p:spPr>
        <p:txBody>
          <a:bodyPr/>
          <a:lstStyle/>
          <a:p>
            <a:r>
              <a:rPr lang="en-US" dirty="0"/>
              <a:t>Conclusion</a:t>
            </a:r>
          </a:p>
        </p:txBody>
      </p:sp>
      <p:pic>
        <p:nvPicPr>
          <p:cNvPr id="6148" name="Picture 4">
            <a:extLst>
              <a:ext uri="{FF2B5EF4-FFF2-40B4-BE49-F238E27FC236}">
                <a16:creationId xmlns:a16="http://schemas.microsoft.com/office/drawing/2014/main" id="{D9FAC30F-5824-29D8-F8DE-6DEEA1997A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709"/>
          <a:stretch/>
        </p:blipFill>
        <p:spPr bwMode="auto">
          <a:xfrm>
            <a:off x="3434019" y="0"/>
            <a:ext cx="507975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929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DFB1AFB6-4217-580B-2B1A-66F770D91B25}"/>
              </a:ext>
            </a:extLst>
          </p:cNvPr>
          <p:cNvSpPr txBox="1">
            <a:spLocks/>
          </p:cNvSpPr>
          <p:nvPr/>
        </p:nvSpPr>
        <p:spPr>
          <a:xfrm>
            <a:off x="428050" y="1058110"/>
            <a:ext cx="7661438" cy="3697288"/>
          </a:xfrm>
          <a:prstGeom prst="rect">
            <a:avLst/>
          </a:prstGeom>
        </p:spPr>
        <p:txBody>
          <a:bodyPr vert="horz" lIns="0" tIns="0" rIns="0" bIns="0"/>
          <a:lstStyle>
            <a:lvl1pPr marL="0" indent="0" algn="l" defTabSz="457200" rtl="0" eaLnBrk="0" fontAlgn="base" hangingPunct="0">
              <a:lnSpc>
                <a:spcPct val="130000"/>
              </a:lnSpc>
              <a:spcBef>
                <a:spcPts val="0"/>
              </a:spcBef>
              <a:spcAft>
                <a:spcPct val="0"/>
              </a:spcAft>
              <a:buFontTx/>
              <a:buNone/>
              <a:defRPr sz="1500" kern="1200">
                <a:solidFill>
                  <a:schemeClr val="tx1"/>
                </a:solidFill>
                <a:latin typeface="Arial"/>
                <a:ea typeface="MS PGothic" panose="020B0600070205080204" pitchFamily="34" charset="-128"/>
                <a:cs typeface="Arial"/>
              </a:defRPr>
            </a:lvl1pPr>
            <a:lvl2pPr marL="0" indent="-180000" algn="l" defTabSz="457200" rtl="0" eaLnBrk="0" fontAlgn="base" hangingPunct="0">
              <a:lnSpc>
                <a:spcPct val="130000"/>
              </a:lnSpc>
              <a:spcBef>
                <a:spcPts val="0"/>
              </a:spcBef>
              <a:spcAft>
                <a:spcPct val="0"/>
              </a:spcAft>
              <a:buFont typeface="Arial"/>
              <a:buChar char="•"/>
              <a:defRPr sz="1500" kern="1200">
                <a:solidFill>
                  <a:schemeClr val="tx1"/>
                </a:solidFill>
                <a:latin typeface="Arial"/>
                <a:ea typeface="MS PGothic" panose="020B0600070205080204" pitchFamily="34" charset="-128"/>
                <a:cs typeface="Arial"/>
              </a:defRPr>
            </a:lvl2pPr>
            <a:lvl3pPr marL="540000" indent="-180000" algn="l" defTabSz="457200" rtl="0" eaLnBrk="0" fontAlgn="base" hangingPunct="0">
              <a:lnSpc>
                <a:spcPct val="130000"/>
              </a:lnSpc>
              <a:spcBef>
                <a:spcPts val="0"/>
              </a:spcBef>
              <a:spcAft>
                <a:spcPct val="0"/>
              </a:spcAft>
              <a:buFont typeface="Arial" panose="020B0604020202020204" pitchFamily="34" charset="0"/>
              <a:buChar char="•"/>
              <a:defRPr sz="1500" b="0" i="0" kern="1200">
                <a:solidFill>
                  <a:schemeClr val="tx1"/>
                </a:solidFill>
                <a:latin typeface="Arial"/>
                <a:ea typeface="MS PGothic" panose="020B0600070205080204" pitchFamily="34" charset="-128"/>
                <a:cs typeface="Arial"/>
              </a:defRPr>
            </a:lvl3pPr>
            <a:lvl4pPr marL="900000" indent="-180000" algn="l" defTabSz="457200" rtl="0" eaLnBrk="0" fontAlgn="base" hangingPunct="0">
              <a:lnSpc>
                <a:spcPct val="130000"/>
              </a:lnSpc>
              <a:spcBef>
                <a:spcPts val="0"/>
              </a:spcBef>
              <a:spcAft>
                <a:spcPct val="0"/>
              </a:spcAft>
              <a:buFont typeface="Arial"/>
              <a:buChar char="•"/>
              <a:defRPr sz="1500" b="0" i="0" kern="1200">
                <a:solidFill>
                  <a:schemeClr val="tx1"/>
                </a:solidFill>
                <a:latin typeface="Arial"/>
                <a:ea typeface="MS PGothic" panose="020B0600070205080204" pitchFamily="34" charset="-128"/>
                <a:cs typeface="Arial"/>
              </a:defRPr>
            </a:lvl4pPr>
            <a:lvl5pPr marL="1260000" indent="-180000" algn="l" defTabSz="457200" rtl="0" eaLnBrk="0" fontAlgn="base" hangingPunct="0">
              <a:lnSpc>
                <a:spcPct val="130000"/>
              </a:lnSpc>
              <a:spcBef>
                <a:spcPts val="0"/>
              </a:spcBef>
              <a:spcAft>
                <a:spcPct val="0"/>
              </a:spcAft>
              <a:buFont typeface="Arial"/>
              <a:buChar char="•"/>
              <a:defRPr sz="1500" b="0" i="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CA" altLang="en-US" b="1" dirty="0"/>
              <a:t>Introduction</a:t>
            </a:r>
            <a:endParaRPr lang="en-CA" altLang="en-US" dirty="0"/>
          </a:p>
          <a:p>
            <a:pPr marL="285750" indent="-285750">
              <a:buFont typeface="Arial" panose="020B0604020202020204" pitchFamily="34" charset="0"/>
              <a:buChar char="•"/>
            </a:pPr>
            <a:r>
              <a:rPr lang="en-CA" altLang="en-US" b="1" dirty="0"/>
              <a:t>Motivation</a:t>
            </a:r>
          </a:p>
          <a:p>
            <a:pPr marL="285750" indent="-285750">
              <a:buFont typeface="Arial" panose="020B0604020202020204" pitchFamily="34" charset="0"/>
              <a:buChar char="•"/>
            </a:pPr>
            <a:r>
              <a:rPr lang="en-CA" altLang="en-US" b="1" dirty="0"/>
              <a:t>Goals</a:t>
            </a:r>
          </a:p>
          <a:p>
            <a:pPr marL="285750" indent="-285750">
              <a:buFont typeface="Arial" panose="020B0604020202020204" pitchFamily="34" charset="0"/>
              <a:buChar char="•"/>
            </a:pPr>
            <a:r>
              <a:rPr lang="en-CA" altLang="en-US" b="1" dirty="0"/>
              <a:t>Dataset</a:t>
            </a:r>
          </a:p>
          <a:p>
            <a:pPr marL="285750" indent="-285750">
              <a:buFont typeface="Arial" panose="020B0604020202020204" pitchFamily="34" charset="0"/>
              <a:buChar char="•"/>
            </a:pPr>
            <a:r>
              <a:rPr lang="en-CA" altLang="en-US" b="1" dirty="0"/>
              <a:t>Research Question 1</a:t>
            </a:r>
          </a:p>
          <a:p>
            <a:pPr marL="285750" indent="-285750">
              <a:buFont typeface="Arial" panose="020B0604020202020204" pitchFamily="34" charset="0"/>
              <a:buChar char="•"/>
            </a:pPr>
            <a:r>
              <a:rPr lang="en-CA" altLang="en-US" b="1" dirty="0"/>
              <a:t>Research Question 2</a:t>
            </a:r>
          </a:p>
          <a:p>
            <a:pPr marL="285750" indent="-285750">
              <a:buFont typeface="Arial" panose="020B0604020202020204" pitchFamily="34" charset="0"/>
              <a:buChar char="•"/>
            </a:pPr>
            <a:r>
              <a:rPr lang="en-CA" altLang="en-US" b="1" dirty="0"/>
              <a:t>Research Question 3</a:t>
            </a:r>
          </a:p>
          <a:p>
            <a:pPr marL="285750" indent="-285750">
              <a:buFont typeface="Arial" panose="020B0604020202020204" pitchFamily="34" charset="0"/>
              <a:buChar char="•"/>
            </a:pPr>
            <a:r>
              <a:rPr lang="en-CA" altLang="en-US" b="1" dirty="0"/>
              <a:t>Experiments</a:t>
            </a:r>
          </a:p>
          <a:p>
            <a:pPr marL="285750" indent="-285750">
              <a:buFont typeface="Arial" panose="020B0604020202020204" pitchFamily="34" charset="0"/>
              <a:buChar char="•"/>
            </a:pPr>
            <a:r>
              <a:rPr lang="en-CA" altLang="en-US" b="1" dirty="0"/>
              <a:t>Critiques</a:t>
            </a:r>
          </a:p>
          <a:p>
            <a:pPr marL="285750" indent="-285750">
              <a:buFont typeface="Arial" panose="020B0604020202020204" pitchFamily="34" charset="0"/>
              <a:buChar char="•"/>
            </a:pPr>
            <a:r>
              <a:rPr lang="en-CA" altLang="en-US" b="1" dirty="0"/>
              <a:t>Conclusion</a:t>
            </a:r>
          </a:p>
          <a:p>
            <a:pPr marL="285750" indent="-285750">
              <a:buFont typeface="Arial" panose="020B0604020202020204" pitchFamily="34" charset="0"/>
              <a:buChar char="•"/>
            </a:pPr>
            <a:endParaRPr lang="en-CA" altLang="en-US" b="1" dirty="0"/>
          </a:p>
          <a:p>
            <a:endParaRPr lang="en-CA" altLang="en-US" dirty="0"/>
          </a:p>
          <a:p>
            <a:endParaRPr lang="en-CA" altLang="en-US" dirty="0"/>
          </a:p>
        </p:txBody>
      </p:sp>
      <p:sp>
        <p:nvSpPr>
          <p:cNvPr id="3" name="Title 2">
            <a:extLst>
              <a:ext uri="{FF2B5EF4-FFF2-40B4-BE49-F238E27FC236}">
                <a16:creationId xmlns:a16="http://schemas.microsoft.com/office/drawing/2014/main" id="{9C3E4FCC-0621-95D4-CD7F-9B10330867D2}"/>
              </a:ext>
            </a:extLst>
          </p:cNvPr>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047892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1E6C43-B6C2-C813-4003-554AC6530C04}"/>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9A5BC270-C7DB-87BE-161C-E8DB76833252}"/>
              </a:ext>
            </a:extLst>
          </p:cNvPr>
          <p:cNvSpPr>
            <a:spLocks noGrp="1"/>
          </p:cNvSpPr>
          <p:nvPr>
            <p:ph type="title"/>
          </p:nvPr>
        </p:nvSpPr>
        <p:spPr>
          <a:xfrm>
            <a:off x="438954" y="482815"/>
            <a:ext cx="7886700" cy="451716"/>
          </a:xfrm>
        </p:spPr>
        <p:txBody>
          <a:bodyPr/>
          <a:lstStyle/>
          <a:p>
            <a:r>
              <a:rPr lang="en-US" dirty="0"/>
              <a:t>Introduction</a:t>
            </a:r>
          </a:p>
        </p:txBody>
      </p:sp>
      <p:pic>
        <p:nvPicPr>
          <p:cNvPr id="7" name="Picture 6" descr="Graphical user interface, text&#10;&#10;Description automatically generated with medium confidence">
            <a:extLst>
              <a:ext uri="{FF2B5EF4-FFF2-40B4-BE49-F238E27FC236}">
                <a16:creationId xmlns:a16="http://schemas.microsoft.com/office/drawing/2014/main" id="{C10EDA46-73DD-CB73-6F4F-62617BAE65FF}"/>
              </a:ext>
            </a:extLst>
          </p:cNvPr>
          <p:cNvPicPr>
            <a:picLocks noChangeAspect="1"/>
          </p:cNvPicPr>
          <p:nvPr/>
        </p:nvPicPr>
        <p:blipFill>
          <a:blip r:embed="rId3"/>
          <a:stretch>
            <a:fillRect/>
          </a:stretch>
        </p:blipFill>
        <p:spPr>
          <a:xfrm>
            <a:off x="1522553" y="855899"/>
            <a:ext cx="5719502" cy="3431701"/>
          </a:xfrm>
          <a:prstGeom prst="rect">
            <a:avLst/>
          </a:prstGeom>
        </p:spPr>
      </p:pic>
      <p:sp>
        <p:nvSpPr>
          <p:cNvPr id="8" name="TextBox 7">
            <a:extLst>
              <a:ext uri="{FF2B5EF4-FFF2-40B4-BE49-F238E27FC236}">
                <a16:creationId xmlns:a16="http://schemas.microsoft.com/office/drawing/2014/main" id="{1A1550D3-8BFD-E141-454A-9970ABAC8AFA}"/>
              </a:ext>
            </a:extLst>
          </p:cNvPr>
          <p:cNvSpPr txBox="1"/>
          <p:nvPr/>
        </p:nvSpPr>
        <p:spPr>
          <a:xfrm>
            <a:off x="2289197" y="4222801"/>
            <a:ext cx="4279116"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200" dirty="0"/>
              <a:t>Figure 1: </a:t>
            </a:r>
            <a:r>
              <a:rPr lang="en-CA" sz="1200" dirty="0"/>
              <a:t>Bug reported and reopened in Apache HBase. [1]</a:t>
            </a:r>
            <a:endParaRPr lang="en-US" sz="1200" dirty="0"/>
          </a:p>
        </p:txBody>
      </p:sp>
      <p:sp>
        <p:nvSpPr>
          <p:cNvPr id="9" name="TextBox 8">
            <a:extLst>
              <a:ext uri="{FF2B5EF4-FFF2-40B4-BE49-F238E27FC236}">
                <a16:creationId xmlns:a16="http://schemas.microsoft.com/office/drawing/2014/main" id="{D4E328B3-B58B-1FBE-170F-0B41DEC32030}"/>
              </a:ext>
            </a:extLst>
          </p:cNvPr>
          <p:cNvSpPr txBox="1"/>
          <p:nvPr/>
        </p:nvSpPr>
        <p:spPr>
          <a:xfrm>
            <a:off x="152464" y="4778807"/>
            <a:ext cx="8552582" cy="230832"/>
          </a:xfrm>
          <a:prstGeom prst="rect">
            <a:avLst/>
          </a:prstGeom>
          <a:noFill/>
        </p:spPr>
        <p:txBody>
          <a:bodyPr wrap="square" rtlCol="0">
            <a:spAutoFit/>
          </a:bodyPr>
          <a:lstStyle/>
          <a:p>
            <a:r>
              <a:rPr lang="en-US" sz="900" dirty="0"/>
              <a:t>[1] </a:t>
            </a:r>
            <a:r>
              <a:rPr lang="en-CA" sz="900" dirty="0"/>
              <a:t>G. </a:t>
            </a:r>
            <a:r>
              <a:rPr lang="en-CA" sz="900" dirty="0" err="1"/>
              <a:t>Catolino</a:t>
            </a:r>
            <a:r>
              <a:rPr lang="en-CA" sz="900" dirty="0"/>
              <a:t>, F. </a:t>
            </a:r>
            <a:r>
              <a:rPr lang="en-CA" sz="900" dirty="0" err="1"/>
              <a:t>Palomba</a:t>
            </a:r>
            <a:r>
              <a:rPr lang="en-CA" sz="900" dirty="0"/>
              <a:t>, A. </a:t>
            </a:r>
            <a:r>
              <a:rPr lang="en-CA" sz="900" dirty="0" err="1"/>
              <a:t>Zaidman</a:t>
            </a:r>
            <a:r>
              <a:rPr lang="en-CA" sz="900" dirty="0"/>
              <a:t>, and F. </a:t>
            </a:r>
            <a:r>
              <a:rPr lang="en-CA" sz="900" dirty="0" err="1"/>
              <a:t>Ferrucci</a:t>
            </a:r>
            <a:r>
              <a:rPr lang="en-CA" sz="900" dirty="0"/>
              <a:t>, “Not all bugs are the same: Understanding, characterizing, and classifying the root cause of bugs,” 2019.</a:t>
            </a:r>
            <a:endParaRPr lang="en-US" sz="900" dirty="0"/>
          </a:p>
        </p:txBody>
      </p:sp>
    </p:spTree>
    <p:extLst>
      <p:ext uri="{BB962C8B-B14F-4D97-AF65-F5344CB8AC3E}">
        <p14:creationId xmlns:p14="http://schemas.microsoft.com/office/powerpoint/2010/main" val="2043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8E868B-C178-E1DF-2E10-A94216689779}"/>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884F46F9-0F1A-0242-58D5-0D62FB14FB3E}"/>
              </a:ext>
            </a:extLst>
          </p:cNvPr>
          <p:cNvSpPr>
            <a:spLocks noGrp="1"/>
          </p:cNvSpPr>
          <p:nvPr>
            <p:ph type="title"/>
          </p:nvPr>
        </p:nvSpPr>
        <p:spPr/>
        <p:txBody>
          <a:bodyPr/>
          <a:lstStyle/>
          <a:p>
            <a:r>
              <a:rPr lang="en-US" sz="2800" dirty="0"/>
              <a:t>Motivation</a:t>
            </a:r>
            <a:endParaRPr lang="en-US" dirty="0"/>
          </a:p>
        </p:txBody>
      </p:sp>
      <p:pic>
        <p:nvPicPr>
          <p:cNvPr id="3074" name="Picture 2" descr="Tossing the Ball (Cree Volleyball Game) | PlaySport">
            <a:extLst>
              <a:ext uri="{FF2B5EF4-FFF2-40B4-BE49-F238E27FC236}">
                <a16:creationId xmlns:a16="http://schemas.microsoft.com/office/drawing/2014/main" id="{DD269359-E7F6-63E4-8E1A-9E25F53A3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309" y="1417515"/>
            <a:ext cx="3149922" cy="23084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Much of Debugging Software Is a Tester's Responsibility? | StickyMinds">
            <a:extLst>
              <a:ext uri="{FF2B5EF4-FFF2-40B4-BE49-F238E27FC236}">
                <a16:creationId xmlns:a16="http://schemas.microsoft.com/office/drawing/2014/main" id="{6996A8F1-ADF4-206D-CD62-B26DEB775A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729" y="1735533"/>
            <a:ext cx="1677806" cy="167780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oftware Bug PNG, Clipart, Bug, Bug Tracking System, Computer Icons,  Computer Software, Desktop Wallpaper Free PNG">
            <a:extLst>
              <a:ext uri="{FF2B5EF4-FFF2-40B4-BE49-F238E27FC236}">
                <a16:creationId xmlns:a16="http://schemas.microsoft.com/office/drawing/2014/main" id="{FD82C6C4-C8A4-3ABB-91DB-0645A1116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1926189"/>
            <a:ext cx="170781" cy="1703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64D907-FCEE-4F8A-FE02-974A1D688EB3}"/>
              </a:ext>
            </a:extLst>
          </p:cNvPr>
          <p:cNvSpPr txBox="1"/>
          <p:nvPr/>
        </p:nvSpPr>
        <p:spPr>
          <a:xfrm>
            <a:off x="5016039" y="3446583"/>
            <a:ext cx="2908168" cy="830997"/>
          </a:xfrm>
          <a:prstGeom prst="rect">
            <a:avLst/>
          </a:prstGeom>
          <a:noFill/>
        </p:spPr>
        <p:txBody>
          <a:bodyPr wrap="none" rtlCol="0">
            <a:spAutoFit/>
          </a:bodyPr>
          <a:lstStyle/>
          <a:p>
            <a:r>
              <a:rPr lang="en-US" dirty="0"/>
              <a:t>Reduce bug tossing</a:t>
            </a:r>
          </a:p>
          <a:p>
            <a:endParaRPr lang="en-US" dirty="0"/>
          </a:p>
        </p:txBody>
      </p:sp>
      <p:sp>
        <p:nvSpPr>
          <p:cNvPr id="5" name="TextBox 4">
            <a:extLst>
              <a:ext uri="{FF2B5EF4-FFF2-40B4-BE49-F238E27FC236}">
                <a16:creationId xmlns:a16="http://schemas.microsoft.com/office/drawing/2014/main" id="{9FC432DA-005A-31FA-994F-FEB0B9B680E4}"/>
              </a:ext>
            </a:extLst>
          </p:cNvPr>
          <p:cNvSpPr txBox="1"/>
          <p:nvPr/>
        </p:nvSpPr>
        <p:spPr>
          <a:xfrm>
            <a:off x="1327498" y="3463335"/>
            <a:ext cx="2799997" cy="830997"/>
          </a:xfrm>
          <a:prstGeom prst="rect">
            <a:avLst/>
          </a:prstGeom>
          <a:noFill/>
        </p:spPr>
        <p:txBody>
          <a:bodyPr wrap="none" rtlCol="0">
            <a:spAutoFit/>
          </a:bodyPr>
          <a:lstStyle/>
          <a:p>
            <a:r>
              <a:rPr lang="en-US" dirty="0"/>
              <a:t>Efficient debugging</a:t>
            </a:r>
          </a:p>
          <a:p>
            <a:endParaRPr lang="en-US" dirty="0"/>
          </a:p>
        </p:txBody>
      </p:sp>
    </p:spTree>
    <p:extLst>
      <p:ext uri="{BB962C8B-B14F-4D97-AF65-F5344CB8AC3E}">
        <p14:creationId xmlns:p14="http://schemas.microsoft.com/office/powerpoint/2010/main" val="218883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106A34-F507-B466-5F76-D7630E322CB9}"/>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3A1FC441-BB6F-096C-86D2-393164C0FABA}"/>
              </a:ext>
            </a:extLst>
          </p:cNvPr>
          <p:cNvSpPr>
            <a:spLocks noGrp="1"/>
          </p:cNvSpPr>
          <p:nvPr>
            <p:ph type="title"/>
          </p:nvPr>
        </p:nvSpPr>
        <p:spPr/>
        <p:txBody>
          <a:bodyPr/>
          <a:lstStyle/>
          <a:p>
            <a:r>
              <a:rPr lang="en-US" sz="3200" dirty="0"/>
              <a:t>Goals</a:t>
            </a:r>
            <a:endParaRPr lang="en-US" dirty="0"/>
          </a:p>
        </p:txBody>
      </p:sp>
      <p:pic>
        <p:nvPicPr>
          <p:cNvPr id="2050" name="Picture 2" descr="Taxonomy - Free electronics icons">
            <a:extLst>
              <a:ext uri="{FF2B5EF4-FFF2-40B4-BE49-F238E27FC236}">
                <a16:creationId xmlns:a16="http://schemas.microsoft.com/office/drawing/2014/main" id="{91340013-7559-7AFA-F3BA-8EFD06727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09" y="1478510"/>
            <a:ext cx="1779662" cy="17796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analysis - Free business and finance icons">
            <a:extLst>
              <a:ext uri="{FF2B5EF4-FFF2-40B4-BE49-F238E27FC236}">
                <a16:creationId xmlns:a16="http://schemas.microsoft.com/office/drawing/2014/main" id="{7F82617F-D04C-9FBE-5347-6676EC421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9170" y="1474224"/>
            <a:ext cx="1635646" cy="16356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con&#10;&#10;Description automatically generated">
            <a:extLst>
              <a:ext uri="{FF2B5EF4-FFF2-40B4-BE49-F238E27FC236}">
                <a16:creationId xmlns:a16="http://schemas.microsoft.com/office/drawing/2014/main" id="{EF5FE9D1-D6D7-235D-DD92-2F9AB9D82FAB}"/>
              </a:ext>
            </a:extLst>
          </p:cNvPr>
          <p:cNvPicPr>
            <a:picLocks noChangeAspect="1"/>
          </p:cNvPicPr>
          <p:nvPr/>
        </p:nvPicPr>
        <p:blipFill>
          <a:blip r:embed="rId5"/>
          <a:stretch>
            <a:fillRect/>
          </a:stretch>
        </p:blipFill>
        <p:spPr>
          <a:xfrm>
            <a:off x="5292080" y="1374609"/>
            <a:ext cx="2702411" cy="1970932"/>
          </a:xfrm>
          <a:prstGeom prst="rect">
            <a:avLst/>
          </a:prstGeom>
        </p:spPr>
      </p:pic>
      <p:sp>
        <p:nvSpPr>
          <p:cNvPr id="6" name="TextBox 5">
            <a:extLst>
              <a:ext uri="{FF2B5EF4-FFF2-40B4-BE49-F238E27FC236}">
                <a16:creationId xmlns:a16="http://schemas.microsoft.com/office/drawing/2014/main" id="{872EBF3F-8EA8-EC72-6CAC-439749D4AE8D}"/>
              </a:ext>
            </a:extLst>
          </p:cNvPr>
          <p:cNvSpPr txBox="1"/>
          <p:nvPr/>
        </p:nvSpPr>
        <p:spPr>
          <a:xfrm>
            <a:off x="157309" y="3377803"/>
            <a:ext cx="2838063" cy="1015663"/>
          </a:xfrm>
          <a:prstGeom prst="rect">
            <a:avLst/>
          </a:prstGeom>
          <a:noFill/>
        </p:spPr>
        <p:txBody>
          <a:bodyPr wrap="square" rtlCol="0">
            <a:spAutoFit/>
          </a:bodyPr>
          <a:lstStyle/>
          <a:p>
            <a:pPr algn="ctr"/>
            <a:r>
              <a:rPr lang="en-US" sz="2000" dirty="0"/>
              <a:t>Build a Taxonomy of bug types based on root causes</a:t>
            </a:r>
          </a:p>
        </p:txBody>
      </p:sp>
      <p:sp>
        <p:nvSpPr>
          <p:cNvPr id="7" name="TextBox 6">
            <a:extLst>
              <a:ext uri="{FF2B5EF4-FFF2-40B4-BE49-F238E27FC236}">
                <a16:creationId xmlns:a16="http://schemas.microsoft.com/office/drawing/2014/main" id="{61624D36-0DA5-0C6B-13ED-C9EE85DD55A1}"/>
              </a:ext>
            </a:extLst>
          </p:cNvPr>
          <p:cNvSpPr txBox="1"/>
          <p:nvPr/>
        </p:nvSpPr>
        <p:spPr>
          <a:xfrm>
            <a:off x="3346182" y="3410260"/>
            <a:ext cx="2068595" cy="707886"/>
          </a:xfrm>
          <a:prstGeom prst="rect">
            <a:avLst/>
          </a:prstGeom>
          <a:noFill/>
        </p:spPr>
        <p:txBody>
          <a:bodyPr wrap="square" rtlCol="0">
            <a:spAutoFit/>
          </a:bodyPr>
          <a:lstStyle/>
          <a:p>
            <a:pPr algn="ctr"/>
            <a:r>
              <a:rPr lang="en-US" sz="2000" dirty="0"/>
              <a:t>Analyze each bug category</a:t>
            </a:r>
          </a:p>
        </p:txBody>
      </p:sp>
      <p:sp>
        <p:nvSpPr>
          <p:cNvPr id="8" name="TextBox 7">
            <a:extLst>
              <a:ext uri="{FF2B5EF4-FFF2-40B4-BE49-F238E27FC236}">
                <a16:creationId xmlns:a16="http://schemas.microsoft.com/office/drawing/2014/main" id="{3C3CB699-FA4B-D0B5-4048-58C4E25F1B08}"/>
              </a:ext>
            </a:extLst>
          </p:cNvPr>
          <p:cNvSpPr txBox="1"/>
          <p:nvPr/>
        </p:nvSpPr>
        <p:spPr>
          <a:xfrm>
            <a:off x="5551791" y="3377803"/>
            <a:ext cx="2260570" cy="707886"/>
          </a:xfrm>
          <a:prstGeom prst="rect">
            <a:avLst/>
          </a:prstGeom>
          <a:noFill/>
        </p:spPr>
        <p:txBody>
          <a:bodyPr wrap="square" rtlCol="0">
            <a:spAutoFit/>
          </a:bodyPr>
          <a:lstStyle/>
          <a:p>
            <a:pPr algn="ctr"/>
            <a:r>
              <a:rPr lang="en-US" sz="2000" dirty="0"/>
              <a:t>Bug Classification model building</a:t>
            </a:r>
          </a:p>
        </p:txBody>
      </p:sp>
    </p:spTree>
    <p:extLst>
      <p:ext uri="{BB962C8B-B14F-4D97-AF65-F5344CB8AC3E}">
        <p14:creationId xmlns:p14="http://schemas.microsoft.com/office/powerpoint/2010/main" val="3236953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E61F4-E457-1CE9-3CCF-59F354E4D891}"/>
              </a:ext>
            </a:extLst>
          </p:cNvPr>
          <p:cNvSpPr>
            <a:spLocks noGrp="1"/>
          </p:cNvSpPr>
          <p:nvPr>
            <p:ph type="body" sz="quarter" idx="13"/>
          </p:nvPr>
        </p:nvSpPr>
        <p:spPr/>
        <p:txBody>
          <a:bodyPr/>
          <a:lstStyle/>
          <a:p>
            <a:r>
              <a:rPr lang="en-US" dirty="0"/>
              <a:t> </a:t>
            </a:r>
          </a:p>
        </p:txBody>
      </p:sp>
      <p:sp>
        <p:nvSpPr>
          <p:cNvPr id="3" name="Title 2">
            <a:extLst>
              <a:ext uri="{FF2B5EF4-FFF2-40B4-BE49-F238E27FC236}">
                <a16:creationId xmlns:a16="http://schemas.microsoft.com/office/drawing/2014/main" id="{5018B85C-5F87-1CF5-C2EA-2FCBA4F5C6F8}"/>
              </a:ext>
            </a:extLst>
          </p:cNvPr>
          <p:cNvSpPr>
            <a:spLocks noGrp="1"/>
          </p:cNvSpPr>
          <p:nvPr>
            <p:ph type="title"/>
          </p:nvPr>
        </p:nvSpPr>
        <p:spPr>
          <a:xfrm>
            <a:off x="628650" y="565987"/>
            <a:ext cx="7886700" cy="451716"/>
          </a:xfrm>
        </p:spPr>
        <p:txBody>
          <a:bodyPr/>
          <a:lstStyle/>
          <a:p>
            <a:r>
              <a:rPr lang="en-US" sz="2800" dirty="0"/>
              <a:t>Dataset</a:t>
            </a:r>
          </a:p>
        </p:txBody>
      </p:sp>
      <p:graphicFrame>
        <p:nvGraphicFramePr>
          <p:cNvPr id="5" name="Table 4">
            <a:extLst>
              <a:ext uri="{FF2B5EF4-FFF2-40B4-BE49-F238E27FC236}">
                <a16:creationId xmlns:a16="http://schemas.microsoft.com/office/drawing/2014/main" id="{6D680A69-B6C5-C417-DD5A-D48B94698CC5}"/>
              </a:ext>
            </a:extLst>
          </p:cNvPr>
          <p:cNvGraphicFramePr>
            <a:graphicFrameLocks noGrp="1"/>
          </p:cNvGraphicFramePr>
          <p:nvPr>
            <p:extLst>
              <p:ext uri="{D42A27DB-BD31-4B8C-83A1-F6EECF244321}">
                <p14:modId xmlns:p14="http://schemas.microsoft.com/office/powerpoint/2010/main" val="3379418241"/>
              </p:ext>
            </p:extLst>
          </p:nvPr>
        </p:nvGraphicFramePr>
        <p:xfrm>
          <a:off x="1619672" y="1260798"/>
          <a:ext cx="5616624" cy="2391072"/>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922552232"/>
                    </a:ext>
                  </a:extLst>
                </a:gridCol>
                <a:gridCol w="1872208">
                  <a:extLst>
                    <a:ext uri="{9D8B030D-6E8A-4147-A177-3AD203B41FA5}">
                      <a16:colId xmlns:a16="http://schemas.microsoft.com/office/drawing/2014/main" val="116695505"/>
                    </a:ext>
                  </a:extLst>
                </a:gridCol>
                <a:gridCol w="1872208">
                  <a:extLst>
                    <a:ext uri="{9D8B030D-6E8A-4147-A177-3AD203B41FA5}">
                      <a16:colId xmlns:a16="http://schemas.microsoft.com/office/drawing/2014/main" val="1965211611"/>
                    </a:ext>
                  </a:extLst>
                </a:gridCol>
              </a:tblGrid>
              <a:tr h="679776">
                <a:tc>
                  <a:txBody>
                    <a:bodyPr/>
                    <a:lstStyle/>
                    <a:p>
                      <a:r>
                        <a:rPr lang="en-US" sz="1400" dirty="0"/>
                        <a:t>Ecosystem</a:t>
                      </a:r>
                    </a:p>
                  </a:txBody>
                  <a:tcPr/>
                </a:tc>
                <a:tc>
                  <a:txBody>
                    <a:bodyPr/>
                    <a:lstStyle/>
                    <a:p>
                      <a:r>
                        <a:rPr lang="en-US" sz="1400" dirty="0"/>
                        <a:t>Project</a:t>
                      </a:r>
                    </a:p>
                  </a:txBody>
                  <a:tcPr/>
                </a:tc>
                <a:tc>
                  <a:txBody>
                    <a:bodyPr/>
                    <a:lstStyle/>
                    <a:p>
                      <a:r>
                        <a:rPr lang="en-US" sz="1400" dirty="0"/>
                        <a:t>Bug Reports</a:t>
                      </a:r>
                    </a:p>
                  </a:txBody>
                  <a:tcPr/>
                </a:tc>
                <a:extLst>
                  <a:ext uri="{0D108BD9-81ED-4DB2-BD59-A6C34878D82A}">
                    <a16:rowId xmlns:a16="http://schemas.microsoft.com/office/drawing/2014/main" val="439375064"/>
                  </a:ext>
                </a:extLst>
              </a:tr>
              <a:tr h="427824">
                <a:tc>
                  <a:txBody>
                    <a:bodyPr/>
                    <a:lstStyle/>
                    <a:p>
                      <a:pPr algn="ctr"/>
                      <a:r>
                        <a:rPr lang="en-US" sz="1400" dirty="0"/>
                        <a:t>Apache</a:t>
                      </a:r>
                    </a:p>
                  </a:txBody>
                  <a:tcPr/>
                </a:tc>
                <a:tc>
                  <a:txBody>
                    <a:bodyPr/>
                    <a:lstStyle/>
                    <a:p>
                      <a:pPr algn="ctr"/>
                      <a:r>
                        <a:rPr lang="en-US" sz="1400" dirty="0"/>
                        <a:t>60</a:t>
                      </a:r>
                    </a:p>
                  </a:txBody>
                  <a:tcPr/>
                </a:tc>
                <a:tc>
                  <a:txBody>
                    <a:bodyPr/>
                    <a:lstStyle/>
                    <a:p>
                      <a:pPr algn="ctr"/>
                      <a:r>
                        <a:rPr lang="en-US" sz="1400" dirty="0"/>
                        <a:t>406</a:t>
                      </a:r>
                    </a:p>
                  </a:txBody>
                  <a:tcPr/>
                </a:tc>
                <a:extLst>
                  <a:ext uri="{0D108BD9-81ED-4DB2-BD59-A6C34878D82A}">
                    <a16:rowId xmlns:a16="http://schemas.microsoft.com/office/drawing/2014/main" val="1082420575"/>
                  </a:ext>
                </a:extLst>
              </a:tr>
              <a:tr h="427824">
                <a:tc>
                  <a:txBody>
                    <a:bodyPr/>
                    <a:lstStyle/>
                    <a:p>
                      <a:pPr algn="ctr"/>
                      <a:r>
                        <a:rPr lang="en-US" sz="1400" dirty="0"/>
                        <a:t>Eclipse</a:t>
                      </a:r>
                    </a:p>
                  </a:txBody>
                  <a:tcPr/>
                </a:tc>
                <a:tc>
                  <a:txBody>
                    <a:bodyPr/>
                    <a:lstStyle/>
                    <a:p>
                      <a:pPr algn="ctr"/>
                      <a:r>
                        <a:rPr lang="en-US" sz="1400" dirty="0"/>
                        <a:t>39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444</a:t>
                      </a:r>
                    </a:p>
                  </a:txBody>
                  <a:tcPr/>
                </a:tc>
                <a:extLst>
                  <a:ext uri="{0D108BD9-81ED-4DB2-BD59-A6C34878D82A}">
                    <a16:rowId xmlns:a16="http://schemas.microsoft.com/office/drawing/2014/main" val="1230575338"/>
                  </a:ext>
                </a:extLst>
              </a:tr>
              <a:tr h="427824">
                <a:tc>
                  <a:txBody>
                    <a:bodyPr/>
                    <a:lstStyle/>
                    <a:p>
                      <a:pPr algn="ctr"/>
                      <a:r>
                        <a:rPr lang="en-US" sz="1400" dirty="0"/>
                        <a:t>Mozilla</a:t>
                      </a:r>
                    </a:p>
                  </a:txBody>
                  <a:tcPr/>
                </a:tc>
                <a:tc>
                  <a:txBody>
                    <a:bodyPr/>
                    <a:lstStyle/>
                    <a:p>
                      <a:pPr algn="ctr"/>
                      <a:r>
                        <a:rPr lang="en-US" sz="1400" dirty="0"/>
                        <a:t>20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430</a:t>
                      </a:r>
                    </a:p>
                  </a:txBody>
                  <a:tcPr/>
                </a:tc>
                <a:extLst>
                  <a:ext uri="{0D108BD9-81ED-4DB2-BD59-A6C34878D82A}">
                    <a16:rowId xmlns:a16="http://schemas.microsoft.com/office/drawing/2014/main" val="2084496127"/>
                  </a:ext>
                </a:extLst>
              </a:tr>
              <a:tr h="427824">
                <a:tc>
                  <a:txBody>
                    <a:bodyPr/>
                    <a:lstStyle/>
                    <a:p>
                      <a:pPr algn="ctr"/>
                      <a:r>
                        <a:rPr lang="en-US" sz="1400" b="1" dirty="0"/>
                        <a:t>Overall</a:t>
                      </a:r>
                    </a:p>
                  </a:txBody>
                  <a:tcPr/>
                </a:tc>
                <a:tc>
                  <a:txBody>
                    <a:bodyPr/>
                    <a:lstStyle/>
                    <a:p>
                      <a:pPr algn="ctr"/>
                      <a:r>
                        <a:rPr lang="en-US" sz="1400" b="1" dirty="0"/>
                        <a:t>119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t>1280</a:t>
                      </a:r>
                    </a:p>
                  </a:txBody>
                  <a:tcPr/>
                </a:tc>
                <a:extLst>
                  <a:ext uri="{0D108BD9-81ED-4DB2-BD59-A6C34878D82A}">
                    <a16:rowId xmlns:a16="http://schemas.microsoft.com/office/drawing/2014/main" val="627440835"/>
                  </a:ext>
                </a:extLst>
              </a:tr>
            </a:tbl>
          </a:graphicData>
        </a:graphic>
      </p:graphicFrame>
      <p:sp>
        <p:nvSpPr>
          <p:cNvPr id="6" name="TextBox 5">
            <a:extLst>
              <a:ext uri="{FF2B5EF4-FFF2-40B4-BE49-F238E27FC236}">
                <a16:creationId xmlns:a16="http://schemas.microsoft.com/office/drawing/2014/main" id="{5B7DC0AA-FB3E-8272-3D80-24DCFD802EBC}"/>
              </a:ext>
            </a:extLst>
          </p:cNvPr>
          <p:cNvSpPr txBox="1"/>
          <p:nvPr/>
        </p:nvSpPr>
        <p:spPr>
          <a:xfrm>
            <a:off x="2288426" y="3734613"/>
            <a:ext cx="4279116" cy="27699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200" dirty="0"/>
              <a:t>Table 1: Characteristics of Ecosystems in the Dataset</a:t>
            </a:r>
          </a:p>
        </p:txBody>
      </p:sp>
    </p:spTree>
    <p:extLst>
      <p:ext uri="{BB962C8B-B14F-4D97-AF65-F5344CB8AC3E}">
        <p14:creationId xmlns:p14="http://schemas.microsoft.com/office/powerpoint/2010/main" val="387583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1,963 2 People Talking Icon Illustrations &amp; Clip Art - iStock">
            <a:extLst>
              <a:ext uri="{FF2B5EF4-FFF2-40B4-BE49-F238E27FC236}">
                <a16:creationId xmlns:a16="http://schemas.microsoft.com/office/drawing/2014/main" id="{9A697975-A556-A99E-16CA-6CF5F36BE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216" y="2146500"/>
            <a:ext cx="1563638" cy="15636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1,963 2 People Talking Icon Illustrations &amp; Clip Art - iStock">
            <a:extLst>
              <a:ext uri="{FF2B5EF4-FFF2-40B4-BE49-F238E27FC236}">
                <a16:creationId xmlns:a16="http://schemas.microsoft.com/office/drawing/2014/main" id="{7DB93A37-8B7D-AF8F-05F2-DB57AFCE5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265" y="962611"/>
            <a:ext cx="1563638" cy="1563638"/>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650C4352-B28B-CE26-CA33-8999985D5127}"/>
              </a:ext>
            </a:extLst>
          </p:cNvPr>
          <p:cNvSpPr txBox="1">
            <a:spLocks noGrp="1"/>
          </p:cNvSpPr>
          <p:nvPr>
            <p:ph type="body" sz="quarter" idx="13"/>
          </p:nvPr>
        </p:nvSpPr>
        <p:spPr>
          <a:xfrm>
            <a:off x="438954" y="1131888"/>
            <a:ext cx="65" cy="286745"/>
          </a:xfrm>
          <a:prstGeom prst="rect">
            <a:avLst/>
          </a:prstGeom>
          <a:noFill/>
        </p:spPr>
        <p:txBody>
          <a:bodyPr wrap="none" rtlCol="0">
            <a:spAutoFit/>
          </a:bodyPr>
          <a:lstStyle/>
          <a:p>
            <a:endParaRPr lang="en-US" sz="1600" dirty="0"/>
          </a:p>
        </p:txBody>
      </p:sp>
      <p:sp>
        <p:nvSpPr>
          <p:cNvPr id="6" name="TextBox 5">
            <a:extLst>
              <a:ext uri="{FF2B5EF4-FFF2-40B4-BE49-F238E27FC236}">
                <a16:creationId xmlns:a16="http://schemas.microsoft.com/office/drawing/2014/main" id="{6819472D-E438-6EC6-DF1B-D2E017EC1A83}"/>
              </a:ext>
            </a:extLst>
          </p:cNvPr>
          <p:cNvSpPr txBox="1"/>
          <p:nvPr/>
        </p:nvSpPr>
        <p:spPr>
          <a:xfrm>
            <a:off x="179512" y="1744430"/>
            <a:ext cx="1156086" cy="338554"/>
          </a:xfrm>
          <a:prstGeom prst="rect">
            <a:avLst/>
          </a:prstGeom>
          <a:noFill/>
        </p:spPr>
        <p:txBody>
          <a:bodyPr wrap="none" rtlCol="0">
            <a:spAutoFit/>
          </a:bodyPr>
          <a:lstStyle/>
          <a:p>
            <a:r>
              <a:rPr lang="en-US" sz="1600" dirty="0"/>
              <a:t>Iteration 1:</a:t>
            </a:r>
          </a:p>
        </p:txBody>
      </p:sp>
      <p:sp>
        <p:nvSpPr>
          <p:cNvPr id="7" name="Oval 6">
            <a:extLst>
              <a:ext uri="{FF2B5EF4-FFF2-40B4-BE49-F238E27FC236}">
                <a16:creationId xmlns:a16="http://schemas.microsoft.com/office/drawing/2014/main" id="{4A1812B0-9BDB-24D1-BFC1-9C4ADF0C1924}"/>
              </a:ext>
            </a:extLst>
          </p:cNvPr>
          <p:cNvSpPr/>
          <p:nvPr/>
        </p:nvSpPr>
        <p:spPr>
          <a:xfrm>
            <a:off x="1496195" y="1527969"/>
            <a:ext cx="1563638" cy="771475"/>
          </a:xfrm>
          <a:prstGeom prst="ellipse">
            <a:avLst/>
          </a:prstGeom>
          <a:solidFill>
            <a:schemeClr val="accent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Categorize 100 Bugs</a:t>
            </a:r>
          </a:p>
        </p:txBody>
      </p:sp>
      <p:sp>
        <p:nvSpPr>
          <p:cNvPr id="8" name="Snip Same Side Corner Rectangle 7">
            <a:extLst>
              <a:ext uri="{FF2B5EF4-FFF2-40B4-BE49-F238E27FC236}">
                <a16:creationId xmlns:a16="http://schemas.microsoft.com/office/drawing/2014/main" id="{805F0427-4191-2BB9-4DBD-716D612B98BD}"/>
              </a:ext>
            </a:extLst>
          </p:cNvPr>
          <p:cNvSpPr/>
          <p:nvPr/>
        </p:nvSpPr>
        <p:spPr>
          <a:xfrm>
            <a:off x="6135433" y="1394510"/>
            <a:ext cx="1720057" cy="862000"/>
          </a:xfrm>
          <a:prstGeom prst="snip2SameRect">
            <a:avLst/>
          </a:prstGeom>
          <a:solidFill>
            <a:schemeClr val="accent1">
              <a:tint val="100000"/>
              <a:shade val="100000"/>
              <a:satMod val="1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First draft taxonomy</a:t>
            </a:r>
          </a:p>
        </p:txBody>
      </p:sp>
      <p:sp>
        <p:nvSpPr>
          <p:cNvPr id="9" name="TextBox 8">
            <a:extLst>
              <a:ext uri="{FF2B5EF4-FFF2-40B4-BE49-F238E27FC236}">
                <a16:creationId xmlns:a16="http://schemas.microsoft.com/office/drawing/2014/main" id="{E5C00F96-2156-3204-0EDF-4574900716D0}"/>
              </a:ext>
            </a:extLst>
          </p:cNvPr>
          <p:cNvSpPr txBox="1"/>
          <p:nvPr/>
        </p:nvSpPr>
        <p:spPr>
          <a:xfrm>
            <a:off x="179512" y="2849208"/>
            <a:ext cx="1156086" cy="338554"/>
          </a:xfrm>
          <a:prstGeom prst="rect">
            <a:avLst/>
          </a:prstGeom>
          <a:noFill/>
        </p:spPr>
        <p:txBody>
          <a:bodyPr wrap="none" rtlCol="0">
            <a:spAutoFit/>
          </a:bodyPr>
          <a:lstStyle/>
          <a:p>
            <a:r>
              <a:rPr lang="en-US" sz="1600" dirty="0"/>
              <a:t>Iteration 2:</a:t>
            </a:r>
          </a:p>
        </p:txBody>
      </p:sp>
      <p:sp>
        <p:nvSpPr>
          <p:cNvPr id="10" name="TextBox 9">
            <a:extLst>
              <a:ext uri="{FF2B5EF4-FFF2-40B4-BE49-F238E27FC236}">
                <a16:creationId xmlns:a16="http://schemas.microsoft.com/office/drawing/2014/main" id="{39E34A1B-F93D-F51F-A96D-8F72FFF0496C}"/>
              </a:ext>
            </a:extLst>
          </p:cNvPr>
          <p:cNvSpPr txBox="1"/>
          <p:nvPr/>
        </p:nvSpPr>
        <p:spPr>
          <a:xfrm>
            <a:off x="179512" y="4059415"/>
            <a:ext cx="1156086" cy="338554"/>
          </a:xfrm>
          <a:prstGeom prst="rect">
            <a:avLst/>
          </a:prstGeom>
          <a:noFill/>
        </p:spPr>
        <p:txBody>
          <a:bodyPr wrap="none" rtlCol="0">
            <a:spAutoFit/>
          </a:bodyPr>
          <a:lstStyle/>
          <a:p>
            <a:r>
              <a:rPr lang="en-US" sz="1600" dirty="0"/>
              <a:t>Iteration 3:</a:t>
            </a:r>
          </a:p>
        </p:txBody>
      </p:sp>
      <p:sp>
        <p:nvSpPr>
          <p:cNvPr id="2" name="Oval 1">
            <a:extLst>
              <a:ext uri="{FF2B5EF4-FFF2-40B4-BE49-F238E27FC236}">
                <a16:creationId xmlns:a16="http://schemas.microsoft.com/office/drawing/2014/main" id="{C9954379-C9F7-AC02-9E2B-2F7360312C05}"/>
              </a:ext>
            </a:extLst>
          </p:cNvPr>
          <p:cNvSpPr/>
          <p:nvPr/>
        </p:nvSpPr>
        <p:spPr>
          <a:xfrm>
            <a:off x="1496195" y="2678889"/>
            <a:ext cx="1563638" cy="771475"/>
          </a:xfrm>
          <a:prstGeom prst="ellipse">
            <a:avLst/>
          </a:prstGeom>
          <a:solidFill>
            <a:schemeClr val="accent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Categorize another 200 Bugs</a:t>
            </a:r>
          </a:p>
        </p:txBody>
      </p:sp>
      <p:sp>
        <p:nvSpPr>
          <p:cNvPr id="12" name="Snip Same Side Corner Rectangle 11">
            <a:extLst>
              <a:ext uri="{FF2B5EF4-FFF2-40B4-BE49-F238E27FC236}">
                <a16:creationId xmlns:a16="http://schemas.microsoft.com/office/drawing/2014/main" id="{CE9DD205-9697-E11B-D473-91A7E2E16AD0}"/>
              </a:ext>
            </a:extLst>
          </p:cNvPr>
          <p:cNvSpPr/>
          <p:nvPr/>
        </p:nvSpPr>
        <p:spPr>
          <a:xfrm>
            <a:off x="6135433" y="2638763"/>
            <a:ext cx="1720057" cy="862000"/>
          </a:xfrm>
          <a:prstGeom prst="snip2SameRect">
            <a:avLst/>
          </a:prstGeom>
          <a:solidFill>
            <a:schemeClr val="accent1">
              <a:tint val="100000"/>
              <a:shade val="100000"/>
              <a:satMod val="1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Second refined draft</a:t>
            </a:r>
          </a:p>
        </p:txBody>
      </p:sp>
      <p:sp>
        <p:nvSpPr>
          <p:cNvPr id="13" name="Oval 12">
            <a:extLst>
              <a:ext uri="{FF2B5EF4-FFF2-40B4-BE49-F238E27FC236}">
                <a16:creationId xmlns:a16="http://schemas.microsoft.com/office/drawing/2014/main" id="{76E9C9A0-097D-CEE0-2A67-07AC78D48636}"/>
              </a:ext>
            </a:extLst>
          </p:cNvPr>
          <p:cNvSpPr/>
          <p:nvPr/>
        </p:nvSpPr>
        <p:spPr>
          <a:xfrm>
            <a:off x="1496194" y="3831737"/>
            <a:ext cx="1923677" cy="771475"/>
          </a:xfrm>
          <a:prstGeom prst="ellipse">
            <a:avLst/>
          </a:prstGeom>
          <a:solidFill>
            <a:schemeClr val="accent1">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Re-categorize 300 Bugs</a:t>
            </a:r>
          </a:p>
        </p:txBody>
      </p:sp>
      <p:cxnSp>
        <p:nvCxnSpPr>
          <p:cNvPr id="16" name="Straight Arrow Connector 15">
            <a:extLst>
              <a:ext uri="{FF2B5EF4-FFF2-40B4-BE49-F238E27FC236}">
                <a16:creationId xmlns:a16="http://schemas.microsoft.com/office/drawing/2014/main" id="{42FD85C5-F987-0B49-3C38-2E527BCED8B5}"/>
              </a:ext>
            </a:extLst>
          </p:cNvPr>
          <p:cNvCxnSpPr>
            <a:cxnSpLocks/>
            <a:stCxn id="7" idx="6"/>
          </p:cNvCxnSpPr>
          <p:nvPr/>
        </p:nvCxnSpPr>
        <p:spPr>
          <a:xfrm>
            <a:off x="3059833" y="1913707"/>
            <a:ext cx="841530" cy="28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836ABBC-E732-B54E-08FD-BBD0CF765C09}"/>
              </a:ext>
            </a:extLst>
          </p:cNvPr>
          <p:cNvCxnSpPr>
            <a:cxnSpLocks/>
          </p:cNvCxnSpPr>
          <p:nvPr/>
        </p:nvCxnSpPr>
        <p:spPr>
          <a:xfrm>
            <a:off x="5148064" y="1909197"/>
            <a:ext cx="987369" cy="147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EA198C7-24F7-190F-C675-EE5A07AC6135}"/>
              </a:ext>
            </a:extLst>
          </p:cNvPr>
          <p:cNvCxnSpPr>
            <a:cxnSpLocks/>
          </p:cNvCxnSpPr>
          <p:nvPr/>
        </p:nvCxnSpPr>
        <p:spPr>
          <a:xfrm>
            <a:off x="3059833" y="3064626"/>
            <a:ext cx="8415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2874312-F755-F7DF-E322-B12D9EA37E1B}"/>
              </a:ext>
            </a:extLst>
          </p:cNvPr>
          <p:cNvCxnSpPr>
            <a:cxnSpLocks/>
            <a:endCxn id="12" idx="2"/>
          </p:cNvCxnSpPr>
          <p:nvPr/>
        </p:nvCxnSpPr>
        <p:spPr>
          <a:xfrm>
            <a:off x="5148064" y="3064626"/>
            <a:ext cx="987369" cy="51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Snip Same Side Corner Rectangle 26">
            <a:extLst>
              <a:ext uri="{FF2B5EF4-FFF2-40B4-BE49-F238E27FC236}">
                <a16:creationId xmlns:a16="http://schemas.microsoft.com/office/drawing/2014/main" id="{0631391D-CE7D-DE0C-BDA4-9B62647EEBBC}"/>
              </a:ext>
            </a:extLst>
          </p:cNvPr>
          <p:cNvSpPr/>
          <p:nvPr/>
        </p:nvSpPr>
        <p:spPr>
          <a:xfrm>
            <a:off x="6146840" y="3797692"/>
            <a:ext cx="1720057" cy="862000"/>
          </a:xfrm>
          <a:prstGeom prst="snip2Same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Final draft of taxonomy</a:t>
            </a:r>
          </a:p>
        </p:txBody>
      </p:sp>
      <p:cxnSp>
        <p:nvCxnSpPr>
          <p:cNvPr id="29" name="Straight Arrow Connector 28">
            <a:extLst>
              <a:ext uri="{FF2B5EF4-FFF2-40B4-BE49-F238E27FC236}">
                <a16:creationId xmlns:a16="http://schemas.microsoft.com/office/drawing/2014/main" id="{F7E0FDF7-C0BF-4F1D-EDFD-A69D863F9A4C}"/>
              </a:ext>
            </a:extLst>
          </p:cNvPr>
          <p:cNvCxnSpPr>
            <a:stCxn id="13" idx="6"/>
            <a:endCxn id="27" idx="2"/>
          </p:cNvCxnSpPr>
          <p:nvPr/>
        </p:nvCxnSpPr>
        <p:spPr>
          <a:xfrm>
            <a:off x="3419871" y="4217475"/>
            <a:ext cx="2726969" cy="112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itle 2">
            <a:extLst>
              <a:ext uri="{FF2B5EF4-FFF2-40B4-BE49-F238E27FC236}">
                <a16:creationId xmlns:a16="http://schemas.microsoft.com/office/drawing/2014/main" id="{8D05A94D-5468-8FC6-C25E-4507E9724E31}"/>
              </a:ext>
            </a:extLst>
          </p:cNvPr>
          <p:cNvSpPr>
            <a:spLocks noGrp="1"/>
          </p:cNvSpPr>
          <p:nvPr>
            <p:ph type="title"/>
          </p:nvPr>
        </p:nvSpPr>
        <p:spPr>
          <a:xfrm>
            <a:off x="425469" y="490432"/>
            <a:ext cx="7886700" cy="451716"/>
          </a:xfrm>
        </p:spPr>
        <p:txBody>
          <a:bodyPr/>
          <a:lstStyle/>
          <a:p>
            <a:r>
              <a:rPr lang="en-US" dirty="0"/>
              <a:t>RQ1: </a:t>
            </a:r>
            <a:r>
              <a:rPr lang="en-CA" dirty="0"/>
              <a:t>To what extent can bug root causes be categorized through the information contained in bug reports?</a:t>
            </a:r>
            <a:endParaRPr lang="en-US" dirty="0"/>
          </a:p>
        </p:txBody>
      </p:sp>
    </p:spTree>
    <p:extLst>
      <p:ext uri="{BB962C8B-B14F-4D97-AF65-F5344CB8AC3E}">
        <p14:creationId xmlns:p14="http://schemas.microsoft.com/office/powerpoint/2010/main" val="424140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0401AF-E809-7782-B74C-5754F75B1725}"/>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Configuration Issue</a:t>
            </a:r>
          </a:p>
          <a:p>
            <a:pPr marL="285750" indent="-285750">
              <a:buFont typeface="Arial" panose="020B0604020202020204" pitchFamily="34" charset="0"/>
              <a:buChar char="•"/>
            </a:pPr>
            <a:r>
              <a:rPr lang="en-US" dirty="0"/>
              <a:t>Network Issue</a:t>
            </a:r>
          </a:p>
          <a:p>
            <a:pPr marL="285750" indent="-285750">
              <a:buFont typeface="Arial" panose="020B0604020202020204" pitchFamily="34" charset="0"/>
              <a:buChar char="•"/>
            </a:pPr>
            <a:r>
              <a:rPr lang="en-US" dirty="0"/>
              <a:t>Database-related Issue</a:t>
            </a:r>
          </a:p>
          <a:p>
            <a:pPr marL="285750" indent="-285750">
              <a:buFont typeface="Arial" panose="020B0604020202020204" pitchFamily="34" charset="0"/>
              <a:buChar char="•"/>
            </a:pPr>
            <a:r>
              <a:rPr lang="en-US" dirty="0"/>
              <a:t>GUI-Related Issue</a:t>
            </a:r>
          </a:p>
          <a:p>
            <a:pPr marL="285750" indent="-285750">
              <a:buFont typeface="Arial" panose="020B0604020202020204" pitchFamily="34" charset="0"/>
              <a:buChar char="•"/>
            </a:pPr>
            <a:r>
              <a:rPr lang="en-US" dirty="0"/>
              <a:t>Performance Issue</a:t>
            </a:r>
          </a:p>
          <a:p>
            <a:pPr marL="285750" indent="-285750">
              <a:buFont typeface="Arial" panose="020B0604020202020204" pitchFamily="34" charset="0"/>
              <a:buChar char="•"/>
            </a:pPr>
            <a:r>
              <a:rPr lang="en-US" dirty="0"/>
              <a:t>Permission/Deprecation Issue</a:t>
            </a:r>
          </a:p>
          <a:p>
            <a:pPr marL="285750" indent="-285750">
              <a:buFont typeface="Arial" panose="020B0604020202020204" pitchFamily="34" charset="0"/>
              <a:buChar char="•"/>
            </a:pPr>
            <a:r>
              <a:rPr lang="en-US" dirty="0"/>
              <a:t>Security Issue</a:t>
            </a:r>
          </a:p>
          <a:p>
            <a:pPr marL="285750" indent="-285750">
              <a:buFont typeface="Arial" panose="020B0604020202020204" pitchFamily="34" charset="0"/>
              <a:buChar char="•"/>
            </a:pPr>
            <a:r>
              <a:rPr lang="en-US" dirty="0"/>
              <a:t>Program Anomaly Issue</a:t>
            </a:r>
          </a:p>
          <a:p>
            <a:pPr marL="285750" indent="-285750">
              <a:buFont typeface="Arial" panose="020B0604020202020204" pitchFamily="34" charset="0"/>
              <a:buChar char="•"/>
            </a:pPr>
            <a:r>
              <a:rPr lang="en-US" dirty="0"/>
              <a:t>Test Code related Issue</a:t>
            </a:r>
          </a:p>
        </p:txBody>
      </p:sp>
      <p:sp>
        <p:nvSpPr>
          <p:cNvPr id="3" name="Title 2">
            <a:extLst>
              <a:ext uri="{FF2B5EF4-FFF2-40B4-BE49-F238E27FC236}">
                <a16:creationId xmlns:a16="http://schemas.microsoft.com/office/drawing/2014/main" id="{E818F051-240C-50C0-2742-8E399C5F956D}"/>
              </a:ext>
            </a:extLst>
          </p:cNvPr>
          <p:cNvSpPr>
            <a:spLocks noGrp="1"/>
          </p:cNvSpPr>
          <p:nvPr>
            <p:ph type="title"/>
          </p:nvPr>
        </p:nvSpPr>
        <p:spPr/>
        <p:txBody>
          <a:bodyPr/>
          <a:lstStyle/>
          <a:p>
            <a:r>
              <a:rPr lang="en-US" dirty="0"/>
              <a:t>Results for RQ1: 9 Root Causes</a:t>
            </a:r>
          </a:p>
        </p:txBody>
      </p:sp>
    </p:spTree>
    <p:extLst>
      <p:ext uri="{BB962C8B-B14F-4D97-AF65-F5344CB8AC3E}">
        <p14:creationId xmlns:p14="http://schemas.microsoft.com/office/powerpoint/2010/main" val="391237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CE61A9-6647-B875-8930-637329DB7565}"/>
              </a:ext>
            </a:extLst>
          </p:cNvPr>
          <p:cNvSpPr>
            <a:spLocks noGrp="1"/>
          </p:cNvSpPr>
          <p:nvPr>
            <p:ph type="body" sz="quarter" idx="13"/>
          </p:nvPr>
        </p:nvSpPr>
        <p:spPr>
          <a:xfrm>
            <a:off x="438954" y="1410772"/>
            <a:ext cx="7661438" cy="3697288"/>
          </a:xfrm>
        </p:spPr>
        <p:txBody>
          <a:bodyPr/>
          <a:lstStyle/>
          <a:p>
            <a:endParaRPr lang="en-US" dirty="0"/>
          </a:p>
        </p:txBody>
      </p:sp>
      <p:sp>
        <p:nvSpPr>
          <p:cNvPr id="3" name="Title 2">
            <a:extLst>
              <a:ext uri="{FF2B5EF4-FFF2-40B4-BE49-F238E27FC236}">
                <a16:creationId xmlns:a16="http://schemas.microsoft.com/office/drawing/2014/main" id="{0E5EA83C-8B9C-E0D7-C352-7D25AEA578F1}"/>
              </a:ext>
            </a:extLst>
          </p:cNvPr>
          <p:cNvSpPr>
            <a:spLocks noGrp="1"/>
          </p:cNvSpPr>
          <p:nvPr>
            <p:ph type="title"/>
          </p:nvPr>
        </p:nvSpPr>
        <p:spPr/>
        <p:txBody>
          <a:bodyPr/>
          <a:lstStyle/>
          <a:p>
            <a:r>
              <a:rPr lang="en-US" dirty="0"/>
              <a:t>RQ2: </a:t>
            </a:r>
            <a:r>
              <a:rPr lang="en-CA" dirty="0"/>
              <a:t>What are the characteristics, in terms of frequency, and topics, of different bug categories?</a:t>
            </a:r>
            <a:endParaRPr lang="en-US" dirty="0"/>
          </a:p>
        </p:txBody>
      </p:sp>
      <p:pic>
        <p:nvPicPr>
          <p:cNvPr id="4098" name="Picture 2" descr="Bar chart - Free business icons">
            <a:extLst>
              <a:ext uri="{FF2B5EF4-FFF2-40B4-BE49-F238E27FC236}">
                <a16:creationId xmlns:a16="http://schemas.microsoft.com/office/drawing/2014/main" id="{7F0540CD-A613-023F-84FC-F7745E1DD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708" y="1423014"/>
            <a:ext cx="2448272" cy="24482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10;&#10;Description automatically generated">
            <a:extLst>
              <a:ext uri="{FF2B5EF4-FFF2-40B4-BE49-F238E27FC236}">
                <a16:creationId xmlns:a16="http://schemas.microsoft.com/office/drawing/2014/main" id="{F49C0DA5-306C-D2F9-0DFA-3560481641BD}"/>
              </a:ext>
            </a:extLst>
          </p:cNvPr>
          <p:cNvPicPr>
            <a:picLocks noChangeAspect="1"/>
          </p:cNvPicPr>
          <p:nvPr/>
        </p:nvPicPr>
        <p:blipFill>
          <a:blip r:embed="rId3"/>
          <a:stretch>
            <a:fillRect/>
          </a:stretch>
        </p:blipFill>
        <p:spPr>
          <a:xfrm>
            <a:off x="4571481" y="1599744"/>
            <a:ext cx="3531770" cy="2052126"/>
          </a:xfrm>
          <a:prstGeom prst="rect">
            <a:avLst/>
          </a:prstGeom>
        </p:spPr>
      </p:pic>
      <p:sp>
        <p:nvSpPr>
          <p:cNvPr id="6" name="TextBox 5">
            <a:extLst>
              <a:ext uri="{FF2B5EF4-FFF2-40B4-BE49-F238E27FC236}">
                <a16:creationId xmlns:a16="http://schemas.microsoft.com/office/drawing/2014/main" id="{719D9884-049A-75AC-83D4-8DC840D0C7A7}"/>
              </a:ext>
            </a:extLst>
          </p:cNvPr>
          <p:cNvSpPr txBox="1"/>
          <p:nvPr/>
        </p:nvSpPr>
        <p:spPr>
          <a:xfrm>
            <a:off x="743626" y="4069325"/>
            <a:ext cx="3081100" cy="461665"/>
          </a:xfrm>
          <a:prstGeom prst="rect">
            <a:avLst/>
          </a:prstGeom>
          <a:noFill/>
        </p:spPr>
        <p:txBody>
          <a:bodyPr wrap="none" rtlCol="0">
            <a:spAutoFit/>
          </a:bodyPr>
          <a:lstStyle/>
          <a:p>
            <a:r>
              <a:rPr lang="en-US" b="1" dirty="0"/>
              <a:t>Frequency Analysis</a:t>
            </a:r>
          </a:p>
        </p:txBody>
      </p:sp>
      <p:sp>
        <p:nvSpPr>
          <p:cNvPr id="7" name="TextBox 6">
            <a:extLst>
              <a:ext uri="{FF2B5EF4-FFF2-40B4-BE49-F238E27FC236}">
                <a16:creationId xmlns:a16="http://schemas.microsoft.com/office/drawing/2014/main" id="{E49A911B-64FE-DC4E-0CE4-E299EC6CF4CF}"/>
              </a:ext>
            </a:extLst>
          </p:cNvPr>
          <p:cNvSpPr txBox="1"/>
          <p:nvPr/>
        </p:nvSpPr>
        <p:spPr>
          <a:xfrm>
            <a:off x="5436096" y="4069324"/>
            <a:ext cx="2320892" cy="461665"/>
          </a:xfrm>
          <a:prstGeom prst="rect">
            <a:avLst/>
          </a:prstGeom>
          <a:noFill/>
        </p:spPr>
        <p:txBody>
          <a:bodyPr wrap="none" rtlCol="0">
            <a:spAutoFit/>
          </a:bodyPr>
          <a:lstStyle/>
          <a:p>
            <a:r>
              <a:rPr lang="en-US" b="1" dirty="0"/>
              <a:t>Topic Analysis</a:t>
            </a:r>
          </a:p>
        </p:txBody>
      </p:sp>
    </p:spTree>
    <p:extLst>
      <p:ext uri="{BB962C8B-B14F-4D97-AF65-F5344CB8AC3E}">
        <p14:creationId xmlns:p14="http://schemas.microsoft.com/office/powerpoint/2010/main" val="4123382114"/>
      </p:ext>
    </p:extLst>
  </p:cSld>
  <p:clrMapOvr>
    <a:masterClrMapping/>
  </p:clrMapOvr>
</p:sld>
</file>

<file path=ppt/theme/theme1.xml><?xml version="1.0" encoding="utf-8"?>
<a:theme xmlns:a="http://schemas.openxmlformats.org/drawingml/2006/main" name="Office Theme">
  <a:themeElements>
    <a:clrScheme name="UBC Brand 1">
      <a:dk1>
        <a:srgbClr val="002040"/>
      </a:dk1>
      <a:lt1>
        <a:sysClr val="window" lastClr="FFFFFF"/>
      </a:lt1>
      <a:dk2>
        <a:srgbClr val="486B7F"/>
      </a:dk2>
      <a:lt2>
        <a:srgbClr val="EEECE1"/>
      </a:lt2>
      <a:accent1>
        <a:srgbClr val="002040"/>
      </a:accent1>
      <a:accent2>
        <a:srgbClr val="2E526B"/>
      </a:accent2>
      <a:accent3>
        <a:srgbClr val="6A8999"/>
      </a:accent3>
      <a:accent4>
        <a:srgbClr val="A7B9C1"/>
      </a:accent4>
      <a:accent5>
        <a:srgbClr val="BECBD0"/>
      </a:accent5>
      <a:accent6>
        <a:srgbClr val="D0DCD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27437</TotalTime>
  <Words>1823</Words>
  <Application>Microsoft Macintosh PowerPoint</Application>
  <PresentationFormat>On-screen Show (16:9)</PresentationFormat>
  <Paragraphs>341</Paragraphs>
  <Slides>20</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Inter</vt:lpstr>
      <vt:lpstr>NexusSans</vt:lpstr>
      <vt:lpstr>Whitney Book</vt:lpstr>
      <vt:lpstr>Office Theme</vt:lpstr>
      <vt:lpstr>Not All Bugs Are the Same: Understanding, Characterizing, and Classifying the Root Cause of Bugs  Published in : Journal of Systems and Software (2019) </vt:lpstr>
      <vt:lpstr>Contents</vt:lpstr>
      <vt:lpstr>Introduction</vt:lpstr>
      <vt:lpstr>Motivation</vt:lpstr>
      <vt:lpstr>Goals</vt:lpstr>
      <vt:lpstr>Dataset</vt:lpstr>
      <vt:lpstr>RQ1: To what extent can bug root causes be categorized through the information contained in bug reports?</vt:lpstr>
      <vt:lpstr>Results for RQ1: 9 Root Causes</vt:lpstr>
      <vt:lpstr>RQ2: What are the characteristics, in terms of frequency, and topics, of different bug categories?</vt:lpstr>
      <vt:lpstr>Frequency Analysis</vt:lpstr>
      <vt:lpstr>Topic Analysis</vt:lpstr>
      <vt:lpstr>Topic Analysis</vt:lpstr>
      <vt:lpstr>RQ3: How effective is their classification model in classifying bugs according to their root cause</vt:lpstr>
      <vt:lpstr>RQ3: Results</vt:lpstr>
      <vt:lpstr>Replication Attempt</vt:lpstr>
      <vt:lpstr>Experiments</vt:lpstr>
      <vt:lpstr>Experimental Results</vt:lpstr>
      <vt:lpstr>Critiques</vt:lpstr>
      <vt:lpstr>Conclusion</vt:lpstr>
      <vt:lpstr>PowerPoint Presentation</vt:lpstr>
    </vt:vector>
  </TitlesOfParts>
  <Manager/>
  <Company>UBC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UBC Powerpoint template (text)</dc:title>
  <dc:subject/>
  <dc:creator/>
  <cp:keywords/>
  <dc:description/>
  <cp:lastModifiedBy>pragya18@student.ubc.ca</cp:lastModifiedBy>
  <cp:revision>290</cp:revision>
  <cp:lastPrinted>2016-07-11T18:15:24Z</cp:lastPrinted>
  <dcterms:created xsi:type="dcterms:W3CDTF">2010-06-15T20:07:28Z</dcterms:created>
  <dcterms:modified xsi:type="dcterms:W3CDTF">2023-04-14T21:23:51Z</dcterms:modified>
  <cp:category/>
</cp:coreProperties>
</file>