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/rwwkbajSof/3B5b+E3Mk6ndj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LDA in dimensionality reduction refers to linear discriminant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Latent = not observed</a:t>
            </a:r>
            <a:endParaRPr/>
          </a:p>
        </p:txBody>
      </p:sp>
      <p:sp>
        <p:nvSpPr>
          <p:cNvPr id="230" name="Google Shape;23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Assumed generative procedure: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Sample topic (from dist’n)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Sample word from topic (from dist’n)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Want to learn: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Words in each topic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Word dist’n (for each topic)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Topic dist’n (for each document)</a:t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This is what we start with</a:t>
            </a:r>
            <a:endParaRPr/>
          </a:p>
        </p:txBody>
      </p:sp>
      <p:sp>
        <p:nvSpPr>
          <p:cNvPr id="262" name="Google Shape;26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200"/>
              <a:t>Sentiment analysis: </a:t>
            </a:r>
            <a:r>
              <a:rPr lang="en-CA" sz="1200"/>
              <a:t>determining the opinion or attitude of some given text (subjective).</a:t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Faster than reading through every review, social media post, document,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Focus on supervised 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+/- words (e.g., decent)</a:t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would the (supervised) training data consist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NLP, you usually need a LARGE training data set (corpus)</a:t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Stopwords are the English words which does not add much meaning to a sentence. They can safely be ignored without sacrificing the meaning of the sentence.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Lemmatization is </a:t>
            </a: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process of grouping together the inflected forms of a word so they can be analyzed as a single item. (running, ran, runner,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Part-of-speech filtering: Nouns, verbs, adjectives, adverbs,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Vectorizing: converting </a:t>
            </a: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words/phrases 🡪 vectors of real numbers</a:t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Bag of words: words and how often they occur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TF-IDF (</a:t>
            </a: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term frequency-inverse document frequency</a:t>
            </a:r>
            <a:r>
              <a:rPr b="0" i="0" lang="en-CA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a statistical measure that evaluates how relevant a word is to a document in a collection of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Word vectorization: words/phrases 🡪 vectors of real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One-hot-encoded words: Every word which are part of the given text data are written in the form of vectors, constituting only of 1 and 0 . Each word is written or encoded as one hot vector, with each one hot vector being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Topics of emails: Lighthouse/education, dog/cat, shopping,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Topics of 2021 news articles: covid, Joe Biden, GME meme stock, supply chain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Similar to clustering</a:t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181666" y="741294"/>
            <a:ext cx="5422335" cy="5422335"/>
          </a:xfrm>
          <a:custGeom>
            <a:rect b="b" l="l" r="r" t="t"/>
            <a:pathLst>
              <a:path extrusionOk="0" h="5422335" w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8917505" y="-622183"/>
            <a:ext cx="1508163" cy="1508163"/>
          </a:xfrm>
          <a:custGeom>
            <a:rect b="b" l="l" r="r" t="t"/>
            <a:pathLst>
              <a:path extrusionOk="0" h="1508163" w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1463972" y="5565676"/>
            <a:ext cx="1425687" cy="1425687"/>
          </a:xfrm>
          <a:custGeom>
            <a:rect b="b" l="l" r="r" t="t"/>
            <a:pathLst>
              <a:path extrusionOk="0" h="1425687" w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80808"/>
                </a:solidFill>
              </a:rPr>
              <a:t>W09D02 – NLP II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4126266" y="4518923"/>
            <a:ext cx="4054158" cy="114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CA" sz="2000">
                <a:solidFill>
                  <a:srgbClr val="080808"/>
                </a:solidFill>
              </a:rPr>
              <a:t>Instructor:Ali El-Kassas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CA" sz="2000">
                <a:solidFill>
                  <a:srgbClr val="080808"/>
                </a:solidFill>
              </a:rPr>
              <a:t>Credit: Eric Elmoznino &amp; Jeremy Eng</a:t>
            </a:r>
            <a:endParaRPr sz="2000">
              <a:solidFill>
                <a:srgbClr val="08080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8080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543866" y="5708769"/>
            <a:ext cx="2313591" cy="1156796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198797" y="6332156"/>
            <a:ext cx="1066816" cy="533408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Modeling: Use Case Examples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643466" y="1415543"/>
            <a:ext cx="10905064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Tagging documents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Organizing company documents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Organizing scientific papers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Marketing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Kinds of things people are saying about your brand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Recommendations based on reading (or listening) history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 collection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Legal discovery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Search engines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Label webpages with topics (used by Google)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2" name="Google Shape;222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5" name="Google Shape;225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Modeling: Latent Dirichlet Allocation (LDA)</a:t>
            </a:r>
            <a:endParaRPr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643468" y="1782980"/>
            <a:ext cx="5678673" cy="445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Each document is described by a distribution of topics.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Each topic is described by a distribution of words.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Given some document, what is the most probable distribution of topics that generated it?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Hierarchical Bayesian model (three-level):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CA" sz="1800"/>
              <a:t>p(topics</a:t>
            </a:r>
            <a:r>
              <a:rPr lang="en-CA" sz="1800"/>
              <a:t>|</a:t>
            </a:r>
            <a:r>
              <a:rPr i="1" lang="en-CA" sz="1800"/>
              <a:t>document)</a:t>
            </a:r>
            <a:r>
              <a:rPr lang="en-CA" sz="1800"/>
              <a:t> ∝ </a:t>
            </a:r>
            <a:r>
              <a:rPr i="1" lang="en-CA" sz="1800"/>
              <a:t>p(document</a:t>
            </a:r>
            <a:r>
              <a:rPr lang="en-CA" sz="1800"/>
              <a:t>|</a:t>
            </a:r>
            <a:r>
              <a:rPr i="1" lang="en-CA" sz="1800"/>
              <a:t>topics)p(topics)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Unsupervised</a:t>
            </a:r>
            <a:endParaRPr/>
          </a:p>
        </p:txBody>
      </p:sp>
      <p:grpSp>
        <p:nvGrpSpPr>
          <p:cNvPr id="235" name="Google Shape;235;p11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6" name="Google Shape;236;p1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096" y="2076072"/>
            <a:ext cx="5203570" cy="2705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0" name="Google Shape;240;p1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Modeling: LDA Assumed Generative Process</a:t>
            </a:r>
            <a:endParaRPr/>
          </a:p>
        </p:txBody>
      </p:sp>
      <p:grpSp>
        <p:nvGrpSpPr>
          <p:cNvPr id="249" name="Google Shape;249;p1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0" name="Google Shape;250;p1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3" name="Google Shape;253;p1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879" y="2735926"/>
            <a:ext cx="3067545" cy="256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907" y="2331602"/>
            <a:ext cx="7323744" cy="37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topic is described by a distribution of words.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document is described by a distribution of topics.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Modeling: LDA Assumed Generative Process</a:t>
            </a:r>
            <a:endParaRPr/>
          </a:p>
        </p:txBody>
      </p:sp>
      <p:grpSp>
        <p:nvGrpSpPr>
          <p:cNvPr id="266" name="Google Shape;266;p1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7" name="Google Shape;267;p1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0" name="Google Shape;270;p1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3"/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topic is described by a distribution of words.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document is described by a distribution of topics.</a:t>
            </a:r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268" y="2321372"/>
            <a:ext cx="7360384" cy="379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Modeling: Demo</a:t>
            </a:r>
            <a:endParaRPr/>
          </a:p>
        </p:txBody>
      </p:sp>
      <p:grpSp>
        <p:nvGrpSpPr>
          <p:cNvPr id="282" name="Google Shape;282;p15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3" name="Google Shape;283;p1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6" name="Google Shape;286;p1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01326"/>
            <a:ext cx="10515600" cy="279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Outline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5070020" y="1698170"/>
            <a:ext cx="6478513" cy="451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Sentiment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What is sentiment analysis?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Different types of sentiment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Use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Topic modeling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What is topic modeling?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Use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Latent Dirichlet Allocation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Demo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643469" y="1782980"/>
            <a:ext cx="10905064" cy="4753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22" name="Google Shape;122;p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3" name="Google Shape;123;p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6" name="Google Shape;126;p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hart, histogram&#10;&#10;Description automatically generated"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736" y="1446066"/>
            <a:ext cx="5802527" cy="48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643469" y="1782980"/>
            <a:ext cx="10905064" cy="4753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CA" sz="2000"/>
              <a:t>Sentiment analysis</a:t>
            </a:r>
            <a:r>
              <a:rPr lang="en-CA" sz="2000"/>
              <a:t>: determining the opinion or attitude of some given text (subjective).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CA" sz="1800"/>
              <a:t>Supervised</a:t>
            </a:r>
            <a:r>
              <a:rPr lang="en-CA" sz="1800"/>
              <a:t> or unsupervised.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Binary classification, multi-class classification, regression,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Aka: Opinion Mining, Sentiment Mining, or Subjectivity Analysis.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Useful in marketing, customer service, social media, psychology.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Example—”The Batman” review: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“I'll admit I raised an eyebrow when I saw that Pattinson was cast, but I eat my words, he was awesome, and hopefully will play the part a few more times. This film blew me away, exciting, fast paced, surprisingly gritty, and genuinely had an awesome story.”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Result: Positive or negative? Positive, negative, or neutral? Scale from -1 to 1?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What are some key factors?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Challenges?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Sarcasm, both +/- words, (long range) negation, syntax, writing style.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37" name="Google Shape;137;p4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Google Shape;138;p4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1" name="Google Shape;141;p4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Analysis: Use Case Examples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643469" y="1782981"/>
            <a:ext cx="10905064" cy="45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Marketing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Immediate feedback on a new product via social media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Brand monitoring: reviews, blogs, news, forums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Market research: what is popular/not popular?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Automated customer service 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Chat bot vs when to send to human.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Market predictions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Stock prediction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2" name="Google Shape;152;p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5" name="Google Shape;155;p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Analysis: Full Process</a:t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5" name="Google Shape;165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8" name="Google Shape;168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9775"/>
            <a:ext cx="105156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Analysis: Machine Learning Models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643466" y="1415543"/>
            <a:ext cx="10905064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For sentiment classes: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Naïve Bayes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Support Vector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Classification models!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For sentiment values: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Regression models!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/>
              <a:t>Neural Networks</a:t>
            </a:r>
            <a:endParaRPr sz="2000"/>
          </a:p>
        </p:txBody>
      </p:sp>
      <p:grpSp>
        <p:nvGrpSpPr>
          <p:cNvPr id="179" name="Google Shape;179;p7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0" name="Google Shape;180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3" name="Google Shape;183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Sentiment Analysis: Demo</a:t>
            </a:r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3" name="Google Shape;193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6" name="Google Shape;196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16343"/>
            <a:ext cx="10515600" cy="27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Topic Modeling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643466" y="1415543"/>
            <a:ext cx="10905064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Given a set of documents, I want to identify </a:t>
            </a:r>
            <a:r>
              <a:rPr b="1" lang="en-CA" sz="2000"/>
              <a:t>topics</a:t>
            </a:r>
            <a:r>
              <a:rPr lang="en-CA" sz="2000"/>
              <a:t> that best describe them.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Ex: All of your emails.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Ex: News articles from 2021.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Unsupervised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Could label and do supervised, but would no longer be considered topic modeling.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Also, a lot of work (reading).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What previous ML technique is this similar to?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Challenges?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Multiple word meanings (e.g. model)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Topic mixtures (multiple topics in a single document)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Very training dataset dependent (global vs local news articles)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Domain knowledge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Must determine actual topic “name” afterwards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Hyperparameter representing number of topics</a:t>
            </a:r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8" name="Google Shape;208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1" name="Google Shape;211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2022-03-22T03:04:09Z</dcterms:created>
  <dc:creator>Eng, Jeremy</dc:creator>
</cp:coreProperties>
</file>