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/lza6i0UjnyGH4/IBIUkj67Qf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5 main stages: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/>
              <a:t>Data retrieval (ingestion)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/>
              <a:t>Data Prep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/>
              <a:t>Modeling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/>
              <a:t>Model evaluation and tuning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/>
              <a:t>Deployment and monitoring</a:t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CA"/>
              <a:t>Other steps: Creating the ML question you’re trying to address. What is your target variable?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CA"/>
              <a:t>Data exploration (data prep)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CA"/>
              <a:t>Iterative process (non-linear)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CA"/>
              <a:t>In practice, much time is spent in data prep!</a:t>
            </a:r>
            <a:endParaRPr/>
          </a:p>
        </p:txBody>
      </p:sp>
      <p:sp>
        <p:nvSpPr>
          <p:cNvPr id="117" name="Google Shape;11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SQL Server, MySQL, PostgreSQL, MongoDB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Data Engineer’s job to make data accessible to the data scientist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For semi-structured and unstructured typically have some structure added to them for ML (data prep step)</a:t>
            </a:r>
            <a:endParaRPr/>
          </a:p>
        </p:txBody>
      </p:sp>
      <p:sp>
        <p:nvSpPr>
          <p:cNvPr id="131" name="Google Shape;13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SQL Server, MySQL, PostgreSQL, MongoDB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Data Engineer’s job to make data accessible to the data scientist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For semi-structured and unstructured typically have some structure added to them for ML (data prep step)</a:t>
            </a:r>
            <a:endParaRPr/>
          </a:p>
        </p:txBody>
      </p:sp>
      <p:sp>
        <p:nvSpPr>
          <p:cNvPr id="146" name="Google Shape;14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SQL Server, MySQL, PostgreSQL, MongoDB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Data Engineer’s job to make data accessible to the data scientist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For semi-structured and unstructured typically have some structure added to them for ML (data prep step)</a:t>
            </a:r>
            <a:endParaRPr/>
          </a:p>
        </p:txBody>
      </p:sp>
      <p:sp>
        <p:nvSpPr>
          <p:cNvPr id="161" name="Google Shape;16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Majority of time spent here.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Minimize features while maximizing prediction performance (avoid over-fitting)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Relative to the problem (self-driving cars vs predicting flower type)</a:t>
            </a:r>
            <a:endParaRPr/>
          </a:p>
        </p:txBody>
      </p:sp>
      <p:sp>
        <p:nvSpPr>
          <p:cNvPr id="180" name="Google Shape;18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microsoft.com/en-us/azure/machine-learning/algorithm-cheat-sheet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2700000">
            <a:off x="181666" y="741294"/>
            <a:ext cx="5422335" cy="5422335"/>
          </a:xfrm>
          <a:custGeom>
            <a:rect b="b" l="l" r="r" t="t"/>
            <a:pathLst>
              <a:path extrusionOk="0" h="5422335" w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2700000">
            <a:off x="8917505" y="-622183"/>
            <a:ext cx="1508163" cy="1508163"/>
          </a:xfrm>
          <a:custGeom>
            <a:rect b="b" l="l" r="r" t="t"/>
            <a:pathLst>
              <a:path extrusionOk="0" h="1508163" w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 rot="2700000">
            <a:off x="1463972" y="5565676"/>
            <a:ext cx="1425687" cy="1425687"/>
          </a:xfrm>
          <a:custGeom>
            <a:rect b="b" l="l" r="r" t="t"/>
            <a:pathLst>
              <a:path extrusionOk="0" h="1425687" w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 rot="2700000">
            <a:off x="3401311" y="734311"/>
            <a:ext cx="5389379" cy="5389379"/>
          </a:xfrm>
          <a:custGeom>
            <a:rect b="b" l="l" r="r" t="t"/>
            <a:pathLst>
              <a:path extrusionOk="0" h="5389379" w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 rot="2700000">
            <a:off x="2700283" y="33283"/>
            <a:ext cx="6791435" cy="6791435"/>
          </a:xfrm>
          <a:custGeom>
            <a:rect b="b" l="l" r="r" t="t"/>
            <a:pathLst>
              <a:path extrusionOk="0" h="6791435" w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>
            <p:ph type="ctrTitle"/>
          </p:nvPr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3600"/>
              <a:buFont typeface="Calibri"/>
              <a:buNone/>
            </a:pPr>
            <a:r>
              <a:rPr lang="en-CA" sz="3600">
                <a:solidFill>
                  <a:srgbClr val="080808"/>
                </a:solidFill>
              </a:rPr>
              <a:t>W05D4 – Data Preparation and Feature Engineering</a:t>
            </a:r>
            <a:endParaRPr/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3037964" y="4517819"/>
            <a:ext cx="6116072" cy="114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None/>
            </a:pPr>
            <a:r>
              <a:rPr lang="en-CA" sz="2000">
                <a:solidFill>
                  <a:srgbClr val="080808"/>
                </a:solidFill>
              </a:rPr>
              <a:t>Instructor: Ali El-Kassas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0808"/>
              </a:buClr>
              <a:buSzPts val="2000"/>
              <a:buNone/>
            </a:pPr>
            <a:r>
              <a:rPr lang="en-CA" sz="2000">
                <a:solidFill>
                  <a:srgbClr val="080808"/>
                </a:solidFill>
              </a:rPr>
              <a:t>Credit: Andrew Berry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80808"/>
              </a:solidFill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8543866" y="5708769"/>
            <a:ext cx="2313591" cy="1156796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0198797" y="6332156"/>
            <a:ext cx="1066816" cy="533408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1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ML Workflow: Deployment and Monitoring</a:t>
            </a:r>
            <a:endParaRPr/>
          </a:p>
        </p:txBody>
      </p:sp>
      <p:sp>
        <p:nvSpPr>
          <p:cNvPr id="228" name="Google Shape;228;p11"/>
          <p:cNvSpPr txBox="1"/>
          <p:nvPr>
            <p:ph idx="1" type="body"/>
          </p:nvPr>
        </p:nvSpPr>
        <p:spPr>
          <a:xfrm>
            <a:off x="643468" y="1782981"/>
            <a:ext cx="10905065" cy="4836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After a model is trained, it can be deployed to be used by others.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API for your trained model.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User passes in input and they get their results.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Beware of data drift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May need to periodically re-train models.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" name="Google Shape;229;p11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0" name="Google Shape;230;p11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1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11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33" name="Google Shape;233;p11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2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Data Preparation and Feature Engineering</a:t>
            </a:r>
            <a:endParaRPr/>
          </a:p>
        </p:txBody>
      </p:sp>
      <p:sp>
        <p:nvSpPr>
          <p:cNvPr id="242" name="Google Shape;242;p12"/>
          <p:cNvSpPr txBox="1"/>
          <p:nvPr>
            <p:ph idx="1" type="body"/>
          </p:nvPr>
        </p:nvSpPr>
        <p:spPr>
          <a:xfrm>
            <a:off x="643468" y="1782981"/>
            <a:ext cx="10575821" cy="4531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See Jupyter notebook!</a:t>
            </a:r>
            <a:endParaRPr sz="2000"/>
          </a:p>
        </p:txBody>
      </p:sp>
      <p:grpSp>
        <p:nvGrpSpPr>
          <p:cNvPr id="243" name="Google Shape;243;p12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4" name="Google Shape;244;p12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2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246;p12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7" name="Google Shape;247;p12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2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>
            <p:ph type="title"/>
          </p:nvPr>
        </p:nvSpPr>
        <p:spPr>
          <a:xfrm>
            <a:off x="643467" y="1698171"/>
            <a:ext cx="3962061" cy="451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Outline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 rot="10800000">
            <a:off x="0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 rot="2700000">
            <a:off x="10739327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5070020" y="1698170"/>
            <a:ext cx="6478513" cy="4516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Machine Learning Workflow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Data Retrieval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Data Preparation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Modeling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Model Evaluation and Tuning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Deployment and Monitoring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Data Preparation (Jupyter notebook)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Outlier Detection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Handling Missing Values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Variable Transformations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Feature Engineering (Jupyter notebook)</a:t>
            </a:r>
            <a:endParaRPr sz="1600"/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12" name="Google Shape;112;p3"/>
          <p:cNvSpPr/>
          <p:nvPr/>
        </p:nvSpPr>
        <p:spPr>
          <a:xfrm>
            <a:off x="8115423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9167297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Machine Learning Workflow</a:t>
            </a:r>
            <a:endParaRPr/>
          </a:p>
        </p:txBody>
      </p:sp>
      <p:grpSp>
        <p:nvGrpSpPr>
          <p:cNvPr id="121" name="Google Shape;121;p4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2" name="Google Shape;122;p4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4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25" name="Google Shape;125;p4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Diagram&#10;&#10;Description automatically generated" id="127" name="Google Shape;12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8306" y="1670241"/>
            <a:ext cx="9755387" cy="39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ML Workflow: Data Retrieval</a:t>
            </a:r>
            <a:endParaRPr/>
          </a:p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643469" y="1782981"/>
            <a:ext cx="4008384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Databases (SQL, NoSQL), APIs, web scraping, CSV, excel, etc…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Structured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Tabular (rows/columns)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Relational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Semi-structured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Key-value stores (JSON), graph databases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Unstructured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Audio, video, binary data</a:t>
            </a:r>
            <a:endParaRPr/>
          </a:p>
        </p:txBody>
      </p:sp>
      <p:grpSp>
        <p:nvGrpSpPr>
          <p:cNvPr id="136" name="Google Shape;136;p5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7" name="Google Shape;137;p5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What's the Difference? Relational vs Non-Relational Databases -  insightsoftware"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7973" y="2108602"/>
            <a:ext cx="6739062" cy="31842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5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41" name="Google Shape;141;p5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ML Workflow: Data Retrieval</a:t>
            </a:r>
            <a:endParaRPr/>
          </a:p>
        </p:txBody>
      </p:sp>
      <p:sp>
        <p:nvSpPr>
          <p:cNvPr id="150" name="Google Shape;150;p6"/>
          <p:cNvSpPr txBox="1"/>
          <p:nvPr>
            <p:ph idx="1" type="body"/>
          </p:nvPr>
        </p:nvSpPr>
        <p:spPr>
          <a:xfrm>
            <a:off x="643469" y="1782981"/>
            <a:ext cx="4008384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Databases (SQL, NoSQL), APIs, web scraping, CSV, excel, etc…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Structured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Tabular (rows/columns)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Relational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Semi-structured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Key-value stores (JSON), graph databases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Unstructured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Audio, video, binary data</a:t>
            </a:r>
            <a:endParaRPr/>
          </a:p>
        </p:txBody>
      </p:sp>
      <p:grpSp>
        <p:nvGrpSpPr>
          <p:cNvPr id="151" name="Google Shape;151;p6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2" name="Google Shape;152;p6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1497" y="314217"/>
            <a:ext cx="2364377" cy="62220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6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6" name="Google Shape;156;p6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ML Workflow: Data Retrieval</a:t>
            </a:r>
            <a:endParaRPr/>
          </a:p>
        </p:txBody>
      </p:sp>
      <p:sp>
        <p:nvSpPr>
          <p:cNvPr id="165" name="Google Shape;165;p7"/>
          <p:cNvSpPr txBox="1"/>
          <p:nvPr>
            <p:ph idx="1" type="body"/>
          </p:nvPr>
        </p:nvSpPr>
        <p:spPr>
          <a:xfrm>
            <a:off x="643469" y="1782981"/>
            <a:ext cx="4008384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Databases (SQL, NoSQL), APIs, web scraping, CSV, excel, etc…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Structured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Tabular (rows/columns)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Relational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Semi-structured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Key-value stores (JSON), graph databases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Unstructured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Audio, video, binary data</a:t>
            </a:r>
            <a:endParaRPr/>
          </a:p>
        </p:txBody>
      </p:sp>
      <p:grpSp>
        <p:nvGrpSpPr>
          <p:cNvPr id="166" name="Google Shape;166;p7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7" name="Google Shape;167;p7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7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0" name="Google Shape;170;p7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p7"/>
          <p:cNvGrpSpPr/>
          <p:nvPr/>
        </p:nvGrpSpPr>
        <p:grpSpPr>
          <a:xfrm>
            <a:off x="5999798" y="1782980"/>
            <a:ext cx="4844248" cy="4361891"/>
            <a:chOff x="8514533" y="2734742"/>
            <a:chExt cx="2797039" cy="2424685"/>
          </a:xfrm>
        </p:grpSpPr>
        <p:pic>
          <p:nvPicPr>
            <p:cNvPr descr="Icon of a webpage showing a person on the screen" id="173" name="Google Shape;173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514533" y="2757602"/>
              <a:ext cx="1066690" cy="8020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 of a scenery of mountain and moon&#10;representing photography" id="174" name="Google Shape;174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463786" y="2734742"/>
              <a:ext cx="847786" cy="8477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 of a document" id="175" name="Google Shape;175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702067" y="4096891"/>
              <a:ext cx="691622" cy="10058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 of a microphone" id="176" name="Google Shape;176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537722" y="4040199"/>
              <a:ext cx="699914" cy="11192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ML Workflow: Data Preparation</a:t>
            </a:r>
            <a:endParaRPr/>
          </a:p>
        </p:txBody>
      </p:sp>
      <p:sp>
        <p:nvSpPr>
          <p:cNvPr id="184" name="Google Shape;184;p8"/>
          <p:cNvSpPr txBox="1"/>
          <p:nvPr>
            <p:ph idx="1" type="body"/>
          </p:nvPr>
        </p:nvSpPr>
        <p:spPr>
          <a:xfrm>
            <a:off x="643468" y="1782981"/>
            <a:ext cx="10575821" cy="4836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Exploratory Data Analysis (EDA)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Processing and wrangling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Combining data from different sources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Cleaning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Dealing with missing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Dealing with outliers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Feature extraction and engineering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Modifying features (e.g. date, text, categorical vs numerical)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Creating new features (feature interaction, dimensionality reduction)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Reformatting data (e.g. single column vs multiple binary columns)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Feature scaling and selection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Determining what features to use (which are useful)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Normalizing data</a:t>
            </a:r>
            <a:endParaRPr/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grpSp>
        <p:nvGrpSpPr>
          <p:cNvPr id="185" name="Google Shape;185;p8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86" name="Google Shape;186;p8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8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9" name="Google Shape;189;p8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9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ML Workflow: Modeling</a:t>
            </a:r>
            <a:endParaRPr/>
          </a:p>
        </p:txBody>
      </p:sp>
      <p:sp>
        <p:nvSpPr>
          <p:cNvPr id="198" name="Google Shape;198;p9"/>
          <p:cNvSpPr txBox="1"/>
          <p:nvPr>
            <p:ph idx="1" type="body"/>
          </p:nvPr>
        </p:nvSpPr>
        <p:spPr>
          <a:xfrm>
            <a:off x="643468" y="1782981"/>
            <a:ext cx="4324503" cy="4836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Choosing an appropriate ML model (algorithm) to apply to your data.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What are you trying to predict?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Supervised vs unsupervised (vs reinforcement learning)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Many Python packages create these models (perform algorithms) for you.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Deep Learning (neural networks)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Many factors: accuracy, data, computational power/time/cost, linearity.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Cheat Sheet: </a:t>
            </a:r>
            <a:r>
              <a:rPr lang="en-CA" sz="2000" u="sng">
                <a:solidFill>
                  <a:schemeClr val="hlink"/>
                </a:solidFill>
                <a:hlinkClick r:id="rId3"/>
              </a:rPr>
              <a:t>aka.ms/mlcheatsheet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Remember: finding the “best” model is an iterative process.</a:t>
            </a:r>
            <a:endParaRPr/>
          </a:p>
        </p:txBody>
      </p:sp>
      <p:grpSp>
        <p:nvGrpSpPr>
          <p:cNvPr id="199" name="Google Shape;199;p9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0" name="Google Shape;200;p9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2" name="Google Shape;20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7973" y="1594421"/>
            <a:ext cx="6780589" cy="43904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9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4" name="Google Shape;204;p9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9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0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ML Workflow: Model Evaluation and Tuning</a:t>
            </a:r>
            <a:endParaRPr/>
          </a:p>
        </p:txBody>
      </p:sp>
      <p:sp>
        <p:nvSpPr>
          <p:cNvPr id="213" name="Google Shape;213;p10"/>
          <p:cNvSpPr txBox="1"/>
          <p:nvPr>
            <p:ph idx="1" type="body"/>
          </p:nvPr>
        </p:nvSpPr>
        <p:spPr>
          <a:xfrm>
            <a:off x="643468" y="1782981"/>
            <a:ext cx="5564827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How “good” is a model? Metric examples: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Regression: MSE, RMSE, MAE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Classification: Accuracy, Precision, Recall, AUC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Clustering: Within-cluster-sum-of-squares (WCSS), silhouette score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Splitting data into training and testing sets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Prevent over-fitting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Tuning: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Evaluate multiple models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Tune models via hyperparameters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Lots of judgement calls and educated guesses.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grpSp>
        <p:nvGrpSpPr>
          <p:cNvPr id="214" name="Google Shape;214;p10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5" name="Google Shape;215;p10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7" name="Google Shape;2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2586" y="1779204"/>
            <a:ext cx="3696703" cy="43618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10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19" name="Google Shape;219;p10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0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2022-03-22T03:04:09Z</dcterms:created>
  <dc:creator>Eng, Jeremy</dc:creator>
</cp:coreProperties>
</file>