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18"/>
  </p:notesMasterIdLst>
  <p:sldIdLst>
    <p:sldId id="256" r:id="rId2"/>
    <p:sldId id="283" r:id="rId3"/>
    <p:sldId id="257" r:id="rId4"/>
    <p:sldId id="289" r:id="rId5"/>
    <p:sldId id="290" r:id="rId6"/>
    <p:sldId id="291" r:id="rId7"/>
    <p:sldId id="292" r:id="rId8"/>
    <p:sldId id="293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29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06" autoAdjust="0"/>
  </p:normalViewPr>
  <p:slideViewPr>
    <p:cSldViewPr snapToGrid="0">
      <p:cViewPr varScale="1">
        <p:scale>
          <a:sx n="85" d="100"/>
          <a:sy n="85" d="100"/>
        </p:scale>
        <p:origin x="15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525A3-9825-4D4C-9A89-6DD7AE786C25}" type="datetimeFigureOut">
              <a:rPr lang="en-CA" smtClean="0"/>
              <a:t>2022-12-10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CB890-F3A8-48FF-A7CA-E9ABF33443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355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6137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CBoW</a:t>
            </a:r>
            <a:r>
              <a:rPr lang="en-US" dirty="0"/>
              <a:t>: several times faster to train than the skip-gram, slightly better accuracy for the frequent words.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Skip-gram: works well with a small amount of the training data, represents well even rare words or phrases.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3558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CBoW</a:t>
            </a:r>
            <a:r>
              <a:rPr lang="en-US" dirty="0"/>
              <a:t>: several times faster to train than the skip-gram, slightly better accuracy for the frequent words.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Skip-gram: works well with a small amount of the training data, represents well even rare words or phrases.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055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CBoW</a:t>
            </a:r>
            <a:r>
              <a:rPr lang="en-US" dirty="0"/>
              <a:t>: several times faster to train than the skip-gram, slightly better accuracy for the frequent words.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Skip-gram: works well with a small amount of the training data, represents well even rare words or phrases.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802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CBoW</a:t>
            </a:r>
            <a:r>
              <a:rPr lang="en-US" dirty="0"/>
              <a:t>: several times faster to train than the skip-gram, slightly better accuracy for the frequent words.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Skip-gram: works well with a small amount of the training data, represents well even rare words or phrases.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9700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3427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Tomorrow is NLU, today is outside of NLU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3038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Capitalization in spam</a:t>
            </a:r>
          </a:p>
          <a:p>
            <a:r>
              <a:rPr lang="en-CA" dirty="0"/>
              <a:t>Tokenization makes it easy for us to iterate over text</a:t>
            </a:r>
          </a:p>
          <a:p>
            <a:endParaRPr lang="en-CA" dirty="0"/>
          </a:p>
          <a:p>
            <a:r>
              <a:rPr lang="en-CA" dirty="0"/>
              <a:t>Stemming = deletes common suffixes: helping, helped, helpful </a:t>
            </a:r>
            <a:r>
              <a:rPr lang="en-CA" dirty="0">
                <a:sym typeface="Wingdings" panose="05000000000000000000" pitchFamily="2" charset="2"/>
              </a:rPr>
              <a:t> help</a:t>
            </a:r>
            <a:endParaRPr lang="en-CA" dirty="0"/>
          </a:p>
          <a:p>
            <a:r>
              <a:rPr lang="en-CA" dirty="0"/>
              <a:t>Lemmatization = running, ran </a:t>
            </a:r>
            <a:r>
              <a:rPr lang="en-CA" dirty="0">
                <a:sym typeface="Wingdings" panose="05000000000000000000" pitchFamily="2" charset="2"/>
              </a:rPr>
              <a:t> run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5281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Capitalization in spam</a:t>
            </a:r>
          </a:p>
          <a:p>
            <a:r>
              <a:rPr lang="en-CA" dirty="0"/>
              <a:t>Tokenization makes it easy for us to iterate over text</a:t>
            </a:r>
          </a:p>
          <a:p>
            <a:endParaRPr lang="en-CA" dirty="0"/>
          </a:p>
          <a:p>
            <a:r>
              <a:rPr lang="en-CA" dirty="0"/>
              <a:t>Stemming = deletes common suffixes: helping, helped, helpful </a:t>
            </a:r>
            <a:r>
              <a:rPr lang="en-CA" dirty="0">
                <a:sym typeface="Wingdings" panose="05000000000000000000" pitchFamily="2" charset="2"/>
              </a:rPr>
              <a:t> help</a:t>
            </a:r>
            <a:endParaRPr lang="en-CA" dirty="0"/>
          </a:p>
          <a:p>
            <a:r>
              <a:rPr lang="en-CA" dirty="0"/>
              <a:t>Lemmatization = running, ran </a:t>
            </a:r>
            <a:r>
              <a:rPr lang="en-CA" dirty="0">
                <a:sym typeface="Wingdings" panose="05000000000000000000" pitchFamily="2" charset="2"/>
              </a:rPr>
              <a:t> run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6522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Capitalization in spam</a:t>
            </a:r>
          </a:p>
          <a:p>
            <a:r>
              <a:rPr lang="en-CA" dirty="0"/>
              <a:t>Tokenization makes it easy for us to iterate over text</a:t>
            </a:r>
          </a:p>
          <a:p>
            <a:endParaRPr lang="en-CA" dirty="0"/>
          </a:p>
          <a:p>
            <a:r>
              <a:rPr lang="en-CA" dirty="0"/>
              <a:t>Stemming = deletes common suffixes: helping, helped, helpful </a:t>
            </a:r>
            <a:r>
              <a:rPr lang="en-CA" dirty="0">
                <a:sym typeface="Wingdings" panose="05000000000000000000" pitchFamily="2" charset="2"/>
              </a:rPr>
              <a:t> help</a:t>
            </a:r>
            <a:endParaRPr lang="en-CA" dirty="0"/>
          </a:p>
          <a:p>
            <a:r>
              <a:rPr lang="en-CA" dirty="0"/>
              <a:t>Lemmatization = running, ran </a:t>
            </a:r>
            <a:r>
              <a:rPr lang="en-CA" dirty="0">
                <a:sym typeface="Wingdings" panose="05000000000000000000" pitchFamily="2" charset="2"/>
              </a:rPr>
              <a:t> run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8684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BoW</a:t>
            </a:r>
            <a:r>
              <a:rPr lang="en-CA" dirty="0"/>
              <a:t> problems: size of vectors (features vs observations), ordering/relation (negation, sarcasm)</a:t>
            </a:r>
          </a:p>
          <a:p>
            <a:r>
              <a:rPr lang="en-CA" dirty="0"/>
              <a:t>TF-IDF: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err="1"/>
              <a:t>Tf</a:t>
            </a:r>
            <a:r>
              <a:rPr lang="en-CA" dirty="0"/>
              <a:t>_{</a:t>
            </a:r>
            <a:r>
              <a:rPr lang="en-CA" dirty="0" err="1"/>
              <a:t>x,y</a:t>
            </a:r>
            <a:r>
              <a:rPr lang="en-CA" dirty="0"/>
              <a:t>} = term frequency = measures how often the word occurs in the document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 log term = INVERSE document frequency = how rare the word is across all documents. Rarer term results in a higher IDF score.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Word2Vec: Assigns each word a vector, such that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words that share common contexts in the corpus are located close to one another in the space. C</a:t>
            </a:r>
            <a:r>
              <a:rPr lang="en-CA" sz="1200" dirty="0"/>
              <a:t>an detect synonymous words.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200" dirty="0"/>
              <a:t>Notice each word is represent by a vector, not a just a number.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200" dirty="0"/>
              <a:t>Preserves relationships between words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King - man + Woman = Queen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2327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BoW</a:t>
            </a:r>
            <a:r>
              <a:rPr lang="en-CA" dirty="0"/>
              <a:t> problems: size of vectors (features vs observations), ordering/relation (negation, sarcasm)</a:t>
            </a:r>
          </a:p>
          <a:p>
            <a:r>
              <a:rPr lang="en-CA" dirty="0"/>
              <a:t>TF-IDF: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err="1"/>
              <a:t>Tf</a:t>
            </a:r>
            <a:r>
              <a:rPr lang="en-CA" dirty="0"/>
              <a:t>_{</a:t>
            </a:r>
            <a:r>
              <a:rPr lang="en-CA" dirty="0" err="1"/>
              <a:t>x,y</a:t>
            </a:r>
            <a:r>
              <a:rPr lang="en-CA" dirty="0"/>
              <a:t>} = term frequency = measures how often the word occurs in the document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 log term = INVERSE document frequency = how rare the word is across all documents. Rarer term results in a higher IDF score.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Word2Vec: Assigns each word a vector, such that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words that share common contexts in the corpus are located close to one another in the space. C</a:t>
            </a:r>
            <a:r>
              <a:rPr lang="en-CA" sz="1200" dirty="0"/>
              <a:t>an detect synonymous words.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200" dirty="0"/>
              <a:t>Notice each word is represent by a vector, not a just a number.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200" dirty="0"/>
              <a:t>Preserves relationships between words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King - man + Woman = Queen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3292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BoW</a:t>
            </a:r>
            <a:r>
              <a:rPr lang="en-CA" dirty="0"/>
              <a:t> problems: size of vectors (features vs observations), ordering/relation (negation, sarcasm)</a:t>
            </a:r>
          </a:p>
          <a:p>
            <a:r>
              <a:rPr lang="en-CA" dirty="0"/>
              <a:t>TF-IDF: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err="1"/>
              <a:t>Tf</a:t>
            </a:r>
            <a:r>
              <a:rPr lang="en-CA" dirty="0"/>
              <a:t>_{</a:t>
            </a:r>
            <a:r>
              <a:rPr lang="en-CA" dirty="0" err="1"/>
              <a:t>x,y</a:t>
            </a:r>
            <a:r>
              <a:rPr lang="en-CA" dirty="0"/>
              <a:t>} = term frequency = measures how often the word occurs in the document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 log term = INVERSE document frequency = how rare the word is across all documents. Rarer term results in a higher IDF score.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Word2Vec: Assigns each word a vector, such that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words that share common contexts in the corpus are located close to one another in the space. C</a:t>
            </a:r>
            <a:r>
              <a:rPr lang="en-CA" sz="1200" dirty="0"/>
              <a:t>an detect synonymous words.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200" dirty="0"/>
              <a:t>Notice each word is represent by a vector, not a just a number.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200" dirty="0"/>
              <a:t>Preserves relationships between words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King - man + Woman = Queen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7577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BoW</a:t>
            </a:r>
            <a:r>
              <a:rPr lang="en-CA" dirty="0"/>
              <a:t> problems: size of vectors (features vs observations), ordering/relation (negation, sarcasm)</a:t>
            </a:r>
          </a:p>
          <a:p>
            <a:r>
              <a:rPr lang="en-CA" dirty="0"/>
              <a:t>TF-IDF: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err="1"/>
              <a:t>Tf</a:t>
            </a:r>
            <a:r>
              <a:rPr lang="en-CA" dirty="0"/>
              <a:t>_{</a:t>
            </a:r>
            <a:r>
              <a:rPr lang="en-CA" dirty="0" err="1"/>
              <a:t>x,y</a:t>
            </a:r>
            <a:r>
              <a:rPr lang="en-CA" dirty="0"/>
              <a:t>} = term frequency = measures how often the word occurs in the document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 log term = INVERSE document frequency = how rare the word is across all documents. Rarer term results in a higher IDF score.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Word2Vec: Assigns each word a vector, such that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words that share common contexts in the corpus are located close to one another in the space. C</a:t>
            </a:r>
            <a:r>
              <a:rPr lang="en-CA" sz="1200" dirty="0"/>
              <a:t>an detect synonymous words.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200" dirty="0"/>
              <a:t>Notice each word is represent by a vector, not a just a number.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200" dirty="0"/>
              <a:t>Preserves relationships between words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King - man + Woman = Queen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661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5D6F-0633-4AD8-8B90-3C6C8DEA0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184CA-0892-4B36-AEA4-8E99F43D7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813FB-D9D4-4F2C-B1B1-D503DD41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2022-12-10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AFFC4-52EA-42B6-9EF1-D236F30A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8F132-1BD2-4D09-8FF6-A549760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982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660F-47D8-4FCF-AB43-82B0BE49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8F216-18F5-4C60-84EF-F4853496F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21333-95B1-49EE-A588-0250E12F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2022-12-10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A09D9-51D0-4C04-917D-1205A060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8B152-44AF-470E-9D8D-B54F171E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748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9040D-8EBD-46DF-86CE-AD08DE886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3B8BF-11E7-45D5-B9BC-24F480DEF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C63EA-9A51-4151-8D0A-64B0B2ACB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2022-12-10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53BBD-E043-4757-8272-E4AAED62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A0000-0772-4467-8FDF-F20159BE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349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7E9CA-D341-41C6-9A3D-DC66FB62A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B90A2-0A2B-45EE-8D10-E980FE9FC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EDDC5-5BE5-4E37-B246-9DFC33A0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2022-12-10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8C111-8E68-494E-B7ED-1ED6CF17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A61BD-11AF-460C-83AC-B8200E23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473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4279-06B4-40F0-A25F-9FEE1ADA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FCF3C-290C-4084-80AC-960167913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99646-FE9D-4F7E-97A4-BD6B1275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2022-12-10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DB089-CCE5-48A2-870A-5C415A37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A8786-79C4-420B-8324-3CF0A670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616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A21F-A3B4-4311-924A-9D80DE67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68554-1EB6-4BEC-A559-76833EA39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8212F-A420-42E6-8089-8C9E8891A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902E-89EA-4A3D-9C27-14772AAF7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2022-12-10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8BCD2-8005-466D-A940-64717011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CF3CE-7159-464A-A35B-135CC364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098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89CCC-9920-4DFE-9D5F-3089A434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155AD-B66D-461F-9193-651E1A6A7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D8DDB-56CD-47C8-956B-2857932BA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45408-24F5-4CF8-BF20-6C96DF231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E63B9-0169-4C48-B49F-865967B22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B2FC3D-DEF0-4516-AF49-BD893EBC1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2022-12-10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9C676A-B302-441B-96EB-044A660D7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FC159-D002-4EA9-B48F-4EF38653C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489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181A2-387A-41E9-9F9B-E891273A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016DB3-CE15-45A2-AB43-78CA639B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2022-12-10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4F620-7E25-4EA2-8886-468C969E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2ADB-78E9-4560-820D-64C06005F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817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7FD8A-ECB0-4DFB-B5B4-FC44CF07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2022-12-10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13E699-6CA3-4D3A-9D1A-A318DF75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75C4D-86B4-4C27-8A6D-FCA2658E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580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79A4-CB3B-4795-91F7-B8F71DB52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DF851-3A6B-4A64-A505-384955717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28DF4-9DC7-457B-A538-9B94D2102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0DE23-1B4F-451E-8944-D98E35D9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2022-12-10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AA079-C221-44D5-BBED-6D4B7DBE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BFBFD-F55E-4670-ADA2-7B81C5CF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124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80B9-7D75-4F7B-A54F-EB032E6E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F0227-03B7-4134-A3D6-E90D58E05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01F72-D932-417A-B8E1-B8555C2FD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376B0-0E6B-4CE7-B781-0F3D4D0A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2022-12-10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E0548-1F0E-4163-AA00-0D21FC56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BC430-613F-4245-97EB-B3CBA892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3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6C89F4-7E68-49D1-8359-D15DFFE3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0E63F-A889-4901-8CFE-BF8D915B4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58524-AF1F-400B-AF08-219F6175D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6CA6-B9B0-44AA-B5AA-150D11000322}" type="datetimeFigureOut">
              <a:rPr lang="en-CA" smtClean="0"/>
              <a:t>2022-12-10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4B765-097E-4690-B191-DA4BE63D6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5C364-8608-4BA1-ABB1-66FB333F4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583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eremy-eng-s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A91C5-7B5B-42A0-AC5D-14518D7F7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CA" sz="3600">
                <a:solidFill>
                  <a:srgbClr val="080808"/>
                </a:solidFill>
              </a:rPr>
              <a:t>W09D1 </a:t>
            </a:r>
            <a:r>
              <a:rPr lang="en-CA" sz="3600" dirty="0">
                <a:solidFill>
                  <a:srgbClr val="080808"/>
                </a:solidFill>
              </a:rPr>
              <a:t>– NLP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D4A5A-AC59-4D95-9838-B020A522E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CA" sz="2000" dirty="0">
                <a:solidFill>
                  <a:srgbClr val="080808"/>
                </a:solidFill>
              </a:rPr>
              <a:t>Instructor: Jeremy Eng</a:t>
            </a:r>
          </a:p>
          <a:p>
            <a:r>
              <a:rPr lang="en-CA" sz="2000" dirty="0">
                <a:solidFill>
                  <a:srgbClr val="080808"/>
                </a:solidFill>
              </a:rPr>
              <a:t>Credit: Zain Hasan</a:t>
            </a:r>
          </a:p>
          <a:p>
            <a:endParaRPr lang="en-CA" sz="2000" dirty="0">
              <a:solidFill>
                <a:srgbClr val="080808"/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90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Vectorizing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5886485" cy="4393982"/>
          </a:xfrm>
        </p:spPr>
        <p:txBody>
          <a:bodyPr>
            <a:normAutofit/>
          </a:bodyPr>
          <a:lstStyle/>
          <a:p>
            <a:r>
              <a:rPr lang="en-CA" sz="2000" dirty="0"/>
              <a:t>After simplifying our text, we can represent the text using vectors.</a:t>
            </a:r>
          </a:p>
          <a:p>
            <a:r>
              <a:rPr lang="en-CA" sz="2000" dirty="0"/>
              <a:t>Bag of Words</a:t>
            </a:r>
          </a:p>
          <a:p>
            <a:pPr lvl="1"/>
            <a:r>
              <a:rPr lang="en-CA" sz="1800" dirty="0"/>
              <a:t>Simply count how often the word appears (problems?).</a:t>
            </a:r>
          </a:p>
          <a:p>
            <a:r>
              <a:rPr lang="en-CA" sz="2000" dirty="0"/>
              <a:t>Text Frequency–Inverse Document Frequency (TF-IDF)</a:t>
            </a:r>
          </a:p>
          <a:p>
            <a:pPr lvl="1"/>
            <a:r>
              <a:rPr lang="en-CA" sz="1800" dirty="0"/>
              <a:t>Like </a:t>
            </a:r>
            <a:r>
              <a:rPr lang="en-CA" sz="1800" dirty="0" err="1"/>
              <a:t>BoW</a:t>
            </a:r>
            <a:r>
              <a:rPr lang="en-CA" sz="1800" dirty="0"/>
              <a:t>, but weighted by how rare the word is across all documents.</a:t>
            </a:r>
          </a:p>
          <a:p>
            <a:r>
              <a:rPr lang="en-CA" sz="2000" dirty="0"/>
              <a:t>Word2Vec: uses a neural network to learn word associations.</a:t>
            </a:r>
          </a:p>
          <a:p>
            <a:pPr lvl="1"/>
            <a:r>
              <a:rPr lang="en-CA" sz="1800" dirty="0"/>
              <a:t>Each word is represented by a VECTOR</a:t>
            </a:r>
          </a:p>
          <a:p>
            <a:pPr lvl="1"/>
            <a:r>
              <a:rPr lang="en-CA" sz="1800" dirty="0"/>
              <a:t>Similar words are close together. Direction between words can have meaning (add/subtract).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4AD881-5B00-4263-AA77-2850C3541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953" y="2257041"/>
            <a:ext cx="55435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Vectorizing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5886485" cy="4836096"/>
          </a:xfrm>
        </p:spPr>
        <p:txBody>
          <a:bodyPr>
            <a:normAutofit/>
          </a:bodyPr>
          <a:lstStyle/>
          <a:p>
            <a:r>
              <a:rPr lang="en-CA" sz="2000" dirty="0"/>
              <a:t>After simplifying our text, we can represent the text using vectors.</a:t>
            </a:r>
          </a:p>
          <a:p>
            <a:r>
              <a:rPr lang="en-CA" sz="2000" dirty="0"/>
              <a:t>Bag of Words</a:t>
            </a:r>
          </a:p>
          <a:p>
            <a:pPr lvl="1"/>
            <a:r>
              <a:rPr lang="en-CA" sz="1800" dirty="0"/>
              <a:t>Simply count how often the word appears (problems?).</a:t>
            </a:r>
          </a:p>
          <a:p>
            <a:r>
              <a:rPr lang="en-CA" sz="2000" dirty="0"/>
              <a:t>Text Frequency–Inverse Document Frequency (TF-IDF)</a:t>
            </a:r>
          </a:p>
          <a:p>
            <a:pPr lvl="1"/>
            <a:r>
              <a:rPr lang="en-CA" sz="1800" dirty="0"/>
              <a:t>Like </a:t>
            </a:r>
            <a:r>
              <a:rPr lang="en-CA" sz="1800" dirty="0" err="1"/>
              <a:t>BoW</a:t>
            </a:r>
            <a:r>
              <a:rPr lang="en-CA" sz="1800" dirty="0"/>
              <a:t>, but weighted by how rare the word is across all documents.</a:t>
            </a:r>
          </a:p>
          <a:p>
            <a:r>
              <a:rPr lang="en-CA" sz="2000" dirty="0"/>
              <a:t>Word2Vec: uses a neural network to learn word associations.</a:t>
            </a:r>
          </a:p>
          <a:p>
            <a:pPr lvl="1"/>
            <a:r>
              <a:rPr lang="en-CA" sz="1800" dirty="0"/>
              <a:t>Each word is represented by a VECTOR</a:t>
            </a:r>
          </a:p>
          <a:p>
            <a:pPr lvl="1"/>
            <a:r>
              <a:rPr lang="en-CA" sz="1800" dirty="0"/>
              <a:t>Similar words are close together. Direction between words can have meaning (add/subtract).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F9BF301-026B-4AF7-A67B-2B6A91686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649" y="3727566"/>
            <a:ext cx="5768250" cy="2144840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15F1780A-83AF-4668-86AD-E49358DE86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137" y="1159637"/>
            <a:ext cx="5018579" cy="251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27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Word2Vec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3857095" cy="4393982"/>
          </a:xfrm>
        </p:spPr>
        <p:txBody>
          <a:bodyPr>
            <a:normAutofit/>
          </a:bodyPr>
          <a:lstStyle/>
          <a:p>
            <a:r>
              <a:rPr lang="en-CA" sz="2000" dirty="0"/>
              <a:t>Continuous Bag of Words (</a:t>
            </a:r>
            <a:r>
              <a:rPr lang="en-CA" sz="2000" dirty="0" err="1"/>
              <a:t>CBoW</a:t>
            </a:r>
            <a:r>
              <a:rPr lang="en-CA" sz="2000" dirty="0"/>
              <a:t>)</a:t>
            </a:r>
          </a:p>
          <a:p>
            <a:pPr lvl="1"/>
            <a:r>
              <a:rPr lang="en-CA" sz="1800" dirty="0"/>
              <a:t>Tries to predict the </a:t>
            </a:r>
            <a:r>
              <a:rPr lang="en-CA" sz="1800" b="1" dirty="0"/>
              <a:t>target word</a:t>
            </a:r>
            <a:r>
              <a:rPr lang="en-CA" sz="1800" dirty="0"/>
              <a:t> (center) based on the </a:t>
            </a:r>
            <a:r>
              <a:rPr lang="en-CA" sz="1800" b="1" dirty="0"/>
              <a:t>surrounding words</a:t>
            </a:r>
            <a:r>
              <a:rPr lang="en-CA" sz="1800" dirty="0"/>
              <a:t> (context).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C8E3451-08B9-4379-B300-80E9596C7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031" y="1935308"/>
            <a:ext cx="6772635" cy="372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262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Word2Vec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3857095" cy="4393982"/>
          </a:xfrm>
        </p:spPr>
        <p:txBody>
          <a:bodyPr>
            <a:normAutofit/>
          </a:bodyPr>
          <a:lstStyle/>
          <a:p>
            <a:r>
              <a:rPr lang="en-CA" sz="2000" dirty="0"/>
              <a:t>Continuous Bag of Words (</a:t>
            </a:r>
            <a:r>
              <a:rPr lang="en-CA" sz="2000" dirty="0" err="1"/>
              <a:t>CBoW</a:t>
            </a:r>
            <a:r>
              <a:rPr lang="en-CA" sz="2000" dirty="0"/>
              <a:t>)</a:t>
            </a:r>
          </a:p>
          <a:p>
            <a:pPr lvl="1"/>
            <a:r>
              <a:rPr lang="en-CA" sz="1800" dirty="0"/>
              <a:t>Tries to predict the </a:t>
            </a:r>
            <a:r>
              <a:rPr lang="en-CA" sz="1800" b="1" dirty="0"/>
              <a:t>target word</a:t>
            </a:r>
            <a:r>
              <a:rPr lang="en-CA" sz="1800" dirty="0"/>
              <a:t> (center) based on the </a:t>
            </a:r>
            <a:r>
              <a:rPr lang="en-CA" sz="1800" b="1" dirty="0"/>
              <a:t>surrounding words</a:t>
            </a:r>
            <a:r>
              <a:rPr lang="en-CA" sz="1800" dirty="0"/>
              <a:t> (context).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021B657-040B-4EB4-BA19-753112B780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4" t="35307" r="5442"/>
          <a:stretch/>
        </p:blipFill>
        <p:spPr>
          <a:xfrm>
            <a:off x="5428905" y="1104407"/>
            <a:ext cx="6435747" cy="26716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58D84E-C15A-446A-936B-CF40C390D9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30" t="8281" r="3003" b="5098"/>
          <a:stretch/>
        </p:blipFill>
        <p:spPr>
          <a:xfrm>
            <a:off x="6096000" y="3908386"/>
            <a:ext cx="5247116" cy="26716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9301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Word2Vec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3857095" cy="4393982"/>
          </a:xfrm>
        </p:spPr>
        <p:txBody>
          <a:bodyPr>
            <a:normAutofit/>
          </a:bodyPr>
          <a:lstStyle/>
          <a:p>
            <a:r>
              <a:rPr lang="en-CA" sz="2000" dirty="0"/>
              <a:t>Continuous Bag of Words (</a:t>
            </a:r>
            <a:r>
              <a:rPr lang="en-CA" sz="2000" dirty="0" err="1"/>
              <a:t>CBoW</a:t>
            </a:r>
            <a:r>
              <a:rPr lang="en-CA" sz="2000" dirty="0"/>
              <a:t>)</a:t>
            </a:r>
          </a:p>
          <a:p>
            <a:pPr lvl="1"/>
            <a:r>
              <a:rPr lang="en-CA" sz="1800" dirty="0"/>
              <a:t>Tries to predict the </a:t>
            </a:r>
            <a:r>
              <a:rPr lang="en-CA" sz="1800" b="1" dirty="0"/>
              <a:t>target word</a:t>
            </a:r>
            <a:r>
              <a:rPr lang="en-CA" sz="1800" dirty="0"/>
              <a:t> (center) based on the </a:t>
            </a:r>
            <a:r>
              <a:rPr lang="en-CA" sz="1800" b="1" dirty="0"/>
              <a:t>surrounding words</a:t>
            </a:r>
            <a:r>
              <a:rPr lang="en-CA" sz="1800" dirty="0"/>
              <a:t> (context).</a:t>
            </a:r>
          </a:p>
          <a:p>
            <a:r>
              <a:rPr lang="en-CA" sz="2000" dirty="0"/>
              <a:t>Skip-gram</a:t>
            </a:r>
          </a:p>
          <a:p>
            <a:pPr lvl="1"/>
            <a:r>
              <a:rPr lang="en-CA" sz="1800" dirty="0"/>
              <a:t>Tries to predict the </a:t>
            </a:r>
            <a:r>
              <a:rPr lang="en-CA" sz="1800" b="1" dirty="0"/>
              <a:t>surrounding words</a:t>
            </a:r>
            <a:r>
              <a:rPr lang="en-CA" sz="1800" dirty="0"/>
              <a:t> (context) based on the </a:t>
            </a:r>
            <a:r>
              <a:rPr lang="en-CA" sz="1800" b="1" dirty="0"/>
              <a:t>target word</a:t>
            </a:r>
            <a:r>
              <a:rPr lang="en-CA" sz="1800" dirty="0"/>
              <a:t>.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17BA3E4-82CB-4213-9FE9-6FF0ACD46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900" y="1485194"/>
            <a:ext cx="6073078" cy="469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69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Word2Vec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3857095" cy="4393982"/>
          </a:xfrm>
        </p:spPr>
        <p:txBody>
          <a:bodyPr>
            <a:normAutofit/>
          </a:bodyPr>
          <a:lstStyle/>
          <a:p>
            <a:r>
              <a:rPr lang="en-CA" sz="2000" dirty="0"/>
              <a:t>Continuous Bag of Words (</a:t>
            </a:r>
            <a:r>
              <a:rPr lang="en-CA" sz="2000" dirty="0" err="1"/>
              <a:t>CBoW</a:t>
            </a:r>
            <a:r>
              <a:rPr lang="en-CA" sz="2000" dirty="0"/>
              <a:t>)</a:t>
            </a:r>
          </a:p>
          <a:p>
            <a:pPr lvl="1"/>
            <a:r>
              <a:rPr lang="en-CA" sz="1800" dirty="0"/>
              <a:t>Tries to predict the </a:t>
            </a:r>
            <a:r>
              <a:rPr lang="en-CA" sz="1800" b="1" dirty="0"/>
              <a:t>target word</a:t>
            </a:r>
            <a:r>
              <a:rPr lang="en-CA" sz="1800" dirty="0"/>
              <a:t> (center) based on the </a:t>
            </a:r>
            <a:r>
              <a:rPr lang="en-CA" sz="1800" b="1" dirty="0"/>
              <a:t>surrounding words</a:t>
            </a:r>
            <a:r>
              <a:rPr lang="en-CA" sz="1800" dirty="0"/>
              <a:t> (context).</a:t>
            </a:r>
          </a:p>
          <a:p>
            <a:r>
              <a:rPr lang="en-CA" sz="2000" dirty="0"/>
              <a:t>Skip-gram</a:t>
            </a:r>
          </a:p>
          <a:p>
            <a:pPr lvl="1"/>
            <a:r>
              <a:rPr lang="en-CA" sz="1800" dirty="0"/>
              <a:t>Tries to predict the </a:t>
            </a:r>
            <a:r>
              <a:rPr lang="en-CA" sz="1800" b="1" dirty="0"/>
              <a:t>surrounding words</a:t>
            </a:r>
            <a:r>
              <a:rPr lang="en-CA" sz="1800" dirty="0"/>
              <a:t> (context) based on the </a:t>
            </a:r>
            <a:r>
              <a:rPr lang="en-CA" sz="1800" b="1" dirty="0"/>
              <a:t>target word</a:t>
            </a:r>
            <a:r>
              <a:rPr lang="en-CA" sz="1800" dirty="0"/>
              <a:t>.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43FBE39E-F4D1-4CDC-9075-2CCC50ABB6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4" t="35307" r="5442"/>
          <a:stretch/>
        </p:blipFill>
        <p:spPr>
          <a:xfrm>
            <a:off x="5269897" y="2093168"/>
            <a:ext cx="6435747" cy="26716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1177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NLP Pre-processing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10905065" cy="4393982"/>
          </a:xfrm>
        </p:spPr>
        <p:txBody>
          <a:bodyPr>
            <a:normAutofit/>
          </a:bodyPr>
          <a:lstStyle/>
          <a:p>
            <a:r>
              <a:rPr lang="en-CA" sz="2000" dirty="0"/>
              <a:t>NLP involves processing and analyzing large amounts of natural language speech/text.</a:t>
            </a:r>
          </a:p>
          <a:p>
            <a:pPr lvl="1"/>
            <a:r>
              <a:rPr lang="en-CA" sz="1800" dirty="0"/>
              <a:t>Not solved; very hard problem.</a:t>
            </a:r>
          </a:p>
          <a:p>
            <a:r>
              <a:rPr lang="en-CA" sz="2000" dirty="0"/>
              <a:t>Today we just focused on pre-processing text (simplifying, vectorizing)</a:t>
            </a:r>
          </a:p>
          <a:p>
            <a:pPr lvl="1"/>
            <a:r>
              <a:rPr lang="en-CA" sz="1800" dirty="0"/>
              <a:t>Tomorrow: NLP applications (sentiment analysis and topic modeling)</a:t>
            </a:r>
          </a:p>
          <a:p>
            <a:r>
              <a:rPr lang="en-CA" sz="2000" dirty="0"/>
              <a:t>Simplifying:</a:t>
            </a:r>
          </a:p>
          <a:p>
            <a:pPr lvl="1"/>
            <a:r>
              <a:rPr lang="en-CA" sz="1800" dirty="0"/>
              <a:t>Punctuation removal, tokenization, stop words, stemming, lemmatization</a:t>
            </a:r>
          </a:p>
          <a:p>
            <a:r>
              <a:rPr lang="en-CA" sz="2000" dirty="0"/>
              <a:t>Vectorizing:</a:t>
            </a:r>
          </a:p>
          <a:p>
            <a:pPr lvl="1"/>
            <a:r>
              <a:rPr lang="en-CA" sz="1800" dirty="0" err="1"/>
              <a:t>BoW</a:t>
            </a:r>
            <a:r>
              <a:rPr lang="en-CA" sz="1800" dirty="0"/>
              <a:t>, TF-IDF, Word2Vec</a:t>
            </a:r>
          </a:p>
          <a:p>
            <a:r>
              <a:rPr lang="en-CA" sz="2000" dirty="0" err="1"/>
              <a:t>Jupyter</a:t>
            </a:r>
            <a:r>
              <a:rPr lang="en-CA" sz="2000" dirty="0"/>
              <a:t> notebook demo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604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3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/>
              <a:t>Introduction</a:t>
            </a:r>
            <a:endParaRPr lang="en-C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995581" cy="4393982"/>
          </a:xfrm>
        </p:spPr>
        <p:txBody>
          <a:bodyPr>
            <a:noAutofit/>
          </a:bodyPr>
          <a:lstStyle/>
          <a:p>
            <a:r>
              <a:rPr lang="en-CA" sz="2000" dirty="0"/>
              <a:t>Instructor: Dr. Jeremy Eng (engj@saskpolytech.ca)</a:t>
            </a:r>
          </a:p>
          <a:p>
            <a:r>
              <a:rPr lang="en-CA" sz="2000" dirty="0"/>
              <a:t>Lead Cloud Applications and Data Instructor at </a:t>
            </a:r>
            <a:r>
              <a:rPr lang="en-CA" sz="2000" dirty="0" err="1"/>
              <a:t>Sask</a:t>
            </a:r>
            <a:r>
              <a:rPr lang="en-CA" sz="2000" dirty="0"/>
              <a:t> Polytech</a:t>
            </a:r>
          </a:p>
          <a:p>
            <a:r>
              <a:rPr lang="en-CA" sz="2000" dirty="0"/>
              <a:t>Born and raised in Saskatoon, Saskatchewan</a:t>
            </a:r>
          </a:p>
          <a:p>
            <a:r>
              <a:rPr lang="en-CA" sz="2000" dirty="0"/>
              <a:t>PhD in Statistics</a:t>
            </a:r>
          </a:p>
          <a:p>
            <a:r>
              <a:rPr lang="en-CA" sz="2000" dirty="0"/>
              <a:t>Research Areas:</a:t>
            </a:r>
          </a:p>
          <a:p>
            <a:pPr lvl="1"/>
            <a:r>
              <a:rPr lang="en-CA" sz="1800" dirty="0"/>
              <a:t>Big data simulations involving Monte Carlo techniques</a:t>
            </a:r>
          </a:p>
          <a:p>
            <a:pPr lvl="1"/>
            <a:r>
              <a:rPr lang="en-CA" sz="1800" dirty="0"/>
              <a:t>Developing and applying machine learning techniques to model COVID-19 spread in Saskatchewan and Canada (PMCMC)</a:t>
            </a:r>
          </a:p>
          <a:p>
            <a:r>
              <a:rPr lang="en-CA" sz="2000" dirty="0"/>
              <a:t>Microsoft Certified Trainer</a:t>
            </a:r>
          </a:p>
          <a:p>
            <a:r>
              <a:rPr lang="en-CA" sz="2000" dirty="0"/>
              <a:t>LinkedIn: </a:t>
            </a:r>
            <a:r>
              <a:rPr lang="en-CA" sz="2000" dirty="0">
                <a:hlinkClick r:id="rId3"/>
              </a:rPr>
              <a:t>https://www.linkedin.com/in/jeremy-eng-sk/</a:t>
            </a:r>
            <a:endParaRPr lang="en-CA" sz="2000" dirty="0"/>
          </a:p>
          <a:p>
            <a:endParaRPr lang="en-US" sz="2000" dirty="0"/>
          </a:p>
          <a:p>
            <a:endParaRPr lang="en-CA" sz="2000" dirty="0"/>
          </a:p>
          <a:p>
            <a:endParaRPr lang="en-CA" sz="20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8" name="Isosceles Triangle 4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4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60" name="Rectangle 4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4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Picture 11" descr="A person with the arms crossed&#10;&#10;Description automatically generated with medium confidence">
            <a:extLst>
              <a:ext uri="{FF2B5EF4-FFF2-40B4-BE49-F238E27FC236}">
                <a16:creationId xmlns:a16="http://schemas.microsoft.com/office/drawing/2014/main" id="{9C469F5E-E8B2-4BE4-B102-555C9395D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843" y="1457471"/>
            <a:ext cx="3356688" cy="335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7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301CC-08EC-41BA-8513-E973D76D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CA" sz="3600" dirty="0"/>
              <a:t>Outline</a:t>
            </a:r>
          </a:p>
        </p:txBody>
      </p:sp>
      <p:sp>
        <p:nvSpPr>
          <p:cNvPr id="43" name="Rectangle 2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2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Freeform: Shape 2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Rectangle 2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B3D1B-C3F9-4952-889D-D7D4744E3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CA" sz="2000" dirty="0"/>
              <a:t>Introduction to NLP</a:t>
            </a:r>
          </a:p>
          <a:p>
            <a:r>
              <a:rPr lang="en-CA" sz="2000" dirty="0"/>
              <a:t>Data Prep in NLP</a:t>
            </a:r>
          </a:p>
          <a:p>
            <a:pPr lvl="1"/>
            <a:r>
              <a:rPr lang="en-CA" sz="1800" dirty="0"/>
              <a:t>Simplifying text</a:t>
            </a:r>
          </a:p>
          <a:p>
            <a:pPr lvl="1"/>
            <a:r>
              <a:rPr lang="en-CA" sz="1800" dirty="0"/>
              <a:t>Punctuation removal, tokenization, stop words, stemming, lemmatization</a:t>
            </a:r>
          </a:p>
          <a:p>
            <a:r>
              <a:rPr lang="en-CA" sz="2000" dirty="0"/>
              <a:t>Representing Text with Numbers</a:t>
            </a:r>
          </a:p>
          <a:p>
            <a:pPr lvl="1"/>
            <a:r>
              <a:rPr lang="en-CA" sz="1800" dirty="0"/>
              <a:t>Bag of Words (</a:t>
            </a:r>
            <a:r>
              <a:rPr lang="en-CA" sz="1800" dirty="0" err="1"/>
              <a:t>BoW</a:t>
            </a:r>
            <a:r>
              <a:rPr lang="en-CA" sz="1800" dirty="0"/>
              <a:t>), </a:t>
            </a:r>
            <a:r>
              <a:rPr lang="en-US" sz="1800" dirty="0"/>
              <a:t>term frequency-inverse document frequency (TF-IDF)</a:t>
            </a:r>
          </a:p>
          <a:p>
            <a:pPr lvl="1"/>
            <a:r>
              <a:rPr lang="en-US" sz="1800" dirty="0"/>
              <a:t>Word2Vec</a:t>
            </a:r>
          </a:p>
          <a:p>
            <a:r>
              <a:rPr lang="en-US" sz="2000" dirty="0"/>
              <a:t>Demo</a:t>
            </a:r>
            <a:endParaRPr lang="en-CA" sz="2000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3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Introduction to Natural Language Processing (NLP)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0"/>
            <a:ext cx="5855027" cy="5075020"/>
          </a:xfrm>
        </p:spPr>
        <p:txBody>
          <a:bodyPr>
            <a:normAutofit/>
          </a:bodyPr>
          <a:lstStyle/>
          <a:p>
            <a:r>
              <a:rPr lang="en-CA" sz="2000" dirty="0"/>
              <a:t>NLP involves processing and analyzing large amounts of natural language speech/text.</a:t>
            </a:r>
          </a:p>
          <a:p>
            <a:pPr lvl="1"/>
            <a:r>
              <a:rPr lang="en-CA" sz="1800" dirty="0"/>
              <a:t>Not solved; very hard problem.</a:t>
            </a:r>
          </a:p>
          <a:p>
            <a:r>
              <a:rPr lang="en-CA" sz="2000" dirty="0"/>
              <a:t>NLU = Natural language understanding</a:t>
            </a:r>
          </a:p>
          <a:p>
            <a:r>
              <a:rPr lang="en-CA" sz="2000" dirty="0"/>
              <a:t>Some well-known applications:</a:t>
            </a:r>
          </a:p>
          <a:p>
            <a:pPr lvl="1"/>
            <a:r>
              <a:rPr lang="en-CA" sz="1800" dirty="0"/>
              <a:t>Virtual assistants (Siri, Alexa, Cortana)</a:t>
            </a:r>
          </a:p>
          <a:p>
            <a:pPr lvl="1"/>
            <a:r>
              <a:rPr lang="en-CA" sz="1800" dirty="0"/>
              <a:t>Chat bots</a:t>
            </a:r>
          </a:p>
          <a:p>
            <a:pPr lvl="1"/>
            <a:r>
              <a:rPr lang="en-CA" sz="1800" dirty="0"/>
              <a:t>Predictive text</a:t>
            </a:r>
          </a:p>
          <a:p>
            <a:pPr lvl="1"/>
            <a:r>
              <a:rPr lang="en-CA" sz="1800" dirty="0"/>
              <a:t>Email filters</a:t>
            </a:r>
          </a:p>
          <a:p>
            <a:pPr lvl="1"/>
            <a:r>
              <a:rPr lang="en-CA" sz="1800" dirty="0"/>
              <a:t>Sentiment analysis</a:t>
            </a:r>
          </a:p>
          <a:p>
            <a:pPr lvl="1"/>
            <a:r>
              <a:rPr lang="en-CA" sz="1800" dirty="0"/>
              <a:t>Topic modeling</a:t>
            </a:r>
          </a:p>
          <a:p>
            <a:r>
              <a:rPr lang="en-CA" sz="2000" dirty="0"/>
              <a:t>NLP has been around for a while, we just now have better tools.</a:t>
            </a:r>
          </a:p>
          <a:p>
            <a:pPr lvl="1"/>
            <a:r>
              <a:rPr lang="en-CA" sz="1800" dirty="0"/>
              <a:t>Deep learning, more data, stronger computing power, lower costs.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E649063-6B6F-4D68-A988-76D1BA973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496" y="2430335"/>
            <a:ext cx="5418169" cy="2492358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4308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Simplifying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5373509" cy="4836096"/>
          </a:xfrm>
        </p:spPr>
        <p:txBody>
          <a:bodyPr>
            <a:noAutofit/>
          </a:bodyPr>
          <a:lstStyle/>
          <a:p>
            <a:r>
              <a:rPr lang="en-CA" sz="2000" dirty="0"/>
              <a:t>Today will just focus on pre-processing text.</a:t>
            </a:r>
          </a:p>
          <a:p>
            <a:pPr lvl="1"/>
            <a:r>
              <a:rPr lang="en-CA" sz="1800" dirty="0"/>
              <a:t>Simplifying text</a:t>
            </a:r>
          </a:p>
          <a:p>
            <a:pPr lvl="1"/>
            <a:r>
              <a:rPr lang="en-CA" sz="1800" dirty="0"/>
              <a:t>Converting from text into numerical values</a:t>
            </a:r>
          </a:p>
          <a:p>
            <a:r>
              <a:rPr lang="en-CA" sz="2000" dirty="0"/>
              <a:t>Text simplification examples:</a:t>
            </a:r>
          </a:p>
          <a:p>
            <a:pPr lvl="1"/>
            <a:r>
              <a:rPr lang="en-CA" sz="1800" dirty="0"/>
              <a:t>Remove punctuation</a:t>
            </a:r>
          </a:p>
          <a:p>
            <a:pPr lvl="1"/>
            <a:r>
              <a:rPr lang="en-CA" sz="1800" dirty="0"/>
              <a:t>Remove common (“glue”) words (the, a, and)</a:t>
            </a:r>
          </a:p>
          <a:p>
            <a:pPr lvl="2"/>
            <a:r>
              <a:rPr lang="en-CA" sz="1600" dirty="0"/>
              <a:t>Aka “stop words”</a:t>
            </a:r>
          </a:p>
          <a:p>
            <a:pPr lvl="1"/>
            <a:r>
              <a:rPr lang="en-CA" sz="1800" dirty="0"/>
              <a:t>Remove capitalization</a:t>
            </a:r>
          </a:p>
          <a:p>
            <a:pPr lvl="1"/>
            <a:r>
              <a:rPr lang="en-CA" sz="1800" dirty="0"/>
              <a:t>Tokenize</a:t>
            </a:r>
          </a:p>
          <a:p>
            <a:pPr lvl="1"/>
            <a:r>
              <a:rPr lang="en-CA" sz="1800" dirty="0"/>
              <a:t>Stemming/lemmatization</a:t>
            </a:r>
          </a:p>
          <a:p>
            <a:pPr lvl="1"/>
            <a:endParaRPr lang="en-CA" sz="2000" dirty="0"/>
          </a:p>
          <a:p>
            <a:r>
              <a:rPr lang="en-CA" sz="2000" dirty="0"/>
              <a:t>NLTK package (and others) in Python</a:t>
            </a:r>
          </a:p>
          <a:p>
            <a:endParaRPr lang="en-CA" sz="2000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Tokenizers: How machines read">
            <a:extLst>
              <a:ext uri="{FF2B5EF4-FFF2-40B4-BE49-F238E27FC236}">
                <a16:creationId xmlns:a16="http://schemas.microsoft.com/office/drawing/2014/main" id="{9E1ED5F1-9D10-44FB-8C56-BEA4B2492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6238" y="2689835"/>
            <a:ext cx="5479406" cy="223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30557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Simplifying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5373509" cy="4836096"/>
          </a:xfrm>
        </p:spPr>
        <p:txBody>
          <a:bodyPr>
            <a:noAutofit/>
          </a:bodyPr>
          <a:lstStyle/>
          <a:p>
            <a:r>
              <a:rPr lang="en-CA" sz="2000" dirty="0"/>
              <a:t>Today will just focus on pre-processing text.</a:t>
            </a:r>
          </a:p>
          <a:p>
            <a:pPr lvl="1"/>
            <a:r>
              <a:rPr lang="en-CA" sz="1800" dirty="0"/>
              <a:t>Simplifying text</a:t>
            </a:r>
          </a:p>
          <a:p>
            <a:pPr lvl="1"/>
            <a:r>
              <a:rPr lang="en-CA" sz="1800" dirty="0"/>
              <a:t>Converting from text into numerical values</a:t>
            </a:r>
          </a:p>
          <a:p>
            <a:r>
              <a:rPr lang="en-CA" sz="2000" dirty="0"/>
              <a:t>Text simplification examples:</a:t>
            </a:r>
          </a:p>
          <a:p>
            <a:pPr lvl="1"/>
            <a:r>
              <a:rPr lang="en-CA" sz="1800" dirty="0"/>
              <a:t>Remove punctuation</a:t>
            </a:r>
          </a:p>
          <a:p>
            <a:pPr lvl="1"/>
            <a:r>
              <a:rPr lang="en-CA" sz="1800" dirty="0"/>
              <a:t>Remove common (“glue”) words (the, a, and)</a:t>
            </a:r>
          </a:p>
          <a:p>
            <a:pPr lvl="2"/>
            <a:r>
              <a:rPr lang="en-CA" sz="1600" dirty="0"/>
              <a:t>Aka “stop words”</a:t>
            </a:r>
          </a:p>
          <a:p>
            <a:pPr lvl="1"/>
            <a:r>
              <a:rPr lang="en-CA" sz="1800" dirty="0"/>
              <a:t>Remove capitalization</a:t>
            </a:r>
          </a:p>
          <a:p>
            <a:pPr lvl="1"/>
            <a:r>
              <a:rPr lang="en-CA" sz="1800" dirty="0"/>
              <a:t>Tokenize</a:t>
            </a:r>
          </a:p>
          <a:p>
            <a:pPr lvl="1"/>
            <a:r>
              <a:rPr lang="en-CA" sz="1800" dirty="0"/>
              <a:t>Stemming/lemmatization</a:t>
            </a:r>
          </a:p>
          <a:p>
            <a:pPr lvl="1"/>
            <a:endParaRPr lang="en-CA" sz="2000" dirty="0"/>
          </a:p>
          <a:p>
            <a:r>
              <a:rPr lang="en-CA" sz="2000" dirty="0"/>
              <a:t>NLTK package (and others) in Python</a:t>
            </a:r>
          </a:p>
          <a:p>
            <a:endParaRPr lang="en-CA" sz="2000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CFD71EC3-579D-45D8-90AC-80946DC9A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445" y="1903172"/>
            <a:ext cx="4953429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58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Simplifying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5373509" cy="4836096"/>
          </a:xfrm>
        </p:spPr>
        <p:txBody>
          <a:bodyPr>
            <a:noAutofit/>
          </a:bodyPr>
          <a:lstStyle/>
          <a:p>
            <a:r>
              <a:rPr lang="en-CA" sz="2000" dirty="0"/>
              <a:t>Today will just focus on pre-processing text.</a:t>
            </a:r>
          </a:p>
          <a:p>
            <a:pPr lvl="1"/>
            <a:r>
              <a:rPr lang="en-CA" sz="1800" dirty="0"/>
              <a:t>Simplifying text</a:t>
            </a:r>
          </a:p>
          <a:p>
            <a:pPr lvl="1"/>
            <a:r>
              <a:rPr lang="en-CA" sz="1800" dirty="0"/>
              <a:t>Converting from text into numerical values</a:t>
            </a:r>
          </a:p>
          <a:p>
            <a:r>
              <a:rPr lang="en-CA" sz="2000" dirty="0"/>
              <a:t>Text simplification examples:</a:t>
            </a:r>
          </a:p>
          <a:p>
            <a:pPr lvl="1"/>
            <a:r>
              <a:rPr lang="en-CA" sz="1800" dirty="0"/>
              <a:t>Remove punctuation</a:t>
            </a:r>
          </a:p>
          <a:p>
            <a:pPr lvl="1"/>
            <a:r>
              <a:rPr lang="en-CA" sz="1800" dirty="0"/>
              <a:t>Remove common (“glue”) words (the, a, and)</a:t>
            </a:r>
          </a:p>
          <a:p>
            <a:pPr lvl="2"/>
            <a:r>
              <a:rPr lang="en-CA" sz="1600" dirty="0"/>
              <a:t>Aka “stop words”</a:t>
            </a:r>
          </a:p>
          <a:p>
            <a:pPr lvl="1"/>
            <a:r>
              <a:rPr lang="en-CA" sz="1800" dirty="0"/>
              <a:t>Remove capitalization</a:t>
            </a:r>
          </a:p>
          <a:p>
            <a:pPr lvl="1"/>
            <a:r>
              <a:rPr lang="en-CA" sz="1800" dirty="0"/>
              <a:t>Tokenize</a:t>
            </a:r>
          </a:p>
          <a:p>
            <a:pPr lvl="1"/>
            <a:r>
              <a:rPr lang="en-CA" sz="1800" dirty="0"/>
              <a:t>Stemming/lemmatization</a:t>
            </a:r>
          </a:p>
          <a:p>
            <a:pPr lvl="1"/>
            <a:endParaRPr lang="en-CA" sz="2000" dirty="0"/>
          </a:p>
          <a:p>
            <a:r>
              <a:rPr lang="en-CA" sz="2000" dirty="0"/>
              <a:t>NLTK package (and others) in Python</a:t>
            </a:r>
          </a:p>
          <a:p>
            <a:endParaRPr lang="en-CA" sz="2000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2E2907B-E882-48EC-A438-DFF637B4C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740" y="2014698"/>
            <a:ext cx="5377926" cy="282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71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Vectorizing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5886485" cy="4393982"/>
          </a:xfrm>
        </p:spPr>
        <p:txBody>
          <a:bodyPr>
            <a:normAutofit/>
          </a:bodyPr>
          <a:lstStyle/>
          <a:p>
            <a:r>
              <a:rPr lang="en-CA" sz="2000" dirty="0"/>
              <a:t>After simplifying our text, we can represent the text using vectors.</a:t>
            </a:r>
          </a:p>
          <a:p>
            <a:r>
              <a:rPr lang="en-CA" sz="2000" dirty="0"/>
              <a:t>Bag of Words</a:t>
            </a:r>
          </a:p>
          <a:p>
            <a:pPr lvl="1"/>
            <a:r>
              <a:rPr lang="en-CA" sz="1800" dirty="0"/>
              <a:t>Simply count how often the word appears (problems?).</a:t>
            </a:r>
          </a:p>
          <a:p>
            <a:r>
              <a:rPr lang="en-CA" sz="2000" dirty="0"/>
              <a:t>Text Frequency–Inverse Document Frequency (TF-IDF)</a:t>
            </a:r>
          </a:p>
          <a:p>
            <a:pPr lvl="1"/>
            <a:r>
              <a:rPr lang="en-CA" sz="1800" dirty="0"/>
              <a:t>Like </a:t>
            </a:r>
            <a:r>
              <a:rPr lang="en-CA" sz="1800" dirty="0" err="1"/>
              <a:t>BoW</a:t>
            </a:r>
            <a:r>
              <a:rPr lang="en-CA" sz="1800" dirty="0"/>
              <a:t>, but weighted by how rare the word is across all documents.</a:t>
            </a:r>
          </a:p>
          <a:p>
            <a:r>
              <a:rPr lang="en-CA" sz="2000" dirty="0"/>
              <a:t>Word2Vec: uses a neural network to learn word associations.</a:t>
            </a:r>
          </a:p>
          <a:p>
            <a:pPr lvl="1"/>
            <a:r>
              <a:rPr lang="en-CA" sz="1800" dirty="0"/>
              <a:t>Each word is represented by a VECTOR</a:t>
            </a:r>
          </a:p>
          <a:p>
            <a:pPr lvl="1"/>
            <a:r>
              <a:rPr lang="en-CA" sz="1800" dirty="0"/>
              <a:t>Similar words are close together. Direction between words can have meaning (add/subtract).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6211CFF-CD3E-4115-9929-F54332374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651" y="1779204"/>
            <a:ext cx="3783941" cy="4361892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5885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Vectorizing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5886485" cy="4393982"/>
          </a:xfrm>
        </p:spPr>
        <p:txBody>
          <a:bodyPr>
            <a:normAutofit/>
          </a:bodyPr>
          <a:lstStyle/>
          <a:p>
            <a:r>
              <a:rPr lang="en-CA" sz="2000" dirty="0"/>
              <a:t>After simplifying our text, we can represent the text using vectors.</a:t>
            </a:r>
          </a:p>
          <a:p>
            <a:r>
              <a:rPr lang="en-CA" sz="2000" dirty="0"/>
              <a:t>Bag of Words</a:t>
            </a:r>
          </a:p>
          <a:p>
            <a:pPr lvl="1"/>
            <a:r>
              <a:rPr lang="en-CA" sz="1800" dirty="0"/>
              <a:t>Simply count how often the word appears (problems?).</a:t>
            </a:r>
          </a:p>
          <a:p>
            <a:r>
              <a:rPr lang="en-CA" sz="2000" dirty="0"/>
              <a:t>Text Frequency–Inverse Document Frequency (TF-IDF)</a:t>
            </a:r>
          </a:p>
          <a:p>
            <a:pPr lvl="1"/>
            <a:r>
              <a:rPr lang="en-CA" sz="1800" dirty="0"/>
              <a:t>Like </a:t>
            </a:r>
            <a:r>
              <a:rPr lang="en-CA" sz="1800" dirty="0" err="1"/>
              <a:t>BoW</a:t>
            </a:r>
            <a:r>
              <a:rPr lang="en-CA" sz="1800" dirty="0"/>
              <a:t>, but weighted by how rare the word is across all documents.</a:t>
            </a:r>
          </a:p>
          <a:p>
            <a:r>
              <a:rPr lang="en-CA" sz="2000" dirty="0"/>
              <a:t>Word2Vec: uses a neural network to learn word associations.</a:t>
            </a:r>
          </a:p>
          <a:p>
            <a:pPr lvl="1"/>
            <a:r>
              <a:rPr lang="en-CA" sz="1800" dirty="0"/>
              <a:t>Each word is represented by a VECTOR</a:t>
            </a:r>
          </a:p>
          <a:p>
            <a:pPr lvl="1"/>
            <a:r>
              <a:rPr lang="en-CA" sz="1800" dirty="0"/>
              <a:t>Similar words are close together. Direction between words can have meaning (add/subtract).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0CB52279-99C9-434F-B1A7-49AA2D740F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8" r="5454"/>
          <a:stretch/>
        </p:blipFill>
        <p:spPr>
          <a:xfrm>
            <a:off x="6529953" y="2108602"/>
            <a:ext cx="5472112" cy="243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66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2075</TotalTime>
  <Words>1722</Words>
  <Application>Microsoft Office PowerPoint</Application>
  <PresentationFormat>Widescreen</PresentationFormat>
  <Paragraphs>207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W09D1 – NLP I</vt:lpstr>
      <vt:lpstr>Introduction</vt:lpstr>
      <vt:lpstr>Outline</vt:lpstr>
      <vt:lpstr>Introduction to Natural Language Processing (NLP)</vt:lpstr>
      <vt:lpstr>Simplifying Text</vt:lpstr>
      <vt:lpstr>Simplifying Text</vt:lpstr>
      <vt:lpstr>Simplifying Text</vt:lpstr>
      <vt:lpstr>Vectorizing Text</vt:lpstr>
      <vt:lpstr>Vectorizing Text</vt:lpstr>
      <vt:lpstr>Vectorizing Text</vt:lpstr>
      <vt:lpstr>Vectorizing Text</vt:lpstr>
      <vt:lpstr>Word2Vec Architectures</vt:lpstr>
      <vt:lpstr>Word2Vec Architectures</vt:lpstr>
      <vt:lpstr>Word2Vec Architectures</vt:lpstr>
      <vt:lpstr>Word2Vec Architectures</vt:lpstr>
      <vt:lpstr>NLP Pre-processing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W04D1 – Dimensionality Reduction</dc:title>
  <dc:creator>Eng, Jeremy</dc:creator>
  <cp:lastModifiedBy>Eng, Jeremy</cp:lastModifiedBy>
  <cp:revision>51</cp:revision>
  <dcterms:created xsi:type="dcterms:W3CDTF">2022-03-22T03:04:09Z</dcterms:created>
  <dcterms:modified xsi:type="dcterms:W3CDTF">2022-12-10T14:44:58Z</dcterms:modified>
</cp:coreProperties>
</file>