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1"/>
  </p:notesMasterIdLst>
  <p:sldIdLst>
    <p:sldId id="256" r:id="rId2"/>
    <p:sldId id="257" r:id="rId3"/>
    <p:sldId id="289" r:id="rId4"/>
    <p:sldId id="290" r:id="rId5"/>
    <p:sldId id="296" r:id="rId6"/>
    <p:sldId id="308" r:id="rId7"/>
    <p:sldId id="293" r:id="rId8"/>
    <p:sldId id="292" r:id="rId9"/>
    <p:sldId id="297" r:id="rId10"/>
    <p:sldId id="298" r:id="rId11"/>
    <p:sldId id="299" r:id="rId12"/>
    <p:sldId id="300" r:id="rId13"/>
    <p:sldId id="301" r:id="rId14"/>
    <p:sldId id="304" r:id="rId15"/>
    <p:sldId id="310" r:id="rId16"/>
    <p:sldId id="305" r:id="rId17"/>
    <p:sldId id="306" r:id="rId18"/>
    <p:sldId id="307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7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25A3-9825-4D4C-9A89-6DD7AE786C25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B890-F3A8-48FF-A7CA-E9ABF33443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Trees with 3 options could always just be modelled as a binary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 also have regression trees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03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Pruning=reducing size of decision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Interpretability vs overfitting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39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8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Bootstrap sample: re-sample your data, but with replacement.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When determining how large the subset of features should be, general rule that gives good results is use sqrt(number of features)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2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777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4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 of boosting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68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01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91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Trees with 3 options could always just be modelled as a binary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 also have regression trees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92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Also for 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52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Also for 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8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Dot color = true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Shaded region = predicted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Could theoretically have a region for every single datapoint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49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Splits like when a region contains only a single color (low </a:t>
            </a:r>
            <a:r>
              <a:rPr lang="en-CA" dirty="0" err="1"/>
              <a:t>gini</a:t>
            </a:r>
            <a:r>
              <a:rPr lang="en-CA" dirty="0"/>
              <a:t> score)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70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Notice stepwise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73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this is using only one feature to predict the target variable (previous examples were using two features)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Notice stepwise behavior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1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 vs step-wise function</a:t>
            </a:r>
          </a:p>
          <a:p>
            <a:r>
              <a:rPr lang="en-CA" dirty="0"/>
              <a:t>Beware of over-fitting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D6F-0633-4AD8-8B90-3C6C8DE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84CA-0892-4B36-AEA4-8E99F43D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3FB-D9D4-4F2C-B1B1-D503DD4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FFC4-52EA-42B6-9EF1-D236F3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132-1BD2-4D09-8FF6-A549760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60F-47D8-4FCF-AB43-82B0BE4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F216-18F5-4C60-84EF-F485349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1333-95B1-49EE-A588-0250E12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9D9-51D0-4C04-917D-1205A06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152-44AF-470E-9D8D-B54F171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040D-8EBD-46DF-86CE-AD08DE88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B8BF-11E7-45D5-B9BC-24F480D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3EA-9A51-4151-8D0A-64B0B2A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BBD-E043-4757-8272-E4AAED6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000-0772-4467-8FDF-F20159B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9CA-D341-41C6-9A3D-DC66FB62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90A2-0A2B-45EE-8D10-E980FE9F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DC5-5BE5-4E37-B246-9DFC33A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111-8E68-494E-B7ED-1ED6CF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61BD-11AF-460C-83AC-B8200E2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279-06B4-40F0-A25F-9FEE1AD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F3C-290C-4084-80AC-9601679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9646-FE9D-4F7E-97A4-BD6B127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B089-CCE5-48A2-870A-5C415A3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786-79C4-420B-8324-3CF0A6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21F-A3B4-4311-924A-9D80DE6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8554-1EB6-4BEC-A559-76833EA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212F-A420-42E6-8089-8C9E889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902E-89EA-4A3D-9C27-14772AA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BCD2-8005-466D-A940-6471701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F3CE-7159-464A-A35B-135CC36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CCC-9920-4DFE-9D5F-3089A43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55AD-B66D-461F-9193-651E1A6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8DDB-56CD-47C8-956B-2857932B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5408-24F5-4CF8-BF20-6C96DF23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B9-0169-4C48-B49F-865967B2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FC3D-DEF0-4516-AF49-BD893EB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676A-B302-441B-96EB-044A660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159-D002-4EA9-B48F-4EF3865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1A2-387A-41E9-9F9B-E891273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6DB3-CE15-45A2-AB43-78CA639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4F620-7E25-4EA2-8886-468C969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2ADB-78E9-4560-820D-64C0600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FD8A-ECB0-4DFB-B5B4-FC44CF0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E699-6CA3-4D3A-9D1A-A318DF7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5C4D-86B4-4C27-8A6D-FCA265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9A4-CB3B-4795-91F7-B8F71DB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F851-3A6B-4A64-A505-3849557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DF4-9DC7-457B-A538-9B94D21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DE23-1B4F-451E-8944-D98E35D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A079-C221-44D5-BBED-6D4B7DB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BFD-F55E-4670-ADA2-7B81C5C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2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80B9-7D75-4F7B-A54F-EB032E6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0227-03B7-4134-A3D6-E90D58E0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1F72-D932-417A-B8E1-B8555C2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76B0-0E6B-4CE7-B781-0F3D4D0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548-1F0E-4163-AA00-0D21FC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C430-613F-4245-97EB-B3CBA89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89F4-7E68-49D1-8359-D15DFFE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63F-A889-4901-8CFE-BF8D915B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24-AF1F-400B-AF08-219F6175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6CA6-B9B0-44AA-B5AA-150D1100032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765-097E-4690-B191-DA4BE63D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64-8608-4BA1-ABB1-66FB333F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nsemble-methods-bagging-boosting-and-stacking-c9214a10a20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regression-criteri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C5-7B5B-42A0-AC5D-14518D7F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 smtClean="0">
                <a:solidFill>
                  <a:srgbClr val="080808"/>
                </a:solidFill>
              </a:rPr>
              <a:t>W06D05 </a:t>
            </a:r>
            <a:r>
              <a:rPr lang="en-CA" sz="3600" dirty="0">
                <a:solidFill>
                  <a:srgbClr val="080808"/>
                </a:solidFill>
              </a:rPr>
              <a:t>– Trees and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4A5A-AC59-4D95-9838-B020A522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3631" y="4518923"/>
            <a:ext cx="3398736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Instructor: </a:t>
            </a:r>
            <a:r>
              <a:rPr lang="en-CA" sz="2000" dirty="0" smtClean="0">
                <a:solidFill>
                  <a:srgbClr val="080808"/>
                </a:solidFill>
              </a:rPr>
              <a:t>Brian Lynch</a:t>
            </a:r>
            <a:endParaRPr lang="en-CA" sz="2000" dirty="0">
              <a:solidFill>
                <a:srgbClr val="080808"/>
              </a:solidFill>
            </a:endParaRPr>
          </a:p>
          <a:p>
            <a:r>
              <a:rPr lang="en-CA" sz="2000" dirty="0">
                <a:solidFill>
                  <a:srgbClr val="080808"/>
                </a:solidFill>
              </a:rPr>
              <a:t>Credit: Zain </a:t>
            </a:r>
            <a:r>
              <a:rPr lang="en-CA" sz="2000" dirty="0" smtClean="0">
                <a:solidFill>
                  <a:srgbClr val="080808"/>
                </a:solidFill>
              </a:rPr>
              <a:t>Hasan, Jeremy </a:t>
            </a:r>
            <a:r>
              <a:rPr lang="en-CA" sz="2000" dirty="0" err="1" smtClean="0">
                <a:solidFill>
                  <a:srgbClr val="080808"/>
                </a:solidFill>
              </a:rPr>
              <a:t>Eng</a:t>
            </a:r>
            <a:endParaRPr lang="en-CA" sz="2000" dirty="0">
              <a:solidFill>
                <a:srgbClr val="080808"/>
              </a:solidFill>
            </a:endParaRP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 vs Linear Regression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Graphical representation of linear regression with 1 predictor X">
            <a:extLst>
              <a:ext uri="{FF2B5EF4-FFF2-40B4-BE49-F238E27FC236}">
                <a16:creationId xmlns:a16="http://schemas.microsoft.com/office/drawing/2014/main" id="{49E91207-0F97-4626-A3A6-EF737336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108603"/>
            <a:ext cx="5100580" cy="31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ical representation of a regression tree with 1 predictor X">
            <a:extLst>
              <a:ext uri="{FF2B5EF4-FFF2-40B4-BE49-F238E27FC236}">
                <a16:creationId xmlns:a16="http://schemas.microsoft.com/office/drawing/2014/main" id="{23CF4488-5D7C-4143-AAD6-5421CDCA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59" y="2108602"/>
            <a:ext cx="5100583" cy="31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4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 vs Linear Regression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 descr="Regression tree fits non-linear data better than linear regression">
            <a:extLst>
              <a:ext uri="{FF2B5EF4-FFF2-40B4-BE49-F238E27FC236}">
                <a16:creationId xmlns:a16="http://schemas.microsoft.com/office/drawing/2014/main" id="{963510A0-0FB2-4349-B55E-34AF1874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2178155"/>
            <a:ext cx="5527673" cy="34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4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9832623" cy="4177553"/>
          </a:xfrm>
        </p:spPr>
        <p:txBody>
          <a:bodyPr>
            <a:normAutofit/>
          </a:bodyPr>
          <a:lstStyle/>
          <a:p>
            <a:r>
              <a:rPr lang="en-CA" sz="2000" dirty="0"/>
              <a:t>Pros:</a:t>
            </a:r>
          </a:p>
          <a:p>
            <a:pPr lvl="1"/>
            <a:r>
              <a:rPr lang="en-CA" sz="1800" dirty="0"/>
              <a:t>Simple to understand and interpret.</a:t>
            </a:r>
          </a:p>
          <a:p>
            <a:pPr lvl="1"/>
            <a:r>
              <a:rPr lang="en-CA" sz="1800" dirty="0"/>
              <a:t>Can be visualized</a:t>
            </a:r>
          </a:p>
          <a:p>
            <a:pPr lvl="1"/>
            <a:r>
              <a:rPr lang="en-CA" sz="1800" dirty="0"/>
              <a:t>Requires little data preparation (doesn’t require normalization, can work with </a:t>
            </a:r>
            <a:r>
              <a:rPr lang="en-CA" sz="1800" dirty="0" err="1"/>
              <a:t>NaNs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Can handle multi-class classification well.</a:t>
            </a:r>
          </a:p>
          <a:p>
            <a:r>
              <a:rPr lang="en-CA" sz="2000" dirty="0"/>
              <a:t>Cons:</a:t>
            </a:r>
          </a:p>
          <a:p>
            <a:pPr lvl="1"/>
            <a:r>
              <a:rPr lang="en-CA" sz="1800" dirty="0"/>
              <a:t>Tendency to overfit (pruning techniques are needed)</a:t>
            </a:r>
          </a:p>
          <a:p>
            <a:pPr lvl="1"/>
            <a:r>
              <a:rPr lang="en-CA" sz="1800" dirty="0"/>
              <a:t>Can be unstable (small change to data may result in a completely different tree)</a:t>
            </a:r>
          </a:p>
          <a:p>
            <a:pPr lvl="1"/>
            <a:r>
              <a:rPr lang="en-CA" sz="1800" dirty="0"/>
              <a:t>Each node is locally optimized (not globally)</a:t>
            </a:r>
          </a:p>
          <a:p>
            <a:endParaRPr lang="en-CA" sz="1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71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5621867" cy="4836097"/>
          </a:xfrm>
        </p:spPr>
        <p:txBody>
          <a:bodyPr>
            <a:normAutofit/>
          </a:bodyPr>
          <a:lstStyle/>
          <a:p>
            <a:r>
              <a:rPr lang="en-CA" sz="2000" dirty="0"/>
              <a:t>Addresses the problem that decision trees are susceptible to over-fitting.</a:t>
            </a:r>
          </a:p>
          <a:p>
            <a:r>
              <a:rPr lang="en-CA" sz="2000" dirty="0"/>
              <a:t>General idea: fit a diverse set of trees by injecting “randomness”.</a:t>
            </a:r>
          </a:p>
          <a:p>
            <a:r>
              <a:rPr lang="en-CA" sz="2000" dirty="0"/>
              <a:t>Then use the most common (or average) of all the predictions as our single prediction.</a:t>
            </a:r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18191A14-2B50-55C1-01F3-D50C54962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60" y="1021474"/>
            <a:ext cx="4269735" cy="2298056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2CAD39-CF65-D8E6-D21D-747E85F2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81" y="3534101"/>
            <a:ext cx="3007794" cy="30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6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5078394" cy="4177553"/>
          </a:xfrm>
        </p:spPr>
        <p:txBody>
          <a:bodyPr>
            <a:normAutofit/>
          </a:bodyPr>
          <a:lstStyle/>
          <a:p>
            <a:r>
              <a:rPr lang="en-CA" sz="2000" dirty="0"/>
              <a:t>Ways to inject randomness: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Create “bootstrap samples”, and then build a tree for each bootstrap sample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At each split, consider only a random subset of features.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2" descr="An example of bootstrap sampling. Since objects are subsampled with... |  Download Scientific Diagram">
            <a:extLst>
              <a:ext uri="{FF2B5EF4-FFF2-40B4-BE49-F238E27FC236}">
                <a16:creationId xmlns:a16="http://schemas.microsoft.com/office/drawing/2014/main" id="{19D30D7A-D7EC-FBE3-DCFB-5313A8A29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90" y="1779204"/>
            <a:ext cx="5056488" cy="16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7831362-0E4D-278B-3D27-8D7D68B0B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96" y="3719013"/>
            <a:ext cx="3923594" cy="24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1"/>
            <a:ext cx="10905065" cy="325622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/>
              <a:t>Averaging many over-fitted models reduces variance.</a:t>
            </a:r>
            <a:endParaRPr lang="en-CA" sz="1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60E701-12BC-DEBD-9294-10A62004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60" y="2434113"/>
            <a:ext cx="599188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6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10575823" cy="4177553"/>
          </a:xfrm>
        </p:spPr>
        <p:txBody>
          <a:bodyPr>
            <a:normAutofit/>
          </a:bodyPr>
          <a:lstStyle/>
          <a:p>
            <a:r>
              <a:rPr lang="en-CA" sz="2000" dirty="0"/>
              <a:t>Accuracy</a:t>
            </a:r>
          </a:p>
          <a:p>
            <a:pPr lvl="1"/>
            <a:r>
              <a:rPr lang="en-CA" sz="1800" dirty="0"/>
              <a:t>Usually more accurate when compared to decision trees.</a:t>
            </a:r>
          </a:p>
          <a:p>
            <a:pPr lvl="1"/>
            <a:r>
              <a:rPr lang="en-CA" sz="1800" dirty="0"/>
              <a:t>Usually one of the best performing off-the-shelf classifiers.</a:t>
            </a:r>
          </a:p>
          <a:p>
            <a:r>
              <a:rPr lang="en-CA" sz="2000" dirty="0"/>
              <a:t>Speed</a:t>
            </a:r>
          </a:p>
          <a:p>
            <a:pPr lvl="1"/>
            <a:r>
              <a:rPr lang="en-CA" sz="1800" dirty="0"/>
              <a:t>Slower than decision trees because we are training multiple trees.</a:t>
            </a:r>
          </a:p>
          <a:p>
            <a:pPr lvl="1"/>
            <a:r>
              <a:rPr lang="en-CA" sz="1800" dirty="0"/>
              <a:t>But can easily parallelize training because trees are independent.</a:t>
            </a:r>
          </a:p>
          <a:p>
            <a:r>
              <a:rPr lang="en-CA" sz="2000" dirty="0"/>
              <a:t>Overfitting</a:t>
            </a:r>
          </a:p>
          <a:p>
            <a:pPr lvl="1"/>
            <a:r>
              <a:rPr lang="en-CA" sz="1800" dirty="0"/>
              <a:t>Addresses the over-fitting tendency of decision trees.</a:t>
            </a:r>
          </a:p>
          <a:p>
            <a:r>
              <a:rPr lang="en-CA" sz="2000" dirty="0"/>
              <a:t>Interpretability</a:t>
            </a:r>
          </a:p>
          <a:p>
            <a:pPr lvl="1"/>
            <a:r>
              <a:rPr lang="en-CA" sz="1800" dirty="0"/>
              <a:t>Decision trees are more interpretable than random forests.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50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79"/>
            <a:ext cx="10575824" cy="4933909"/>
          </a:xfrm>
        </p:spPr>
        <p:txBody>
          <a:bodyPr>
            <a:normAutofit/>
          </a:bodyPr>
          <a:lstStyle/>
          <a:p>
            <a:r>
              <a:rPr lang="en-CA" sz="2000" dirty="0"/>
              <a:t>Random Forests are an example of an ensemble method.</a:t>
            </a:r>
          </a:p>
          <a:p>
            <a:r>
              <a:rPr lang="en-US" sz="2000" dirty="0"/>
              <a:t>Ensemble methods are techniques that create multiple models (weak models) and then combine them to produce improved results.</a:t>
            </a:r>
          </a:p>
          <a:p>
            <a:r>
              <a:rPr lang="en-US" sz="2000" dirty="0"/>
              <a:t>Bagging (bootstrap and aggregate, e.g. random forest)</a:t>
            </a:r>
          </a:p>
          <a:p>
            <a:pPr lvl="1"/>
            <a:r>
              <a:rPr lang="en-CA" sz="1800" dirty="0"/>
              <a:t>Same type of weak model used, models learn in parallel, combined in a deterministic process.</a:t>
            </a:r>
          </a:p>
          <a:p>
            <a:pPr lvl="1"/>
            <a:r>
              <a:rPr lang="en-CA" sz="1800" dirty="0"/>
              <a:t>Addresses over-fitting.</a:t>
            </a:r>
          </a:p>
          <a:p>
            <a:r>
              <a:rPr lang="en-CA" sz="2000" dirty="0"/>
              <a:t>Boosting</a:t>
            </a:r>
          </a:p>
          <a:p>
            <a:pPr lvl="1"/>
            <a:r>
              <a:rPr lang="en-CA" sz="1800" dirty="0"/>
              <a:t>Add one model at a time that addresses the “shortcomings” of the current ensemble (iterative process).</a:t>
            </a:r>
          </a:p>
          <a:p>
            <a:pPr lvl="1"/>
            <a:r>
              <a:rPr lang="en-CA" sz="1800" dirty="0"/>
              <a:t>Aggregation (averaging) is done during training, not after.</a:t>
            </a:r>
          </a:p>
          <a:p>
            <a:pPr lvl="1"/>
            <a:r>
              <a:rPr lang="en-CA" sz="1800" dirty="0"/>
              <a:t>Addresses under-fitting.</a:t>
            </a:r>
          </a:p>
          <a:p>
            <a:r>
              <a:rPr lang="en-CA" sz="2000" dirty="0"/>
              <a:t>Stacking</a:t>
            </a:r>
          </a:p>
          <a:p>
            <a:pPr lvl="1"/>
            <a:r>
              <a:rPr lang="en-CA" sz="1800" dirty="0"/>
              <a:t>Use a variety of weak models as input to a “meta-model”.</a:t>
            </a:r>
          </a:p>
          <a:p>
            <a:pPr lvl="1"/>
            <a:r>
              <a:rPr lang="en-CA" sz="1800" dirty="0"/>
              <a:t>Similar to bagging, but can use different types of models.</a:t>
            </a:r>
          </a:p>
          <a:p>
            <a:r>
              <a:rPr lang="en-CA" sz="2200" dirty="0">
                <a:hlinkClick r:id="rId3"/>
              </a:rPr>
              <a:t>Source</a:t>
            </a:r>
            <a:endParaRPr lang="en-CA" sz="22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45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Ensemble Methods: Boosting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10575824" cy="4488758"/>
          </a:xfrm>
        </p:spPr>
        <p:txBody>
          <a:bodyPr>
            <a:normAutofit/>
          </a:bodyPr>
          <a:lstStyle/>
          <a:p>
            <a:r>
              <a:rPr lang="en-CA" sz="2000" dirty="0"/>
              <a:t>AdaBoost (Adaptive Boosting)</a:t>
            </a:r>
            <a:endParaRPr lang="en-CA" sz="16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F3EA63E-D67B-A945-D6D5-3AFE3A0CB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76" y="2236035"/>
            <a:ext cx="7606847" cy="4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 err="1"/>
              <a:t>Jupyter</a:t>
            </a:r>
            <a:r>
              <a:rPr lang="en-CA" sz="3600" dirty="0"/>
              <a:t> Notebook Demo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10D44-4482-F647-5CD0-577E324A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25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01CC-08EC-41BA-8513-E973D7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D1B-C3F9-4952-889D-D7D4744E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Decision Trees</a:t>
            </a:r>
          </a:p>
          <a:p>
            <a:pPr lvl="1"/>
            <a:r>
              <a:rPr lang="en-CA" sz="1800" dirty="0"/>
              <a:t>Classification Trees</a:t>
            </a:r>
          </a:p>
          <a:p>
            <a:pPr lvl="1"/>
            <a:r>
              <a:rPr lang="en-CA" sz="1800" dirty="0"/>
              <a:t>Regression Trees</a:t>
            </a:r>
          </a:p>
          <a:p>
            <a:r>
              <a:rPr lang="en-CA" sz="2000" dirty="0"/>
              <a:t>Random Forests</a:t>
            </a:r>
          </a:p>
          <a:p>
            <a:r>
              <a:rPr lang="en-CA" sz="2000" dirty="0"/>
              <a:t>Ensemble Methods</a:t>
            </a:r>
          </a:p>
          <a:p>
            <a:pPr lvl="1"/>
            <a:r>
              <a:rPr lang="en-CA" sz="1800" dirty="0"/>
              <a:t>Bagging</a:t>
            </a:r>
          </a:p>
          <a:p>
            <a:pPr lvl="1"/>
            <a:r>
              <a:rPr lang="en-CA" sz="1800" dirty="0"/>
              <a:t>Boosting</a:t>
            </a:r>
          </a:p>
          <a:p>
            <a:pPr lvl="1"/>
            <a:r>
              <a:rPr lang="en-CA" sz="1800" dirty="0"/>
              <a:t>Stacking</a:t>
            </a:r>
          </a:p>
          <a:p>
            <a:r>
              <a:rPr lang="en-CA" sz="2000" dirty="0"/>
              <a:t>Demo</a:t>
            </a:r>
            <a:endParaRPr lang="en-CA" sz="22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839121" cy="5075020"/>
          </a:xfrm>
        </p:spPr>
        <p:txBody>
          <a:bodyPr>
            <a:normAutofit/>
          </a:bodyPr>
          <a:lstStyle/>
          <a:p>
            <a:r>
              <a:rPr lang="en-CA" sz="2000" dirty="0"/>
              <a:t>Flow chart based on features</a:t>
            </a:r>
          </a:p>
          <a:p>
            <a:r>
              <a:rPr lang="en-CA" sz="2000" dirty="0"/>
              <a:t>Can program using nested if-else statements.</a:t>
            </a:r>
            <a:endParaRPr lang="en-CA" sz="1800" dirty="0"/>
          </a:p>
          <a:p>
            <a:r>
              <a:rPr lang="en-CA" sz="2000" dirty="0"/>
              <a:t>Tree models will create these automatically in an optimal fashion.</a:t>
            </a:r>
          </a:p>
          <a:p>
            <a:r>
              <a:rPr lang="en-CA" sz="2000" dirty="0"/>
              <a:t>Ex: Classification Tree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88D1EB-6BA9-4950-892A-364BDB36F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0241"/>
            <a:ext cx="5368569" cy="39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839121" cy="5075020"/>
          </a:xfrm>
        </p:spPr>
        <p:txBody>
          <a:bodyPr>
            <a:normAutofit/>
          </a:bodyPr>
          <a:lstStyle/>
          <a:p>
            <a:r>
              <a:rPr lang="en-CA" sz="2000" dirty="0"/>
              <a:t>Flow chart based on features</a:t>
            </a:r>
          </a:p>
          <a:p>
            <a:r>
              <a:rPr lang="en-CA" sz="2000" dirty="0"/>
              <a:t>Can program using nested if-else statements.</a:t>
            </a:r>
            <a:endParaRPr lang="en-CA" sz="1800" dirty="0"/>
          </a:p>
          <a:p>
            <a:r>
              <a:rPr lang="en-CA" sz="2000" dirty="0"/>
              <a:t>Tree models will create these automatically in an optimal fashion.</a:t>
            </a:r>
          </a:p>
          <a:p>
            <a:r>
              <a:rPr lang="en-CA" sz="2000" dirty="0"/>
              <a:t>Ex: Classification Tree</a:t>
            </a:r>
          </a:p>
          <a:p>
            <a:r>
              <a:rPr lang="en-CA" sz="2000" dirty="0"/>
              <a:t>Terminology:</a:t>
            </a:r>
          </a:p>
          <a:p>
            <a:pPr lvl="1"/>
            <a:r>
              <a:rPr lang="en-CA" sz="1800" dirty="0"/>
              <a:t>Nodes and Branches</a:t>
            </a:r>
          </a:p>
          <a:p>
            <a:pPr lvl="1"/>
            <a:r>
              <a:rPr lang="en-CA" sz="1800" dirty="0"/>
              <a:t>Root, internal, and leaf nodes.</a:t>
            </a:r>
          </a:p>
          <a:p>
            <a:pPr lvl="1"/>
            <a:r>
              <a:rPr lang="en-CA" sz="1800" dirty="0"/>
              <a:t>Levels (depth)</a:t>
            </a:r>
          </a:p>
          <a:p>
            <a:r>
              <a:rPr lang="en-CA" sz="2200" dirty="0"/>
              <a:t>Let’s focus on classification trees first.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D1EC446D-40C9-4969-B45E-94A71A0CC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23" y="2416543"/>
            <a:ext cx="6757644" cy="25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9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3601154" cy="4275988"/>
          </a:xfrm>
        </p:spPr>
        <p:txBody>
          <a:bodyPr>
            <a:normAutofit/>
          </a:bodyPr>
          <a:lstStyle/>
          <a:p>
            <a:r>
              <a:rPr lang="en-CA" sz="2000" dirty="0"/>
              <a:t>Classification trees create regions in the feature space.</a:t>
            </a:r>
          </a:p>
          <a:p>
            <a:pPr lvl="1"/>
            <a:r>
              <a:rPr lang="en-CA" sz="1800" dirty="0"/>
              <a:t>Each boundary line represents a root/internal node</a:t>
            </a:r>
          </a:p>
          <a:p>
            <a:pPr lvl="1"/>
            <a:r>
              <a:rPr lang="en-CA" sz="1800" dirty="0"/>
              <a:t>Each region represents a leaf node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18AE8B12-1477-4864-80C1-6749DFB0B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02" y="1985246"/>
            <a:ext cx="7202042" cy="40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3601154" cy="4275988"/>
          </a:xfrm>
        </p:spPr>
        <p:txBody>
          <a:bodyPr>
            <a:normAutofit/>
          </a:bodyPr>
          <a:lstStyle/>
          <a:p>
            <a:r>
              <a:rPr lang="en-CA" sz="2000" dirty="0"/>
              <a:t>Classification trees create regions in the feature space.</a:t>
            </a:r>
          </a:p>
          <a:p>
            <a:pPr lvl="1"/>
            <a:r>
              <a:rPr lang="en-CA" sz="1800" dirty="0"/>
              <a:t>Each boundary line represents a root/internal node</a:t>
            </a:r>
          </a:p>
          <a:p>
            <a:pPr lvl="1"/>
            <a:r>
              <a:rPr lang="en-CA" sz="1800" dirty="0"/>
              <a:t>Each region represents a leaf node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88F3632-A893-AE5E-91E1-D1B87C29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58" y="1772718"/>
            <a:ext cx="6981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9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 vs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210755" cy="4531873"/>
          </a:xfrm>
        </p:spPr>
        <p:txBody>
          <a:bodyPr>
            <a:normAutofit/>
          </a:bodyPr>
          <a:lstStyle/>
          <a:p>
            <a:r>
              <a:rPr lang="en-US" sz="2000" dirty="0"/>
              <a:t>Classification trees create regions in the feature space.</a:t>
            </a:r>
            <a:endParaRPr lang="en-CA" sz="2000" dirty="0"/>
          </a:p>
          <a:p>
            <a:r>
              <a:rPr lang="en-CA" sz="2000" dirty="0"/>
              <a:t>Logistic regression creates a single decision boundary line.</a:t>
            </a:r>
          </a:p>
          <a:p>
            <a:r>
              <a:rPr lang="en-CA" sz="2000" dirty="0"/>
              <a:t>Example of over-fitting (2 features).</a:t>
            </a:r>
          </a:p>
          <a:p>
            <a:pPr lvl="1"/>
            <a:r>
              <a:rPr lang="en-CA" sz="1800" dirty="0"/>
              <a:t>Main drawback with Trees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4F591F-C0F4-4F83-9AD6-4B1CF743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512" y="1321553"/>
            <a:ext cx="5676445" cy="2548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4AE4D-23CC-4496-B2EF-EBFD4F20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512" y="4070621"/>
            <a:ext cx="5760414" cy="25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5339644" cy="4177553"/>
          </a:xfrm>
        </p:spPr>
        <p:txBody>
          <a:bodyPr>
            <a:normAutofit/>
          </a:bodyPr>
          <a:lstStyle/>
          <a:p>
            <a:r>
              <a:rPr lang="en-CA" sz="2000" dirty="0"/>
              <a:t>How do we decide the split in an optimal way?</a:t>
            </a:r>
          </a:p>
          <a:p>
            <a:r>
              <a:rPr lang="en-CA" sz="2000" dirty="0"/>
              <a:t>Pick a criterion and minimize it across possible splits</a:t>
            </a:r>
          </a:p>
          <a:p>
            <a:pPr lvl="1"/>
            <a:r>
              <a:rPr lang="en-CA" sz="1800" dirty="0"/>
              <a:t>Based on the proportions after split</a:t>
            </a:r>
          </a:p>
          <a:p>
            <a:pPr lvl="1"/>
            <a:r>
              <a:rPr lang="en-CA" sz="1800" dirty="0"/>
              <a:t>Popular: Gini, entropy, misclassification (</a:t>
            </a:r>
            <a:r>
              <a:rPr lang="en-CA" sz="1800" dirty="0">
                <a:hlinkClick r:id="rId3"/>
              </a:rPr>
              <a:t>details</a:t>
            </a:r>
            <a:r>
              <a:rPr lang="en-CA" sz="1800" dirty="0"/>
              <a:t>)</a:t>
            </a:r>
          </a:p>
          <a:p>
            <a:r>
              <a:rPr lang="en-CA" sz="2000" dirty="0"/>
              <a:t>Ex: Gini impurity</a:t>
            </a:r>
          </a:p>
          <a:p>
            <a:pPr lvl="1"/>
            <a:r>
              <a:rPr lang="en-CA" sz="1800" i="1" dirty="0"/>
              <a:t>C</a:t>
            </a:r>
            <a:r>
              <a:rPr lang="en-CA" sz="1800" dirty="0"/>
              <a:t>=number of classes</a:t>
            </a:r>
          </a:p>
          <a:p>
            <a:pPr lvl="1"/>
            <a:r>
              <a:rPr lang="en-CA" sz="1800" i="1" dirty="0"/>
              <a:t>p(</a:t>
            </a:r>
            <a:r>
              <a:rPr lang="en-CA" sz="1800" i="1" dirty="0" err="1"/>
              <a:t>i</a:t>
            </a:r>
            <a:r>
              <a:rPr lang="en-CA" sz="1800" i="1" dirty="0"/>
              <a:t>)</a:t>
            </a:r>
            <a:r>
              <a:rPr lang="en-CA" sz="1800" dirty="0"/>
              <a:t>=proportion of class </a:t>
            </a:r>
            <a:r>
              <a:rPr lang="en-CA" sz="1800" i="1" dirty="0" err="1"/>
              <a:t>i</a:t>
            </a:r>
            <a:endParaRPr lang="en-CA" sz="1800" i="1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67745AF-4ADF-42AB-8442-A4E538178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47" y="4438514"/>
            <a:ext cx="2784606" cy="1014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4D00CE-D0E0-4C2D-BD0E-B730D7E732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807"/>
          <a:stretch/>
        </p:blipFill>
        <p:spPr>
          <a:xfrm>
            <a:off x="6832047" y="731790"/>
            <a:ext cx="3722696" cy="33297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C503CD-2C5D-48F4-8D94-5333EBCCA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12" y="4119193"/>
            <a:ext cx="3928165" cy="26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7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4820355" cy="4177553"/>
          </a:xfrm>
        </p:spPr>
        <p:txBody>
          <a:bodyPr>
            <a:normAutofit/>
          </a:bodyPr>
          <a:lstStyle/>
          <a:p>
            <a:r>
              <a:rPr lang="en-CA" sz="2000" dirty="0"/>
              <a:t>Leaf nodes will now give us a number, not a class.</a:t>
            </a:r>
          </a:p>
          <a:p>
            <a:r>
              <a:rPr lang="en-CA" sz="2000" dirty="0"/>
              <a:t>Regression tree criterion are calculated on the values in each region.</a:t>
            </a:r>
          </a:p>
          <a:p>
            <a:pPr lvl="1"/>
            <a:r>
              <a:rPr lang="en-CA" sz="1800" dirty="0"/>
              <a:t>Popular: MSE, MAE, Half-Poisson deviance (</a:t>
            </a:r>
            <a:r>
              <a:rPr lang="en-CA" sz="1800" dirty="0">
                <a:hlinkClick r:id="rId3"/>
              </a:rPr>
              <a:t>details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Minimized across all possible splits</a:t>
            </a:r>
          </a:p>
          <a:p>
            <a:endParaRPr lang="en-CA" sz="18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Regression Trees, Fig. 1">
            <a:extLst>
              <a:ext uri="{FF2B5EF4-FFF2-40B4-BE49-F238E27FC236}">
                <a16:creationId xmlns:a16="http://schemas.microsoft.com/office/drawing/2014/main" id="{D2078505-E4B3-4759-B250-24B766B17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4"/>
          <a:stretch/>
        </p:blipFill>
        <p:spPr bwMode="auto">
          <a:xfrm>
            <a:off x="6827289" y="1321554"/>
            <a:ext cx="4023868" cy="47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4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858</Words>
  <Application>Microsoft Office PowerPoint</Application>
  <PresentationFormat>Widescreen</PresentationFormat>
  <Paragraphs>143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W06D05 – Trees and Forests</vt:lpstr>
      <vt:lpstr>Outline</vt:lpstr>
      <vt:lpstr>Decision Trees</vt:lpstr>
      <vt:lpstr>Decision Trees</vt:lpstr>
      <vt:lpstr>Classification Trees</vt:lpstr>
      <vt:lpstr>Classification Trees</vt:lpstr>
      <vt:lpstr>Classification Trees vs Logistic Regression</vt:lpstr>
      <vt:lpstr>Classification Trees</vt:lpstr>
      <vt:lpstr>Regression Trees</vt:lpstr>
      <vt:lpstr>Regression Trees vs Linear Regression</vt:lpstr>
      <vt:lpstr>Regression Trees vs Linear Regression</vt:lpstr>
      <vt:lpstr>Decision Trees: Pros and Cons</vt:lpstr>
      <vt:lpstr>Random Forests</vt:lpstr>
      <vt:lpstr>Random Forests</vt:lpstr>
      <vt:lpstr>Random Forests</vt:lpstr>
      <vt:lpstr>Random Forests</vt:lpstr>
      <vt:lpstr>Ensemble Methods</vt:lpstr>
      <vt:lpstr>Ensemble Methods: Boosting Example</vt:lpstr>
      <vt:lpstr>Jupyter Notebook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W04D1 – Dimensionality Reduction</dc:title>
  <dc:creator>Eng, Jeremy</dc:creator>
  <cp:lastModifiedBy>Brian Lynch</cp:lastModifiedBy>
  <cp:revision>77</cp:revision>
  <dcterms:created xsi:type="dcterms:W3CDTF">2022-03-22T03:04:09Z</dcterms:created>
  <dcterms:modified xsi:type="dcterms:W3CDTF">2022-11-25T18:01:12Z</dcterms:modified>
</cp:coreProperties>
</file>