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57" r:id="rId4"/>
    <p:sldId id="281" r:id="rId5"/>
    <p:sldId id="258" r:id="rId6"/>
    <p:sldId id="278" r:id="rId7"/>
    <p:sldId id="289" r:id="rId8"/>
    <p:sldId id="259" r:id="rId9"/>
    <p:sldId id="260" r:id="rId10"/>
    <p:sldId id="263" r:id="rId11"/>
    <p:sldId id="264" r:id="rId12"/>
    <p:sldId id="262" r:id="rId13"/>
    <p:sldId id="265" r:id="rId14"/>
    <p:sldId id="261" r:id="rId15"/>
    <p:sldId id="282" r:id="rId16"/>
    <p:sldId id="283" r:id="rId17"/>
    <p:sldId id="284" r:id="rId18"/>
    <p:sldId id="285" r:id="rId19"/>
    <p:sldId id="286" r:id="rId20"/>
    <p:sldId id="267" r:id="rId21"/>
    <p:sldId id="268" r:id="rId22"/>
    <p:sldId id="269" r:id="rId23"/>
    <p:sldId id="270" r:id="rId24"/>
    <p:sldId id="271" r:id="rId25"/>
    <p:sldId id="272" r:id="rId26"/>
    <p:sldId id="273" r:id="rId27"/>
    <p:sldId id="279" r:id="rId28"/>
    <p:sldId id="287" r:id="rId2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28" autoAdjust="0"/>
  </p:normalViewPr>
  <p:slideViewPr>
    <p:cSldViewPr>
      <p:cViewPr varScale="1">
        <p:scale>
          <a:sx n="85" d="100"/>
          <a:sy n="85"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B91496-BC66-4C20-8989-691800BAAF75}" type="datetimeFigureOut">
              <a:rPr lang="fr-FR" smtClean="0"/>
              <a:t>17/01/2018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4056FD-9608-4743-BF2C-AB2E960AA7EF}" type="slidenum">
              <a:rPr lang="fr-FR" smtClean="0"/>
              <a:t>‹N°›</a:t>
            </a:fld>
            <a:endParaRPr lang="fr-FR"/>
          </a:p>
        </p:txBody>
      </p:sp>
    </p:spTree>
    <p:extLst>
      <p:ext uri="{BB962C8B-B14F-4D97-AF65-F5344CB8AC3E}">
        <p14:creationId xmlns:p14="http://schemas.microsoft.com/office/powerpoint/2010/main" val="350526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kern="1200" dirty="0" smtClean="0">
                <a:solidFill>
                  <a:schemeClr val="tx1"/>
                </a:solidFill>
                <a:latin typeface="+mn-lt"/>
                <a:ea typeface="+mn-ea"/>
                <a:cs typeface="+mn-cs"/>
              </a:rPr>
              <a:t>L’humidité absolue</a:t>
            </a:r>
            <a:r>
              <a:rPr lang="fr-FR" sz="1200" kern="1200" dirty="0" smtClean="0">
                <a:solidFill>
                  <a:schemeClr val="tx1"/>
                </a:solidFill>
                <a:latin typeface="+mn-lt"/>
                <a:ea typeface="+mn-ea"/>
                <a:cs typeface="+mn-cs"/>
              </a:rPr>
              <a:t> est le rapport dans un même volume d’air entre la masse de vapeur d’eau et la somme des masses de vapeur d’eau et d’air sec.</a:t>
            </a:r>
            <a:br>
              <a:rPr lang="fr-FR" sz="1200" kern="1200" dirty="0" smtClean="0">
                <a:solidFill>
                  <a:schemeClr val="tx1"/>
                </a:solidFill>
                <a:latin typeface="+mn-lt"/>
                <a:ea typeface="+mn-ea"/>
                <a:cs typeface="+mn-cs"/>
              </a:rPr>
            </a:br>
            <a:r>
              <a:rPr lang="fr-FR" sz="1200" b="1" kern="1200" dirty="0" smtClean="0">
                <a:solidFill>
                  <a:schemeClr val="tx1"/>
                </a:solidFill>
                <a:latin typeface="+mn-lt"/>
                <a:ea typeface="+mn-ea"/>
                <a:cs typeface="+mn-cs"/>
              </a:rPr>
              <a:t>L’humidité relative</a:t>
            </a:r>
            <a:r>
              <a:rPr lang="fr-FR" sz="1200" kern="1200" dirty="0" smtClean="0">
                <a:solidFill>
                  <a:schemeClr val="tx1"/>
                </a:solidFill>
                <a:latin typeface="+mn-lt"/>
                <a:ea typeface="+mn-ea"/>
                <a:cs typeface="+mn-cs"/>
              </a:rPr>
              <a:t>, souvent exprimée en pourcentage, est le rapport entre la pression de vapeur d’eau contenue dans l’air et la pression de vapeur saturante (qui dépend de la température de la masse d’air).</a:t>
            </a:r>
            <a:br>
              <a:rPr lang="fr-FR" sz="1200" kern="1200" dirty="0" smtClean="0">
                <a:solidFill>
                  <a:schemeClr val="tx1"/>
                </a:solidFill>
                <a:latin typeface="+mn-lt"/>
                <a:ea typeface="+mn-ea"/>
                <a:cs typeface="+mn-cs"/>
              </a:rPr>
            </a:br>
            <a:r>
              <a:rPr lang="fr-FR" sz="1200" b="1" kern="1200" dirty="0" smtClean="0">
                <a:solidFill>
                  <a:schemeClr val="tx1"/>
                </a:solidFill>
                <a:latin typeface="+mn-lt"/>
                <a:ea typeface="+mn-ea"/>
                <a:cs typeface="+mn-cs"/>
              </a:rPr>
              <a:t>L’humidité spécifique</a:t>
            </a:r>
            <a:r>
              <a:rPr lang="fr-FR" sz="1200" kern="1200" dirty="0" smtClean="0">
                <a:solidFill>
                  <a:schemeClr val="tx1"/>
                </a:solidFill>
                <a:latin typeface="+mn-lt"/>
                <a:ea typeface="+mn-ea"/>
                <a:cs typeface="+mn-cs"/>
              </a:rPr>
              <a:t>, exprimée en g de vapeur d’eau par kg d’air est la masse de vapeur d’eau dans une unité de masse d’air.</a:t>
            </a:r>
            <a:endParaRPr lang="fr-FR" dirty="0"/>
          </a:p>
        </p:txBody>
      </p:sp>
      <p:sp>
        <p:nvSpPr>
          <p:cNvPr id="4" name="Espace réservé du numéro de diapositive 3"/>
          <p:cNvSpPr>
            <a:spLocks noGrp="1"/>
          </p:cNvSpPr>
          <p:nvPr>
            <p:ph type="sldNum" sz="quarter" idx="10"/>
          </p:nvPr>
        </p:nvSpPr>
        <p:spPr/>
        <p:txBody>
          <a:bodyPr/>
          <a:lstStyle/>
          <a:p>
            <a:fld id="{194056FD-9608-4743-BF2C-AB2E960AA7EF}" type="slidenum">
              <a:rPr lang="fr-FR" smtClean="0"/>
              <a:t>20</a:t>
            </a:fld>
            <a:endParaRPr lang="fr-FR"/>
          </a:p>
        </p:txBody>
      </p:sp>
    </p:spTree>
    <p:extLst>
      <p:ext uri="{BB962C8B-B14F-4D97-AF65-F5344CB8AC3E}">
        <p14:creationId xmlns:p14="http://schemas.microsoft.com/office/powerpoint/2010/main" val="3888062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1ACFF07-C45B-4D26-88F1-930055F8FBDF}" type="datetimeFigureOut">
              <a:rPr lang="fr-FR" smtClean="0"/>
              <a:t>17/01/2018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CBF429-0AA8-463E-B265-E1DE4EC8B97A}" type="slidenum">
              <a:rPr lang="fr-FR" smtClean="0"/>
              <a:t>‹N°›</a:t>
            </a:fld>
            <a:endParaRPr lang="fr-FR"/>
          </a:p>
        </p:txBody>
      </p:sp>
    </p:spTree>
    <p:extLst>
      <p:ext uri="{BB962C8B-B14F-4D97-AF65-F5344CB8AC3E}">
        <p14:creationId xmlns:p14="http://schemas.microsoft.com/office/powerpoint/2010/main" val="3620176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1ACFF07-C45B-4D26-88F1-930055F8FBDF}" type="datetimeFigureOut">
              <a:rPr lang="fr-FR" smtClean="0"/>
              <a:t>17/01/2018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CBF429-0AA8-463E-B265-E1DE4EC8B97A}" type="slidenum">
              <a:rPr lang="fr-FR" smtClean="0"/>
              <a:t>‹N°›</a:t>
            </a:fld>
            <a:endParaRPr lang="fr-FR"/>
          </a:p>
        </p:txBody>
      </p:sp>
    </p:spTree>
    <p:extLst>
      <p:ext uri="{BB962C8B-B14F-4D97-AF65-F5344CB8AC3E}">
        <p14:creationId xmlns:p14="http://schemas.microsoft.com/office/powerpoint/2010/main" val="247318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1ACFF07-C45B-4D26-88F1-930055F8FBDF}" type="datetimeFigureOut">
              <a:rPr lang="fr-FR" smtClean="0"/>
              <a:t>17/01/2018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CBF429-0AA8-463E-B265-E1DE4EC8B97A}" type="slidenum">
              <a:rPr lang="fr-FR" smtClean="0"/>
              <a:t>‹N°›</a:t>
            </a:fld>
            <a:endParaRPr lang="fr-FR"/>
          </a:p>
        </p:txBody>
      </p:sp>
    </p:spTree>
    <p:extLst>
      <p:ext uri="{BB962C8B-B14F-4D97-AF65-F5344CB8AC3E}">
        <p14:creationId xmlns:p14="http://schemas.microsoft.com/office/powerpoint/2010/main" val="1352806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7323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628800"/>
            <a:ext cx="8229600" cy="4525963"/>
          </a:xfrm>
          <a:prstGeom prst="rect">
            <a:avLst/>
          </a:prstGeom>
        </p:spPr>
        <p:txBody>
          <a:bodyPr/>
          <a:lstStyle>
            <a:lvl1pPr marL="0" indent="0">
              <a:buNone/>
              <a:defRPr/>
            </a:lvl1pPr>
            <a:lvl2pPr>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2" name="Titre 1"/>
          <p:cNvSpPr>
            <a:spLocks noGrp="1"/>
          </p:cNvSpPr>
          <p:nvPr>
            <p:ph type="title"/>
          </p:nvPr>
        </p:nvSpPr>
        <p:spPr>
          <a:xfrm>
            <a:off x="457200" y="274638"/>
            <a:ext cx="8229600" cy="1143000"/>
          </a:xfrm>
          <a:prstGeom prst="rect">
            <a:avLst/>
          </a:prstGeom>
        </p:spPr>
        <p:txBody>
          <a:bodyPr/>
          <a:lstStyle>
            <a:lvl1pPr>
              <a:defRPr sz="3200" b="1">
                <a:solidFill>
                  <a:srgbClr val="8B805B"/>
                </a:solidFill>
              </a:defRPr>
            </a:lvl1pPr>
          </a:lstStyle>
          <a:p>
            <a:r>
              <a:rPr lang="fr-FR" smtClean="0"/>
              <a:t>Modifiez le style du titre</a:t>
            </a:r>
            <a:endParaRPr lang="fr-FR" dirty="0"/>
          </a:p>
        </p:txBody>
      </p:sp>
      <p:sp>
        <p:nvSpPr>
          <p:cNvPr id="4" name="Espace réservé de la date 3"/>
          <p:cNvSpPr>
            <a:spLocks noGrp="1"/>
          </p:cNvSpPr>
          <p:nvPr>
            <p:ph type="dt" sz="half" idx="10"/>
          </p:nvPr>
        </p:nvSpPr>
        <p:spPr>
          <a:xfrm>
            <a:off x="1403350" y="6381750"/>
            <a:ext cx="931863" cy="276225"/>
          </a:xfrm>
          <a:prstGeom prst="rect">
            <a:avLst/>
          </a:prstGeom>
        </p:spPr>
        <p:txBody>
          <a:bodyPr wrap="none">
            <a:spAutoFit/>
          </a:bodyPr>
          <a:lstStyle>
            <a:lvl1pPr fontAlgn="auto">
              <a:spcBef>
                <a:spcPts val="0"/>
              </a:spcBef>
              <a:spcAft>
                <a:spcPts val="0"/>
              </a:spcAft>
              <a:defRPr sz="1200" smtClean="0">
                <a:solidFill>
                  <a:srgbClr val="859828"/>
                </a:solidFill>
                <a:latin typeface="+mn-lt"/>
              </a:defRPr>
            </a:lvl1pPr>
          </a:lstStyle>
          <a:p>
            <a:pPr>
              <a:defRPr/>
            </a:pPr>
            <a:fld id="{39568F2D-0EA5-4D1F-BA11-CBE53AFA9C32}" type="datetime1">
              <a:rPr lang="fr-FR"/>
              <a:pPr>
                <a:defRPr/>
              </a:pPr>
              <a:t>17/01/2018</a:t>
            </a:fld>
            <a:endParaRPr lang="fr-FR" dirty="0"/>
          </a:p>
        </p:txBody>
      </p:sp>
      <p:sp>
        <p:nvSpPr>
          <p:cNvPr id="5" name="Espace réservé du numéro de diapositive 5"/>
          <p:cNvSpPr>
            <a:spLocks noGrp="1"/>
          </p:cNvSpPr>
          <p:nvPr>
            <p:ph type="sldNum" sz="quarter" idx="11"/>
          </p:nvPr>
        </p:nvSpPr>
        <p:spPr>
          <a:xfrm>
            <a:off x="8243888" y="6381750"/>
            <a:ext cx="442912" cy="276225"/>
          </a:xfrm>
          <a:prstGeom prst="rect">
            <a:avLst/>
          </a:prstGeom>
        </p:spPr>
        <p:txBody>
          <a:bodyPr wrap="none">
            <a:spAutoFit/>
          </a:bodyPr>
          <a:lstStyle>
            <a:lvl1pPr algn="r" fontAlgn="auto">
              <a:spcBef>
                <a:spcPts val="0"/>
              </a:spcBef>
              <a:spcAft>
                <a:spcPts val="0"/>
              </a:spcAft>
              <a:defRPr sz="1200" b="1" smtClean="0">
                <a:solidFill>
                  <a:srgbClr val="859828"/>
                </a:solidFill>
                <a:latin typeface="+mn-lt"/>
              </a:defRPr>
            </a:lvl1pPr>
          </a:lstStyle>
          <a:p>
            <a:pPr>
              <a:defRPr/>
            </a:pPr>
            <a:fld id="{0FEEEF7E-AFA8-4A0C-9059-93B629ED4240}" type="slidenum">
              <a:rPr lang="fr-FR"/>
              <a:pPr>
                <a:defRPr/>
              </a:pPr>
              <a:t>‹N°›</a:t>
            </a:fld>
            <a:endParaRPr lang="fr-FR" dirty="0"/>
          </a:p>
        </p:txBody>
      </p:sp>
    </p:spTree>
    <p:extLst>
      <p:ext uri="{BB962C8B-B14F-4D97-AF65-F5344CB8AC3E}">
        <p14:creationId xmlns:p14="http://schemas.microsoft.com/office/powerpoint/2010/main" val="2995255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245225"/>
            <a:ext cx="2133600" cy="476250"/>
          </a:xfrm>
          <a:prstGeom prst="rect">
            <a:avLst/>
          </a:prstGeom>
        </p:spPr>
        <p:txBody>
          <a:bodyPr/>
          <a:lstStyle>
            <a:lvl1pPr>
              <a:defRPr/>
            </a:lvl1pPr>
          </a:lstStyle>
          <a:p>
            <a:endParaRPr lang="fr-FR" altLang="fr-FR"/>
          </a:p>
        </p:txBody>
      </p:sp>
      <p:sp>
        <p:nvSpPr>
          <p:cNvPr id="3" name="Espace réservé du pied de page 2"/>
          <p:cNvSpPr>
            <a:spLocks noGrp="1"/>
          </p:cNvSpPr>
          <p:nvPr>
            <p:ph type="ftr" sz="quarter" idx="11"/>
          </p:nvPr>
        </p:nvSpPr>
        <p:spPr>
          <a:xfrm>
            <a:off x="6011863" y="6237288"/>
            <a:ext cx="2895600" cy="476250"/>
          </a:xfrm>
          <a:prstGeom prst="rect">
            <a:avLst/>
          </a:prstGeom>
        </p:spPr>
        <p:txBody>
          <a:bodyPr/>
          <a:lstStyle>
            <a:lvl1pPr>
              <a:defRPr/>
            </a:lvl1pPr>
          </a:lstStyle>
          <a:p>
            <a:r>
              <a:rPr lang="fr-FR" altLang="fr-FR"/>
              <a:t>Groupe modélisation</a:t>
            </a:r>
          </a:p>
          <a:p>
            <a:r>
              <a:rPr lang="fr-FR" altLang="fr-FR"/>
              <a:t>04/11/2004</a:t>
            </a:r>
          </a:p>
        </p:txBody>
      </p:sp>
      <p:sp>
        <p:nvSpPr>
          <p:cNvPr id="4" name="Espace réservé du numéro de diapositive 3"/>
          <p:cNvSpPr>
            <a:spLocks noGrp="1"/>
          </p:cNvSpPr>
          <p:nvPr>
            <p:ph type="sldNum" sz="quarter" idx="12"/>
          </p:nvPr>
        </p:nvSpPr>
        <p:spPr>
          <a:xfrm>
            <a:off x="3348038" y="6237288"/>
            <a:ext cx="2133600" cy="476250"/>
          </a:xfrm>
          <a:prstGeom prst="rect">
            <a:avLst/>
          </a:prstGeom>
        </p:spPr>
        <p:txBody>
          <a:bodyPr/>
          <a:lstStyle>
            <a:lvl1pPr>
              <a:defRPr/>
            </a:lvl1pPr>
          </a:lstStyle>
          <a:p>
            <a:endParaRPr lang="fr-FR" altLang="fr-FR"/>
          </a:p>
        </p:txBody>
      </p:sp>
    </p:spTree>
    <p:extLst>
      <p:ext uri="{BB962C8B-B14F-4D97-AF65-F5344CB8AC3E}">
        <p14:creationId xmlns:p14="http://schemas.microsoft.com/office/powerpoint/2010/main" val="312610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1ACFF07-C45B-4D26-88F1-930055F8FBDF}" type="datetimeFigureOut">
              <a:rPr lang="fr-FR" smtClean="0"/>
              <a:t>17/01/2018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CBF429-0AA8-463E-B265-E1DE4EC8B97A}" type="slidenum">
              <a:rPr lang="fr-FR" smtClean="0"/>
              <a:t>‹N°›</a:t>
            </a:fld>
            <a:endParaRPr lang="fr-FR"/>
          </a:p>
        </p:txBody>
      </p:sp>
    </p:spTree>
    <p:extLst>
      <p:ext uri="{BB962C8B-B14F-4D97-AF65-F5344CB8AC3E}">
        <p14:creationId xmlns:p14="http://schemas.microsoft.com/office/powerpoint/2010/main" val="321573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1ACFF07-C45B-4D26-88F1-930055F8FBDF}" type="datetimeFigureOut">
              <a:rPr lang="fr-FR" smtClean="0"/>
              <a:t>17/01/2018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CBF429-0AA8-463E-B265-E1DE4EC8B97A}" type="slidenum">
              <a:rPr lang="fr-FR" smtClean="0"/>
              <a:t>‹N°›</a:t>
            </a:fld>
            <a:endParaRPr lang="fr-FR"/>
          </a:p>
        </p:txBody>
      </p:sp>
    </p:spTree>
    <p:extLst>
      <p:ext uri="{BB962C8B-B14F-4D97-AF65-F5344CB8AC3E}">
        <p14:creationId xmlns:p14="http://schemas.microsoft.com/office/powerpoint/2010/main" val="1089831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1ACFF07-C45B-4D26-88F1-930055F8FBDF}" type="datetimeFigureOut">
              <a:rPr lang="fr-FR" smtClean="0"/>
              <a:t>17/01/2018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CBF429-0AA8-463E-B265-E1DE4EC8B97A}" type="slidenum">
              <a:rPr lang="fr-FR" smtClean="0"/>
              <a:t>‹N°›</a:t>
            </a:fld>
            <a:endParaRPr lang="fr-FR"/>
          </a:p>
        </p:txBody>
      </p:sp>
    </p:spTree>
    <p:extLst>
      <p:ext uri="{BB962C8B-B14F-4D97-AF65-F5344CB8AC3E}">
        <p14:creationId xmlns:p14="http://schemas.microsoft.com/office/powerpoint/2010/main" val="317015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1ACFF07-C45B-4D26-88F1-930055F8FBDF}" type="datetimeFigureOut">
              <a:rPr lang="fr-FR" smtClean="0"/>
              <a:t>17/01/2018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DCBF429-0AA8-463E-B265-E1DE4EC8B97A}" type="slidenum">
              <a:rPr lang="fr-FR" smtClean="0"/>
              <a:t>‹N°›</a:t>
            </a:fld>
            <a:endParaRPr lang="fr-FR"/>
          </a:p>
        </p:txBody>
      </p:sp>
    </p:spTree>
    <p:extLst>
      <p:ext uri="{BB962C8B-B14F-4D97-AF65-F5344CB8AC3E}">
        <p14:creationId xmlns:p14="http://schemas.microsoft.com/office/powerpoint/2010/main" val="274749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1ACFF07-C45B-4D26-88F1-930055F8FBDF}" type="datetimeFigureOut">
              <a:rPr lang="fr-FR" smtClean="0"/>
              <a:t>17/01/2018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DCBF429-0AA8-463E-B265-E1DE4EC8B97A}" type="slidenum">
              <a:rPr lang="fr-FR" smtClean="0"/>
              <a:t>‹N°›</a:t>
            </a:fld>
            <a:endParaRPr lang="fr-FR"/>
          </a:p>
        </p:txBody>
      </p:sp>
    </p:spTree>
    <p:extLst>
      <p:ext uri="{BB962C8B-B14F-4D97-AF65-F5344CB8AC3E}">
        <p14:creationId xmlns:p14="http://schemas.microsoft.com/office/powerpoint/2010/main" val="138264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1ACFF07-C45B-4D26-88F1-930055F8FBDF}" type="datetimeFigureOut">
              <a:rPr lang="fr-FR" smtClean="0"/>
              <a:t>17/01/2018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DCBF429-0AA8-463E-B265-E1DE4EC8B97A}" type="slidenum">
              <a:rPr lang="fr-FR" smtClean="0"/>
              <a:t>‹N°›</a:t>
            </a:fld>
            <a:endParaRPr lang="fr-FR"/>
          </a:p>
        </p:txBody>
      </p:sp>
    </p:spTree>
    <p:extLst>
      <p:ext uri="{BB962C8B-B14F-4D97-AF65-F5344CB8AC3E}">
        <p14:creationId xmlns:p14="http://schemas.microsoft.com/office/powerpoint/2010/main" val="26148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1ACFF07-C45B-4D26-88F1-930055F8FBDF}" type="datetimeFigureOut">
              <a:rPr lang="fr-FR" smtClean="0"/>
              <a:t>17/01/2018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CBF429-0AA8-463E-B265-E1DE4EC8B97A}" type="slidenum">
              <a:rPr lang="fr-FR" smtClean="0"/>
              <a:t>‹N°›</a:t>
            </a:fld>
            <a:endParaRPr lang="fr-FR"/>
          </a:p>
        </p:txBody>
      </p:sp>
    </p:spTree>
    <p:extLst>
      <p:ext uri="{BB962C8B-B14F-4D97-AF65-F5344CB8AC3E}">
        <p14:creationId xmlns:p14="http://schemas.microsoft.com/office/powerpoint/2010/main" val="2704603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1ACFF07-C45B-4D26-88F1-930055F8FBDF}" type="datetimeFigureOut">
              <a:rPr lang="fr-FR" smtClean="0"/>
              <a:t>17/01/2018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CBF429-0AA8-463E-B265-E1DE4EC8B97A}" type="slidenum">
              <a:rPr lang="fr-FR" smtClean="0"/>
              <a:t>‹N°›</a:t>
            </a:fld>
            <a:endParaRPr lang="fr-FR"/>
          </a:p>
        </p:txBody>
      </p:sp>
    </p:spTree>
    <p:extLst>
      <p:ext uri="{BB962C8B-B14F-4D97-AF65-F5344CB8AC3E}">
        <p14:creationId xmlns:p14="http://schemas.microsoft.com/office/powerpoint/2010/main" val="234302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CFF07-C45B-4D26-88F1-930055F8FBDF}" type="datetimeFigureOut">
              <a:rPr lang="fr-FR" smtClean="0"/>
              <a:t>17/01/2018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BF429-0AA8-463E-B265-E1DE4EC8B97A}" type="slidenum">
              <a:rPr lang="fr-FR" smtClean="0"/>
              <a:t>‹N°›</a:t>
            </a:fld>
            <a:endParaRPr lang="fr-FR"/>
          </a:p>
        </p:txBody>
      </p:sp>
    </p:spTree>
    <p:extLst>
      <p:ext uri="{BB962C8B-B14F-4D97-AF65-F5344CB8AC3E}">
        <p14:creationId xmlns:p14="http://schemas.microsoft.com/office/powerpoint/2010/main" val="1567153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1722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www.osi-saf.org/lml/#pres_FLX" TargetMode="External"/><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hyperlink" Target="https://pmm.nasa.gov/GPM" TargetMode="Externa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13.x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image" Target="../media/image27.emf"/><Relationship Id="rId1" Type="http://schemas.openxmlformats.org/officeDocument/2006/relationships/slideLayout" Target="../slideLayouts/slideLayout13.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emf"/><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56023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912862" y="1052736"/>
            <a:ext cx="72009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ltLang="fr-FR" dirty="0"/>
          </a:p>
          <a:p>
            <a:pPr marL="285750" indent="-285750">
              <a:buFont typeface="Wingdings" panose="05000000000000000000" pitchFamily="2" charset="2"/>
              <a:buChar char="ü"/>
            </a:pPr>
            <a:r>
              <a:rPr lang="fr-FR" altLang="fr-FR" dirty="0" smtClean="0"/>
              <a:t>Surfaces </a:t>
            </a:r>
            <a:r>
              <a:rPr lang="fr-FR" altLang="fr-FR" dirty="0"/>
              <a:t>de réponses polynomiales</a:t>
            </a:r>
          </a:p>
          <a:p>
            <a:endParaRPr lang="fr-FR" altLang="fr-FR" dirty="0"/>
          </a:p>
          <a:p>
            <a:pPr marL="285750" indent="-285750">
              <a:buFont typeface="Wingdings" panose="05000000000000000000" pitchFamily="2" charset="2"/>
              <a:buChar char="ü"/>
            </a:pPr>
            <a:r>
              <a:rPr lang="fr-FR" altLang="fr-FR" dirty="0" err="1" smtClean="0"/>
              <a:t>Splines</a:t>
            </a:r>
            <a:r>
              <a:rPr lang="fr-FR" altLang="fr-FR" dirty="0" smtClean="0"/>
              <a:t> </a:t>
            </a:r>
            <a:r>
              <a:rPr lang="fr-FR" altLang="fr-FR" dirty="0"/>
              <a:t>de lissage</a:t>
            </a:r>
          </a:p>
          <a:p>
            <a:endParaRPr lang="fr-FR" altLang="fr-FR" dirty="0"/>
          </a:p>
          <a:p>
            <a:pPr marL="285750" indent="-285750">
              <a:buFont typeface="Wingdings" panose="05000000000000000000" pitchFamily="2" charset="2"/>
              <a:buChar char="ü"/>
            </a:pPr>
            <a:r>
              <a:rPr lang="fr-FR" altLang="fr-FR" dirty="0" smtClean="0"/>
              <a:t>Méthode </a:t>
            </a:r>
            <a:r>
              <a:rPr lang="fr-FR" altLang="fr-FR" dirty="0"/>
              <a:t>LOESS</a:t>
            </a:r>
          </a:p>
          <a:p>
            <a:pPr marL="285750" indent="-285750">
              <a:buFont typeface="Wingdings" panose="05000000000000000000" pitchFamily="2" charset="2"/>
              <a:buChar char="ü"/>
            </a:pPr>
            <a:endParaRPr lang="fr-FR" altLang="fr-FR" dirty="0"/>
          </a:p>
          <a:p>
            <a:pPr marL="285750" indent="-285750">
              <a:buFont typeface="Wingdings" panose="05000000000000000000" pitchFamily="2" charset="2"/>
              <a:buChar char="ü"/>
            </a:pPr>
            <a:r>
              <a:rPr lang="fr-FR" altLang="fr-FR" dirty="0" smtClean="0"/>
              <a:t>Inverse </a:t>
            </a:r>
            <a:r>
              <a:rPr lang="fr-FR" altLang="fr-FR" dirty="0"/>
              <a:t>des distances</a:t>
            </a:r>
          </a:p>
          <a:p>
            <a:pPr marL="285750" indent="-285750">
              <a:buFont typeface="Wingdings" panose="05000000000000000000" pitchFamily="2" charset="2"/>
              <a:buChar char="ü"/>
            </a:pPr>
            <a:endParaRPr lang="fr-FR" altLang="fr-FR" dirty="0"/>
          </a:p>
          <a:p>
            <a:pPr marL="285750" indent="-285750">
              <a:buFont typeface="Wingdings" panose="05000000000000000000" pitchFamily="2" charset="2"/>
              <a:buChar char="ü"/>
            </a:pPr>
            <a:r>
              <a:rPr lang="fr-FR" altLang="fr-FR" dirty="0" smtClean="0"/>
              <a:t>Valeur </a:t>
            </a:r>
            <a:r>
              <a:rPr lang="fr-FR" altLang="fr-FR" dirty="0"/>
              <a:t>du point le plus </a:t>
            </a:r>
            <a:r>
              <a:rPr lang="fr-FR" altLang="fr-FR" dirty="0" smtClean="0"/>
              <a:t>proche (PPV)</a:t>
            </a:r>
            <a:endParaRPr lang="fr-FR" altLang="fr-FR" dirty="0"/>
          </a:p>
          <a:p>
            <a:pPr marL="285750" indent="-285750">
              <a:buFont typeface="Wingdings" panose="05000000000000000000" pitchFamily="2" charset="2"/>
              <a:buChar char="ü"/>
            </a:pPr>
            <a:endParaRPr lang="fr-FR" altLang="fr-FR" dirty="0"/>
          </a:p>
          <a:p>
            <a:pPr marL="285750" indent="-285750">
              <a:buFont typeface="Wingdings" panose="05000000000000000000" pitchFamily="2" charset="2"/>
              <a:buChar char="ü"/>
            </a:pPr>
            <a:r>
              <a:rPr lang="fr-FR" altLang="fr-FR" dirty="0" smtClean="0"/>
              <a:t>Combinaison </a:t>
            </a:r>
            <a:r>
              <a:rPr lang="fr-FR" altLang="fr-FR" dirty="0"/>
              <a:t>des surfaces de réponses ou </a:t>
            </a:r>
            <a:r>
              <a:rPr lang="fr-FR" altLang="fr-FR" dirty="0" smtClean="0"/>
              <a:t>des </a:t>
            </a:r>
            <a:r>
              <a:rPr lang="fr-FR" altLang="fr-FR" dirty="0" err="1" smtClean="0"/>
              <a:t>splines</a:t>
            </a:r>
            <a:r>
              <a:rPr lang="fr-FR" altLang="fr-FR" dirty="0" smtClean="0"/>
              <a:t> </a:t>
            </a:r>
            <a:r>
              <a:rPr lang="fr-FR" altLang="fr-FR" dirty="0"/>
              <a:t>avec l’inverse des distances</a:t>
            </a:r>
          </a:p>
          <a:p>
            <a:pPr marL="285750" indent="-285750">
              <a:buFont typeface="Wingdings" panose="05000000000000000000" pitchFamily="2" charset="2"/>
              <a:buChar char="ü"/>
            </a:pPr>
            <a:endParaRPr lang="fr-FR" altLang="fr-FR" dirty="0"/>
          </a:p>
          <a:p>
            <a:pPr marL="285750" indent="-285750">
              <a:buFont typeface="Wingdings" panose="05000000000000000000" pitchFamily="2" charset="2"/>
              <a:buChar char="ü"/>
            </a:pPr>
            <a:r>
              <a:rPr lang="fr-FR" altLang="fr-FR" dirty="0" smtClean="0"/>
              <a:t>Méthode </a:t>
            </a:r>
            <a:r>
              <a:rPr lang="fr-FR" altLang="fr-FR" dirty="0"/>
              <a:t>CGMS</a:t>
            </a:r>
          </a:p>
          <a:p>
            <a:pPr marL="285750" indent="-285750">
              <a:buFont typeface="Wingdings" panose="05000000000000000000" pitchFamily="2" charset="2"/>
              <a:buChar char="ü"/>
            </a:pPr>
            <a:endParaRPr lang="fr-FR" altLang="fr-FR" dirty="0"/>
          </a:p>
          <a:p>
            <a:pPr marL="285750" indent="-285750">
              <a:buFont typeface="Wingdings" panose="05000000000000000000" pitchFamily="2" charset="2"/>
              <a:buChar char="ü"/>
            </a:pPr>
            <a:r>
              <a:rPr lang="fr-FR" altLang="fr-FR" dirty="0" err="1" smtClean="0"/>
              <a:t>Krigeage</a:t>
            </a:r>
            <a:r>
              <a:rPr lang="fr-FR" altLang="fr-FR" dirty="0" smtClean="0"/>
              <a:t> </a:t>
            </a:r>
            <a:r>
              <a:rPr lang="fr-FR" altLang="fr-FR" dirty="0"/>
              <a:t>(ordinaire, universel)</a:t>
            </a:r>
          </a:p>
        </p:txBody>
      </p:sp>
      <p:sp>
        <p:nvSpPr>
          <p:cNvPr id="5" name="Titre 2"/>
          <p:cNvSpPr txBox="1">
            <a:spLocks/>
          </p:cNvSpPr>
          <p:nvPr/>
        </p:nvSpPr>
        <p:spPr>
          <a:xfrm>
            <a:off x="457200" y="274638"/>
            <a:ext cx="8229600" cy="1143000"/>
          </a:xfrm>
          <a:prstGeom prst="rect">
            <a:avLst/>
          </a:prstGeom>
        </p:spPr>
        <p:txBody>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altLang="fr-FR" sz="3200" b="1" dirty="0">
                <a:solidFill>
                  <a:srgbClr val="8B805B"/>
                </a:solidFill>
              </a:rPr>
              <a:t>Liste des méthodes à </a:t>
            </a:r>
            <a:r>
              <a:rPr lang="fr-FR" altLang="fr-FR" sz="3200" b="1" dirty="0" smtClean="0">
                <a:solidFill>
                  <a:srgbClr val="8B805B"/>
                </a:solidFill>
              </a:rPr>
              <a:t>tester</a:t>
            </a:r>
            <a:endParaRPr lang="fr-FR" altLang="fr-FR" sz="3200" dirty="0"/>
          </a:p>
        </p:txBody>
      </p:sp>
      <p:sp>
        <p:nvSpPr>
          <p:cNvPr id="4" name="Espace réservé du numéro de diapositive 4"/>
          <p:cNvSpPr>
            <a:spLocks noGrp="1"/>
          </p:cNvSpPr>
          <p:nvPr>
            <p:ph type="sldNum" sz="quarter" idx="11"/>
          </p:nvPr>
        </p:nvSpPr>
        <p:spPr>
          <a:xfrm>
            <a:off x="8243888" y="6381750"/>
            <a:ext cx="442912" cy="276225"/>
          </a:xfrm>
        </p:spPr>
        <p:txBody>
          <a:bodyPr/>
          <a:lstStyle/>
          <a:p>
            <a:pPr algn="r">
              <a:defRPr/>
            </a:pPr>
            <a:fld id="{0FEEEF7E-AFA8-4A0C-9059-93B629ED4240}" type="slidenum">
              <a:rPr lang="fr-FR" sz="1200" b="1">
                <a:solidFill>
                  <a:srgbClr val="859828"/>
                </a:solidFill>
              </a:rPr>
              <a:pPr algn="r">
                <a:defRPr/>
              </a:pPr>
              <a:t>10</a:t>
            </a:fld>
            <a:endParaRPr lang="fr-FR" sz="1200" b="1" dirty="0">
              <a:solidFill>
                <a:srgbClr val="859828"/>
              </a:solidFill>
            </a:endParaRPr>
          </a:p>
        </p:txBody>
      </p:sp>
    </p:spTree>
    <p:extLst>
      <p:ext uri="{BB962C8B-B14F-4D97-AF65-F5344CB8AC3E}">
        <p14:creationId xmlns:p14="http://schemas.microsoft.com/office/powerpoint/2010/main" val="2253449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Résultats – Températures</a:t>
            </a:r>
            <a:endParaRPr lang="fr-FR" dirty="0"/>
          </a:p>
        </p:txBody>
      </p:sp>
      <p:sp>
        <p:nvSpPr>
          <p:cNvPr id="4" name="Espace réservé de la date 3"/>
          <p:cNvSpPr>
            <a:spLocks noGrp="1"/>
          </p:cNvSpPr>
          <p:nvPr>
            <p:ph type="dt" sz="half" idx="10"/>
          </p:nvPr>
        </p:nvSpPr>
        <p:spPr/>
        <p:txBody>
          <a:bodyPr/>
          <a:lstStyle/>
          <a:p>
            <a:pPr>
              <a:defRPr/>
            </a:pPr>
            <a:fld id="{39568F2D-0EA5-4D1F-BA11-CBE53AFA9C32}" type="datetime1">
              <a:rPr lang="fr-FR" smtClean="0"/>
              <a:pPr>
                <a:defRPr/>
              </a:pPr>
              <a:t>17/01/2018</a:t>
            </a:fld>
            <a:endParaRPr lang="fr-FR" dirty="0"/>
          </a:p>
        </p:txBody>
      </p:sp>
      <p:sp>
        <p:nvSpPr>
          <p:cNvPr id="5" name="Espace réservé du numéro de diapositive 4"/>
          <p:cNvSpPr>
            <a:spLocks noGrp="1"/>
          </p:cNvSpPr>
          <p:nvPr>
            <p:ph type="sldNum" sz="quarter" idx="11"/>
          </p:nvPr>
        </p:nvSpPr>
        <p:spPr/>
        <p:txBody>
          <a:bodyPr/>
          <a:lstStyle/>
          <a:p>
            <a:pPr>
              <a:defRPr/>
            </a:pPr>
            <a:fld id="{0FEEEF7E-AFA8-4A0C-9059-93B629ED4240}" type="slidenum">
              <a:rPr lang="fr-FR" smtClean="0"/>
              <a:pPr>
                <a:defRPr/>
              </a:pPr>
              <a:t>11</a:t>
            </a:fld>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72816"/>
            <a:ext cx="31527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777075"/>
            <a:ext cx="35909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634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fld id="{39568F2D-0EA5-4D1F-BA11-CBE53AFA9C32}" type="datetime1">
              <a:rPr lang="fr-FR" smtClean="0"/>
              <a:pPr>
                <a:defRPr/>
              </a:pPr>
              <a:t>17/01/2018</a:t>
            </a:fld>
            <a:endParaRPr lang="fr-FR" dirty="0"/>
          </a:p>
        </p:txBody>
      </p:sp>
      <p:sp>
        <p:nvSpPr>
          <p:cNvPr id="5" name="Espace réservé du numéro de diapositive 4"/>
          <p:cNvSpPr>
            <a:spLocks noGrp="1"/>
          </p:cNvSpPr>
          <p:nvPr>
            <p:ph type="sldNum" sz="quarter" idx="11"/>
          </p:nvPr>
        </p:nvSpPr>
        <p:spPr/>
        <p:txBody>
          <a:bodyPr/>
          <a:lstStyle/>
          <a:p>
            <a:pPr>
              <a:defRPr/>
            </a:pPr>
            <a:fld id="{0FEEEF7E-AFA8-4A0C-9059-93B629ED4240}" type="slidenum">
              <a:rPr lang="fr-FR" smtClean="0"/>
              <a:pPr>
                <a:defRPr/>
              </a:pPr>
              <a:t>12</a:t>
            </a:fld>
            <a:endParaRPr lang="fr-FR" dirty="0"/>
          </a:p>
        </p:txBody>
      </p:sp>
      <p:sp>
        <p:nvSpPr>
          <p:cNvPr id="6" name="Titre 2"/>
          <p:cNvSpPr>
            <a:spLocks noGrp="1"/>
          </p:cNvSpPr>
          <p:nvPr>
            <p:ph type="title"/>
          </p:nvPr>
        </p:nvSpPr>
        <p:spPr>
          <a:xfrm>
            <a:off x="457200" y="274638"/>
            <a:ext cx="8229600" cy="1143000"/>
          </a:xfrm>
        </p:spPr>
        <p:txBody>
          <a:bodyPr/>
          <a:lstStyle/>
          <a:p>
            <a:r>
              <a:rPr lang="fr-FR" dirty="0" smtClean="0"/>
              <a:t>Résultats - Pluies</a:t>
            </a:r>
            <a:endParaRPr lang="fr-FR" dirty="0"/>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52397"/>
            <a:ext cx="3960440" cy="259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215999"/>
            <a:ext cx="4503421" cy="226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ZoneTexte 7"/>
          <p:cNvSpPr txBox="1"/>
          <p:nvPr/>
        </p:nvSpPr>
        <p:spPr>
          <a:xfrm>
            <a:off x="3635896" y="5229200"/>
            <a:ext cx="5235729" cy="923330"/>
          </a:xfrm>
          <a:prstGeom prst="rect">
            <a:avLst/>
          </a:prstGeom>
          <a:noFill/>
        </p:spPr>
        <p:txBody>
          <a:bodyPr wrap="none" rtlCol="0">
            <a:spAutoFit/>
          </a:bodyPr>
          <a:lstStyle/>
          <a:p>
            <a:r>
              <a:rPr lang="fr-FR" altLang="fr-FR" dirty="0" smtClean="0"/>
              <a:t>La prise en compte de l’altitude </a:t>
            </a:r>
            <a:r>
              <a:rPr lang="fr-FR" altLang="fr-FR" dirty="0"/>
              <a:t>et la distance à la </a:t>
            </a:r>
            <a:r>
              <a:rPr lang="fr-FR" altLang="fr-FR" dirty="0" smtClean="0"/>
              <a:t>mer</a:t>
            </a:r>
          </a:p>
          <a:p>
            <a:r>
              <a:rPr lang="fr-FR" altLang="fr-FR" dirty="0" smtClean="0"/>
              <a:t>n’améliorent pas les résultats </a:t>
            </a:r>
            <a:endParaRPr lang="fr-FR" altLang="fr-FR" dirty="0"/>
          </a:p>
          <a:p>
            <a:endParaRPr lang="fr-FR" dirty="0"/>
          </a:p>
        </p:txBody>
      </p:sp>
    </p:spTree>
    <p:extLst>
      <p:ext uri="{BB962C8B-B14F-4D97-AF65-F5344CB8AC3E}">
        <p14:creationId xmlns:p14="http://schemas.microsoft.com/office/powerpoint/2010/main" val="1382875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fld id="{39568F2D-0EA5-4D1F-BA11-CBE53AFA9C32}" type="datetime1">
              <a:rPr lang="fr-FR" smtClean="0"/>
              <a:pPr>
                <a:defRPr/>
              </a:pPr>
              <a:t>17/01/2018</a:t>
            </a:fld>
            <a:endParaRPr lang="fr-FR" dirty="0"/>
          </a:p>
        </p:txBody>
      </p:sp>
      <p:sp>
        <p:nvSpPr>
          <p:cNvPr id="5" name="Espace réservé du numéro de diapositive 4"/>
          <p:cNvSpPr>
            <a:spLocks noGrp="1"/>
          </p:cNvSpPr>
          <p:nvPr>
            <p:ph type="sldNum" sz="quarter" idx="11"/>
          </p:nvPr>
        </p:nvSpPr>
        <p:spPr/>
        <p:txBody>
          <a:bodyPr/>
          <a:lstStyle/>
          <a:p>
            <a:pPr>
              <a:defRPr/>
            </a:pPr>
            <a:fld id="{0FEEEF7E-AFA8-4A0C-9059-93B629ED4240}" type="slidenum">
              <a:rPr lang="fr-FR" smtClean="0"/>
              <a:pPr>
                <a:defRPr/>
              </a:pPr>
              <a:t>13</a:t>
            </a:fld>
            <a:endParaRPr lang="fr-FR" dirty="0"/>
          </a:p>
        </p:txBody>
      </p:sp>
      <p:sp>
        <p:nvSpPr>
          <p:cNvPr id="6" name="Text Box 4"/>
          <p:cNvSpPr txBox="1">
            <a:spLocks noChangeArrowheads="1"/>
          </p:cNvSpPr>
          <p:nvPr/>
        </p:nvSpPr>
        <p:spPr bwMode="auto">
          <a:xfrm>
            <a:off x="1115616" y="1052736"/>
            <a:ext cx="712879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Font typeface="Arial" panose="020B0604020202020204" pitchFamily="34" charset="0"/>
              <a:buChar char="•"/>
            </a:pPr>
            <a:r>
              <a:rPr lang="fr-FR" altLang="fr-FR" sz="1600" dirty="0" smtClean="0"/>
              <a:t>La </a:t>
            </a:r>
            <a:r>
              <a:rPr lang="fr-FR" altLang="fr-FR" sz="1600" dirty="0"/>
              <a:t>méthode du plus proche voisin n’est pas optimale. Des voies d’améliorations sont envisageables</a:t>
            </a:r>
          </a:p>
          <a:p>
            <a:endParaRPr lang="fr-FR" altLang="fr-FR" sz="1600" dirty="0"/>
          </a:p>
          <a:p>
            <a:pPr marL="285750" indent="-285750">
              <a:buFont typeface="Arial" panose="020B0604020202020204" pitchFamily="34" charset="0"/>
              <a:buChar char="•"/>
            </a:pPr>
            <a:r>
              <a:rPr lang="fr-FR" altLang="fr-FR" sz="1600" dirty="0"/>
              <a:t>La combinaison des surfaces de réponse polynomiales avec la méthode de l’inverse des distances est à </a:t>
            </a:r>
            <a:r>
              <a:rPr lang="fr-FR" altLang="fr-FR" sz="1600" dirty="0" smtClean="0"/>
              <a:t>privilégier pour </a:t>
            </a:r>
            <a:r>
              <a:rPr lang="fr-FR" altLang="fr-FR" sz="1600" dirty="0"/>
              <a:t>les </a:t>
            </a:r>
            <a:r>
              <a:rPr lang="fr-FR" altLang="fr-FR" sz="1600" dirty="0" smtClean="0"/>
              <a:t>températures. La </a:t>
            </a:r>
            <a:r>
              <a:rPr lang="fr-FR" altLang="fr-FR" sz="1600" dirty="0"/>
              <a:t>prise en compte de l’altitude est </a:t>
            </a:r>
            <a:r>
              <a:rPr lang="fr-FR" altLang="fr-FR" sz="1600" dirty="0" smtClean="0"/>
              <a:t>indispensable (modèle numérique de terrain)</a:t>
            </a:r>
            <a:endParaRPr lang="fr-FR" altLang="fr-FR" sz="1600" dirty="0"/>
          </a:p>
          <a:p>
            <a:endParaRPr lang="fr-FR" altLang="fr-FR" sz="1600" dirty="0"/>
          </a:p>
          <a:p>
            <a:pPr marL="285750" indent="-285750">
              <a:buFont typeface="Arial" panose="020B0604020202020204" pitchFamily="34" charset="0"/>
              <a:buChar char="•"/>
            </a:pPr>
            <a:r>
              <a:rPr lang="fr-FR" altLang="fr-FR" sz="1600" dirty="0" smtClean="0"/>
              <a:t>L’interpolation </a:t>
            </a:r>
            <a:r>
              <a:rPr lang="fr-FR" altLang="fr-FR" sz="1600" dirty="0"/>
              <a:t>des pluies est plus délicate. Le type de pluie influe fortement sur le résultat (Automne et Été sont les saisons les moins bien prédites</a:t>
            </a:r>
            <a:r>
              <a:rPr lang="fr-FR" altLang="fr-FR" sz="1600" dirty="0" smtClean="0"/>
              <a:t>). </a:t>
            </a:r>
            <a:r>
              <a:rPr lang="fr-FR" altLang="fr-FR" sz="1600" dirty="0"/>
              <a:t>la méthode de l’inverse des </a:t>
            </a:r>
            <a:r>
              <a:rPr lang="fr-FR" altLang="fr-FR" sz="1600" dirty="0" smtClean="0"/>
              <a:t>distances de degré 2 en prenant en compte les 6 voisins les plus proches donne les meilleurs résultats.</a:t>
            </a:r>
          </a:p>
          <a:p>
            <a:pPr marL="285750" indent="-285750">
              <a:buFont typeface="Arial" panose="020B0604020202020204" pitchFamily="34" charset="0"/>
              <a:buChar char="•"/>
            </a:pPr>
            <a:endParaRPr lang="fr-FR" altLang="fr-FR" sz="1600" dirty="0"/>
          </a:p>
          <a:p>
            <a:pPr marL="285750" indent="-285750">
              <a:buFont typeface="Arial" panose="020B0604020202020204" pitchFamily="34" charset="0"/>
              <a:buChar char="•"/>
            </a:pPr>
            <a:r>
              <a:rPr lang="fr-FR" altLang="fr-FR" sz="1600" dirty="0" smtClean="0"/>
              <a:t>Problème </a:t>
            </a:r>
            <a:r>
              <a:rPr lang="fr-FR" altLang="fr-FR" sz="1600" dirty="0"/>
              <a:t>également sur l’estimation du nombre </a:t>
            </a:r>
            <a:r>
              <a:rPr lang="fr-FR" altLang="fr-FR" sz="1600" dirty="0" smtClean="0"/>
              <a:t>de </a:t>
            </a:r>
            <a:r>
              <a:rPr lang="fr-FR" altLang="fr-FR" sz="1600" dirty="0"/>
              <a:t>jours </a:t>
            </a:r>
            <a:r>
              <a:rPr lang="fr-FR" altLang="fr-FR" sz="1600" dirty="0" smtClean="0"/>
              <a:t>de pluies </a:t>
            </a:r>
            <a:r>
              <a:rPr lang="fr-FR" altLang="fr-FR" sz="1600" dirty="0"/>
              <a:t>: Interpolation </a:t>
            </a:r>
            <a:r>
              <a:rPr lang="fr-FR" altLang="fr-FR" sz="1600" dirty="0" smtClean="0"/>
              <a:t>surestime (prise en compte de la pluie du PPV)</a:t>
            </a:r>
          </a:p>
          <a:p>
            <a:pPr marL="285750" indent="-285750">
              <a:buFont typeface="Arial" panose="020B0604020202020204" pitchFamily="34" charset="0"/>
              <a:buChar char="•"/>
            </a:pPr>
            <a:endParaRPr lang="fr-FR" altLang="fr-FR" sz="1600" dirty="0"/>
          </a:p>
          <a:p>
            <a:pPr marL="285750" indent="-285750">
              <a:buFont typeface="Arial" panose="020B0604020202020204" pitchFamily="34" charset="0"/>
              <a:buChar char="•"/>
            </a:pPr>
            <a:r>
              <a:rPr lang="fr-FR" altLang="fr-FR" sz="1600" dirty="0" smtClean="0"/>
              <a:t>Pour le rayonnement et l’ETP, on applique la même méthode que pour les pluies en faisant varier le rayon de recherche</a:t>
            </a:r>
          </a:p>
          <a:p>
            <a:pPr marL="285750" indent="-285750">
              <a:buFontTx/>
              <a:buChar char="-"/>
            </a:pPr>
            <a:endParaRPr lang="fr-FR" altLang="fr-FR" sz="1600" dirty="0"/>
          </a:p>
          <a:p>
            <a:pPr marL="285750" indent="-285750">
              <a:buFont typeface="Arial" panose="020B0604020202020204" pitchFamily="34" charset="0"/>
              <a:buChar char="•"/>
            </a:pPr>
            <a:r>
              <a:rPr lang="fr-FR" altLang="fr-FR" sz="1600" dirty="0"/>
              <a:t>La méthode </a:t>
            </a:r>
            <a:r>
              <a:rPr lang="fr-FR" altLang="fr-FR" sz="1600" dirty="0" smtClean="0"/>
              <a:t>spatio-temporelle </a:t>
            </a:r>
            <a:r>
              <a:rPr lang="fr-FR" altLang="fr-FR" sz="1600" dirty="0"/>
              <a:t>améliore significativement les résultats. (Régression linéaire multiple des 6 voisins les plus proches sur 50 jours</a:t>
            </a:r>
            <a:r>
              <a:rPr lang="fr-FR" altLang="fr-FR" sz="1600" dirty="0" smtClean="0"/>
              <a:t>)</a:t>
            </a:r>
            <a:endParaRPr lang="fr-FR" altLang="fr-FR" sz="1800" dirty="0"/>
          </a:p>
        </p:txBody>
      </p:sp>
      <p:sp>
        <p:nvSpPr>
          <p:cNvPr id="7" name="Titre 2"/>
          <p:cNvSpPr>
            <a:spLocks noGrp="1"/>
          </p:cNvSpPr>
          <p:nvPr>
            <p:ph type="title"/>
          </p:nvPr>
        </p:nvSpPr>
        <p:spPr>
          <a:xfrm>
            <a:off x="683568" y="260648"/>
            <a:ext cx="8229600" cy="1143000"/>
          </a:xfrm>
        </p:spPr>
        <p:txBody>
          <a:bodyPr/>
          <a:lstStyle/>
          <a:p>
            <a:pPr algn="l"/>
            <a:r>
              <a:rPr lang="fr-FR" altLang="fr-FR" dirty="0"/>
              <a:t>Conclusion sur les méthodes d’interpolation</a:t>
            </a:r>
            <a:br>
              <a:rPr lang="fr-FR" altLang="fr-FR" dirty="0"/>
            </a:br>
            <a:endParaRPr lang="fr-FR" altLang="fr-FR" sz="1800" dirty="0">
              <a:solidFill>
                <a:schemeClr val="tx1"/>
              </a:solidFill>
              <a:latin typeface="+mn-lt"/>
              <a:ea typeface="+mn-ea"/>
              <a:cs typeface="+mn-cs"/>
            </a:endParaRPr>
          </a:p>
        </p:txBody>
      </p:sp>
    </p:spTree>
    <p:extLst>
      <p:ext uri="{BB962C8B-B14F-4D97-AF65-F5344CB8AC3E}">
        <p14:creationId xmlns:p14="http://schemas.microsoft.com/office/powerpoint/2010/main" val="3785308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fld id="{39568F2D-0EA5-4D1F-BA11-CBE53AFA9C32}" type="datetime1">
              <a:rPr lang="fr-FR" smtClean="0"/>
              <a:pPr>
                <a:defRPr/>
              </a:pPr>
              <a:t>17/01/2018</a:t>
            </a:fld>
            <a:endParaRPr lang="fr-FR" dirty="0"/>
          </a:p>
        </p:txBody>
      </p:sp>
      <p:sp>
        <p:nvSpPr>
          <p:cNvPr id="5" name="Espace réservé du numéro de diapositive 4"/>
          <p:cNvSpPr>
            <a:spLocks noGrp="1"/>
          </p:cNvSpPr>
          <p:nvPr>
            <p:ph type="sldNum" sz="quarter" idx="11"/>
          </p:nvPr>
        </p:nvSpPr>
        <p:spPr/>
        <p:txBody>
          <a:bodyPr/>
          <a:lstStyle/>
          <a:p>
            <a:pPr>
              <a:defRPr/>
            </a:pPr>
            <a:fld id="{0FEEEF7E-AFA8-4A0C-9059-93B629ED4240}" type="slidenum">
              <a:rPr lang="fr-FR" smtClean="0"/>
              <a:pPr>
                <a:defRPr/>
              </a:pPr>
              <a:t>14</a:t>
            </a:fld>
            <a:endParaRPr lang="fr-FR" dirty="0"/>
          </a:p>
        </p:txBody>
      </p:sp>
      <p:sp>
        <p:nvSpPr>
          <p:cNvPr id="6" name="Titre 2"/>
          <p:cNvSpPr>
            <a:spLocks noGrp="1"/>
          </p:cNvSpPr>
          <p:nvPr>
            <p:ph type="title"/>
          </p:nvPr>
        </p:nvSpPr>
        <p:spPr/>
        <p:txBody>
          <a:bodyPr/>
          <a:lstStyle/>
          <a:p>
            <a:r>
              <a:rPr lang="fr-FR" dirty="0">
                <a:latin typeface="Calibri" pitchFamily="34" charset="0"/>
                <a:ea typeface="Arial Unicode MS" pitchFamily="34" charset="-128"/>
                <a:cs typeface="Arial Unicode MS" pitchFamily="34" charset="-128"/>
              </a:rPr>
              <a:t>Co-variables d'intérêts </a:t>
            </a:r>
            <a:r>
              <a:rPr lang="fr-FR" dirty="0" smtClean="0">
                <a:latin typeface="Calibri" pitchFamily="34" charset="0"/>
                <a:ea typeface="Arial Unicode MS" pitchFamily="34" charset="-128"/>
                <a:cs typeface="Arial Unicode MS" pitchFamily="34" charset="-128"/>
              </a:rPr>
              <a:t/>
            </a:r>
            <a:br>
              <a:rPr lang="fr-FR" dirty="0" smtClean="0">
                <a:latin typeface="Calibri" pitchFamily="34" charset="0"/>
                <a:ea typeface="Arial Unicode MS" pitchFamily="34" charset="-128"/>
                <a:cs typeface="Arial Unicode MS" pitchFamily="34" charset="-128"/>
              </a:rPr>
            </a:br>
            <a:r>
              <a:rPr lang="fr-FR" sz="1800" dirty="0" smtClean="0"/>
              <a:t>Utilisation données MNT - Impact sur les </a:t>
            </a:r>
            <a:r>
              <a:rPr lang="fr-FR" sz="1800" dirty="0" err="1" smtClean="0"/>
              <a:t>Tmini</a:t>
            </a:r>
            <a:r>
              <a:rPr lang="fr-FR" sz="1800" dirty="0" smtClean="0"/>
              <a:t> et </a:t>
            </a:r>
            <a:r>
              <a:rPr lang="fr-FR" sz="1800" dirty="0" err="1" smtClean="0"/>
              <a:t>Tmaxi</a:t>
            </a:r>
            <a:endParaRPr lang="fr-FR" sz="1800" dirty="0"/>
          </a:p>
        </p:txBody>
      </p:sp>
      <p:sp>
        <p:nvSpPr>
          <p:cNvPr id="7" name="ZoneTexte 6"/>
          <p:cNvSpPr txBox="1"/>
          <p:nvPr/>
        </p:nvSpPr>
        <p:spPr>
          <a:xfrm>
            <a:off x="238402" y="1484784"/>
            <a:ext cx="2756204" cy="1169551"/>
          </a:xfrm>
          <a:prstGeom prst="rect">
            <a:avLst/>
          </a:prstGeom>
          <a:noFill/>
        </p:spPr>
        <p:txBody>
          <a:bodyPr wrap="none" rtlCol="0">
            <a:spAutoFit/>
          </a:bodyPr>
          <a:lstStyle/>
          <a:p>
            <a:r>
              <a:rPr lang="fr-FR" sz="1400" dirty="0" smtClean="0"/>
              <a:t>5 variables dérivés d’un MNT</a:t>
            </a:r>
          </a:p>
          <a:p>
            <a:pPr marL="285750" lvl="0" indent="-285750">
              <a:buFont typeface="Arial" panose="020B0604020202020204" pitchFamily="34" charset="0"/>
              <a:buChar char="•"/>
            </a:pPr>
            <a:r>
              <a:rPr lang="fr-FR" sz="1400" u="sng" dirty="0"/>
              <a:t>Orientation</a:t>
            </a:r>
            <a:r>
              <a:rPr lang="fr-FR" sz="1400" dirty="0"/>
              <a:t> </a:t>
            </a:r>
          </a:p>
          <a:p>
            <a:pPr marL="285750" lvl="0" indent="-285750">
              <a:buFont typeface="Arial" panose="020B0604020202020204" pitchFamily="34" charset="0"/>
              <a:buChar char="•"/>
            </a:pPr>
            <a:r>
              <a:rPr lang="fr-FR" sz="1400" u="sng" dirty="0"/>
              <a:t>Pente</a:t>
            </a:r>
            <a:r>
              <a:rPr lang="fr-FR" sz="1400" dirty="0"/>
              <a:t> </a:t>
            </a:r>
          </a:p>
          <a:p>
            <a:pPr marL="285750" lvl="0" indent="-285750">
              <a:buFont typeface="Arial" panose="020B0604020202020204" pitchFamily="34" charset="0"/>
              <a:buChar char="•"/>
            </a:pPr>
            <a:r>
              <a:rPr lang="fr-FR" sz="1400" dirty="0"/>
              <a:t>Rugosité</a:t>
            </a:r>
          </a:p>
          <a:p>
            <a:pPr marL="285750" lvl="0" indent="-285750">
              <a:buFont typeface="Arial" panose="020B0604020202020204" pitchFamily="34" charset="0"/>
              <a:buChar char="•"/>
            </a:pPr>
            <a:r>
              <a:rPr lang="fr-FR" sz="1400" dirty="0"/>
              <a:t>TRI (Terrain </a:t>
            </a:r>
            <a:r>
              <a:rPr lang="fr-FR" sz="1400" dirty="0" err="1"/>
              <a:t>Ruggedness</a:t>
            </a:r>
            <a:r>
              <a:rPr lang="fr-FR" sz="1400" dirty="0"/>
              <a:t> </a:t>
            </a:r>
            <a:r>
              <a:rPr lang="fr-FR" sz="1400" dirty="0" smtClean="0"/>
              <a:t>Index</a:t>
            </a:r>
            <a:r>
              <a:rPr lang="fr-FR" sz="1400" i="1" dirty="0" smtClean="0"/>
              <a:t>)</a:t>
            </a:r>
            <a:endParaRPr lang="fr-FR" sz="1400" dirty="0"/>
          </a:p>
        </p:txBody>
      </p:sp>
      <p:sp>
        <p:nvSpPr>
          <p:cNvPr id="8" name="Rectangle 7"/>
          <p:cNvSpPr/>
          <p:nvPr/>
        </p:nvSpPr>
        <p:spPr>
          <a:xfrm>
            <a:off x="203311" y="2869779"/>
            <a:ext cx="4572000" cy="954107"/>
          </a:xfrm>
          <a:prstGeom prst="rect">
            <a:avLst/>
          </a:prstGeom>
        </p:spPr>
        <p:txBody>
          <a:bodyPr>
            <a:spAutoFit/>
          </a:bodyPr>
          <a:lstStyle/>
          <a:p>
            <a:r>
              <a:rPr lang="fr-FR" sz="1400" dirty="0"/>
              <a:t>Données: </a:t>
            </a:r>
          </a:p>
          <a:p>
            <a:r>
              <a:rPr lang="fr-FR" sz="1400" dirty="0"/>
              <a:t>- </a:t>
            </a:r>
            <a:r>
              <a:rPr lang="fr-FR" sz="1400" dirty="0" smtClean="0"/>
              <a:t>728 </a:t>
            </a:r>
            <a:r>
              <a:rPr lang="fr-FR" sz="1400" dirty="0"/>
              <a:t>stations </a:t>
            </a:r>
          </a:p>
          <a:p>
            <a:r>
              <a:rPr lang="fr-FR" sz="1400" dirty="0" smtClean="0"/>
              <a:t>- Période 01/01/2005 </a:t>
            </a:r>
            <a:r>
              <a:rPr lang="fr-FR" sz="1400" dirty="0"/>
              <a:t>– </a:t>
            </a:r>
            <a:r>
              <a:rPr lang="fr-FR" sz="1400" dirty="0" smtClean="0"/>
              <a:t>31/12/2005</a:t>
            </a:r>
          </a:p>
          <a:p>
            <a:r>
              <a:rPr lang="fr-FR" sz="1400" dirty="0" smtClean="0"/>
              <a:t>- </a:t>
            </a:r>
            <a:r>
              <a:rPr lang="fr-FR" sz="1400" dirty="0"/>
              <a:t>Evaluation par validation croisée</a:t>
            </a:r>
          </a:p>
        </p:txBody>
      </p:sp>
      <p:sp>
        <p:nvSpPr>
          <p:cNvPr id="9" name="Rectangle 8"/>
          <p:cNvSpPr/>
          <p:nvPr/>
        </p:nvSpPr>
        <p:spPr>
          <a:xfrm>
            <a:off x="224204" y="3872567"/>
            <a:ext cx="4572000" cy="1815882"/>
          </a:xfrm>
          <a:prstGeom prst="rect">
            <a:avLst/>
          </a:prstGeom>
        </p:spPr>
        <p:txBody>
          <a:bodyPr>
            <a:spAutoFit/>
          </a:bodyPr>
          <a:lstStyle/>
          <a:p>
            <a:r>
              <a:rPr lang="fr-FR" sz="1400" dirty="0"/>
              <a:t>Méthodes:</a:t>
            </a:r>
          </a:p>
          <a:p>
            <a:pPr marL="285750" lvl="0" indent="-285750">
              <a:buFont typeface="Arial" panose="020B0604020202020204" pitchFamily="34" charset="0"/>
              <a:buChar char="•"/>
            </a:pPr>
            <a:r>
              <a:rPr lang="fr-FR" sz="1400" dirty="0" smtClean="0"/>
              <a:t>Méthode </a:t>
            </a:r>
            <a:r>
              <a:rPr lang="fr-FR" sz="1400" dirty="0"/>
              <a:t>ARVALIS (surface de réponse + interpolation des résidus) : </a:t>
            </a:r>
            <a:r>
              <a:rPr lang="fr-FR" sz="1400" dirty="0" err="1"/>
              <a:t>Reg_ARV</a:t>
            </a:r>
            <a:r>
              <a:rPr lang="fr-FR" sz="1400" dirty="0"/>
              <a:t> </a:t>
            </a:r>
          </a:p>
          <a:p>
            <a:pPr marL="285750" lvl="0" indent="-285750">
              <a:buFont typeface="Arial" panose="020B0604020202020204" pitchFamily="34" charset="0"/>
              <a:buChar char="•"/>
            </a:pPr>
            <a:r>
              <a:rPr lang="fr-FR" sz="1400" dirty="0"/>
              <a:t>Méthode </a:t>
            </a:r>
            <a:r>
              <a:rPr lang="fr-FR" sz="1400" dirty="0" smtClean="0"/>
              <a:t>ARVALIS + MNT : MNT</a:t>
            </a:r>
          </a:p>
          <a:p>
            <a:pPr marL="285750" lvl="0" indent="-285750">
              <a:buFont typeface="Arial" panose="020B0604020202020204" pitchFamily="34" charset="0"/>
              <a:buChar char="•"/>
            </a:pPr>
            <a:endParaRPr lang="fr-FR" sz="1400" dirty="0"/>
          </a:p>
          <a:p>
            <a:pPr lvl="0"/>
            <a:r>
              <a:rPr lang="fr-FR" sz="1400" dirty="0"/>
              <a:t>Critères d’évaluation:</a:t>
            </a:r>
          </a:p>
          <a:p>
            <a:pPr marL="285750" indent="-285750">
              <a:buFont typeface="Wingdings" panose="05000000000000000000" pitchFamily="2" charset="2"/>
              <a:buChar char="ü"/>
            </a:pPr>
            <a:r>
              <a:rPr lang="fr-FR" sz="1400" dirty="0"/>
              <a:t>ME= moyenne des écarts</a:t>
            </a:r>
          </a:p>
          <a:p>
            <a:pPr marL="285750" indent="-285750">
              <a:buFont typeface="Wingdings" panose="05000000000000000000" pitchFamily="2" charset="2"/>
              <a:buChar char="ü"/>
            </a:pPr>
            <a:r>
              <a:rPr lang="fr-FR" sz="1400" dirty="0" smtClean="0"/>
              <a:t>RMSE </a:t>
            </a:r>
            <a:r>
              <a:rPr lang="fr-FR" sz="1400" dirty="0"/>
              <a:t>= erreur quadratique </a:t>
            </a:r>
            <a:r>
              <a:rPr lang="fr-FR" sz="1400" dirty="0" smtClean="0"/>
              <a:t>moyenne</a:t>
            </a:r>
            <a:endParaRPr lang="fr-FR" sz="1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1269" y="1484784"/>
            <a:ext cx="4219203" cy="346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ZoneTexte 9"/>
          <p:cNvSpPr txBox="1"/>
          <p:nvPr/>
        </p:nvSpPr>
        <p:spPr>
          <a:xfrm>
            <a:off x="4601269" y="5085184"/>
            <a:ext cx="4104456" cy="1600438"/>
          </a:xfrm>
          <a:prstGeom prst="rect">
            <a:avLst/>
          </a:prstGeom>
          <a:noFill/>
        </p:spPr>
        <p:txBody>
          <a:bodyPr wrap="square" rtlCol="0">
            <a:spAutoFit/>
          </a:bodyPr>
          <a:lstStyle/>
          <a:p>
            <a:r>
              <a:rPr lang="fr-FR" sz="1400" dirty="0"/>
              <a:t>Conclusions</a:t>
            </a:r>
          </a:p>
          <a:p>
            <a:pPr marL="285750" indent="-285750">
              <a:buFont typeface="Arial" panose="020B0604020202020204" pitchFamily="34" charset="0"/>
              <a:buChar char="•"/>
            </a:pPr>
            <a:r>
              <a:rPr lang="fr-FR" sz="1400" dirty="0" smtClean="0"/>
              <a:t>Intérêt limité de la variable « Pente » à l’opposé de « Orientation »</a:t>
            </a:r>
          </a:p>
          <a:p>
            <a:pPr marL="285750" indent="-285750">
              <a:buFont typeface="Arial" panose="020B0604020202020204" pitchFamily="34" charset="0"/>
              <a:buChar char="•"/>
            </a:pPr>
            <a:r>
              <a:rPr lang="fr-FR" sz="1400" dirty="0" smtClean="0"/>
              <a:t>Effet saisonnier absent</a:t>
            </a:r>
          </a:p>
          <a:p>
            <a:pPr marL="285750" indent="-285750">
              <a:buFont typeface="Arial" panose="020B0604020202020204" pitchFamily="34" charset="0"/>
              <a:buChar char="•"/>
            </a:pPr>
            <a:r>
              <a:rPr lang="fr-FR" sz="1400" dirty="0" smtClean="0"/>
              <a:t>Différences restent faibles</a:t>
            </a:r>
          </a:p>
          <a:p>
            <a:pPr marL="285750" indent="-285750">
              <a:buFont typeface="Arial" panose="020B0604020202020204" pitchFamily="34" charset="0"/>
              <a:buChar char="•"/>
            </a:pPr>
            <a:r>
              <a:rPr lang="fr-FR" sz="1400" dirty="0" smtClean="0"/>
              <a:t>Forte hétérogénéité spatiale (</a:t>
            </a:r>
            <a:r>
              <a:rPr lang="fr-FR" sz="1400" dirty="0" err="1" smtClean="0"/>
              <a:t>Tmini</a:t>
            </a:r>
            <a:r>
              <a:rPr lang="fr-FR" sz="1400" dirty="0" smtClean="0"/>
              <a:t>) – gain pour les stations d’altitude (&gt; 300 mètres)</a:t>
            </a:r>
            <a:endParaRPr lang="fr-FR" sz="1400" dirty="0"/>
          </a:p>
        </p:txBody>
      </p:sp>
    </p:spTree>
    <p:extLst>
      <p:ext uri="{BB962C8B-B14F-4D97-AF65-F5344CB8AC3E}">
        <p14:creationId xmlns:p14="http://schemas.microsoft.com/office/powerpoint/2010/main" val="3199333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latin typeface="Calibri" pitchFamily="34" charset="0"/>
                <a:ea typeface="Arial Unicode MS" pitchFamily="34" charset="-128"/>
                <a:cs typeface="Arial Unicode MS" pitchFamily="34" charset="-128"/>
              </a:rPr>
              <a:t>Co-variables d'intérêts </a:t>
            </a:r>
            <a:r>
              <a:rPr lang="fr-FR" dirty="0" smtClean="0">
                <a:latin typeface="Calibri" pitchFamily="34" charset="0"/>
                <a:ea typeface="Arial Unicode MS" pitchFamily="34" charset="-128"/>
                <a:cs typeface="Arial Unicode MS" pitchFamily="34" charset="-128"/>
              </a:rPr>
              <a:t/>
            </a:r>
            <a:br>
              <a:rPr lang="fr-FR" dirty="0" smtClean="0">
                <a:latin typeface="Calibri" pitchFamily="34" charset="0"/>
                <a:ea typeface="Arial Unicode MS" pitchFamily="34" charset="-128"/>
                <a:cs typeface="Arial Unicode MS" pitchFamily="34" charset="-128"/>
              </a:rPr>
            </a:br>
            <a:r>
              <a:rPr lang="fr-FR" sz="1800" dirty="0" smtClean="0"/>
              <a:t>Utilisation données satellites - pluies et rayonnement global</a:t>
            </a:r>
            <a:endParaRPr lang="fr-FR" sz="1800" dirty="0"/>
          </a:p>
        </p:txBody>
      </p:sp>
      <p:sp>
        <p:nvSpPr>
          <p:cNvPr id="4" name="Espace réservé de la date 3"/>
          <p:cNvSpPr>
            <a:spLocks noGrp="1"/>
          </p:cNvSpPr>
          <p:nvPr>
            <p:ph type="dt" sz="half" idx="10"/>
          </p:nvPr>
        </p:nvSpPr>
        <p:spPr/>
        <p:txBody>
          <a:bodyPr/>
          <a:lstStyle/>
          <a:p>
            <a:pPr>
              <a:defRPr/>
            </a:pPr>
            <a:fld id="{39568F2D-0EA5-4D1F-BA11-CBE53AFA9C32}" type="datetime1">
              <a:rPr lang="fr-FR" smtClean="0"/>
              <a:pPr>
                <a:defRPr/>
              </a:pPr>
              <a:t>17/01/2018</a:t>
            </a:fld>
            <a:endParaRPr lang="fr-FR" dirty="0"/>
          </a:p>
        </p:txBody>
      </p:sp>
      <p:sp>
        <p:nvSpPr>
          <p:cNvPr id="5" name="Espace réservé du numéro de diapositive 4"/>
          <p:cNvSpPr>
            <a:spLocks noGrp="1"/>
          </p:cNvSpPr>
          <p:nvPr>
            <p:ph type="sldNum" sz="quarter" idx="11"/>
          </p:nvPr>
        </p:nvSpPr>
        <p:spPr/>
        <p:txBody>
          <a:bodyPr/>
          <a:lstStyle/>
          <a:p>
            <a:pPr>
              <a:defRPr/>
            </a:pPr>
            <a:fld id="{0FEEEF7E-AFA8-4A0C-9059-93B629ED4240}" type="slidenum">
              <a:rPr lang="fr-FR" smtClean="0"/>
              <a:pPr>
                <a:defRPr/>
              </a:pPr>
              <a:t>15</a:t>
            </a:fld>
            <a:endParaRPr lang="fr-FR"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01" t="8135" r="1805" b="6672"/>
          <a:stretch/>
        </p:blipFill>
        <p:spPr bwMode="auto">
          <a:xfrm>
            <a:off x="179512" y="1906623"/>
            <a:ext cx="4027714" cy="3646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611560" y="1537291"/>
            <a:ext cx="2826928" cy="369332"/>
          </a:xfrm>
          <a:prstGeom prst="rect">
            <a:avLst/>
          </a:prstGeom>
          <a:noFill/>
        </p:spPr>
        <p:txBody>
          <a:bodyPr wrap="none" rtlCol="0">
            <a:spAutoFit/>
          </a:bodyPr>
          <a:lstStyle/>
          <a:p>
            <a:r>
              <a:rPr lang="fr-FR" dirty="0" smtClean="0"/>
              <a:t>Rayonnement global (w/m²)</a:t>
            </a:r>
            <a:endParaRPr lang="fr-FR" dirty="0"/>
          </a:p>
        </p:txBody>
      </p:sp>
      <p:sp>
        <p:nvSpPr>
          <p:cNvPr id="7" name="ZoneTexte 6"/>
          <p:cNvSpPr txBox="1"/>
          <p:nvPr/>
        </p:nvSpPr>
        <p:spPr>
          <a:xfrm>
            <a:off x="205543" y="5594503"/>
            <a:ext cx="3565271" cy="861774"/>
          </a:xfrm>
          <a:prstGeom prst="rect">
            <a:avLst/>
          </a:prstGeom>
          <a:noFill/>
        </p:spPr>
        <p:txBody>
          <a:bodyPr wrap="none" rtlCol="0">
            <a:spAutoFit/>
          </a:bodyPr>
          <a:lstStyle/>
          <a:p>
            <a:r>
              <a:rPr lang="fr-FR" dirty="0" smtClean="0"/>
              <a:t>Pixel 5 km – pas de temps journalier</a:t>
            </a:r>
          </a:p>
          <a:p>
            <a:r>
              <a:rPr lang="fr-FR" sz="1400" dirty="0">
                <a:hlinkClick r:id="rId3"/>
              </a:rPr>
              <a:t>http://www.osi-saf.org/lml/#</a:t>
            </a:r>
            <a:r>
              <a:rPr lang="fr-FR" sz="1400" dirty="0" smtClean="0">
                <a:hlinkClick r:id="rId3"/>
              </a:rPr>
              <a:t>pres_FLX</a:t>
            </a:r>
            <a:endParaRPr lang="fr-FR" sz="1400" dirty="0" smtClean="0"/>
          </a:p>
          <a:p>
            <a:endParaRPr lang="fr-FR" dirty="0"/>
          </a:p>
        </p:txBody>
      </p:sp>
      <p:pic>
        <p:nvPicPr>
          <p:cNvPr id="614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781" t="9370" r="2409" b="5235"/>
          <a:stretch/>
        </p:blipFill>
        <p:spPr bwMode="auto">
          <a:xfrm>
            <a:off x="4757057" y="1906622"/>
            <a:ext cx="3853544" cy="3470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ZoneTexte 9"/>
          <p:cNvSpPr txBox="1"/>
          <p:nvPr/>
        </p:nvSpPr>
        <p:spPr>
          <a:xfrm>
            <a:off x="5508104" y="1537290"/>
            <a:ext cx="2469009" cy="369332"/>
          </a:xfrm>
          <a:prstGeom prst="rect">
            <a:avLst/>
          </a:prstGeom>
          <a:noFill/>
        </p:spPr>
        <p:txBody>
          <a:bodyPr wrap="none" rtlCol="0">
            <a:spAutoFit/>
          </a:bodyPr>
          <a:lstStyle/>
          <a:p>
            <a:r>
              <a:rPr lang="fr-FR" dirty="0" smtClean="0"/>
              <a:t>Précipitations (mm x 10)</a:t>
            </a:r>
            <a:endParaRPr lang="fr-FR" dirty="0"/>
          </a:p>
        </p:txBody>
      </p:sp>
      <p:sp>
        <p:nvSpPr>
          <p:cNvPr id="11" name="ZoneTexte 10"/>
          <p:cNvSpPr txBox="1"/>
          <p:nvPr/>
        </p:nvSpPr>
        <p:spPr>
          <a:xfrm>
            <a:off x="4991853" y="5544669"/>
            <a:ext cx="3565271" cy="584775"/>
          </a:xfrm>
          <a:prstGeom prst="rect">
            <a:avLst/>
          </a:prstGeom>
          <a:noFill/>
        </p:spPr>
        <p:txBody>
          <a:bodyPr wrap="none" rtlCol="0">
            <a:spAutoFit/>
          </a:bodyPr>
          <a:lstStyle/>
          <a:p>
            <a:r>
              <a:rPr lang="fr-FR" dirty="0" smtClean="0"/>
              <a:t>Pixel 8 km – pas de temps journalier</a:t>
            </a:r>
          </a:p>
          <a:p>
            <a:r>
              <a:rPr lang="fr-FR" sz="1400" dirty="0">
                <a:hlinkClick r:id="rId5"/>
              </a:rPr>
              <a:t>https://</a:t>
            </a:r>
            <a:r>
              <a:rPr lang="fr-FR" sz="1400" dirty="0" smtClean="0">
                <a:hlinkClick r:id="rId5"/>
              </a:rPr>
              <a:t>pmm.nasa.gov/GPM</a:t>
            </a:r>
            <a:endParaRPr lang="fr-FR" sz="1400" dirty="0" smtClean="0"/>
          </a:p>
        </p:txBody>
      </p:sp>
    </p:spTree>
    <p:extLst>
      <p:ext uri="{BB962C8B-B14F-4D97-AF65-F5344CB8AC3E}">
        <p14:creationId xmlns:p14="http://schemas.microsoft.com/office/powerpoint/2010/main" val="928280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e la date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DFAEBDE5-F7B9-4E82-8DBE-C97EC14E50D7}" type="datetime1">
              <a:rPr lang="fr-FR">
                <a:solidFill>
                  <a:srgbClr val="859828"/>
                </a:solidFill>
              </a:rPr>
              <a:pPr fontAlgn="base">
                <a:spcBef>
                  <a:spcPct val="0"/>
                </a:spcBef>
                <a:spcAft>
                  <a:spcPct val="0"/>
                </a:spcAft>
              </a:pPr>
              <a:t>17/01/2018</a:t>
            </a:fld>
            <a:endParaRPr lang="fr-FR">
              <a:solidFill>
                <a:srgbClr val="859828"/>
              </a:solidFill>
            </a:endParaRPr>
          </a:p>
        </p:txBody>
      </p:sp>
      <p:sp>
        <p:nvSpPr>
          <p:cNvPr id="5124" name="Espace réservé du numéro de diapositive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776C6B82-3393-4CF0-B122-ED5C9F937D32}" type="slidenum">
              <a:rPr lang="fr-FR">
                <a:solidFill>
                  <a:srgbClr val="859828"/>
                </a:solidFill>
              </a:rPr>
              <a:pPr fontAlgn="base">
                <a:spcBef>
                  <a:spcPct val="0"/>
                </a:spcBef>
                <a:spcAft>
                  <a:spcPct val="0"/>
                </a:spcAft>
              </a:pPr>
              <a:t>16</a:t>
            </a:fld>
            <a:endParaRPr lang="fr-FR">
              <a:solidFill>
                <a:srgbClr val="859828"/>
              </a:solidFill>
            </a:endParaRPr>
          </a:p>
        </p:txBody>
      </p:sp>
      <p:sp>
        <p:nvSpPr>
          <p:cNvPr id="5125" name="Titre 6"/>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r-FR" dirty="0">
                <a:latin typeface="Calibri" pitchFamily="34" charset="0"/>
                <a:ea typeface="Arial Unicode MS" pitchFamily="34" charset="-128"/>
                <a:cs typeface="Arial Unicode MS" pitchFamily="34" charset="-128"/>
              </a:rPr>
              <a:t>Co-variables d'intérêts </a:t>
            </a:r>
            <a:br>
              <a:rPr lang="fr-FR" dirty="0">
                <a:latin typeface="Calibri" pitchFamily="34" charset="0"/>
                <a:ea typeface="Arial Unicode MS" pitchFamily="34" charset="-128"/>
                <a:cs typeface="Arial Unicode MS" pitchFamily="34" charset="-128"/>
              </a:rPr>
            </a:br>
            <a:r>
              <a:rPr lang="fr-FR" sz="1800" dirty="0" smtClean="0"/>
              <a:t>Période 01/09/2017 – 31/10/2017  - Pluies - France entière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35819"/>
            <a:ext cx="3513991" cy="105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888" y="1308720"/>
            <a:ext cx="5144616" cy="51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193913" y="3009878"/>
            <a:ext cx="2846677" cy="338554"/>
          </a:xfrm>
          <a:prstGeom prst="rect">
            <a:avLst/>
          </a:prstGeom>
          <a:noFill/>
        </p:spPr>
        <p:txBody>
          <a:bodyPr wrap="none" rtlCol="0">
            <a:spAutoFit/>
          </a:bodyPr>
          <a:lstStyle/>
          <a:p>
            <a:r>
              <a:rPr lang="fr-FR" sz="1600" dirty="0" smtClean="0"/>
              <a:t>En fonction de différents seuils</a:t>
            </a:r>
            <a:endParaRPr lang="fr-FR" sz="1600" dirty="0"/>
          </a:p>
        </p:txBody>
      </p:sp>
      <p:sp>
        <p:nvSpPr>
          <p:cNvPr id="8" name="Flèche droite 7"/>
          <p:cNvSpPr/>
          <p:nvPr/>
        </p:nvSpPr>
        <p:spPr>
          <a:xfrm>
            <a:off x="3667944" y="1772816"/>
            <a:ext cx="25598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Accolade ouvrante 8"/>
          <p:cNvSpPr/>
          <p:nvPr/>
        </p:nvSpPr>
        <p:spPr>
          <a:xfrm>
            <a:off x="3819872" y="1308720"/>
            <a:ext cx="320080" cy="48565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94" y="3448731"/>
            <a:ext cx="36671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00094" y="3009878"/>
            <a:ext cx="3719778" cy="3155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73976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latin typeface="Calibri" pitchFamily="34" charset="0"/>
                <a:ea typeface="Arial Unicode MS" pitchFamily="34" charset="-128"/>
                <a:cs typeface="Arial Unicode MS" pitchFamily="34" charset="-128"/>
              </a:rPr>
              <a:t>Co-variables d'intérêts </a:t>
            </a:r>
            <a:br>
              <a:rPr lang="fr-FR" dirty="0">
                <a:latin typeface="Calibri" pitchFamily="34" charset="0"/>
                <a:ea typeface="Arial Unicode MS" pitchFamily="34" charset="-128"/>
                <a:cs typeface="Arial Unicode MS" pitchFamily="34" charset="-128"/>
              </a:rPr>
            </a:br>
            <a:r>
              <a:rPr lang="fr-FR" sz="1800" dirty="0"/>
              <a:t>Période 01/09/2017 – 31/10/2017  - Pluies - France entière</a:t>
            </a:r>
            <a:r>
              <a:rPr lang="fr-FR" sz="1800" dirty="0" smtClean="0"/>
              <a:t/>
            </a:r>
            <a:br>
              <a:rPr lang="fr-FR" sz="1800" dirty="0" smtClean="0"/>
            </a:br>
            <a:r>
              <a:rPr lang="fr-FR" sz="1800" dirty="0" smtClean="0"/>
              <a:t>tableaux de contingence</a:t>
            </a:r>
            <a:endParaRPr lang="fr-FR" sz="1800" dirty="0"/>
          </a:p>
        </p:txBody>
      </p:sp>
      <p:sp>
        <p:nvSpPr>
          <p:cNvPr id="4" name="Espace réservé de la date 3"/>
          <p:cNvSpPr>
            <a:spLocks noGrp="1"/>
          </p:cNvSpPr>
          <p:nvPr>
            <p:ph type="dt" sz="half" idx="10"/>
          </p:nvPr>
        </p:nvSpPr>
        <p:spPr/>
        <p:txBody>
          <a:bodyPr/>
          <a:lstStyle/>
          <a:p>
            <a:pPr>
              <a:defRPr/>
            </a:pPr>
            <a:fld id="{39568F2D-0EA5-4D1F-BA11-CBE53AFA9C32}" type="datetime1">
              <a:rPr lang="fr-FR" smtClean="0"/>
              <a:pPr>
                <a:defRPr/>
              </a:pPr>
              <a:t>17/01/2018</a:t>
            </a:fld>
            <a:endParaRPr lang="fr-FR" dirty="0"/>
          </a:p>
        </p:txBody>
      </p:sp>
      <p:sp>
        <p:nvSpPr>
          <p:cNvPr id="5" name="Espace réservé du numéro de diapositive 4"/>
          <p:cNvSpPr>
            <a:spLocks noGrp="1"/>
          </p:cNvSpPr>
          <p:nvPr>
            <p:ph type="sldNum" sz="quarter" idx="11"/>
          </p:nvPr>
        </p:nvSpPr>
        <p:spPr/>
        <p:txBody>
          <a:bodyPr/>
          <a:lstStyle/>
          <a:p>
            <a:pPr>
              <a:defRPr/>
            </a:pPr>
            <a:fld id="{0FEEEF7E-AFA8-4A0C-9059-93B629ED4240}" type="slidenum">
              <a:rPr lang="fr-FR" smtClean="0"/>
              <a:pPr>
                <a:defRPr/>
              </a:pPr>
              <a:t>17</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2337687383"/>
              </p:ext>
            </p:extLst>
          </p:nvPr>
        </p:nvGraphicFramePr>
        <p:xfrm>
          <a:off x="683568" y="1844824"/>
          <a:ext cx="2880321" cy="2222117"/>
        </p:xfrm>
        <a:graphic>
          <a:graphicData uri="http://schemas.openxmlformats.org/drawingml/2006/table">
            <a:tbl>
              <a:tblPr/>
              <a:tblGrid>
                <a:gridCol w="219446"/>
                <a:gridCol w="340261"/>
                <a:gridCol w="1160307"/>
                <a:gridCol w="1160307"/>
              </a:tblGrid>
              <a:tr h="502815">
                <a:tc>
                  <a:txBody>
                    <a:bodyPr/>
                    <a:lstStyle/>
                    <a:p>
                      <a:pPr algn="ctr" fontAlgn="ctr"/>
                      <a:endParaRPr lang="fr-FR" sz="1800" b="0" i="0" u="none" strike="noStrike" dirty="0">
                        <a:solidFill>
                          <a:srgbClr val="000000"/>
                        </a:solidFill>
                        <a:effectLst/>
                        <a:latin typeface="Arial"/>
                      </a:endParaRPr>
                    </a:p>
                  </a:txBody>
                  <a:tcPr marL="9525" marR="9525" marT="9525" marB="0" anchor="ctr">
                    <a:lnL>
                      <a:noFill/>
                    </a:lnL>
                    <a:lnR>
                      <a:noFill/>
                    </a:lnR>
                    <a:lnT>
                      <a:noFill/>
                    </a:lnT>
                    <a:lnB>
                      <a:noFill/>
                    </a:lnB>
                  </a:tcPr>
                </a:tc>
                <a:tc>
                  <a:txBody>
                    <a:bodyPr/>
                    <a:lstStyle/>
                    <a:p>
                      <a:pPr algn="ctr" rtl="0" fontAlgn="ctr"/>
                      <a:endParaRPr lang="fr-FR" sz="1400" b="1" i="0" u="none" strike="noStrike">
                        <a:solidFill>
                          <a:srgbClr val="000000"/>
                        </a:solidFill>
                        <a:effectLst/>
                        <a:latin typeface="Calibri"/>
                      </a:endParaRPr>
                    </a:p>
                  </a:txBody>
                  <a:tcPr marL="9525" marR="9525" marT="9525" marB="0" anchor="ctr">
                    <a:lnL>
                      <a:noFill/>
                    </a:lnL>
                    <a:lnR>
                      <a:noFill/>
                    </a:lnR>
                    <a:lnT>
                      <a:noFill/>
                    </a:lnT>
                    <a:lnB>
                      <a:noFill/>
                    </a:lnB>
                  </a:tcPr>
                </a:tc>
                <a:tc gridSpan="2">
                  <a:txBody>
                    <a:bodyPr/>
                    <a:lstStyle/>
                    <a:p>
                      <a:pPr algn="ctr" rtl="0" fontAlgn="ctr"/>
                      <a:r>
                        <a:rPr lang="fr-FR" sz="1400" b="0" i="0" u="none" strike="noStrike" dirty="0">
                          <a:solidFill>
                            <a:srgbClr val="000000"/>
                          </a:solidFill>
                          <a:effectLst/>
                          <a:latin typeface="Calibri"/>
                        </a:rPr>
                        <a:t> Observation</a:t>
                      </a:r>
                    </a:p>
                  </a:txBody>
                  <a:tcPr marL="9525" marR="9525" marT="9525" marB="0" anchor="ctr">
                    <a:lnL>
                      <a:noFill/>
                    </a:lnL>
                    <a:lnR>
                      <a:noFill/>
                    </a:lnR>
                    <a:lnT>
                      <a:noFill/>
                    </a:lnT>
                    <a:lnB>
                      <a:noFill/>
                    </a:lnB>
                  </a:tcPr>
                </a:tc>
                <a:tc hMerge="1">
                  <a:txBody>
                    <a:bodyPr/>
                    <a:lstStyle/>
                    <a:p>
                      <a:endParaRPr lang="fr-FR"/>
                    </a:p>
                  </a:txBody>
                  <a:tcPr/>
                </a:tc>
              </a:tr>
              <a:tr h="502815">
                <a:tc>
                  <a:txBody>
                    <a:bodyPr/>
                    <a:lstStyle/>
                    <a:p>
                      <a:pPr algn="ctr" fontAlgn="ctr"/>
                      <a:endParaRPr lang="fr-FR" sz="1800" b="0" i="0" u="none" strike="noStrike">
                        <a:solidFill>
                          <a:srgbClr val="000000"/>
                        </a:solidFill>
                        <a:effectLst/>
                        <a:latin typeface="Arial"/>
                      </a:endParaRPr>
                    </a:p>
                  </a:txBody>
                  <a:tcPr marL="9525" marR="9525" marT="9525" marB="0" anchor="ctr">
                    <a:lnL>
                      <a:noFill/>
                    </a:lnL>
                    <a:lnR>
                      <a:noFill/>
                    </a:lnR>
                    <a:lnT>
                      <a:noFill/>
                    </a:lnT>
                    <a:lnB>
                      <a:noFill/>
                    </a:lnB>
                  </a:tcPr>
                </a:tc>
                <a:tc>
                  <a:txBody>
                    <a:bodyPr/>
                    <a:lstStyle/>
                    <a:p>
                      <a:pPr algn="ctr" rtl="0" fontAlgn="ctr"/>
                      <a:endParaRPr lang="fr-FR" sz="1400" b="0" i="0" u="none" strike="noStrike" dirty="0">
                        <a:solidFill>
                          <a:srgbClr val="000000"/>
                        </a:solidFill>
                        <a:effectLst/>
                        <a:latin typeface="Calibri"/>
                      </a:endParaRPr>
                    </a:p>
                  </a:txBody>
                  <a:tcPr marL="9525" marR="9525" marT="9525" marB="0" anchor="ctr">
                    <a:lnL>
                      <a:noFill/>
                    </a:lnL>
                    <a:lnR>
                      <a:noFill/>
                    </a:lnR>
                    <a:lnT>
                      <a:noFill/>
                    </a:lnT>
                    <a:lnB>
                      <a:noFill/>
                    </a:lnB>
                  </a:tcPr>
                </a:tc>
                <a:tc>
                  <a:txBody>
                    <a:bodyPr/>
                    <a:lstStyle/>
                    <a:p>
                      <a:pPr algn="ctr" rtl="0" fontAlgn="ctr"/>
                      <a:r>
                        <a:rPr lang="fr-FR" sz="1400" b="0" i="0" u="none" strike="noStrike">
                          <a:solidFill>
                            <a:srgbClr val="000000"/>
                          </a:solidFill>
                          <a:effectLst/>
                          <a:latin typeface="Calibri"/>
                        </a:rPr>
                        <a:t>Oui</a:t>
                      </a:r>
                    </a:p>
                  </a:txBody>
                  <a:tcPr marL="9525" marR="9525" marT="9525" marB="0" anchor="ctr">
                    <a:lnL>
                      <a:noFill/>
                    </a:lnL>
                    <a:lnR>
                      <a:noFill/>
                    </a:lnR>
                    <a:lnT>
                      <a:noFill/>
                    </a:lnT>
                    <a:lnB>
                      <a:noFill/>
                    </a:lnB>
                  </a:tcPr>
                </a:tc>
                <a:tc>
                  <a:txBody>
                    <a:bodyPr/>
                    <a:lstStyle/>
                    <a:p>
                      <a:pPr algn="ctr" rtl="0" fontAlgn="ctr"/>
                      <a:r>
                        <a:rPr lang="fr-FR" sz="1400" b="0" i="0" u="none" strike="noStrike" dirty="0">
                          <a:solidFill>
                            <a:srgbClr val="000000"/>
                          </a:solidFill>
                          <a:effectLst/>
                          <a:latin typeface="Calibri"/>
                        </a:rPr>
                        <a:t>Non</a:t>
                      </a:r>
                    </a:p>
                  </a:txBody>
                  <a:tcPr marL="9525" marR="9525" marT="9525" marB="0" anchor="ctr">
                    <a:lnL>
                      <a:noFill/>
                    </a:lnL>
                    <a:lnR>
                      <a:noFill/>
                    </a:lnR>
                    <a:lnT>
                      <a:noFill/>
                    </a:lnT>
                    <a:lnB>
                      <a:noFill/>
                    </a:lnB>
                  </a:tcPr>
                </a:tc>
              </a:tr>
              <a:tr h="405496">
                <a:tc rowSpan="2">
                  <a:txBody>
                    <a:bodyPr/>
                    <a:lstStyle/>
                    <a:p>
                      <a:pPr algn="ctr" rtl="0" fontAlgn="ctr"/>
                      <a:r>
                        <a:rPr lang="fr-FR" sz="1400" b="0" i="0" u="none" strike="noStrike">
                          <a:solidFill>
                            <a:srgbClr val="000000"/>
                          </a:solidFill>
                          <a:effectLst/>
                          <a:latin typeface="Calibri"/>
                        </a:rPr>
                        <a:t>Spatialisation</a:t>
                      </a:r>
                    </a:p>
                  </a:txBody>
                  <a:tcPr marL="9525" marR="9525" marT="9525" marB="0" vert="vert270" anchor="ctr">
                    <a:lnL>
                      <a:noFill/>
                    </a:lnL>
                    <a:lnR>
                      <a:noFill/>
                    </a:lnR>
                    <a:lnT>
                      <a:noFill/>
                    </a:lnT>
                    <a:lnB>
                      <a:noFill/>
                    </a:lnB>
                  </a:tcPr>
                </a:tc>
                <a:tc>
                  <a:txBody>
                    <a:bodyPr/>
                    <a:lstStyle/>
                    <a:p>
                      <a:pPr algn="ctr" rtl="0" fontAlgn="ctr"/>
                      <a:r>
                        <a:rPr lang="fr-FR" sz="1400" b="0" i="0" u="none" strike="noStrike">
                          <a:solidFill>
                            <a:srgbClr val="000000"/>
                          </a:solidFill>
                          <a:effectLst/>
                          <a:latin typeface="Calibri"/>
                        </a:rPr>
                        <a:t>Oui</a:t>
                      </a:r>
                    </a:p>
                  </a:txBody>
                  <a:tcPr marL="9525" marR="9525" marT="9525" marB="0" anchor="ctr">
                    <a:lnL>
                      <a:noFill/>
                    </a:lnL>
                    <a:lnR>
                      <a:noFill/>
                    </a:lnR>
                    <a:lnT>
                      <a:noFill/>
                    </a:lnT>
                    <a:lnB>
                      <a:noFill/>
                    </a:lnB>
                  </a:tcPr>
                </a:tc>
                <a:tc>
                  <a:txBody>
                    <a:bodyPr/>
                    <a:lstStyle/>
                    <a:p>
                      <a:pPr algn="ctr" rtl="0" fontAlgn="ctr"/>
                      <a:r>
                        <a:rPr lang="fr-FR" sz="1400" b="1" i="1" u="none" strike="noStrike" dirty="0" smtClean="0">
                          <a:solidFill>
                            <a:srgbClr val="000000"/>
                          </a:solidFill>
                          <a:effectLst/>
                          <a:latin typeface="Calibri"/>
                        </a:rPr>
                        <a:t> </a:t>
                      </a:r>
                      <a:r>
                        <a:rPr lang="fr-FR" sz="1400" b="1" i="1" u="none" strike="noStrike" dirty="0">
                          <a:solidFill>
                            <a:srgbClr val="000000"/>
                          </a:solidFill>
                          <a:effectLst/>
                          <a:latin typeface="Calibri"/>
                        </a:rPr>
                        <a:t>A</a:t>
                      </a:r>
                    </a:p>
                  </a:txBody>
                  <a:tcPr marL="9525" marR="9525" marT="9525" marB="0" anchor="ctr">
                    <a:lnL>
                      <a:noFill/>
                    </a:lnL>
                    <a:lnR>
                      <a:noFill/>
                    </a:lnR>
                    <a:lnT>
                      <a:noFill/>
                    </a:lnT>
                    <a:lnB>
                      <a:noFill/>
                    </a:lnB>
                    <a:solidFill>
                      <a:srgbClr val="33FF33"/>
                    </a:solidFill>
                  </a:tcPr>
                </a:tc>
                <a:tc>
                  <a:txBody>
                    <a:bodyPr/>
                    <a:lstStyle/>
                    <a:p>
                      <a:pPr algn="ctr" rtl="0" fontAlgn="ctr"/>
                      <a:r>
                        <a:rPr lang="fr-FR" sz="1400" b="1" i="1" u="none" strike="noStrike" dirty="0" smtClean="0">
                          <a:solidFill>
                            <a:srgbClr val="000000"/>
                          </a:solidFill>
                          <a:effectLst/>
                          <a:latin typeface="Calibri"/>
                        </a:rPr>
                        <a:t>B</a:t>
                      </a:r>
                      <a:endParaRPr lang="fr-FR" sz="1400" b="1" i="1" u="none" strike="noStrike" dirty="0">
                        <a:solidFill>
                          <a:srgbClr val="000000"/>
                        </a:solidFill>
                        <a:effectLst/>
                        <a:latin typeface="Calibri"/>
                      </a:endParaRPr>
                    </a:p>
                  </a:txBody>
                  <a:tcPr marL="9525" marR="9525" marT="9525" marB="0" anchor="ctr">
                    <a:lnL>
                      <a:noFill/>
                    </a:lnL>
                    <a:lnR>
                      <a:noFill/>
                    </a:lnR>
                    <a:lnT>
                      <a:noFill/>
                    </a:lnT>
                    <a:lnB>
                      <a:noFill/>
                    </a:lnB>
                    <a:solidFill>
                      <a:srgbClr val="33FF33"/>
                    </a:solidFill>
                  </a:tcPr>
                </a:tc>
              </a:tr>
              <a:tr h="810991">
                <a:tc vMerge="1">
                  <a:txBody>
                    <a:bodyPr/>
                    <a:lstStyle/>
                    <a:p>
                      <a:endParaRPr lang="fr-FR"/>
                    </a:p>
                  </a:txBody>
                  <a:tcPr/>
                </a:tc>
                <a:tc>
                  <a:txBody>
                    <a:bodyPr/>
                    <a:lstStyle/>
                    <a:p>
                      <a:pPr algn="ctr" rtl="0" fontAlgn="ctr"/>
                      <a:r>
                        <a:rPr lang="fr-FR" sz="1400" b="0" i="0" u="none" strike="noStrike">
                          <a:solidFill>
                            <a:srgbClr val="000000"/>
                          </a:solidFill>
                          <a:effectLst/>
                          <a:latin typeface="Calibri"/>
                        </a:rPr>
                        <a:t>Non</a:t>
                      </a:r>
                    </a:p>
                  </a:txBody>
                  <a:tcPr marL="9525" marR="9525" marT="9525" marB="0" anchor="ctr">
                    <a:lnL>
                      <a:noFill/>
                    </a:lnL>
                    <a:lnR>
                      <a:noFill/>
                    </a:lnR>
                    <a:lnT>
                      <a:noFill/>
                    </a:lnT>
                    <a:lnB>
                      <a:noFill/>
                    </a:lnB>
                  </a:tcPr>
                </a:tc>
                <a:tc>
                  <a:txBody>
                    <a:bodyPr/>
                    <a:lstStyle/>
                    <a:p>
                      <a:pPr algn="ctr" rtl="0" fontAlgn="ctr"/>
                      <a:r>
                        <a:rPr lang="fr-FR" sz="1400" b="1" i="1" u="none" strike="noStrike" dirty="0" smtClean="0">
                          <a:solidFill>
                            <a:srgbClr val="000000"/>
                          </a:solidFill>
                          <a:effectLst/>
                          <a:latin typeface="Calibri"/>
                        </a:rPr>
                        <a:t> </a:t>
                      </a:r>
                      <a:r>
                        <a:rPr lang="fr-FR" sz="1400" b="1" i="1" u="none" strike="noStrike" dirty="0">
                          <a:solidFill>
                            <a:srgbClr val="000000"/>
                          </a:solidFill>
                          <a:effectLst/>
                          <a:latin typeface="Calibri"/>
                        </a:rPr>
                        <a:t>C</a:t>
                      </a:r>
                    </a:p>
                  </a:txBody>
                  <a:tcPr marL="9525" marR="9525" marT="9525" marB="0" anchor="ctr">
                    <a:lnL>
                      <a:noFill/>
                    </a:lnL>
                    <a:lnR>
                      <a:noFill/>
                    </a:lnR>
                    <a:lnT>
                      <a:noFill/>
                    </a:lnT>
                    <a:lnB>
                      <a:noFill/>
                    </a:lnB>
                    <a:solidFill>
                      <a:srgbClr val="33FF33"/>
                    </a:solidFill>
                  </a:tcPr>
                </a:tc>
                <a:tc>
                  <a:txBody>
                    <a:bodyPr/>
                    <a:lstStyle/>
                    <a:p>
                      <a:pPr algn="ctr" rtl="0" fontAlgn="ctr"/>
                      <a:r>
                        <a:rPr lang="fr-FR" sz="1400" b="1" i="1" u="none" strike="noStrike" dirty="0" smtClean="0">
                          <a:solidFill>
                            <a:srgbClr val="000000"/>
                          </a:solidFill>
                          <a:effectLst/>
                          <a:latin typeface="Calibri"/>
                        </a:rPr>
                        <a:t>D</a:t>
                      </a:r>
                      <a:endParaRPr lang="fr-FR" sz="1400" b="1" i="1" u="none" strike="noStrike" dirty="0">
                        <a:solidFill>
                          <a:srgbClr val="000000"/>
                        </a:solidFill>
                        <a:effectLst/>
                        <a:latin typeface="Calibri"/>
                      </a:endParaRPr>
                    </a:p>
                  </a:txBody>
                  <a:tcPr marL="9525" marR="9525" marT="9525" marB="0" anchor="ctr">
                    <a:lnL>
                      <a:noFill/>
                    </a:lnL>
                    <a:lnR>
                      <a:noFill/>
                    </a:lnR>
                    <a:lnT>
                      <a:noFill/>
                    </a:lnT>
                    <a:lnB>
                      <a:noFill/>
                    </a:lnB>
                    <a:solidFill>
                      <a:srgbClr val="33FF33"/>
                    </a:solidFill>
                  </a:tcPr>
                </a:tc>
              </a:tr>
            </a:tbl>
          </a:graphicData>
        </a:graphic>
      </p:graphicFrame>
      <p:sp>
        <p:nvSpPr>
          <p:cNvPr id="7" name="ZoneTexte 6"/>
          <p:cNvSpPr txBox="1"/>
          <p:nvPr/>
        </p:nvSpPr>
        <p:spPr>
          <a:xfrm>
            <a:off x="827584" y="4221088"/>
            <a:ext cx="2880320" cy="2031325"/>
          </a:xfrm>
          <a:prstGeom prst="rect">
            <a:avLst/>
          </a:prstGeom>
          <a:noFill/>
        </p:spPr>
        <p:txBody>
          <a:bodyPr wrap="square" rtlCol="0">
            <a:spAutoFit/>
          </a:bodyPr>
          <a:lstStyle/>
          <a:p>
            <a:pPr algn="ctr"/>
            <a:r>
              <a:rPr lang="fr-FR" sz="1400" u="sng" dirty="0"/>
              <a:t>Calculs des indicateurs</a:t>
            </a:r>
          </a:p>
          <a:p>
            <a:endParaRPr lang="fr-FR" sz="1400" dirty="0" smtClean="0"/>
          </a:p>
          <a:p>
            <a:r>
              <a:rPr lang="fr-FR" sz="1400" dirty="0" smtClean="0"/>
              <a:t>Biais = (A + B) / ( A+C)</a:t>
            </a:r>
          </a:p>
          <a:p>
            <a:endParaRPr lang="fr-FR" sz="1400" dirty="0"/>
          </a:p>
          <a:p>
            <a:r>
              <a:rPr lang="fr-FR" sz="1400" dirty="0" smtClean="0"/>
              <a:t>Jours Corrects = A / (A + C)</a:t>
            </a:r>
          </a:p>
          <a:p>
            <a:endParaRPr lang="fr-FR" sz="1400" dirty="0"/>
          </a:p>
          <a:p>
            <a:r>
              <a:rPr lang="fr-FR" sz="1400" dirty="0" smtClean="0"/>
              <a:t>Fausses Alarmes = B / (A + B )</a:t>
            </a:r>
          </a:p>
          <a:p>
            <a:endParaRPr lang="fr-FR" sz="1400" dirty="0"/>
          </a:p>
          <a:p>
            <a:r>
              <a:rPr lang="fr-FR" sz="1400" dirty="0" smtClean="0"/>
              <a:t>Jours non  vus = C / (C + D )   </a:t>
            </a:r>
            <a:endParaRPr lang="fr-FR"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372618"/>
            <a:ext cx="432113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565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fld id="{39568F2D-0EA5-4D1F-BA11-CBE53AFA9C32}" type="datetime1">
              <a:rPr lang="fr-FR" smtClean="0"/>
              <a:pPr>
                <a:defRPr/>
              </a:pPr>
              <a:t>17/01/2018</a:t>
            </a:fld>
            <a:endParaRPr lang="fr-FR" dirty="0"/>
          </a:p>
        </p:txBody>
      </p:sp>
      <p:sp>
        <p:nvSpPr>
          <p:cNvPr id="5" name="Espace réservé du numéro de diapositive 4"/>
          <p:cNvSpPr>
            <a:spLocks noGrp="1"/>
          </p:cNvSpPr>
          <p:nvPr>
            <p:ph type="sldNum" sz="quarter" idx="11"/>
          </p:nvPr>
        </p:nvSpPr>
        <p:spPr/>
        <p:txBody>
          <a:bodyPr/>
          <a:lstStyle/>
          <a:p>
            <a:pPr>
              <a:defRPr/>
            </a:pPr>
            <a:fld id="{0FEEEF7E-AFA8-4A0C-9059-93B629ED4240}" type="slidenum">
              <a:rPr lang="fr-FR" smtClean="0"/>
              <a:pPr>
                <a:defRPr/>
              </a:pPr>
              <a:t>18</a:t>
            </a:fld>
            <a:endParaRPr lang="fr-FR" dirty="0"/>
          </a:p>
        </p:txBody>
      </p:sp>
      <p:sp>
        <p:nvSpPr>
          <p:cNvPr id="6" name="Titre 6"/>
          <p:cNvSpPr>
            <a:spLocks noGrp="1"/>
          </p:cNvSpPr>
          <p:nvPr>
            <p:ph type="title"/>
          </p:nvPr>
        </p:nvSpPr>
        <p:spPr bwMode="auto">
          <a:xfrm>
            <a:off x="457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r-FR" dirty="0">
                <a:latin typeface="Calibri" pitchFamily="34" charset="0"/>
                <a:ea typeface="Arial Unicode MS" pitchFamily="34" charset="-128"/>
                <a:cs typeface="Arial Unicode MS" pitchFamily="34" charset="-128"/>
              </a:rPr>
              <a:t>Co-variables d'intérêts </a:t>
            </a:r>
            <a:br>
              <a:rPr lang="fr-FR" dirty="0">
                <a:latin typeface="Calibri" pitchFamily="34" charset="0"/>
                <a:ea typeface="Arial Unicode MS" pitchFamily="34" charset="-128"/>
                <a:cs typeface="Arial Unicode MS" pitchFamily="34" charset="-128"/>
              </a:rPr>
            </a:br>
            <a:r>
              <a:rPr lang="fr-FR" sz="1800" dirty="0"/>
              <a:t>Période 01/09/2017 – 31/10/2017  </a:t>
            </a:r>
            <a:r>
              <a:rPr lang="fr-FR" sz="1800" dirty="0" smtClean="0"/>
              <a:t>Rayonnement - France entière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3816424" cy="1091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412776"/>
            <a:ext cx="4784576" cy="47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64" y="2790048"/>
            <a:ext cx="3375256" cy="3375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0447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a:prstGeom prst="rect">
            <a:avLst/>
          </a:prstGeom>
        </p:spPr>
        <p:txBody>
          <a:bodyPr/>
          <a:lstStyle/>
          <a:p>
            <a:fld id="{0F884080-42DE-4B7F-AE32-1C46D034825C}" type="datetime1">
              <a:rPr lang="fr-FR" smtClean="0"/>
              <a:t>17/01/2018</a:t>
            </a:fld>
            <a:endParaRPr lang="fr-FR" dirty="0"/>
          </a:p>
        </p:txBody>
      </p:sp>
      <p:sp>
        <p:nvSpPr>
          <p:cNvPr id="4" name="Espace réservé du numéro de diapositive 3"/>
          <p:cNvSpPr>
            <a:spLocks noGrp="1"/>
          </p:cNvSpPr>
          <p:nvPr>
            <p:ph type="sldNum" sz="quarter" idx="4294967295"/>
          </p:nvPr>
        </p:nvSpPr>
        <p:spPr>
          <a:xfrm>
            <a:off x="8244051" y="6381328"/>
            <a:ext cx="442749" cy="276999"/>
          </a:xfrm>
          <a:prstGeom prst="rect">
            <a:avLst/>
          </a:prstGeom>
        </p:spPr>
        <p:txBody>
          <a:bodyPr/>
          <a:lstStyle/>
          <a:p>
            <a:pPr algn="r">
              <a:defRPr/>
            </a:pPr>
            <a:fld id="{1F1BCBEE-2B45-4460-9827-4F8375101EB0}" type="slidenum">
              <a:rPr lang="fr-FR" sz="1200" b="1">
                <a:solidFill>
                  <a:srgbClr val="859828"/>
                </a:solidFill>
              </a:rPr>
              <a:pPr algn="r">
                <a:defRPr/>
              </a:pPr>
              <a:t>19</a:t>
            </a:fld>
            <a:endParaRPr lang="fr-FR" sz="1200" b="1" dirty="0">
              <a:solidFill>
                <a:srgbClr val="859828"/>
              </a:solidFill>
            </a:endParaRPr>
          </a:p>
        </p:txBody>
      </p:sp>
      <p:sp>
        <p:nvSpPr>
          <p:cNvPr id="7" name="Titre 6"/>
          <p:cNvSpPr>
            <a:spLocks noGrp="1"/>
          </p:cNvSpPr>
          <p:nvPr>
            <p:ph type="title"/>
          </p:nvPr>
        </p:nvSpPr>
        <p:spPr>
          <a:xfrm>
            <a:off x="457200" y="274638"/>
            <a:ext cx="8229600" cy="634082"/>
          </a:xfrm>
        </p:spPr>
        <p:txBody>
          <a:bodyPr/>
          <a:lstStyle/>
          <a:p>
            <a:r>
              <a:rPr lang="fr-FR" dirty="0">
                <a:latin typeface="Calibri" pitchFamily="34" charset="0"/>
                <a:ea typeface="Arial Unicode MS" pitchFamily="34" charset="-128"/>
                <a:cs typeface="Arial Unicode MS" pitchFamily="34" charset="-128"/>
              </a:rPr>
              <a:t>Interpolation spatiale : </a:t>
            </a:r>
            <a:r>
              <a:rPr lang="fr-FR" dirty="0" smtClean="0"/>
              <a:t>Humidité relative (HR)</a:t>
            </a:r>
            <a:endParaRPr lang="fr-FR" dirty="0"/>
          </a:p>
        </p:txBody>
      </p:sp>
      <p:pic>
        <p:nvPicPr>
          <p:cNvPr id="2" name="Image 1"/>
          <p:cNvPicPr>
            <a:picLocks noChangeAspect="1"/>
          </p:cNvPicPr>
          <p:nvPr/>
        </p:nvPicPr>
        <p:blipFill rotWithShape="1">
          <a:blip r:embed="rId2">
            <a:extLst>
              <a:ext uri="{28A0092B-C50C-407E-A947-70E740481C1C}">
                <a14:useLocalDpi xmlns:a14="http://schemas.microsoft.com/office/drawing/2010/main" val="0"/>
              </a:ext>
            </a:extLst>
          </a:blip>
          <a:srcRect l="10741" r="7165"/>
          <a:stretch/>
        </p:blipFill>
        <p:spPr>
          <a:xfrm>
            <a:off x="4067944" y="1226840"/>
            <a:ext cx="4632714" cy="4476517"/>
          </a:xfrm>
          <a:prstGeom prst="rect">
            <a:avLst/>
          </a:prstGeom>
        </p:spPr>
      </p:pic>
      <p:sp>
        <p:nvSpPr>
          <p:cNvPr id="5" name="ZoneTexte 4"/>
          <p:cNvSpPr txBox="1"/>
          <p:nvPr/>
        </p:nvSpPr>
        <p:spPr>
          <a:xfrm>
            <a:off x="379782" y="1628800"/>
            <a:ext cx="3344890" cy="4247317"/>
          </a:xfrm>
          <a:prstGeom prst="rect">
            <a:avLst/>
          </a:prstGeom>
          <a:noFill/>
        </p:spPr>
        <p:txBody>
          <a:bodyPr wrap="none" rtlCol="0">
            <a:spAutoFit/>
          </a:bodyPr>
          <a:lstStyle/>
          <a:p>
            <a:r>
              <a:rPr lang="fr-FR" dirty="0" smtClean="0"/>
              <a:t>Données disponibles</a:t>
            </a:r>
          </a:p>
          <a:p>
            <a:endParaRPr lang="fr-FR" dirty="0"/>
          </a:p>
          <a:p>
            <a:r>
              <a:rPr lang="fr-FR" dirty="0" smtClean="0"/>
              <a:t>- 164 stations provenant du </a:t>
            </a:r>
          </a:p>
          <a:p>
            <a:r>
              <a:rPr lang="fr-FR" dirty="0" smtClean="0"/>
              <a:t>National </a:t>
            </a:r>
            <a:r>
              <a:rPr lang="fr-FR" dirty="0" err="1" smtClean="0"/>
              <a:t>Climatic</a:t>
            </a:r>
            <a:r>
              <a:rPr lang="fr-FR" dirty="0" smtClean="0"/>
              <a:t> Data Center</a:t>
            </a:r>
          </a:p>
          <a:p>
            <a:endParaRPr lang="fr-FR" dirty="0"/>
          </a:p>
          <a:p>
            <a:r>
              <a:rPr lang="fr-FR" dirty="0" smtClean="0"/>
              <a:t>- Répartition géographique plus</a:t>
            </a:r>
          </a:p>
          <a:p>
            <a:r>
              <a:rPr lang="fr-FR" dirty="0" smtClean="0"/>
              <a:t>ou moins homogène</a:t>
            </a:r>
          </a:p>
          <a:p>
            <a:endParaRPr lang="fr-FR" dirty="0"/>
          </a:p>
          <a:p>
            <a:r>
              <a:rPr lang="fr-FR" dirty="0" smtClean="0"/>
              <a:t>- 1 donnée </a:t>
            </a:r>
            <a:r>
              <a:rPr lang="fr-FR" dirty="0" err="1" smtClean="0"/>
              <a:t>HR</a:t>
            </a:r>
            <a:r>
              <a:rPr lang="fr-FR" dirty="0" smtClean="0"/>
              <a:t> /jour, déduite </a:t>
            </a:r>
          </a:p>
          <a:p>
            <a:r>
              <a:rPr lang="fr-FR" dirty="0" smtClean="0"/>
              <a:t>du point de rosée</a:t>
            </a:r>
          </a:p>
          <a:p>
            <a:endParaRPr lang="fr-FR" dirty="0"/>
          </a:p>
          <a:p>
            <a:r>
              <a:rPr lang="fr-FR" dirty="0" smtClean="0"/>
              <a:t>- Période : 2000 à 2012</a:t>
            </a:r>
          </a:p>
          <a:p>
            <a:r>
              <a:rPr lang="fr-FR" dirty="0" smtClean="0"/>
              <a:t>variable selon les stations </a:t>
            </a:r>
          </a:p>
          <a:p>
            <a:endParaRPr lang="fr-FR" dirty="0"/>
          </a:p>
          <a:p>
            <a:r>
              <a:rPr lang="fr-FR" dirty="0" smtClean="0"/>
              <a:t>- Evaluation par validation croisée</a:t>
            </a:r>
            <a:endParaRPr lang="fr-FR" dirty="0"/>
          </a:p>
        </p:txBody>
      </p:sp>
    </p:spTree>
    <p:extLst>
      <p:ext uri="{BB962C8B-B14F-4D97-AF65-F5344CB8AC3E}">
        <p14:creationId xmlns:p14="http://schemas.microsoft.com/office/powerpoint/2010/main" val="2399725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Espace réservé du contenu 3"/>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ZoneTexte 4"/>
          <p:cNvSpPr txBox="1">
            <a:spLocks noChangeArrowheads="1"/>
          </p:cNvSpPr>
          <p:nvPr/>
        </p:nvSpPr>
        <p:spPr bwMode="auto">
          <a:xfrm>
            <a:off x="3203847" y="4221088"/>
            <a:ext cx="5616575"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fontAlgn="base">
              <a:spcBef>
                <a:spcPct val="0"/>
              </a:spcBef>
              <a:spcAft>
                <a:spcPct val="0"/>
              </a:spcAft>
            </a:pPr>
            <a:r>
              <a:rPr lang="fr-FR" sz="3200" b="1" dirty="0" smtClean="0">
                <a:solidFill>
                  <a:srgbClr val="8B805B"/>
                </a:solidFill>
                <a:ea typeface="Arial Unicode MS" pitchFamily="34" charset="-128"/>
                <a:cs typeface="Arial Unicode MS" pitchFamily="34" charset="-128"/>
              </a:rPr>
              <a:t>Spatialisation des informations météorologiques chez ARVALIS</a:t>
            </a:r>
          </a:p>
          <a:p>
            <a:pPr algn="r" fontAlgn="base">
              <a:spcBef>
                <a:spcPct val="0"/>
              </a:spcBef>
              <a:spcAft>
                <a:spcPct val="0"/>
              </a:spcAft>
            </a:pPr>
            <a:r>
              <a:rPr lang="fr-FR" sz="3200" b="1" dirty="0" smtClean="0">
                <a:solidFill>
                  <a:srgbClr val="8B805B"/>
                </a:solidFill>
                <a:ea typeface="Arial Unicode MS" pitchFamily="34" charset="-128"/>
                <a:cs typeface="Arial Unicode MS" pitchFamily="34" charset="-128"/>
              </a:rPr>
              <a:t>Etats des lieux – janvier 2018</a:t>
            </a:r>
          </a:p>
          <a:p>
            <a:pPr algn="r" fontAlgn="base">
              <a:spcBef>
                <a:spcPct val="0"/>
              </a:spcBef>
              <a:spcAft>
                <a:spcPct val="0"/>
              </a:spcAft>
            </a:pPr>
            <a:r>
              <a:rPr lang="fr-FR" sz="3200" b="1" dirty="0" err="1" smtClean="0">
                <a:solidFill>
                  <a:srgbClr val="8B805B"/>
                </a:solidFill>
                <a:ea typeface="Arial Unicode MS" pitchFamily="34" charset="-128"/>
                <a:cs typeface="Arial Unicode MS" pitchFamily="34" charset="-128"/>
              </a:rPr>
              <a:t>O.Deudon</a:t>
            </a:r>
            <a:r>
              <a:rPr lang="fr-FR" sz="3200" b="1" dirty="0" smtClean="0">
                <a:solidFill>
                  <a:srgbClr val="8B805B"/>
                </a:solidFill>
                <a:ea typeface="Arial Unicode MS" pitchFamily="34" charset="-128"/>
                <a:cs typeface="Arial Unicode MS" pitchFamily="34" charset="-128"/>
              </a:rPr>
              <a:t> – F </a:t>
            </a:r>
            <a:r>
              <a:rPr lang="fr-FR" sz="3200" b="1" dirty="0" err="1" smtClean="0">
                <a:solidFill>
                  <a:srgbClr val="8B805B"/>
                </a:solidFill>
                <a:ea typeface="Arial Unicode MS" pitchFamily="34" charset="-128"/>
                <a:cs typeface="Arial Unicode MS" pitchFamily="34" charset="-128"/>
              </a:rPr>
              <a:t>Piraux</a:t>
            </a:r>
            <a:endParaRPr lang="fr-FR" sz="3200" b="1" dirty="0" smtClean="0">
              <a:solidFill>
                <a:srgbClr val="8B805B"/>
              </a:solidFill>
              <a:ea typeface="Arial Unicode MS" pitchFamily="34" charset="-128"/>
              <a:cs typeface="Arial Unicode MS" pitchFamily="34" charset="-128"/>
            </a:endParaRPr>
          </a:p>
          <a:p>
            <a:pPr algn="r" fontAlgn="base">
              <a:spcBef>
                <a:spcPct val="0"/>
              </a:spcBef>
              <a:spcAft>
                <a:spcPct val="0"/>
              </a:spcAft>
            </a:pPr>
            <a:r>
              <a:rPr lang="fr-FR" sz="1400" b="1" dirty="0" smtClean="0">
                <a:solidFill>
                  <a:srgbClr val="8B805B"/>
                </a:solidFill>
                <a:ea typeface="Arial Unicode MS" pitchFamily="34" charset="-128"/>
                <a:cs typeface="Arial Unicode MS" pitchFamily="34" charset="-128"/>
              </a:rPr>
              <a:t>Rencontre CRAW / ARVALIS - 19/02/2018</a:t>
            </a:r>
          </a:p>
        </p:txBody>
      </p:sp>
    </p:spTree>
    <p:extLst>
      <p:ext uri="{BB962C8B-B14F-4D97-AF65-F5344CB8AC3E}">
        <p14:creationId xmlns:p14="http://schemas.microsoft.com/office/powerpoint/2010/main" val="1299687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0F884080-42DE-4B7F-AE32-1C46D034825C}" type="datetime1">
              <a:rPr lang="fr-FR" smtClean="0"/>
              <a:t>17/01/2018</a:t>
            </a:fld>
            <a:endParaRPr lang="fr-FR" dirty="0"/>
          </a:p>
        </p:txBody>
      </p:sp>
      <p:sp>
        <p:nvSpPr>
          <p:cNvPr id="4" name="Espace réservé du numéro de diapositive 3"/>
          <p:cNvSpPr>
            <a:spLocks noGrp="1"/>
          </p:cNvSpPr>
          <p:nvPr>
            <p:ph type="sldNum" sz="quarter" idx="4294967295"/>
          </p:nvPr>
        </p:nvSpPr>
        <p:spPr>
          <a:xfrm>
            <a:off x="8244051" y="6381328"/>
            <a:ext cx="442749" cy="276999"/>
          </a:xfrm>
          <a:prstGeom prst="rect">
            <a:avLst/>
          </a:prstGeom>
        </p:spPr>
        <p:txBody>
          <a:bodyPr/>
          <a:lstStyle/>
          <a:p>
            <a:pPr algn="r">
              <a:defRPr/>
            </a:pPr>
            <a:fld id="{1F1BCBEE-2B45-4460-9827-4F8375101EB0}" type="slidenum">
              <a:rPr lang="fr-FR" sz="1200" b="1">
                <a:solidFill>
                  <a:srgbClr val="859828"/>
                </a:solidFill>
              </a:rPr>
              <a:pPr algn="r">
                <a:defRPr/>
              </a:pPr>
              <a:t>20</a:t>
            </a:fld>
            <a:endParaRPr lang="fr-FR" sz="1200" b="1" dirty="0">
              <a:solidFill>
                <a:srgbClr val="859828"/>
              </a:solidFill>
            </a:endParaRPr>
          </a:p>
        </p:txBody>
      </p:sp>
      <p:sp>
        <p:nvSpPr>
          <p:cNvPr id="5" name="Titre 4"/>
          <p:cNvSpPr>
            <a:spLocks noGrp="1"/>
          </p:cNvSpPr>
          <p:nvPr>
            <p:ph type="title"/>
          </p:nvPr>
        </p:nvSpPr>
        <p:spPr/>
        <p:txBody>
          <a:bodyPr/>
          <a:lstStyle/>
          <a:p>
            <a:r>
              <a:rPr lang="fr-FR" dirty="0">
                <a:latin typeface="Calibri" pitchFamily="34" charset="0"/>
                <a:ea typeface="Arial Unicode MS" pitchFamily="34" charset="-128"/>
                <a:cs typeface="Arial Unicode MS" pitchFamily="34" charset="-128"/>
              </a:rPr>
              <a:t>Interpolation spatiale : </a:t>
            </a:r>
            <a:r>
              <a:rPr lang="fr-FR" dirty="0"/>
              <a:t>Humidité relative (HR)</a:t>
            </a:r>
          </a:p>
        </p:txBody>
      </p:sp>
      <p:sp>
        <p:nvSpPr>
          <p:cNvPr id="6" name="ZoneTexte 5"/>
          <p:cNvSpPr txBox="1"/>
          <p:nvPr/>
        </p:nvSpPr>
        <p:spPr>
          <a:xfrm>
            <a:off x="611560" y="1386056"/>
            <a:ext cx="8101000" cy="5355312"/>
          </a:xfrm>
          <a:prstGeom prst="rect">
            <a:avLst/>
          </a:prstGeom>
          <a:noFill/>
        </p:spPr>
        <p:txBody>
          <a:bodyPr wrap="none" rtlCol="0">
            <a:spAutoFit/>
          </a:bodyPr>
          <a:lstStyle/>
          <a:p>
            <a:r>
              <a:rPr lang="fr-FR" dirty="0" smtClean="0"/>
              <a:t>On utilise les méthodes déjà évaluées ou opérationnelles au sein de l’institut</a:t>
            </a:r>
          </a:p>
          <a:p>
            <a:endParaRPr lang="fr-FR" dirty="0"/>
          </a:p>
          <a:p>
            <a:r>
              <a:rPr lang="fr-FR" dirty="0" err="1" smtClean="0"/>
              <a:t>pred_surf</a:t>
            </a:r>
            <a:r>
              <a:rPr lang="fr-FR" dirty="0" smtClean="0"/>
              <a:t> = surface de réponse polynomiale</a:t>
            </a:r>
          </a:p>
          <a:p>
            <a:r>
              <a:rPr lang="fr-FR" dirty="0" err="1" smtClean="0"/>
              <a:t>pred_surf_Alt</a:t>
            </a:r>
            <a:r>
              <a:rPr lang="fr-FR" dirty="0" smtClean="0"/>
              <a:t> = </a:t>
            </a:r>
            <a:r>
              <a:rPr lang="fr-FR" dirty="0"/>
              <a:t>surface de réponse </a:t>
            </a:r>
            <a:r>
              <a:rPr lang="fr-FR" dirty="0" smtClean="0"/>
              <a:t>polynomiale avec prise en compte de l’altitude</a:t>
            </a:r>
          </a:p>
          <a:p>
            <a:r>
              <a:rPr lang="fr-FR" dirty="0" err="1" smtClean="0"/>
              <a:t>PPV</a:t>
            </a:r>
            <a:r>
              <a:rPr lang="fr-FR" dirty="0" smtClean="0"/>
              <a:t> = Plus proche voisin</a:t>
            </a:r>
          </a:p>
          <a:p>
            <a:r>
              <a:rPr lang="fr-FR" dirty="0" err="1" smtClean="0"/>
              <a:t>IDW2</a:t>
            </a:r>
            <a:r>
              <a:rPr lang="fr-FR" dirty="0" smtClean="0"/>
              <a:t> = Inverse distance puissance 2 (prend en compte les 6 voisins les plus proches)</a:t>
            </a:r>
          </a:p>
          <a:p>
            <a:r>
              <a:rPr lang="fr-FR" dirty="0" err="1" smtClean="0"/>
              <a:t>Reg_ARV</a:t>
            </a:r>
            <a:r>
              <a:rPr lang="fr-FR" dirty="0" smtClean="0"/>
              <a:t> = Méthode </a:t>
            </a:r>
            <a:r>
              <a:rPr lang="fr-FR" dirty="0" err="1" smtClean="0"/>
              <a:t>ARVALIS</a:t>
            </a:r>
            <a:r>
              <a:rPr lang="fr-FR" dirty="0" smtClean="0"/>
              <a:t> (surface de réponse avec interpolation des résidus)</a:t>
            </a:r>
          </a:p>
          <a:p>
            <a:endParaRPr lang="fr-FR" dirty="0"/>
          </a:p>
          <a:p>
            <a:r>
              <a:rPr lang="fr-FR" dirty="0" smtClean="0"/>
              <a:t>Les résultats sont évalués sur la base des critères suivants</a:t>
            </a:r>
          </a:p>
          <a:p>
            <a:r>
              <a:rPr lang="fr-FR" dirty="0" smtClean="0"/>
              <a:t>Biais = moyenne des écarts</a:t>
            </a:r>
          </a:p>
          <a:p>
            <a:r>
              <a:rPr lang="fr-FR" dirty="0"/>
              <a:t>Biais </a:t>
            </a:r>
            <a:r>
              <a:rPr lang="fr-FR" dirty="0" smtClean="0"/>
              <a:t>abs = moyenne </a:t>
            </a:r>
            <a:r>
              <a:rPr lang="fr-FR" dirty="0"/>
              <a:t>des écarts </a:t>
            </a:r>
            <a:r>
              <a:rPr lang="fr-FR" dirty="0" smtClean="0"/>
              <a:t>absolus </a:t>
            </a:r>
          </a:p>
          <a:p>
            <a:r>
              <a:rPr lang="fr-FR" dirty="0" smtClean="0"/>
              <a:t>Mini = écart minimum</a:t>
            </a:r>
          </a:p>
          <a:p>
            <a:r>
              <a:rPr lang="fr-FR" dirty="0" smtClean="0"/>
              <a:t>Maxi = écart maximum</a:t>
            </a:r>
          </a:p>
          <a:p>
            <a:r>
              <a:rPr lang="fr-FR" dirty="0" smtClean="0"/>
              <a:t>RMSE = erreur quadratique moyenne</a:t>
            </a:r>
          </a:p>
          <a:p>
            <a:r>
              <a:rPr lang="fr-FR" dirty="0" err="1" smtClean="0"/>
              <a:t>R2</a:t>
            </a:r>
            <a:r>
              <a:rPr lang="fr-FR" dirty="0" smtClean="0"/>
              <a:t> = coefficient de corrélation</a:t>
            </a:r>
          </a:p>
          <a:p>
            <a:endParaRPr lang="fr-FR" dirty="0"/>
          </a:p>
          <a:p>
            <a:r>
              <a:rPr lang="fr-FR" dirty="0" smtClean="0"/>
              <a:t>2 approches sont testées : utilisation directe de la valeur d’humidité relative (HR) ou </a:t>
            </a:r>
          </a:p>
          <a:p>
            <a:r>
              <a:rPr lang="fr-FR" dirty="0" smtClean="0"/>
              <a:t>transformation via l’humidité absolue (HA)</a:t>
            </a:r>
            <a:endParaRPr lang="fr-FR" dirty="0"/>
          </a:p>
          <a:p>
            <a:pPr algn="r">
              <a:defRPr/>
            </a:pPr>
            <a:endParaRPr lang="fr-FR" sz="1200" b="1" dirty="0">
              <a:solidFill>
                <a:srgbClr val="859828"/>
              </a:solidFill>
            </a:endParaRPr>
          </a:p>
        </p:txBody>
      </p:sp>
    </p:spTree>
    <p:extLst>
      <p:ext uri="{BB962C8B-B14F-4D97-AF65-F5344CB8AC3E}">
        <p14:creationId xmlns:p14="http://schemas.microsoft.com/office/powerpoint/2010/main" val="3252902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0F884080-42DE-4B7F-AE32-1C46D034825C}" type="datetime1">
              <a:rPr lang="fr-FR" smtClean="0"/>
              <a:t>17/01/2018</a:t>
            </a:fld>
            <a:endParaRPr lang="fr-FR" dirty="0"/>
          </a:p>
        </p:txBody>
      </p:sp>
      <p:sp>
        <p:nvSpPr>
          <p:cNvPr id="4" name="Espace réservé du numéro de diapositive 3"/>
          <p:cNvSpPr>
            <a:spLocks noGrp="1"/>
          </p:cNvSpPr>
          <p:nvPr>
            <p:ph type="sldNum" sz="quarter" idx="4294967295"/>
          </p:nvPr>
        </p:nvSpPr>
        <p:spPr>
          <a:xfrm>
            <a:off x="8244051" y="6381328"/>
            <a:ext cx="442749" cy="276999"/>
          </a:xfrm>
          <a:prstGeom prst="rect">
            <a:avLst/>
          </a:prstGeom>
        </p:spPr>
        <p:txBody>
          <a:bodyPr/>
          <a:lstStyle/>
          <a:p>
            <a:pPr algn="r"/>
            <a:fld id="{1F1BCBEE-2B45-4460-9827-4F8375101EB0}" type="slidenum">
              <a:rPr lang="fr-FR" sz="1200" b="1">
                <a:solidFill>
                  <a:srgbClr val="859828"/>
                </a:solidFill>
              </a:rPr>
              <a:pPr algn="r"/>
              <a:t>21</a:t>
            </a:fld>
            <a:endParaRPr lang="fr-FR" sz="1200" b="1" dirty="0">
              <a:solidFill>
                <a:srgbClr val="859828"/>
              </a:solidFill>
            </a:endParaRPr>
          </a:p>
        </p:txBody>
      </p:sp>
      <p:sp>
        <p:nvSpPr>
          <p:cNvPr id="5" name="Titre 4"/>
          <p:cNvSpPr>
            <a:spLocks noGrp="1"/>
          </p:cNvSpPr>
          <p:nvPr>
            <p:ph type="title"/>
          </p:nvPr>
        </p:nvSpPr>
        <p:spPr/>
        <p:txBody>
          <a:bodyPr/>
          <a:lstStyle/>
          <a:p>
            <a:r>
              <a:rPr lang="fr-FR" dirty="0">
                <a:latin typeface="Calibri" pitchFamily="34" charset="0"/>
                <a:ea typeface="Arial Unicode MS" pitchFamily="34" charset="-128"/>
                <a:cs typeface="Arial Unicode MS" pitchFamily="34" charset="-128"/>
              </a:rPr>
              <a:t>Interpolation spatiale : </a:t>
            </a:r>
            <a:r>
              <a:rPr lang="fr-FR" dirty="0" smtClean="0"/>
              <a:t>HR vs HA</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72816"/>
            <a:ext cx="4217615" cy="1021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ZoneTexte 8"/>
          <p:cNvSpPr txBox="1"/>
          <p:nvPr/>
        </p:nvSpPr>
        <p:spPr>
          <a:xfrm>
            <a:off x="1806864" y="5589240"/>
            <a:ext cx="6138155" cy="923330"/>
          </a:xfrm>
          <a:prstGeom prst="rect">
            <a:avLst/>
          </a:prstGeom>
          <a:noFill/>
        </p:spPr>
        <p:txBody>
          <a:bodyPr wrap="none" rtlCol="0">
            <a:spAutoFit/>
          </a:bodyPr>
          <a:lstStyle/>
          <a:p>
            <a:pPr marL="285750" indent="-285750">
              <a:buFontTx/>
              <a:buChar char="-"/>
            </a:pPr>
            <a:r>
              <a:rPr lang="fr-FR" sz="1200" dirty="0" smtClean="0"/>
              <a:t>Les meilleurs résultats sont obtenus avec la méthode </a:t>
            </a:r>
            <a:r>
              <a:rPr lang="fr-FR" sz="1200" dirty="0" err="1" smtClean="0"/>
              <a:t>ARVALIS</a:t>
            </a:r>
            <a:r>
              <a:rPr lang="fr-FR" sz="1200" dirty="0" smtClean="0"/>
              <a:t> via l’humidité absolue</a:t>
            </a:r>
          </a:p>
          <a:p>
            <a:pPr marL="285750" indent="-285750">
              <a:buFontTx/>
              <a:buChar char="-"/>
            </a:pPr>
            <a:r>
              <a:rPr lang="fr-FR" sz="1200" dirty="0" smtClean="0"/>
              <a:t>Au niveau saisonnier, les plus forts écarts se situent en hiver. Le printemps et l’été affichent</a:t>
            </a:r>
          </a:p>
          <a:p>
            <a:r>
              <a:rPr lang="fr-FR" sz="1200" dirty="0" smtClean="0"/>
              <a:t>les meilleurs résultats (la suite de la présentation ne prend en compte que l’humidité absolue)</a:t>
            </a:r>
          </a:p>
          <a:p>
            <a:pPr marL="285750" indent="-285750">
              <a:buFontTx/>
              <a:buChar char="-"/>
            </a:pPr>
            <a:endParaRPr lang="fr-FR" dirty="0"/>
          </a:p>
        </p:txBody>
      </p:sp>
      <p:grpSp>
        <p:nvGrpSpPr>
          <p:cNvPr id="10" name="Groupe 9"/>
          <p:cNvGrpSpPr/>
          <p:nvPr/>
        </p:nvGrpSpPr>
        <p:grpSpPr>
          <a:xfrm>
            <a:off x="220290" y="3377373"/>
            <a:ext cx="8460408" cy="2161345"/>
            <a:chOff x="168835" y="2060848"/>
            <a:chExt cx="8460408" cy="2161345"/>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49" y="3212976"/>
              <a:ext cx="4165706" cy="1009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835" y="2060848"/>
              <a:ext cx="4161142"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8101" y="2060849"/>
              <a:ext cx="4161142"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8778" y="3187754"/>
              <a:ext cx="4150465" cy="100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8812" y="1757559"/>
            <a:ext cx="4280589" cy="103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ZoneTexte 10"/>
          <p:cNvSpPr txBox="1"/>
          <p:nvPr/>
        </p:nvSpPr>
        <p:spPr>
          <a:xfrm>
            <a:off x="1403648" y="1378727"/>
            <a:ext cx="1263295" cy="276999"/>
          </a:xfrm>
          <a:prstGeom prst="rect">
            <a:avLst/>
          </a:prstGeom>
          <a:noFill/>
        </p:spPr>
        <p:txBody>
          <a:bodyPr wrap="none" rtlCol="0">
            <a:spAutoFit/>
          </a:bodyPr>
          <a:lstStyle/>
          <a:p>
            <a:r>
              <a:rPr lang="fr-FR" sz="1200" dirty="0" smtClean="0"/>
              <a:t>Humidité relative</a:t>
            </a:r>
            <a:endParaRPr lang="fr-FR" sz="1200" dirty="0"/>
          </a:p>
        </p:txBody>
      </p:sp>
      <p:sp>
        <p:nvSpPr>
          <p:cNvPr id="21" name="ZoneTexte 20"/>
          <p:cNvSpPr txBox="1"/>
          <p:nvPr/>
        </p:nvSpPr>
        <p:spPr>
          <a:xfrm>
            <a:off x="6027458" y="1391003"/>
            <a:ext cx="1285095" cy="276999"/>
          </a:xfrm>
          <a:prstGeom prst="rect">
            <a:avLst/>
          </a:prstGeom>
          <a:noFill/>
        </p:spPr>
        <p:txBody>
          <a:bodyPr wrap="none" rtlCol="0">
            <a:spAutoFit/>
          </a:bodyPr>
          <a:lstStyle/>
          <a:p>
            <a:r>
              <a:rPr lang="fr-FR" sz="1200" dirty="0" smtClean="0"/>
              <a:t>Humidité absolue</a:t>
            </a:r>
            <a:endParaRPr lang="fr-FR" sz="1200" dirty="0"/>
          </a:p>
        </p:txBody>
      </p:sp>
      <p:sp>
        <p:nvSpPr>
          <p:cNvPr id="22" name="ZoneTexte 21"/>
          <p:cNvSpPr txBox="1"/>
          <p:nvPr/>
        </p:nvSpPr>
        <p:spPr>
          <a:xfrm>
            <a:off x="2979399" y="2962770"/>
            <a:ext cx="3537763" cy="276999"/>
          </a:xfrm>
          <a:prstGeom prst="rect">
            <a:avLst/>
          </a:prstGeom>
          <a:noFill/>
        </p:spPr>
        <p:txBody>
          <a:bodyPr wrap="none" rtlCol="0">
            <a:spAutoFit/>
          </a:bodyPr>
          <a:lstStyle/>
          <a:p>
            <a:r>
              <a:rPr lang="fr-FR" sz="1200" dirty="0" smtClean="0"/>
              <a:t>Approche saisonnière - humidité absolue uniquement</a:t>
            </a:r>
            <a:endParaRPr lang="fr-FR" sz="1200" dirty="0"/>
          </a:p>
        </p:txBody>
      </p:sp>
    </p:spTree>
    <p:extLst>
      <p:ext uri="{BB962C8B-B14F-4D97-AF65-F5344CB8AC3E}">
        <p14:creationId xmlns:p14="http://schemas.microsoft.com/office/powerpoint/2010/main" val="234544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0F884080-42DE-4B7F-AE32-1C46D034825C}" type="datetime1">
              <a:rPr lang="fr-FR" smtClean="0"/>
              <a:t>17/01/2018</a:t>
            </a:fld>
            <a:endParaRPr lang="fr-FR" dirty="0"/>
          </a:p>
        </p:txBody>
      </p:sp>
      <p:sp>
        <p:nvSpPr>
          <p:cNvPr id="4" name="Espace réservé du numéro de diapositive 3"/>
          <p:cNvSpPr>
            <a:spLocks noGrp="1"/>
          </p:cNvSpPr>
          <p:nvPr>
            <p:ph type="sldNum" sz="quarter" idx="4294967295"/>
          </p:nvPr>
        </p:nvSpPr>
        <p:spPr>
          <a:xfrm>
            <a:off x="8244051" y="6381328"/>
            <a:ext cx="442749" cy="276999"/>
          </a:xfrm>
          <a:prstGeom prst="rect">
            <a:avLst/>
          </a:prstGeom>
        </p:spPr>
        <p:txBody>
          <a:bodyPr/>
          <a:lstStyle/>
          <a:p>
            <a:pPr algn="r">
              <a:defRPr/>
            </a:pPr>
            <a:fld id="{1F1BCBEE-2B45-4460-9827-4F8375101EB0}" type="slidenum">
              <a:rPr lang="fr-FR" sz="1200" b="1">
                <a:solidFill>
                  <a:srgbClr val="859828"/>
                </a:solidFill>
              </a:rPr>
              <a:pPr algn="r">
                <a:defRPr/>
              </a:pPr>
              <a:t>22</a:t>
            </a:fld>
            <a:endParaRPr lang="fr-FR" sz="1200" b="1" dirty="0">
              <a:solidFill>
                <a:srgbClr val="859828"/>
              </a:solidFill>
            </a:endParaRPr>
          </a:p>
        </p:txBody>
      </p:sp>
      <p:sp>
        <p:nvSpPr>
          <p:cNvPr id="5" name="Titre 4"/>
          <p:cNvSpPr>
            <a:spLocks noGrp="1"/>
          </p:cNvSpPr>
          <p:nvPr>
            <p:ph type="title"/>
          </p:nvPr>
        </p:nvSpPr>
        <p:spPr>
          <a:xfrm>
            <a:off x="323528" y="260648"/>
            <a:ext cx="8568952" cy="1143000"/>
          </a:xfrm>
        </p:spPr>
        <p:txBody>
          <a:bodyPr/>
          <a:lstStyle/>
          <a:p>
            <a:r>
              <a:rPr lang="fr-FR" dirty="0">
                <a:latin typeface="Calibri" pitchFamily="34" charset="0"/>
                <a:ea typeface="Arial Unicode MS" pitchFamily="34" charset="-128"/>
                <a:cs typeface="Arial Unicode MS" pitchFamily="34" charset="-128"/>
              </a:rPr>
              <a:t>Interpolation spatiale : </a:t>
            </a:r>
            <a:r>
              <a:rPr lang="fr-FR" dirty="0"/>
              <a:t>Humidité relative (HR</a:t>
            </a:r>
            <a:r>
              <a:rPr lang="fr-FR" dirty="0" smtClean="0"/>
              <a:t>)</a:t>
            </a:r>
            <a:r>
              <a:rPr lang="fr-FR" sz="1800" dirty="0" smtClean="0"/>
              <a:t/>
            </a:r>
            <a:br>
              <a:rPr lang="fr-FR" sz="1800" dirty="0" smtClean="0"/>
            </a:br>
            <a:r>
              <a:rPr lang="fr-FR" sz="1800" dirty="0" smtClean="0"/>
              <a:t>Résultats par station Méthode ARVALIS</a:t>
            </a:r>
            <a:endParaRPr lang="fr-FR" sz="1800" dirty="0"/>
          </a:p>
        </p:txBody>
      </p:sp>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l="12428" r="13789"/>
          <a:stretch/>
        </p:blipFill>
        <p:spPr>
          <a:xfrm>
            <a:off x="1259632" y="2354739"/>
            <a:ext cx="3105150" cy="4208512"/>
          </a:xfrm>
          <a:prstGeom prst="rect">
            <a:avLst/>
          </a:prstGeom>
        </p:spPr>
      </p:pic>
      <p:pic>
        <p:nvPicPr>
          <p:cNvPr id="7" name="Image 6"/>
          <p:cNvPicPr>
            <a:picLocks noChangeAspect="1"/>
          </p:cNvPicPr>
          <p:nvPr/>
        </p:nvPicPr>
        <p:blipFill rotWithShape="1">
          <a:blip r:embed="rId3">
            <a:extLst>
              <a:ext uri="{28A0092B-C50C-407E-A947-70E740481C1C}">
                <a14:useLocalDpi xmlns:a14="http://schemas.microsoft.com/office/drawing/2010/main" val="0"/>
              </a:ext>
            </a:extLst>
          </a:blip>
          <a:srcRect l="11586" r="12697"/>
          <a:stretch/>
        </p:blipFill>
        <p:spPr>
          <a:xfrm>
            <a:off x="4716016" y="2360072"/>
            <a:ext cx="3162301" cy="4176464"/>
          </a:xfrm>
          <a:prstGeom prst="rect">
            <a:avLst/>
          </a:prstGeom>
        </p:spPr>
      </p:pic>
      <p:sp>
        <p:nvSpPr>
          <p:cNvPr id="8" name="Rectangle 7"/>
          <p:cNvSpPr/>
          <p:nvPr/>
        </p:nvSpPr>
        <p:spPr>
          <a:xfrm>
            <a:off x="971600" y="1348600"/>
            <a:ext cx="7056784" cy="1015663"/>
          </a:xfrm>
          <a:prstGeom prst="rect">
            <a:avLst/>
          </a:prstGeom>
        </p:spPr>
        <p:txBody>
          <a:bodyPr wrap="square">
            <a:spAutoFit/>
          </a:bodyPr>
          <a:lstStyle/>
          <a:p>
            <a:r>
              <a:rPr lang="fr-FR" sz="1200" dirty="0" smtClean="0"/>
              <a:t>Au </a:t>
            </a:r>
            <a:r>
              <a:rPr lang="fr-FR" sz="1200" dirty="0"/>
              <a:t>niveau spatial, on observe de fortes </a:t>
            </a:r>
            <a:r>
              <a:rPr lang="fr-FR" sz="1200" dirty="0" smtClean="0"/>
              <a:t>hétérogénéités. </a:t>
            </a:r>
          </a:p>
          <a:p>
            <a:pPr marL="171450" indent="-171450">
              <a:buFont typeface="Arial" panose="020B0604020202020204" pitchFamily="34" charset="0"/>
              <a:buChar char="•"/>
            </a:pPr>
            <a:r>
              <a:rPr lang="fr-FR" sz="1200" dirty="0" smtClean="0"/>
              <a:t>Des </a:t>
            </a:r>
            <a:r>
              <a:rPr lang="fr-FR" sz="1200" dirty="0"/>
              <a:t>biais positifs importants dans l’extrême Sud-Est (sous estimation), </a:t>
            </a:r>
            <a:r>
              <a:rPr lang="fr-FR" sz="1200" dirty="0" smtClean="0"/>
              <a:t>et des </a:t>
            </a:r>
            <a:r>
              <a:rPr lang="fr-FR" sz="1200" dirty="0"/>
              <a:t>biais négatifs  en Provence et Languedoc Roussillon ainsi que </a:t>
            </a:r>
            <a:r>
              <a:rPr lang="fr-FR" sz="1200" dirty="0" smtClean="0"/>
              <a:t>dans </a:t>
            </a:r>
            <a:r>
              <a:rPr lang="fr-FR" sz="1200" dirty="0"/>
              <a:t>le Nord </a:t>
            </a:r>
            <a:r>
              <a:rPr lang="fr-FR" sz="1200" dirty="0" smtClean="0"/>
              <a:t>est.</a:t>
            </a:r>
          </a:p>
          <a:p>
            <a:pPr marL="171450" indent="-171450">
              <a:buFont typeface="Arial" panose="020B0604020202020204" pitchFamily="34" charset="0"/>
              <a:buChar char="•"/>
            </a:pPr>
            <a:r>
              <a:rPr lang="fr-FR" sz="1200" dirty="0" smtClean="0"/>
              <a:t>Pour </a:t>
            </a:r>
            <a:r>
              <a:rPr lang="fr-FR" sz="1200" dirty="0"/>
              <a:t>les RMSE, on observe un gradient Ouest- Est, avec des valeurs </a:t>
            </a:r>
            <a:r>
              <a:rPr lang="fr-FR" sz="1200" dirty="0" smtClean="0"/>
              <a:t> importantes </a:t>
            </a:r>
            <a:r>
              <a:rPr lang="fr-FR" sz="1200" dirty="0"/>
              <a:t>majoritairement dans la moitié Est</a:t>
            </a:r>
          </a:p>
        </p:txBody>
      </p:sp>
    </p:spTree>
    <p:extLst>
      <p:ext uri="{BB962C8B-B14F-4D97-AF65-F5344CB8AC3E}">
        <p14:creationId xmlns:p14="http://schemas.microsoft.com/office/powerpoint/2010/main" val="1567545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0F884080-42DE-4B7F-AE32-1C46D034825C}" type="datetime1">
              <a:rPr lang="fr-FR" smtClean="0"/>
              <a:t>17/01/2018</a:t>
            </a:fld>
            <a:endParaRPr lang="fr-FR" dirty="0"/>
          </a:p>
        </p:txBody>
      </p:sp>
      <p:sp>
        <p:nvSpPr>
          <p:cNvPr id="4" name="Espace réservé du numéro de diapositive 3"/>
          <p:cNvSpPr>
            <a:spLocks noGrp="1"/>
          </p:cNvSpPr>
          <p:nvPr>
            <p:ph type="sldNum" sz="quarter" idx="4294967295"/>
          </p:nvPr>
        </p:nvSpPr>
        <p:spPr>
          <a:xfrm>
            <a:off x="8244051" y="6381328"/>
            <a:ext cx="442749" cy="276999"/>
          </a:xfrm>
          <a:prstGeom prst="rect">
            <a:avLst/>
          </a:prstGeom>
        </p:spPr>
        <p:txBody>
          <a:bodyPr/>
          <a:lstStyle/>
          <a:p>
            <a:pPr algn="r"/>
            <a:fld id="{1F1BCBEE-2B45-4460-9827-4F8375101EB0}" type="slidenum">
              <a:rPr lang="fr-FR" sz="1200" b="1">
                <a:solidFill>
                  <a:srgbClr val="859828"/>
                </a:solidFill>
              </a:rPr>
              <a:pPr algn="r"/>
              <a:t>23</a:t>
            </a:fld>
            <a:endParaRPr lang="fr-FR" sz="1200" b="1" dirty="0">
              <a:solidFill>
                <a:srgbClr val="859828"/>
              </a:solidFill>
            </a:endParaRPr>
          </a:p>
        </p:txBody>
      </p:sp>
      <p:sp>
        <p:nvSpPr>
          <p:cNvPr id="5" name="Titre 4"/>
          <p:cNvSpPr>
            <a:spLocks noGrp="1"/>
          </p:cNvSpPr>
          <p:nvPr>
            <p:ph type="title"/>
          </p:nvPr>
        </p:nvSpPr>
        <p:spPr/>
        <p:txBody>
          <a:bodyPr/>
          <a:lstStyle/>
          <a:p>
            <a:r>
              <a:rPr lang="fr-FR" dirty="0">
                <a:latin typeface="Calibri" pitchFamily="34" charset="0"/>
                <a:ea typeface="Arial Unicode MS" pitchFamily="34" charset="-128"/>
                <a:cs typeface="Arial Unicode MS" pitchFamily="34" charset="-128"/>
              </a:rPr>
              <a:t>Interpolation spatiale : </a:t>
            </a:r>
            <a:r>
              <a:rPr lang="fr-FR" dirty="0"/>
              <a:t>Humidité relative (HR)</a:t>
            </a:r>
            <a:r>
              <a:rPr lang="fr-FR" sz="1800" dirty="0"/>
              <a:t/>
            </a:r>
            <a:br>
              <a:rPr lang="fr-FR" sz="1800" dirty="0"/>
            </a:br>
            <a:r>
              <a:rPr lang="fr-FR" sz="1800" dirty="0" smtClean="0"/>
              <a:t>Effet du vent sur la valeur des résidus - Calcul du R2 par station</a:t>
            </a:r>
            <a:endParaRPr lang="fr-FR" sz="18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340768"/>
            <a:ext cx="5040560" cy="5040560"/>
          </a:xfrm>
          <a:prstGeom prst="rect">
            <a:avLst/>
          </a:prstGeom>
        </p:spPr>
      </p:pic>
    </p:spTree>
    <p:extLst>
      <p:ext uri="{BB962C8B-B14F-4D97-AF65-F5344CB8AC3E}">
        <p14:creationId xmlns:p14="http://schemas.microsoft.com/office/powerpoint/2010/main" val="529925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0F884080-42DE-4B7F-AE32-1C46D034825C}" type="datetime1">
              <a:rPr lang="fr-FR" smtClean="0"/>
              <a:t>17/01/2018</a:t>
            </a:fld>
            <a:endParaRPr lang="fr-FR" dirty="0"/>
          </a:p>
        </p:txBody>
      </p:sp>
      <p:sp>
        <p:nvSpPr>
          <p:cNvPr id="4" name="Espace réservé du numéro de diapositive 3"/>
          <p:cNvSpPr>
            <a:spLocks noGrp="1"/>
          </p:cNvSpPr>
          <p:nvPr>
            <p:ph type="sldNum" sz="quarter" idx="4294967295"/>
          </p:nvPr>
        </p:nvSpPr>
        <p:spPr>
          <a:xfrm>
            <a:off x="8244051" y="6381328"/>
            <a:ext cx="442749" cy="276999"/>
          </a:xfrm>
          <a:prstGeom prst="rect">
            <a:avLst/>
          </a:prstGeom>
        </p:spPr>
        <p:txBody>
          <a:bodyPr/>
          <a:lstStyle/>
          <a:p>
            <a:pPr algn="r"/>
            <a:fld id="{1F1BCBEE-2B45-4460-9827-4F8375101EB0}" type="slidenum">
              <a:rPr lang="fr-FR" smtClean="0"/>
              <a:pPr algn="r"/>
              <a:t>24</a:t>
            </a:fld>
            <a:endParaRPr lang="fr-FR" dirty="0"/>
          </a:p>
        </p:txBody>
      </p:sp>
      <p:sp>
        <p:nvSpPr>
          <p:cNvPr id="5" name="Titre 4"/>
          <p:cNvSpPr>
            <a:spLocks noGrp="1"/>
          </p:cNvSpPr>
          <p:nvPr>
            <p:ph type="title"/>
          </p:nvPr>
        </p:nvSpPr>
        <p:spPr/>
        <p:txBody>
          <a:bodyPr/>
          <a:lstStyle/>
          <a:p>
            <a:r>
              <a:rPr lang="fr-FR" dirty="0">
                <a:latin typeface="Calibri" pitchFamily="34" charset="0"/>
                <a:ea typeface="Arial Unicode MS" pitchFamily="34" charset="-128"/>
                <a:cs typeface="Arial Unicode MS" pitchFamily="34" charset="-128"/>
              </a:rPr>
              <a:t>Interpolation spatiale : </a:t>
            </a:r>
            <a:r>
              <a:rPr lang="fr-FR" dirty="0"/>
              <a:t>Humidité relative (HR)</a:t>
            </a:r>
            <a:r>
              <a:rPr lang="fr-FR" sz="1800" dirty="0"/>
              <a:t/>
            </a:r>
            <a:br>
              <a:rPr lang="fr-FR" sz="1800" dirty="0"/>
            </a:br>
            <a:r>
              <a:rPr lang="fr-FR" sz="1800" dirty="0" smtClean="0"/>
              <a:t>Prise en compte du vent dans la méthode ARVALIS</a:t>
            </a:r>
            <a:endParaRPr lang="fr-FR"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391" y="1484784"/>
            <a:ext cx="71247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ZoneTexte 5"/>
          <p:cNvSpPr txBox="1"/>
          <p:nvPr/>
        </p:nvSpPr>
        <p:spPr>
          <a:xfrm>
            <a:off x="1055922" y="3034697"/>
            <a:ext cx="7093480" cy="830997"/>
          </a:xfrm>
          <a:prstGeom prst="rect">
            <a:avLst/>
          </a:prstGeom>
          <a:noFill/>
        </p:spPr>
        <p:txBody>
          <a:bodyPr wrap="none" rtlCol="0">
            <a:spAutoFit/>
          </a:bodyPr>
          <a:lstStyle/>
          <a:p>
            <a:pPr marL="171450" indent="-171450">
              <a:buFont typeface="Arial" panose="020B0604020202020204" pitchFamily="34" charset="0"/>
              <a:buChar char="•"/>
            </a:pPr>
            <a:r>
              <a:rPr lang="fr-FR" sz="1200" dirty="0" smtClean="0"/>
              <a:t>D’une manière générale, la prise en compte du vent améliore sensiblement les résultats de biais et de RMSE</a:t>
            </a:r>
          </a:p>
          <a:p>
            <a:pPr marL="171450" indent="-171450">
              <a:buFont typeface="Arial" panose="020B0604020202020204" pitchFamily="34" charset="0"/>
              <a:buChar char="•"/>
            </a:pPr>
            <a:r>
              <a:rPr lang="fr-FR" sz="1200" dirty="0" smtClean="0"/>
              <a:t>Les valeurs de  biais  et de </a:t>
            </a:r>
            <a:r>
              <a:rPr lang="fr-FR" sz="1200" dirty="0" err="1" smtClean="0"/>
              <a:t>RMSE</a:t>
            </a:r>
            <a:r>
              <a:rPr lang="fr-FR" sz="1200" dirty="0" smtClean="0"/>
              <a:t> diminuent, en particulier dans les extrêmes</a:t>
            </a:r>
          </a:p>
          <a:p>
            <a:pPr marL="171450" indent="-171450">
              <a:buFont typeface="Arial" panose="020B0604020202020204" pitchFamily="34" charset="0"/>
              <a:buChar char="•"/>
            </a:pPr>
            <a:r>
              <a:rPr lang="fr-FR" sz="1200" dirty="0" smtClean="0"/>
              <a:t>A l’échelle des stations (diapo suivante), l’apport du vent est beaucoup moins flagrant.</a:t>
            </a:r>
          </a:p>
          <a:p>
            <a:endParaRPr lang="fr-FR" sz="1200" dirty="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0489" y="3681028"/>
            <a:ext cx="2552328" cy="2552328"/>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3645024"/>
            <a:ext cx="2624336" cy="2624336"/>
          </a:xfrm>
          <a:prstGeom prst="rect">
            <a:avLst/>
          </a:prstGeom>
        </p:spPr>
      </p:pic>
    </p:spTree>
    <p:extLst>
      <p:ext uri="{BB962C8B-B14F-4D97-AF65-F5344CB8AC3E}">
        <p14:creationId xmlns:p14="http://schemas.microsoft.com/office/powerpoint/2010/main" val="1487097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0F884080-42DE-4B7F-AE32-1C46D034825C}" type="datetime1">
              <a:rPr lang="fr-FR" smtClean="0"/>
              <a:t>17/01/2018</a:t>
            </a:fld>
            <a:endParaRPr lang="fr-FR" dirty="0"/>
          </a:p>
        </p:txBody>
      </p:sp>
      <p:sp>
        <p:nvSpPr>
          <p:cNvPr id="4" name="Espace réservé du numéro de diapositive 3"/>
          <p:cNvSpPr>
            <a:spLocks noGrp="1"/>
          </p:cNvSpPr>
          <p:nvPr>
            <p:ph type="sldNum" sz="quarter" idx="4294967295"/>
          </p:nvPr>
        </p:nvSpPr>
        <p:spPr>
          <a:xfrm>
            <a:off x="8244051" y="6381328"/>
            <a:ext cx="442749" cy="276999"/>
          </a:xfrm>
          <a:prstGeom prst="rect">
            <a:avLst/>
          </a:prstGeom>
        </p:spPr>
        <p:txBody>
          <a:bodyPr/>
          <a:lstStyle/>
          <a:p>
            <a:pPr algn="r"/>
            <a:fld id="{1F1BCBEE-2B45-4460-9827-4F8375101EB0}" type="slidenum">
              <a:rPr lang="fr-FR" sz="1200" b="1">
                <a:solidFill>
                  <a:srgbClr val="859828"/>
                </a:solidFill>
              </a:rPr>
              <a:pPr algn="r"/>
              <a:t>25</a:t>
            </a:fld>
            <a:endParaRPr lang="fr-FR" sz="1200" b="1" dirty="0">
              <a:solidFill>
                <a:srgbClr val="859828"/>
              </a:solidFill>
            </a:endParaRPr>
          </a:p>
        </p:txBody>
      </p:sp>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l="9047" r="12931"/>
          <a:stretch/>
        </p:blipFill>
        <p:spPr>
          <a:xfrm>
            <a:off x="611560" y="1484784"/>
            <a:ext cx="3314700" cy="4248472"/>
          </a:xfrm>
          <a:prstGeom prst="rect">
            <a:avLst/>
          </a:prstGeom>
        </p:spPr>
      </p:pic>
      <p:sp>
        <p:nvSpPr>
          <p:cNvPr id="7" name="ZoneTexte 6"/>
          <p:cNvSpPr txBox="1"/>
          <p:nvPr/>
        </p:nvSpPr>
        <p:spPr>
          <a:xfrm>
            <a:off x="1043608" y="5858569"/>
            <a:ext cx="2145139" cy="261610"/>
          </a:xfrm>
          <a:prstGeom prst="rect">
            <a:avLst/>
          </a:prstGeom>
          <a:noFill/>
        </p:spPr>
        <p:txBody>
          <a:bodyPr wrap="none" rtlCol="0">
            <a:spAutoFit/>
          </a:bodyPr>
          <a:lstStyle/>
          <a:p>
            <a:r>
              <a:rPr lang="fr-FR" sz="1100" dirty="0" smtClean="0"/>
              <a:t>Valeurs négatives = biais en baisse</a:t>
            </a:r>
            <a:endParaRPr lang="fr-FR" sz="1100" dirty="0"/>
          </a:p>
        </p:txBody>
      </p:sp>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l="10538" r="10757"/>
          <a:stretch/>
        </p:blipFill>
        <p:spPr>
          <a:xfrm>
            <a:off x="4667250" y="1504764"/>
            <a:ext cx="3400425" cy="4320480"/>
          </a:xfrm>
          <a:prstGeom prst="rect">
            <a:avLst/>
          </a:prstGeom>
        </p:spPr>
      </p:pic>
      <p:sp>
        <p:nvSpPr>
          <p:cNvPr id="9" name="ZoneTexte 8"/>
          <p:cNvSpPr txBox="1"/>
          <p:nvPr/>
        </p:nvSpPr>
        <p:spPr>
          <a:xfrm>
            <a:off x="5294892" y="5875768"/>
            <a:ext cx="2215671" cy="261610"/>
          </a:xfrm>
          <a:prstGeom prst="rect">
            <a:avLst/>
          </a:prstGeom>
          <a:noFill/>
        </p:spPr>
        <p:txBody>
          <a:bodyPr wrap="none" rtlCol="0">
            <a:spAutoFit/>
          </a:bodyPr>
          <a:lstStyle/>
          <a:p>
            <a:r>
              <a:rPr lang="fr-FR" sz="1100" dirty="0" smtClean="0"/>
              <a:t>Valeurs négatives = </a:t>
            </a:r>
            <a:r>
              <a:rPr lang="fr-FR" sz="1100" dirty="0" err="1" smtClean="0"/>
              <a:t>RMSE</a:t>
            </a:r>
            <a:r>
              <a:rPr lang="fr-FR" sz="1100" dirty="0" smtClean="0"/>
              <a:t> en baisse</a:t>
            </a:r>
            <a:endParaRPr lang="fr-FR" sz="1100" dirty="0"/>
          </a:p>
        </p:txBody>
      </p:sp>
      <p:sp>
        <p:nvSpPr>
          <p:cNvPr id="2" name="Rectangle 1"/>
          <p:cNvSpPr/>
          <p:nvPr/>
        </p:nvSpPr>
        <p:spPr>
          <a:xfrm>
            <a:off x="395536" y="260648"/>
            <a:ext cx="8352927" cy="861774"/>
          </a:xfrm>
          <a:prstGeom prst="rect">
            <a:avLst/>
          </a:prstGeom>
        </p:spPr>
        <p:txBody>
          <a:bodyPr wrap="square">
            <a:spAutoFit/>
          </a:bodyPr>
          <a:lstStyle/>
          <a:p>
            <a:pPr algn="ctr" fontAlgn="base">
              <a:spcBef>
                <a:spcPct val="0"/>
              </a:spcBef>
              <a:spcAft>
                <a:spcPct val="0"/>
              </a:spcAft>
            </a:pPr>
            <a:r>
              <a:rPr lang="fr-FR" sz="3200" b="1" dirty="0">
                <a:solidFill>
                  <a:srgbClr val="8B805B"/>
                </a:solidFill>
                <a:latin typeface="Calibri" pitchFamily="34" charset="0"/>
                <a:ea typeface="Arial Unicode MS" pitchFamily="34" charset="-128"/>
                <a:cs typeface="Arial Unicode MS" pitchFamily="34" charset="-128"/>
              </a:rPr>
              <a:t>Interpolation spatiale : Humidité relative (HR)</a:t>
            </a:r>
            <a:br>
              <a:rPr lang="fr-FR" sz="3200" b="1" dirty="0">
                <a:solidFill>
                  <a:srgbClr val="8B805B"/>
                </a:solidFill>
                <a:latin typeface="Calibri" pitchFamily="34" charset="0"/>
                <a:ea typeface="Arial Unicode MS" pitchFamily="34" charset="-128"/>
                <a:cs typeface="Arial Unicode MS" pitchFamily="34" charset="-128"/>
              </a:rPr>
            </a:br>
            <a:r>
              <a:rPr lang="fr-FR" b="1" dirty="0">
                <a:solidFill>
                  <a:srgbClr val="8B805B"/>
                </a:solidFill>
                <a:latin typeface="Calibri" pitchFamily="34" charset="0"/>
                <a:ea typeface="Arial Unicode MS" pitchFamily="34" charset="-128"/>
                <a:cs typeface="Arial Unicode MS" pitchFamily="34" charset="-128"/>
              </a:rPr>
              <a:t>Prise en compte du vent dans la méthode ARVALIS</a:t>
            </a:r>
          </a:p>
        </p:txBody>
      </p:sp>
    </p:spTree>
    <p:extLst>
      <p:ext uri="{BB962C8B-B14F-4D97-AF65-F5344CB8AC3E}">
        <p14:creationId xmlns:p14="http://schemas.microsoft.com/office/powerpoint/2010/main" val="1953310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a:prstGeom prst="rect">
            <a:avLst/>
          </a:prstGeom>
        </p:spPr>
        <p:txBody>
          <a:bodyPr/>
          <a:lstStyle/>
          <a:p>
            <a:fld id="{0F884080-42DE-4B7F-AE32-1C46D034825C}" type="datetime1">
              <a:rPr lang="fr-FR" smtClean="0"/>
              <a:t>17/01/2018</a:t>
            </a:fld>
            <a:endParaRPr lang="fr-FR" dirty="0"/>
          </a:p>
        </p:txBody>
      </p:sp>
      <p:sp>
        <p:nvSpPr>
          <p:cNvPr id="4" name="Espace réservé du numéro de diapositive 3"/>
          <p:cNvSpPr>
            <a:spLocks noGrp="1"/>
          </p:cNvSpPr>
          <p:nvPr>
            <p:ph type="sldNum" sz="quarter" idx="4294967295"/>
          </p:nvPr>
        </p:nvSpPr>
        <p:spPr>
          <a:xfrm>
            <a:off x="8244051" y="6381328"/>
            <a:ext cx="442749" cy="276999"/>
          </a:xfrm>
          <a:prstGeom prst="rect">
            <a:avLst/>
          </a:prstGeom>
        </p:spPr>
        <p:txBody>
          <a:bodyPr/>
          <a:lstStyle/>
          <a:p>
            <a:pPr algn="r"/>
            <a:fld id="{1F1BCBEE-2B45-4460-9827-4F8375101EB0}" type="slidenum">
              <a:rPr lang="fr-FR" sz="1200" b="1">
                <a:solidFill>
                  <a:srgbClr val="859828"/>
                </a:solidFill>
              </a:rPr>
              <a:pPr algn="r"/>
              <a:t>26</a:t>
            </a:fld>
            <a:endParaRPr lang="fr-FR" sz="1200" b="1" dirty="0">
              <a:solidFill>
                <a:srgbClr val="859828"/>
              </a:solidFill>
            </a:endParaRPr>
          </a:p>
        </p:txBody>
      </p:sp>
      <p:sp>
        <p:nvSpPr>
          <p:cNvPr id="7" name="Titre 6"/>
          <p:cNvSpPr>
            <a:spLocks noGrp="1"/>
          </p:cNvSpPr>
          <p:nvPr>
            <p:ph type="title"/>
          </p:nvPr>
        </p:nvSpPr>
        <p:spPr/>
        <p:txBody>
          <a:bodyPr/>
          <a:lstStyle/>
          <a:p>
            <a:r>
              <a:rPr lang="fr-FR" dirty="0">
                <a:latin typeface="Calibri" pitchFamily="34" charset="0"/>
                <a:ea typeface="Arial Unicode MS" pitchFamily="34" charset="-128"/>
                <a:cs typeface="Arial Unicode MS" pitchFamily="34" charset="-128"/>
              </a:rPr>
              <a:t>Interpolation spatiale </a:t>
            </a:r>
            <a:r>
              <a:rPr lang="fr-FR" dirty="0" smtClean="0">
                <a:latin typeface="Calibri" pitchFamily="34" charset="0"/>
                <a:ea typeface="Arial Unicode MS" pitchFamily="34" charset="-128"/>
                <a:cs typeface="Arial Unicode MS" pitchFamily="34" charset="-128"/>
              </a:rPr>
              <a:t>: </a:t>
            </a:r>
            <a:r>
              <a:rPr lang="fr-FR" dirty="0" smtClean="0"/>
              <a:t>Vent</a:t>
            </a:r>
            <a:endParaRPr lang="fr-FR" dirty="0"/>
          </a:p>
        </p:txBody>
      </p:sp>
      <p:sp>
        <p:nvSpPr>
          <p:cNvPr id="8" name="ZoneTexte 7"/>
          <p:cNvSpPr txBox="1"/>
          <p:nvPr/>
        </p:nvSpPr>
        <p:spPr>
          <a:xfrm>
            <a:off x="251520" y="849625"/>
            <a:ext cx="2841162" cy="1877437"/>
          </a:xfrm>
          <a:prstGeom prst="rect">
            <a:avLst/>
          </a:prstGeom>
          <a:noFill/>
        </p:spPr>
        <p:txBody>
          <a:bodyPr wrap="none" rtlCol="0">
            <a:spAutoFit/>
          </a:bodyPr>
          <a:lstStyle/>
          <a:p>
            <a:r>
              <a:rPr lang="fr-FR" dirty="0" smtClean="0"/>
              <a:t>Données: </a:t>
            </a:r>
          </a:p>
          <a:p>
            <a:r>
              <a:rPr lang="fr-FR" sz="1400" dirty="0" smtClean="0"/>
              <a:t>- 168 stations provenant du </a:t>
            </a:r>
          </a:p>
          <a:p>
            <a:r>
              <a:rPr lang="fr-FR" sz="1400" dirty="0" smtClean="0"/>
              <a:t>National </a:t>
            </a:r>
            <a:r>
              <a:rPr lang="fr-FR" sz="1400" dirty="0" err="1" smtClean="0"/>
              <a:t>Climatic</a:t>
            </a:r>
            <a:r>
              <a:rPr lang="fr-FR" sz="1400" dirty="0" smtClean="0"/>
              <a:t> Data Center</a:t>
            </a:r>
            <a:endParaRPr lang="fr-FR" sz="1400" dirty="0"/>
          </a:p>
          <a:p>
            <a:r>
              <a:rPr lang="fr-FR" sz="1400" dirty="0" smtClean="0"/>
              <a:t>- Répartition géographique plus</a:t>
            </a:r>
          </a:p>
          <a:p>
            <a:r>
              <a:rPr lang="fr-FR" sz="1400" dirty="0" smtClean="0"/>
              <a:t>ou moins homogène</a:t>
            </a:r>
            <a:endParaRPr lang="fr-FR" sz="1400" dirty="0"/>
          </a:p>
          <a:p>
            <a:r>
              <a:rPr lang="fr-FR" sz="1400" dirty="0" smtClean="0"/>
              <a:t>- Période 01/01/2010 – 31/12/2010</a:t>
            </a:r>
            <a:endParaRPr lang="fr-FR" sz="1400" dirty="0"/>
          </a:p>
          <a:p>
            <a:r>
              <a:rPr lang="fr-FR" sz="1400" dirty="0" smtClean="0"/>
              <a:t>- Evaluation par validation croisée</a:t>
            </a:r>
          </a:p>
          <a:p>
            <a:r>
              <a:rPr lang="fr-FR" sz="1400" dirty="0" smtClean="0"/>
              <a:t>(vent </a:t>
            </a:r>
            <a:r>
              <a:rPr lang="fr-FR" sz="1400" dirty="0"/>
              <a:t>moyen mesuré à 10 </a:t>
            </a:r>
            <a:r>
              <a:rPr lang="fr-FR" sz="1400" dirty="0" smtClean="0"/>
              <a:t>mètres)</a:t>
            </a:r>
            <a:endParaRPr lang="fr-FR" sz="1400" dirty="0"/>
          </a:p>
        </p:txBody>
      </p:sp>
      <p:sp>
        <p:nvSpPr>
          <p:cNvPr id="6" name="Rectangle 5"/>
          <p:cNvSpPr/>
          <p:nvPr/>
        </p:nvSpPr>
        <p:spPr>
          <a:xfrm>
            <a:off x="148748" y="2727062"/>
            <a:ext cx="4572000" cy="3662541"/>
          </a:xfrm>
          <a:prstGeom prst="rect">
            <a:avLst/>
          </a:prstGeom>
        </p:spPr>
        <p:txBody>
          <a:bodyPr>
            <a:spAutoFit/>
          </a:bodyPr>
          <a:lstStyle/>
          <a:p>
            <a:r>
              <a:rPr lang="fr-FR" dirty="0" smtClean="0"/>
              <a:t>Méthodes:</a:t>
            </a:r>
            <a:endParaRPr lang="fr-FR" dirty="0"/>
          </a:p>
          <a:p>
            <a:pPr marL="285750" lvl="0" indent="-285750">
              <a:buFont typeface="Arial" panose="020B0604020202020204" pitchFamily="34" charset="0"/>
              <a:buChar char="•"/>
            </a:pPr>
            <a:r>
              <a:rPr lang="fr-FR" sz="1400" dirty="0"/>
              <a:t>Méthode du Plus Proche Voisin : PPV</a:t>
            </a:r>
          </a:p>
          <a:p>
            <a:pPr marL="285750" lvl="0" indent="-285750">
              <a:buFont typeface="Arial" panose="020B0604020202020204" pitchFamily="34" charset="0"/>
              <a:buChar char="•"/>
            </a:pPr>
            <a:r>
              <a:rPr lang="fr-FR" sz="1400" dirty="0"/>
              <a:t>Méthode de l’inverse distance puissance 2 avec les 6 voisins les plus proches : IDW2</a:t>
            </a:r>
          </a:p>
          <a:p>
            <a:pPr marL="285750" lvl="0" indent="-285750">
              <a:buFont typeface="Arial" panose="020B0604020202020204" pitchFamily="34" charset="0"/>
              <a:buChar char="•"/>
            </a:pPr>
            <a:r>
              <a:rPr lang="fr-FR" sz="1400" dirty="0"/>
              <a:t>Méthode ARVALIS (surface de réponse + interpolation des résidus) : </a:t>
            </a:r>
            <a:r>
              <a:rPr lang="fr-FR" sz="1400" dirty="0" err="1"/>
              <a:t>Reg_ARV</a:t>
            </a:r>
            <a:r>
              <a:rPr lang="fr-FR" sz="1400" dirty="0"/>
              <a:t> </a:t>
            </a:r>
            <a:endParaRPr lang="fr-FR" sz="1400" dirty="0" smtClean="0"/>
          </a:p>
          <a:p>
            <a:pPr marL="285750" lvl="0" indent="-285750">
              <a:buFont typeface="Arial" panose="020B0604020202020204" pitchFamily="34" charset="0"/>
              <a:buChar char="•"/>
            </a:pPr>
            <a:r>
              <a:rPr lang="fr-FR" sz="1400" dirty="0" smtClean="0"/>
              <a:t>Méthode </a:t>
            </a:r>
            <a:r>
              <a:rPr lang="fr-FR" sz="1400" dirty="0"/>
              <a:t>basée uniquement sur la surface de réponse : </a:t>
            </a:r>
            <a:r>
              <a:rPr lang="fr-FR" sz="1400" dirty="0" err="1"/>
              <a:t>pred_surf_Alt</a:t>
            </a:r>
            <a:r>
              <a:rPr lang="fr-FR" sz="1400" dirty="0"/>
              <a:t> </a:t>
            </a:r>
            <a:endParaRPr lang="fr-FR" sz="1400" dirty="0" smtClean="0"/>
          </a:p>
          <a:p>
            <a:pPr marL="285750" lvl="0" indent="-285750">
              <a:buFont typeface="Arial" panose="020B0604020202020204" pitchFamily="34" charset="0"/>
              <a:buChar char="•"/>
            </a:pPr>
            <a:endParaRPr lang="fr-FR" sz="1400" dirty="0" smtClean="0"/>
          </a:p>
          <a:p>
            <a:pPr lvl="0"/>
            <a:r>
              <a:rPr lang="fr-FR" dirty="0" smtClean="0"/>
              <a:t>Critères d’évaluation:</a:t>
            </a:r>
            <a:endParaRPr lang="fr-FR" dirty="0"/>
          </a:p>
          <a:p>
            <a:pPr marL="285750" indent="-285750">
              <a:buFont typeface="Wingdings" panose="05000000000000000000" pitchFamily="2" charset="2"/>
              <a:buChar char="ü"/>
            </a:pPr>
            <a:r>
              <a:rPr lang="fr-FR" sz="1400" dirty="0" smtClean="0"/>
              <a:t>ME= </a:t>
            </a:r>
            <a:r>
              <a:rPr lang="fr-FR" sz="1400" dirty="0"/>
              <a:t>moyenne des écarts</a:t>
            </a:r>
          </a:p>
          <a:p>
            <a:pPr marL="285750" indent="-285750">
              <a:buFont typeface="Wingdings" panose="05000000000000000000" pitchFamily="2" charset="2"/>
              <a:buChar char="ü"/>
            </a:pPr>
            <a:r>
              <a:rPr lang="fr-FR" sz="1400" dirty="0" smtClean="0"/>
              <a:t>MAE= </a:t>
            </a:r>
            <a:r>
              <a:rPr lang="fr-FR" sz="1400" dirty="0"/>
              <a:t>moyenne absolue des écarts</a:t>
            </a:r>
          </a:p>
          <a:p>
            <a:pPr marL="285750" indent="-285750">
              <a:buFont typeface="Wingdings" panose="05000000000000000000" pitchFamily="2" charset="2"/>
              <a:buChar char="ü"/>
            </a:pPr>
            <a:r>
              <a:rPr lang="fr-FR" sz="1400" dirty="0"/>
              <a:t>Mini = écart minimum</a:t>
            </a:r>
          </a:p>
          <a:p>
            <a:pPr marL="285750" indent="-285750">
              <a:buFont typeface="Wingdings" panose="05000000000000000000" pitchFamily="2" charset="2"/>
              <a:buChar char="ü"/>
            </a:pPr>
            <a:r>
              <a:rPr lang="fr-FR" sz="1400" dirty="0"/>
              <a:t>Maxi = écart maximum</a:t>
            </a:r>
          </a:p>
          <a:p>
            <a:pPr marL="285750" indent="-285750">
              <a:buFont typeface="Wingdings" panose="05000000000000000000" pitchFamily="2" charset="2"/>
              <a:buChar char="ü"/>
            </a:pPr>
            <a:r>
              <a:rPr lang="fr-FR" sz="1400" dirty="0"/>
              <a:t>RMSE = erreur quadratique moyenne</a:t>
            </a:r>
          </a:p>
          <a:p>
            <a:pPr marL="285750" indent="-285750">
              <a:buFont typeface="Wingdings" panose="05000000000000000000" pitchFamily="2" charset="2"/>
              <a:buChar char="ü"/>
            </a:pPr>
            <a:r>
              <a:rPr lang="fr-FR" sz="1400" dirty="0" smtClean="0"/>
              <a:t>MSE </a:t>
            </a:r>
            <a:r>
              <a:rPr lang="fr-FR" sz="1400" dirty="0"/>
              <a:t>= </a:t>
            </a:r>
            <a:r>
              <a:rPr lang="fr-FR" sz="1400" dirty="0" smtClean="0"/>
              <a:t>variance résiduelle</a:t>
            </a:r>
            <a:endParaRPr lang="fr-FR" sz="1400" dirty="0"/>
          </a:p>
        </p:txBody>
      </p:sp>
      <p:sp>
        <p:nvSpPr>
          <p:cNvPr id="11" name="ZoneTexte 10"/>
          <p:cNvSpPr txBox="1"/>
          <p:nvPr/>
        </p:nvSpPr>
        <p:spPr>
          <a:xfrm>
            <a:off x="4677542" y="1340768"/>
            <a:ext cx="1097416" cy="369332"/>
          </a:xfrm>
          <a:prstGeom prst="rect">
            <a:avLst/>
          </a:prstGeom>
          <a:noFill/>
        </p:spPr>
        <p:txBody>
          <a:bodyPr wrap="none" rtlCol="0">
            <a:spAutoFit/>
          </a:bodyPr>
          <a:lstStyle/>
          <a:p>
            <a:r>
              <a:rPr lang="fr-FR" dirty="0" smtClean="0"/>
              <a:t>Résultats:</a:t>
            </a:r>
            <a:endParaRPr lang="fr-FR" dirty="0"/>
          </a:p>
        </p:txBody>
      </p:sp>
      <p:pic>
        <p:nvPicPr>
          <p:cNvPr id="1027" name="Picture 3" descr="Ecart-RMSE_IDW2_RMSE_REGARV"/>
          <p:cNvPicPr>
            <a:picLocks noChangeAspect="1" noChangeArrowheads="1"/>
          </p:cNvPicPr>
          <p:nvPr/>
        </p:nvPicPr>
        <p:blipFill>
          <a:blip r:embed="rId2">
            <a:extLst>
              <a:ext uri="{28A0092B-C50C-407E-A947-70E740481C1C}">
                <a14:useLocalDpi xmlns:a14="http://schemas.microsoft.com/office/drawing/2010/main" val="0"/>
              </a:ext>
            </a:extLst>
          </a:blip>
          <a:srcRect l="6128" t="16261" r="7475" b="25609"/>
          <a:stretch>
            <a:fillRect/>
          </a:stretch>
        </p:blipFill>
        <p:spPr bwMode="auto">
          <a:xfrm>
            <a:off x="5301903" y="3068960"/>
            <a:ext cx="3529522" cy="3356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4900949" y="6237312"/>
            <a:ext cx="3456384" cy="430887"/>
          </a:xfrm>
          <a:prstGeom prst="rect">
            <a:avLst/>
          </a:prstGeom>
        </p:spPr>
        <p:txBody>
          <a:bodyPr wrap="square">
            <a:spAutoFit/>
          </a:bodyPr>
          <a:lstStyle/>
          <a:p>
            <a:pPr lvl="0"/>
            <a:r>
              <a:rPr lang="fr-FR" sz="1100" dirty="0"/>
              <a:t>Cartographie des Ecart de RMSE entre IDW2 </a:t>
            </a:r>
            <a:r>
              <a:rPr lang="fr-FR" sz="1100" dirty="0" smtClean="0"/>
              <a:t>et </a:t>
            </a:r>
            <a:r>
              <a:rPr lang="fr-FR" sz="1100" dirty="0" err="1" smtClean="0"/>
              <a:t>Reg_ARV</a:t>
            </a:r>
            <a:r>
              <a:rPr lang="fr-FR" sz="1100" dirty="0" smtClean="0"/>
              <a:t> (IDW2-ARVALIS)</a:t>
            </a:r>
            <a:endParaRPr lang="fr-FR" sz="11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542" y="1710100"/>
            <a:ext cx="4281484" cy="119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135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latin typeface="Calibri" pitchFamily="34" charset="0"/>
                <a:ea typeface="Arial Unicode MS" pitchFamily="34" charset="-128"/>
                <a:cs typeface="Arial Unicode MS" pitchFamily="34" charset="-128"/>
              </a:rPr>
              <a:t>Conclusion générale et perspectives</a:t>
            </a:r>
            <a:br>
              <a:rPr lang="fr-FR" dirty="0">
                <a:latin typeface="Calibri" pitchFamily="34" charset="0"/>
                <a:ea typeface="Arial Unicode MS" pitchFamily="34" charset="-128"/>
                <a:cs typeface="Arial Unicode MS" pitchFamily="34" charset="-128"/>
              </a:rPr>
            </a:br>
            <a:endParaRPr lang="fr-FR" dirty="0"/>
          </a:p>
        </p:txBody>
      </p:sp>
      <p:sp>
        <p:nvSpPr>
          <p:cNvPr id="4" name="Espace réservé de la date 3"/>
          <p:cNvSpPr>
            <a:spLocks noGrp="1"/>
          </p:cNvSpPr>
          <p:nvPr>
            <p:ph type="dt" sz="half" idx="10"/>
          </p:nvPr>
        </p:nvSpPr>
        <p:spPr/>
        <p:txBody>
          <a:bodyPr/>
          <a:lstStyle/>
          <a:p>
            <a:pPr>
              <a:defRPr/>
            </a:pPr>
            <a:fld id="{39568F2D-0EA5-4D1F-BA11-CBE53AFA9C32}" type="datetime1">
              <a:rPr lang="fr-FR" smtClean="0"/>
              <a:pPr>
                <a:defRPr/>
              </a:pPr>
              <a:t>17/01/2018</a:t>
            </a:fld>
            <a:endParaRPr lang="fr-FR" dirty="0"/>
          </a:p>
        </p:txBody>
      </p:sp>
      <p:sp>
        <p:nvSpPr>
          <p:cNvPr id="5" name="Espace réservé du numéro de diapositive 4"/>
          <p:cNvSpPr>
            <a:spLocks noGrp="1"/>
          </p:cNvSpPr>
          <p:nvPr>
            <p:ph type="sldNum" sz="quarter" idx="11"/>
          </p:nvPr>
        </p:nvSpPr>
        <p:spPr/>
        <p:txBody>
          <a:bodyPr/>
          <a:lstStyle/>
          <a:p>
            <a:pPr>
              <a:defRPr/>
            </a:pPr>
            <a:fld id="{0FEEEF7E-AFA8-4A0C-9059-93B629ED4240}" type="slidenum">
              <a:rPr lang="fr-FR" smtClean="0"/>
              <a:pPr>
                <a:defRPr/>
              </a:pPr>
              <a:t>27</a:t>
            </a:fld>
            <a:endParaRPr lang="fr-FR" dirty="0"/>
          </a:p>
        </p:txBody>
      </p:sp>
      <p:sp>
        <p:nvSpPr>
          <p:cNvPr id="6" name="ZoneTexte 5"/>
          <p:cNvSpPr txBox="1"/>
          <p:nvPr/>
        </p:nvSpPr>
        <p:spPr>
          <a:xfrm>
            <a:off x="179512" y="1556792"/>
            <a:ext cx="8712968" cy="3693319"/>
          </a:xfrm>
          <a:prstGeom prst="rect">
            <a:avLst/>
          </a:prstGeom>
          <a:noFill/>
        </p:spPr>
        <p:txBody>
          <a:bodyPr wrap="square" rtlCol="0">
            <a:spAutoFit/>
          </a:bodyPr>
          <a:lstStyle/>
          <a:p>
            <a:pPr marL="285750" indent="-285750">
              <a:buFont typeface="Wingdings" panose="05000000000000000000" pitchFamily="2" charset="2"/>
              <a:buChar char="Ø"/>
            </a:pPr>
            <a:r>
              <a:rPr lang="fr-FR" dirty="0" smtClean="0"/>
              <a:t>Des améliorations notables par rapport à la méthode PPV sur la qualité des données météorologiques en entrée des OAD</a:t>
            </a:r>
          </a:p>
          <a:p>
            <a:pPr marL="285750" indent="-285750">
              <a:buFont typeface="Wingdings" panose="05000000000000000000" pitchFamily="2" charset="2"/>
              <a:buChar char="Ø"/>
            </a:pPr>
            <a:endParaRPr lang="fr-FR" dirty="0" smtClean="0"/>
          </a:p>
          <a:p>
            <a:pPr marL="285750" indent="-285750">
              <a:buFont typeface="Wingdings" panose="05000000000000000000" pitchFamily="2" charset="2"/>
              <a:buChar char="Ø"/>
            </a:pPr>
            <a:r>
              <a:rPr lang="fr-FR" dirty="0" smtClean="0"/>
              <a:t>Méthodes perfectibles pour certains paramètres : pluies, températures côtières, zones</a:t>
            </a:r>
          </a:p>
          <a:p>
            <a:r>
              <a:rPr lang="fr-FR" dirty="0" smtClean="0"/>
              <a:t>de montagne….</a:t>
            </a:r>
          </a:p>
          <a:p>
            <a:pPr marL="285750" indent="-285750">
              <a:buFont typeface="Wingdings" panose="05000000000000000000" pitchFamily="2" charset="2"/>
              <a:buChar char="ü"/>
            </a:pPr>
            <a:endParaRPr lang="fr-FR" dirty="0" smtClean="0"/>
          </a:p>
          <a:p>
            <a:pPr marL="285750" indent="-285750">
              <a:buFont typeface="Wingdings" panose="05000000000000000000" pitchFamily="2" charset="2"/>
              <a:buChar char="Ø"/>
            </a:pPr>
            <a:r>
              <a:rPr lang="fr-FR" dirty="0" smtClean="0"/>
              <a:t>Des perspectives d’amélioration existent : satellites, nouvelles </a:t>
            </a:r>
            <a:r>
              <a:rPr lang="fr-FR" dirty="0" err="1" smtClean="0"/>
              <a:t>co</a:t>
            </a:r>
            <a:r>
              <a:rPr lang="fr-FR" dirty="0" smtClean="0"/>
              <a:t>-variables, </a:t>
            </a:r>
          </a:p>
          <a:p>
            <a:r>
              <a:rPr lang="fr-FR" dirty="0" smtClean="0"/>
              <a:t>méthodes statistiques, procédures d’interpolation…..</a:t>
            </a:r>
          </a:p>
          <a:p>
            <a:endParaRPr lang="fr-FR" dirty="0" smtClean="0"/>
          </a:p>
          <a:p>
            <a:pPr marL="285750" indent="-285750">
              <a:buFont typeface="Wingdings" panose="05000000000000000000" pitchFamily="2" charset="2"/>
              <a:buChar char="Ø"/>
            </a:pPr>
            <a:r>
              <a:rPr lang="fr-FR" dirty="0" smtClean="0"/>
              <a:t>Chantier vaste mais thématique reste une priorité pour l’institut</a:t>
            </a:r>
          </a:p>
          <a:p>
            <a:pPr marL="285750" indent="-285750">
              <a:buFont typeface="Wingdings" panose="05000000000000000000" pitchFamily="2" charset="2"/>
              <a:buChar char="Ø"/>
            </a:pPr>
            <a:endParaRPr lang="fr-FR" dirty="0" smtClean="0"/>
          </a:p>
          <a:p>
            <a:pPr marL="285750" indent="-285750">
              <a:buFont typeface="Wingdings" panose="05000000000000000000" pitchFamily="2" charset="2"/>
              <a:buChar char="Ø"/>
            </a:pPr>
            <a:r>
              <a:rPr lang="fr-FR" dirty="0" smtClean="0"/>
              <a:t>Institut ouvert à des partenariats / collaborations (groupe de travail, projet de recherche, stagiaire en commun …)</a:t>
            </a:r>
            <a:endParaRPr lang="fr-FR" dirty="0"/>
          </a:p>
        </p:txBody>
      </p:sp>
    </p:spTree>
    <p:extLst>
      <p:ext uri="{BB962C8B-B14F-4D97-AF65-F5344CB8AC3E}">
        <p14:creationId xmlns:p14="http://schemas.microsoft.com/office/powerpoint/2010/main" val="313596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Sommaire</a:t>
            </a:r>
            <a:endParaRPr lang="fr-FR" dirty="0"/>
          </a:p>
        </p:txBody>
      </p:sp>
      <p:sp>
        <p:nvSpPr>
          <p:cNvPr id="4" name="Espace réservé de la date 3"/>
          <p:cNvSpPr>
            <a:spLocks noGrp="1"/>
          </p:cNvSpPr>
          <p:nvPr>
            <p:ph type="dt" sz="half" idx="10"/>
          </p:nvPr>
        </p:nvSpPr>
        <p:spPr/>
        <p:txBody>
          <a:bodyPr/>
          <a:lstStyle/>
          <a:p>
            <a:pPr>
              <a:defRPr/>
            </a:pPr>
            <a:fld id="{39568F2D-0EA5-4D1F-BA11-CBE53AFA9C32}" type="datetime1">
              <a:rPr lang="fr-FR" smtClean="0"/>
              <a:pPr>
                <a:defRPr/>
              </a:pPr>
              <a:t>17/01/2018</a:t>
            </a:fld>
            <a:endParaRPr lang="fr-FR" dirty="0"/>
          </a:p>
        </p:txBody>
      </p:sp>
      <p:sp>
        <p:nvSpPr>
          <p:cNvPr id="5" name="Espace réservé du numéro de diapositive 4"/>
          <p:cNvSpPr>
            <a:spLocks noGrp="1"/>
          </p:cNvSpPr>
          <p:nvPr>
            <p:ph type="sldNum" sz="quarter" idx="11"/>
          </p:nvPr>
        </p:nvSpPr>
        <p:spPr/>
        <p:txBody>
          <a:bodyPr/>
          <a:lstStyle/>
          <a:p>
            <a:pPr>
              <a:defRPr/>
            </a:pPr>
            <a:fld id="{0FEEEF7E-AFA8-4A0C-9059-93B629ED4240}" type="slidenum">
              <a:rPr lang="fr-FR" smtClean="0"/>
              <a:pPr>
                <a:defRPr/>
              </a:pPr>
              <a:t>3</a:t>
            </a:fld>
            <a:endParaRPr lang="fr-FR" dirty="0"/>
          </a:p>
        </p:txBody>
      </p:sp>
      <p:sp>
        <p:nvSpPr>
          <p:cNvPr id="6" name="ZoneTexte 5"/>
          <p:cNvSpPr txBox="1"/>
          <p:nvPr/>
        </p:nvSpPr>
        <p:spPr>
          <a:xfrm>
            <a:off x="459971" y="1988840"/>
            <a:ext cx="8640379" cy="2215991"/>
          </a:xfrm>
          <a:prstGeom prst="rect">
            <a:avLst/>
          </a:prstGeom>
          <a:noFill/>
        </p:spPr>
        <p:txBody>
          <a:bodyPr wrap="none" rtlCol="0">
            <a:spAutoFit/>
          </a:bodyPr>
          <a:lstStyle/>
          <a:p>
            <a:pPr marL="457200" indent="-457200">
              <a:buFont typeface="+mj-lt"/>
              <a:buAutoNum type="arabicPeriod"/>
            </a:pPr>
            <a:r>
              <a:rPr lang="fr-FR" sz="2400" b="1" dirty="0">
                <a:solidFill>
                  <a:srgbClr val="8B805B"/>
                </a:solidFill>
                <a:latin typeface="Calibri" pitchFamily="34" charset="0"/>
                <a:ea typeface="Arial Unicode MS" pitchFamily="34" charset="-128"/>
                <a:cs typeface="Arial Unicode MS" pitchFamily="34" charset="-128"/>
              </a:rPr>
              <a:t>Le réseau Météorologique ARVALIS</a:t>
            </a:r>
          </a:p>
          <a:p>
            <a:pPr marL="457200" indent="-457200">
              <a:buFont typeface="+mj-lt"/>
              <a:buAutoNum type="arabicPeriod"/>
            </a:pPr>
            <a:r>
              <a:rPr lang="fr-FR" sz="2400" b="1" dirty="0">
                <a:solidFill>
                  <a:srgbClr val="8B805B"/>
                </a:solidFill>
                <a:latin typeface="Calibri" pitchFamily="34" charset="0"/>
                <a:ea typeface="Arial Unicode MS" pitchFamily="34" charset="-128"/>
                <a:cs typeface="Arial Unicode MS" pitchFamily="34" charset="-128"/>
              </a:rPr>
              <a:t>Interpolation spatiale : états des lieux et </a:t>
            </a:r>
            <a:r>
              <a:rPr lang="fr-FR" sz="2400" b="1" dirty="0" smtClean="0">
                <a:solidFill>
                  <a:srgbClr val="8B805B"/>
                </a:solidFill>
                <a:latin typeface="Calibri" pitchFamily="34" charset="0"/>
                <a:ea typeface="Arial Unicode MS" pitchFamily="34" charset="-128"/>
                <a:cs typeface="Arial Unicode MS" pitchFamily="34" charset="-128"/>
              </a:rPr>
              <a:t>chaîne </a:t>
            </a:r>
            <a:r>
              <a:rPr lang="fr-FR" sz="2400" b="1" dirty="0">
                <a:solidFill>
                  <a:srgbClr val="8B805B"/>
                </a:solidFill>
                <a:latin typeface="Calibri" pitchFamily="34" charset="0"/>
                <a:ea typeface="Arial Unicode MS" pitchFamily="34" charset="-128"/>
                <a:cs typeface="Arial Unicode MS" pitchFamily="34" charset="-128"/>
              </a:rPr>
              <a:t>opérationnelle</a:t>
            </a:r>
          </a:p>
          <a:p>
            <a:pPr marL="457200" indent="-457200">
              <a:buFont typeface="+mj-lt"/>
              <a:buAutoNum type="arabicPeriod"/>
            </a:pPr>
            <a:r>
              <a:rPr lang="fr-FR" sz="2400" b="1" dirty="0">
                <a:solidFill>
                  <a:srgbClr val="8B805B"/>
                </a:solidFill>
                <a:latin typeface="Calibri" pitchFamily="34" charset="0"/>
                <a:ea typeface="Arial Unicode MS" pitchFamily="34" charset="-128"/>
                <a:cs typeface="Arial Unicode MS" pitchFamily="34" charset="-128"/>
              </a:rPr>
              <a:t>Co-variables d'intérêts </a:t>
            </a:r>
            <a:r>
              <a:rPr lang="fr-FR" sz="2400" b="1" dirty="0" smtClean="0">
                <a:solidFill>
                  <a:srgbClr val="8B805B"/>
                </a:solidFill>
                <a:latin typeface="Calibri" pitchFamily="34" charset="0"/>
                <a:ea typeface="Arial Unicode MS" pitchFamily="34" charset="-128"/>
                <a:cs typeface="Arial Unicode MS" pitchFamily="34" charset="-128"/>
              </a:rPr>
              <a:t>: </a:t>
            </a:r>
            <a:r>
              <a:rPr lang="fr-FR" sz="2400" b="1" dirty="0">
                <a:solidFill>
                  <a:srgbClr val="8B805B"/>
                </a:solidFill>
                <a:latin typeface="Calibri" pitchFamily="34" charset="0"/>
                <a:ea typeface="Arial Unicode MS" pitchFamily="34" charset="-128"/>
                <a:cs typeface="Arial Unicode MS" pitchFamily="34" charset="-128"/>
              </a:rPr>
              <a:t>MNT, données satellites</a:t>
            </a:r>
          </a:p>
          <a:p>
            <a:pPr marL="457200" indent="-457200">
              <a:buFont typeface="+mj-lt"/>
              <a:buAutoNum type="arabicPeriod"/>
            </a:pPr>
            <a:r>
              <a:rPr lang="fr-FR" sz="2400" b="1" dirty="0">
                <a:solidFill>
                  <a:srgbClr val="8B805B"/>
                </a:solidFill>
                <a:latin typeface="Calibri" pitchFamily="34" charset="0"/>
                <a:ea typeface="Arial Unicode MS" pitchFamily="34" charset="-128"/>
                <a:cs typeface="Arial Unicode MS" pitchFamily="34" charset="-128"/>
              </a:rPr>
              <a:t>Interpolation spatiale : Extension à d’autres paramètres</a:t>
            </a:r>
          </a:p>
          <a:p>
            <a:pPr marL="457200" indent="-457200">
              <a:buFont typeface="+mj-lt"/>
              <a:buAutoNum type="arabicPeriod"/>
            </a:pPr>
            <a:r>
              <a:rPr lang="fr-FR" sz="2400" b="1" dirty="0">
                <a:solidFill>
                  <a:srgbClr val="8B805B"/>
                </a:solidFill>
                <a:latin typeface="Calibri" pitchFamily="34" charset="0"/>
                <a:ea typeface="Arial Unicode MS" pitchFamily="34" charset="-128"/>
                <a:cs typeface="Arial Unicode MS" pitchFamily="34" charset="-128"/>
              </a:rPr>
              <a:t>Conclusion générale et perspectives</a:t>
            </a:r>
          </a:p>
          <a:p>
            <a:endParaRPr lang="fr-FR" dirty="0"/>
          </a:p>
        </p:txBody>
      </p:sp>
    </p:spTree>
    <p:extLst>
      <p:ext uri="{BB962C8B-B14F-4D97-AF65-F5344CB8AC3E}">
        <p14:creationId xmlns:p14="http://schemas.microsoft.com/office/powerpoint/2010/main" val="4126977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2" cstate="print">
            <a:extLst>
              <a:ext uri="{28A0092B-C50C-407E-A947-70E740481C1C}">
                <a14:useLocalDpi xmlns:a14="http://schemas.microsoft.com/office/drawing/2010/main" val="0"/>
              </a:ext>
            </a:extLst>
          </a:blip>
          <a:srcRect l="3712" r="27045"/>
          <a:stretch/>
        </p:blipFill>
        <p:spPr>
          <a:xfrm>
            <a:off x="107504" y="764704"/>
            <a:ext cx="4608512" cy="4706523"/>
          </a:xfrm>
          <a:prstGeom prst="rect">
            <a:avLst/>
          </a:prstGeom>
        </p:spPr>
      </p:pic>
      <p:sp>
        <p:nvSpPr>
          <p:cNvPr id="5123" name="Espace réservé de la date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DFAEBDE5-F7B9-4E82-8DBE-C97EC14E50D7}" type="datetime1">
              <a:rPr lang="fr-FR">
                <a:solidFill>
                  <a:srgbClr val="859828"/>
                </a:solidFill>
              </a:rPr>
              <a:pPr fontAlgn="base">
                <a:spcBef>
                  <a:spcPct val="0"/>
                </a:spcBef>
                <a:spcAft>
                  <a:spcPct val="0"/>
                </a:spcAft>
              </a:pPr>
              <a:t>17/01/2018</a:t>
            </a:fld>
            <a:endParaRPr lang="fr-FR">
              <a:solidFill>
                <a:srgbClr val="859828"/>
              </a:solidFill>
            </a:endParaRPr>
          </a:p>
        </p:txBody>
      </p:sp>
      <p:sp>
        <p:nvSpPr>
          <p:cNvPr id="5124" name="Espace réservé du numéro de diapositive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776C6B82-3393-4CF0-B122-ED5C9F937D32}" type="slidenum">
              <a:rPr lang="fr-FR">
                <a:solidFill>
                  <a:srgbClr val="859828"/>
                </a:solidFill>
              </a:rPr>
              <a:pPr fontAlgn="base">
                <a:spcBef>
                  <a:spcPct val="0"/>
                </a:spcBef>
                <a:spcAft>
                  <a:spcPct val="0"/>
                </a:spcAft>
              </a:pPr>
              <a:t>4</a:t>
            </a:fld>
            <a:endParaRPr lang="fr-FR">
              <a:solidFill>
                <a:srgbClr val="859828"/>
              </a:solidFill>
            </a:endParaRPr>
          </a:p>
        </p:txBody>
      </p:sp>
      <p:sp>
        <p:nvSpPr>
          <p:cNvPr id="5125" name="Titre 6"/>
          <p:cNvSpPr>
            <a:spLocks noGrp="1"/>
          </p:cNvSpPr>
          <p:nvPr>
            <p:ph type="title"/>
          </p:nvPr>
        </p:nvSpPr>
        <p:spPr bwMode="auto">
          <a:xfrm>
            <a:off x="467544" y="88160"/>
            <a:ext cx="8229600" cy="7060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r-FR" dirty="0" smtClean="0"/>
              <a:t>Réseau Météorologique</a:t>
            </a:r>
            <a:br>
              <a:rPr lang="fr-FR" dirty="0" smtClean="0"/>
            </a:br>
            <a:r>
              <a:rPr lang="fr-FR" sz="1200" dirty="0" smtClean="0"/>
              <a:t>05/01/2018</a:t>
            </a:r>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2307" t="37190" b="35197"/>
          <a:stretch/>
        </p:blipFill>
        <p:spPr bwMode="auto">
          <a:xfrm>
            <a:off x="1619672" y="4976165"/>
            <a:ext cx="7339330" cy="1635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Image 3"/>
          <p:cNvPicPr>
            <a:picLocks noChangeAspect="1"/>
          </p:cNvPicPr>
          <p:nvPr/>
        </p:nvPicPr>
        <p:blipFill rotWithShape="1">
          <a:blip r:embed="rId4" cstate="print">
            <a:extLst>
              <a:ext uri="{28A0092B-C50C-407E-A947-70E740481C1C}">
                <a14:useLocalDpi xmlns:a14="http://schemas.microsoft.com/office/drawing/2010/main" val="0"/>
              </a:ext>
            </a:extLst>
          </a:blip>
          <a:srcRect l="15499" t="3871" r="18206" b="9667"/>
          <a:stretch/>
        </p:blipFill>
        <p:spPr>
          <a:xfrm>
            <a:off x="4860032" y="980728"/>
            <a:ext cx="4059930" cy="3744416"/>
          </a:xfrm>
          <a:prstGeom prst="rect">
            <a:avLst/>
          </a:prstGeom>
        </p:spPr>
      </p:pic>
      <p:sp>
        <p:nvSpPr>
          <p:cNvPr id="5" name="ZoneTexte 4"/>
          <p:cNvSpPr txBox="1"/>
          <p:nvPr/>
        </p:nvSpPr>
        <p:spPr>
          <a:xfrm>
            <a:off x="3635896" y="978797"/>
            <a:ext cx="2674899" cy="523220"/>
          </a:xfrm>
          <a:prstGeom prst="rect">
            <a:avLst/>
          </a:prstGeom>
          <a:noFill/>
        </p:spPr>
        <p:txBody>
          <a:bodyPr wrap="none" rtlCol="0">
            <a:spAutoFit/>
          </a:bodyPr>
          <a:lstStyle/>
          <a:p>
            <a:r>
              <a:rPr lang="fr-FR" sz="1400" dirty="0" smtClean="0"/>
              <a:t>672 stations</a:t>
            </a:r>
          </a:p>
          <a:p>
            <a:r>
              <a:rPr lang="fr-FR" sz="1400" dirty="0" smtClean="0"/>
              <a:t>Données journalières uniquement</a:t>
            </a:r>
            <a:endParaRPr lang="fr-FR" sz="1400" dirty="0"/>
          </a:p>
        </p:txBody>
      </p:sp>
    </p:spTree>
    <p:extLst>
      <p:ext uri="{BB962C8B-B14F-4D97-AF65-F5344CB8AC3E}">
        <p14:creationId xmlns:p14="http://schemas.microsoft.com/office/powerpoint/2010/main" val="3659714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fld id="{39568F2D-0EA5-4D1F-BA11-CBE53AFA9C32}" type="datetime1">
              <a:rPr lang="fr-FR" smtClean="0"/>
              <a:pPr>
                <a:defRPr/>
              </a:pPr>
              <a:t>17/01/2018</a:t>
            </a:fld>
            <a:endParaRPr lang="fr-FR" dirty="0"/>
          </a:p>
        </p:txBody>
      </p:sp>
      <p:sp>
        <p:nvSpPr>
          <p:cNvPr id="5" name="Espace réservé du numéro de diapositive 4"/>
          <p:cNvSpPr>
            <a:spLocks noGrp="1"/>
          </p:cNvSpPr>
          <p:nvPr>
            <p:ph type="sldNum" sz="quarter" idx="11"/>
          </p:nvPr>
        </p:nvSpPr>
        <p:spPr/>
        <p:txBody>
          <a:bodyPr/>
          <a:lstStyle/>
          <a:p>
            <a:pPr>
              <a:defRPr/>
            </a:pPr>
            <a:fld id="{0FEEEF7E-AFA8-4A0C-9059-93B629ED4240}" type="slidenum">
              <a:rPr lang="fr-FR" smtClean="0"/>
              <a:pPr>
                <a:defRPr/>
              </a:pPr>
              <a:t>5</a:t>
            </a:fld>
            <a:endParaRPr lang="fr-FR" dirty="0"/>
          </a:p>
        </p:txBody>
      </p:sp>
      <p:sp>
        <p:nvSpPr>
          <p:cNvPr id="6" name="Titre 6"/>
          <p:cNvSpPr>
            <a:spLocks noGrp="1"/>
          </p:cNvSpPr>
          <p:nvPr>
            <p:ph type="title"/>
          </p:nvPr>
        </p:nvSpPr>
        <p:spPr bwMode="auto">
          <a:xfrm>
            <a:off x="457200" y="274638"/>
            <a:ext cx="8229600" cy="7060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r-FR" dirty="0" smtClean="0"/>
              <a:t>Réseau </a:t>
            </a:r>
            <a:r>
              <a:rPr lang="fr-FR" dirty="0"/>
              <a:t>Météorologique</a:t>
            </a:r>
            <a:br>
              <a:rPr lang="fr-FR" dirty="0"/>
            </a:br>
            <a:r>
              <a:rPr lang="fr-FR" sz="1200" dirty="0"/>
              <a:t>05/01/2018</a:t>
            </a:r>
            <a:endParaRPr lang="fr-FR" sz="1200" dirty="0" smtClean="0"/>
          </a:p>
        </p:txBody>
      </p:sp>
      <p:pic>
        <p:nvPicPr>
          <p:cNvPr id="7" name="Image 6"/>
          <p:cNvPicPr>
            <a:picLocks noChangeAspect="1"/>
          </p:cNvPicPr>
          <p:nvPr/>
        </p:nvPicPr>
        <p:blipFill rotWithShape="1">
          <a:blip r:embed="rId2" cstate="print">
            <a:extLst>
              <a:ext uri="{28A0092B-C50C-407E-A947-70E740481C1C}">
                <a14:useLocalDpi xmlns:a14="http://schemas.microsoft.com/office/drawing/2010/main" val="0"/>
              </a:ext>
            </a:extLst>
          </a:blip>
          <a:srcRect l="18024" t="4311" r="18919" b="8593"/>
          <a:stretch/>
        </p:blipFill>
        <p:spPr>
          <a:xfrm>
            <a:off x="5728727" y="764704"/>
            <a:ext cx="3206408" cy="3131840"/>
          </a:xfrm>
          <a:prstGeom prst="rect">
            <a:avLst/>
          </a:prstGeom>
        </p:spPr>
      </p:pic>
      <p:pic>
        <p:nvPicPr>
          <p:cNvPr id="3" name="Image 2"/>
          <p:cNvPicPr>
            <a:picLocks noChangeAspect="1"/>
          </p:cNvPicPr>
          <p:nvPr/>
        </p:nvPicPr>
        <p:blipFill rotWithShape="1">
          <a:blip r:embed="rId3" cstate="print">
            <a:extLst>
              <a:ext uri="{28A0092B-C50C-407E-A947-70E740481C1C}">
                <a14:useLocalDpi xmlns:a14="http://schemas.microsoft.com/office/drawing/2010/main" val="0"/>
              </a:ext>
            </a:extLst>
          </a:blip>
          <a:srcRect l="18095" t="4042" r="19404" b="7745"/>
          <a:stretch/>
        </p:blipFill>
        <p:spPr>
          <a:xfrm>
            <a:off x="3289892" y="3284984"/>
            <a:ext cx="3164646" cy="3158618"/>
          </a:xfrm>
          <a:prstGeom prst="rect">
            <a:avLst/>
          </a:prstGeom>
        </p:spPr>
      </p:pic>
      <p:pic>
        <p:nvPicPr>
          <p:cNvPr id="2" name="Image 1"/>
          <p:cNvPicPr>
            <a:picLocks noChangeAspect="1"/>
          </p:cNvPicPr>
          <p:nvPr/>
        </p:nvPicPr>
        <p:blipFill rotWithShape="1">
          <a:blip r:embed="rId4" cstate="print">
            <a:extLst>
              <a:ext uri="{28A0092B-C50C-407E-A947-70E740481C1C}">
                <a14:useLocalDpi xmlns:a14="http://schemas.microsoft.com/office/drawing/2010/main" val="0"/>
              </a:ext>
            </a:extLst>
          </a:blip>
          <a:srcRect l="18163" t="3594" r="19516" b="8277"/>
          <a:stretch/>
        </p:blipFill>
        <p:spPr>
          <a:xfrm>
            <a:off x="323528" y="836712"/>
            <a:ext cx="3168352" cy="3168351"/>
          </a:xfrm>
          <a:prstGeom prst="rect">
            <a:avLst/>
          </a:prstGeom>
        </p:spPr>
      </p:pic>
      <p:sp>
        <p:nvSpPr>
          <p:cNvPr id="8" name="ZoneTexte 7"/>
          <p:cNvSpPr txBox="1"/>
          <p:nvPr/>
        </p:nvSpPr>
        <p:spPr>
          <a:xfrm>
            <a:off x="1619672" y="4175989"/>
            <a:ext cx="1073307" cy="307777"/>
          </a:xfrm>
          <a:prstGeom prst="rect">
            <a:avLst/>
          </a:prstGeom>
          <a:noFill/>
        </p:spPr>
        <p:txBody>
          <a:bodyPr wrap="none" rtlCol="0">
            <a:spAutoFit/>
          </a:bodyPr>
          <a:lstStyle/>
          <a:p>
            <a:r>
              <a:rPr lang="fr-FR" sz="1400" dirty="0" smtClean="0"/>
              <a:t>672 stations</a:t>
            </a:r>
            <a:endParaRPr lang="fr-FR" sz="1400" dirty="0"/>
          </a:p>
        </p:txBody>
      </p:sp>
      <p:sp>
        <p:nvSpPr>
          <p:cNvPr id="9" name="ZoneTexte 8"/>
          <p:cNvSpPr txBox="1"/>
          <p:nvPr/>
        </p:nvSpPr>
        <p:spPr>
          <a:xfrm>
            <a:off x="7331931" y="3979507"/>
            <a:ext cx="1073307" cy="307777"/>
          </a:xfrm>
          <a:prstGeom prst="rect">
            <a:avLst/>
          </a:prstGeom>
          <a:noFill/>
        </p:spPr>
        <p:txBody>
          <a:bodyPr wrap="none" rtlCol="0">
            <a:spAutoFit/>
          </a:bodyPr>
          <a:lstStyle/>
          <a:p>
            <a:r>
              <a:rPr lang="fr-FR" sz="1400" dirty="0" smtClean="0"/>
              <a:t>178 stations</a:t>
            </a:r>
            <a:endParaRPr lang="fr-FR" sz="1400" dirty="0"/>
          </a:p>
        </p:txBody>
      </p:sp>
      <p:sp>
        <p:nvSpPr>
          <p:cNvPr id="10" name="ZoneTexte 9"/>
          <p:cNvSpPr txBox="1"/>
          <p:nvPr/>
        </p:nvSpPr>
        <p:spPr>
          <a:xfrm>
            <a:off x="5381231" y="6289713"/>
            <a:ext cx="1073307" cy="307777"/>
          </a:xfrm>
          <a:prstGeom prst="rect">
            <a:avLst/>
          </a:prstGeom>
          <a:noFill/>
        </p:spPr>
        <p:txBody>
          <a:bodyPr wrap="none" rtlCol="0">
            <a:spAutoFit/>
          </a:bodyPr>
          <a:lstStyle/>
          <a:p>
            <a:r>
              <a:rPr lang="fr-FR" sz="1400" dirty="0" smtClean="0"/>
              <a:t>163 stations</a:t>
            </a:r>
            <a:endParaRPr lang="fr-FR" sz="1400" dirty="0"/>
          </a:p>
        </p:txBody>
      </p:sp>
    </p:spTree>
    <p:extLst>
      <p:ext uri="{BB962C8B-B14F-4D97-AF65-F5344CB8AC3E}">
        <p14:creationId xmlns:p14="http://schemas.microsoft.com/office/powerpoint/2010/main" val="772241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fld id="{39568F2D-0EA5-4D1F-BA11-CBE53AFA9C32}" type="datetime1">
              <a:rPr lang="fr-FR" smtClean="0"/>
              <a:pPr>
                <a:defRPr/>
              </a:pPr>
              <a:t>17/01/2018</a:t>
            </a:fld>
            <a:endParaRPr lang="fr-FR" dirty="0"/>
          </a:p>
        </p:txBody>
      </p:sp>
      <p:sp>
        <p:nvSpPr>
          <p:cNvPr id="5" name="Espace réservé du numéro de diapositive 4"/>
          <p:cNvSpPr>
            <a:spLocks noGrp="1"/>
          </p:cNvSpPr>
          <p:nvPr>
            <p:ph type="sldNum" sz="quarter" idx="11"/>
          </p:nvPr>
        </p:nvSpPr>
        <p:spPr/>
        <p:txBody>
          <a:bodyPr/>
          <a:lstStyle/>
          <a:p>
            <a:pPr>
              <a:defRPr/>
            </a:pPr>
            <a:fld id="{0FEEEF7E-AFA8-4A0C-9059-93B629ED4240}" type="slidenum">
              <a:rPr lang="fr-FR" smtClean="0"/>
              <a:pPr>
                <a:defRPr/>
              </a:pPr>
              <a:t>6</a:t>
            </a:fld>
            <a:endParaRPr lang="fr-FR" dirty="0"/>
          </a:p>
        </p:txBody>
      </p:sp>
      <p:sp>
        <p:nvSpPr>
          <p:cNvPr id="6" name="Espace réservé du contenu 3"/>
          <p:cNvSpPr>
            <a:spLocks noGrp="1"/>
          </p:cNvSpPr>
          <p:nvPr>
            <p:ph idx="1"/>
          </p:nvPr>
        </p:nvSpPr>
        <p:spPr>
          <a:xfrm>
            <a:off x="590990" y="1484784"/>
            <a:ext cx="8229600" cy="4752528"/>
          </a:xfrm>
        </p:spPr>
        <p:txBody>
          <a:bodyPr/>
          <a:lstStyle/>
          <a:p>
            <a:endParaRPr lang="fr-FR" altLang="fr-FR" sz="1800" dirty="0" smtClean="0"/>
          </a:p>
          <a:p>
            <a:endParaRPr lang="fr-FR" altLang="fr-FR" sz="1800" dirty="0"/>
          </a:p>
          <a:p>
            <a:pPr marL="285750" indent="-285750">
              <a:buFont typeface="Arial" panose="020B0604020202020204" pitchFamily="34" charset="0"/>
              <a:buChar char="•"/>
            </a:pPr>
            <a:r>
              <a:rPr lang="fr-FR" altLang="fr-FR" sz="1800" dirty="0" smtClean="0"/>
              <a:t>7</a:t>
            </a:r>
            <a:r>
              <a:rPr lang="fr-FR" altLang="fr-FR" sz="1800" dirty="0"/>
              <a:t>%   à J+1</a:t>
            </a:r>
          </a:p>
          <a:p>
            <a:pPr marL="285750" indent="-285750">
              <a:buFont typeface="Arial" panose="020B0604020202020204" pitchFamily="34" charset="0"/>
              <a:buChar char="•"/>
            </a:pPr>
            <a:r>
              <a:rPr lang="fr-FR" altLang="fr-FR" sz="1800" dirty="0"/>
              <a:t>78% à J+2</a:t>
            </a:r>
          </a:p>
          <a:p>
            <a:pPr marL="285750" indent="-285750">
              <a:buFont typeface="Arial" panose="020B0604020202020204" pitchFamily="34" charset="0"/>
              <a:buChar char="•"/>
            </a:pPr>
            <a:r>
              <a:rPr lang="fr-FR" altLang="fr-FR" sz="1800" dirty="0"/>
              <a:t>15% à FinMois+45 J</a:t>
            </a:r>
          </a:p>
          <a:p>
            <a:endParaRPr lang="fr-FR" sz="1800" dirty="0"/>
          </a:p>
          <a:p>
            <a:pPr marL="285750" indent="-285750">
              <a:buFont typeface="Arial" panose="020B0604020202020204" pitchFamily="34" charset="0"/>
              <a:buChar char="•"/>
            </a:pPr>
            <a:r>
              <a:rPr lang="fr-FR" sz="1800" dirty="0"/>
              <a:t>92 % de données</a:t>
            </a:r>
            <a:br>
              <a:rPr lang="fr-FR" sz="1800" dirty="0"/>
            </a:br>
            <a:r>
              <a:rPr lang="fr-FR" sz="1800" dirty="0"/>
              <a:t>Météo France</a:t>
            </a:r>
          </a:p>
          <a:p>
            <a:endParaRPr lang="fr-FR" sz="1800" dirty="0"/>
          </a:p>
          <a:p>
            <a:pPr marL="285750" indent="-285750">
              <a:buFont typeface="Arial" panose="020B0604020202020204" pitchFamily="34" charset="0"/>
              <a:buChar char="•"/>
            </a:pPr>
            <a:r>
              <a:rPr lang="fr-FR" sz="1800" dirty="0"/>
              <a:t>85% de données</a:t>
            </a:r>
            <a:br>
              <a:rPr lang="fr-FR" sz="1800" dirty="0"/>
            </a:br>
            <a:r>
              <a:rPr lang="fr-FR" sz="1800" dirty="0"/>
              <a:t>en temps </a:t>
            </a:r>
            <a:r>
              <a:rPr lang="fr-FR" sz="1800" dirty="0" smtClean="0"/>
              <a:t>réel</a:t>
            </a:r>
            <a:endParaRPr lang="fr-FR" sz="1800" dirty="0"/>
          </a:p>
        </p:txBody>
      </p:sp>
      <p:pic>
        <p:nvPicPr>
          <p:cNvPr id="7" name="Image 6"/>
          <p:cNvPicPr>
            <a:picLocks noChangeAspect="1"/>
          </p:cNvPicPr>
          <p:nvPr/>
        </p:nvPicPr>
        <p:blipFill rotWithShape="1">
          <a:blip r:embed="rId2" cstate="print">
            <a:extLst>
              <a:ext uri="{28A0092B-C50C-407E-A947-70E740481C1C}">
                <a14:useLocalDpi xmlns:a14="http://schemas.microsoft.com/office/drawing/2010/main" val="0"/>
              </a:ext>
            </a:extLst>
          </a:blip>
          <a:srcRect l="18163" t="3594" r="19516" b="8277"/>
          <a:stretch/>
        </p:blipFill>
        <p:spPr>
          <a:xfrm>
            <a:off x="3419872" y="1412776"/>
            <a:ext cx="3960440" cy="3960439"/>
          </a:xfrm>
          <a:prstGeom prst="rect">
            <a:avLst/>
          </a:prstGeom>
        </p:spPr>
      </p:pic>
      <p:sp>
        <p:nvSpPr>
          <p:cNvPr id="8" name="Rectangle 7"/>
          <p:cNvSpPr/>
          <p:nvPr/>
        </p:nvSpPr>
        <p:spPr>
          <a:xfrm>
            <a:off x="2094933" y="260648"/>
            <a:ext cx="4572000" cy="769441"/>
          </a:xfrm>
          <a:prstGeom prst="rect">
            <a:avLst/>
          </a:prstGeom>
        </p:spPr>
        <p:txBody>
          <a:bodyPr>
            <a:spAutoFit/>
          </a:bodyPr>
          <a:lstStyle/>
          <a:p>
            <a:pPr algn="ctr"/>
            <a:r>
              <a:rPr lang="fr-FR" sz="3200" b="1" dirty="0">
                <a:solidFill>
                  <a:srgbClr val="8B805B"/>
                </a:solidFill>
                <a:latin typeface="+mj-lt"/>
                <a:ea typeface="+mj-ea"/>
                <a:cs typeface="+mj-cs"/>
              </a:rPr>
              <a:t>Réseau Météorologique</a:t>
            </a:r>
            <a:br>
              <a:rPr lang="fr-FR" sz="3200" b="1" dirty="0">
                <a:solidFill>
                  <a:srgbClr val="8B805B"/>
                </a:solidFill>
                <a:latin typeface="+mj-lt"/>
                <a:ea typeface="+mj-ea"/>
                <a:cs typeface="+mj-cs"/>
              </a:rPr>
            </a:br>
            <a:r>
              <a:rPr lang="fr-FR" sz="1200" b="1" dirty="0">
                <a:solidFill>
                  <a:srgbClr val="8B805B"/>
                </a:solidFill>
                <a:latin typeface="+mj-lt"/>
                <a:ea typeface="+mj-ea"/>
                <a:cs typeface="+mj-cs"/>
              </a:rPr>
              <a:t>05/01/2018</a:t>
            </a:r>
          </a:p>
        </p:txBody>
      </p:sp>
    </p:spTree>
    <p:extLst>
      <p:ext uri="{BB962C8B-B14F-4D97-AF65-F5344CB8AC3E}">
        <p14:creationId xmlns:p14="http://schemas.microsoft.com/office/powerpoint/2010/main" val="427808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ltLang="fr-FR" dirty="0"/>
              <a:t>Qu’est-ce l’interpolation spatiale ?</a:t>
            </a:r>
          </a:p>
        </p:txBody>
      </p:sp>
      <p:sp>
        <p:nvSpPr>
          <p:cNvPr id="4" name="Espace réservé de la date 3"/>
          <p:cNvSpPr>
            <a:spLocks noGrp="1"/>
          </p:cNvSpPr>
          <p:nvPr>
            <p:ph type="dt" sz="half" idx="10"/>
          </p:nvPr>
        </p:nvSpPr>
        <p:spPr/>
        <p:txBody>
          <a:bodyPr/>
          <a:lstStyle/>
          <a:p>
            <a:pPr>
              <a:defRPr/>
            </a:pPr>
            <a:fld id="{39568F2D-0EA5-4D1F-BA11-CBE53AFA9C32}" type="datetime1">
              <a:rPr lang="fr-FR" smtClean="0"/>
              <a:pPr>
                <a:defRPr/>
              </a:pPr>
              <a:t>17/01/2018</a:t>
            </a:fld>
            <a:endParaRPr lang="fr-FR" dirty="0"/>
          </a:p>
        </p:txBody>
      </p:sp>
      <p:sp>
        <p:nvSpPr>
          <p:cNvPr id="5" name="Espace réservé du numéro de diapositive 4"/>
          <p:cNvSpPr>
            <a:spLocks noGrp="1"/>
          </p:cNvSpPr>
          <p:nvPr>
            <p:ph type="sldNum" sz="quarter" idx="11"/>
          </p:nvPr>
        </p:nvSpPr>
        <p:spPr/>
        <p:txBody>
          <a:bodyPr/>
          <a:lstStyle/>
          <a:p>
            <a:pPr>
              <a:defRPr/>
            </a:pPr>
            <a:fld id="{0FEEEF7E-AFA8-4A0C-9059-93B629ED4240}" type="slidenum">
              <a:rPr lang="fr-FR" smtClean="0"/>
              <a:pPr>
                <a:defRPr/>
              </a:pPr>
              <a:t>7</a:t>
            </a:fld>
            <a:endParaRPr lang="fr-FR" dirty="0"/>
          </a:p>
        </p:txBody>
      </p:sp>
      <p:sp>
        <p:nvSpPr>
          <p:cNvPr id="6" name="ZoneTexte 5"/>
          <p:cNvSpPr txBox="1"/>
          <p:nvPr/>
        </p:nvSpPr>
        <p:spPr>
          <a:xfrm>
            <a:off x="853654" y="1052736"/>
            <a:ext cx="7764049" cy="5601533"/>
          </a:xfrm>
          <a:prstGeom prst="rect">
            <a:avLst/>
          </a:prstGeom>
          <a:noFill/>
        </p:spPr>
        <p:txBody>
          <a:bodyPr wrap="none" rtlCol="0">
            <a:spAutoFit/>
          </a:bodyPr>
          <a:lstStyle/>
          <a:p>
            <a:r>
              <a:rPr lang="fr-FR" altLang="fr-FR" sz="2800" dirty="0" smtClean="0"/>
              <a:t>« Estimer </a:t>
            </a:r>
            <a:r>
              <a:rPr lang="fr-FR" altLang="fr-FR" sz="2800" dirty="0"/>
              <a:t>la valeur d’une variable météorologique</a:t>
            </a:r>
          </a:p>
          <a:p>
            <a:r>
              <a:rPr lang="fr-FR" altLang="fr-FR" sz="2800" dirty="0"/>
              <a:t>en un lieu où l’on ne dispose pas d’instrument de</a:t>
            </a:r>
          </a:p>
          <a:p>
            <a:r>
              <a:rPr lang="fr-FR" altLang="fr-FR" sz="2800" dirty="0"/>
              <a:t>mesure et où l’on ne connaît donc pas la valeur</a:t>
            </a:r>
          </a:p>
          <a:p>
            <a:r>
              <a:rPr lang="fr-FR" altLang="fr-FR" sz="2800" dirty="0"/>
              <a:t>exacte de la variable étudiée</a:t>
            </a:r>
            <a:r>
              <a:rPr lang="fr-FR" altLang="fr-FR" sz="2800" dirty="0" smtClean="0"/>
              <a:t>. »</a:t>
            </a:r>
          </a:p>
          <a:p>
            <a:endParaRPr lang="fr-FR" altLang="fr-FR" sz="2800" dirty="0"/>
          </a:p>
          <a:p>
            <a:r>
              <a:rPr lang="fr-FR" altLang="fr-FR" sz="2800" dirty="0" smtClean="0"/>
              <a:t>Objectif : Tester </a:t>
            </a:r>
            <a:r>
              <a:rPr lang="fr-FR" altLang="fr-FR" sz="2800" dirty="0"/>
              <a:t>un certain nombre de méthodes</a:t>
            </a:r>
          </a:p>
          <a:p>
            <a:r>
              <a:rPr lang="fr-FR" altLang="fr-FR" sz="2800" dirty="0"/>
              <a:t>d’interpolation et déterminer celles qui sont les</a:t>
            </a:r>
          </a:p>
          <a:p>
            <a:r>
              <a:rPr lang="fr-FR" altLang="fr-FR" sz="2800" dirty="0"/>
              <a:t>plus performantes et les plus adaptées au réseau de</a:t>
            </a:r>
          </a:p>
          <a:p>
            <a:r>
              <a:rPr lang="fr-FR" altLang="fr-FR" sz="2800" dirty="0"/>
              <a:t>stations dont on dispose</a:t>
            </a:r>
            <a:r>
              <a:rPr lang="fr-FR" altLang="fr-FR" sz="2800" dirty="0" smtClean="0"/>
              <a:t>.</a:t>
            </a:r>
          </a:p>
          <a:p>
            <a:endParaRPr lang="fr-FR" altLang="fr-FR" sz="2800" dirty="0" smtClean="0"/>
          </a:p>
          <a:p>
            <a:r>
              <a:rPr lang="fr-FR" altLang="fr-FR" sz="1600" dirty="0" smtClean="0"/>
              <a:t>NB: Le choix est fait d’effectuer un calcul à la volée au pied de la parcelle et non sur une </a:t>
            </a:r>
          </a:p>
          <a:p>
            <a:r>
              <a:rPr lang="fr-FR" altLang="fr-FR" sz="1600" dirty="0" smtClean="0"/>
              <a:t>grille régulière.</a:t>
            </a:r>
            <a:endParaRPr lang="fr-FR" altLang="fr-FR" sz="1600" dirty="0"/>
          </a:p>
          <a:p>
            <a:endParaRPr lang="fr-FR" altLang="fr-FR" sz="2800" dirty="0"/>
          </a:p>
          <a:p>
            <a:endParaRPr lang="fr-FR" dirty="0"/>
          </a:p>
        </p:txBody>
      </p:sp>
    </p:spTree>
    <p:extLst>
      <p:ext uri="{BB962C8B-B14F-4D97-AF65-F5344CB8AC3E}">
        <p14:creationId xmlns:p14="http://schemas.microsoft.com/office/powerpoint/2010/main" val="3806356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fld id="{39568F2D-0EA5-4D1F-BA11-CBE53AFA9C32}" type="datetime1">
              <a:rPr lang="fr-FR" smtClean="0"/>
              <a:pPr>
                <a:defRPr/>
              </a:pPr>
              <a:t>17/01/2018</a:t>
            </a:fld>
            <a:endParaRPr lang="fr-FR" dirty="0"/>
          </a:p>
        </p:txBody>
      </p:sp>
      <p:sp>
        <p:nvSpPr>
          <p:cNvPr id="5" name="Espace réservé du numéro de diapositive 4"/>
          <p:cNvSpPr>
            <a:spLocks noGrp="1"/>
          </p:cNvSpPr>
          <p:nvPr>
            <p:ph type="sldNum" sz="quarter" idx="11"/>
          </p:nvPr>
        </p:nvSpPr>
        <p:spPr/>
        <p:txBody>
          <a:bodyPr/>
          <a:lstStyle/>
          <a:p>
            <a:pPr>
              <a:defRPr/>
            </a:pPr>
            <a:fld id="{0FEEEF7E-AFA8-4A0C-9059-93B629ED4240}" type="slidenum">
              <a:rPr lang="fr-FR" smtClean="0"/>
              <a:pPr>
                <a:defRPr/>
              </a:pPr>
              <a:t>8</a:t>
            </a:fld>
            <a:endParaRPr lang="fr-FR" dirty="0"/>
          </a:p>
        </p:txBody>
      </p:sp>
      <p:sp>
        <p:nvSpPr>
          <p:cNvPr id="6" name="Titre 2"/>
          <p:cNvSpPr>
            <a:spLocks noGrp="1"/>
          </p:cNvSpPr>
          <p:nvPr>
            <p:ph type="title"/>
          </p:nvPr>
        </p:nvSpPr>
        <p:spPr>
          <a:xfrm>
            <a:off x="457200" y="274638"/>
            <a:ext cx="8229600" cy="1143000"/>
          </a:xfrm>
        </p:spPr>
        <p:txBody>
          <a:bodyPr/>
          <a:lstStyle/>
          <a:p>
            <a:r>
              <a:rPr lang="fr-FR" altLang="fr-FR" dirty="0"/>
              <a:t>Méthodes d’interpolation testées</a:t>
            </a:r>
          </a:p>
        </p:txBody>
      </p:sp>
      <p:sp>
        <p:nvSpPr>
          <p:cNvPr id="7" name="ZoneTexte 6"/>
          <p:cNvSpPr txBox="1"/>
          <p:nvPr/>
        </p:nvSpPr>
        <p:spPr>
          <a:xfrm>
            <a:off x="611559" y="1435998"/>
            <a:ext cx="8280921" cy="4524315"/>
          </a:xfrm>
          <a:prstGeom prst="rect">
            <a:avLst/>
          </a:prstGeom>
          <a:noFill/>
        </p:spPr>
        <p:txBody>
          <a:bodyPr wrap="square" rtlCol="0">
            <a:spAutoFit/>
          </a:bodyPr>
          <a:lstStyle/>
          <a:p>
            <a:pPr marL="285750" indent="-285750">
              <a:buFont typeface="Arial" panose="020B0604020202020204" pitchFamily="34" charset="0"/>
              <a:buChar char="•"/>
            </a:pPr>
            <a:r>
              <a:rPr lang="fr-FR" altLang="fr-FR" dirty="0"/>
              <a:t>Les méthodes Spatiales </a:t>
            </a:r>
            <a:r>
              <a:rPr lang="fr-FR" altLang="fr-FR" dirty="0" smtClean="0"/>
              <a:t>:</a:t>
            </a:r>
            <a:r>
              <a:rPr lang="fr-FR" altLang="fr-FR" dirty="0"/>
              <a:t>	 </a:t>
            </a:r>
          </a:p>
          <a:p>
            <a:r>
              <a:rPr lang="fr-FR" altLang="fr-FR" dirty="0"/>
              <a:t>	- </a:t>
            </a:r>
            <a:r>
              <a:rPr lang="fr-FR" altLang="fr-FR" b="1" u="sng" dirty="0"/>
              <a:t>Les méthodes Inverse distance </a:t>
            </a:r>
            <a:r>
              <a:rPr lang="fr-FR" altLang="fr-FR" dirty="0"/>
              <a:t>: la valeur estimée est fonction </a:t>
            </a:r>
          </a:p>
          <a:p>
            <a:r>
              <a:rPr lang="fr-FR" altLang="fr-FR" dirty="0"/>
              <a:t>	</a:t>
            </a:r>
            <a:r>
              <a:rPr lang="fr-FR" altLang="fr-FR" dirty="0" smtClean="0"/>
              <a:t>d’une </a:t>
            </a:r>
            <a:r>
              <a:rPr lang="fr-FR" altLang="fr-FR" dirty="0"/>
              <a:t>moyenne pondérée des données des plus proche voisin.</a:t>
            </a:r>
          </a:p>
          <a:p>
            <a:r>
              <a:rPr lang="fr-FR" altLang="fr-FR" dirty="0"/>
              <a:t>	On définit le nombre de voisins et l’ordre</a:t>
            </a:r>
          </a:p>
          <a:p>
            <a:endParaRPr lang="fr-FR" altLang="fr-FR" dirty="0"/>
          </a:p>
          <a:p>
            <a:r>
              <a:rPr lang="fr-FR" altLang="fr-FR" dirty="0"/>
              <a:t>	- </a:t>
            </a:r>
            <a:r>
              <a:rPr lang="fr-FR" altLang="fr-FR" b="1" u="sng" dirty="0"/>
              <a:t>Les surfaces de réponses </a:t>
            </a:r>
            <a:r>
              <a:rPr lang="fr-FR" altLang="fr-FR" dirty="0"/>
              <a:t>: calcul par régression linéaire multiple</a:t>
            </a:r>
          </a:p>
          <a:p>
            <a:r>
              <a:rPr lang="fr-FR" altLang="fr-FR" dirty="0"/>
              <a:t>	à l’échelle d’une zone d’une surface de réponse</a:t>
            </a:r>
          </a:p>
          <a:p>
            <a:endParaRPr lang="fr-FR" altLang="fr-FR" dirty="0"/>
          </a:p>
          <a:p>
            <a:r>
              <a:rPr lang="fr-FR" altLang="fr-FR" dirty="0"/>
              <a:t>	- </a:t>
            </a:r>
            <a:r>
              <a:rPr lang="fr-FR" altLang="fr-FR" b="1" u="sng" dirty="0"/>
              <a:t>Combinaison de plusieurs méthodes </a:t>
            </a:r>
            <a:r>
              <a:rPr lang="fr-FR" altLang="fr-FR" dirty="0"/>
              <a:t>: surface de réponses</a:t>
            </a:r>
          </a:p>
          <a:p>
            <a:r>
              <a:rPr lang="fr-FR" altLang="fr-FR" dirty="0"/>
              <a:t>	 + inverse distance</a:t>
            </a:r>
          </a:p>
          <a:p>
            <a:endParaRPr lang="fr-FR" altLang="fr-FR" dirty="0"/>
          </a:p>
          <a:p>
            <a:r>
              <a:rPr lang="fr-FR" altLang="fr-FR" dirty="0"/>
              <a:t>	- </a:t>
            </a:r>
            <a:r>
              <a:rPr lang="fr-FR" altLang="fr-FR" b="1" u="sng" dirty="0"/>
              <a:t>Le </a:t>
            </a:r>
            <a:r>
              <a:rPr lang="fr-FR" altLang="fr-FR" b="1" u="sng" dirty="0" err="1"/>
              <a:t>krigeage</a:t>
            </a:r>
            <a:r>
              <a:rPr lang="fr-FR" altLang="fr-FR" b="1" u="sng" dirty="0"/>
              <a:t> </a:t>
            </a:r>
            <a:r>
              <a:rPr lang="fr-FR" altLang="fr-FR" b="1" u="sng" dirty="0" smtClean="0"/>
              <a:t>et </a:t>
            </a:r>
            <a:r>
              <a:rPr lang="fr-FR" altLang="fr-FR" b="1" u="sng" dirty="0" err="1" smtClean="0"/>
              <a:t>co-krigeage</a:t>
            </a:r>
            <a:r>
              <a:rPr lang="fr-FR" altLang="fr-FR" dirty="0" smtClean="0"/>
              <a:t>:</a:t>
            </a:r>
            <a:r>
              <a:rPr lang="fr-FR" altLang="fr-FR" b="1" dirty="0" smtClean="0"/>
              <a:t> </a:t>
            </a:r>
            <a:r>
              <a:rPr lang="fr-FR" altLang="fr-FR" dirty="0"/>
              <a:t>Méthode d’estimation </a:t>
            </a:r>
            <a:r>
              <a:rPr lang="fr-FR" altLang="fr-FR" dirty="0" smtClean="0"/>
              <a:t>basée sur une modélisation de la structure spatiale des variables d’intérêt</a:t>
            </a:r>
            <a:r>
              <a:rPr lang="fr-FR" altLang="fr-FR" dirty="0"/>
              <a:t>	</a:t>
            </a:r>
          </a:p>
          <a:p>
            <a:endParaRPr lang="fr-FR" altLang="fr-FR" dirty="0"/>
          </a:p>
          <a:p>
            <a:pPr marL="285750" indent="-285750">
              <a:buFont typeface="Arial" panose="020B0604020202020204" pitchFamily="34" charset="0"/>
              <a:buChar char="•"/>
            </a:pPr>
            <a:r>
              <a:rPr lang="fr-FR" altLang="fr-FR" dirty="0" smtClean="0"/>
              <a:t>Les Méthodes spatio-temporelles : </a:t>
            </a:r>
            <a:r>
              <a:rPr lang="fr-FR" altLang="fr-FR" dirty="0"/>
              <a:t>On cherche à estimer une donnée à partir des voisins </a:t>
            </a:r>
            <a:r>
              <a:rPr lang="fr-FR" altLang="fr-FR" dirty="0" smtClean="0"/>
              <a:t>et de </a:t>
            </a:r>
            <a:r>
              <a:rPr lang="fr-FR" altLang="fr-FR" dirty="0"/>
              <a:t>l’historique de données disponibles</a:t>
            </a:r>
          </a:p>
        </p:txBody>
      </p:sp>
    </p:spTree>
    <p:extLst>
      <p:ext uri="{BB962C8B-B14F-4D97-AF65-F5344CB8AC3E}">
        <p14:creationId xmlns:p14="http://schemas.microsoft.com/office/powerpoint/2010/main" val="160463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179512" y="948690"/>
            <a:ext cx="511256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742950" lvl="1" indent="-285750">
              <a:buFont typeface="Arial" panose="020B0604020202020204" pitchFamily="34" charset="0"/>
              <a:buChar char="•"/>
            </a:pPr>
            <a:r>
              <a:rPr lang="fr-FR" altLang="fr-FR" dirty="0" smtClean="0"/>
              <a:t>455 </a:t>
            </a:r>
            <a:r>
              <a:rPr lang="fr-FR" altLang="fr-FR" dirty="0"/>
              <a:t>stations sur toute la </a:t>
            </a:r>
            <a:r>
              <a:rPr lang="fr-FR" altLang="fr-FR" dirty="0" smtClean="0"/>
              <a:t>France</a:t>
            </a:r>
          </a:p>
          <a:p>
            <a:pPr marL="742950" lvl="1" indent="-285750">
              <a:buFont typeface="Arial" panose="020B0604020202020204" pitchFamily="34" charset="0"/>
              <a:buChar char="•"/>
            </a:pPr>
            <a:endParaRPr lang="fr-FR" altLang="fr-FR" dirty="0" smtClean="0"/>
          </a:p>
          <a:p>
            <a:pPr marL="742950" lvl="1" indent="-285750">
              <a:buFont typeface="Arial" panose="020B0604020202020204" pitchFamily="34" charset="0"/>
              <a:buChar char="•"/>
            </a:pPr>
            <a:r>
              <a:rPr lang="fr-FR" altLang="fr-FR" dirty="0" smtClean="0"/>
              <a:t>Données </a:t>
            </a:r>
            <a:r>
              <a:rPr lang="fr-FR" altLang="fr-FR" dirty="0"/>
              <a:t>sur les températures et </a:t>
            </a:r>
            <a:r>
              <a:rPr lang="fr-FR" altLang="fr-FR" dirty="0" smtClean="0"/>
              <a:t>les précipitations </a:t>
            </a:r>
            <a:r>
              <a:rPr lang="fr-FR" altLang="fr-FR" dirty="0"/>
              <a:t>concernant</a:t>
            </a:r>
            <a:r>
              <a:rPr lang="fr-FR" altLang="fr-FR" dirty="0" smtClean="0"/>
              <a:t>:</a:t>
            </a:r>
          </a:p>
          <a:p>
            <a:pPr marL="742950" lvl="1" indent="-285750">
              <a:buFont typeface="Arial" panose="020B0604020202020204" pitchFamily="34" charset="0"/>
              <a:buChar char="•"/>
            </a:pPr>
            <a:endParaRPr lang="fr-FR" altLang="fr-FR" dirty="0"/>
          </a:p>
          <a:p>
            <a:pPr marL="1200150" lvl="2" indent="-285750">
              <a:buFont typeface="Wingdings" panose="05000000000000000000" pitchFamily="2" charset="2"/>
              <a:buChar char="ü"/>
            </a:pPr>
            <a:r>
              <a:rPr lang="fr-FR" altLang="fr-FR" dirty="0" smtClean="0"/>
              <a:t>40 </a:t>
            </a:r>
            <a:r>
              <a:rPr lang="fr-FR" altLang="fr-FR" dirty="0"/>
              <a:t>journées de la période 1994-2003. </a:t>
            </a:r>
          </a:p>
          <a:p>
            <a:pPr marL="1200150" lvl="2" indent="-285750">
              <a:buFont typeface="Wingdings" panose="05000000000000000000" pitchFamily="2" charset="2"/>
              <a:buChar char="ü"/>
            </a:pPr>
            <a:r>
              <a:rPr lang="fr-FR" altLang="fr-FR" dirty="0" smtClean="0"/>
              <a:t>4 </a:t>
            </a:r>
            <a:r>
              <a:rPr lang="fr-FR" altLang="fr-FR" dirty="0"/>
              <a:t>jours par année correspondant chacune à </a:t>
            </a:r>
            <a:r>
              <a:rPr lang="fr-FR" altLang="fr-FR" dirty="0" smtClean="0"/>
              <a:t>une </a:t>
            </a:r>
            <a:r>
              <a:rPr lang="fr-FR" altLang="fr-FR" dirty="0"/>
              <a:t>saison </a:t>
            </a:r>
            <a:r>
              <a:rPr lang="fr-FR" altLang="fr-FR" dirty="0" smtClean="0"/>
              <a:t>(</a:t>
            </a:r>
            <a:r>
              <a:rPr lang="fr-FR" altLang="fr-FR" dirty="0"/>
              <a:t>15 janvier, 20 avril, 18 juillet, 1er octobre</a:t>
            </a:r>
            <a:r>
              <a:rPr lang="fr-FR" altLang="fr-FR" dirty="0" smtClean="0"/>
              <a:t>)</a:t>
            </a:r>
            <a:endParaRPr lang="fr-FR" altLang="fr-FR" dirty="0"/>
          </a:p>
          <a:p>
            <a:pPr marL="1200150" lvl="2" indent="-285750">
              <a:buFont typeface="Wingdings" panose="05000000000000000000" pitchFamily="2" charset="2"/>
              <a:buChar char="ü"/>
            </a:pPr>
            <a:endParaRPr lang="fr-FR" altLang="fr-FR" dirty="0"/>
          </a:p>
          <a:p>
            <a:pPr marL="742950" lvl="1" indent="-285750">
              <a:buFont typeface="Arial" panose="020B0604020202020204" pitchFamily="34" charset="0"/>
              <a:buChar char="•"/>
            </a:pPr>
            <a:r>
              <a:rPr lang="fr-FR" altLang="fr-FR" dirty="0" smtClean="0"/>
              <a:t>355 </a:t>
            </a:r>
            <a:r>
              <a:rPr lang="fr-FR" altLang="fr-FR" dirty="0"/>
              <a:t>stations </a:t>
            </a:r>
            <a:r>
              <a:rPr lang="fr-FR" altLang="fr-FR" dirty="0" smtClean="0"/>
              <a:t>d’interpolation - 100 </a:t>
            </a:r>
            <a:r>
              <a:rPr lang="fr-FR" altLang="fr-FR" dirty="0"/>
              <a:t>stations </a:t>
            </a:r>
            <a:r>
              <a:rPr lang="fr-FR" altLang="fr-FR" dirty="0" smtClean="0"/>
              <a:t>tests.</a:t>
            </a:r>
          </a:p>
          <a:p>
            <a:pPr marL="742950" lvl="1" indent="-285750">
              <a:buFont typeface="Arial" panose="020B0604020202020204" pitchFamily="34" charset="0"/>
              <a:buChar char="•"/>
            </a:pPr>
            <a:endParaRPr lang="fr-FR" altLang="fr-FR" dirty="0" smtClean="0"/>
          </a:p>
          <a:p>
            <a:pPr marL="742950" lvl="1" indent="-285750">
              <a:buFont typeface="Arial" panose="020B0604020202020204" pitchFamily="34" charset="0"/>
              <a:buChar char="•"/>
            </a:pPr>
            <a:r>
              <a:rPr lang="fr-FR" dirty="0"/>
              <a:t>Critères d’évaluation:</a:t>
            </a:r>
          </a:p>
          <a:p>
            <a:pPr lvl="1"/>
            <a:r>
              <a:rPr lang="fr-FR" dirty="0"/>
              <a:t>RMSE = erreur quadratique </a:t>
            </a:r>
            <a:r>
              <a:rPr lang="fr-FR" dirty="0" smtClean="0"/>
              <a:t>moyenne</a:t>
            </a:r>
            <a:endParaRPr lang="fr-FR" altLang="fr-FR" dirty="0" smtClean="0"/>
          </a:p>
          <a:p>
            <a:pPr marL="742950" lvl="1" indent="-285750">
              <a:buFont typeface="Arial" panose="020B0604020202020204" pitchFamily="34" charset="0"/>
              <a:buChar char="•"/>
            </a:pPr>
            <a:endParaRPr lang="fr-FR" altLang="fr-FR" dirty="0"/>
          </a:p>
          <a:p>
            <a:r>
              <a:rPr lang="fr-FR" altLang="fr-FR" dirty="0"/>
              <a:t>Le choix a été fait d’une manière aléatoire tout en vérifiant </a:t>
            </a:r>
            <a:r>
              <a:rPr lang="fr-FR" altLang="fr-FR" dirty="0" smtClean="0"/>
              <a:t>une </a:t>
            </a:r>
            <a:r>
              <a:rPr lang="fr-FR" altLang="fr-FR" dirty="0"/>
              <a:t>répartition spatiale homogène </a:t>
            </a:r>
            <a:r>
              <a:rPr lang="fr-FR" altLang="fr-FR" dirty="0" smtClean="0"/>
              <a:t>et</a:t>
            </a:r>
            <a:endParaRPr lang="fr-FR" altLang="fr-FR" dirty="0"/>
          </a:p>
          <a:p>
            <a:r>
              <a:rPr lang="fr-FR" altLang="fr-FR" dirty="0"/>
              <a:t> une composition équilibrée.</a:t>
            </a:r>
          </a:p>
          <a:p>
            <a:pPr lvl="2"/>
            <a:endParaRPr lang="fr-FR" altLang="fr-FR" dirty="0"/>
          </a:p>
        </p:txBody>
      </p:sp>
      <p:sp>
        <p:nvSpPr>
          <p:cNvPr id="5" name="Titre 2"/>
          <p:cNvSpPr txBox="1">
            <a:spLocks/>
          </p:cNvSpPr>
          <p:nvPr/>
        </p:nvSpPr>
        <p:spPr>
          <a:xfrm>
            <a:off x="457200" y="-18256"/>
            <a:ext cx="8229600" cy="638789"/>
          </a:xfrm>
          <a:prstGeom prst="rect">
            <a:avLst/>
          </a:prstGeom>
        </p:spPr>
        <p:txBody>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altLang="fr-FR" sz="3200" b="1" dirty="0">
                <a:solidFill>
                  <a:srgbClr val="8B805B"/>
                </a:solidFill>
              </a:rPr>
              <a:t>Les données pour la comparaison </a:t>
            </a:r>
          </a:p>
          <a:p>
            <a:r>
              <a:rPr lang="fr-FR" altLang="fr-FR" sz="3200" b="1" dirty="0">
                <a:solidFill>
                  <a:srgbClr val="8B805B"/>
                </a:solidFill>
              </a:rPr>
              <a:t>de méthodes </a:t>
            </a:r>
          </a:p>
        </p:txBody>
      </p:sp>
      <p:grpSp>
        <p:nvGrpSpPr>
          <p:cNvPr id="8" name="Groupe 7"/>
          <p:cNvGrpSpPr/>
          <p:nvPr/>
        </p:nvGrpSpPr>
        <p:grpSpPr>
          <a:xfrm>
            <a:off x="5806574" y="3548569"/>
            <a:ext cx="2740817" cy="2921746"/>
            <a:chOff x="5724128" y="3645024"/>
            <a:chExt cx="2740817" cy="2921746"/>
          </a:xfrm>
        </p:grpSpPr>
        <p:pic>
          <p:nvPicPr>
            <p:cNvPr id="7" name="Picture 6" descr="Cartes stations tests"/>
            <p:cNvPicPr>
              <a:picLocks noChangeAspect="1" noChangeArrowheads="1"/>
            </p:cNvPicPr>
            <p:nvPr/>
          </p:nvPicPr>
          <p:blipFill rotWithShape="1">
            <a:blip r:embed="rId2">
              <a:extLst>
                <a:ext uri="{28A0092B-C50C-407E-A947-70E740481C1C}">
                  <a14:useLocalDpi xmlns:a14="http://schemas.microsoft.com/office/drawing/2010/main" val="0"/>
                </a:ext>
              </a:extLst>
            </a:blip>
            <a:srcRect r="13516"/>
            <a:stretch/>
          </p:blipFill>
          <p:spPr bwMode="auto">
            <a:xfrm>
              <a:off x="5724128" y="3645024"/>
              <a:ext cx="2740817" cy="292174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5724128" y="5147900"/>
              <a:ext cx="360040" cy="369332"/>
            </a:xfrm>
            <a:prstGeom prst="rect">
              <a:avLst/>
            </a:prstGeom>
            <a:solidFill>
              <a:schemeClr val="bg1"/>
            </a:solidFill>
          </p:spPr>
          <p:txBody>
            <a:bodyPr wrap="square" rtlCol="0">
              <a:spAutoFit/>
            </a:bodyPr>
            <a:lstStyle/>
            <a:p>
              <a:endParaRPr lang="fr-FR" dirty="0">
                <a:solidFill>
                  <a:srgbClr val="FF0000"/>
                </a:solidFill>
              </a:endParaRPr>
            </a:p>
          </p:txBody>
        </p:sp>
      </p:grpSp>
      <p:sp>
        <p:nvSpPr>
          <p:cNvPr id="2" name="ZoneTexte 1"/>
          <p:cNvSpPr txBox="1"/>
          <p:nvPr/>
        </p:nvSpPr>
        <p:spPr>
          <a:xfrm>
            <a:off x="7884368" y="3645024"/>
            <a:ext cx="1161152" cy="307777"/>
          </a:xfrm>
          <a:prstGeom prst="rect">
            <a:avLst/>
          </a:prstGeom>
          <a:noFill/>
        </p:spPr>
        <p:txBody>
          <a:bodyPr wrap="none" rtlCol="0">
            <a:spAutoFit/>
          </a:bodyPr>
          <a:lstStyle/>
          <a:p>
            <a:r>
              <a:rPr lang="fr-FR" sz="1400" dirty="0" smtClean="0"/>
              <a:t>Stations tests</a:t>
            </a:r>
            <a:endParaRPr lang="fr-FR" sz="1400" dirty="0"/>
          </a:p>
        </p:txBody>
      </p:sp>
      <p:sp>
        <p:nvSpPr>
          <p:cNvPr id="9" name="ZoneTexte 8"/>
          <p:cNvSpPr txBox="1"/>
          <p:nvPr/>
        </p:nvSpPr>
        <p:spPr>
          <a:xfrm>
            <a:off x="7380312" y="312756"/>
            <a:ext cx="1765740" cy="307777"/>
          </a:xfrm>
          <a:prstGeom prst="rect">
            <a:avLst/>
          </a:prstGeom>
          <a:noFill/>
        </p:spPr>
        <p:txBody>
          <a:bodyPr wrap="none" rtlCol="0">
            <a:spAutoFit/>
          </a:bodyPr>
          <a:lstStyle/>
          <a:p>
            <a:r>
              <a:rPr lang="fr-FR" sz="1400" dirty="0" smtClean="0"/>
              <a:t>Stations interpolation</a:t>
            </a:r>
            <a:endParaRPr lang="fr-FR" sz="1400" dirty="0"/>
          </a:p>
        </p:txBody>
      </p:sp>
      <p:grpSp>
        <p:nvGrpSpPr>
          <p:cNvPr id="4" name="Groupe 3"/>
          <p:cNvGrpSpPr/>
          <p:nvPr/>
        </p:nvGrpSpPr>
        <p:grpSpPr>
          <a:xfrm>
            <a:off x="5652120" y="606572"/>
            <a:ext cx="2812825" cy="2922051"/>
            <a:chOff x="5652120" y="606572"/>
            <a:chExt cx="2812825" cy="2922051"/>
          </a:xfrm>
        </p:grpSpPr>
        <p:pic>
          <p:nvPicPr>
            <p:cNvPr id="6" name="Picture 4" descr="Cartes stations interpolation"/>
            <p:cNvPicPr>
              <a:picLocks noChangeAspect="1" noChangeArrowheads="1"/>
            </p:cNvPicPr>
            <p:nvPr/>
          </p:nvPicPr>
          <p:blipFill rotWithShape="1">
            <a:blip r:embed="rId3">
              <a:extLst>
                <a:ext uri="{28A0092B-C50C-407E-A947-70E740481C1C}">
                  <a14:useLocalDpi xmlns:a14="http://schemas.microsoft.com/office/drawing/2010/main" val="0"/>
                </a:ext>
              </a:extLst>
            </a:blip>
            <a:srcRect r="11244"/>
            <a:stretch/>
          </p:blipFill>
          <p:spPr bwMode="auto">
            <a:xfrm>
              <a:off x="5652121" y="606572"/>
              <a:ext cx="2812824" cy="292205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5652120" y="2195572"/>
              <a:ext cx="360040" cy="369332"/>
            </a:xfrm>
            <a:prstGeom prst="rect">
              <a:avLst/>
            </a:prstGeom>
            <a:solidFill>
              <a:schemeClr val="bg1"/>
            </a:solidFill>
          </p:spPr>
          <p:txBody>
            <a:bodyPr wrap="square" rtlCol="0">
              <a:spAutoFit/>
            </a:bodyPr>
            <a:lstStyle/>
            <a:p>
              <a:endParaRPr lang="fr-FR" dirty="0">
                <a:solidFill>
                  <a:srgbClr val="FF0000"/>
                </a:solidFill>
              </a:endParaRPr>
            </a:p>
          </p:txBody>
        </p:sp>
      </p:grpSp>
      <p:sp>
        <p:nvSpPr>
          <p:cNvPr id="12" name="Espace réservé du numéro de diapositive 4"/>
          <p:cNvSpPr>
            <a:spLocks noGrp="1"/>
          </p:cNvSpPr>
          <p:nvPr>
            <p:ph type="sldNum" sz="quarter" idx="11"/>
          </p:nvPr>
        </p:nvSpPr>
        <p:spPr>
          <a:xfrm>
            <a:off x="8243888" y="6381750"/>
            <a:ext cx="442912" cy="276225"/>
          </a:xfrm>
        </p:spPr>
        <p:txBody>
          <a:bodyPr/>
          <a:lstStyle/>
          <a:p>
            <a:pPr algn="r">
              <a:defRPr/>
            </a:pPr>
            <a:fld id="{0FEEEF7E-AFA8-4A0C-9059-93B629ED4240}" type="slidenum">
              <a:rPr lang="fr-FR" sz="1200" b="1">
                <a:solidFill>
                  <a:srgbClr val="859828"/>
                </a:solidFill>
              </a:rPr>
              <a:pPr algn="r">
                <a:defRPr/>
              </a:pPr>
              <a:t>9</a:t>
            </a:fld>
            <a:endParaRPr lang="fr-FR" sz="1200" b="1" dirty="0">
              <a:solidFill>
                <a:srgbClr val="859828"/>
              </a:solidFill>
            </a:endParaRPr>
          </a:p>
        </p:txBody>
      </p:sp>
    </p:spTree>
    <p:extLst>
      <p:ext uri="{BB962C8B-B14F-4D97-AF65-F5344CB8AC3E}">
        <p14:creationId xmlns:p14="http://schemas.microsoft.com/office/powerpoint/2010/main" val="278905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ele_Visuels_ARVALIS_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1723</TotalTime>
  <Words>1203</Words>
  <Application>Microsoft Office PowerPoint</Application>
  <PresentationFormat>Affichage à l'écran (4:3)</PresentationFormat>
  <Paragraphs>298</Paragraphs>
  <Slides>27</Slides>
  <Notes>1</Notes>
  <HiddenSlides>0</HiddenSlides>
  <MMClips>0</MMClips>
  <ScaleCrop>false</ScaleCrop>
  <HeadingPairs>
    <vt:vector size="4" baseType="variant">
      <vt:variant>
        <vt:lpstr>Thème</vt:lpstr>
      </vt:variant>
      <vt:variant>
        <vt:i4>2</vt:i4>
      </vt:variant>
      <vt:variant>
        <vt:lpstr>Titres des diapositives</vt:lpstr>
      </vt:variant>
      <vt:variant>
        <vt:i4>27</vt:i4>
      </vt:variant>
    </vt:vector>
  </HeadingPairs>
  <TitlesOfParts>
    <vt:vector size="29" baseType="lpstr">
      <vt:lpstr>Blank</vt:lpstr>
      <vt:lpstr>Modele_Visuels_ARVALIS_2013</vt:lpstr>
      <vt:lpstr>Présentation PowerPoint</vt:lpstr>
      <vt:lpstr>Présentation PowerPoint</vt:lpstr>
      <vt:lpstr>Sommaire</vt:lpstr>
      <vt:lpstr>Réseau Météorologique 05/01/2018</vt:lpstr>
      <vt:lpstr>Réseau Météorologique 05/01/2018</vt:lpstr>
      <vt:lpstr>Présentation PowerPoint</vt:lpstr>
      <vt:lpstr>Qu’est-ce l’interpolation spatiale ?</vt:lpstr>
      <vt:lpstr>Méthodes d’interpolation testées</vt:lpstr>
      <vt:lpstr>Présentation PowerPoint</vt:lpstr>
      <vt:lpstr>Présentation PowerPoint</vt:lpstr>
      <vt:lpstr>Résultats – Températures</vt:lpstr>
      <vt:lpstr>Résultats - Pluies</vt:lpstr>
      <vt:lpstr>Conclusion sur les méthodes d’interpolation </vt:lpstr>
      <vt:lpstr>Co-variables d'intérêts  Utilisation données MNT - Impact sur les Tmini et Tmaxi</vt:lpstr>
      <vt:lpstr>Co-variables d'intérêts  Utilisation données satellites - pluies et rayonnement global</vt:lpstr>
      <vt:lpstr>Co-variables d'intérêts  Période 01/09/2017 – 31/10/2017  - Pluies - France entière</vt:lpstr>
      <vt:lpstr>Co-variables d'intérêts  Période 01/09/2017 – 31/10/2017  - Pluies - France entière tableaux de contingence</vt:lpstr>
      <vt:lpstr>Co-variables d'intérêts  Période 01/09/2017 – 31/10/2017  Rayonnement - France entière</vt:lpstr>
      <vt:lpstr>Interpolation spatiale : Humidité relative (HR)</vt:lpstr>
      <vt:lpstr>Interpolation spatiale : Humidité relative (HR)</vt:lpstr>
      <vt:lpstr>Interpolation spatiale : HR vs HA</vt:lpstr>
      <vt:lpstr>Interpolation spatiale : Humidité relative (HR) Résultats par station Méthode ARVALIS</vt:lpstr>
      <vt:lpstr>Interpolation spatiale : Humidité relative (HR) Effet du vent sur la valeur des résidus - Calcul du R2 par station</vt:lpstr>
      <vt:lpstr>Interpolation spatiale : Humidité relative (HR) Prise en compte du vent dans la méthode ARVALIS</vt:lpstr>
      <vt:lpstr>Présentation PowerPoint</vt:lpstr>
      <vt:lpstr>Interpolation spatiale : Vent</vt:lpstr>
      <vt:lpstr>Conclusion générale et perspectives </vt:lpstr>
    </vt:vector>
  </TitlesOfParts>
  <Company>ARVALIS Institut du végétal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80</cp:revision>
  <dcterms:created xsi:type="dcterms:W3CDTF">2018-01-05T07:29:03Z</dcterms:created>
  <dcterms:modified xsi:type="dcterms:W3CDTF">2018-01-17T09:53:48Z</dcterms:modified>
</cp:coreProperties>
</file>