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58" r:id="rId7"/>
    <p:sldId id="280" r:id="rId8"/>
    <p:sldId id="289" r:id="rId9"/>
    <p:sldId id="270" r:id="rId10"/>
    <p:sldId id="269" r:id="rId11"/>
    <p:sldId id="272" r:id="rId12"/>
    <p:sldId id="277" r:id="rId13"/>
    <p:sldId id="278" r:id="rId14"/>
    <p:sldId id="279" r:id="rId15"/>
    <p:sldId id="287" r:id="rId16"/>
    <p:sldId id="268" r:id="rId17"/>
    <p:sldId id="276" r:id="rId18"/>
    <p:sldId id="273" r:id="rId19"/>
    <p:sldId id="288" r:id="rId20"/>
    <p:sldId id="275" r:id="rId21"/>
    <p:sldId id="281" r:id="rId22"/>
    <p:sldId id="282" r:id="rId23"/>
    <p:sldId id="26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D9E6F4-788B-4645-AE8B-B9A42E18057E}" v="21" dt="2019-11-23T22:24:19.073"/>
    <p1510:client id="{1E8E8849-6C54-4CF1-9A59-94A856ED0A95}" v="61" dt="2019-11-21T16:06:36.147"/>
    <p1510:client id="{263A70A5-F321-4C46-AFC7-11CFCE108437}" v="1643" dt="2019-11-22T16:02:16.522"/>
    <p1510:client id="{6A071346-99A8-4D89-88E8-95BBDB36E308}" v="2" dt="2019-11-25T08:22:31.788"/>
    <p1510:client id="{77F807D9-5186-4335-8967-F88F617D7909}" v="120" dt="2019-11-24T20:47:04.873"/>
    <p1510:client id="{813D9CA9-DEAF-46FB-A80D-D47C5B7BE015}" v="99" dt="2019-11-21T15:54:04.775"/>
    <p1510:client id="{999D8D3E-C6B2-46AD-8F00-2516B26EAF2F}" v="1470" dt="2019-11-24T22:08:54.999"/>
    <p1510:client id="{9D9FDD9D-D4AF-43DA-B6AE-214C7D9EFBBA}" v="122" dt="2019-11-21T17:02:48.590"/>
    <p1510:client id="{A622656C-A290-47BF-98DB-D13F4298DE30}" v="13" dt="2019-11-24T15:30:16.599"/>
    <p1510:client id="{C2352501-C03D-455F-88CD-AF1D4C383B5A}" v="201" dt="2019-11-24T19:11:44.715"/>
    <p1510:client id="{D296C82C-6D98-408F-BEEE-74018256F067}" v="241" dt="2019-11-24T21:50:36.445"/>
    <p1510:client id="{E1B6C387-5A3B-441E-9F85-56526A10A9DA}" v="469" dt="2019-11-25T08:15:26.729"/>
    <p1510:client id="{EBD977B7-CB5D-4B84-A46D-23E75902C883}" v="4" dt="2019-11-21T15:39:34.358"/>
    <p1510:client id="{EF356695-5CEF-4AD2-978B-EB7D1EAED878}" v="127" dt="2019-11-24T17:55:47.591"/>
    <p1510:client id="{F3354EE3-E6D5-46C4-8812-CD1B1AC57AF6}" v="11" dt="2019-11-23T21:56:03.9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4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11/25/2019</a:t>
            </a:fld>
            <a:endParaRPr lang="en-US" sz="100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urriyetdailynews.com/compulsory-earthquake-insurance-sales-increase-100-expert-146963" TargetMode="External"/><Relationship Id="rId2" Type="http://schemas.openxmlformats.org/officeDocument/2006/relationships/hyperlink" Target="https://www.allianz.com/content/dam/onemarketing/azcom/Allianz_com/responsibility/documents/Allianz_SR_Report_Turkey_2016.pdf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ask.gov.tr/tcip/content/annualReport/2009_Annual_Report_DASK.pdf" TargetMode="External"/><Relationship Id="rId4" Type="http://schemas.openxmlformats.org/officeDocument/2006/relationships/hyperlink" Target="https://www.kaggle.com/caganseval/earthquak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276600" y="1295400"/>
            <a:ext cx="5326856" cy="1425577"/>
          </a:xfrm>
        </p:spPr>
        <p:txBody>
          <a:bodyPr/>
          <a:lstStyle/>
          <a:p>
            <a:r>
              <a:rPr lang="en-US" b="0"/>
              <a:t>DASK INSURANCE</a:t>
            </a:r>
            <a:br>
              <a:rPr lang="en-US" b="0"/>
            </a:br>
            <a:r>
              <a:rPr lang="en-US" b="0">
                <a:cs typeface="Segoe UI"/>
              </a:rPr>
              <a:t>PRICING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4114800" cy="2551134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000"/>
              <a:t>FUNDAMENTAL OF STATISTICS</a:t>
            </a:r>
            <a:br>
              <a:rPr lang="en-US" sz="2000"/>
            </a:br>
            <a:r>
              <a:rPr lang="en-US" sz="1400" i="1"/>
              <a:t>Francesca </a:t>
            </a:r>
            <a:r>
              <a:rPr lang="en-US" sz="1400" i="1" err="1"/>
              <a:t>Ieva</a:t>
            </a:r>
            <a:endParaRPr lang="en-US" sz="1400" i="1"/>
          </a:p>
          <a:p>
            <a:pPr algn="r"/>
            <a:endParaRPr lang="en-US" sz="1400" i="1"/>
          </a:p>
          <a:p>
            <a:pPr algn="r"/>
            <a:endParaRPr lang="en-US" sz="1400" i="1"/>
          </a:p>
          <a:p>
            <a:pPr algn="r"/>
            <a:endParaRPr lang="en-US" sz="1400" i="1"/>
          </a:p>
          <a:p>
            <a:pPr algn="r">
              <a:lnSpc>
                <a:spcPct val="50000"/>
              </a:lnSpc>
            </a:pPr>
            <a:r>
              <a:rPr lang="en-US" sz="1400"/>
              <a:t>Paolo </a:t>
            </a:r>
            <a:r>
              <a:rPr lang="en-US" sz="1400" err="1"/>
              <a:t>Ticozzi</a:t>
            </a:r>
            <a:r>
              <a:rPr lang="en-US" sz="1400"/>
              <a:t>  </a:t>
            </a:r>
          </a:p>
          <a:p>
            <a:pPr algn="r">
              <a:lnSpc>
                <a:spcPct val="50000"/>
              </a:lnSpc>
            </a:pPr>
            <a:r>
              <a:rPr lang="en-US" sz="1400"/>
              <a:t>Melissa Aoun</a:t>
            </a:r>
          </a:p>
          <a:p>
            <a:pPr algn="r">
              <a:lnSpc>
                <a:spcPct val="50000"/>
              </a:lnSpc>
            </a:pPr>
            <a:r>
              <a:rPr lang="en-US" sz="1400"/>
              <a:t>Riccardo </a:t>
            </a:r>
            <a:r>
              <a:rPr lang="en-US" sz="1400" err="1"/>
              <a:t>Affranchi</a:t>
            </a:r>
            <a:endParaRPr lang="en-US" sz="1400"/>
          </a:p>
          <a:p>
            <a:pPr algn="r">
              <a:lnSpc>
                <a:spcPct val="50000"/>
              </a:lnSpc>
            </a:pPr>
            <a:r>
              <a:rPr lang="en-US" sz="1400" err="1"/>
              <a:t>Gianmaria</a:t>
            </a:r>
            <a:r>
              <a:rPr lang="en-US" sz="1400"/>
              <a:t> </a:t>
            </a:r>
            <a:r>
              <a:rPr lang="en-US" sz="1400" err="1"/>
              <a:t>Carnazzi</a:t>
            </a:r>
            <a:endParaRPr lang="en-US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36737334"/>
              </p:ext>
            </p:extLst>
          </p:nvPr>
        </p:nvGraphicFramePr>
        <p:xfrm>
          <a:off x="457200" y="1722438"/>
          <a:ext cx="4175650" cy="2468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6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4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3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016">
                <a:tc>
                  <a:txBody>
                    <a:bodyPr/>
                    <a:lstStyle/>
                    <a:p>
                      <a:r>
                        <a:rPr lang="en-US" sz="1600"/>
                        <a:t>Richter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2.068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4.279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[0;7,2]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16">
                <a:tc>
                  <a:txBody>
                    <a:bodyPr/>
                    <a:lstStyle/>
                    <a:p>
                      <a:r>
                        <a:rPr lang="en-US" sz="1600"/>
                        <a:t>MW*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1.031*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1.062*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[0;7.7]*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016">
                <a:tc>
                  <a:txBody>
                    <a:bodyPr/>
                    <a:lstStyle/>
                    <a:p>
                      <a:r>
                        <a:rPr lang="en-US" sz="1600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3.974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[0;7,4]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016">
                <a:tc>
                  <a:txBody>
                    <a:bodyPr/>
                    <a:lstStyle/>
                    <a:p>
                      <a:r>
                        <a:rPr lang="en-US" sz="1600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2.438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[0;7,9]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016">
                <a:tc>
                  <a:txBody>
                    <a:bodyPr/>
                    <a:lstStyle/>
                    <a:p>
                      <a:r>
                        <a:rPr lang="en-US" sz="1600"/>
                        <a:t>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2.034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4.138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[0;7,1]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010400" y="228600"/>
            <a:ext cx="175260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endParaRPr lang="en-US" sz="1200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688A7FC-B05D-4547-8C63-09CD426F23DE}"/>
              </a:ext>
            </a:extLst>
          </p:cNvPr>
          <p:cNvSpPr txBox="1"/>
          <p:nvPr/>
        </p:nvSpPr>
        <p:spPr>
          <a:xfrm>
            <a:off x="785003" y="4479986"/>
            <a:ext cx="695576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chemeClr val="bg1"/>
                </a:solidFill>
                <a:ea typeface="+mn-lt"/>
                <a:cs typeface="+mn-lt"/>
              </a:rPr>
              <a:t>*MW is the moment magnitude scale, the mostly used nowadays because it directly relates the energy of an earthquake to the ranking systems.</a:t>
            </a:r>
            <a:br>
              <a:rPr lang="en-US" sz="1100">
                <a:ea typeface="+mn-lt"/>
                <a:cs typeface="+mn-lt"/>
              </a:rPr>
            </a:br>
            <a:r>
              <a:rPr lang="en-US" sz="1100">
                <a:solidFill>
                  <a:schemeClr val="bg1"/>
                </a:solidFill>
                <a:ea typeface="+mn-lt"/>
                <a:cs typeface="+mn-lt"/>
              </a:rPr>
              <a:t>Its statements are less spread compared to the other variables because it is hardly calculated for earthquakes of magnitude of 4.0 or less points on Richter scale</a:t>
            </a:r>
            <a:endParaRPr lang="it-IT" sz="120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endParaRPr lang="it-IT" sz="1200" i="1">
              <a:solidFill>
                <a:schemeClr val="bg1"/>
              </a:solidFill>
              <a:cs typeface="Arial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1B23B0A-40BD-469B-B2E4-78752FE4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Segoe UI"/>
              </a:rPr>
              <a:t>Dispersion indexes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739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egoe UI"/>
              </a:rPr>
              <a:t>Shape indexes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33681668"/>
              </p:ext>
            </p:extLst>
          </p:nvPr>
        </p:nvGraphicFramePr>
        <p:xfrm>
          <a:off x="457200" y="1722438"/>
          <a:ext cx="4038600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Skewness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Kurtosis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Richter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/>
                        <a:t>0.394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- 1.680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MW*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-2.211*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8.352*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-0.136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  <a:r>
                        <a:rPr lang="en-US" baseline="0"/>
                        <a:t> 1.754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2.402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4.006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- 1.192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010400" y="304800"/>
            <a:ext cx="167640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endParaRPr lang="en-US" sz="1200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507DAF9-3BC3-46F7-89E9-9E76B31DB52B}"/>
              </a:ext>
            </a:extLst>
          </p:cNvPr>
          <p:cNvSpPr txBox="1"/>
          <p:nvPr/>
        </p:nvSpPr>
        <p:spPr>
          <a:xfrm>
            <a:off x="785003" y="4479986"/>
            <a:ext cx="6955766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chemeClr val="bg1"/>
                </a:solidFill>
                <a:ea typeface="+mn-lt"/>
                <a:cs typeface="+mn-lt"/>
              </a:rPr>
              <a:t>*MW is the moment magnitude scale, the mostly used nowadays because it directly relates the energy of an earthquake to the ranking systems.</a:t>
            </a:r>
            <a:br>
              <a:rPr lang="en-US" sz="110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en-US" sz="1100">
                <a:solidFill>
                  <a:schemeClr val="bg1"/>
                </a:solidFill>
                <a:ea typeface="+mn-lt"/>
                <a:cs typeface="+mn-lt"/>
              </a:rPr>
              <a:t>Its statements are shaped more around the mean with a longer tail on the left</a:t>
            </a:r>
            <a:endParaRPr lang="it-IT" sz="120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endParaRPr lang="it-IT" sz="120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3187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1C68-C448-4EC1-90F3-AC2B0A6E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Segoe UI"/>
              </a:rPr>
              <a:t>Year frequency</a:t>
            </a:r>
            <a:endParaRPr lang="en-GB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72D444FE-8E28-4379-A150-9DB6717FC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182" y="1932709"/>
            <a:ext cx="5596497" cy="382385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150F23-FB45-4B4B-AB6F-CB3426A68DA2}"/>
              </a:ext>
            </a:extLst>
          </p:cNvPr>
          <p:cNvSpPr txBox="1"/>
          <p:nvPr/>
        </p:nvSpPr>
        <p:spPr>
          <a:xfrm>
            <a:off x="6328064" y="3106881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  <a:cs typeface="Arial"/>
              </a:rPr>
              <a:t>Richter Clusters:</a:t>
            </a:r>
          </a:p>
          <a:p>
            <a:endParaRPr lang="en-US">
              <a:solidFill>
                <a:schemeClr val="bg1"/>
              </a:solidFill>
              <a:cs typeface="Arial"/>
            </a:endParaRPr>
          </a:p>
          <a:p>
            <a:pPr marL="342900" indent="-342900">
              <a:buAutoNum type="arabicPeriod"/>
            </a:pPr>
            <a:r>
              <a:rPr lang="en-US">
                <a:solidFill>
                  <a:schemeClr val="bg1"/>
                </a:solidFill>
                <a:cs typeface="Arial"/>
              </a:rPr>
              <a:t>Minor [0.0;3.9]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chemeClr val="bg1"/>
                </a:solidFill>
                <a:cs typeface="Arial"/>
              </a:rPr>
              <a:t>Moderate [4.0;5.9]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chemeClr val="bg1"/>
                </a:solidFill>
                <a:cs typeface="Arial"/>
              </a:rPr>
              <a:t>Major [6.0;10.0]</a:t>
            </a:r>
          </a:p>
        </p:txBody>
      </p:sp>
    </p:spTree>
    <p:extLst>
      <p:ext uri="{BB962C8B-B14F-4D97-AF65-F5344CB8AC3E}">
        <p14:creationId xmlns:p14="http://schemas.microsoft.com/office/powerpoint/2010/main" val="2855208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egoe UI"/>
              </a:rPr>
              <a:t>Year frequency by Decade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0" y="228600"/>
            <a:ext cx="167640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endParaRPr lang="en-US" sz="1200" b="1">
              <a:solidFill>
                <a:srgbClr val="000000"/>
              </a:solidFill>
              <a:cs typeface="Arial"/>
            </a:endParaRP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4B04996-FF80-4438-BBAB-A37C05CB01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0718" y="1467355"/>
            <a:ext cx="4038600" cy="4038600"/>
          </a:xfrm>
        </p:spPr>
      </p:pic>
      <p:pic>
        <p:nvPicPr>
          <p:cNvPr id="11" name="Picture 1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722D58BD-147E-4DC3-9570-2CFC3FB87A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68982" y="1467355"/>
            <a:ext cx="4038600" cy="4038600"/>
          </a:xfrm>
        </p:spPr>
      </p:pic>
    </p:spTree>
    <p:extLst>
      <p:ext uri="{BB962C8B-B14F-4D97-AF65-F5344CB8AC3E}">
        <p14:creationId xmlns:p14="http://schemas.microsoft.com/office/powerpoint/2010/main" val="1401243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>
                <a:cs typeface="Segoe UI"/>
              </a:rPr>
              <a:t>Year frequency on Moderate and Major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67590" y="3094037"/>
            <a:ext cx="4028210" cy="1491818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64135" indent="0">
              <a:buNone/>
            </a:pPr>
            <a:r>
              <a:rPr lang="en-US" sz="1600"/>
              <a:t>The number of earthquakes in Turkey with higher negative impact are quite high, but it is not increasing over time constantly</a:t>
            </a:r>
            <a:endParaRPr lang="it-IT" sz="1600"/>
          </a:p>
        </p:txBody>
      </p:sp>
      <p:sp>
        <p:nvSpPr>
          <p:cNvPr id="3" name="TextBox 2"/>
          <p:cNvSpPr txBox="1"/>
          <p:nvPr/>
        </p:nvSpPr>
        <p:spPr>
          <a:xfrm>
            <a:off x="6934200" y="304800"/>
            <a:ext cx="182880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endParaRPr lang="en-US" sz="1200" b="1">
              <a:solidFill>
                <a:srgbClr val="000000"/>
              </a:solidFill>
              <a:cs typeface="Arial"/>
            </a:endParaRPr>
          </a:p>
        </p:txBody>
      </p:sp>
      <p:pic>
        <p:nvPicPr>
          <p:cNvPr id="12" name="Picture 1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F164C49-39F1-4124-8CE8-DA417A9DB4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966118"/>
            <a:ext cx="4038600" cy="4038600"/>
          </a:xfrm>
        </p:spPr>
      </p:pic>
    </p:spTree>
    <p:extLst>
      <p:ext uri="{BB962C8B-B14F-4D97-AF65-F5344CB8AC3E}">
        <p14:creationId xmlns:p14="http://schemas.microsoft.com/office/powerpoint/2010/main" val="3128269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egoe UI"/>
              </a:rPr>
              <a:t>Clustering Analysis</a:t>
            </a:r>
            <a:br>
              <a:rPr lang="en-US">
                <a:cs typeface="Segoe UI"/>
              </a:rPr>
            </a:br>
            <a:r>
              <a:rPr lang="en-US" sz="2000">
                <a:cs typeface="Segoe UI"/>
              </a:rPr>
              <a:t>Earthquakes map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8000" y="304800"/>
            <a:ext cx="198120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endParaRPr lang="en-US" sz="1200" b="1">
              <a:solidFill>
                <a:srgbClr val="000000"/>
              </a:solidFill>
              <a:cs typeface="Arial"/>
            </a:endParaRPr>
          </a:p>
        </p:txBody>
      </p:sp>
      <p:pic>
        <p:nvPicPr>
          <p:cNvPr id="9" name="Picture 9" descr="A picture containing sitting, flower&#10;&#10;Description generated with very high confidence">
            <a:extLst>
              <a:ext uri="{FF2B5EF4-FFF2-40B4-BE49-F238E27FC236}">
                <a16:creationId xmlns:a16="http://schemas.microsoft.com/office/drawing/2014/main" id="{4A6D3BC9-9CB2-4A19-A272-2234F242D3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15137" y="2354813"/>
            <a:ext cx="5857296" cy="4055857"/>
          </a:xfrm>
        </p:spPr>
      </p:pic>
      <p:pic>
        <p:nvPicPr>
          <p:cNvPr id="4" name="Picture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5C64DBE7-3D2A-43FC-92E3-7775E2844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018" y="838961"/>
            <a:ext cx="2576946" cy="14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50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473CF-F470-42C0-841B-A3D89D463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D578106-09E3-4EB5-AE80-46B62BF99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4171" y="1600200"/>
            <a:ext cx="7053481" cy="4572000"/>
          </a:xfrm>
        </p:spPr>
      </p:pic>
    </p:spTree>
    <p:extLst>
      <p:ext uri="{BB962C8B-B14F-4D97-AF65-F5344CB8AC3E}">
        <p14:creationId xmlns:p14="http://schemas.microsoft.com/office/powerpoint/2010/main" val="4253353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egoe UI"/>
              </a:rPr>
              <a:t>K-Means 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239000" y="304800"/>
            <a:ext cx="152400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endParaRPr lang="en-US" sz="1200" b="1">
              <a:solidFill>
                <a:srgbClr val="000000"/>
              </a:solidFill>
              <a:cs typeface="Arial"/>
            </a:endParaRPr>
          </a:p>
        </p:txBody>
      </p:sp>
      <p:pic>
        <p:nvPicPr>
          <p:cNvPr id="7" name="Picture 7" descr="A picture containing food&#10;&#10;Description generated with very high confidence">
            <a:extLst>
              <a:ext uri="{FF2B5EF4-FFF2-40B4-BE49-F238E27FC236}">
                <a16:creationId xmlns:a16="http://schemas.microsoft.com/office/drawing/2014/main" id="{AF073DA6-8605-491F-837A-678C22D00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92" y="1864112"/>
            <a:ext cx="5812248" cy="396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83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38F3-CAE0-4233-B8D1-B0AB765C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Segoe UI"/>
              </a:rPr>
              <a:t>Density clustering</a:t>
            </a:r>
            <a:endParaRPr lang="en-GB"/>
          </a:p>
        </p:txBody>
      </p:sp>
      <p:pic>
        <p:nvPicPr>
          <p:cNvPr id="4" name="Picture 4" descr="A close up of a flower&#10;&#10;Description generated with high confidence">
            <a:extLst>
              <a:ext uri="{FF2B5EF4-FFF2-40B4-BE49-F238E27FC236}">
                <a16:creationId xmlns:a16="http://schemas.microsoft.com/office/drawing/2014/main" id="{F56A8AC2-8165-4FD9-83CB-28E02E9B1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391" y="1600200"/>
            <a:ext cx="6050964" cy="4572000"/>
          </a:xfrm>
        </p:spPr>
      </p:pic>
    </p:spTree>
    <p:extLst>
      <p:ext uri="{BB962C8B-B14F-4D97-AF65-F5344CB8AC3E}">
        <p14:creationId xmlns:p14="http://schemas.microsoft.com/office/powerpoint/2010/main" val="2763693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E2628-7FBF-4E38-A795-432F5A20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Segoe UI"/>
              </a:rPr>
              <a:t>Frequencies</a:t>
            </a:r>
            <a:endParaRPr lang="en-GB"/>
          </a:p>
        </p:txBody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5E22DBEC-363E-43CA-A12D-ECE36305D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594" y="2005066"/>
            <a:ext cx="5703001" cy="3989606"/>
          </a:xfrm>
        </p:spPr>
      </p:pic>
    </p:spTree>
    <p:extLst>
      <p:ext uri="{BB962C8B-B14F-4D97-AF65-F5344CB8AC3E}">
        <p14:creationId xmlns:p14="http://schemas.microsoft.com/office/powerpoint/2010/main" val="167430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5D0777-B08C-4808-A096-0F7AA693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DASK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8" name="Callout: Down Arrow 27">
            <a:extLst>
              <a:ext uri="{FF2B5EF4-FFF2-40B4-BE49-F238E27FC236}">
                <a16:creationId xmlns:a16="http://schemas.microsoft.com/office/drawing/2014/main" id="{51C7BC42-E82C-46F4-AC26-B647ABD89149}"/>
              </a:ext>
            </a:extLst>
          </p:cNvPr>
          <p:cNvSpPr/>
          <p:nvPr/>
        </p:nvSpPr>
        <p:spPr>
          <a:xfrm>
            <a:off x="3000375" y="3655002"/>
            <a:ext cx="2971799" cy="633846"/>
          </a:xfrm>
          <a:prstGeom prst="downArrowCallou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  <a:cs typeface="Arial"/>
              </a:rPr>
              <a:t>Year Analysis</a:t>
            </a:r>
          </a:p>
        </p:txBody>
      </p:sp>
      <p:sp>
        <p:nvSpPr>
          <p:cNvPr id="4" name="Callout: Down Arrow 3">
            <a:extLst>
              <a:ext uri="{FF2B5EF4-FFF2-40B4-BE49-F238E27FC236}">
                <a16:creationId xmlns:a16="http://schemas.microsoft.com/office/drawing/2014/main" id="{5BE37B62-AB17-4A5C-9044-943283F8F2AC}"/>
              </a:ext>
            </a:extLst>
          </p:cNvPr>
          <p:cNvSpPr/>
          <p:nvPr/>
        </p:nvSpPr>
        <p:spPr>
          <a:xfrm>
            <a:off x="2117148" y="2034020"/>
            <a:ext cx="4748645" cy="581893"/>
          </a:xfrm>
          <a:prstGeom prst="downArrowCallo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cs typeface="Arial"/>
              </a:rPr>
              <a:t>Company profile, DASK products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16E1B8-C6BF-406B-80FB-1FC36D0434B9}"/>
              </a:ext>
            </a:extLst>
          </p:cNvPr>
          <p:cNvSpPr/>
          <p:nvPr/>
        </p:nvSpPr>
        <p:spPr>
          <a:xfrm>
            <a:off x="2124941" y="4525240"/>
            <a:ext cx="4759035" cy="405246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cs typeface="Arial"/>
              </a:rPr>
              <a:t>Clustering Analysis</a:t>
            </a:r>
          </a:p>
        </p:txBody>
      </p:sp>
      <p:sp>
        <p:nvSpPr>
          <p:cNvPr id="29" name="Callout: Down Arrow 28">
            <a:extLst>
              <a:ext uri="{FF2B5EF4-FFF2-40B4-BE49-F238E27FC236}">
                <a16:creationId xmlns:a16="http://schemas.microsoft.com/office/drawing/2014/main" id="{15EDC2AE-2136-469B-8E49-6B9297CE3BBF}"/>
              </a:ext>
            </a:extLst>
          </p:cNvPr>
          <p:cNvSpPr/>
          <p:nvPr/>
        </p:nvSpPr>
        <p:spPr>
          <a:xfrm>
            <a:off x="3010765" y="2823729"/>
            <a:ext cx="2971800" cy="581893"/>
          </a:xfrm>
          <a:prstGeom prst="downArrow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cs typeface="Arial"/>
              </a:rPr>
              <a:t>Variable Analysis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654"/>
            <a:ext cx="7726680" cy="5203745"/>
          </a:xfrm>
        </p:spPr>
        <p:txBody>
          <a:bodyPr>
            <a:normAutofit/>
          </a:bodyPr>
          <a:lstStyle/>
          <a:p>
            <a:pPr marL="349250" indent="-285750">
              <a:buChar char="•"/>
            </a:pPr>
            <a:r>
              <a:rPr lang="en-US" sz="1600">
                <a:latin typeface="Abadi Extra Light"/>
                <a:hlinkClick r:id="rId2"/>
              </a:rPr>
              <a:t>https://www.allianz.com/content/dam/onemarketing/azcom/Allianz_com/responsibility/documents/Allianz_SR_Report_Turkey_2016.pdf</a:t>
            </a:r>
            <a:endParaRPr lang="en-US" sz="1600">
              <a:latin typeface="Abadi Extra Light"/>
            </a:endParaRPr>
          </a:p>
          <a:p>
            <a:pPr marL="349250" indent="-285750">
              <a:buChar char="•"/>
            </a:pPr>
            <a:r>
              <a:rPr lang="en-US" sz="1600">
                <a:latin typeface="Abadi Extra Light"/>
                <a:hlinkClick r:id="rId3"/>
              </a:rPr>
              <a:t>http://www.hurriyetdailynews.com/compulsory-earthquake-insurance-sales-increase-100-expert-146963</a:t>
            </a:r>
            <a:endParaRPr lang="en-US" sz="1600">
              <a:latin typeface="Abadi Extra Light"/>
            </a:endParaRPr>
          </a:p>
          <a:p>
            <a:pPr marL="349250" indent="-285750">
              <a:buChar char="•"/>
            </a:pPr>
            <a:r>
              <a:rPr lang="en-US" sz="1600">
                <a:latin typeface="Abadi Extra Light"/>
                <a:hlinkClick r:id="rId4"/>
              </a:rPr>
              <a:t>https://www.kaggle.com/caganseval/earthquake</a:t>
            </a:r>
            <a:endParaRPr lang="en-US" sz="1600">
              <a:latin typeface="Abadi Extra Light"/>
              <a:cs typeface="Arial"/>
            </a:endParaRPr>
          </a:p>
          <a:p>
            <a:pPr marL="349250" indent="-285750">
              <a:buChar char="•"/>
            </a:pPr>
            <a:r>
              <a:rPr lang="en-US" sz="1600">
                <a:latin typeface="Abadi Extra Light"/>
                <a:hlinkClick r:id="rId5"/>
              </a:rPr>
              <a:t>https://dask.gov.tr/tcip/content/annualReport/2009_Annual_Report_DASK.pdf</a:t>
            </a:r>
            <a:endParaRPr lang="en-US" sz="1600">
              <a:latin typeface="Abadi Extra Light"/>
            </a:endParaRPr>
          </a:p>
          <a:p>
            <a:pPr marL="349250" indent="-285750">
              <a:buChar char="•"/>
            </a:pPr>
            <a:r>
              <a:rPr lang="en-US" sz="1600" u="sng">
                <a:latin typeface="Abadi Extra Light"/>
                <a:ea typeface="+mn-lt"/>
                <a:cs typeface="+mn-lt"/>
              </a:rPr>
              <a:t>https://en.wikipedia.org/wiki/Moment_magnitude_scale</a:t>
            </a:r>
            <a:endParaRPr lang="en-US" sz="1600" u="sng">
              <a:latin typeface="Abadi Extra Light"/>
              <a:cs typeface="Arial"/>
            </a:endParaRPr>
          </a:p>
          <a:p>
            <a:pPr marL="406400" indent="-342900">
              <a:buFontTx/>
              <a:buChar char="-"/>
            </a:pPr>
            <a:endParaRPr lang="en-US">
              <a:cs typeface="Arial"/>
            </a:endParaRPr>
          </a:p>
          <a:p>
            <a:pPr marL="406400" indent="-342900">
              <a:buFontTx/>
              <a:buChar char="-"/>
            </a:pPr>
            <a:endParaRPr lang="en-US"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86600" y="228600"/>
            <a:ext cx="160020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endParaRPr lang="en-US" sz="1200" b="1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3134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STAKEHOLDER </a:t>
            </a:r>
            <a:r>
              <a:rPr lang="en-US" b="0"/>
              <a:t>Allianz</a:t>
            </a: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59AD99-6BDF-4994-BB96-51E488198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DASK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219200"/>
            <a:ext cx="7726680" cy="1546145"/>
          </a:xfrm>
        </p:spPr>
        <p:txBody>
          <a:bodyPr>
            <a:noAutofit/>
          </a:bodyPr>
          <a:lstStyle/>
          <a:p>
            <a:pPr marL="349250" indent="-285750">
              <a:buFont typeface="Arial"/>
              <a:buChar char="•"/>
            </a:pPr>
            <a:endParaRPr lang="en-US" sz="1600">
              <a:cs typeface="Arial"/>
            </a:endParaRPr>
          </a:p>
          <a:p>
            <a:pPr marL="349250" indent="-285750">
              <a:buFont typeface="Arial"/>
              <a:buChar char="•"/>
            </a:pPr>
            <a:r>
              <a:rPr lang="en-US" sz="1400"/>
              <a:t>Vulnerability of Turkey stem from its geographical location: the Anatolian plate.</a:t>
            </a:r>
            <a:endParaRPr lang="en-US" sz="1400">
              <a:cs typeface="Arial"/>
            </a:endParaRPr>
          </a:p>
          <a:p>
            <a:pPr marL="349250" indent="-285750">
              <a:buFont typeface="Arial"/>
              <a:buChar char="•"/>
            </a:pPr>
            <a:r>
              <a:rPr lang="en-US" sz="1400"/>
              <a:t>Turkey situated on a number of active fault lines.</a:t>
            </a:r>
            <a:endParaRPr lang="en-US" sz="1400">
              <a:cs typeface="Arial"/>
            </a:endParaRPr>
          </a:p>
          <a:p>
            <a:pPr marL="349250" indent="-285750">
              <a:buFont typeface="Arial"/>
              <a:buChar char="•"/>
            </a:pPr>
            <a:r>
              <a:rPr lang="en-US" sz="1400"/>
              <a:t>Disastrous result of earthquakes </a:t>
            </a:r>
            <a:r>
              <a:rPr lang="en-US" sz="1400">
                <a:sym typeface="Wingdings"/>
              </a:rPr>
              <a:t> deaths, injuries, extensive property damage region</a:t>
            </a:r>
            <a:endParaRPr lang="en-US" sz="1400">
              <a:cs typeface="Arial"/>
            </a:endParaRPr>
          </a:p>
          <a:p>
            <a:pPr marL="349250" indent="-285750">
              <a:buFont typeface="Arial"/>
              <a:buChar char="•"/>
            </a:pPr>
            <a:r>
              <a:rPr lang="en-US" sz="1400">
                <a:sym typeface="Wingdings"/>
              </a:rPr>
              <a:t>Implementation of an earthquake insurance for protection, safeguard, fortification and guarantee.</a:t>
            </a:r>
            <a:endParaRPr lang="en-US" sz="1400">
              <a:cs typeface="Arial"/>
            </a:endParaRPr>
          </a:p>
          <a:p>
            <a:pPr marL="63500"/>
            <a:endParaRPr lang="en-US" sz="1600">
              <a:cs typeface="Arial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85800" y="3657600"/>
            <a:ext cx="3521078" cy="571500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1905000" y="3733800"/>
            <a:ext cx="2133600" cy="3810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/>
              <a:t>ALLIANZ COMPANY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96BEBCF-6B37-4CB0-B101-BE4FC27A8A83}"/>
              </a:ext>
            </a:extLst>
          </p:cNvPr>
          <p:cNvSpPr txBox="1">
            <a:spLocks/>
          </p:cNvSpPr>
          <p:nvPr/>
        </p:nvSpPr>
        <p:spPr>
          <a:xfrm>
            <a:off x="1066800" y="4419600"/>
            <a:ext cx="2971800" cy="160020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400"/>
              <a:t>Long-established history of 126 years.</a:t>
            </a:r>
            <a:endParaRPr lang="en-US" sz="1400">
              <a:cs typeface="Arial"/>
            </a:endParaRP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400"/>
              <a:t>Key priority: Sustainability. </a:t>
            </a:r>
            <a:endParaRPr lang="en-US" sz="1400">
              <a:cs typeface="Arial"/>
            </a:endParaRP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400"/>
              <a:t>Financial strength reflects on company’s stakeholders:</a:t>
            </a:r>
            <a:br>
              <a:rPr lang="en-US" sz="1400"/>
            </a:br>
            <a:r>
              <a:rPr lang="en-US" sz="1400"/>
              <a:t>- Customers: 7 M</a:t>
            </a:r>
            <a:br>
              <a:rPr lang="en-US" sz="1400"/>
            </a:br>
            <a:r>
              <a:rPr lang="en-US" sz="1400"/>
              <a:t>- Employees: 2,500</a:t>
            </a:r>
            <a:br>
              <a:rPr lang="en-US" sz="1400"/>
            </a:br>
            <a:r>
              <a:rPr lang="en-US" sz="1400"/>
              <a:t>- Net Profit: TL 526 Million</a:t>
            </a:r>
            <a:endParaRPr lang="en-US" sz="1400">
              <a:cs typeface="Arial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C46028-366E-4F67-A5A9-B08CF511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05400" y="3657600"/>
            <a:ext cx="3480329" cy="571500"/>
            <a:chOff x="2673192" y="3171825"/>
            <a:chExt cx="3132295" cy="514350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0B87D64D-964F-46D7-B928-3AA29C95B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BA2DF9F9-5B5B-4C03-B98F-60F7655E2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73192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4" name="Rectangle 2">
            <a:extLst>
              <a:ext uri="{FF2B5EF4-FFF2-40B4-BE49-F238E27FC236}">
                <a16:creationId xmlns:a16="http://schemas.microsoft.com/office/drawing/2014/main" id="{EEE08402-AE66-4BD0-91FE-EE2B207C31A1}"/>
              </a:ext>
            </a:extLst>
          </p:cNvPr>
          <p:cNvSpPr txBox="1">
            <a:spLocks/>
          </p:cNvSpPr>
          <p:nvPr/>
        </p:nvSpPr>
        <p:spPr>
          <a:xfrm>
            <a:off x="6248400" y="3733800"/>
            <a:ext cx="2057400" cy="46367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/>
              <a:t>DASK INSURANCE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D120688-CE29-447A-A09D-FA1909809B67}"/>
              </a:ext>
            </a:extLst>
          </p:cNvPr>
          <p:cNvSpPr txBox="1">
            <a:spLocks/>
          </p:cNvSpPr>
          <p:nvPr/>
        </p:nvSpPr>
        <p:spPr>
          <a:xfrm>
            <a:off x="5410200" y="4419600"/>
            <a:ext cx="2971800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400"/>
              <a:t>Compulsory Earthquake Insurance.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400"/>
              <a:t>DASK as of 31</a:t>
            </a:r>
            <a:r>
              <a:rPr lang="en-US" sz="1400" baseline="30000"/>
              <a:t>st</a:t>
            </a:r>
            <a:r>
              <a:rPr lang="en-US" sz="1400"/>
              <a:t> December 09:</a:t>
            </a:r>
            <a:br>
              <a:rPr lang="en-US" sz="1400"/>
            </a:br>
            <a:r>
              <a:rPr lang="en-US" sz="1400"/>
              <a:t>- Total number of policies: 3,435,861 pieces</a:t>
            </a:r>
            <a:br>
              <a:rPr lang="en-US" sz="1400"/>
            </a:br>
            <a:r>
              <a:rPr lang="en-US" sz="1400"/>
              <a:t>- Total amount of coverage: </a:t>
            </a:r>
            <a:br>
              <a:rPr lang="en-US" sz="1400"/>
            </a:br>
            <a:r>
              <a:rPr lang="en-US" sz="1400"/>
              <a:t> TL 201 billion</a:t>
            </a:r>
            <a:br>
              <a:rPr lang="en-US" sz="1400"/>
            </a:br>
            <a:r>
              <a:rPr lang="en-US" sz="1400"/>
              <a:t>- Average cover per dwelling: TL 59 thousand</a:t>
            </a:r>
            <a:br>
              <a:rPr lang="en-US" sz="1400"/>
            </a:br>
            <a:endParaRPr 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C482CE-A158-4667-927E-B85B53EB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cs typeface="Segoe UI"/>
              </a:rPr>
              <a:t>Question</a:t>
            </a:r>
            <a:br>
              <a:rPr lang="it-IT">
                <a:cs typeface="Segoe UI"/>
              </a:rPr>
            </a:br>
            <a:endParaRPr lang="it-IT">
              <a:cs typeface="Segoe UI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A2F045-CBF2-4693-9284-668B1C277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indent="-383540"/>
            <a:endParaRPr lang="it-IT" sz="1800">
              <a:cs typeface="Arial"/>
            </a:endParaRPr>
          </a:p>
          <a:p>
            <a:pPr marL="447675" indent="-383540"/>
            <a:endParaRPr lang="it-IT" sz="1800">
              <a:cs typeface="Arial"/>
            </a:endParaRPr>
          </a:p>
          <a:p>
            <a:pPr marL="447675" indent="-383540"/>
            <a:endParaRPr lang="it-IT" sz="1800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5D2A1B-3EDE-4A3E-AE7F-A9769660CAE6}"/>
              </a:ext>
            </a:extLst>
          </p:cNvPr>
          <p:cNvSpPr txBox="1"/>
          <p:nvPr/>
        </p:nvSpPr>
        <p:spPr>
          <a:xfrm>
            <a:off x="187038" y="2379519"/>
            <a:ext cx="870758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cs typeface="Arial"/>
              </a:rPr>
              <a:t>How to identify regions for price discrimination for DASK products?</a:t>
            </a:r>
          </a:p>
        </p:txBody>
      </p:sp>
    </p:spTree>
    <p:extLst>
      <p:ext uri="{BB962C8B-B14F-4D97-AF65-F5344CB8AC3E}">
        <p14:creationId xmlns:p14="http://schemas.microsoft.com/office/powerpoint/2010/main" val="3845960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C11342-6697-4B1C-A551-D5F905D2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cs typeface="Segoe UI"/>
              </a:rPr>
              <a:t>Dataset </a:t>
            </a:r>
            <a:r>
              <a:rPr lang="it-IT" err="1">
                <a:cs typeface="Segoe UI"/>
              </a:rPr>
              <a:t>presentation</a:t>
            </a:r>
            <a:endParaRPr lang="it-IT" err="1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5B4221-274C-4DD2-AD77-CC1940460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64" y="1620982"/>
            <a:ext cx="8229600" cy="4572000"/>
          </a:xfrm>
        </p:spPr>
        <p:txBody>
          <a:bodyPr vert="horz" anchor="t">
            <a:noAutofit/>
          </a:bodyPr>
          <a:lstStyle/>
          <a:p>
            <a:pPr marL="447675" indent="-383540"/>
            <a:r>
              <a:rPr lang="it-IT" sz="1400" b="1">
                <a:cs typeface="Arial"/>
              </a:rPr>
              <a:t>Date / </a:t>
            </a:r>
            <a:r>
              <a:rPr lang="it-IT" sz="1400" b="1" err="1">
                <a:cs typeface="Arial"/>
              </a:rPr>
              <a:t>Latitude</a:t>
            </a:r>
            <a:r>
              <a:rPr lang="it-IT" sz="1400" b="1">
                <a:cs typeface="Arial"/>
              </a:rPr>
              <a:t> / </a:t>
            </a:r>
            <a:r>
              <a:rPr lang="it-IT" sz="1400" b="1" err="1">
                <a:cs typeface="Arial"/>
              </a:rPr>
              <a:t>Longitude</a:t>
            </a:r>
            <a:r>
              <a:rPr lang="it-IT" sz="1400" b="1">
                <a:cs typeface="Arial"/>
              </a:rPr>
              <a:t> / City / Area / ID / </a:t>
            </a:r>
            <a:r>
              <a:rPr lang="it-IT" sz="1400" b="1" err="1">
                <a:cs typeface="Arial"/>
              </a:rPr>
              <a:t>Direction</a:t>
            </a:r>
            <a:r>
              <a:rPr lang="it-IT" sz="1400" b="1">
                <a:cs typeface="Arial"/>
              </a:rPr>
              <a:t> / Time </a:t>
            </a:r>
            <a:r>
              <a:rPr lang="it-IT" sz="1400">
                <a:cs typeface="Arial"/>
              </a:rPr>
              <a:t>of the </a:t>
            </a:r>
            <a:r>
              <a:rPr lang="it-IT" sz="1400" err="1">
                <a:cs typeface="Arial"/>
              </a:rPr>
              <a:t>earthquake</a:t>
            </a:r>
            <a:endParaRPr lang="it-IT" sz="1400">
              <a:cs typeface="Arial"/>
            </a:endParaRPr>
          </a:p>
          <a:p>
            <a:pPr marL="447675" indent="-383540"/>
            <a:r>
              <a:rPr lang="it-IT" sz="1400" b="1">
                <a:cs typeface="Arial"/>
              </a:rPr>
              <a:t>Country</a:t>
            </a:r>
            <a:r>
              <a:rPr lang="it-IT" sz="1400">
                <a:cs typeface="Arial"/>
              </a:rPr>
              <a:t> -&gt; </a:t>
            </a:r>
            <a:r>
              <a:rPr lang="it-IT" sz="1400" err="1">
                <a:cs typeface="Arial"/>
              </a:rPr>
              <a:t>we</a:t>
            </a:r>
            <a:r>
              <a:rPr lang="it-IT" sz="1400">
                <a:cs typeface="Arial"/>
              </a:rPr>
              <a:t> </a:t>
            </a:r>
            <a:r>
              <a:rPr lang="it-IT" sz="1400" err="1">
                <a:cs typeface="Arial"/>
              </a:rPr>
              <a:t>considered</a:t>
            </a:r>
            <a:r>
              <a:rPr lang="it-IT" sz="1400">
                <a:cs typeface="Arial"/>
              </a:rPr>
              <a:t> </a:t>
            </a:r>
            <a:r>
              <a:rPr lang="it-IT" sz="1400" err="1">
                <a:cs typeface="Arial"/>
              </a:rPr>
              <a:t>only</a:t>
            </a:r>
            <a:r>
              <a:rPr lang="it-IT" sz="1400">
                <a:cs typeface="Arial"/>
              </a:rPr>
              <a:t> "</a:t>
            </a:r>
            <a:r>
              <a:rPr lang="it-IT" sz="1400" err="1">
                <a:cs typeface="Arial"/>
              </a:rPr>
              <a:t>Turkey</a:t>
            </a:r>
            <a:r>
              <a:rPr lang="it-IT" sz="1400">
                <a:cs typeface="Arial"/>
              </a:rPr>
              <a:t>", and </a:t>
            </a:r>
            <a:r>
              <a:rPr lang="it-IT" sz="1400" err="1">
                <a:cs typeface="Arial"/>
              </a:rPr>
              <a:t>not</a:t>
            </a:r>
            <a:r>
              <a:rPr lang="it-IT" sz="1400">
                <a:cs typeface="Arial"/>
              </a:rPr>
              <a:t> </a:t>
            </a:r>
            <a:r>
              <a:rPr lang="it-IT" sz="1400" err="1">
                <a:cs typeface="Arial"/>
              </a:rPr>
              <a:t>Aegean</a:t>
            </a:r>
            <a:r>
              <a:rPr lang="it-IT" sz="1400">
                <a:cs typeface="Arial"/>
              </a:rPr>
              <a:t> Sea</a:t>
            </a:r>
          </a:p>
          <a:p>
            <a:pPr marL="447675" indent="-383540"/>
            <a:r>
              <a:rPr lang="it-IT" sz="1400" b="1" err="1">
                <a:cs typeface="Arial"/>
              </a:rPr>
              <a:t>Distance</a:t>
            </a:r>
            <a:r>
              <a:rPr lang="it-IT" sz="1400">
                <a:cs typeface="Arial"/>
              </a:rPr>
              <a:t> of the </a:t>
            </a:r>
            <a:r>
              <a:rPr lang="it-IT" sz="1400" err="1">
                <a:cs typeface="Arial"/>
              </a:rPr>
              <a:t>above</a:t>
            </a:r>
            <a:r>
              <a:rPr lang="it-IT" sz="1400">
                <a:cs typeface="Arial"/>
              </a:rPr>
              <a:t> "</a:t>
            </a:r>
            <a:r>
              <a:rPr lang="it-IT" sz="1400" err="1">
                <a:cs typeface="Arial"/>
              </a:rPr>
              <a:t>direction</a:t>
            </a:r>
            <a:r>
              <a:rPr lang="it-IT" sz="1400">
                <a:cs typeface="Arial"/>
              </a:rPr>
              <a:t>" in Km</a:t>
            </a:r>
          </a:p>
          <a:p>
            <a:pPr marL="447675" indent="-383540"/>
            <a:r>
              <a:rPr lang="it-IT" sz="1400" b="1">
                <a:cs typeface="Arial"/>
              </a:rPr>
              <a:t>Depth </a:t>
            </a:r>
            <a:r>
              <a:rPr lang="it-IT" sz="1400">
                <a:cs typeface="Arial"/>
              </a:rPr>
              <a:t>of the </a:t>
            </a:r>
            <a:r>
              <a:rPr lang="it-IT" sz="1400" err="1">
                <a:cs typeface="Arial"/>
              </a:rPr>
              <a:t>hypocenter</a:t>
            </a:r>
            <a:r>
              <a:rPr lang="it-IT" sz="1400">
                <a:cs typeface="Arial"/>
              </a:rPr>
              <a:t> from the </a:t>
            </a:r>
            <a:r>
              <a:rPr lang="it-IT" sz="1400" err="1">
                <a:cs typeface="Arial"/>
              </a:rPr>
              <a:t>surface</a:t>
            </a:r>
            <a:endParaRPr lang="it-IT" sz="1400">
              <a:cs typeface="Arial"/>
            </a:endParaRPr>
          </a:p>
          <a:p>
            <a:pPr marL="64135" indent="0">
              <a:buNone/>
            </a:pPr>
            <a:r>
              <a:rPr lang="it-IT" sz="1400" b="1">
                <a:ea typeface="+mn-lt"/>
                <a:cs typeface="+mn-lt"/>
              </a:rPr>
              <a:t>Type of magnitude:</a:t>
            </a:r>
            <a:endParaRPr lang="it-IT" sz="1400">
              <a:ea typeface="+mn-lt"/>
              <a:cs typeface="+mn-lt"/>
            </a:endParaRPr>
          </a:p>
          <a:p>
            <a:pPr marL="447675" indent="-383540"/>
            <a:r>
              <a:rPr lang="it-IT" sz="1400" b="1">
                <a:ea typeface="+mn-lt"/>
                <a:cs typeface="+mn-lt"/>
              </a:rPr>
              <a:t>Richter </a:t>
            </a:r>
            <a:r>
              <a:rPr lang="it-IT" sz="1400" b="1" err="1">
                <a:ea typeface="+mn-lt"/>
                <a:cs typeface="+mn-lt"/>
              </a:rPr>
              <a:t>Magnitude</a:t>
            </a:r>
            <a:r>
              <a:rPr lang="it-IT" sz="1400" b="1">
                <a:ea typeface="+mn-lt"/>
                <a:cs typeface="+mn-lt"/>
              </a:rPr>
              <a:t> Scale </a:t>
            </a:r>
            <a:r>
              <a:rPr lang="it-IT" sz="1400">
                <a:ea typeface="+mn-lt"/>
                <a:cs typeface="+mn-lt"/>
              </a:rPr>
              <a:t>-&gt;  </a:t>
            </a:r>
            <a:r>
              <a:rPr lang="it-IT" sz="1400" err="1">
                <a:ea typeface="+mn-lt"/>
                <a:cs typeface="+mn-lt"/>
              </a:rPr>
              <a:t>is</a:t>
            </a:r>
            <a:r>
              <a:rPr lang="it-IT" sz="1400">
                <a:ea typeface="+mn-lt"/>
                <a:cs typeface="+mn-lt"/>
              </a:rPr>
              <a:t> </a:t>
            </a:r>
            <a:r>
              <a:rPr lang="it-IT" sz="1400" err="1">
                <a:ea typeface="+mn-lt"/>
                <a:cs typeface="+mn-lt"/>
              </a:rPr>
              <a:t>determined</a:t>
            </a:r>
            <a:r>
              <a:rPr lang="it-IT" sz="1400">
                <a:ea typeface="+mn-lt"/>
                <a:cs typeface="+mn-lt"/>
              </a:rPr>
              <a:t> from the </a:t>
            </a:r>
            <a:r>
              <a:rPr lang="it-IT" sz="1400" err="1">
                <a:ea typeface="+mn-lt"/>
                <a:cs typeface="+mn-lt"/>
              </a:rPr>
              <a:t>logarithm</a:t>
            </a:r>
            <a:r>
              <a:rPr lang="it-IT" sz="1400">
                <a:ea typeface="+mn-lt"/>
                <a:cs typeface="+mn-lt"/>
              </a:rPr>
              <a:t> of the </a:t>
            </a:r>
            <a:r>
              <a:rPr lang="it-IT" sz="1400" err="1">
                <a:ea typeface="+mn-lt"/>
                <a:cs typeface="+mn-lt"/>
              </a:rPr>
              <a:t>amplitude</a:t>
            </a:r>
            <a:r>
              <a:rPr lang="it-IT" sz="1400">
                <a:ea typeface="+mn-lt"/>
                <a:cs typeface="+mn-lt"/>
              </a:rPr>
              <a:t> of </a:t>
            </a:r>
            <a:r>
              <a:rPr lang="it-IT" sz="1400" err="1">
                <a:ea typeface="+mn-lt"/>
                <a:cs typeface="+mn-lt"/>
              </a:rPr>
              <a:t>waves</a:t>
            </a:r>
            <a:r>
              <a:rPr lang="it-IT" sz="1400">
                <a:ea typeface="+mn-lt"/>
                <a:cs typeface="+mn-lt"/>
              </a:rPr>
              <a:t> </a:t>
            </a:r>
            <a:r>
              <a:rPr lang="it-IT" sz="1400" err="1">
                <a:ea typeface="+mn-lt"/>
                <a:cs typeface="+mn-lt"/>
              </a:rPr>
              <a:t>recorded</a:t>
            </a:r>
            <a:r>
              <a:rPr lang="it-IT" sz="1400">
                <a:ea typeface="+mn-lt"/>
                <a:cs typeface="+mn-lt"/>
              </a:rPr>
              <a:t> by </a:t>
            </a:r>
            <a:r>
              <a:rPr lang="it-IT" sz="1400" err="1">
                <a:ea typeface="+mn-lt"/>
                <a:cs typeface="+mn-lt"/>
              </a:rPr>
              <a:t>seismographs</a:t>
            </a:r>
            <a:endParaRPr lang="it-IT" sz="1400">
              <a:ea typeface="+mn-lt"/>
              <a:cs typeface="+mn-lt"/>
            </a:endParaRPr>
          </a:p>
          <a:p>
            <a:pPr marL="447675" indent="-383540"/>
            <a:r>
              <a:rPr lang="it-IT" sz="1400" b="1" err="1">
                <a:ea typeface="+mn-lt"/>
                <a:cs typeface="+mn-lt"/>
              </a:rPr>
              <a:t>Depending</a:t>
            </a:r>
            <a:r>
              <a:rPr lang="it-IT" sz="1400" b="1">
                <a:ea typeface="+mn-lt"/>
                <a:cs typeface="+mn-lt"/>
              </a:rPr>
              <a:t> on Time </a:t>
            </a:r>
            <a:r>
              <a:rPr lang="it-IT" sz="1400" b="1" err="1">
                <a:ea typeface="+mn-lt"/>
                <a:cs typeface="+mn-lt"/>
              </a:rPr>
              <a:t>Magnitude</a:t>
            </a:r>
            <a:r>
              <a:rPr lang="it-IT" sz="1400" b="1">
                <a:ea typeface="+mn-lt"/>
                <a:cs typeface="+mn-lt"/>
              </a:rPr>
              <a:t> (MD)</a:t>
            </a:r>
            <a:r>
              <a:rPr lang="it-IT" sz="1400">
                <a:ea typeface="+mn-lt"/>
                <a:cs typeface="+mn-lt"/>
              </a:rPr>
              <a:t> -&gt; </a:t>
            </a:r>
            <a:r>
              <a:rPr lang="it-IT" sz="1400" err="1">
                <a:ea typeface="+mn-lt"/>
                <a:cs typeface="+mn-lt"/>
              </a:rPr>
              <a:t>estimated</a:t>
            </a:r>
            <a:r>
              <a:rPr lang="it-IT" sz="1400">
                <a:ea typeface="+mn-lt"/>
                <a:cs typeface="+mn-lt"/>
              </a:rPr>
              <a:t> from the duration or </a:t>
            </a:r>
            <a:r>
              <a:rPr lang="it-IT" sz="1400" err="1">
                <a:ea typeface="+mn-lt"/>
                <a:cs typeface="+mn-lt"/>
              </a:rPr>
              <a:t>length</a:t>
            </a:r>
            <a:r>
              <a:rPr lang="it-IT" sz="1400">
                <a:ea typeface="+mn-lt"/>
                <a:cs typeface="+mn-lt"/>
              </a:rPr>
              <a:t> of the </a:t>
            </a:r>
            <a:r>
              <a:rPr lang="it-IT" sz="1400" err="1">
                <a:ea typeface="+mn-lt"/>
                <a:cs typeface="+mn-lt"/>
              </a:rPr>
              <a:t>seismic</a:t>
            </a:r>
            <a:r>
              <a:rPr lang="it-IT" sz="1400">
                <a:ea typeface="+mn-lt"/>
                <a:cs typeface="+mn-lt"/>
              </a:rPr>
              <a:t> </a:t>
            </a:r>
            <a:r>
              <a:rPr lang="it-IT" sz="1400" err="1">
                <a:ea typeface="+mn-lt"/>
                <a:cs typeface="+mn-lt"/>
              </a:rPr>
              <a:t>wave-train</a:t>
            </a:r>
            <a:endParaRPr lang="it-IT" sz="1400">
              <a:ea typeface="+mn-lt"/>
              <a:cs typeface="+mn-lt"/>
            </a:endParaRPr>
          </a:p>
          <a:p>
            <a:pPr marL="447675" indent="-383540"/>
            <a:r>
              <a:rPr lang="it-IT" sz="1400" b="1">
                <a:ea typeface="+mn-lt"/>
                <a:cs typeface="+mn-lt"/>
              </a:rPr>
              <a:t>Surface-</a:t>
            </a:r>
            <a:r>
              <a:rPr lang="it-IT" sz="1400" b="1" err="1">
                <a:ea typeface="+mn-lt"/>
                <a:cs typeface="+mn-lt"/>
              </a:rPr>
              <a:t>Wave</a:t>
            </a:r>
            <a:r>
              <a:rPr lang="it-IT" sz="1400" b="1">
                <a:ea typeface="+mn-lt"/>
                <a:cs typeface="+mn-lt"/>
              </a:rPr>
              <a:t> </a:t>
            </a:r>
            <a:r>
              <a:rPr lang="it-IT" sz="1400" b="1" err="1">
                <a:ea typeface="+mn-lt"/>
                <a:cs typeface="+mn-lt"/>
              </a:rPr>
              <a:t>Magnitude</a:t>
            </a:r>
            <a:r>
              <a:rPr lang="it-IT" sz="1400" b="1">
                <a:ea typeface="+mn-lt"/>
                <a:cs typeface="+mn-lt"/>
              </a:rPr>
              <a:t> (MS) </a:t>
            </a:r>
            <a:r>
              <a:rPr lang="it-IT" sz="1400">
                <a:ea typeface="+mn-lt"/>
                <a:cs typeface="+mn-lt"/>
              </a:rPr>
              <a:t>-&gt; </a:t>
            </a:r>
            <a:r>
              <a:rPr lang="it-IT" sz="1400" err="1">
                <a:ea typeface="+mn-lt"/>
                <a:cs typeface="+mn-lt"/>
              </a:rPr>
              <a:t>considers</a:t>
            </a:r>
            <a:r>
              <a:rPr lang="it-IT" sz="1400">
                <a:ea typeface="+mn-lt"/>
                <a:cs typeface="+mn-lt"/>
              </a:rPr>
              <a:t> </a:t>
            </a:r>
            <a:r>
              <a:rPr lang="it-IT" sz="1400" err="1">
                <a:ea typeface="+mn-lt"/>
                <a:cs typeface="+mn-lt"/>
              </a:rPr>
              <a:t>only</a:t>
            </a:r>
            <a:r>
              <a:rPr lang="it-IT" sz="1400">
                <a:ea typeface="+mn-lt"/>
                <a:cs typeface="+mn-lt"/>
              </a:rPr>
              <a:t> </a:t>
            </a:r>
            <a:r>
              <a:rPr lang="it-IT" sz="1400" err="1">
                <a:ea typeface="+mn-lt"/>
                <a:cs typeface="+mn-lt"/>
              </a:rPr>
              <a:t>surface</a:t>
            </a:r>
            <a:r>
              <a:rPr lang="it-IT" sz="1400">
                <a:ea typeface="+mn-lt"/>
                <a:cs typeface="+mn-lt"/>
              </a:rPr>
              <a:t> </a:t>
            </a:r>
            <a:r>
              <a:rPr lang="it-IT" sz="1400" err="1">
                <a:ea typeface="+mn-lt"/>
                <a:cs typeface="+mn-lt"/>
              </a:rPr>
              <a:t>waves</a:t>
            </a:r>
            <a:endParaRPr lang="it-IT" sz="1400">
              <a:ea typeface="+mn-lt"/>
              <a:cs typeface="+mn-lt"/>
            </a:endParaRPr>
          </a:p>
          <a:p>
            <a:pPr marL="447675" indent="-383540"/>
            <a:r>
              <a:rPr lang="it-IT" sz="1400" b="1">
                <a:ea typeface="+mn-lt"/>
                <a:cs typeface="+mn-lt"/>
              </a:rPr>
              <a:t>Body-</a:t>
            </a:r>
            <a:r>
              <a:rPr lang="it-IT" sz="1400" b="1" err="1">
                <a:ea typeface="+mn-lt"/>
                <a:cs typeface="+mn-lt"/>
              </a:rPr>
              <a:t>Wave</a:t>
            </a:r>
            <a:r>
              <a:rPr lang="it-IT" sz="1400" b="1">
                <a:ea typeface="+mn-lt"/>
                <a:cs typeface="+mn-lt"/>
              </a:rPr>
              <a:t> </a:t>
            </a:r>
            <a:r>
              <a:rPr lang="it-IT" sz="1400" b="1" err="1">
                <a:ea typeface="+mn-lt"/>
                <a:cs typeface="+mn-lt"/>
              </a:rPr>
              <a:t>Magnitude</a:t>
            </a:r>
            <a:r>
              <a:rPr lang="it-IT" sz="1400" b="1">
                <a:ea typeface="+mn-lt"/>
                <a:cs typeface="+mn-lt"/>
              </a:rPr>
              <a:t> (MB) </a:t>
            </a:r>
            <a:r>
              <a:rPr lang="it-IT" sz="1400">
                <a:ea typeface="+mn-lt"/>
                <a:cs typeface="+mn-lt"/>
              </a:rPr>
              <a:t>-&gt; </a:t>
            </a:r>
            <a:r>
              <a:rPr lang="it-IT" sz="1400" err="1">
                <a:ea typeface="+mn-lt"/>
                <a:cs typeface="+mn-lt"/>
              </a:rPr>
              <a:t>considers</a:t>
            </a:r>
            <a:r>
              <a:rPr lang="it-IT" sz="1400">
                <a:ea typeface="+mn-lt"/>
                <a:cs typeface="+mn-lt"/>
              </a:rPr>
              <a:t> P- and S-</a:t>
            </a:r>
            <a:r>
              <a:rPr lang="it-IT" sz="1400" err="1">
                <a:ea typeface="+mn-lt"/>
                <a:cs typeface="+mn-lt"/>
              </a:rPr>
              <a:t>waves</a:t>
            </a:r>
            <a:endParaRPr lang="it-IT" sz="1400">
              <a:ea typeface="+mn-lt"/>
              <a:cs typeface="+mn-lt"/>
            </a:endParaRPr>
          </a:p>
          <a:p>
            <a:pPr marL="447675" indent="-383540"/>
            <a:r>
              <a:rPr lang="it-IT" sz="1400" b="1">
                <a:ea typeface="+mn-lt"/>
                <a:cs typeface="+mn-lt"/>
              </a:rPr>
              <a:t>Moment </a:t>
            </a:r>
            <a:r>
              <a:rPr lang="it-IT" sz="1400" b="1" err="1">
                <a:ea typeface="+mn-lt"/>
                <a:cs typeface="+mn-lt"/>
              </a:rPr>
              <a:t>Magnitude</a:t>
            </a:r>
            <a:r>
              <a:rPr lang="it-IT" sz="1400" b="1">
                <a:ea typeface="+mn-lt"/>
                <a:cs typeface="+mn-lt"/>
              </a:rPr>
              <a:t> (MW) </a:t>
            </a:r>
            <a:r>
              <a:rPr lang="it-IT" sz="1400">
                <a:ea typeface="+mn-lt"/>
                <a:cs typeface="+mn-lt"/>
              </a:rPr>
              <a:t>-&gt; </a:t>
            </a:r>
            <a:r>
              <a:rPr lang="it-IT" sz="1400" err="1">
                <a:ea typeface="+mn-lt"/>
                <a:cs typeface="+mn-lt"/>
              </a:rPr>
              <a:t>based</a:t>
            </a:r>
            <a:r>
              <a:rPr lang="it-IT" sz="1400">
                <a:ea typeface="+mn-lt"/>
                <a:cs typeface="+mn-lt"/>
              </a:rPr>
              <a:t> on </a:t>
            </a:r>
            <a:r>
              <a:rPr lang="it-IT" sz="1400" err="1">
                <a:ea typeface="+mn-lt"/>
                <a:cs typeface="+mn-lt"/>
              </a:rPr>
              <a:t>seismic</a:t>
            </a:r>
            <a:r>
              <a:rPr lang="it-IT" sz="1400">
                <a:ea typeface="+mn-lt"/>
                <a:cs typeface="+mn-lt"/>
              </a:rPr>
              <a:t> moment, a </a:t>
            </a:r>
            <a:r>
              <a:rPr lang="it-IT" sz="1400" err="1">
                <a:ea typeface="+mn-lt"/>
                <a:cs typeface="+mn-lt"/>
              </a:rPr>
              <a:t>measure</a:t>
            </a:r>
            <a:r>
              <a:rPr lang="it-IT" sz="1400">
                <a:ea typeface="+mn-lt"/>
                <a:cs typeface="+mn-lt"/>
              </a:rPr>
              <a:t> of work </a:t>
            </a:r>
            <a:r>
              <a:rPr lang="it-IT" sz="1400" err="1">
                <a:ea typeface="+mn-lt"/>
                <a:cs typeface="+mn-lt"/>
              </a:rPr>
              <a:t>done</a:t>
            </a:r>
            <a:r>
              <a:rPr lang="it-IT" sz="1400">
                <a:ea typeface="+mn-lt"/>
                <a:cs typeface="+mn-lt"/>
              </a:rPr>
              <a:t> by the </a:t>
            </a:r>
            <a:r>
              <a:rPr lang="it-IT" sz="1400" err="1">
                <a:ea typeface="+mn-lt"/>
                <a:cs typeface="+mn-lt"/>
              </a:rPr>
              <a:t>earthquake</a:t>
            </a:r>
            <a:endParaRPr lang="it-IT" sz="1400">
              <a:ea typeface="+mn-lt"/>
              <a:cs typeface="+mn-lt"/>
            </a:endParaRPr>
          </a:p>
          <a:p>
            <a:pPr marL="447675" indent="-383540"/>
            <a:r>
              <a:rPr lang="it-IT" sz="1400" b="1" err="1">
                <a:ea typeface="+mn-lt"/>
                <a:cs typeface="+mn-lt"/>
              </a:rPr>
              <a:t>Biggest</a:t>
            </a:r>
            <a:r>
              <a:rPr lang="it-IT" sz="1400" b="1">
                <a:ea typeface="+mn-lt"/>
                <a:cs typeface="+mn-lt"/>
              </a:rPr>
              <a:t> </a:t>
            </a:r>
            <a:r>
              <a:rPr lang="it-IT" sz="1400" b="1" err="1">
                <a:ea typeface="+mn-lt"/>
                <a:cs typeface="+mn-lt"/>
              </a:rPr>
              <a:t>Magnitude</a:t>
            </a:r>
            <a:r>
              <a:rPr lang="it-IT" sz="1400" b="1">
                <a:ea typeface="+mn-lt"/>
                <a:cs typeface="+mn-lt"/>
              </a:rPr>
              <a:t> Value (XM) </a:t>
            </a:r>
            <a:r>
              <a:rPr lang="it-IT" sz="1400">
                <a:ea typeface="+mn-lt"/>
                <a:cs typeface="+mn-lt"/>
              </a:rPr>
              <a:t>-&gt; </a:t>
            </a:r>
            <a:r>
              <a:rPr lang="it-IT" sz="1400" err="1">
                <a:ea typeface="+mn-lt"/>
                <a:cs typeface="+mn-lt"/>
              </a:rPr>
              <a:t>represents</a:t>
            </a:r>
            <a:r>
              <a:rPr lang="it-IT" sz="1400">
                <a:ea typeface="+mn-lt"/>
                <a:cs typeface="+mn-lt"/>
              </a:rPr>
              <a:t> the </a:t>
            </a:r>
            <a:r>
              <a:rPr lang="it-IT" sz="1400" err="1">
                <a:ea typeface="+mn-lt"/>
                <a:cs typeface="+mn-lt"/>
              </a:rPr>
              <a:t>highest</a:t>
            </a:r>
            <a:r>
              <a:rPr lang="it-IT" sz="1400">
                <a:ea typeface="+mn-lt"/>
                <a:cs typeface="+mn-lt"/>
              </a:rPr>
              <a:t> </a:t>
            </a:r>
            <a:r>
              <a:rPr lang="it-IT" sz="1400" err="1">
                <a:ea typeface="+mn-lt"/>
                <a:cs typeface="+mn-lt"/>
              </a:rPr>
              <a:t>magnitude</a:t>
            </a:r>
            <a:r>
              <a:rPr lang="it-IT" sz="1400">
                <a:ea typeface="+mn-lt"/>
                <a:cs typeface="+mn-lt"/>
              </a:rPr>
              <a:t> </a:t>
            </a:r>
            <a:r>
              <a:rPr lang="it-IT" sz="1400" err="1">
                <a:ea typeface="+mn-lt"/>
                <a:cs typeface="+mn-lt"/>
              </a:rPr>
              <a:t>value</a:t>
            </a:r>
            <a:r>
              <a:rPr lang="it-IT" sz="1400">
                <a:ea typeface="+mn-lt"/>
                <a:cs typeface="+mn-lt"/>
              </a:rPr>
              <a:t> of the </a:t>
            </a:r>
            <a:r>
              <a:rPr lang="it-IT" sz="1400" err="1">
                <a:ea typeface="+mn-lt"/>
                <a:cs typeface="+mn-lt"/>
              </a:rPr>
              <a:t>above</a:t>
            </a:r>
            <a:r>
              <a:rPr lang="it-IT" sz="1400">
                <a:ea typeface="+mn-lt"/>
                <a:cs typeface="+mn-lt"/>
              </a:rPr>
              <a:t> </a:t>
            </a:r>
            <a:r>
              <a:rPr lang="it-IT" sz="1400" err="1">
                <a:ea typeface="+mn-lt"/>
                <a:cs typeface="+mn-lt"/>
              </a:rPr>
              <a:t>variables</a:t>
            </a:r>
            <a:endParaRPr lang="it-IT" sz="1400">
              <a:ea typeface="+mn-lt"/>
              <a:cs typeface="+mn-lt"/>
            </a:endParaRPr>
          </a:p>
          <a:p>
            <a:pPr marL="447675" indent="-383540"/>
            <a:endParaRPr lang="it-IT" sz="1400">
              <a:cs typeface="Arial"/>
            </a:endParaRPr>
          </a:p>
          <a:p>
            <a:pPr marL="447675" indent="-383540"/>
            <a:endParaRPr lang="it-IT" sz="1600">
              <a:cs typeface="Arial"/>
            </a:endParaRPr>
          </a:p>
          <a:p>
            <a:pPr marL="447675" indent="-383540"/>
            <a:endParaRPr lang="it-IT" sz="16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972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egoe UI"/>
              </a:rPr>
              <a:t>Correlation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47559" y="1722437"/>
            <a:ext cx="4484298" cy="4525963"/>
          </a:xfrm>
        </p:spPr>
        <p:txBody>
          <a:bodyPr>
            <a:normAutofit fontScale="77500" lnSpcReduction="20000"/>
          </a:bodyPr>
          <a:lstStyle/>
          <a:p>
            <a:pPr marL="447675" indent="-383540"/>
            <a:r>
              <a:rPr lang="en-US" sz="1600"/>
              <a:t>The dataset reports all the earthquakes occurred between 1910 and 2017</a:t>
            </a:r>
            <a:endParaRPr lang="it-IT"/>
          </a:p>
          <a:p>
            <a:pPr marL="447675" indent="-383540"/>
            <a:r>
              <a:rPr lang="en-US" sz="1600"/>
              <a:t>Descriptive variables:</a:t>
            </a:r>
            <a:br>
              <a:rPr lang="en-US" sz="1600"/>
            </a:br>
            <a:br>
              <a:rPr lang="en-US" sz="1600"/>
            </a:br>
            <a:r>
              <a:rPr lang="en-US" sz="1600" b="1"/>
              <a:t>Date</a:t>
            </a:r>
            <a:br>
              <a:rPr lang="en-US" sz="1600" b="1"/>
            </a:br>
            <a:r>
              <a:rPr lang="en-US" sz="1600"/>
              <a:t>Country</a:t>
            </a:r>
            <a:br>
              <a:rPr lang="en-US" sz="1600"/>
            </a:br>
            <a:r>
              <a:rPr lang="en-US" sz="1600"/>
              <a:t>City</a:t>
            </a:r>
            <a:br>
              <a:rPr lang="en-US" sz="1600"/>
            </a:br>
            <a:r>
              <a:rPr lang="en-US" sz="1600"/>
              <a:t>Area</a:t>
            </a:r>
            <a:br>
              <a:rPr lang="en-US" sz="1600"/>
            </a:br>
            <a:r>
              <a:rPr lang="en-US" sz="1600"/>
              <a:t>Direction</a:t>
            </a:r>
            <a:br>
              <a:rPr lang="en-US" sz="1600"/>
            </a:br>
            <a:r>
              <a:rPr lang="en-US" sz="1600">
                <a:cs typeface="Arial"/>
              </a:rPr>
              <a:t>Time</a:t>
            </a:r>
            <a:br>
              <a:rPr lang="en-US" sz="1600">
                <a:cs typeface="Arial"/>
              </a:rPr>
            </a:br>
            <a:r>
              <a:rPr lang="en-US" sz="1600">
                <a:cs typeface="Arial"/>
              </a:rPr>
              <a:t>ID</a:t>
            </a:r>
          </a:p>
          <a:p>
            <a:pPr marL="447675" indent="-383540"/>
            <a:r>
              <a:rPr lang="en-US" sz="1600"/>
              <a:t>Continuous variables:</a:t>
            </a:r>
            <a:endParaRPr lang="en-US" sz="1600">
              <a:cs typeface="Arial"/>
            </a:endParaRPr>
          </a:p>
          <a:p>
            <a:pPr marL="64135" indent="0">
              <a:buNone/>
            </a:pPr>
            <a:r>
              <a:rPr lang="en-US" sz="1600" b="1">
                <a:ea typeface="+mn-lt"/>
                <a:cs typeface="+mn-lt"/>
              </a:rPr>
              <a:t>         Latitude</a:t>
            </a:r>
            <a:br>
              <a:rPr lang="en-US" sz="1600" b="1">
                <a:ea typeface="+mn-lt"/>
                <a:cs typeface="+mn-lt"/>
              </a:rPr>
            </a:br>
            <a:r>
              <a:rPr lang="en-US" sz="1600" b="1">
                <a:ea typeface="+mn-lt"/>
                <a:cs typeface="+mn-lt"/>
              </a:rPr>
              <a:t>         Longitude</a:t>
            </a:r>
            <a:endParaRPr lang="en-US" sz="1600">
              <a:ea typeface="+mn-lt"/>
              <a:cs typeface="+mn-lt"/>
            </a:endParaRPr>
          </a:p>
          <a:p>
            <a:pPr marL="64135" indent="0">
              <a:buNone/>
            </a:pPr>
            <a:r>
              <a:rPr lang="en-US" sz="1600" b="1">
                <a:ea typeface="+mn-lt"/>
                <a:cs typeface="+mn-lt"/>
              </a:rPr>
              <a:t>         Richter</a:t>
            </a:r>
            <a:r>
              <a:rPr lang="en-US" sz="1600" b="1"/>
              <a:t> Scale Index</a:t>
            </a:r>
            <a:br>
              <a:rPr lang="en-US" sz="1600" b="1"/>
            </a:br>
            <a:r>
              <a:rPr lang="en-US" sz="1600">
                <a:cs typeface="Arial"/>
              </a:rPr>
              <a:t>         Biggest Magnitude Value - XM</a:t>
            </a:r>
            <a:r>
              <a:rPr lang="en-US" sz="1600" b="1">
                <a:cs typeface="Arial"/>
              </a:rPr>
              <a:t> </a:t>
            </a:r>
            <a:br>
              <a:rPr lang="en-US" sz="1600" b="1"/>
            </a:br>
            <a:r>
              <a:rPr lang="en-US" sz="1600" b="1"/>
              <a:t>         Depending on Time Magnitude - MD</a:t>
            </a:r>
            <a:br>
              <a:rPr lang="en-US" sz="1600" b="1"/>
            </a:br>
            <a:r>
              <a:rPr lang="en-US" sz="1600" b="1"/>
              <a:t>         Surface-Wave Magnitude - MS</a:t>
            </a:r>
            <a:br>
              <a:rPr lang="en-US" sz="1600" b="1"/>
            </a:br>
            <a:r>
              <a:rPr lang="en-US" sz="1600" b="1"/>
              <a:t>         Body-Wave Magnitude – MB</a:t>
            </a:r>
            <a:br>
              <a:rPr lang="en-US" sz="1600" b="1"/>
            </a:br>
            <a:r>
              <a:rPr lang="en-US" sz="1600" b="1"/>
              <a:t>         Moment Magnitude - MW</a:t>
            </a:r>
            <a:br>
              <a:rPr lang="en-US" sz="1600" b="1"/>
            </a:br>
            <a:r>
              <a:rPr lang="en-US" sz="1600">
                <a:ea typeface="+mn-lt"/>
                <a:cs typeface="+mn-lt"/>
              </a:rPr>
              <a:t>         </a:t>
            </a:r>
          </a:p>
          <a:p>
            <a:pPr marL="64135" indent="0">
              <a:buNone/>
            </a:pPr>
            <a:r>
              <a:rPr lang="en-US" sz="1600">
                <a:ea typeface="+mn-lt"/>
                <a:cs typeface="+mn-lt"/>
              </a:rPr>
              <a:t>         Distance</a:t>
            </a:r>
            <a:br>
              <a:rPr lang="en-US" sz="1600"/>
            </a:br>
            <a:r>
              <a:rPr lang="en-US" sz="1600"/>
              <a:t>         Depth</a:t>
            </a:r>
            <a:endParaRPr lang="en-US" sz="1600"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29400" y="228600"/>
            <a:ext cx="182880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endParaRPr lang="en-US" sz="1200" b="1">
              <a:solidFill>
                <a:schemeClr val="bg1"/>
              </a:solidFill>
              <a:cs typeface="Arial"/>
            </a:endParaRPr>
          </a:p>
        </p:txBody>
      </p:sp>
      <p:pic>
        <p:nvPicPr>
          <p:cNvPr id="12" name="Picture 1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4B7F920-109D-4C80-999D-715D1FC381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236778"/>
            <a:ext cx="4038600" cy="3497282"/>
          </a:xfrm>
        </p:spPr>
      </p:pic>
    </p:spTree>
    <p:extLst>
      <p:ext uri="{BB962C8B-B14F-4D97-AF65-F5344CB8AC3E}">
        <p14:creationId xmlns:p14="http://schemas.microsoft.com/office/powerpoint/2010/main" val="3402419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egoe UI"/>
              </a:rPr>
              <a:t>Distribution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0" y="228600"/>
            <a:ext cx="182880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endParaRPr lang="en-US" sz="1200" b="1">
              <a:solidFill>
                <a:srgbClr val="000000"/>
              </a:solidFill>
              <a:cs typeface="Arial"/>
            </a:endParaRPr>
          </a:p>
        </p:txBody>
      </p:sp>
      <p:pic>
        <p:nvPicPr>
          <p:cNvPr id="6" name="Immagine 7">
            <a:extLst>
              <a:ext uri="{FF2B5EF4-FFF2-40B4-BE49-F238E27FC236}">
                <a16:creationId xmlns:a16="http://schemas.microsoft.com/office/drawing/2014/main" id="{5CF7D95D-B0B2-4C3D-BE31-A7B8B809A0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10596" y="1060346"/>
            <a:ext cx="5318185" cy="5332562"/>
          </a:xfr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B4D0CCE-7E67-4629-84BD-BD87B5591CC9}"/>
              </a:ext>
            </a:extLst>
          </p:cNvPr>
          <p:cNvSpPr txBox="1"/>
          <p:nvPr/>
        </p:nvSpPr>
        <p:spPr>
          <a:xfrm>
            <a:off x="4695645" y="4652513"/>
            <a:ext cx="2743200" cy="938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>
                <a:solidFill>
                  <a:schemeClr val="bg1"/>
                </a:solidFill>
                <a:cs typeface="Arial"/>
              </a:rPr>
              <a:t>*In </a:t>
            </a:r>
            <a:r>
              <a:rPr lang="it-IT" sz="1100" err="1">
                <a:solidFill>
                  <a:schemeClr val="bg1"/>
                </a:solidFill>
                <a:cs typeface="Arial"/>
              </a:rPr>
              <a:t>all</a:t>
            </a:r>
            <a:r>
              <a:rPr lang="it-IT" sz="1100">
                <a:solidFill>
                  <a:schemeClr val="bg1"/>
                </a:solidFill>
                <a:cs typeface="Arial"/>
              </a:rPr>
              <a:t> the indexes for </a:t>
            </a:r>
            <a:r>
              <a:rPr lang="it-IT" sz="1100" err="1">
                <a:solidFill>
                  <a:schemeClr val="bg1"/>
                </a:solidFill>
                <a:cs typeface="Arial"/>
              </a:rPr>
              <a:t>magnitude</a:t>
            </a:r>
            <a:r>
              <a:rPr lang="it-IT" sz="1100">
                <a:solidFill>
                  <a:schemeClr val="bg1"/>
                </a:solidFill>
                <a:cs typeface="Arial"/>
              </a:rPr>
              <a:t> </a:t>
            </a:r>
            <a:r>
              <a:rPr lang="it-IT" sz="1100" err="1">
                <a:solidFill>
                  <a:schemeClr val="bg1"/>
                </a:solidFill>
                <a:cs typeface="Arial"/>
              </a:rPr>
              <a:t>there</a:t>
            </a:r>
            <a:r>
              <a:rPr lang="it-IT" sz="1100">
                <a:solidFill>
                  <a:schemeClr val="bg1"/>
                </a:solidFill>
                <a:cs typeface="Arial"/>
              </a:rPr>
              <a:t> </a:t>
            </a:r>
            <a:r>
              <a:rPr lang="it-IT" sz="1100" err="1">
                <a:solidFill>
                  <a:schemeClr val="bg1"/>
                </a:solidFill>
                <a:cs typeface="Arial"/>
              </a:rPr>
              <a:t>is</a:t>
            </a:r>
            <a:r>
              <a:rPr lang="it-IT" sz="1100">
                <a:solidFill>
                  <a:schemeClr val="bg1"/>
                </a:solidFill>
                <a:cs typeface="Arial"/>
              </a:rPr>
              <a:t> a high </a:t>
            </a:r>
            <a:r>
              <a:rPr lang="it-IT" sz="1100" err="1">
                <a:solidFill>
                  <a:schemeClr val="bg1"/>
                </a:solidFill>
                <a:cs typeface="Arial"/>
              </a:rPr>
              <a:t>concentration</a:t>
            </a:r>
            <a:r>
              <a:rPr lang="it-IT" sz="1100">
                <a:solidFill>
                  <a:schemeClr val="bg1"/>
                </a:solidFill>
                <a:cs typeface="Arial"/>
              </a:rPr>
              <a:t> of low </a:t>
            </a:r>
            <a:r>
              <a:rPr lang="it-IT" sz="1100" err="1">
                <a:solidFill>
                  <a:schemeClr val="bg1"/>
                </a:solidFill>
                <a:cs typeface="Arial"/>
              </a:rPr>
              <a:t>intensity</a:t>
            </a:r>
            <a:r>
              <a:rPr lang="it-IT" sz="1100">
                <a:solidFill>
                  <a:schemeClr val="bg1"/>
                </a:solidFill>
                <a:cs typeface="Arial"/>
              </a:rPr>
              <a:t> </a:t>
            </a:r>
            <a:r>
              <a:rPr lang="it-IT" sz="1100" err="1">
                <a:solidFill>
                  <a:schemeClr val="bg1"/>
                </a:solidFill>
                <a:cs typeface="Arial"/>
              </a:rPr>
              <a:t>earthquakes</a:t>
            </a:r>
            <a:r>
              <a:rPr lang="it-IT" sz="1100">
                <a:solidFill>
                  <a:schemeClr val="bg1"/>
                </a:solidFill>
                <a:cs typeface="Arial"/>
              </a:rPr>
              <a:t>, </a:t>
            </a:r>
            <a:r>
              <a:rPr lang="it-IT" sz="1100" err="1">
                <a:solidFill>
                  <a:schemeClr val="bg1"/>
                </a:solidFill>
                <a:cs typeface="Arial"/>
              </a:rPr>
              <a:t>which</a:t>
            </a:r>
            <a:r>
              <a:rPr lang="it-IT" sz="1100">
                <a:solidFill>
                  <a:schemeClr val="bg1"/>
                </a:solidFill>
                <a:cs typeface="Arial"/>
              </a:rPr>
              <a:t> </a:t>
            </a:r>
            <a:r>
              <a:rPr lang="it-IT" sz="1100" err="1">
                <a:solidFill>
                  <a:schemeClr val="bg1"/>
                </a:solidFill>
                <a:cs typeface="Arial"/>
              </a:rPr>
              <a:t>provoke</a:t>
            </a:r>
            <a:r>
              <a:rPr lang="it-IT" sz="1100">
                <a:solidFill>
                  <a:schemeClr val="bg1"/>
                </a:solidFill>
                <a:cs typeface="Arial"/>
              </a:rPr>
              <a:t> </a:t>
            </a:r>
            <a:r>
              <a:rPr lang="it-IT" sz="1100" err="1">
                <a:solidFill>
                  <a:schemeClr val="bg1"/>
                </a:solidFill>
                <a:cs typeface="Arial"/>
              </a:rPr>
              <a:t>less</a:t>
            </a:r>
            <a:r>
              <a:rPr lang="it-IT" sz="1100">
                <a:solidFill>
                  <a:schemeClr val="bg1"/>
                </a:solidFill>
                <a:cs typeface="Arial"/>
              </a:rPr>
              <a:t> </a:t>
            </a:r>
            <a:r>
              <a:rPr lang="it-IT" sz="1100" err="1">
                <a:solidFill>
                  <a:schemeClr val="bg1"/>
                </a:solidFill>
                <a:cs typeface="Arial"/>
              </a:rPr>
              <a:t>damages</a:t>
            </a:r>
            <a:r>
              <a:rPr lang="it-IT" sz="1100">
                <a:solidFill>
                  <a:schemeClr val="bg1"/>
                </a:solidFill>
                <a:cs typeface="Arial"/>
              </a:rPr>
              <a:t> to people and </a:t>
            </a:r>
            <a:r>
              <a:rPr lang="it-IT" sz="1100" err="1">
                <a:solidFill>
                  <a:schemeClr val="bg1"/>
                </a:solidFill>
                <a:cs typeface="Arial"/>
              </a:rPr>
              <a:t>properties</a:t>
            </a:r>
            <a:r>
              <a:rPr lang="it-IT" sz="1100">
                <a:solidFill>
                  <a:schemeClr val="bg1"/>
                </a:solidFill>
                <a:cs typeface="Arial"/>
              </a:rPr>
              <a:t>/</a:t>
            </a:r>
            <a:r>
              <a:rPr lang="it-IT" sz="1100" err="1">
                <a:solidFill>
                  <a:schemeClr val="bg1"/>
                </a:solidFill>
                <a:cs typeface="Arial"/>
              </a:rPr>
              <a:t>infrastructures</a:t>
            </a:r>
            <a:endParaRPr lang="it-IT" sz="110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5513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Magnitude Scales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228600"/>
            <a:ext cx="152400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endParaRPr lang="en-US" sz="1200" b="1">
              <a:solidFill>
                <a:srgbClr val="000000"/>
              </a:solidFill>
              <a:cs typeface="Arial"/>
            </a:endParaRPr>
          </a:p>
        </p:txBody>
      </p:sp>
      <p:pic>
        <p:nvPicPr>
          <p:cNvPr id="7" name="Content Placeholder 6" descr="WhatsApp Image 2019-11-20 at 15.06.00.jpe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933" b="-14933"/>
          <a:stretch>
            <a:fillRect/>
          </a:stretch>
        </p:blipFill>
        <p:spPr>
          <a:xfrm>
            <a:off x="857250" y="1448117"/>
            <a:ext cx="4038600" cy="4525963"/>
          </a:xfr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9BAF474-C82C-4239-8F1A-BF53A80C20BD}"/>
              </a:ext>
            </a:extLst>
          </p:cNvPr>
          <p:cNvSpPr txBox="1"/>
          <p:nvPr/>
        </p:nvSpPr>
        <p:spPr>
          <a:xfrm>
            <a:off x="3462308" y="5710447"/>
            <a:ext cx="274320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i="1">
                <a:solidFill>
                  <a:schemeClr val="bg1"/>
                </a:solidFill>
              </a:rPr>
              <a:t>Range: [0, 7000]</a:t>
            </a:r>
            <a:endParaRPr lang="it-IT" sz="1100" i="1">
              <a:solidFill>
                <a:schemeClr val="bg1"/>
              </a:solidFill>
              <a:cs typeface="Arial"/>
            </a:endParaRPr>
          </a:p>
        </p:txBody>
      </p:sp>
      <p:pic>
        <p:nvPicPr>
          <p:cNvPr id="9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4D70E3D-D3A6-4AB9-A216-18FFB5C3F2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17027" y="1893381"/>
            <a:ext cx="3612574" cy="3633354"/>
          </a:xfrm>
        </p:spPr>
      </p:pic>
    </p:spTree>
    <p:extLst>
      <p:ext uri="{BB962C8B-B14F-4D97-AF65-F5344CB8AC3E}">
        <p14:creationId xmlns:p14="http://schemas.microsoft.com/office/powerpoint/2010/main" val="2360077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egoe UI"/>
              </a:rPr>
              <a:t>Location indexes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81800" y="152400"/>
            <a:ext cx="190500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endParaRPr lang="en-US" sz="1200" b="1">
              <a:solidFill>
                <a:srgbClr val="000000"/>
              </a:solidFill>
              <a:cs typeface="Arial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36826273"/>
              </p:ext>
            </p:extLst>
          </p:nvPr>
        </p:nvGraphicFramePr>
        <p:xfrm>
          <a:off x="457200" y="1722438"/>
          <a:ext cx="4724400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Richter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MW*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4.459*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4.6*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5.0*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2.239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F395FBE2-7CFF-4AD7-86F5-167841A1F76C}"/>
              </a:ext>
            </a:extLst>
          </p:cNvPr>
          <p:cNvSpPr txBox="1"/>
          <p:nvPr/>
        </p:nvSpPr>
        <p:spPr>
          <a:xfrm>
            <a:off x="785003" y="4479986"/>
            <a:ext cx="6955766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chemeClr val="bg1"/>
                </a:solidFill>
                <a:ea typeface="+mn-lt"/>
                <a:cs typeface="+mn-lt"/>
              </a:rPr>
              <a:t>*MW is the moment magnitude scale, the mostly used nowadays because it directly relates the energy of an earthquake to the ranking systems.</a:t>
            </a:r>
            <a:br>
              <a:rPr lang="en-US" sz="110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en-US" sz="1100">
                <a:solidFill>
                  <a:schemeClr val="bg1"/>
                </a:solidFill>
                <a:ea typeface="+mn-lt"/>
                <a:cs typeface="+mn-lt"/>
              </a:rPr>
              <a:t>Its statements are on average higher than the others because it is hardly calculated for earthquakes of magnitude of 4.0 or less points on Richter scale.</a:t>
            </a:r>
            <a:br>
              <a:rPr lang="en-US" sz="1200">
                <a:ea typeface="+mn-lt"/>
                <a:cs typeface="+mn-lt"/>
              </a:rPr>
            </a:br>
            <a:endParaRPr lang="it-IT" sz="120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endParaRPr lang="it-IT" sz="120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9219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werpoint DASK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F3A39AF45677342B57A1704E0271569" ma:contentTypeVersion="4" ma:contentTypeDescription="Creare un nuovo documento." ma:contentTypeScope="" ma:versionID="2d5d814ef639bdd04340fd345d9708fa">
  <xsd:schema xmlns:xsd="http://www.w3.org/2001/XMLSchema" xmlns:xs="http://www.w3.org/2001/XMLSchema" xmlns:p="http://schemas.microsoft.com/office/2006/metadata/properties" xmlns:ns2="3438dace-066c-4a93-9408-6b747901c61d" targetNamespace="http://schemas.microsoft.com/office/2006/metadata/properties" ma:root="true" ma:fieldsID="e2ee3b4f06c11c26404dc19783f4259e" ns2:_="">
    <xsd:import namespace="3438dace-066c-4a93-9408-6b747901c6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38dace-066c-4a93-9408-6b747901c6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FAE1EF-8960-4AF9-8D87-0B19CBE39E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38dace-066c-4a93-9408-6b747901c6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CB47EFB-BDBB-4CE5-A848-1507BE3B798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DASK.potx</Template>
  <Application>Microsoft Office PowerPoint</Application>
  <PresentationFormat>On-screen Show (4:3)</PresentationFormat>
  <Slides>20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Powerpoint DASK</vt:lpstr>
      <vt:lpstr>DASK INSURANCE PRICING</vt:lpstr>
      <vt:lpstr>SUMMARY</vt:lpstr>
      <vt:lpstr>STAKEHOLDER Allianz</vt:lpstr>
      <vt:lpstr>Question </vt:lpstr>
      <vt:lpstr>Dataset presentation</vt:lpstr>
      <vt:lpstr>Correlation</vt:lpstr>
      <vt:lpstr>Distribution</vt:lpstr>
      <vt:lpstr>Magnitude Scales</vt:lpstr>
      <vt:lpstr>Location indexes</vt:lpstr>
      <vt:lpstr>Dispersion indexes</vt:lpstr>
      <vt:lpstr>Shape indexes</vt:lpstr>
      <vt:lpstr>Year frequency</vt:lpstr>
      <vt:lpstr>Year frequency by Decade</vt:lpstr>
      <vt:lpstr>Year frequency on Moderate and Major</vt:lpstr>
      <vt:lpstr>Clustering Analysis Earthquakes map</vt:lpstr>
      <vt:lpstr>PowerPoint Presentation</vt:lpstr>
      <vt:lpstr>K-Means </vt:lpstr>
      <vt:lpstr>Density clustering</vt:lpstr>
      <vt:lpstr>Frequencies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DASK INSURANCE PRICE ANALYSIS</dc:title>
  <dc:creator/>
  <cp:revision>6</cp:revision>
  <dcterms:created xsi:type="dcterms:W3CDTF">2019-04-01T01:20:12Z</dcterms:created>
  <dcterms:modified xsi:type="dcterms:W3CDTF">2019-11-25T08:22:54Z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0x010100FF3A39AF45677342B57A1704E0271569</vt:lpwstr>
  </property>
</Properties>
</file>