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66" r:id="rId4"/>
    <p:sldId id="268" r:id="rId5"/>
    <p:sldId id="270" r:id="rId6"/>
    <p:sldId id="269" r:id="rId7"/>
    <p:sldId id="271" r:id="rId8"/>
    <p:sldId id="267" r:id="rId9"/>
    <p:sldId id="272" r:id="rId10"/>
    <p:sldId id="274" r:id="rId11"/>
    <p:sldId id="273" r:id="rId12"/>
    <p:sldId id="276" r:id="rId13"/>
    <p:sldId id="285" r:id="rId14"/>
    <p:sldId id="278" r:id="rId15"/>
    <p:sldId id="279" r:id="rId16"/>
    <p:sldId id="280" r:id="rId17"/>
    <p:sldId id="281" r:id="rId18"/>
    <p:sldId id="284" r:id="rId19"/>
    <p:sldId id="277" r:id="rId20"/>
    <p:sldId id="288" r:id="rId21"/>
    <p:sldId id="286" r:id="rId22"/>
    <p:sldId id="283" r:id="rId23"/>
    <p:sldId id="287" r:id="rId24"/>
    <p:sldId id="264" r:id="rId25"/>
  </p:sldIdLst>
  <p:sldSz cx="9144000" cy="87122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340"/>
    <a:srgbClr val="878D93"/>
    <a:srgbClr val="777777"/>
    <a:srgbClr val="EDEDED"/>
    <a:srgbClr val="4B4B4B"/>
    <a:srgbClr val="929292"/>
    <a:srgbClr val="D6BFB4"/>
    <a:srgbClr val="DFDFDF"/>
    <a:srgbClr val="000000"/>
    <a:srgbClr val="F8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7" autoAdjust="0"/>
    <p:restoredTop sz="94660"/>
  </p:normalViewPr>
  <p:slideViewPr>
    <p:cSldViewPr snapToGrid="0">
      <p:cViewPr>
        <p:scale>
          <a:sx n="66" d="100"/>
          <a:sy n="66" d="100"/>
        </p:scale>
        <p:origin x="738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5817"/>
            <a:ext cx="7772400" cy="30331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5922"/>
            <a:ext cx="6858000" cy="210343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765A-9E7E-4DA2-BA05-55052739480E}" type="datetimeFigureOut">
              <a:rPr lang="es-PE" smtClean="0"/>
              <a:t>26/05/2020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0E-0F2D-4754-A9B0-1A18F4E2E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225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765A-9E7E-4DA2-BA05-55052739480E}" type="datetimeFigureOut">
              <a:rPr lang="es-PE" smtClean="0"/>
              <a:t>26/05/2020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0E-0F2D-4754-A9B0-1A18F4E2E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74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63844"/>
            <a:ext cx="1971675" cy="738318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63844"/>
            <a:ext cx="5800725" cy="738318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765A-9E7E-4DA2-BA05-55052739480E}" type="datetimeFigureOut">
              <a:rPr lang="es-PE" smtClean="0"/>
              <a:t>26/05/2020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0E-0F2D-4754-A9B0-1A18F4E2E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210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765A-9E7E-4DA2-BA05-55052739480E}" type="datetimeFigureOut">
              <a:rPr lang="es-PE" smtClean="0"/>
              <a:t>26/05/2020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0E-0F2D-4754-A9B0-1A18F4E2E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284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172002"/>
            <a:ext cx="7886700" cy="36240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830320"/>
            <a:ext cx="7886700" cy="190579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765A-9E7E-4DA2-BA05-55052739480E}" type="datetimeFigureOut">
              <a:rPr lang="es-PE" smtClean="0"/>
              <a:t>26/05/2020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0E-0F2D-4754-A9B0-1A18F4E2E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379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19220"/>
            <a:ext cx="3886200" cy="55278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319220"/>
            <a:ext cx="3886200" cy="55278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765A-9E7E-4DA2-BA05-55052739480E}" type="datetimeFigureOut">
              <a:rPr lang="es-PE" smtClean="0"/>
              <a:t>26/05/2020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0E-0F2D-4754-A9B0-1A18F4E2E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560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63846"/>
            <a:ext cx="7886700" cy="16839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135700"/>
            <a:ext cx="3868340" cy="1046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182373"/>
            <a:ext cx="3868340" cy="468079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135700"/>
            <a:ext cx="3887391" cy="1046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182373"/>
            <a:ext cx="3887391" cy="468079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765A-9E7E-4DA2-BA05-55052739480E}" type="datetimeFigureOut">
              <a:rPr lang="es-PE" smtClean="0"/>
              <a:t>26/05/2020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0E-0F2D-4754-A9B0-1A18F4E2E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749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765A-9E7E-4DA2-BA05-55052739480E}" type="datetimeFigureOut">
              <a:rPr lang="es-PE" smtClean="0"/>
              <a:t>26/05/2020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0E-0F2D-4754-A9B0-1A18F4E2E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25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765A-9E7E-4DA2-BA05-55052739480E}" type="datetimeFigureOut">
              <a:rPr lang="es-PE" smtClean="0"/>
              <a:t>26/05/2020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0E-0F2D-4754-A9B0-1A18F4E2E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213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80813"/>
            <a:ext cx="2949178" cy="20328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54397"/>
            <a:ext cx="4629150" cy="61913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13660"/>
            <a:ext cx="2949178" cy="48421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765A-9E7E-4DA2-BA05-55052739480E}" type="datetimeFigureOut">
              <a:rPr lang="es-PE" smtClean="0"/>
              <a:t>26/05/2020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0E-0F2D-4754-A9B0-1A18F4E2E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620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80813"/>
            <a:ext cx="2949178" cy="20328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54397"/>
            <a:ext cx="4629150" cy="619130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13660"/>
            <a:ext cx="2949178" cy="48421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765A-9E7E-4DA2-BA05-55052739480E}" type="datetimeFigureOut">
              <a:rPr lang="es-PE" smtClean="0"/>
              <a:t>26/05/2020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5D0E-0F2D-4754-A9B0-1A18F4E2E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43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63846"/>
            <a:ext cx="7886700" cy="1683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319220"/>
            <a:ext cx="7886700" cy="552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074921"/>
            <a:ext cx="2057400" cy="46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765A-9E7E-4DA2-BA05-55052739480E}" type="datetimeFigureOut">
              <a:rPr lang="es-PE" smtClean="0"/>
              <a:t>26/05/2020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074921"/>
            <a:ext cx="3086100" cy="46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074921"/>
            <a:ext cx="2057400" cy="46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5D0E-0F2D-4754-A9B0-1A18F4E2ECC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856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7.png"/><Relationship Id="rId7" Type="http://schemas.openxmlformats.org/officeDocument/2006/relationships/image" Target="../media/image4.png"/><Relationship Id="rId12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5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24.png"/><Relationship Id="rId10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9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image" Target="../media/image38.png"/><Relationship Id="rId1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37.png"/><Relationship Id="rId12" Type="http://schemas.openxmlformats.org/officeDocument/2006/relationships/image" Target="../media/image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7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7.png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56.png"/><Relationship Id="rId5" Type="http://schemas.openxmlformats.org/officeDocument/2006/relationships/image" Target="../media/image35.png"/><Relationship Id="rId15" Type="http://schemas.openxmlformats.org/officeDocument/2006/relationships/image" Target="../media/image60.png"/><Relationship Id="rId10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7.png"/><Relationship Id="rId18" Type="http://schemas.openxmlformats.org/officeDocument/2006/relationships/image" Target="../media/image69.png"/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12" Type="http://schemas.openxmlformats.org/officeDocument/2006/relationships/image" Target="../media/image64.png"/><Relationship Id="rId17" Type="http://schemas.openxmlformats.org/officeDocument/2006/relationships/image" Target="../media/image68.png"/><Relationship Id="rId2" Type="http://schemas.openxmlformats.org/officeDocument/2006/relationships/image" Target="../media/image4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7.png"/><Relationship Id="rId5" Type="http://schemas.openxmlformats.org/officeDocument/2006/relationships/image" Target="../media/image42.png"/><Relationship Id="rId15" Type="http://schemas.openxmlformats.org/officeDocument/2006/relationships/image" Target="../media/image66.png"/><Relationship Id="rId10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47.png"/><Relationship Id="rId1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2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12" Type="http://schemas.openxmlformats.org/officeDocument/2006/relationships/image" Target="../media/image7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7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72.png"/><Relationship Id="rId5" Type="http://schemas.openxmlformats.org/officeDocument/2006/relationships/image" Target="../media/image7.png"/><Relationship Id="rId10" Type="http://schemas.openxmlformats.org/officeDocument/2006/relationships/image" Target="../media/image70.png"/><Relationship Id="rId4" Type="http://schemas.openxmlformats.org/officeDocument/2006/relationships/image" Target="../media/image2.png"/><Relationship Id="rId9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4" y="602556"/>
            <a:ext cx="8293683" cy="358925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83247" y="595352"/>
            <a:ext cx="8239685" cy="4034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6" name="Rectángulo 5"/>
          <p:cNvSpPr/>
          <p:nvPr/>
        </p:nvSpPr>
        <p:spPr>
          <a:xfrm>
            <a:off x="1240498" y="1099626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7" name="CuadroTexto 6"/>
          <p:cNvSpPr txBox="1"/>
          <p:nvPr/>
        </p:nvSpPr>
        <p:spPr>
          <a:xfrm>
            <a:off x="882470" y="658559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73554" y="1054250"/>
            <a:ext cx="7905750" cy="3299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473266" y="658036"/>
            <a:ext cx="2059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</a:t>
            </a:r>
            <a:r>
              <a:rPr lang="es-PE" sz="12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tú </a:t>
            </a:r>
            <a:r>
              <a:rPr lang="es-PE" sz="12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pedido </a:t>
            </a:r>
            <a:r>
              <a:rPr lang="es-PE" sz="12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en 3 pasos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694" y="641913"/>
            <a:ext cx="352425" cy="304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55" y="992740"/>
            <a:ext cx="8149377" cy="3140209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16861" y="4393200"/>
            <a:ext cx="8239685" cy="1216238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27" y="4569281"/>
            <a:ext cx="1914525" cy="3429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6918899" y="4551616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419765" y="5042968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50613" y="5145712"/>
            <a:ext cx="7992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INICIAR SESIÓN                    REGISTRATE                                                                                            964317890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742" y="5145714"/>
            <a:ext cx="285750" cy="29527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005821" y="1152649"/>
            <a:ext cx="2077010" cy="300082"/>
          </a:xfrm>
          <a:prstGeom prst="rect">
            <a:avLst/>
          </a:prstGeom>
          <a:solidFill>
            <a:srgbClr val="EF334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sz="1350" dirty="0">
                <a:solidFill>
                  <a:schemeClr val="bg1"/>
                </a:solidFill>
              </a:rPr>
              <a:t>Paso 1. Seleccionar Bodega</a:t>
            </a:r>
          </a:p>
        </p:txBody>
      </p:sp>
    </p:spTree>
    <p:extLst>
      <p:ext uri="{BB962C8B-B14F-4D97-AF65-F5344CB8AC3E}">
        <p14:creationId xmlns:p14="http://schemas.microsoft.com/office/powerpoint/2010/main" val="21067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018981" y="79941"/>
            <a:ext cx="4452257" cy="4792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7" name="CuadroTexto 6"/>
          <p:cNvSpPr txBox="1"/>
          <p:nvPr/>
        </p:nvSpPr>
        <p:spPr>
          <a:xfrm>
            <a:off x="2095513" y="143148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443673" y="175520"/>
            <a:ext cx="205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1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432131" y="6293977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675258" y="6785329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13" y="148055"/>
            <a:ext cx="352425" cy="3048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l="850" t="2634" r="984" b="10303"/>
          <a:stretch/>
        </p:blipFill>
        <p:spPr>
          <a:xfrm>
            <a:off x="2085332" y="827619"/>
            <a:ext cx="2904930" cy="24948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5065936" y="571600"/>
            <a:ext cx="1367202" cy="520296"/>
            <a:chOff x="6955425" y="1586082"/>
            <a:chExt cx="1367202" cy="520296"/>
          </a:xfrm>
        </p:grpSpPr>
        <p:sp>
          <p:nvSpPr>
            <p:cNvPr id="24" name="Rectángulo 23"/>
            <p:cNvSpPr/>
            <p:nvPr/>
          </p:nvSpPr>
          <p:spPr>
            <a:xfrm>
              <a:off x="6955425" y="1586082"/>
              <a:ext cx="1367202" cy="5202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1F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649" y="1748048"/>
              <a:ext cx="709595" cy="191591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5"/>
            <a:srcRect l="4000" t="23588" r="6337" b="12946"/>
            <a:stretch/>
          </p:blipFill>
          <p:spPr>
            <a:xfrm>
              <a:off x="6994684" y="1950085"/>
              <a:ext cx="573882" cy="121444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6"/>
            <a:srcRect l="5709" t="8874" r="19737" b="13575"/>
            <a:stretch/>
          </p:blipFill>
          <p:spPr>
            <a:xfrm>
              <a:off x="7098507" y="1622128"/>
              <a:ext cx="344117" cy="313209"/>
            </a:xfrm>
            <a:prstGeom prst="rect">
              <a:avLst/>
            </a:prstGeom>
          </p:spPr>
        </p:pic>
      </p:grpSp>
      <p:pic>
        <p:nvPicPr>
          <p:cNvPr id="28" name="Imagen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332" y="611494"/>
            <a:ext cx="1937341" cy="160909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1791261" y="1167479"/>
            <a:ext cx="4495239" cy="2308500"/>
            <a:chOff x="1791261" y="1167479"/>
            <a:chExt cx="4495239" cy="2308500"/>
          </a:xfrm>
        </p:grpSpPr>
        <p:sp>
          <p:nvSpPr>
            <p:cNvPr id="38" name="Rectángulo 37"/>
            <p:cNvSpPr/>
            <p:nvPr/>
          </p:nvSpPr>
          <p:spPr>
            <a:xfrm>
              <a:off x="1791261" y="1187531"/>
              <a:ext cx="3590366" cy="205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97971" y="1167479"/>
              <a:ext cx="4188529" cy="2308500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2984" y="3016845"/>
              <a:ext cx="809625" cy="3429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31878" y="3026631"/>
              <a:ext cx="809625" cy="342900"/>
            </a:xfrm>
            <a:prstGeom prst="rect">
              <a:avLst/>
            </a:prstGeom>
          </p:spPr>
        </p:pic>
      </p:grp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10"/>
          <a:srcRect l="7516"/>
          <a:stretch/>
        </p:blipFill>
        <p:spPr>
          <a:xfrm>
            <a:off x="4672012" y="784704"/>
            <a:ext cx="364274" cy="29540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164556" y="881063"/>
            <a:ext cx="1201704" cy="14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CuadroTexto 30"/>
          <p:cNvSpPr txBox="1"/>
          <p:nvPr/>
        </p:nvSpPr>
        <p:spPr>
          <a:xfrm>
            <a:off x="2085332" y="818502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dirty="0" smtClean="0">
                <a:solidFill>
                  <a:srgbClr val="D6BFB4"/>
                </a:solidFill>
              </a:rPr>
              <a:t>Buscar productos</a:t>
            </a:r>
            <a:endParaRPr lang="es-PE" sz="1100" dirty="0">
              <a:solidFill>
                <a:srgbClr val="D6BFB4"/>
              </a:solidFill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1803123" y="3464892"/>
            <a:ext cx="4495239" cy="2308500"/>
            <a:chOff x="1791261" y="1167479"/>
            <a:chExt cx="4495239" cy="2308500"/>
          </a:xfrm>
        </p:grpSpPr>
        <p:sp>
          <p:nvSpPr>
            <p:cNvPr id="34" name="Rectángulo 33"/>
            <p:cNvSpPr/>
            <p:nvPr/>
          </p:nvSpPr>
          <p:spPr>
            <a:xfrm>
              <a:off x="1791261" y="1187531"/>
              <a:ext cx="3590366" cy="205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97971" y="1167479"/>
              <a:ext cx="4188529" cy="2308500"/>
            </a:xfrm>
            <a:prstGeom prst="rect">
              <a:avLst/>
            </a:prstGeom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2984" y="3016845"/>
              <a:ext cx="809625" cy="342900"/>
            </a:xfrm>
            <a:prstGeom prst="rect">
              <a:avLst/>
            </a:prstGeom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31878" y="3026631"/>
              <a:ext cx="809625" cy="342900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5408" y="5764445"/>
            <a:ext cx="3000375" cy="419100"/>
          </a:xfrm>
          <a:prstGeom prst="rect">
            <a:avLst/>
          </a:prstGeom>
        </p:spPr>
      </p:pic>
      <p:sp>
        <p:nvSpPr>
          <p:cNvPr id="49" name="Rectángulo 48"/>
          <p:cNvSpPr/>
          <p:nvPr/>
        </p:nvSpPr>
        <p:spPr>
          <a:xfrm>
            <a:off x="2018981" y="6406498"/>
            <a:ext cx="4452257" cy="2169279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    </a:t>
            </a: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4185" y="6558748"/>
            <a:ext cx="1914525" cy="342900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5432131" y="6564912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52" name="Conector recto 51"/>
          <p:cNvCxnSpPr/>
          <p:nvPr/>
        </p:nvCxnSpPr>
        <p:spPr>
          <a:xfrm>
            <a:off x="675258" y="7056264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2107337" y="7166697"/>
            <a:ext cx="45955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INICIAR SESIÓN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REGISTRATE                                                                        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      964317890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9055" y="8177723"/>
            <a:ext cx="285750" cy="295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14"/>
          <a:srcRect t="12455"/>
          <a:stretch/>
        </p:blipFill>
        <p:spPr>
          <a:xfrm>
            <a:off x="1848088" y="547408"/>
            <a:ext cx="4663837" cy="7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2018981" y="434339"/>
            <a:ext cx="4572319" cy="702659"/>
          </a:xfrm>
          <a:prstGeom prst="rect">
            <a:avLst/>
          </a:prstGeom>
          <a:solidFill>
            <a:srgbClr val="EF3340"/>
          </a:solidFill>
          <a:ln>
            <a:solidFill>
              <a:srgbClr val="EF3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/>
          <p:cNvSpPr txBox="1"/>
          <p:nvPr/>
        </p:nvSpPr>
        <p:spPr>
          <a:xfrm>
            <a:off x="5432131" y="6293977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675258" y="6785329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"/>
          <a:srcRect l="850" t="2634" r="984" b="10303"/>
          <a:stretch/>
        </p:blipFill>
        <p:spPr>
          <a:xfrm>
            <a:off x="2085332" y="797139"/>
            <a:ext cx="2904930" cy="249480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5065936" y="541120"/>
            <a:ext cx="1367202" cy="520296"/>
          </a:xfrm>
          <a:prstGeom prst="rect">
            <a:avLst/>
          </a:prstGeom>
          <a:solidFill>
            <a:srgbClr val="EF334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grpSp>
        <p:nvGrpSpPr>
          <p:cNvPr id="9" name="Grupo 8"/>
          <p:cNvGrpSpPr/>
          <p:nvPr/>
        </p:nvGrpSpPr>
        <p:grpSpPr>
          <a:xfrm>
            <a:off x="1791261" y="1167479"/>
            <a:ext cx="4495239" cy="2308500"/>
            <a:chOff x="1791261" y="1167479"/>
            <a:chExt cx="4495239" cy="2308500"/>
          </a:xfrm>
        </p:grpSpPr>
        <p:sp>
          <p:nvSpPr>
            <p:cNvPr id="38" name="Rectángulo 37"/>
            <p:cNvSpPr/>
            <p:nvPr/>
          </p:nvSpPr>
          <p:spPr>
            <a:xfrm>
              <a:off x="1791261" y="1187531"/>
              <a:ext cx="3590366" cy="205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7971" y="1167479"/>
              <a:ext cx="4188529" cy="2308500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2984" y="3016845"/>
              <a:ext cx="809625" cy="3429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1878" y="3026631"/>
              <a:ext cx="809625" cy="342900"/>
            </a:xfrm>
            <a:prstGeom prst="rect">
              <a:avLst/>
            </a:prstGeom>
          </p:spPr>
        </p:pic>
      </p:grp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5"/>
          <a:srcRect l="7516" t="14078" r="13286" b="1646"/>
          <a:stretch/>
        </p:blipFill>
        <p:spPr>
          <a:xfrm>
            <a:off x="4681535" y="798195"/>
            <a:ext cx="308727" cy="24638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164556" y="850583"/>
            <a:ext cx="1201704" cy="14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CuadroTexto 30"/>
          <p:cNvSpPr txBox="1"/>
          <p:nvPr/>
        </p:nvSpPr>
        <p:spPr>
          <a:xfrm>
            <a:off x="2085332" y="788022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dirty="0" smtClean="0">
                <a:solidFill>
                  <a:srgbClr val="D6BFB4"/>
                </a:solidFill>
              </a:rPr>
              <a:t>Buscar productos</a:t>
            </a:r>
            <a:endParaRPr lang="es-PE" sz="1100" dirty="0">
              <a:solidFill>
                <a:srgbClr val="D6BFB4"/>
              </a:solidFill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1803123" y="3464892"/>
            <a:ext cx="4495239" cy="2308500"/>
            <a:chOff x="1791261" y="1167479"/>
            <a:chExt cx="4495239" cy="2308500"/>
          </a:xfrm>
        </p:grpSpPr>
        <p:sp>
          <p:nvSpPr>
            <p:cNvPr id="34" name="Rectángulo 33"/>
            <p:cNvSpPr/>
            <p:nvPr/>
          </p:nvSpPr>
          <p:spPr>
            <a:xfrm>
              <a:off x="1791261" y="1187531"/>
              <a:ext cx="3590366" cy="205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7971" y="1167479"/>
              <a:ext cx="4188529" cy="2308500"/>
            </a:xfrm>
            <a:prstGeom prst="rect">
              <a:avLst/>
            </a:prstGeom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2984" y="3016845"/>
              <a:ext cx="809625" cy="342900"/>
            </a:xfrm>
            <a:prstGeom prst="rect">
              <a:avLst/>
            </a:prstGeom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1878" y="3026631"/>
              <a:ext cx="809625" cy="342900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5408" y="5764445"/>
            <a:ext cx="3000375" cy="419100"/>
          </a:xfrm>
          <a:prstGeom prst="rect">
            <a:avLst/>
          </a:prstGeom>
        </p:spPr>
      </p:pic>
      <p:sp>
        <p:nvSpPr>
          <p:cNvPr id="49" name="Rectángulo 48"/>
          <p:cNvSpPr/>
          <p:nvPr/>
        </p:nvSpPr>
        <p:spPr>
          <a:xfrm>
            <a:off x="2018981" y="6406498"/>
            <a:ext cx="4452257" cy="2169279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    </a:t>
            </a: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4185" y="6558748"/>
            <a:ext cx="1914525" cy="342900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5432131" y="6564912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52" name="Conector recto 51"/>
          <p:cNvCxnSpPr/>
          <p:nvPr/>
        </p:nvCxnSpPr>
        <p:spPr>
          <a:xfrm>
            <a:off x="675258" y="7056264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2107337" y="7166697"/>
            <a:ext cx="45955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INICIAR SESIÓN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REGISTRATE                                                                        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      964317890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9055" y="8177723"/>
            <a:ext cx="285750" cy="295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013" y="563556"/>
            <a:ext cx="1870596" cy="14964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6270" y="912080"/>
            <a:ext cx="512282" cy="13453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8552" y="696028"/>
            <a:ext cx="743468" cy="17448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12"/>
          <a:srcRect r="17833"/>
          <a:stretch/>
        </p:blipFill>
        <p:spPr>
          <a:xfrm>
            <a:off x="5152307" y="563556"/>
            <a:ext cx="408537" cy="3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310640" y="1505402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14" name="CuadroTexto 13"/>
          <p:cNvSpPr txBox="1"/>
          <p:nvPr/>
        </p:nvSpPr>
        <p:spPr>
          <a:xfrm>
            <a:off x="1075963" y="1448679"/>
            <a:ext cx="2724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dirty="0"/>
              <a:t>Paso </a:t>
            </a:r>
            <a:r>
              <a:rPr lang="es-PE" sz="1350" dirty="0" smtClean="0"/>
              <a:t>3. Cotizar Pedido</a:t>
            </a:r>
            <a:endParaRPr lang="es-PE" sz="1350" dirty="0"/>
          </a:p>
        </p:txBody>
      </p:sp>
      <p:sp>
        <p:nvSpPr>
          <p:cNvPr id="39" name="Rectángulo 38"/>
          <p:cNvSpPr/>
          <p:nvPr/>
        </p:nvSpPr>
        <p:spPr>
          <a:xfrm>
            <a:off x="453389" y="5709082"/>
            <a:ext cx="8239685" cy="1216238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55" y="5885163"/>
            <a:ext cx="1914525" cy="342900"/>
          </a:xfrm>
          <a:prstGeom prst="rect">
            <a:avLst/>
          </a:prstGeom>
        </p:spPr>
      </p:pic>
      <p:sp>
        <p:nvSpPr>
          <p:cNvPr id="41" name="CuadroTexto 40"/>
          <p:cNvSpPr txBox="1"/>
          <p:nvPr/>
        </p:nvSpPr>
        <p:spPr>
          <a:xfrm>
            <a:off x="6955427" y="5867498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42" name="Conector recto 41"/>
          <p:cNvCxnSpPr/>
          <p:nvPr/>
        </p:nvCxnSpPr>
        <p:spPr>
          <a:xfrm>
            <a:off x="456293" y="6358850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687141" y="6461594"/>
            <a:ext cx="7992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INICIAR SESIÓN                    REGISTRATE                                                                                            964317890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035" y="6461596"/>
            <a:ext cx="285750" cy="295275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437035" y="938253"/>
            <a:ext cx="8239685" cy="4034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936258" y="1001460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527054" y="1000937"/>
            <a:ext cx="2059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82" y="984814"/>
            <a:ext cx="352425" cy="304800"/>
          </a:xfrm>
          <a:prstGeom prst="rect">
            <a:avLst/>
          </a:prstGeom>
        </p:spPr>
      </p:pic>
      <p:sp>
        <p:nvSpPr>
          <p:cNvPr id="235" name="Rectángulo 234"/>
          <p:cNvSpPr/>
          <p:nvPr/>
        </p:nvSpPr>
        <p:spPr>
          <a:xfrm>
            <a:off x="1967491" y="2191752"/>
            <a:ext cx="1472825" cy="187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499" y="2268258"/>
            <a:ext cx="5202271" cy="1175116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429" y="2135096"/>
            <a:ext cx="1937341" cy="16090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716836" y="2671582"/>
            <a:ext cx="369047" cy="25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s-P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316911" y="2671582"/>
            <a:ext cx="942975" cy="521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3" name="Rectángulo 92"/>
          <p:cNvSpPr/>
          <p:nvPr/>
        </p:nvSpPr>
        <p:spPr>
          <a:xfrm>
            <a:off x="5767014" y="2671581"/>
            <a:ext cx="600075" cy="25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2.50</a:t>
            </a:r>
            <a:endParaRPr lang="es-P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967491" y="2658881"/>
            <a:ext cx="704645" cy="7131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088" y="2713008"/>
            <a:ext cx="171450" cy="5628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5727" y="2681257"/>
            <a:ext cx="1029443" cy="4169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3574" y="3488226"/>
            <a:ext cx="5257800" cy="8667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/>
          <a:srcRect b="35775"/>
          <a:stretch/>
        </p:blipFill>
        <p:spPr>
          <a:xfrm>
            <a:off x="1967490" y="4295326"/>
            <a:ext cx="5103280" cy="21262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9461" y="4763254"/>
            <a:ext cx="3400425" cy="4762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4018983" y="5217248"/>
            <a:ext cx="1075782" cy="195597"/>
          </a:xfrm>
          <a:prstGeom prst="rect">
            <a:avLst/>
          </a:prstGeom>
        </p:spPr>
      </p:pic>
      <p:sp>
        <p:nvSpPr>
          <p:cNvPr id="101" name="CuadroTexto 100"/>
          <p:cNvSpPr txBox="1"/>
          <p:nvPr/>
        </p:nvSpPr>
        <p:spPr>
          <a:xfrm>
            <a:off x="1898273" y="2033846"/>
            <a:ext cx="2724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Detalle de Pedido</a:t>
            </a:r>
            <a:endParaRPr lang="es-PE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018981" y="1051491"/>
            <a:ext cx="4452257" cy="4792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7" name="CuadroTexto 6"/>
          <p:cNvSpPr txBox="1"/>
          <p:nvPr/>
        </p:nvSpPr>
        <p:spPr>
          <a:xfrm>
            <a:off x="2095513" y="1114698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443673" y="1147070"/>
            <a:ext cx="205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1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18981" y="6135563"/>
            <a:ext cx="4452257" cy="2169279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   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85" y="6287813"/>
            <a:ext cx="1914525" cy="3429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5432131" y="6293977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675258" y="6785329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2107337" y="6895762"/>
            <a:ext cx="45955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INICIAR SESIÓN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REGISTRATE                                                                        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      964317890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055" y="7906788"/>
            <a:ext cx="285750" cy="2952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13" y="1119605"/>
            <a:ext cx="352425" cy="3048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2100955" y="1590336"/>
            <a:ext cx="2724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dirty="0"/>
              <a:t>Paso </a:t>
            </a:r>
            <a:r>
              <a:rPr lang="es-PE" sz="1350" dirty="0" smtClean="0"/>
              <a:t>3. Cotizar Pedido</a:t>
            </a:r>
            <a:endParaRPr lang="es-PE" sz="1350" dirty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055" y="2216826"/>
            <a:ext cx="1937341" cy="16090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6"/>
          <a:srcRect r="50334"/>
          <a:stretch/>
        </p:blipFill>
        <p:spPr>
          <a:xfrm>
            <a:off x="2526677" y="2378505"/>
            <a:ext cx="3301987" cy="2800350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3545358" y="1969657"/>
            <a:ext cx="21435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Detalle de Pedido</a:t>
            </a:r>
            <a:endParaRPr lang="es-PE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7"/>
          <a:srcRect t="22939" b="-1"/>
          <a:stretch/>
        </p:blipFill>
        <p:spPr>
          <a:xfrm>
            <a:off x="4307915" y="4853940"/>
            <a:ext cx="1713869" cy="21668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6368" y="5156587"/>
            <a:ext cx="2223202" cy="44175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779520" y="3070860"/>
            <a:ext cx="906780" cy="480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9"/>
          <a:srcRect l="6070" t="14072" r="14819" b="21538"/>
          <a:stretch/>
        </p:blipFill>
        <p:spPr>
          <a:xfrm>
            <a:off x="3770899" y="3345228"/>
            <a:ext cx="554871" cy="2057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0898" y="3041658"/>
            <a:ext cx="528109" cy="1489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4920" y="3195038"/>
            <a:ext cx="540850" cy="11351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0253" y="3865065"/>
            <a:ext cx="1639143" cy="8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310640" y="1505402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14" name="CuadroTexto 13"/>
          <p:cNvSpPr txBox="1"/>
          <p:nvPr/>
        </p:nvSpPr>
        <p:spPr>
          <a:xfrm>
            <a:off x="1075963" y="1448679"/>
            <a:ext cx="2724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dirty="0"/>
              <a:t>Paso </a:t>
            </a:r>
            <a:r>
              <a:rPr lang="es-PE" sz="1350" dirty="0" smtClean="0"/>
              <a:t>3. Cotizar Pedido</a:t>
            </a:r>
            <a:endParaRPr lang="es-PE" sz="1350" dirty="0"/>
          </a:p>
        </p:txBody>
      </p:sp>
      <p:sp>
        <p:nvSpPr>
          <p:cNvPr id="39" name="Rectángulo 38"/>
          <p:cNvSpPr/>
          <p:nvPr/>
        </p:nvSpPr>
        <p:spPr>
          <a:xfrm>
            <a:off x="453389" y="5709082"/>
            <a:ext cx="8239685" cy="1216238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55" y="5885163"/>
            <a:ext cx="1914525" cy="342900"/>
          </a:xfrm>
          <a:prstGeom prst="rect">
            <a:avLst/>
          </a:prstGeom>
        </p:spPr>
      </p:pic>
      <p:sp>
        <p:nvSpPr>
          <p:cNvPr id="41" name="CuadroTexto 40"/>
          <p:cNvSpPr txBox="1"/>
          <p:nvPr/>
        </p:nvSpPr>
        <p:spPr>
          <a:xfrm>
            <a:off x="6955427" y="5867498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42" name="Conector recto 41"/>
          <p:cNvCxnSpPr/>
          <p:nvPr/>
        </p:nvCxnSpPr>
        <p:spPr>
          <a:xfrm>
            <a:off x="456293" y="6358850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687141" y="6461594"/>
            <a:ext cx="7992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INICIAR SESIÓN                    REGISTRATE                                                                                            964317890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035" y="6461596"/>
            <a:ext cx="285750" cy="295275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437035" y="938253"/>
            <a:ext cx="8239685" cy="4034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936258" y="1001460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527054" y="1000937"/>
            <a:ext cx="2059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82" y="984814"/>
            <a:ext cx="352425" cy="304800"/>
          </a:xfrm>
          <a:prstGeom prst="rect">
            <a:avLst/>
          </a:prstGeom>
        </p:spPr>
      </p:pic>
      <p:sp>
        <p:nvSpPr>
          <p:cNvPr id="235" name="Rectángulo 234"/>
          <p:cNvSpPr/>
          <p:nvPr/>
        </p:nvSpPr>
        <p:spPr>
          <a:xfrm>
            <a:off x="1967491" y="2191752"/>
            <a:ext cx="1472825" cy="187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499" y="2268258"/>
            <a:ext cx="5202271" cy="1175116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429" y="2135096"/>
            <a:ext cx="1937341" cy="16090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716836" y="2671582"/>
            <a:ext cx="369047" cy="25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s-P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316911" y="2671582"/>
            <a:ext cx="942975" cy="521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3" name="Rectángulo 92"/>
          <p:cNvSpPr/>
          <p:nvPr/>
        </p:nvSpPr>
        <p:spPr>
          <a:xfrm>
            <a:off x="5767014" y="2671581"/>
            <a:ext cx="600075" cy="25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2.50</a:t>
            </a:r>
            <a:endParaRPr lang="es-P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967491" y="2658881"/>
            <a:ext cx="704645" cy="7131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088" y="2713008"/>
            <a:ext cx="171450" cy="5628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5727" y="2681257"/>
            <a:ext cx="1029443" cy="4169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3574" y="3488226"/>
            <a:ext cx="5257800" cy="8667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/>
          <a:srcRect b="35775"/>
          <a:stretch/>
        </p:blipFill>
        <p:spPr>
          <a:xfrm>
            <a:off x="1967490" y="4295326"/>
            <a:ext cx="5103280" cy="21262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9461" y="4763254"/>
            <a:ext cx="3400425" cy="4762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4018983" y="5217248"/>
            <a:ext cx="1075782" cy="195597"/>
          </a:xfrm>
          <a:prstGeom prst="rect">
            <a:avLst/>
          </a:prstGeom>
        </p:spPr>
      </p:pic>
      <p:sp>
        <p:nvSpPr>
          <p:cNvPr id="101" name="CuadroTexto 100"/>
          <p:cNvSpPr txBox="1"/>
          <p:nvPr/>
        </p:nvSpPr>
        <p:spPr>
          <a:xfrm>
            <a:off x="1898273" y="2033846"/>
            <a:ext cx="2724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Detalle de Pedido</a:t>
            </a:r>
            <a:endParaRPr lang="es-PE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65310" y="1379584"/>
            <a:ext cx="8200115" cy="4295831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30" name="Rectángulo 29"/>
          <p:cNvSpPr/>
          <p:nvPr/>
        </p:nvSpPr>
        <p:spPr>
          <a:xfrm>
            <a:off x="1726434" y="2202990"/>
            <a:ext cx="5486400" cy="2622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EF3340"/>
                </a:solidFill>
              </a:rPr>
              <a:t>¡</a:t>
            </a:r>
            <a:r>
              <a:rPr lang="es-ES" dirty="0" smtClean="0">
                <a:solidFill>
                  <a:srgbClr val="EF3340"/>
                </a:solidFill>
              </a:rPr>
              <a:t>Gracias por tu pedido! </a:t>
            </a:r>
            <a:r>
              <a:rPr lang="es-ES" dirty="0" smtClean="0">
                <a:solidFill>
                  <a:srgbClr val="EF3340"/>
                </a:solidFill>
                <a:sym typeface="Wingdings" panose="05000000000000000000" pitchFamily="2" charset="2"/>
              </a:rPr>
              <a:t></a:t>
            </a:r>
            <a:r>
              <a:rPr lang="es-ES" dirty="0">
                <a:solidFill>
                  <a:srgbClr val="EF3340"/>
                </a:solidFill>
              </a:rPr>
              <a:t/>
            </a:r>
            <a:br>
              <a:rPr lang="es-ES" dirty="0">
                <a:solidFill>
                  <a:srgbClr val="EF3340"/>
                </a:solidFill>
              </a:rPr>
            </a:br>
            <a:r>
              <a:rPr lang="es-ES" dirty="0">
                <a:solidFill>
                  <a:srgbClr val="EF3340"/>
                </a:solidFill>
              </a:rPr>
              <a:t>En breve la </a:t>
            </a:r>
            <a:r>
              <a:rPr lang="es-ES" dirty="0" smtClean="0">
                <a:solidFill>
                  <a:srgbClr val="EF3340"/>
                </a:solidFill>
              </a:rPr>
              <a:t>tienda “Jefita” </a:t>
            </a:r>
            <a:r>
              <a:rPr lang="es-ES" dirty="0">
                <a:solidFill>
                  <a:srgbClr val="EF3340"/>
                </a:solidFill>
              </a:rPr>
              <a:t>confirmará su solicitud </a:t>
            </a:r>
            <a:br>
              <a:rPr lang="es-ES" dirty="0">
                <a:solidFill>
                  <a:srgbClr val="EF3340"/>
                </a:solidFill>
              </a:rPr>
            </a:br>
            <a:r>
              <a:rPr lang="es-ES" dirty="0">
                <a:solidFill>
                  <a:srgbClr val="EF3340"/>
                </a:solidFill>
              </a:rPr>
              <a:t>vía correo.</a:t>
            </a:r>
            <a:endParaRPr lang="es-PE" dirty="0">
              <a:solidFill>
                <a:srgbClr val="EF334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9521" y="4158723"/>
            <a:ext cx="1800225" cy="24765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905258" y="21627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/>
              <a:t>X</a:t>
            </a:r>
            <a:endParaRPr lang="es-PE" sz="2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36282" y="7043698"/>
            <a:ext cx="660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*Cerrar la ventana o el link “Realizar nueva compra” te lleva al home.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4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079748"/>
            <a:ext cx="5113111" cy="27128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53778"/>
          <a:stretch/>
        </p:blipFill>
        <p:spPr>
          <a:xfrm>
            <a:off x="1088571" y="160921"/>
            <a:ext cx="7101114" cy="79702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306286" y="1291771"/>
            <a:ext cx="6983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/>
              <a:t>Hola Jimmy, </a:t>
            </a:r>
            <a:br>
              <a:rPr lang="es-PE" sz="1600" dirty="0" smtClean="0"/>
            </a:br>
            <a:r>
              <a:rPr lang="es-PE" sz="1600" dirty="0" smtClean="0"/>
              <a:t>Estas cerca de recibir tu pedido. Por favor, revisa tu pedido y confirma la atención. </a:t>
            </a:r>
            <a:endParaRPr lang="es-PE" sz="16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262" y="4995801"/>
            <a:ext cx="34194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n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945287" y="2599444"/>
            <a:ext cx="5172497" cy="122718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963653" y="2680948"/>
            <a:ext cx="5894471" cy="262848"/>
          </a:xfrm>
          <a:prstGeom prst="rect">
            <a:avLst/>
          </a:prstGeom>
          <a:solidFill>
            <a:srgbClr val="EF3340"/>
          </a:solidFill>
          <a:ln>
            <a:solidFill>
              <a:srgbClr val="EF3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r="15135"/>
          <a:stretch/>
        </p:blipFill>
        <p:spPr>
          <a:xfrm>
            <a:off x="7685670" y="1128320"/>
            <a:ext cx="424694" cy="3986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83247" y="1126938"/>
            <a:ext cx="8239685" cy="4034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6" name="Rectángulo 5"/>
          <p:cNvSpPr/>
          <p:nvPr/>
        </p:nvSpPr>
        <p:spPr>
          <a:xfrm>
            <a:off x="1240498" y="1631212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7" name="CuadroTexto 6"/>
          <p:cNvSpPr txBox="1"/>
          <p:nvPr/>
        </p:nvSpPr>
        <p:spPr>
          <a:xfrm>
            <a:off x="882470" y="1190145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473266" y="1189622"/>
            <a:ext cx="2059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694" y="1173499"/>
            <a:ext cx="352425" cy="304800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1107149" y="1699873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3" name="CuadroTexto 2"/>
          <p:cNvSpPr txBox="1"/>
          <p:nvPr/>
        </p:nvSpPr>
        <p:spPr>
          <a:xfrm>
            <a:off x="1360569" y="1747708"/>
            <a:ext cx="60308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900" dirty="0" smtClean="0">
                <a:solidFill>
                  <a:srgbClr val="878D93"/>
                </a:solidFill>
              </a:rPr>
              <a:t>Pedidos</a:t>
            </a:r>
            <a:endParaRPr lang="es-PE" sz="1400" dirty="0">
              <a:solidFill>
                <a:srgbClr val="878D93"/>
              </a:solidFill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5"/>
          <a:srcRect l="1" r="56594"/>
          <a:stretch/>
        </p:blipFill>
        <p:spPr>
          <a:xfrm>
            <a:off x="749116" y="1699872"/>
            <a:ext cx="589147" cy="321469"/>
          </a:xfrm>
          <a:prstGeom prst="rect">
            <a:avLst/>
          </a:prstGeom>
        </p:spPr>
      </p:pic>
      <p:sp>
        <p:nvSpPr>
          <p:cNvPr id="35" name="Rectángulo 34"/>
          <p:cNvSpPr/>
          <p:nvPr/>
        </p:nvSpPr>
        <p:spPr>
          <a:xfrm>
            <a:off x="4713000" y="2982283"/>
            <a:ext cx="369047" cy="25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s-P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5313075" y="2982283"/>
            <a:ext cx="942975" cy="521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Rectángulo 36"/>
          <p:cNvSpPr/>
          <p:nvPr/>
        </p:nvSpPr>
        <p:spPr>
          <a:xfrm>
            <a:off x="5763178" y="2982282"/>
            <a:ext cx="600075" cy="25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2.50</a:t>
            </a:r>
            <a:endParaRPr lang="es-P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963655" y="2969582"/>
            <a:ext cx="704645" cy="7131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0252" y="3023709"/>
            <a:ext cx="171450" cy="562803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1891" y="2991958"/>
            <a:ext cx="1029443" cy="416989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9738" y="3798927"/>
            <a:ext cx="5257800" cy="866775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 rotWithShape="1">
          <a:blip r:embed="rId9"/>
          <a:srcRect b="35775"/>
          <a:stretch/>
        </p:blipFill>
        <p:spPr>
          <a:xfrm>
            <a:off x="1963654" y="4606027"/>
            <a:ext cx="5103280" cy="212621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5625" y="5073955"/>
            <a:ext cx="3400425" cy="476250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4015147" y="5527949"/>
            <a:ext cx="1075782" cy="195597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1894437" y="2344547"/>
            <a:ext cx="2724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Pedidos</a:t>
            </a:r>
            <a:endParaRPr lang="es-PE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1894437" y="2697724"/>
            <a:ext cx="5580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chemeClr val="bg1"/>
                </a:solidFill>
              </a:rPr>
              <a:t>  Número de pedido                     Fecha</a:t>
            </a:r>
            <a:r>
              <a:rPr lang="es-PE" sz="900" b="1" dirty="0">
                <a:solidFill>
                  <a:schemeClr val="bg1"/>
                </a:solidFill>
              </a:rPr>
              <a:t> </a:t>
            </a:r>
            <a:r>
              <a:rPr lang="es-PE" sz="900" b="1" dirty="0" smtClean="0">
                <a:solidFill>
                  <a:schemeClr val="bg1"/>
                </a:solidFill>
              </a:rPr>
              <a:t>                          Monto Total                  Estado                                    Acciones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963654" y="2982282"/>
            <a:ext cx="4985088" cy="700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CuadroTexto 46"/>
          <p:cNvSpPr txBox="1"/>
          <p:nvPr/>
        </p:nvSpPr>
        <p:spPr>
          <a:xfrm>
            <a:off x="1936832" y="3018902"/>
            <a:ext cx="592129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900" dirty="0" smtClean="0">
                <a:solidFill>
                  <a:srgbClr val="4B4B4B"/>
                </a:solidFill>
              </a:rPr>
              <a:t>1000000000000004          2020-05-20 10:00:00                 S/ 5.00                    </a:t>
            </a:r>
            <a:r>
              <a:rPr lang="es-PE" sz="900" dirty="0" smtClean="0">
                <a:solidFill>
                  <a:srgbClr val="EF3340"/>
                </a:solidFill>
              </a:rPr>
              <a:t>Pendiente</a:t>
            </a:r>
            <a:r>
              <a:rPr lang="es-PE" sz="900" dirty="0" smtClean="0">
                <a:solidFill>
                  <a:srgbClr val="4B4B4B"/>
                </a:solidFill>
              </a:rPr>
              <a:t>                </a:t>
            </a:r>
            <a:r>
              <a:rPr lang="es-PE" sz="900" u="sng" dirty="0" smtClean="0">
                <a:solidFill>
                  <a:srgbClr val="4B4B4B"/>
                </a:solidFill>
              </a:rPr>
              <a:t>Ver detalle</a:t>
            </a:r>
            <a:r>
              <a:rPr lang="es-PE" sz="900" dirty="0" smtClean="0">
                <a:solidFill>
                  <a:srgbClr val="4B4B4B"/>
                </a:solidFill>
              </a:rPr>
              <a:t> </a:t>
            </a:r>
            <a:r>
              <a:rPr lang="es-PE" sz="900" dirty="0" smtClean="0">
                <a:solidFill>
                  <a:srgbClr val="4B4B4B"/>
                </a:solidFill>
              </a:rPr>
              <a:t>    </a:t>
            </a:r>
            <a:r>
              <a:rPr lang="es-PE" sz="900" u="sng" dirty="0" smtClean="0">
                <a:solidFill>
                  <a:srgbClr val="4B4B4B"/>
                </a:solidFill>
              </a:rPr>
              <a:t>Ver </a:t>
            </a:r>
            <a:r>
              <a:rPr lang="es-PE" sz="900" u="sng" dirty="0">
                <a:solidFill>
                  <a:srgbClr val="4B4B4B"/>
                </a:solidFill>
              </a:rPr>
              <a:t>Tracking</a:t>
            </a:r>
            <a:r>
              <a:rPr lang="es-PE" sz="900" dirty="0">
                <a:solidFill>
                  <a:srgbClr val="4B4B4B"/>
                </a:solidFill>
              </a:rPr>
              <a:t> </a:t>
            </a:r>
            <a:endParaRPr lang="es-PE" sz="1400" dirty="0">
              <a:solidFill>
                <a:srgbClr val="4B4B4B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894437" y="3233404"/>
            <a:ext cx="5935517" cy="12271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987349" y="3547942"/>
            <a:ext cx="5262875" cy="2507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CuadroTexto 48"/>
          <p:cNvSpPr txBox="1"/>
          <p:nvPr/>
        </p:nvSpPr>
        <p:spPr>
          <a:xfrm>
            <a:off x="1922608" y="3339568"/>
            <a:ext cx="61877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900" dirty="0" smtClean="0">
                <a:solidFill>
                  <a:srgbClr val="4B4B4B"/>
                </a:solidFill>
              </a:rPr>
              <a:t>1000000000000003          2020-04-20 10:00:00                 S/ 45.00                   Recibido                    </a:t>
            </a:r>
            <a:r>
              <a:rPr lang="es-PE" sz="900" u="sng" dirty="0" smtClean="0">
                <a:solidFill>
                  <a:srgbClr val="4B4B4B"/>
                </a:solidFill>
              </a:rPr>
              <a:t>Ver </a:t>
            </a:r>
            <a:r>
              <a:rPr lang="es-PE" sz="900" u="sng" dirty="0">
                <a:solidFill>
                  <a:srgbClr val="4B4B4B"/>
                </a:solidFill>
              </a:rPr>
              <a:t>detalle</a:t>
            </a:r>
            <a:r>
              <a:rPr lang="es-PE" sz="900" dirty="0">
                <a:solidFill>
                  <a:srgbClr val="4B4B4B"/>
                </a:solidFill>
              </a:rPr>
              <a:t> </a:t>
            </a:r>
            <a:r>
              <a:rPr lang="es-PE" sz="900" dirty="0" smtClean="0">
                <a:solidFill>
                  <a:srgbClr val="4B4B4B"/>
                </a:solidFill>
              </a:rPr>
              <a:t>   </a:t>
            </a:r>
            <a:r>
              <a:rPr lang="es-PE" sz="900" u="sng" dirty="0" smtClean="0">
                <a:solidFill>
                  <a:srgbClr val="4B4B4B"/>
                </a:solidFill>
              </a:rPr>
              <a:t>Ver </a:t>
            </a:r>
            <a:r>
              <a:rPr lang="es-PE" sz="900" u="sng" dirty="0">
                <a:solidFill>
                  <a:srgbClr val="4B4B4B"/>
                </a:solidFill>
              </a:rPr>
              <a:t>Tracking</a:t>
            </a:r>
            <a:r>
              <a:rPr lang="es-PE" sz="900" dirty="0" smtClean="0">
                <a:solidFill>
                  <a:srgbClr val="4B4B4B"/>
                </a:solidFill>
              </a:rPr>
              <a:t>   </a:t>
            </a:r>
            <a:endParaRPr lang="es-PE" sz="1400" dirty="0">
              <a:solidFill>
                <a:srgbClr val="4B4B4B"/>
              </a:solidFill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922607" y="3553810"/>
            <a:ext cx="5935517" cy="122718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1936832" y="3659621"/>
            <a:ext cx="589312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900" dirty="0" smtClean="0">
                <a:solidFill>
                  <a:srgbClr val="4B4B4B"/>
                </a:solidFill>
              </a:rPr>
              <a:t>1000000000000002          2020-04-20 10:00:00                 S/ 45.00                   Cancelado                </a:t>
            </a:r>
            <a:r>
              <a:rPr lang="es-PE" sz="900" u="sng" dirty="0" smtClean="0">
                <a:solidFill>
                  <a:srgbClr val="4B4B4B"/>
                </a:solidFill>
              </a:rPr>
              <a:t>Ver detalle</a:t>
            </a:r>
            <a:r>
              <a:rPr lang="es-PE" sz="900" dirty="0" smtClean="0">
                <a:solidFill>
                  <a:srgbClr val="4B4B4B"/>
                </a:solidFill>
              </a:rPr>
              <a:t> </a:t>
            </a:r>
            <a:r>
              <a:rPr lang="es-PE" sz="900" dirty="0" smtClean="0">
                <a:solidFill>
                  <a:srgbClr val="4B4B4B"/>
                </a:solidFill>
              </a:rPr>
              <a:t>   </a:t>
            </a:r>
            <a:r>
              <a:rPr lang="es-PE" sz="900" u="sng" dirty="0" smtClean="0">
                <a:solidFill>
                  <a:srgbClr val="4B4B4B"/>
                </a:solidFill>
              </a:rPr>
              <a:t>Ver </a:t>
            </a:r>
            <a:r>
              <a:rPr lang="es-PE" sz="900" u="sng" dirty="0">
                <a:solidFill>
                  <a:srgbClr val="4B4B4B"/>
                </a:solidFill>
              </a:rPr>
              <a:t>Tracking</a:t>
            </a:r>
            <a:r>
              <a:rPr lang="es-PE" sz="900" dirty="0">
                <a:solidFill>
                  <a:srgbClr val="4B4B4B"/>
                </a:solidFill>
              </a:rPr>
              <a:t> </a:t>
            </a:r>
            <a:endParaRPr lang="es-PE" sz="1400" dirty="0">
              <a:solidFill>
                <a:srgbClr val="4B4B4B"/>
              </a:solidFill>
            </a:endParaRPr>
          </a:p>
        </p:txBody>
      </p:sp>
      <p:pic>
        <p:nvPicPr>
          <p:cNvPr id="52" name="Imagen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897842" y="3850990"/>
            <a:ext cx="5935517" cy="122718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25523" y="653409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 smtClean="0"/>
              <a:t>*Para el detalle de pedidos del vendedor debe incluir nombre y apellido del cliente.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416861" y="5174187"/>
            <a:ext cx="8239685" cy="1216238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727" y="5350268"/>
            <a:ext cx="1914525" cy="3429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6918899" y="5332603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419765" y="5823955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50613" y="5926699"/>
            <a:ext cx="7992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INICIAR SESIÓN                    REGISTRATE                                                                                            964317890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48742" y="5926701"/>
            <a:ext cx="285750" cy="295275"/>
          </a:xfrm>
          <a:prstGeom prst="rect">
            <a:avLst/>
          </a:prstGeom>
        </p:spPr>
      </p:pic>
      <p:sp>
        <p:nvSpPr>
          <p:cNvPr id="53" name="CuadroTexto 52"/>
          <p:cNvSpPr txBox="1"/>
          <p:nvPr/>
        </p:nvSpPr>
        <p:spPr>
          <a:xfrm>
            <a:off x="1936832" y="3965231"/>
            <a:ext cx="617353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900" dirty="0" smtClean="0">
                <a:solidFill>
                  <a:srgbClr val="4B4B4B"/>
                </a:solidFill>
              </a:rPr>
              <a:t>1000000000000001          2020-04-20 10:00:00                 S/ 45.00                   </a:t>
            </a:r>
            <a:r>
              <a:rPr lang="es-PE" sz="900" dirty="0" smtClean="0">
                <a:solidFill>
                  <a:srgbClr val="00B050"/>
                </a:solidFill>
              </a:rPr>
              <a:t>En camino                </a:t>
            </a:r>
            <a:r>
              <a:rPr lang="es-PE" sz="900" u="sng" dirty="0" smtClean="0">
                <a:solidFill>
                  <a:srgbClr val="4B4B4B"/>
                </a:solidFill>
              </a:rPr>
              <a:t>Ver detalle</a:t>
            </a:r>
            <a:r>
              <a:rPr lang="es-PE" sz="900" i="1" dirty="0" smtClean="0">
                <a:solidFill>
                  <a:srgbClr val="4B4B4B"/>
                </a:solidFill>
              </a:rPr>
              <a:t>    </a:t>
            </a:r>
            <a:r>
              <a:rPr lang="es-PE" sz="900" u="sng" dirty="0" smtClean="0">
                <a:solidFill>
                  <a:srgbClr val="4B4B4B"/>
                </a:solidFill>
              </a:rPr>
              <a:t>Ver Tracking</a:t>
            </a:r>
            <a:r>
              <a:rPr lang="es-PE" sz="900" dirty="0" smtClean="0">
                <a:solidFill>
                  <a:srgbClr val="4B4B4B"/>
                </a:solidFill>
              </a:rPr>
              <a:t>   </a:t>
            </a:r>
            <a:endParaRPr lang="es-PE" sz="1400" dirty="0">
              <a:solidFill>
                <a:srgbClr val="4B4B4B"/>
              </a:solidFill>
            </a:endParaRP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177163" y="4162178"/>
            <a:ext cx="5395925" cy="1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018981" y="1051491"/>
            <a:ext cx="4452257" cy="4792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7" name="CuadroTexto 6"/>
          <p:cNvSpPr txBox="1"/>
          <p:nvPr/>
        </p:nvSpPr>
        <p:spPr>
          <a:xfrm>
            <a:off x="2095513" y="1114698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443673" y="1147070"/>
            <a:ext cx="205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1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18981" y="6491161"/>
            <a:ext cx="4452257" cy="2169279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   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85" y="6643411"/>
            <a:ext cx="1914525" cy="3429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5432131" y="6649575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675258" y="7128229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2107337" y="7251360"/>
            <a:ext cx="45955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INICIAR SESIÓN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REGISTRATE                                                                        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      964317890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055" y="8262386"/>
            <a:ext cx="285750" cy="2952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13" y="1119605"/>
            <a:ext cx="352425" cy="3048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947" y="1571130"/>
            <a:ext cx="1357313" cy="321469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2687603" y="1627369"/>
            <a:ext cx="60308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900" dirty="0" smtClean="0">
                <a:solidFill>
                  <a:srgbClr val="878D93"/>
                </a:solidFill>
              </a:rPr>
              <a:t>Pedidos</a:t>
            </a:r>
            <a:endParaRPr lang="es-PE" sz="1400" dirty="0">
              <a:solidFill>
                <a:srgbClr val="878D93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6"/>
          <a:srcRect b="45821"/>
          <a:stretch/>
        </p:blipFill>
        <p:spPr>
          <a:xfrm>
            <a:off x="2989144" y="2083869"/>
            <a:ext cx="2073485" cy="754581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2991386" y="2628709"/>
            <a:ext cx="24407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800" dirty="0" smtClean="0">
                <a:solidFill>
                  <a:srgbClr val="4B4B4B"/>
                </a:solidFill>
              </a:rPr>
              <a:t>1000000000000004        2020-05-20 10:00:00                 </a:t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dirty="0" smtClean="0">
                <a:solidFill>
                  <a:srgbClr val="4B4B4B"/>
                </a:solidFill>
              </a:rPr>
              <a:t/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dirty="0" smtClean="0">
                <a:solidFill>
                  <a:srgbClr val="4B4B4B"/>
                </a:solidFill>
              </a:rPr>
              <a:t>Monto: S/ 5.00                    </a:t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dirty="0" smtClean="0">
                <a:solidFill>
                  <a:srgbClr val="4B4B4B"/>
                </a:solidFill>
              </a:rPr>
              <a:t>Estado:  </a:t>
            </a:r>
            <a:r>
              <a:rPr lang="es-PE" sz="800" dirty="0" smtClean="0">
                <a:solidFill>
                  <a:srgbClr val="EF3340"/>
                </a:solidFill>
              </a:rPr>
              <a:t>Pendiente</a:t>
            </a:r>
            <a:r>
              <a:rPr lang="es-PE" sz="800" dirty="0" smtClean="0">
                <a:solidFill>
                  <a:srgbClr val="4B4B4B"/>
                </a:solidFill>
              </a:rPr>
              <a:t>  </a:t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dirty="0" smtClean="0">
                <a:solidFill>
                  <a:srgbClr val="4B4B4B"/>
                </a:solidFill>
              </a:rPr>
              <a:t>              </a:t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u="sng" dirty="0">
                <a:solidFill>
                  <a:srgbClr val="4B4B4B"/>
                </a:solidFill>
              </a:rPr>
              <a:t>Ver detalle</a:t>
            </a:r>
            <a:r>
              <a:rPr lang="es-PE" sz="800" dirty="0">
                <a:solidFill>
                  <a:srgbClr val="4B4B4B"/>
                </a:solidFill>
              </a:rPr>
              <a:t>     </a:t>
            </a:r>
            <a:r>
              <a:rPr lang="es-PE" sz="800" u="sng" dirty="0">
                <a:solidFill>
                  <a:srgbClr val="4B4B4B"/>
                </a:solidFill>
              </a:rPr>
              <a:t>Ver tracking</a:t>
            </a:r>
            <a:endParaRPr lang="es-PE" sz="1200" dirty="0">
              <a:solidFill>
                <a:srgbClr val="4B4B4B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144" y="3459706"/>
            <a:ext cx="2073485" cy="148532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2984209" y="3551139"/>
            <a:ext cx="24407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800" dirty="0" smtClean="0">
                <a:solidFill>
                  <a:srgbClr val="4B4B4B"/>
                </a:solidFill>
              </a:rPr>
              <a:t>1000000000000003        2020-05-20 10:00:00                 </a:t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dirty="0" smtClean="0">
                <a:solidFill>
                  <a:srgbClr val="4B4B4B"/>
                </a:solidFill>
              </a:rPr>
              <a:t/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dirty="0" smtClean="0">
                <a:solidFill>
                  <a:srgbClr val="4B4B4B"/>
                </a:solidFill>
              </a:rPr>
              <a:t>Monto: S/ 5.00                    </a:t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dirty="0" smtClean="0">
                <a:solidFill>
                  <a:srgbClr val="4B4B4B"/>
                </a:solidFill>
              </a:rPr>
              <a:t>Estado: Recibido</a:t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dirty="0" smtClean="0">
                <a:solidFill>
                  <a:srgbClr val="4B4B4B"/>
                </a:solidFill>
              </a:rPr>
              <a:t/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u="sng" dirty="0">
                <a:solidFill>
                  <a:srgbClr val="4B4B4B"/>
                </a:solidFill>
              </a:rPr>
              <a:t>Ver detalle</a:t>
            </a:r>
            <a:r>
              <a:rPr lang="es-PE" sz="800" dirty="0">
                <a:solidFill>
                  <a:srgbClr val="4B4B4B"/>
                </a:solidFill>
              </a:rPr>
              <a:t>     </a:t>
            </a:r>
            <a:r>
              <a:rPr lang="es-PE" sz="800" u="sng" dirty="0">
                <a:solidFill>
                  <a:srgbClr val="4B4B4B"/>
                </a:solidFill>
              </a:rPr>
              <a:t>Ver tracking</a:t>
            </a:r>
            <a:endParaRPr lang="es-PE" sz="1200" dirty="0">
              <a:solidFill>
                <a:srgbClr val="4B4B4B"/>
              </a:solidFill>
            </a:endParaRPr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1967" y="4382136"/>
            <a:ext cx="2073485" cy="148532"/>
          </a:xfrm>
          <a:prstGeom prst="rect">
            <a:avLst/>
          </a:prstGeom>
        </p:spPr>
      </p:pic>
      <p:sp>
        <p:nvSpPr>
          <p:cNvPr id="50" name="CuadroTexto 49"/>
          <p:cNvSpPr txBox="1"/>
          <p:nvPr/>
        </p:nvSpPr>
        <p:spPr>
          <a:xfrm>
            <a:off x="2984209" y="4456402"/>
            <a:ext cx="24407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800" dirty="0" smtClean="0">
                <a:solidFill>
                  <a:srgbClr val="4B4B4B"/>
                </a:solidFill>
              </a:rPr>
              <a:t>1000000000000002        2020-05-20 10:00:00                 </a:t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dirty="0" smtClean="0">
                <a:solidFill>
                  <a:srgbClr val="4B4B4B"/>
                </a:solidFill>
              </a:rPr>
              <a:t/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dirty="0" smtClean="0">
                <a:solidFill>
                  <a:srgbClr val="4B4B4B"/>
                </a:solidFill>
              </a:rPr>
              <a:t>Monto: S/ 5.00                    </a:t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dirty="0" smtClean="0">
                <a:solidFill>
                  <a:srgbClr val="4B4B4B"/>
                </a:solidFill>
              </a:rPr>
              <a:t>Estado: Cancelado</a:t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dirty="0" smtClean="0">
                <a:solidFill>
                  <a:srgbClr val="4B4B4B"/>
                </a:solidFill>
              </a:rPr>
              <a:t>              </a:t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u="sng" dirty="0">
                <a:solidFill>
                  <a:srgbClr val="4B4B4B"/>
                </a:solidFill>
              </a:rPr>
              <a:t>Ver detalle</a:t>
            </a:r>
            <a:r>
              <a:rPr lang="es-PE" sz="800" dirty="0">
                <a:solidFill>
                  <a:srgbClr val="4B4B4B"/>
                </a:solidFill>
              </a:rPr>
              <a:t>     </a:t>
            </a:r>
            <a:r>
              <a:rPr lang="es-PE" sz="800" u="sng" dirty="0">
                <a:solidFill>
                  <a:srgbClr val="4B4B4B"/>
                </a:solidFill>
              </a:rPr>
              <a:t>Ver tracking</a:t>
            </a:r>
            <a:endParaRPr lang="es-PE" sz="1200" dirty="0">
              <a:solidFill>
                <a:srgbClr val="4B4B4B"/>
              </a:solidFill>
            </a:endParaRP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1967" y="5287399"/>
            <a:ext cx="2073485" cy="148532"/>
          </a:xfrm>
          <a:prstGeom prst="rect">
            <a:avLst/>
          </a:prstGeom>
        </p:spPr>
      </p:pic>
      <p:sp>
        <p:nvSpPr>
          <p:cNvPr id="52" name="CuadroTexto 51"/>
          <p:cNvSpPr txBox="1"/>
          <p:nvPr/>
        </p:nvSpPr>
        <p:spPr>
          <a:xfrm>
            <a:off x="2981967" y="5342849"/>
            <a:ext cx="24407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800" dirty="0" smtClean="0">
                <a:solidFill>
                  <a:srgbClr val="4B4B4B"/>
                </a:solidFill>
              </a:rPr>
              <a:t>1000000000000001        2020-05-20 10:00:00                 </a:t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dirty="0" smtClean="0">
                <a:solidFill>
                  <a:srgbClr val="4B4B4B"/>
                </a:solidFill>
              </a:rPr>
              <a:t/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dirty="0" smtClean="0">
                <a:solidFill>
                  <a:srgbClr val="4B4B4B"/>
                </a:solidFill>
              </a:rPr>
              <a:t>Monto: S/ 5.00                    </a:t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dirty="0" smtClean="0">
                <a:solidFill>
                  <a:srgbClr val="4B4B4B"/>
                </a:solidFill>
              </a:rPr>
              <a:t>Estado: </a:t>
            </a:r>
            <a:r>
              <a:rPr lang="es-PE" sz="800" dirty="0" smtClean="0">
                <a:solidFill>
                  <a:srgbClr val="00B050"/>
                </a:solidFill>
              </a:rPr>
              <a:t>En camino</a:t>
            </a:r>
            <a:r>
              <a:rPr lang="es-PE" sz="800" dirty="0" smtClean="0">
                <a:solidFill>
                  <a:srgbClr val="4B4B4B"/>
                </a:solidFill>
              </a:rPr>
              <a:t/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dirty="0" smtClean="0">
                <a:solidFill>
                  <a:srgbClr val="4B4B4B"/>
                </a:solidFill>
              </a:rPr>
              <a:t>              </a:t>
            </a:r>
            <a:br>
              <a:rPr lang="es-PE" sz="800" dirty="0" smtClean="0">
                <a:solidFill>
                  <a:srgbClr val="4B4B4B"/>
                </a:solidFill>
              </a:rPr>
            </a:br>
            <a:r>
              <a:rPr lang="es-PE" sz="800" u="sng" dirty="0" smtClean="0">
                <a:solidFill>
                  <a:srgbClr val="4B4B4B"/>
                </a:solidFill>
              </a:rPr>
              <a:t>Ver detalle</a:t>
            </a:r>
            <a:r>
              <a:rPr lang="es-PE" sz="800" dirty="0" smtClean="0">
                <a:solidFill>
                  <a:srgbClr val="4B4B4B"/>
                </a:solidFill>
              </a:rPr>
              <a:t>     </a:t>
            </a:r>
            <a:r>
              <a:rPr lang="es-PE" sz="800" u="sng" dirty="0" smtClean="0">
                <a:solidFill>
                  <a:srgbClr val="4B4B4B"/>
                </a:solidFill>
              </a:rPr>
              <a:t>Ver tracking</a:t>
            </a:r>
            <a:r>
              <a:rPr lang="es-PE" sz="800" dirty="0" smtClean="0">
                <a:solidFill>
                  <a:srgbClr val="4B4B4B"/>
                </a:solidFill>
              </a:rPr>
              <a:t> </a:t>
            </a:r>
            <a:endParaRPr lang="es-PE" sz="1200" dirty="0">
              <a:solidFill>
                <a:srgbClr val="4B4B4B"/>
              </a:solidFill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9725" y="6173846"/>
            <a:ext cx="2073485" cy="14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310640" y="726469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39" name="Rectángulo 38"/>
          <p:cNvSpPr/>
          <p:nvPr/>
        </p:nvSpPr>
        <p:spPr>
          <a:xfrm>
            <a:off x="453389" y="4083765"/>
            <a:ext cx="8239685" cy="1216238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55" y="4259846"/>
            <a:ext cx="1914525" cy="342900"/>
          </a:xfrm>
          <a:prstGeom prst="rect">
            <a:avLst/>
          </a:prstGeom>
        </p:spPr>
      </p:pic>
      <p:sp>
        <p:nvSpPr>
          <p:cNvPr id="41" name="CuadroTexto 40"/>
          <p:cNvSpPr txBox="1"/>
          <p:nvPr/>
        </p:nvSpPr>
        <p:spPr>
          <a:xfrm>
            <a:off x="6955427" y="4242181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42" name="Conector recto 41"/>
          <p:cNvCxnSpPr/>
          <p:nvPr/>
        </p:nvCxnSpPr>
        <p:spPr>
          <a:xfrm>
            <a:off x="456293" y="4733533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687141" y="4836277"/>
            <a:ext cx="7992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INICIAR SESIÓN                    REGISTRATE                                                                                            964317890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035" y="4836279"/>
            <a:ext cx="285750" cy="295275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437035" y="159320"/>
            <a:ext cx="8239685" cy="4034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936258" y="222527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527054" y="222004"/>
            <a:ext cx="2059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82" y="205881"/>
            <a:ext cx="352425" cy="304800"/>
          </a:xfrm>
          <a:prstGeom prst="rect">
            <a:avLst/>
          </a:prstGeom>
        </p:spPr>
      </p:pic>
      <p:sp>
        <p:nvSpPr>
          <p:cNvPr id="235" name="Rectángulo 234"/>
          <p:cNvSpPr/>
          <p:nvPr/>
        </p:nvSpPr>
        <p:spPr>
          <a:xfrm>
            <a:off x="1967491" y="1225947"/>
            <a:ext cx="1472825" cy="187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499" y="1302453"/>
            <a:ext cx="5202271" cy="117511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716836" y="1705777"/>
            <a:ext cx="369047" cy="25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s-P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316911" y="1705777"/>
            <a:ext cx="942975" cy="521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3" name="Rectángulo 92"/>
          <p:cNvSpPr/>
          <p:nvPr/>
        </p:nvSpPr>
        <p:spPr>
          <a:xfrm>
            <a:off x="5767014" y="1705776"/>
            <a:ext cx="600075" cy="25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2.50</a:t>
            </a:r>
            <a:endParaRPr lang="es-P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967491" y="1693076"/>
            <a:ext cx="704645" cy="7131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4088" y="1747203"/>
            <a:ext cx="171450" cy="5628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5727" y="1715452"/>
            <a:ext cx="1029443" cy="4169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3574" y="2522421"/>
            <a:ext cx="5257800" cy="866775"/>
          </a:xfrm>
          <a:prstGeom prst="rect">
            <a:avLst/>
          </a:prstGeom>
        </p:spPr>
      </p:pic>
      <p:sp>
        <p:nvSpPr>
          <p:cNvPr id="101" name="CuadroTexto 100"/>
          <p:cNvSpPr txBox="1"/>
          <p:nvPr/>
        </p:nvSpPr>
        <p:spPr>
          <a:xfrm>
            <a:off x="1898272" y="1024498"/>
            <a:ext cx="39800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Detalle </a:t>
            </a:r>
            <a:r>
              <a:rPr lang="es-PE" sz="13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</a:t>
            </a:r>
            <a:r>
              <a:rPr lang="es-PE" sz="13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Pedido: </a:t>
            </a:r>
            <a:r>
              <a:rPr lang="es-PE" sz="1200" dirty="0">
                <a:solidFill>
                  <a:srgbClr val="4B4B4B"/>
                </a:solidFill>
              </a:rPr>
              <a:t>1000000000000004</a:t>
            </a:r>
            <a:r>
              <a:rPr lang="es-P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s-PE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23262" y="645167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30" name="CuadroTexto 29"/>
          <p:cNvSpPr txBox="1"/>
          <p:nvPr/>
        </p:nvSpPr>
        <p:spPr>
          <a:xfrm>
            <a:off x="1476682" y="693002"/>
            <a:ext cx="60308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900" dirty="0" smtClean="0">
                <a:solidFill>
                  <a:srgbClr val="878D93"/>
                </a:solidFill>
              </a:rPr>
              <a:t>Pedidos</a:t>
            </a:r>
            <a:endParaRPr lang="es-PE" sz="1400" dirty="0">
              <a:solidFill>
                <a:srgbClr val="878D93"/>
              </a:solidFill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9"/>
          <a:srcRect l="1" r="56594"/>
          <a:stretch/>
        </p:blipFill>
        <p:spPr>
          <a:xfrm>
            <a:off x="865229" y="645166"/>
            <a:ext cx="589147" cy="32146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647780" y="1886615"/>
            <a:ext cx="879274" cy="24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Rectángulo 31"/>
          <p:cNvSpPr/>
          <p:nvPr/>
        </p:nvSpPr>
        <p:spPr>
          <a:xfrm>
            <a:off x="2672136" y="2735786"/>
            <a:ext cx="879274" cy="24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CuadroTexto 32"/>
          <p:cNvSpPr txBox="1"/>
          <p:nvPr/>
        </p:nvSpPr>
        <p:spPr>
          <a:xfrm>
            <a:off x="6509911" y="1427770"/>
            <a:ext cx="621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4B4B4B"/>
                </a:solidFill>
              </a:rPr>
              <a:t>Estado</a:t>
            </a:r>
            <a:endParaRPr lang="es-PE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6438995" y="1712126"/>
            <a:ext cx="8028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u="sng" dirty="0" smtClean="0">
                <a:solidFill>
                  <a:srgbClr val="4B4B4B"/>
                </a:solidFill>
              </a:rPr>
              <a:t>Solicitado</a:t>
            </a:r>
            <a:endParaRPr lang="es-PE" sz="1100" b="1" u="sng" dirty="0">
              <a:solidFill>
                <a:srgbClr val="4B4B4B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405189" y="2557066"/>
            <a:ext cx="836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u="sng" dirty="0">
                <a:solidFill>
                  <a:srgbClr val="4B4B4B"/>
                </a:solidFill>
              </a:rPr>
              <a:t>Solicitado</a:t>
            </a:r>
            <a:endParaRPr lang="es-PE" sz="900" b="1" u="sng" dirty="0">
              <a:solidFill>
                <a:srgbClr val="4B4B4B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/>
          <a:srcRect l="1" t="1" r="2489" b="35774"/>
          <a:stretch/>
        </p:blipFill>
        <p:spPr>
          <a:xfrm>
            <a:off x="1967490" y="3329521"/>
            <a:ext cx="4976235" cy="21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018981" y="1051491"/>
            <a:ext cx="4452257" cy="4792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7" name="CuadroTexto 6"/>
          <p:cNvSpPr txBox="1"/>
          <p:nvPr/>
        </p:nvSpPr>
        <p:spPr>
          <a:xfrm>
            <a:off x="2095513" y="1114698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443673" y="1147070"/>
            <a:ext cx="205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1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18981" y="6135563"/>
            <a:ext cx="4452257" cy="2169279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   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85" y="6287813"/>
            <a:ext cx="1914525" cy="3429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5432131" y="6293977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675258" y="6785329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2107337" y="6895762"/>
            <a:ext cx="45955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INICIAR SESIÓN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REGISTRATE                                                                        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      964317890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055" y="7906788"/>
            <a:ext cx="285750" cy="2952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13" y="1119605"/>
            <a:ext cx="352425" cy="3048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r="50334"/>
          <a:stretch/>
        </p:blipFill>
        <p:spPr>
          <a:xfrm>
            <a:off x="2526677" y="2378505"/>
            <a:ext cx="3301987" cy="2800350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2960914" y="2071257"/>
            <a:ext cx="263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Detalle de </a:t>
            </a:r>
            <a:r>
              <a:rPr lang="es-P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Pedido: </a:t>
            </a:r>
            <a:r>
              <a:rPr lang="es-PE" sz="1200" dirty="0">
                <a:solidFill>
                  <a:srgbClr val="4B4B4B"/>
                </a:solidFill>
              </a:rPr>
              <a:t>1000000000000004</a:t>
            </a:r>
            <a:r>
              <a:rPr lang="es-P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s-P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/>
          <a:srcRect t="22939" b="-1"/>
          <a:stretch/>
        </p:blipFill>
        <p:spPr>
          <a:xfrm>
            <a:off x="4307915" y="4853940"/>
            <a:ext cx="1713869" cy="21668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779520" y="3070860"/>
            <a:ext cx="906780" cy="480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7"/>
          <a:srcRect l="6070" t="14072" r="14819" b="21538"/>
          <a:stretch/>
        </p:blipFill>
        <p:spPr>
          <a:xfrm>
            <a:off x="3770899" y="3345228"/>
            <a:ext cx="554871" cy="2057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0898" y="3041658"/>
            <a:ext cx="528109" cy="1489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920" y="3195038"/>
            <a:ext cx="540850" cy="11351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0253" y="3865065"/>
            <a:ext cx="1639143" cy="823313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770898" y="3345228"/>
            <a:ext cx="625842" cy="205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/>
          <p:cNvSpPr/>
          <p:nvPr/>
        </p:nvSpPr>
        <p:spPr>
          <a:xfrm>
            <a:off x="3779520" y="4331603"/>
            <a:ext cx="625842" cy="205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CuadroTexto 28"/>
          <p:cNvSpPr txBox="1"/>
          <p:nvPr/>
        </p:nvSpPr>
        <p:spPr>
          <a:xfrm>
            <a:off x="3710046" y="3254120"/>
            <a:ext cx="976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b="1" dirty="0" smtClean="0">
                <a:solidFill>
                  <a:srgbClr val="777777"/>
                </a:solidFill>
              </a:rPr>
              <a:t>Estado</a:t>
            </a:r>
            <a:r>
              <a:rPr lang="es-PE" sz="800" b="1" dirty="0" smtClean="0">
                <a:solidFill>
                  <a:srgbClr val="4B4B4B"/>
                </a:solidFill>
              </a:rPr>
              <a:t>: </a:t>
            </a:r>
            <a:r>
              <a:rPr lang="es-PE" sz="800" b="1" u="sng" dirty="0" smtClean="0">
                <a:solidFill>
                  <a:srgbClr val="4B4B4B"/>
                </a:solidFill>
              </a:rPr>
              <a:t>Solicitado</a:t>
            </a:r>
            <a:endParaRPr lang="es-PE" sz="1050" b="1" u="sng" dirty="0">
              <a:solidFill>
                <a:srgbClr val="4B4B4B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729096" y="4246241"/>
            <a:ext cx="976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b="1" dirty="0" smtClean="0">
                <a:solidFill>
                  <a:srgbClr val="777777"/>
                </a:solidFill>
              </a:rPr>
              <a:t>Estado</a:t>
            </a:r>
            <a:r>
              <a:rPr lang="es-PE" sz="800" b="1" dirty="0" smtClean="0">
                <a:solidFill>
                  <a:srgbClr val="4B4B4B"/>
                </a:solidFill>
              </a:rPr>
              <a:t>: </a:t>
            </a:r>
            <a:r>
              <a:rPr lang="es-PE" sz="800" b="1" u="sng" dirty="0" smtClean="0">
                <a:solidFill>
                  <a:srgbClr val="4B4B4B"/>
                </a:solidFill>
              </a:rPr>
              <a:t>Solicitado</a:t>
            </a:r>
            <a:endParaRPr lang="es-PE" sz="1050" b="1" u="sng" dirty="0">
              <a:solidFill>
                <a:srgbClr val="4B4B4B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484046" y="1700053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32" name="Rectángulo 31"/>
          <p:cNvSpPr/>
          <p:nvPr/>
        </p:nvSpPr>
        <p:spPr>
          <a:xfrm>
            <a:off x="2396668" y="1618751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33" name="CuadroTexto 32"/>
          <p:cNvSpPr txBox="1"/>
          <p:nvPr/>
        </p:nvSpPr>
        <p:spPr>
          <a:xfrm>
            <a:off x="2650088" y="1666586"/>
            <a:ext cx="60308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900" dirty="0" smtClean="0">
                <a:solidFill>
                  <a:srgbClr val="878D93"/>
                </a:solidFill>
              </a:rPr>
              <a:t>Pedidos</a:t>
            </a:r>
            <a:endParaRPr lang="es-PE" sz="1400" dirty="0">
              <a:solidFill>
                <a:srgbClr val="878D93"/>
              </a:solidFill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11"/>
          <a:srcRect l="1" r="56594"/>
          <a:stretch/>
        </p:blipFill>
        <p:spPr>
          <a:xfrm>
            <a:off x="2038635" y="1618750"/>
            <a:ext cx="589147" cy="32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4" y="602556"/>
            <a:ext cx="8293683" cy="358925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83247" y="595352"/>
            <a:ext cx="8239685" cy="4034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6" name="Rectángulo 5"/>
          <p:cNvSpPr/>
          <p:nvPr/>
        </p:nvSpPr>
        <p:spPr>
          <a:xfrm>
            <a:off x="1240498" y="1099626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7" name="CuadroTexto 6"/>
          <p:cNvSpPr txBox="1"/>
          <p:nvPr/>
        </p:nvSpPr>
        <p:spPr>
          <a:xfrm>
            <a:off x="882470" y="658559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73554" y="1054250"/>
            <a:ext cx="7905750" cy="3299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473266" y="658036"/>
            <a:ext cx="2059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694" y="641913"/>
            <a:ext cx="352425" cy="304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55" y="992740"/>
            <a:ext cx="8149377" cy="3140209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16861" y="4393200"/>
            <a:ext cx="8239685" cy="1216238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27" y="4569281"/>
            <a:ext cx="1914525" cy="3429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6918899" y="4551616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419765" y="5042968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50613" y="5145712"/>
            <a:ext cx="7992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INICIAR SESIÓN                    REGISTRATE                                                                                            964317890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742" y="5145714"/>
            <a:ext cx="285750" cy="29527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005821" y="1152649"/>
            <a:ext cx="2077010" cy="300082"/>
          </a:xfrm>
          <a:prstGeom prst="rect">
            <a:avLst/>
          </a:prstGeom>
          <a:solidFill>
            <a:srgbClr val="EF334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sz="1350" dirty="0">
                <a:solidFill>
                  <a:schemeClr val="bg1"/>
                </a:solidFill>
              </a:rPr>
              <a:t>Paso 1. Seleccionar Bodega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83247" y="992740"/>
            <a:ext cx="8239685" cy="340046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7"/>
          <a:srcRect l="1618" t="2494" r="2342" b="5768"/>
          <a:stretch/>
        </p:blipFill>
        <p:spPr>
          <a:xfrm>
            <a:off x="6776785" y="994226"/>
            <a:ext cx="1847850" cy="10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310640" y="726469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39" name="Rectángulo 38"/>
          <p:cNvSpPr/>
          <p:nvPr/>
        </p:nvSpPr>
        <p:spPr>
          <a:xfrm>
            <a:off x="453389" y="7495962"/>
            <a:ext cx="8239685" cy="1216238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55" y="7672043"/>
            <a:ext cx="1914525" cy="342900"/>
          </a:xfrm>
          <a:prstGeom prst="rect">
            <a:avLst/>
          </a:prstGeom>
        </p:spPr>
      </p:pic>
      <p:sp>
        <p:nvSpPr>
          <p:cNvPr id="41" name="CuadroTexto 40"/>
          <p:cNvSpPr txBox="1"/>
          <p:nvPr/>
        </p:nvSpPr>
        <p:spPr>
          <a:xfrm>
            <a:off x="6955427" y="7654378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42" name="Conector recto 41"/>
          <p:cNvCxnSpPr/>
          <p:nvPr/>
        </p:nvCxnSpPr>
        <p:spPr>
          <a:xfrm>
            <a:off x="456293" y="8145730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687141" y="8248474"/>
            <a:ext cx="7992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INICIAR SESIÓN                    REGISTRATE                                                                                            964317890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035" y="8248476"/>
            <a:ext cx="285750" cy="295275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437035" y="159320"/>
            <a:ext cx="8239685" cy="4034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936258" y="222527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527054" y="222004"/>
            <a:ext cx="2059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82" y="205881"/>
            <a:ext cx="352425" cy="304800"/>
          </a:xfrm>
          <a:prstGeom prst="rect">
            <a:avLst/>
          </a:prstGeom>
        </p:spPr>
      </p:pic>
      <p:sp>
        <p:nvSpPr>
          <p:cNvPr id="235" name="Rectángulo 234"/>
          <p:cNvSpPr/>
          <p:nvPr/>
        </p:nvSpPr>
        <p:spPr>
          <a:xfrm>
            <a:off x="1967491" y="1617831"/>
            <a:ext cx="1472825" cy="187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499" y="1694337"/>
            <a:ext cx="5202271" cy="117511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716836" y="2097661"/>
            <a:ext cx="369047" cy="25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s-P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316911" y="2097661"/>
            <a:ext cx="942975" cy="521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3" name="Rectángulo 92"/>
          <p:cNvSpPr/>
          <p:nvPr/>
        </p:nvSpPr>
        <p:spPr>
          <a:xfrm>
            <a:off x="5767014" y="2097660"/>
            <a:ext cx="600075" cy="25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2.50</a:t>
            </a:r>
            <a:endParaRPr lang="es-P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967491" y="2084960"/>
            <a:ext cx="704645" cy="7131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4088" y="2139087"/>
            <a:ext cx="171450" cy="5628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5727" y="2107336"/>
            <a:ext cx="1029443" cy="4169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3574" y="2914305"/>
            <a:ext cx="5257800" cy="866775"/>
          </a:xfrm>
          <a:prstGeom prst="rect">
            <a:avLst/>
          </a:prstGeom>
        </p:spPr>
      </p:pic>
      <p:sp>
        <p:nvSpPr>
          <p:cNvPr id="101" name="CuadroTexto 100"/>
          <p:cNvSpPr txBox="1"/>
          <p:nvPr/>
        </p:nvSpPr>
        <p:spPr>
          <a:xfrm>
            <a:off x="1898272" y="1459925"/>
            <a:ext cx="39800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Detalle </a:t>
            </a:r>
            <a:r>
              <a:rPr lang="es-PE" sz="13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</a:t>
            </a:r>
            <a:r>
              <a:rPr lang="es-PE" sz="13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Pedido: </a:t>
            </a:r>
            <a:r>
              <a:rPr lang="es-PE" sz="1200" dirty="0">
                <a:solidFill>
                  <a:srgbClr val="4B4B4B"/>
                </a:solidFill>
              </a:rPr>
              <a:t>1000000000000004</a:t>
            </a:r>
            <a:r>
              <a:rPr lang="es-P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s-PE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23262" y="645167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30" name="CuadroTexto 29"/>
          <p:cNvSpPr txBox="1"/>
          <p:nvPr/>
        </p:nvSpPr>
        <p:spPr>
          <a:xfrm>
            <a:off x="1476682" y="693002"/>
            <a:ext cx="60308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900" dirty="0" smtClean="0">
                <a:solidFill>
                  <a:srgbClr val="878D93"/>
                </a:solidFill>
              </a:rPr>
              <a:t>Pedidos</a:t>
            </a:r>
            <a:endParaRPr lang="es-PE" sz="1400" dirty="0">
              <a:solidFill>
                <a:srgbClr val="878D93"/>
              </a:solidFill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9"/>
          <a:srcRect l="1" r="56594"/>
          <a:stretch/>
        </p:blipFill>
        <p:spPr>
          <a:xfrm>
            <a:off x="865229" y="645166"/>
            <a:ext cx="589147" cy="32146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647780" y="2278499"/>
            <a:ext cx="879274" cy="24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Rectángulo 31"/>
          <p:cNvSpPr/>
          <p:nvPr/>
        </p:nvSpPr>
        <p:spPr>
          <a:xfrm>
            <a:off x="2672136" y="3127670"/>
            <a:ext cx="879274" cy="24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CuadroTexto 32"/>
          <p:cNvSpPr txBox="1"/>
          <p:nvPr/>
        </p:nvSpPr>
        <p:spPr>
          <a:xfrm>
            <a:off x="6509911" y="1819654"/>
            <a:ext cx="621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4B4B4B"/>
                </a:solidFill>
              </a:rPr>
              <a:t>Estado</a:t>
            </a:r>
            <a:endParaRPr lang="es-PE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6438995" y="2104010"/>
            <a:ext cx="650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u="sng" dirty="0" smtClean="0">
                <a:solidFill>
                  <a:srgbClr val="4B4B4B"/>
                </a:solidFill>
              </a:rPr>
              <a:t>Aceptado</a:t>
            </a:r>
            <a:endParaRPr lang="es-PE" sz="1100" b="1" u="sng" dirty="0">
              <a:solidFill>
                <a:srgbClr val="4B4B4B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405189" y="2948950"/>
            <a:ext cx="836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u="sng" dirty="0" smtClean="0">
                <a:solidFill>
                  <a:srgbClr val="FF0000"/>
                </a:solidFill>
              </a:rPr>
              <a:t>Rechazado</a:t>
            </a:r>
            <a:endParaRPr lang="es-PE" sz="1100" b="1" u="sng" dirty="0">
              <a:solidFill>
                <a:srgbClr val="FF0000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6496932" y="3719359"/>
            <a:ext cx="621463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4B4B4B"/>
                </a:solidFill>
              </a:rPr>
              <a:t>S/ 2.50</a:t>
            </a:r>
            <a:endParaRPr lang="es-PE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/>
          <a:srcRect t="1" r="10702" b="35774"/>
          <a:stretch/>
        </p:blipFill>
        <p:spPr>
          <a:xfrm>
            <a:off x="1967490" y="3721405"/>
            <a:ext cx="4557135" cy="212621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2703903" y="1000573"/>
            <a:ext cx="3980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EF3340"/>
                </a:solidFill>
              </a:rPr>
              <a:t>¡</a:t>
            </a:r>
            <a:r>
              <a:rPr lang="es-PE" sz="1600" b="1" dirty="0" smtClean="0">
                <a:solidFill>
                  <a:srgbClr val="EF3340"/>
                </a:solidFill>
              </a:rPr>
              <a:t>Tienda “JEFITA” acepto solicitud!</a:t>
            </a:r>
            <a:endParaRPr lang="es-PE" sz="1600" b="1" dirty="0">
              <a:solidFill>
                <a:srgbClr val="EF3340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63910" y="4839964"/>
            <a:ext cx="5410200" cy="337069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3945" y="4284915"/>
            <a:ext cx="5124450" cy="13335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3910" y="5149984"/>
            <a:ext cx="2236615" cy="357079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1946014" y="3936023"/>
            <a:ext cx="3980013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 smtClean="0">
                <a:solidFill>
                  <a:srgbClr val="EF3340"/>
                </a:solidFill>
              </a:rPr>
              <a:t>Datos del Receptor:</a:t>
            </a:r>
            <a:br>
              <a:rPr lang="es-PE" sz="1350" b="1" dirty="0" smtClean="0">
                <a:solidFill>
                  <a:srgbClr val="EF3340"/>
                </a:solidFill>
              </a:rPr>
            </a:br>
            <a:r>
              <a:rPr lang="es-ES" sz="800" dirty="0" smtClean="0">
                <a:solidFill>
                  <a:srgbClr val="878D93"/>
                </a:solidFill>
              </a:rPr>
              <a:t>Persona </a:t>
            </a:r>
            <a:r>
              <a:rPr lang="es-ES" sz="800" dirty="0">
                <a:solidFill>
                  <a:srgbClr val="878D93"/>
                </a:solidFill>
              </a:rPr>
              <a:t>que </a:t>
            </a:r>
            <a:r>
              <a:rPr lang="es-ES" sz="800" dirty="0" smtClean="0">
                <a:solidFill>
                  <a:srgbClr val="878D93"/>
                </a:solidFill>
              </a:rPr>
              <a:t>recibirá el pedido</a:t>
            </a:r>
            <a:endParaRPr lang="es-PE" sz="1350" b="1" dirty="0">
              <a:solidFill>
                <a:srgbClr val="878D93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56856" y="4484531"/>
            <a:ext cx="5445829" cy="34418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18950" y="5146154"/>
            <a:ext cx="3155160" cy="383112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1967490" y="5545101"/>
            <a:ext cx="39800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 smtClean="0">
                <a:solidFill>
                  <a:srgbClr val="EF3340"/>
                </a:solidFill>
              </a:rPr>
              <a:t>Seleccionar Medio de pago</a:t>
            </a:r>
            <a:endParaRPr lang="es-PE" sz="1350" b="1" dirty="0">
              <a:solidFill>
                <a:srgbClr val="EF3340"/>
              </a:solidFill>
            </a:endParaRPr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09775" y="5784850"/>
            <a:ext cx="5124450" cy="13335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93945" y="6011675"/>
            <a:ext cx="947534" cy="315845"/>
          </a:xfrm>
          <a:prstGeom prst="rect">
            <a:avLst/>
          </a:prstGeom>
        </p:spPr>
      </p:pic>
      <p:sp>
        <p:nvSpPr>
          <p:cNvPr id="49" name="CuadroTexto 48"/>
          <p:cNvSpPr txBox="1"/>
          <p:nvPr/>
        </p:nvSpPr>
        <p:spPr>
          <a:xfrm>
            <a:off x="3004697" y="6059259"/>
            <a:ext cx="4321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878D93"/>
                </a:solidFill>
              </a:rPr>
              <a:t>Cuenta BCP Soles: XXXXXXXXXXXXXXXXXXXXXXXX – Interbancario: XXXXXXXXXXXXXXXXXXXXXX</a:t>
            </a:r>
            <a:endParaRPr lang="es-PE" sz="1350" b="1" dirty="0">
              <a:solidFill>
                <a:srgbClr val="878D93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63167" y="6302108"/>
            <a:ext cx="2612974" cy="307409"/>
          </a:xfrm>
          <a:prstGeom prst="rect">
            <a:avLst/>
          </a:prstGeom>
        </p:spPr>
      </p:pic>
      <p:sp>
        <p:nvSpPr>
          <p:cNvPr id="50" name="CuadroTexto 49"/>
          <p:cNvSpPr txBox="1"/>
          <p:nvPr/>
        </p:nvSpPr>
        <p:spPr>
          <a:xfrm>
            <a:off x="1967793" y="6302828"/>
            <a:ext cx="2185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rgbClr val="878D93"/>
                </a:solidFill>
              </a:rPr>
              <a:t>Cargar imagen del </a:t>
            </a:r>
            <a:br>
              <a:rPr lang="es-ES" sz="800" dirty="0" smtClean="0">
                <a:solidFill>
                  <a:srgbClr val="878D93"/>
                </a:solidFill>
              </a:rPr>
            </a:br>
            <a:r>
              <a:rPr lang="es-ES" sz="800" dirty="0" smtClean="0">
                <a:solidFill>
                  <a:srgbClr val="878D93"/>
                </a:solidFill>
              </a:rPr>
              <a:t>voucher de pago.</a:t>
            </a:r>
            <a:endParaRPr lang="es-PE" sz="1350" b="1" dirty="0">
              <a:solidFill>
                <a:srgbClr val="878D93"/>
              </a:solidFill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73686" y="6853042"/>
            <a:ext cx="3457575" cy="495300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460089" y="7281519"/>
            <a:ext cx="18568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solidFill>
                  <a:srgbClr val="878D93"/>
                </a:solidFill>
              </a:rPr>
              <a:t>Recuerda validar el detalle de tu pedido</a:t>
            </a:r>
            <a:endParaRPr lang="es-PE" sz="1200" b="1" dirty="0">
              <a:solidFill>
                <a:srgbClr val="878D93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6677611" y="6979990"/>
            <a:ext cx="862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800" u="sng" dirty="0">
                <a:solidFill>
                  <a:srgbClr val="878D93"/>
                </a:solidFill>
              </a:rPr>
              <a:t>Cancelar pedido</a:t>
            </a:r>
          </a:p>
        </p:txBody>
      </p:sp>
    </p:spTree>
    <p:extLst>
      <p:ext uri="{BB962C8B-B14F-4D97-AF65-F5344CB8AC3E}">
        <p14:creationId xmlns:p14="http://schemas.microsoft.com/office/powerpoint/2010/main" val="37947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018981" y="41841"/>
            <a:ext cx="4452257" cy="4792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7" name="CuadroTexto 6"/>
          <p:cNvSpPr txBox="1"/>
          <p:nvPr/>
        </p:nvSpPr>
        <p:spPr>
          <a:xfrm>
            <a:off x="2095513" y="105048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443673" y="137420"/>
            <a:ext cx="205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1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18981" y="6873977"/>
            <a:ext cx="4452257" cy="2169279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   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85" y="7026227"/>
            <a:ext cx="1914525" cy="3429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5432131" y="7032391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675258" y="7523743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2107337" y="7634176"/>
            <a:ext cx="45955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INICIAR SESIÓN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REGISTRATE                                                                        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      964317890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055" y="8645202"/>
            <a:ext cx="285750" cy="2952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13" y="109955"/>
            <a:ext cx="352425" cy="3048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r="50334"/>
          <a:stretch/>
        </p:blipFill>
        <p:spPr>
          <a:xfrm>
            <a:off x="2526677" y="1557541"/>
            <a:ext cx="3301987" cy="2800350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2960914" y="1279321"/>
            <a:ext cx="263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Detalle de </a:t>
            </a:r>
            <a:r>
              <a:rPr lang="es-P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Pedido: </a:t>
            </a:r>
            <a:r>
              <a:rPr lang="es-PE" sz="1200" dirty="0">
                <a:solidFill>
                  <a:srgbClr val="4B4B4B"/>
                </a:solidFill>
              </a:rPr>
              <a:t>1000000000000004</a:t>
            </a:r>
            <a:r>
              <a:rPr lang="es-P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s-P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/>
          <a:srcRect t="22939" b="-1"/>
          <a:stretch/>
        </p:blipFill>
        <p:spPr>
          <a:xfrm>
            <a:off x="4307915" y="4032976"/>
            <a:ext cx="1713869" cy="21668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779520" y="2249896"/>
            <a:ext cx="906780" cy="480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7"/>
          <a:srcRect l="6070" t="14072" r="14819" b="21538"/>
          <a:stretch/>
        </p:blipFill>
        <p:spPr>
          <a:xfrm>
            <a:off x="3770899" y="2524264"/>
            <a:ext cx="554871" cy="20573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0898" y="2220694"/>
            <a:ext cx="528109" cy="1489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920" y="2374074"/>
            <a:ext cx="540850" cy="11351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0253" y="3044101"/>
            <a:ext cx="1639143" cy="823313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770898" y="2524264"/>
            <a:ext cx="625842" cy="205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/>
          <p:cNvSpPr/>
          <p:nvPr/>
        </p:nvSpPr>
        <p:spPr>
          <a:xfrm>
            <a:off x="3779520" y="3510639"/>
            <a:ext cx="625842" cy="205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CuadroTexto 28"/>
          <p:cNvSpPr txBox="1"/>
          <p:nvPr/>
        </p:nvSpPr>
        <p:spPr>
          <a:xfrm>
            <a:off x="3710046" y="2433156"/>
            <a:ext cx="976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b="1" dirty="0" smtClean="0">
                <a:solidFill>
                  <a:srgbClr val="777777"/>
                </a:solidFill>
              </a:rPr>
              <a:t>Estado</a:t>
            </a:r>
            <a:r>
              <a:rPr lang="es-PE" sz="800" b="1" dirty="0" smtClean="0">
                <a:solidFill>
                  <a:srgbClr val="4B4B4B"/>
                </a:solidFill>
              </a:rPr>
              <a:t>: </a:t>
            </a:r>
            <a:r>
              <a:rPr lang="es-PE" sz="800" b="1" u="sng" dirty="0" smtClean="0">
                <a:solidFill>
                  <a:srgbClr val="4B4B4B"/>
                </a:solidFill>
              </a:rPr>
              <a:t>Aceptado</a:t>
            </a:r>
            <a:endParaRPr lang="es-PE" sz="1050" b="1" u="sng" dirty="0">
              <a:solidFill>
                <a:srgbClr val="4B4B4B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3729096" y="3425277"/>
            <a:ext cx="976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00" b="1" dirty="0" smtClean="0">
                <a:solidFill>
                  <a:srgbClr val="777777"/>
                </a:solidFill>
              </a:rPr>
              <a:t>Estado</a:t>
            </a:r>
            <a:r>
              <a:rPr lang="es-PE" sz="800" b="1" dirty="0" smtClean="0">
                <a:solidFill>
                  <a:srgbClr val="4B4B4B"/>
                </a:solidFill>
              </a:rPr>
              <a:t>: </a:t>
            </a:r>
            <a:r>
              <a:rPr lang="es-PE" sz="800" b="1" u="sng" dirty="0" smtClean="0">
                <a:solidFill>
                  <a:srgbClr val="EF3340"/>
                </a:solidFill>
              </a:rPr>
              <a:t>Rechazado</a:t>
            </a:r>
            <a:endParaRPr lang="es-PE" sz="1050" b="1" u="sng" dirty="0">
              <a:solidFill>
                <a:srgbClr val="EF3340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484046" y="690403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32" name="Rectángulo 31"/>
          <p:cNvSpPr/>
          <p:nvPr/>
        </p:nvSpPr>
        <p:spPr>
          <a:xfrm>
            <a:off x="2396668" y="609101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33" name="CuadroTexto 32"/>
          <p:cNvSpPr txBox="1"/>
          <p:nvPr/>
        </p:nvSpPr>
        <p:spPr>
          <a:xfrm>
            <a:off x="2650088" y="656936"/>
            <a:ext cx="60308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900" dirty="0" smtClean="0">
                <a:solidFill>
                  <a:srgbClr val="878D93"/>
                </a:solidFill>
              </a:rPr>
              <a:t>Pedidos</a:t>
            </a:r>
            <a:endParaRPr lang="es-PE" sz="1400" dirty="0">
              <a:solidFill>
                <a:srgbClr val="878D93"/>
              </a:solidFill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11"/>
          <a:srcRect l="1" r="56594"/>
          <a:stretch/>
        </p:blipFill>
        <p:spPr>
          <a:xfrm>
            <a:off x="2038635" y="609100"/>
            <a:ext cx="589147" cy="321469"/>
          </a:xfrm>
          <a:prstGeom prst="rect">
            <a:avLst/>
          </a:prstGeom>
        </p:spPr>
      </p:pic>
      <p:sp>
        <p:nvSpPr>
          <p:cNvPr id="35" name="CuadroTexto 34"/>
          <p:cNvSpPr txBox="1"/>
          <p:nvPr/>
        </p:nvSpPr>
        <p:spPr>
          <a:xfrm>
            <a:off x="2321659" y="1007095"/>
            <a:ext cx="3980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EF3340"/>
                </a:solidFill>
              </a:rPr>
              <a:t>¡</a:t>
            </a:r>
            <a:r>
              <a:rPr lang="es-PE" sz="1600" b="1" dirty="0" smtClean="0">
                <a:solidFill>
                  <a:srgbClr val="EF3340"/>
                </a:solidFill>
              </a:rPr>
              <a:t>Tienda “JEFITA” acepto solicitud!</a:t>
            </a:r>
            <a:endParaRPr lang="es-PE" sz="1600" b="1" dirty="0">
              <a:solidFill>
                <a:srgbClr val="EF3340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5376848" y="3976183"/>
            <a:ext cx="621463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4B4B4B"/>
                </a:solidFill>
              </a:rPr>
              <a:t>S/ 2.50</a:t>
            </a:r>
            <a:endParaRPr lang="es-PE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2526677" y="4250587"/>
            <a:ext cx="3980013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 smtClean="0">
                <a:solidFill>
                  <a:srgbClr val="EF3340"/>
                </a:solidFill>
              </a:rPr>
              <a:t>Datos del Receptor:</a:t>
            </a:r>
            <a:br>
              <a:rPr lang="es-PE" sz="1350" b="1" dirty="0" smtClean="0">
                <a:solidFill>
                  <a:srgbClr val="EF3340"/>
                </a:solidFill>
              </a:rPr>
            </a:br>
            <a:r>
              <a:rPr lang="es-ES" sz="800" dirty="0" smtClean="0">
                <a:solidFill>
                  <a:srgbClr val="878D93"/>
                </a:solidFill>
              </a:rPr>
              <a:t>Persona </a:t>
            </a:r>
            <a:r>
              <a:rPr lang="es-ES" sz="800" dirty="0">
                <a:solidFill>
                  <a:srgbClr val="878D93"/>
                </a:solidFill>
              </a:rPr>
              <a:t>que </a:t>
            </a:r>
            <a:r>
              <a:rPr lang="es-ES" sz="800" dirty="0" smtClean="0">
                <a:solidFill>
                  <a:srgbClr val="878D93"/>
                </a:solidFill>
              </a:rPr>
              <a:t>recibirá el pedido</a:t>
            </a:r>
            <a:endParaRPr lang="es-PE" sz="1350" b="1" dirty="0">
              <a:solidFill>
                <a:srgbClr val="878D93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26677" y="4664687"/>
            <a:ext cx="3657600" cy="381000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27782" y="4605717"/>
            <a:ext cx="3556496" cy="1333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77229" y="4978735"/>
            <a:ext cx="1748541" cy="32155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96740" y="4978735"/>
            <a:ext cx="1683973" cy="30711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16"/>
          <a:srcRect r="58408"/>
          <a:stretch/>
        </p:blipFill>
        <p:spPr>
          <a:xfrm>
            <a:off x="2559598" y="5252558"/>
            <a:ext cx="1733577" cy="230356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 rotWithShape="1">
          <a:blip r:embed="rId16"/>
          <a:srcRect l="43563"/>
          <a:stretch/>
        </p:blipFill>
        <p:spPr>
          <a:xfrm>
            <a:off x="4425574" y="5251472"/>
            <a:ext cx="1726109" cy="24470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17"/>
          <a:srcRect r="18258"/>
          <a:stretch/>
        </p:blipFill>
        <p:spPr>
          <a:xfrm>
            <a:off x="2512775" y="5536258"/>
            <a:ext cx="3640375" cy="328728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57360" y="5802277"/>
            <a:ext cx="3736427" cy="100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310640" y="1505402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39" name="Rectángulo 38"/>
          <p:cNvSpPr/>
          <p:nvPr/>
        </p:nvSpPr>
        <p:spPr>
          <a:xfrm>
            <a:off x="453389" y="5709082"/>
            <a:ext cx="8239685" cy="1216238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55" y="5885163"/>
            <a:ext cx="1914525" cy="342900"/>
          </a:xfrm>
          <a:prstGeom prst="rect">
            <a:avLst/>
          </a:prstGeom>
        </p:spPr>
      </p:pic>
      <p:sp>
        <p:nvSpPr>
          <p:cNvPr id="41" name="CuadroTexto 40"/>
          <p:cNvSpPr txBox="1"/>
          <p:nvPr/>
        </p:nvSpPr>
        <p:spPr>
          <a:xfrm>
            <a:off x="6955427" y="5867498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42" name="Conector recto 41"/>
          <p:cNvCxnSpPr/>
          <p:nvPr/>
        </p:nvCxnSpPr>
        <p:spPr>
          <a:xfrm>
            <a:off x="456293" y="6358850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687141" y="6461594"/>
            <a:ext cx="7992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INICIAR SESIÓN                    REGISTRATE                                                                                            964317890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035" y="6461596"/>
            <a:ext cx="285750" cy="295275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437035" y="938253"/>
            <a:ext cx="8239685" cy="4034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936258" y="1001460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527054" y="1000937"/>
            <a:ext cx="2059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82" y="984814"/>
            <a:ext cx="352425" cy="304800"/>
          </a:xfrm>
          <a:prstGeom prst="rect">
            <a:avLst/>
          </a:prstGeom>
        </p:spPr>
      </p:pic>
      <p:sp>
        <p:nvSpPr>
          <p:cNvPr id="235" name="Rectángulo 234"/>
          <p:cNvSpPr/>
          <p:nvPr/>
        </p:nvSpPr>
        <p:spPr>
          <a:xfrm>
            <a:off x="1967491" y="2396764"/>
            <a:ext cx="1472825" cy="187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499" y="2473270"/>
            <a:ext cx="5202271" cy="117511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716836" y="2876594"/>
            <a:ext cx="369047" cy="25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s-P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316911" y="2876594"/>
            <a:ext cx="942975" cy="521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3" name="Rectángulo 92"/>
          <p:cNvSpPr/>
          <p:nvPr/>
        </p:nvSpPr>
        <p:spPr>
          <a:xfrm>
            <a:off x="5767014" y="2876593"/>
            <a:ext cx="600075" cy="25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2.50</a:t>
            </a:r>
            <a:endParaRPr lang="es-P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967491" y="2863893"/>
            <a:ext cx="704645" cy="7131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4088" y="2918020"/>
            <a:ext cx="171450" cy="56280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5727" y="2886269"/>
            <a:ext cx="1029443" cy="4169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3574" y="3693238"/>
            <a:ext cx="5257800" cy="866775"/>
          </a:xfrm>
          <a:prstGeom prst="rect">
            <a:avLst/>
          </a:prstGeom>
        </p:spPr>
      </p:pic>
      <p:sp>
        <p:nvSpPr>
          <p:cNvPr id="101" name="CuadroTexto 100"/>
          <p:cNvSpPr txBox="1"/>
          <p:nvPr/>
        </p:nvSpPr>
        <p:spPr>
          <a:xfrm>
            <a:off x="1913001" y="1981970"/>
            <a:ext cx="39800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dirty="0" smtClean="0">
                <a:solidFill>
                  <a:srgbClr val="EF3340"/>
                </a:solidFill>
              </a:rPr>
              <a:t>Tracking de Pedido:</a:t>
            </a:r>
            <a:r>
              <a:rPr lang="es-PE" sz="13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PE" sz="1200" dirty="0">
                <a:solidFill>
                  <a:srgbClr val="4B4B4B"/>
                </a:solidFill>
              </a:rPr>
              <a:t>1000000000000004</a:t>
            </a:r>
            <a:r>
              <a:rPr lang="es-P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s-PE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23262" y="1424100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30" name="CuadroTexto 29"/>
          <p:cNvSpPr txBox="1"/>
          <p:nvPr/>
        </p:nvSpPr>
        <p:spPr>
          <a:xfrm>
            <a:off x="1476682" y="1471935"/>
            <a:ext cx="60308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900" dirty="0" smtClean="0">
                <a:solidFill>
                  <a:srgbClr val="878D93"/>
                </a:solidFill>
              </a:rPr>
              <a:t>Pedidos</a:t>
            </a:r>
            <a:endParaRPr lang="es-PE" sz="1400" dirty="0">
              <a:solidFill>
                <a:srgbClr val="878D93"/>
              </a:solidFill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9"/>
          <a:srcRect l="1" r="56594"/>
          <a:stretch/>
        </p:blipFill>
        <p:spPr>
          <a:xfrm>
            <a:off x="865229" y="1424099"/>
            <a:ext cx="589147" cy="32146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647780" y="3057432"/>
            <a:ext cx="879274" cy="24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Rectángulo 31"/>
          <p:cNvSpPr/>
          <p:nvPr/>
        </p:nvSpPr>
        <p:spPr>
          <a:xfrm>
            <a:off x="2672136" y="3906603"/>
            <a:ext cx="879274" cy="24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/>
          <a:srcRect l="1" t="1" r="63" b="35774"/>
          <a:stretch/>
        </p:blipFill>
        <p:spPr>
          <a:xfrm>
            <a:off x="1967490" y="4500338"/>
            <a:ext cx="5100060" cy="212621"/>
          </a:xfrm>
          <a:prstGeom prst="rect">
            <a:avLst/>
          </a:prstGeom>
        </p:spPr>
      </p:pic>
      <p:sp>
        <p:nvSpPr>
          <p:cNvPr id="37" name="CuadroTexto 36"/>
          <p:cNvSpPr txBox="1"/>
          <p:nvPr/>
        </p:nvSpPr>
        <p:spPr>
          <a:xfrm>
            <a:off x="6509911" y="2598587"/>
            <a:ext cx="621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4B4B4B"/>
                </a:solidFill>
              </a:rPr>
              <a:t>Estado</a:t>
            </a:r>
            <a:endParaRPr lang="es-PE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6438995" y="2882943"/>
            <a:ext cx="76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u="sng" dirty="0" smtClean="0">
                <a:solidFill>
                  <a:srgbClr val="4B4B4B"/>
                </a:solidFill>
              </a:rPr>
              <a:t>Solicitado</a:t>
            </a:r>
            <a:endParaRPr lang="es-PE" sz="1100" b="1" u="sng" dirty="0">
              <a:solidFill>
                <a:srgbClr val="4B4B4B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6438995" y="3735537"/>
            <a:ext cx="76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u="sng" dirty="0" smtClean="0">
                <a:solidFill>
                  <a:srgbClr val="4B4B4B"/>
                </a:solidFill>
              </a:rPr>
              <a:t>Solicitado</a:t>
            </a:r>
            <a:endParaRPr lang="es-PE" sz="1100" b="1" u="sng" dirty="0">
              <a:solidFill>
                <a:srgbClr val="4B4B4B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33550" y="2833946"/>
            <a:ext cx="6048375" cy="1976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2019300" y="2598587"/>
            <a:ext cx="4936127" cy="184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CuadroTexto 45"/>
          <p:cNvSpPr txBox="1"/>
          <p:nvPr/>
        </p:nvSpPr>
        <p:spPr>
          <a:xfrm>
            <a:off x="1913002" y="2549180"/>
            <a:ext cx="3980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Cliente: Jimmy Cordova</a:t>
            </a:r>
            <a:endParaRPr lang="es-PE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1"/>
          <a:srcRect r="4171"/>
          <a:stretch/>
        </p:blipFill>
        <p:spPr>
          <a:xfrm>
            <a:off x="1632545" y="2907942"/>
            <a:ext cx="3701455" cy="880787"/>
          </a:xfrm>
          <a:prstGeom prst="rect">
            <a:avLst/>
          </a:prstGeom>
        </p:spPr>
      </p:pic>
      <p:sp>
        <p:nvSpPr>
          <p:cNvPr id="47" name="CuadroTexto 46"/>
          <p:cNvSpPr txBox="1"/>
          <p:nvPr/>
        </p:nvSpPr>
        <p:spPr>
          <a:xfrm>
            <a:off x="1941380" y="2241779"/>
            <a:ext cx="3980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Tienda “JEFITA” |  </a:t>
            </a:r>
            <a:r>
              <a:rPr lang="es-P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Celular: 989898989 |  </a:t>
            </a:r>
            <a:r>
              <a:rPr lang="es-P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 jefita@gmail.com</a:t>
            </a:r>
            <a:endParaRPr lang="es-PE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13002" y="3851306"/>
            <a:ext cx="5138738" cy="12382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87324" y="2954258"/>
            <a:ext cx="2678361" cy="68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018981" y="41841"/>
            <a:ext cx="4452257" cy="4792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7" name="CuadroTexto 6"/>
          <p:cNvSpPr txBox="1"/>
          <p:nvPr/>
        </p:nvSpPr>
        <p:spPr>
          <a:xfrm>
            <a:off x="2095513" y="105048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443673" y="137420"/>
            <a:ext cx="205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1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18981" y="4216502"/>
            <a:ext cx="4452257" cy="2169279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   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85" y="4368752"/>
            <a:ext cx="1914525" cy="3429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5432131" y="4374916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675258" y="4866268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2107337" y="4976701"/>
            <a:ext cx="45955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INICIAR SESIÓN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REGISTRATE                                                                        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      964317890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055" y="5987727"/>
            <a:ext cx="285750" cy="2952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13" y="109955"/>
            <a:ext cx="352425" cy="304800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2484046" y="690403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32" name="Rectángulo 31"/>
          <p:cNvSpPr/>
          <p:nvPr/>
        </p:nvSpPr>
        <p:spPr>
          <a:xfrm>
            <a:off x="2396668" y="609101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33" name="CuadroTexto 32"/>
          <p:cNvSpPr txBox="1"/>
          <p:nvPr/>
        </p:nvSpPr>
        <p:spPr>
          <a:xfrm>
            <a:off x="2650088" y="656936"/>
            <a:ext cx="60308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900" dirty="0" smtClean="0">
                <a:solidFill>
                  <a:srgbClr val="878D93"/>
                </a:solidFill>
              </a:rPr>
              <a:t>Pedidos</a:t>
            </a:r>
            <a:endParaRPr lang="es-PE" sz="1400" dirty="0">
              <a:solidFill>
                <a:srgbClr val="878D93"/>
              </a:solidFill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 rotWithShape="1">
          <a:blip r:embed="rId5"/>
          <a:srcRect l="1" r="56594"/>
          <a:stretch/>
        </p:blipFill>
        <p:spPr>
          <a:xfrm>
            <a:off x="2038635" y="609100"/>
            <a:ext cx="589147" cy="321469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2327298" y="1524768"/>
            <a:ext cx="1472825" cy="187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307" y="1601274"/>
            <a:ext cx="4124868" cy="1330554"/>
          </a:xfrm>
          <a:prstGeom prst="rect">
            <a:avLst/>
          </a:prstGeom>
        </p:spPr>
      </p:pic>
      <p:sp>
        <p:nvSpPr>
          <p:cNvPr id="42" name="Rectángulo 41"/>
          <p:cNvSpPr/>
          <p:nvPr/>
        </p:nvSpPr>
        <p:spPr>
          <a:xfrm>
            <a:off x="5076643" y="2004598"/>
            <a:ext cx="369047" cy="25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s-P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676718" y="2004598"/>
            <a:ext cx="942975" cy="521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Rectángulo 43"/>
          <p:cNvSpPr/>
          <p:nvPr/>
        </p:nvSpPr>
        <p:spPr>
          <a:xfrm>
            <a:off x="6126821" y="2004597"/>
            <a:ext cx="600075" cy="25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2.50</a:t>
            </a:r>
            <a:endParaRPr lang="es-PE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2327298" y="1991897"/>
            <a:ext cx="704645" cy="7131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3895" y="2046024"/>
            <a:ext cx="171450" cy="562803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5534" y="2014273"/>
            <a:ext cx="1029443" cy="416989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2272808" y="1109974"/>
            <a:ext cx="39800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350" dirty="0" smtClean="0">
                <a:solidFill>
                  <a:srgbClr val="EF3340"/>
                </a:solidFill>
              </a:rPr>
              <a:t>Tracking de Pedido: </a:t>
            </a:r>
            <a:r>
              <a:rPr lang="es-PE" sz="1200" dirty="0">
                <a:solidFill>
                  <a:srgbClr val="4B4B4B"/>
                </a:solidFill>
              </a:rPr>
              <a:t>1000000000000004</a:t>
            </a:r>
            <a:r>
              <a:rPr lang="es-P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s-PE" sz="13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3007587" y="2185436"/>
            <a:ext cx="879274" cy="24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Rectángulo 49"/>
          <p:cNvSpPr/>
          <p:nvPr/>
        </p:nvSpPr>
        <p:spPr>
          <a:xfrm>
            <a:off x="3031943" y="3034607"/>
            <a:ext cx="879274" cy="245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CuadroTexto 50"/>
          <p:cNvSpPr txBox="1"/>
          <p:nvPr/>
        </p:nvSpPr>
        <p:spPr>
          <a:xfrm>
            <a:off x="6869718" y="1726591"/>
            <a:ext cx="621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 smtClean="0">
                <a:solidFill>
                  <a:srgbClr val="4B4B4B"/>
                </a:solidFill>
              </a:rPr>
              <a:t>Estado</a:t>
            </a:r>
            <a:endParaRPr lang="es-PE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6798802" y="2010947"/>
            <a:ext cx="764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u="sng" dirty="0" smtClean="0">
                <a:solidFill>
                  <a:srgbClr val="4B4B4B"/>
                </a:solidFill>
              </a:rPr>
              <a:t>Solicitado</a:t>
            </a:r>
            <a:endParaRPr lang="es-PE" sz="1100" b="1" u="sng" dirty="0">
              <a:solidFill>
                <a:srgbClr val="4B4B4B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379107" y="1726591"/>
            <a:ext cx="4936127" cy="184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5" name="CuadroTexto 54"/>
          <p:cNvSpPr txBox="1"/>
          <p:nvPr/>
        </p:nvSpPr>
        <p:spPr>
          <a:xfrm>
            <a:off x="2272809" y="1677184"/>
            <a:ext cx="3980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Cliente: Jimmy Cordova</a:t>
            </a:r>
            <a:endParaRPr lang="es-PE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2301187" y="1369783"/>
            <a:ext cx="3980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Tienda “JEFITA” |  </a:t>
            </a:r>
            <a:r>
              <a:rPr lang="es-P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Celular: 989898989 |  </a:t>
            </a:r>
            <a:r>
              <a:rPr lang="es-P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Email: jefita@gmail.com</a:t>
            </a:r>
            <a:endParaRPr lang="es-PE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8" name="Imagen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2809" y="2979310"/>
            <a:ext cx="4080366" cy="123825"/>
          </a:xfrm>
          <a:prstGeom prst="rect">
            <a:avLst/>
          </a:prstGeom>
        </p:spPr>
      </p:pic>
      <p:sp>
        <p:nvSpPr>
          <p:cNvPr id="60" name="Rectángulo 59"/>
          <p:cNvSpPr/>
          <p:nvPr/>
        </p:nvSpPr>
        <p:spPr>
          <a:xfrm>
            <a:off x="2139055" y="2004597"/>
            <a:ext cx="5352126" cy="982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" name="Grupo 3"/>
          <p:cNvGrpSpPr/>
          <p:nvPr/>
        </p:nvGrpSpPr>
        <p:grpSpPr>
          <a:xfrm>
            <a:off x="2304289" y="2084521"/>
            <a:ext cx="4010959" cy="638480"/>
            <a:chOff x="1992352" y="2035946"/>
            <a:chExt cx="5533140" cy="880787"/>
          </a:xfrm>
        </p:grpSpPr>
        <p:pic>
          <p:nvPicPr>
            <p:cNvPr id="56" name="Imagen 55"/>
            <p:cNvPicPr>
              <a:picLocks noChangeAspect="1"/>
            </p:cNvPicPr>
            <p:nvPr/>
          </p:nvPicPr>
          <p:blipFill rotWithShape="1">
            <a:blip r:embed="rId10"/>
            <a:srcRect r="4171"/>
            <a:stretch/>
          </p:blipFill>
          <p:spPr>
            <a:xfrm>
              <a:off x="1992352" y="2035946"/>
              <a:ext cx="3701455" cy="880787"/>
            </a:xfrm>
            <a:prstGeom prst="rect">
              <a:avLst/>
            </a:prstGeom>
          </p:spPr>
        </p:pic>
        <p:pic>
          <p:nvPicPr>
            <p:cNvPr id="59" name="Imagen 5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47131" y="2082262"/>
              <a:ext cx="2678361" cy="687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98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recelatam.com/wp-content/uploads/2016/04/modelo-canvas-750x4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3242"/>
            <a:ext cx="9241050" cy="544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28600" y="2070102"/>
            <a:ext cx="1089212" cy="4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Bodegas</a:t>
            </a:r>
            <a:endParaRPr lang="es-PE" sz="1400" b="1" dirty="0"/>
          </a:p>
        </p:txBody>
      </p:sp>
      <p:sp>
        <p:nvSpPr>
          <p:cNvPr id="6" name="Rectángulo 5"/>
          <p:cNvSpPr/>
          <p:nvPr/>
        </p:nvSpPr>
        <p:spPr>
          <a:xfrm>
            <a:off x="228600" y="2555992"/>
            <a:ext cx="1089212" cy="35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Google Maps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28600" y="2975997"/>
            <a:ext cx="1089212" cy="39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Proveedor de abarrotes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006600" y="2070100"/>
            <a:ext cx="1452880" cy="2735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/>
              <a:t>Desarrollo y soporte de sistema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006600" y="2381328"/>
            <a:ext cx="1089212" cy="3792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/>
              <a:t>Marketing / registro usuarios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006600" y="2798190"/>
            <a:ext cx="1089212" cy="2689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/>
              <a:t>Registrar vendedor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28600" y="3438121"/>
            <a:ext cx="1089212" cy="39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Medios de pago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28600" y="3945518"/>
            <a:ext cx="1089212" cy="35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/>
              <a:t>Inversionistas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2006600" y="3104785"/>
            <a:ext cx="1089212" cy="2689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b="1" dirty="0"/>
              <a:t>Administrar ventas de bodegas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2006600" y="3945976"/>
            <a:ext cx="1089212" cy="3792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/>
              <a:t>Plataforma Tecnológica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006600" y="4381577"/>
            <a:ext cx="1089212" cy="37920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/>
              <a:t>Bodegas con delivery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3806826" y="2074733"/>
            <a:ext cx="1574801" cy="136338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900" b="1" dirty="0"/>
              <a:t>Clientes</a:t>
            </a:r>
            <a:br>
              <a:rPr lang="es-PE" sz="900" b="1" dirty="0"/>
            </a:br>
            <a:r>
              <a:rPr lang="es-PE" sz="900" b="1" dirty="0"/>
              <a:t>*Delivery gratis.</a:t>
            </a:r>
            <a:br>
              <a:rPr lang="es-PE" sz="900" b="1" dirty="0"/>
            </a:br>
            <a:r>
              <a:rPr lang="es-PE" sz="900" b="1" dirty="0"/>
              <a:t>*Bodega cerca a casa.</a:t>
            </a:r>
          </a:p>
          <a:p>
            <a:r>
              <a:rPr lang="es-PE" sz="900" b="1" dirty="0"/>
              <a:t>*Medios de pago efectivo/digital.</a:t>
            </a:r>
            <a:br>
              <a:rPr lang="es-PE" sz="900" b="1" dirty="0"/>
            </a:br>
            <a:r>
              <a:rPr lang="es-PE" sz="900" b="1" dirty="0"/>
              <a:t>*Rastreo GPS del delivery.</a:t>
            </a:r>
          </a:p>
          <a:p>
            <a:r>
              <a:rPr lang="es-PE" sz="900" b="1" dirty="0"/>
              <a:t>*Regalar compras.</a:t>
            </a:r>
            <a:br>
              <a:rPr lang="es-PE" sz="900" b="1" dirty="0"/>
            </a:br>
            <a:r>
              <a:rPr lang="es-PE" sz="900" b="1" dirty="0"/>
              <a:t>*protegerse del </a:t>
            </a:r>
            <a:r>
              <a:rPr lang="es-PE" sz="900" b="1" dirty="0" err="1"/>
              <a:t>covid</a:t>
            </a:r>
            <a:r>
              <a:rPr lang="es-PE" sz="900" b="1" dirty="0"/>
              <a:t>.</a:t>
            </a:r>
          </a:p>
          <a:p>
            <a:r>
              <a:rPr lang="es-PE" sz="900" b="1" dirty="0"/>
              <a:t/>
            </a:r>
            <a:br>
              <a:rPr lang="es-PE" sz="900" b="1" dirty="0"/>
            </a:br>
            <a:endParaRPr lang="es-PE" sz="900" b="1" dirty="0"/>
          </a:p>
        </p:txBody>
      </p:sp>
      <p:sp>
        <p:nvSpPr>
          <p:cNvPr id="20" name="Rectángulo 19"/>
          <p:cNvSpPr/>
          <p:nvPr/>
        </p:nvSpPr>
        <p:spPr>
          <a:xfrm>
            <a:off x="3806826" y="3541583"/>
            <a:ext cx="1574801" cy="136338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900" b="1" dirty="0"/>
              <a:t/>
            </a:r>
            <a:br>
              <a:rPr lang="es-PE" sz="900" b="1" dirty="0"/>
            </a:br>
            <a:r>
              <a:rPr lang="es-PE" sz="900" b="1" dirty="0"/>
              <a:t>Vendedor</a:t>
            </a:r>
            <a:br>
              <a:rPr lang="es-PE" sz="900" b="1" dirty="0"/>
            </a:br>
            <a:r>
              <a:rPr lang="es-PE" sz="900" b="1" dirty="0"/>
              <a:t>*Ingresos adicionales.</a:t>
            </a:r>
            <a:br>
              <a:rPr lang="es-PE" sz="900" b="1" dirty="0"/>
            </a:br>
            <a:r>
              <a:rPr lang="es-PE" sz="900" b="1" dirty="0"/>
              <a:t>*Uso de sistema Gratis.</a:t>
            </a:r>
          </a:p>
          <a:p>
            <a:r>
              <a:rPr lang="es-PE" sz="900" b="1" dirty="0"/>
              <a:t>*cobro sin intermediario.</a:t>
            </a:r>
            <a:br>
              <a:rPr lang="es-PE" sz="900" b="1" dirty="0"/>
            </a:br>
            <a:r>
              <a:rPr lang="es-PE" sz="900" b="1" dirty="0"/>
              <a:t>*Define medio de pago efectivo/digital.</a:t>
            </a:r>
          </a:p>
          <a:p>
            <a:r>
              <a:rPr lang="es-PE" sz="900" b="1" dirty="0"/>
              <a:t>*Base de datos de clientes.</a:t>
            </a:r>
            <a:br>
              <a:rPr lang="es-PE" sz="900" b="1" dirty="0"/>
            </a:br>
            <a:r>
              <a:rPr lang="es-PE" sz="900" b="1" dirty="0"/>
              <a:t>*realizar sorteos para clientes.</a:t>
            </a:r>
          </a:p>
          <a:p>
            <a:r>
              <a:rPr lang="es-PE" sz="900" b="1" dirty="0"/>
              <a:t/>
            </a:r>
            <a:br>
              <a:rPr lang="es-PE" sz="900" b="1" dirty="0"/>
            </a:br>
            <a:endParaRPr lang="es-PE" sz="900" b="1" dirty="0"/>
          </a:p>
        </p:txBody>
      </p:sp>
      <p:sp>
        <p:nvSpPr>
          <p:cNvPr id="21" name="Rectángulo 20"/>
          <p:cNvSpPr/>
          <p:nvPr/>
        </p:nvSpPr>
        <p:spPr>
          <a:xfrm>
            <a:off x="5584826" y="2116495"/>
            <a:ext cx="1574801" cy="13633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900" b="1" dirty="0"/>
              <a:t>*Redes sociales.</a:t>
            </a:r>
          </a:p>
          <a:p>
            <a:r>
              <a:rPr lang="es-PE" sz="900" b="1" dirty="0"/>
              <a:t>*Boca a Boca.</a:t>
            </a:r>
          </a:p>
          <a:p>
            <a:r>
              <a:rPr lang="es-PE" sz="900" b="1" dirty="0"/>
              <a:t>*Servicio al cliente.</a:t>
            </a:r>
          </a:p>
          <a:p>
            <a:r>
              <a:rPr lang="es-PE" sz="900" b="1" dirty="0"/>
              <a:t>*Sistema de calificaciones.</a:t>
            </a:r>
          </a:p>
          <a:p>
            <a:r>
              <a:rPr lang="es-PE" sz="900" b="1" dirty="0"/>
              <a:t/>
            </a:r>
            <a:br>
              <a:rPr lang="es-PE" sz="900" b="1" dirty="0"/>
            </a:br>
            <a:endParaRPr lang="es-PE" sz="900" b="1" dirty="0"/>
          </a:p>
        </p:txBody>
      </p:sp>
      <p:sp>
        <p:nvSpPr>
          <p:cNvPr id="22" name="Rectángulo 21"/>
          <p:cNvSpPr/>
          <p:nvPr/>
        </p:nvSpPr>
        <p:spPr>
          <a:xfrm>
            <a:off x="5584826" y="3943136"/>
            <a:ext cx="1574801" cy="10987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900" b="1" dirty="0"/>
              <a:t>*Sistema Web multiplataforma.</a:t>
            </a:r>
          </a:p>
          <a:p>
            <a:endParaRPr lang="es-PE" sz="900" b="1" dirty="0"/>
          </a:p>
          <a:p>
            <a:r>
              <a:rPr lang="es-PE" sz="900" b="1" dirty="0"/>
              <a:t/>
            </a:r>
            <a:br>
              <a:rPr lang="es-PE" sz="900" b="1" dirty="0"/>
            </a:br>
            <a:endParaRPr lang="es-PE" sz="900" b="1" dirty="0"/>
          </a:p>
        </p:txBody>
      </p:sp>
      <p:sp>
        <p:nvSpPr>
          <p:cNvPr id="23" name="Rectángulo 22"/>
          <p:cNvSpPr/>
          <p:nvPr/>
        </p:nvSpPr>
        <p:spPr>
          <a:xfrm>
            <a:off x="7412939" y="2116496"/>
            <a:ext cx="1574801" cy="1630005"/>
          </a:xfrm>
          <a:prstGeom prst="rect">
            <a:avLst/>
          </a:prstGeom>
          <a:solidFill>
            <a:srgbClr val="2460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900" b="1" dirty="0"/>
              <a:t>Usuarios</a:t>
            </a:r>
            <a:br>
              <a:rPr lang="es-PE" sz="900" b="1" dirty="0"/>
            </a:br>
            <a:r>
              <a:rPr lang="es-PE" sz="900" b="1" dirty="0"/>
              <a:t>*Viven cerca a bodegas.</a:t>
            </a:r>
            <a:br>
              <a:rPr lang="es-PE" sz="900" b="1" dirty="0"/>
            </a:br>
            <a:r>
              <a:rPr lang="es-PE" sz="900" b="1" dirty="0"/>
              <a:t>*Quieren regalar compras a amigos y familiares.</a:t>
            </a:r>
            <a:br>
              <a:rPr lang="es-PE" sz="900" b="1" dirty="0"/>
            </a:br>
            <a:r>
              <a:rPr lang="es-PE" sz="900" b="1" dirty="0"/>
              <a:t>*Donar compras.</a:t>
            </a:r>
            <a:br>
              <a:rPr lang="es-PE" sz="900" b="1" dirty="0"/>
            </a:br>
            <a:r>
              <a:rPr lang="es-PE" sz="900" b="1" dirty="0"/>
              <a:t>*Aquellos que desean cotizar antes de comprar.</a:t>
            </a:r>
            <a:br>
              <a:rPr lang="es-PE" sz="900" b="1" dirty="0"/>
            </a:br>
            <a:r>
              <a:rPr lang="es-PE" sz="900" b="1" dirty="0"/>
              <a:t>*Ahorradores no desean pagar delivery.</a:t>
            </a:r>
          </a:p>
          <a:p>
            <a:r>
              <a:rPr lang="es-PE" sz="900" b="1" dirty="0"/>
              <a:t>*No les gusta hacer colas.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412939" y="3913058"/>
            <a:ext cx="1574801" cy="1363386"/>
          </a:xfrm>
          <a:prstGeom prst="rect">
            <a:avLst/>
          </a:prstGeom>
          <a:solidFill>
            <a:srgbClr val="2460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900" b="1" dirty="0"/>
              <a:t>Vendedor</a:t>
            </a:r>
            <a:br>
              <a:rPr lang="es-PE" sz="900" b="1" dirty="0"/>
            </a:br>
            <a:r>
              <a:rPr lang="es-PE" sz="900" b="1" dirty="0"/>
              <a:t>*Dueños de tienda que deseen ganar dinero.</a:t>
            </a:r>
            <a:br>
              <a:rPr lang="es-PE" sz="900" b="1" dirty="0"/>
            </a:br>
            <a:r>
              <a:rPr lang="es-PE" sz="900" b="1" dirty="0"/>
              <a:t>*Emprendedores que quieren usar tecnología.</a:t>
            </a:r>
            <a:br>
              <a:rPr lang="es-PE" sz="900" b="1" dirty="0"/>
            </a:br>
            <a:r>
              <a:rPr lang="es-PE" sz="900" b="1" dirty="0"/>
              <a:t>*Aquellos que quieran diferenciarse de tiendas tradicionales.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228600" y="5873536"/>
            <a:ext cx="3886200" cy="109876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900" b="1" dirty="0"/>
              <a:t>*Infraestructura tecnológico.</a:t>
            </a:r>
          </a:p>
          <a:p>
            <a:r>
              <a:rPr lang="es-PE" sz="900" b="1" dirty="0"/>
              <a:t>*Pago a empleados permanentes.</a:t>
            </a:r>
          </a:p>
          <a:p>
            <a:r>
              <a:rPr lang="es-PE" sz="900" b="1" dirty="0"/>
              <a:t>*Marketing.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4734825" y="5873536"/>
            <a:ext cx="3886200" cy="1098764"/>
          </a:xfrm>
          <a:prstGeom prst="rect">
            <a:avLst/>
          </a:prstGeom>
          <a:solidFill>
            <a:srgbClr val="C31F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800" b="1" dirty="0"/>
              <a:t>*Alquiler de BD a Terceros (Emailing, promociones).</a:t>
            </a:r>
            <a:br>
              <a:rPr lang="es-PE" sz="800" b="1" dirty="0"/>
            </a:br>
            <a:r>
              <a:rPr lang="es-PE" sz="800" b="1" dirty="0"/>
              <a:t>*Dashboard a bodegas sobre ventas por meses, por año, categoría de productos mas vendidos, horas de mayor demanda, aviso de adicionar stock por producto.</a:t>
            </a:r>
            <a:br>
              <a:rPr lang="es-PE" sz="800" b="1" dirty="0"/>
            </a:br>
            <a:r>
              <a:rPr lang="es-PE" sz="800" b="1" dirty="0"/>
              <a:t>*Rentar Base del punto 2 a proveedores de tiendas.</a:t>
            </a:r>
          </a:p>
          <a:p>
            <a:r>
              <a:rPr lang="es-PE" sz="800" b="1" dirty="0"/>
              <a:t>*Publicidad de google o terceros (seguros/bancos/</a:t>
            </a:r>
            <a:r>
              <a:rPr lang="es-PE" sz="800" b="1" dirty="0" err="1"/>
              <a:t>Retail</a:t>
            </a:r>
            <a:r>
              <a:rPr lang="es-PE" sz="800" b="1" dirty="0"/>
              <a:t>) por edad, sexo, preferencias.</a:t>
            </a:r>
            <a:br>
              <a:rPr lang="es-PE" sz="800" b="1" dirty="0"/>
            </a:br>
            <a:r>
              <a:rPr lang="es-PE" sz="800" b="1" dirty="0"/>
              <a:t>*Agregar tope de pedidos gratuitos por mes, luego realizar cobro por un mejor plan.</a:t>
            </a:r>
            <a:br>
              <a:rPr lang="es-PE" sz="800" b="1" dirty="0"/>
            </a:br>
            <a:r>
              <a:rPr lang="es-PE" sz="800" b="1" dirty="0"/>
              <a:t>*Cobrar a Tiendas que quieran mostrarse como recomendados según horas pico. </a:t>
            </a:r>
            <a:br>
              <a:rPr lang="es-PE" sz="800" b="1" dirty="0"/>
            </a:br>
            <a:r>
              <a:rPr lang="es-PE" sz="800" b="1" dirty="0"/>
              <a:t>*Home de tiendas o productos destacados según dirección.</a:t>
            </a:r>
            <a:br>
              <a:rPr lang="es-PE" sz="800" b="1" dirty="0"/>
            </a:br>
            <a:r>
              <a:rPr lang="es-PE" sz="800" b="1" dirty="0"/>
              <a:t>*Rentar servicio de emailing a bodegas para ofrecer promociones a clientes.</a:t>
            </a:r>
          </a:p>
        </p:txBody>
      </p:sp>
    </p:spTree>
    <p:extLst>
      <p:ext uri="{BB962C8B-B14F-4D97-AF65-F5344CB8AC3E}">
        <p14:creationId xmlns:p14="http://schemas.microsoft.com/office/powerpoint/2010/main" val="34782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018981" y="1051491"/>
            <a:ext cx="4452257" cy="4792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7" name="CuadroTexto 6"/>
          <p:cNvSpPr txBox="1"/>
          <p:nvPr/>
        </p:nvSpPr>
        <p:spPr>
          <a:xfrm>
            <a:off x="2095513" y="1114698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29047" y="2130641"/>
            <a:ext cx="7905750" cy="2679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443673" y="1147070"/>
            <a:ext cx="205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81" y="1500233"/>
            <a:ext cx="4452257" cy="4058588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2018981" y="5517001"/>
            <a:ext cx="4452257" cy="2169279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   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185" y="5669251"/>
            <a:ext cx="1914525" cy="3429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5432131" y="5675415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675258" y="6166767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2107337" y="6277200"/>
            <a:ext cx="799259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INICIAR SESIÓN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REGISTRATE                                                                        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      964317890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183" y="7259198"/>
            <a:ext cx="285750" cy="29527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3206602" y="1651533"/>
            <a:ext cx="2077010" cy="300082"/>
          </a:xfrm>
          <a:prstGeom prst="rect">
            <a:avLst/>
          </a:prstGeom>
          <a:solidFill>
            <a:srgbClr val="EF334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sz="1350" dirty="0">
                <a:solidFill>
                  <a:schemeClr val="bg1"/>
                </a:solidFill>
              </a:rPr>
              <a:t>Paso 1. Seleccionar Bodega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713" y="1119605"/>
            <a:ext cx="3524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83247" y="1126938"/>
            <a:ext cx="8239685" cy="4034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6" name="Rectángulo 5"/>
          <p:cNvSpPr/>
          <p:nvPr/>
        </p:nvSpPr>
        <p:spPr>
          <a:xfrm>
            <a:off x="1240498" y="1631212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7" name="CuadroTexto 6"/>
          <p:cNvSpPr txBox="1"/>
          <p:nvPr/>
        </p:nvSpPr>
        <p:spPr>
          <a:xfrm>
            <a:off x="882470" y="1190145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473266" y="1189622"/>
            <a:ext cx="2059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694" y="1173499"/>
            <a:ext cx="352425" cy="304800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16861" y="6207486"/>
            <a:ext cx="8239685" cy="1216238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27" y="6383567"/>
            <a:ext cx="1914525" cy="3429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6918899" y="6365902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419765" y="6857254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50613" y="6959998"/>
            <a:ext cx="7992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INICIAR SESIÓN                    REGISTRATE                                                                                            964317890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742" y="6960000"/>
            <a:ext cx="285750" cy="295275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1107149" y="1699873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24" name="Rectángulo 23"/>
          <p:cNvSpPr/>
          <p:nvPr/>
        </p:nvSpPr>
        <p:spPr>
          <a:xfrm>
            <a:off x="416859" y="1796738"/>
            <a:ext cx="7905750" cy="3299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25" name="Rectángulo 24"/>
          <p:cNvSpPr/>
          <p:nvPr/>
        </p:nvSpPr>
        <p:spPr>
          <a:xfrm>
            <a:off x="2019860" y="2159081"/>
            <a:ext cx="3590366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16" y="1699872"/>
            <a:ext cx="1357313" cy="32146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6"/>
          <a:srcRect l="1458" r="14495"/>
          <a:stretch/>
        </p:blipFill>
        <p:spPr>
          <a:xfrm>
            <a:off x="3092457" y="2364826"/>
            <a:ext cx="3003545" cy="2585834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2456" y="4918672"/>
            <a:ext cx="1124510" cy="20847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092457" y="2334343"/>
            <a:ext cx="20078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1200" dirty="0">
                <a:solidFill>
                  <a:srgbClr val="EF3340"/>
                </a:solidFill>
              </a:rPr>
              <a:t>Iniciar Sesión</a:t>
            </a:r>
          </a:p>
        </p:txBody>
      </p:sp>
    </p:spTree>
    <p:extLst>
      <p:ext uri="{BB962C8B-B14F-4D97-AF65-F5344CB8AC3E}">
        <p14:creationId xmlns:p14="http://schemas.microsoft.com/office/powerpoint/2010/main" val="42745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018981" y="1051491"/>
            <a:ext cx="4452257" cy="4792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7" name="CuadroTexto 6"/>
          <p:cNvSpPr txBox="1"/>
          <p:nvPr/>
        </p:nvSpPr>
        <p:spPr>
          <a:xfrm>
            <a:off x="2095513" y="1114698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29047" y="2130641"/>
            <a:ext cx="7905750" cy="2679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443673" y="1147070"/>
            <a:ext cx="205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1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18981" y="5517001"/>
            <a:ext cx="4452257" cy="2169279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   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85" y="5669251"/>
            <a:ext cx="1914525" cy="3429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5432131" y="5675415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675258" y="6166767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2107337" y="6277200"/>
            <a:ext cx="799259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INICIAR SESIÓN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REGISTRATE                                                                        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      964317890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183" y="7259198"/>
            <a:ext cx="285750" cy="2952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13" y="1119605"/>
            <a:ext cx="352425" cy="3048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947" y="1571130"/>
            <a:ext cx="1357313" cy="32146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6"/>
          <a:srcRect l="1458" r="14495"/>
          <a:stretch/>
        </p:blipFill>
        <p:spPr>
          <a:xfrm>
            <a:off x="2648704" y="2177331"/>
            <a:ext cx="3364985" cy="289700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8704" y="5121140"/>
            <a:ext cx="1259833" cy="233565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2648702" y="2146848"/>
            <a:ext cx="22494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1200" dirty="0">
                <a:solidFill>
                  <a:srgbClr val="EF3340"/>
                </a:solidFill>
              </a:rPr>
              <a:t>Iniciar Sesión</a:t>
            </a:r>
          </a:p>
        </p:txBody>
      </p:sp>
    </p:spTree>
    <p:extLst>
      <p:ext uri="{BB962C8B-B14F-4D97-AF65-F5344CB8AC3E}">
        <p14:creationId xmlns:p14="http://schemas.microsoft.com/office/powerpoint/2010/main" val="9603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r="15135"/>
          <a:stretch/>
        </p:blipFill>
        <p:spPr>
          <a:xfrm>
            <a:off x="7685670" y="1128320"/>
            <a:ext cx="424694" cy="3986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83247" y="1126938"/>
            <a:ext cx="8239685" cy="4034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6" name="Rectángulo 5"/>
          <p:cNvSpPr/>
          <p:nvPr/>
        </p:nvSpPr>
        <p:spPr>
          <a:xfrm>
            <a:off x="1240498" y="1631212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7" name="CuadroTexto 6"/>
          <p:cNvSpPr txBox="1"/>
          <p:nvPr/>
        </p:nvSpPr>
        <p:spPr>
          <a:xfrm>
            <a:off x="882470" y="1190145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473266" y="1189622"/>
            <a:ext cx="2059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694" y="1173499"/>
            <a:ext cx="352425" cy="304800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16861" y="6207486"/>
            <a:ext cx="8239685" cy="1216238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27" y="6383567"/>
            <a:ext cx="1914525" cy="3429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6918899" y="6365902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419765" y="6857254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50613" y="6959998"/>
            <a:ext cx="7992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INICIAR SESIÓN                    REGISTRATE                                                                                            964317890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742" y="6960000"/>
            <a:ext cx="285750" cy="295275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1107149" y="1699873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24" name="Rectángulo 23"/>
          <p:cNvSpPr/>
          <p:nvPr/>
        </p:nvSpPr>
        <p:spPr>
          <a:xfrm>
            <a:off x="416859" y="1796738"/>
            <a:ext cx="7905750" cy="3299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25" name="Rectángulo 24"/>
          <p:cNvSpPr/>
          <p:nvPr/>
        </p:nvSpPr>
        <p:spPr>
          <a:xfrm>
            <a:off x="2019860" y="2159081"/>
            <a:ext cx="3590366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16" y="1699872"/>
            <a:ext cx="1357313" cy="32146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8428" y="2003571"/>
            <a:ext cx="971550" cy="257174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6029" y="2042226"/>
            <a:ext cx="1107281" cy="2286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4005" y="2338368"/>
            <a:ext cx="3275624" cy="2804720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8089" y="5096082"/>
            <a:ext cx="1924190" cy="889140"/>
          </a:xfrm>
          <a:prstGeom prst="rect">
            <a:avLst/>
          </a:prstGeom>
        </p:spPr>
      </p:pic>
      <p:sp>
        <p:nvSpPr>
          <p:cNvPr id="34" name="CuadroTexto 33"/>
          <p:cNvSpPr txBox="1"/>
          <p:nvPr/>
        </p:nvSpPr>
        <p:spPr>
          <a:xfrm>
            <a:off x="2993395" y="2297305"/>
            <a:ext cx="20078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1200" dirty="0">
                <a:solidFill>
                  <a:srgbClr val="EF3340"/>
                </a:solidFill>
              </a:rPr>
              <a:t>Registrarse</a:t>
            </a:r>
          </a:p>
        </p:txBody>
      </p:sp>
    </p:spTree>
    <p:extLst>
      <p:ext uri="{BB962C8B-B14F-4D97-AF65-F5344CB8AC3E}">
        <p14:creationId xmlns:p14="http://schemas.microsoft.com/office/powerpoint/2010/main" val="22935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018981" y="1051491"/>
            <a:ext cx="4452257" cy="4792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7" name="CuadroTexto 6"/>
          <p:cNvSpPr txBox="1"/>
          <p:nvPr/>
        </p:nvSpPr>
        <p:spPr>
          <a:xfrm>
            <a:off x="2095513" y="1114698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443673" y="1147070"/>
            <a:ext cx="205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1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18981" y="6135563"/>
            <a:ext cx="4452257" cy="2169279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   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85" y="6287813"/>
            <a:ext cx="1914525" cy="3429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5432131" y="6293977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675258" y="6785329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2107337" y="6895762"/>
            <a:ext cx="45955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INICIAR SESIÓN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REGISTRATE                                                                        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      964317890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055" y="7906788"/>
            <a:ext cx="285750" cy="29527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13" y="1119605"/>
            <a:ext cx="352425" cy="3048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947" y="1571130"/>
            <a:ext cx="1357313" cy="321469"/>
          </a:xfrm>
          <a:prstGeom prst="rect">
            <a:avLst/>
          </a:prstGeom>
        </p:spPr>
      </p:pic>
      <p:sp>
        <p:nvSpPr>
          <p:cNvPr id="38" name="Rectángulo 37"/>
          <p:cNvSpPr/>
          <p:nvPr/>
        </p:nvSpPr>
        <p:spPr>
          <a:xfrm>
            <a:off x="1791261" y="2159081"/>
            <a:ext cx="3590366" cy="205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829" y="2003571"/>
            <a:ext cx="971550" cy="257174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430" y="2042226"/>
            <a:ext cx="1107281" cy="228600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5406" y="2338368"/>
            <a:ext cx="3275624" cy="280472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9490" y="5096082"/>
            <a:ext cx="1924190" cy="889140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2764796" y="2297305"/>
            <a:ext cx="20078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sz="1200" dirty="0">
                <a:solidFill>
                  <a:srgbClr val="EF3340"/>
                </a:solidFill>
              </a:rPr>
              <a:t>Registrarse</a:t>
            </a:r>
          </a:p>
        </p:txBody>
      </p:sp>
    </p:spTree>
    <p:extLst>
      <p:ext uri="{BB962C8B-B14F-4D97-AF65-F5344CB8AC3E}">
        <p14:creationId xmlns:p14="http://schemas.microsoft.com/office/powerpoint/2010/main" val="813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310640" y="1505402"/>
            <a:ext cx="635374" cy="161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/>
          </a:p>
        </p:txBody>
      </p:sp>
      <p:sp>
        <p:nvSpPr>
          <p:cNvPr id="14" name="CuadroTexto 13"/>
          <p:cNvSpPr txBox="1"/>
          <p:nvPr/>
        </p:nvSpPr>
        <p:spPr>
          <a:xfrm>
            <a:off x="1075963" y="1448679"/>
            <a:ext cx="2724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dirty="0"/>
              <a:t>Paso 2. Seleccionar Productos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53389" y="6942796"/>
            <a:ext cx="8239685" cy="1216238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55" y="7118877"/>
            <a:ext cx="1914525" cy="342900"/>
          </a:xfrm>
          <a:prstGeom prst="rect">
            <a:avLst/>
          </a:prstGeom>
        </p:spPr>
      </p:pic>
      <p:sp>
        <p:nvSpPr>
          <p:cNvPr id="41" name="CuadroTexto 40"/>
          <p:cNvSpPr txBox="1"/>
          <p:nvPr/>
        </p:nvSpPr>
        <p:spPr>
          <a:xfrm>
            <a:off x="6955427" y="7101212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42" name="Conector recto 41"/>
          <p:cNvCxnSpPr/>
          <p:nvPr/>
        </p:nvCxnSpPr>
        <p:spPr>
          <a:xfrm>
            <a:off x="456293" y="7592564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687141" y="7695308"/>
            <a:ext cx="7992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INICIAR SESIÓN                    REGISTRATE                                                                                            964317890</a:t>
            </a:r>
          </a:p>
        </p:txBody>
      </p: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035" y="7695310"/>
            <a:ext cx="285750" cy="29527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4"/>
          <a:srcRect l="850" t="2634" r="984" b="10303"/>
          <a:stretch/>
        </p:blipFill>
        <p:spPr>
          <a:xfrm>
            <a:off x="1075963" y="1791503"/>
            <a:ext cx="3659981" cy="314325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437035" y="938253"/>
            <a:ext cx="8239685" cy="4034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936258" y="1001460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527054" y="1000937"/>
            <a:ext cx="2059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2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482" y="984814"/>
            <a:ext cx="352425" cy="304800"/>
          </a:xfrm>
          <a:prstGeom prst="rect">
            <a:avLst/>
          </a:prstGeom>
        </p:spPr>
      </p:pic>
      <p:grpSp>
        <p:nvGrpSpPr>
          <p:cNvPr id="32" name="Grupo 31"/>
          <p:cNvGrpSpPr/>
          <p:nvPr/>
        </p:nvGrpSpPr>
        <p:grpSpPr>
          <a:xfrm>
            <a:off x="1181664" y="2415424"/>
            <a:ext cx="1676399" cy="1882625"/>
            <a:chOff x="1181662" y="1632100"/>
            <a:chExt cx="1676399" cy="1882625"/>
          </a:xfrm>
        </p:grpSpPr>
        <p:sp>
          <p:nvSpPr>
            <p:cNvPr id="12" name="Rectángulo 11"/>
            <p:cNvSpPr/>
            <p:nvPr/>
          </p:nvSpPr>
          <p:spPr>
            <a:xfrm>
              <a:off x="1181662" y="1632100"/>
              <a:ext cx="1676399" cy="1356312"/>
            </a:xfrm>
            <a:prstGeom prst="rect">
              <a:avLst/>
            </a:prstGeom>
            <a:noFill/>
            <a:ln>
              <a:solidFill>
                <a:srgbClr val="F8F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6"/>
            <a:srcRect l="18327" r="21856" b="13131"/>
            <a:stretch/>
          </p:blipFill>
          <p:spPr>
            <a:xfrm>
              <a:off x="1687232" y="1632100"/>
              <a:ext cx="660401" cy="1356312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7"/>
            <a:srcRect l="7924" t="19444" r="6829" b="15278"/>
            <a:stretch/>
          </p:blipFill>
          <p:spPr>
            <a:xfrm>
              <a:off x="2232963" y="2797277"/>
              <a:ext cx="609970" cy="183773"/>
            </a:xfrm>
            <a:prstGeom prst="rect">
              <a:avLst/>
            </a:prstGeom>
          </p:spPr>
        </p:pic>
        <p:sp>
          <p:nvSpPr>
            <p:cNvPr id="35" name="Rectángulo 34"/>
            <p:cNvSpPr/>
            <p:nvPr/>
          </p:nvSpPr>
          <p:spPr>
            <a:xfrm>
              <a:off x="1181662" y="2979458"/>
              <a:ext cx="1676399" cy="535267"/>
            </a:xfrm>
            <a:prstGeom prst="rect">
              <a:avLst/>
            </a:prstGeom>
            <a:noFill/>
            <a:ln>
              <a:solidFill>
                <a:srgbClr val="F8F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6219" y="3052218"/>
              <a:ext cx="949325" cy="154890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9"/>
            <a:srcRect t="14869" b="12845"/>
            <a:stretch/>
          </p:blipFill>
          <p:spPr>
            <a:xfrm>
              <a:off x="1193519" y="3227012"/>
              <a:ext cx="883492" cy="214180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07160" y="3219650"/>
              <a:ext cx="561583" cy="204212"/>
            </a:xfrm>
            <a:prstGeom prst="rect">
              <a:avLst/>
            </a:prstGeom>
          </p:spPr>
        </p:pic>
      </p:grpSp>
      <p:grpSp>
        <p:nvGrpSpPr>
          <p:cNvPr id="45" name="Grupo 44"/>
          <p:cNvGrpSpPr/>
          <p:nvPr/>
        </p:nvGrpSpPr>
        <p:grpSpPr>
          <a:xfrm>
            <a:off x="3010465" y="2424949"/>
            <a:ext cx="1676399" cy="1882625"/>
            <a:chOff x="1181662" y="1632100"/>
            <a:chExt cx="1676399" cy="1882625"/>
          </a:xfrm>
        </p:grpSpPr>
        <p:sp>
          <p:nvSpPr>
            <p:cNvPr id="46" name="Rectángulo 45"/>
            <p:cNvSpPr/>
            <p:nvPr/>
          </p:nvSpPr>
          <p:spPr>
            <a:xfrm>
              <a:off x="1181662" y="1632100"/>
              <a:ext cx="1676399" cy="1356312"/>
            </a:xfrm>
            <a:prstGeom prst="rect">
              <a:avLst/>
            </a:prstGeom>
            <a:noFill/>
            <a:ln>
              <a:solidFill>
                <a:srgbClr val="F8F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6"/>
            <a:srcRect l="18327" r="21856" b="13131"/>
            <a:stretch/>
          </p:blipFill>
          <p:spPr>
            <a:xfrm>
              <a:off x="1687232" y="1632100"/>
              <a:ext cx="660401" cy="1356312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7"/>
            <a:srcRect l="7924" t="19444" r="6829" b="15278"/>
            <a:stretch/>
          </p:blipFill>
          <p:spPr>
            <a:xfrm>
              <a:off x="2232963" y="2797277"/>
              <a:ext cx="609970" cy="183773"/>
            </a:xfrm>
            <a:prstGeom prst="rect">
              <a:avLst/>
            </a:prstGeom>
          </p:spPr>
        </p:pic>
        <p:sp>
          <p:nvSpPr>
            <p:cNvPr id="49" name="Rectángulo 48"/>
            <p:cNvSpPr/>
            <p:nvPr/>
          </p:nvSpPr>
          <p:spPr>
            <a:xfrm>
              <a:off x="1181662" y="2979458"/>
              <a:ext cx="1676399" cy="535267"/>
            </a:xfrm>
            <a:prstGeom prst="rect">
              <a:avLst/>
            </a:prstGeom>
            <a:noFill/>
            <a:ln>
              <a:solidFill>
                <a:srgbClr val="F8F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6219" y="3052218"/>
              <a:ext cx="949325" cy="154890"/>
            </a:xfrm>
            <a:prstGeom prst="rect">
              <a:avLst/>
            </a:prstGeom>
          </p:spPr>
        </p:pic>
        <p:pic>
          <p:nvPicPr>
            <p:cNvPr id="51" name="Imagen 50"/>
            <p:cNvPicPr>
              <a:picLocks noChangeAspect="1"/>
            </p:cNvPicPr>
            <p:nvPr/>
          </p:nvPicPr>
          <p:blipFill rotWithShape="1">
            <a:blip r:embed="rId9"/>
            <a:srcRect t="14869" b="12845"/>
            <a:stretch/>
          </p:blipFill>
          <p:spPr>
            <a:xfrm>
              <a:off x="1193519" y="3227012"/>
              <a:ext cx="883492" cy="214180"/>
            </a:xfrm>
            <a:prstGeom prst="rect">
              <a:avLst/>
            </a:prstGeom>
          </p:spPr>
        </p:pic>
        <p:pic>
          <p:nvPicPr>
            <p:cNvPr id="52" name="Imagen 5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07160" y="3219650"/>
              <a:ext cx="561583" cy="204212"/>
            </a:xfrm>
            <a:prstGeom prst="rect">
              <a:avLst/>
            </a:prstGeom>
          </p:spPr>
        </p:pic>
      </p:grpSp>
      <p:grpSp>
        <p:nvGrpSpPr>
          <p:cNvPr id="53" name="Grupo 52"/>
          <p:cNvGrpSpPr/>
          <p:nvPr/>
        </p:nvGrpSpPr>
        <p:grpSpPr>
          <a:xfrm>
            <a:off x="4839266" y="2415424"/>
            <a:ext cx="1676399" cy="1882625"/>
            <a:chOff x="1181662" y="1632100"/>
            <a:chExt cx="1676399" cy="1882625"/>
          </a:xfrm>
        </p:grpSpPr>
        <p:sp>
          <p:nvSpPr>
            <p:cNvPr id="54" name="Rectángulo 53"/>
            <p:cNvSpPr/>
            <p:nvPr/>
          </p:nvSpPr>
          <p:spPr>
            <a:xfrm>
              <a:off x="1181662" y="1632100"/>
              <a:ext cx="1676399" cy="1356312"/>
            </a:xfrm>
            <a:prstGeom prst="rect">
              <a:avLst/>
            </a:prstGeom>
            <a:noFill/>
            <a:ln>
              <a:solidFill>
                <a:srgbClr val="F8F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55" name="Imagen 54"/>
            <p:cNvPicPr>
              <a:picLocks noChangeAspect="1"/>
            </p:cNvPicPr>
            <p:nvPr/>
          </p:nvPicPr>
          <p:blipFill rotWithShape="1">
            <a:blip r:embed="rId6"/>
            <a:srcRect l="18327" r="21856" b="13131"/>
            <a:stretch/>
          </p:blipFill>
          <p:spPr>
            <a:xfrm>
              <a:off x="1687232" y="1632100"/>
              <a:ext cx="660401" cy="1356312"/>
            </a:xfrm>
            <a:prstGeom prst="rect">
              <a:avLst/>
            </a:prstGeom>
          </p:spPr>
        </p:pic>
        <p:pic>
          <p:nvPicPr>
            <p:cNvPr id="56" name="Imagen 55"/>
            <p:cNvPicPr>
              <a:picLocks noChangeAspect="1"/>
            </p:cNvPicPr>
            <p:nvPr/>
          </p:nvPicPr>
          <p:blipFill rotWithShape="1">
            <a:blip r:embed="rId7"/>
            <a:srcRect l="7924" t="19444" r="6829" b="15278"/>
            <a:stretch/>
          </p:blipFill>
          <p:spPr>
            <a:xfrm>
              <a:off x="2232963" y="2797277"/>
              <a:ext cx="609970" cy="183773"/>
            </a:xfrm>
            <a:prstGeom prst="rect">
              <a:avLst/>
            </a:prstGeom>
          </p:spPr>
        </p:pic>
        <p:sp>
          <p:nvSpPr>
            <p:cNvPr id="57" name="Rectángulo 56"/>
            <p:cNvSpPr/>
            <p:nvPr/>
          </p:nvSpPr>
          <p:spPr>
            <a:xfrm>
              <a:off x="1181662" y="2979458"/>
              <a:ext cx="1676399" cy="535267"/>
            </a:xfrm>
            <a:prstGeom prst="rect">
              <a:avLst/>
            </a:prstGeom>
            <a:noFill/>
            <a:ln>
              <a:solidFill>
                <a:srgbClr val="F8F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6219" y="3052218"/>
              <a:ext cx="949325" cy="154890"/>
            </a:xfrm>
            <a:prstGeom prst="rect">
              <a:avLst/>
            </a:prstGeom>
          </p:spPr>
        </p:pic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9"/>
            <a:srcRect t="14869" b="12845"/>
            <a:stretch/>
          </p:blipFill>
          <p:spPr>
            <a:xfrm>
              <a:off x="1193519" y="3227012"/>
              <a:ext cx="883492" cy="214180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07160" y="3219650"/>
              <a:ext cx="561583" cy="204212"/>
            </a:xfrm>
            <a:prstGeom prst="rect">
              <a:avLst/>
            </a:prstGeom>
          </p:spPr>
        </p:pic>
      </p:grpSp>
      <p:grpSp>
        <p:nvGrpSpPr>
          <p:cNvPr id="61" name="Grupo 60"/>
          <p:cNvGrpSpPr/>
          <p:nvPr/>
        </p:nvGrpSpPr>
        <p:grpSpPr>
          <a:xfrm>
            <a:off x="6668067" y="2424949"/>
            <a:ext cx="1676399" cy="1882625"/>
            <a:chOff x="1181662" y="1632100"/>
            <a:chExt cx="1676399" cy="1882625"/>
          </a:xfrm>
        </p:grpSpPr>
        <p:sp>
          <p:nvSpPr>
            <p:cNvPr id="62" name="Rectángulo 61"/>
            <p:cNvSpPr/>
            <p:nvPr/>
          </p:nvSpPr>
          <p:spPr>
            <a:xfrm>
              <a:off x="1181662" y="1632100"/>
              <a:ext cx="1676399" cy="1356312"/>
            </a:xfrm>
            <a:prstGeom prst="rect">
              <a:avLst/>
            </a:prstGeom>
            <a:noFill/>
            <a:ln>
              <a:solidFill>
                <a:srgbClr val="F8F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63" name="Imagen 62"/>
            <p:cNvPicPr>
              <a:picLocks noChangeAspect="1"/>
            </p:cNvPicPr>
            <p:nvPr/>
          </p:nvPicPr>
          <p:blipFill rotWithShape="1">
            <a:blip r:embed="rId6"/>
            <a:srcRect l="18327" r="21856" b="13131"/>
            <a:stretch/>
          </p:blipFill>
          <p:spPr>
            <a:xfrm>
              <a:off x="1687232" y="1632100"/>
              <a:ext cx="660401" cy="1356312"/>
            </a:xfrm>
            <a:prstGeom prst="rect">
              <a:avLst/>
            </a:prstGeom>
          </p:spPr>
        </p:pic>
        <p:pic>
          <p:nvPicPr>
            <p:cNvPr id="64" name="Imagen 63"/>
            <p:cNvPicPr>
              <a:picLocks noChangeAspect="1"/>
            </p:cNvPicPr>
            <p:nvPr/>
          </p:nvPicPr>
          <p:blipFill rotWithShape="1">
            <a:blip r:embed="rId7"/>
            <a:srcRect l="7924" t="19444" r="6829" b="15278"/>
            <a:stretch/>
          </p:blipFill>
          <p:spPr>
            <a:xfrm>
              <a:off x="2232963" y="2797277"/>
              <a:ext cx="609970" cy="183773"/>
            </a:xfrm>
            <a:prstGeom prst="rect">
              <a:avLst/>
            </a:prstGeom>
          </p:spPr>
        </p:pic>
        <p:sp>
          <p:nvSpPr>
            <p:cNvPr id="65" name="Rectángulo 64"/>
            <p:cNvSpPr/>
            <p:nvPr/>
          </p:nvSpPr>
          <p:spPr>
            <a:xfrm>
              <a:off x="1181662" y="2979458"/>
              <a:ext cx="1676399" cy="535267"/>
            </a:xfrm>
            <a:prstGeom prst="rect">
              <a:avLst/>
            </a:prstGeom>
            <a:noFill/>
            <a:ln>
              <a:solidFill>
                <a:srgbClr val="F8F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66" name="Imagen 6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6219" y="3052218"/>
              <a:ext cx="949325" cy="154890"/>
            </a:xfrm>
            <a:prstGeom prst="rect">
              <a:avLst/>
            </a:prstGeom>
          </p:spPr>
        </p:pic>
        <p:pic>
          <p:nvPicPr>
            <p:cNvPr id="67" name="Imagen 66"/>
            <p:cNvPicPr>
              <a:picLocks noChangeAspect="1"/>
            </p:cNvPicPr>
            <p:nvPr/>
          </p:nvPicPr>
          <p:blipFill rotWithShape="1">
            <a:blip r:embed="rId9"/>
            <a:srcRect t="14869" b="12845"/>
            <a:stretch/>
          </p:blipFill>
          <p:spPr>
            <a:xfrm>
              <a:off x="1193519" y="3227012"/>
              <a:ext cx="883492" cy="214180"/>
            </a:xfrm>
            <a:prstGeom prst="rect">
              <a:avLst/>
            </a:prstGeom>
          </p:spPr>
        </p:pic>
        <p:pic>
          <p:nvPicPr>
            <p:cNvPr id="68" name="Imagen 6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07160" y="3219650"/>
              <a:ext cx="561583" cy="204212"/>
            </a:xfrm>
            <a:prstGeom prst="rect">
              <a:avLst/>
            </a:prstGeom>
          </p:spPr>
        </p:pic>
      </p:grpSp>
      <p:sp>
        <p:nvSpPr>
          <p:cNvPr id="34" name="Rectángulo 33"/>
          <p:cNvSpPr/>
          <p:nvPr/>
        </p:nvSpPr>
        <p:spPr>
          <a:xfrm>
            <a:off x="6955425" y="1586082"/>
            <a:ext cx="1367202" cy="520296"/>
          </a:xfrm>
          <a:prstGeom prst="rect">
            <a:avLst/>
          </a:prstGeom>
          <a:solidFill>
            <a:schemeClr val="bg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3649" y="1748048"/>
            <a:ext cx="709595" cy="191591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12"/>
          <a:srcRect l="4000" t="23588" r="6337" b="12946"/>
          <a:stretch/>
        </p:blipFill>
        <p:spPr>
          <a:xfrm>
            <a:off x="6994684" y="1950085"/>
            <a:ext cx="573882" cy="121444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 rotWithShape="1">
          <a:blip r:embed="rId13"/>
          <a:srcRect l="5709" t="8874" r="19737" b="13575"/>
          <a:stretch/>
        </p:blipFill>
        <p:spPr>
          <a:xfrm>
            <a:off x="7098507" y="1622128"/>
            <a:ext cx="344117" cy="313209"/>
          </a:xfrm>
          <a:prstGeom prst="rect">
            <a:avLst/>
          </a:prstGeom>
        </p:spPr>
      </p:pic>
      <p:pic>
        <p:nvPicPr>
          <p:cNvPr id="104" name="Imagen 10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4955" y="2164224"/>
            <a:ext cx="1937341" cy="160909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45689" y="6589432"/>
            <a:ext cx="2993193" cy="234879"/>
          </a:xfrm>
          <a:prstGeom prst="rect">
            <a:avLst/>
          </a:prstGeom>
        </p:spPr>
      </p:pic>
      <p:grpSp>
        <p:nvGrpSpPr>
          <p:cNvPr id="202" name="Grupo 201"/>
          <p:cNvGrpSpPr/>
          <p:nvPr/>
        </p:nvGrpSpPr>
        <p:grpSpPr>
          <a:xfrm>
            <a:off x="1179376" y="4446435"/>
            <a:ext cx="1676399" cy="1882625"/>
            <a:chOff x="1181662" y="1632100"/>
            <a:chExt cx="1676399" cy="1882625"/>
          </a:xfrm>
        </p:grpSpPr>
        <p:sp>
          <p:nvSpPr>
            <p:cNvPr id="203" name="Rectángulo 202"/>
            <p:cNvSpPr/>
            <p:nvPr/>
          </p:nvSpPr>
          <p:spPr>
            <a:xfrm>
              <a:off x="1181662" y="1632100"/>
              <a:ext cx="1676399" cy="1356312"/>
            </a:xfrm>
            <a:prstGeom prst="rect">
              <a:avLst/>
            </a:prstGeom>
            <a:noFill/>
            <a:ln>
              <a:solidFill>
                <a:srgbClr val="F8F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204" name="Imagen 203"/>
            <p:cNvPicPr>
              <a:picLocks noChangeAspect="1"/>
            </p:cNvPicPr>
            <p:nvPr/>
          </p:nvPicPr>
          <p:blipFill rotWithShape="1">
            <a:blip r:embed="rId6"/>
            <a:srcRect l="18327" r="21856" b="13131"/>
            <a:stretch/>
          </p:blipFill>
          <p:spPr>
            <a:xfrm>
              <a:off x="1687232" y="1632100"/>
              <a:ext cx="660401" cy="1356312"/>
            </a:xfrm>
            <a:prstGeom prst="rect">
              <a:avLst/>
            </a:prstGeom>
          </p:spPr>
        </p:pic>
        <p:pic>
          <p:nvPicPr>
            <p:cNvPr id="205" name="Imagen 204"/>
            <p:cNvPicPr>
              <a:picLocks noChangeAspect="1"/>
            </p:cNvPicPr>
            <p:nvPr/>
          </p:nvPicPr>
          <p:blipFill rotWithShape="1">
            <a:blip r:embed="rId7"/>
            <a:srcRect l="7924" t="19444" r="6829" b="15278"/>
            <a:stretch/>
          </p:blipFill>
          <p:spPr>
            <a:xfrm>
              <a:off x="2232963" y="2797277"/>
              <a:ext cx="609970" cy="183773"/>
            </a:xfrm>
            <a:prstGeom prst="rect">
              <a:avLst/>
            </a:prstGeom>
          </p:spPr>
        </p:pic>
        <p:sp>
          <p:nvSpPr>
            <p:cNvPr id="206" name="Rectángulo 205"/>
            <p:cNvSpPr/>
            <p:nvPr/>
          </p:nvSpPr>
          <p:spPr>
            <a:xfrm>
              <a:off x="1181662" y="2979458"/>
              <a:ext cx="1676399" cy="535267"/>
            </a:xfrm>
            <a:prstGeom prst="rect">
              <a:avLst/>
            </a:prstGeom>
            <a:noFill/>
            <a:ln>
              <a:solidFill>
                <a:srgbClr val="F8F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207" name="Imagen 20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6219" y="3052218"/>
              <a:ext cx="949325" cy="154890"/>
            </a:xfrm>
            <a:prstGeom prst="rect">
              <a:avLst/>
            </a:prstGeom>
          </p:spPr>
        </p:pic>
        <p:pic>
          <p:nvPicPr>
            <p:cNvPr id="208" name="Imagen 207"/>
            <p:cNvPicPr>
              <a:picLocks noChangeAspect="1"/>
            </p:cNvPicPr>
            <p:nvPr/>
          </p:nvPicPr>
          <p:blipFill rotWithShape="1">
            <a:blip r:embed="rId9"/>
            <a:srcRect t="14869" b="12845"/>
            <a:stretch/>
          </p:blipFill>
          <p:spPr>
            <a:xfrm>
              <a:off x="1193519" y="3227012"/>
              <a:ext cx="883492" cy="214180"/>
            </a:xfrm>
            <a:prstGeom prst="rect">
              <a:avLst/>
            </a:prstGeom>
          </p:spPr>
        </p:pic>
        <p:pic>
          <p:nvPicPr>
            <p:cNvPr id="209" name="Imagen 20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07160" y="3219650"/>
              <a:ext cx="561583" cy="204212"/>
            </a:xfrm>
            <a:prstGeom prst="rect">
              <a:avLst/>
            </a:prstGeom>
          </p:spPr>
        </p:pic>
      </p:grpSp>
      <p:grpSp>
        <p:nvGrpSpPr>
          <p:cNvPr id="210" name="Grupo 209"/>
          <p:cNvGrpSpPr/>
          <p:nvPr/>
        </p:nvGrpSpPr>
        <p:grpSpPr>
          <a:xfrm>
            <a:off x="3008177" y="4455960"/>
            <a:ext cx="1676399" cy="1882625"/>
            <a:chOff x="1181662" y="1632100"/>
            <a:chExt cx="1676399" cy="1882625"/>
          </a:xfrm>
        </p:grpSpPr>
        <p:sp>
          <p:nvSpPr>
            <p:cNvPr id="211" name="Rectángulo 210"/>
            <p:cNvSpPr/>
            <p:nvPr/>
          </p:nvSpPr>
          <p:spPr>
            <a:xfrm>
              <a:off x="1181662" y="1632100"/>
              <a:ext cx="1676399" cy="1356312"/>
            </a:xfrm>
            <a:prstGeom prst="rect">
              <a:avLst/>
            </a:prstGeom>
            <a:noFill/>
            <a:ln>
              <a:solidFill>
                <a:srgbClr val="F8F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212" name="Imagen 211"/>
            <p:cNvPicPr>
              <a:picLocks noChangeAspect="1"/>
            </p:cNvPicPr>
            <p:nvPr/>
          </p:nvPicPr>
          <p:blipFill rotWithShape="1">
            <a:blip r:embed="rId6"/>
            <a:srcRect l="18327" r="21856" b="13131"/>
            <a:stretch/>
          </p:blipFill>
          <p:spPr>
            <a:xfrm>
              <a:off x="1687232" y="1632100"/>
              <a:ext cx="660401" cy="1356312"/>
            </a:xfrm>
            <a:prstGeom prst="rect">
              <a:avLst/>
            </a:prstGeom>
          </p:spPr>
        </p:pic>
        <p:pic>
          <p:nvPicPr>
            <p:cNvPr id="213" name="Imagen 212"/>
            <p:cNvPicPr>
              <a:picLocks noChangeAspect="1"/>
            </p:cNvPicPr>
            <p:nvPr/>
          </p:nvPicPr>
          <p:blipFill rotWithShape="1">
            <a:blip r:embed="rId7"/>
            <a:srcRect l="7924" t="19444" r="6829" b="15278"/>
            <a:stretch/>
          </p:blipFill>
          <p:spPr>
            <a:xfrm>
              <a:off x="2232963" y="2797277"/>
              <a:ext cx="609970" cy="183773"/>
            </a:xfrm>
            <a:prstGeom prst="rect">
              <a:avLst/>
            </a:prstGeom>
          </p:spPr>
        </p:pic>
        <p:sp>
          <p:nvSpPr>
            <p:cNvPr id="214" name="Rectángulo 213"/>
            <p:cNvSpPr/>
            <p:nvPr/>
          </p:nvSpPr>
          <p:spPr>
            <a:xfrm>
              <a:off x="1181662" y="2979458"/>
              <a:ext cx="1676399" cy="535267"/>
            </a:xfrm>
            <a:prstGeom prst="rect">
              <a:avLst/>
            </a:prstGeom>
            <a:noFill/>
            <a:ln>
              <a:solidFill>
                <a:srgbClr val="F8F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215" name="Imagen 2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6219" y="3052218"/>
              <a:ext cx="949325" cy="154890"/>
            </a:xfrm>
            <a:prstGeom prst="rect">
              <a:avLst/>
            </a:prstGeom>
          </p:spPr>
        </p:pic>
        <p:pic>
          <p:nvPicPr>
            <p:cNvPr id="216" name="Imagen 215"/>
            <p:cNvPicPr>
              <a:picLocks noChangeAspect="1"/>
            </p:cNvPicPr>
            <p:nvPr/>
          </p:nvPicPr>
          <p:blipFill rotWithShape="1">
            <a:blip r:embed="rId9"/>
            <a:srcRect t="14869" b="12845"/>
            <a:stretch/>
          </p:blipFill>
          <p:spPr>
            <a:xfrm>
              <a:off x="1193519" y="3227012"/>
              <a:ext cx="883492" cy="214180"/>
            </a:xfrm>
            <a:prstGeom prst="rect">
              <a:avLst/>
            </a:prstGeom>
          </p:spPr>
        </p:pic>
        <p:pic>
          <p:nvPicPr>
            <p:cNvPr id="217" name="Imagen 2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07160" y="3219650"/>
              <a:ext cx="561583" cy="204212"/>
            </a:xfrm>
            <a:prstGeom prst="rect">
              <a:avLst/>
            </a:prstGeom>
          </p:spPr>
        </p:pic>
      </p:grpSp>
      <p:grpSp>
        <p:nvGrpSpPr>
          <p:cNvPr id="218" name="Grupo 217"/>
          <p:cNvGrpSpPr/>
          <p:nvPr/>
        </p:nvGrpSpPr>
        <p:grpSpPr>
          <a:xfrm>
            <a:off x="4836978" y="4446435"/>
            <a:ext cx="1676399" cy="1882625"/>
            <a:chOff x="1181662" y="1632100"/>
            <a:chExt cx="1676399" cy="1882625"/>
          </a:xfrm>
        </p:grpSpPr>
        <p:sp>
          <p:nvSpPr>
            <p:cNvPr id="219" name="Rectángulo 218"/>
            <p:cNvSpPr/>
            <p:nvPr/>
          </p:nvSpPr>
          <p:spPr>
            <a:xfrm>
              <a:off x="1181662" y="1632100"/>
              <a:ext cx="1676399" cy="1356312"/>
            </a:xfrm>
            <a:prstGeom prst="rect">
              <a:avLst/>
            </a:prstGeom>
            <a:noFill/>
            <a:ln>
              <a:solidFill>
                <a:srgbClr val="F8F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220" name="Imagen 219"/>
            <p:cNvPicPr>
              <a:picLocks noChangeAspect="1"/>
            </p:cNvPicPr>
            <p:nvPr/>
          </p:nvPicPr>
          <p:blipFill rotWithShape="1">
            <a:blip r:embed="rId6"/>
            <a:srcRect l="18327" r="21856" b="13131"/>
            <a:stretch/>
          </p:blipFill>
          <p:spPr>
            <a:xfrm>
              <a:off x="1687232" y="1632100"/>
              <a:ext cx="660401" cy="1356312"/>
            </a:xfrm>
            <a:prstGeom prst="rect">
              <a:avLst/>
            </a:prstGeom>
          </p:spPr>
        </p:pic>
        <p:pic>
          <p:nvPicPr>
            <p:cNvPr id="221" name="Imagen 220"/>
            <p:cNvPicPr>
              <a:picLocks noChangeAspect="1"/>
            </p:cNvPicPr>
            <p:nvPr/>
          </p:nvPicPr>
          <p:blipFill rotWithShape="1">
            <a:blip r:embed="rId7"/>
            <a:srcRect l="7924" t="19444" r="6829" b="15278"/>
            <a:stretch/>
          </p:blipFill>
          <p:spPr>
            <a:xfrm>
              <a:off x="2232963" y="2797277"/>
              <a:ext cx="609970" cy="183773"/>
            </a:xfrm>
            <a:prstGeom prst="rect">
              <a:avLst/>
            </a:prstGeom>
          </p:spPr>
        </p:pic>
        <p:sp>
          <p:nvSpPr>
            <p:cNvPr id="222" name="Rectángulo 221"/>
            <p:cNvSpPr/>
            <p:nvPr/>
          </p:nvSpPr>
          <p:spPr>
            <a:xfrm>
              <a:off x="1181662" y="2979458"/>
              <a:ext cx="1676399" cy="535267"/>
            </a:xfrm>
            <a:prstGeom prst="rect">
              <a:avLst/>
            </a:prstGeom>
            <a:noFill/>
            <a:ln>
              <a:solidFill>
                <a:srgbClr val="F8F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223" name="Imagen 2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6219" y="3052218"/>
              <a:ext cx="949325" cy="154890"/>
            </a:xfrm>
            <a:prstGeom prst="rect">
              <a:avLst/>
            </a:prstGeom>
          </p:spPr>
        </p:pic>
        <p:pic>
          <p:nvPicPr>
            <p:cNvPr id="224" name="Imagen 223"/>
            <p:cNvPicPr>
              <a:picLocks noChangeAspect="1"/>
            </p:cNvPicPr>
            <p:nvPr/>
          </p:nvPicPr>
          <p:blipFill rotWithShape="1">
            <a:blip r:embed="rId9"/>
            <a:srcRect t="14869" b="12845"/>
            <a:stretch/>
          </p:blipFill>
          <p:spPr>
            <a:xfrm>
              <a:off x="1193519" y="3227012"/>
              <a:ext cx="883492" cy="214180"/>
            </a:xfrm>
            <a:prstGeom prst="rect">
              <a:avLst/>
            </a:prstGeom>
          </p:spPr>
        </p:pic>
        <p:pic>
          <p:nvPicPr>
            <p:cNvPr id="225" name="Imagen 22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07160" y="3219650"/>
              <a:ext cx="561583" cy="204212"/>
            </a:xfrm>
            <a:prstGeom prst="rect">
              <a:avLst/>
            </a:prstGeom>
          </p:spPr>
        </p:pic>
      </p:grpSp>
      <p:grpSp>
        <p:nvGrpSpPr>
          <p:cNvPr id="226" name="Grupo 225"/>
          <p:cNvGrpSpPr/>
          <p:nvPr/>
        </p:nvGrpSpPr>
        <p:grpSpPr>
          <a:xfrm>
            <a:off x="6665779" y="4455960"/>
            <a:ext cx="1676399" cy="1882625"/>
            <a:chOff x="1181662" y="1632100"/>
            <a:chExt cx="1676399" cy="1882625"/>
          </a:xfrm>
        </p:grpSpPr>
        <p:sp>
          <p:nvSpPr>
            <p:cNvPr id="227" name="Rectángulo 226"/>
            <p:cNvSpPr/>
            <p:nvPr/>
          </p:nvSpPr>
          <p:spPr>
            <a:xfrm>
              <a:off x="1181662" y="1632100"/>
              <a:ext cx="1676399" cy="1356312"/>
            </a:xfrm>
            <a:prstGeom prst="rect">
              <a:avLst/>
            </a:prstGeom>
            <a:noFill/>
            <a:ln>
              <a:solidFill>
                <a:srgbClr val="F8F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228" name="Imagen 227"/>
            <p:cNvPicPr>
              <a:picLocks noChangeAspect="1"/>
            </p:cNvPicPr>
            <p:nvPr/>
          </p:nvPicPr>
          <p:blipFill rotWithShape="1">
            <a:blip r:embed="rId6"/>
            <a:srcRect l="18327" r="21856" b="13131"/>
            <a:stretch/>
          </p:blipFill>
          <p:spPr>
            <a:xfrm>
              <a:off x="1687232" y="1632100"/>
              <a:ext cx="660401" cy="1356312"/>
            </a:xfrm>
            <a:prstGeom prst="rect">
              <a:avLst/>
            </a:prstGeom>
          </p:spPr>
        </p:pic>
        <p:pic>
          <p:nvPicPr>
            <p:cNvPr id="229" name="Imagen 228"/>
            <p:cNvPicPr>
              <a:picLocks noChangeAspect="1"/>
            </p:cNvPicPr>
            <p:nvPr/>
          </p:nvPicPr>
          <p:blipFill rotWithShape="1">
            <a:blip r:embed="rId7"/>
            <a:srcRect l="7924" t="19444" r="6829" b="15278"/>
            <a:stretch/>
          </p:blipFill>
          <p:spPr>
            <a:xfrm>
              <a:off x="2232963" y="2797277"/>
              <a:ext cx="609970" cy="183773"/>
            </a:xfrm>
            <a:prstGeom prst="rect">
              <a:avLst/>
            </a:prstGeom>
          </p:spPr>
        </p:pic>
        <p:sp>
          <p:nvSpPr>
            <p:cNvPr id="230" name="Rectángulo 229"/>
            <p:cNvSpPr/>
            <p:nvPr/>
          </p:nvSpPr>
          <p:spPr>
            <a:xfrm>
              <a:off x="1181662" y="2979458"/>
              <a:ext cx="1676399" cy="535267"/>
            </a:xfrm>
            <a:prstGeom prst="rect">
              <a:avLst/>
            </a:prstGeom>
            <a:noFill/>
            <a:ln>
              <a:solidFill>
                <a:srgbClr val="F8F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231" name="Imagen 23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6219" y="3052218"/>
              <a:ext cx="949325" cy="154890"/>
            </a:xfrm>
            <a:prstGeom prst="rect">
              <a:avLst/>
            </a:prstGeom>
          </p:spPr>
        </p:pic>
        <p:pic>
          <p:nvPicPr>
            <p:cNvPr id="232" name="Imagen 231"/>
            <p:cNvPicPr>
              <a:picLocks noChangeAspect="1"/>
            </p:cNvPicPr>
            <p:nvPr/>
          </p:nvPicPr>
          <p:blipFill rotWithShape="1">
            <a:blip r:embed="rId9"/>
            <a:srcRect t="14869" b="12845"/>
            <a:stretch/>
          </p:blipFill>
          <p:spPr>
            <a:xfrm>
              <a:off x="1193519" y="3227012"/>
              <a:ext cx="883492" cy="214180"/>
            </a:xfrm>
            <a:prstGeom prst="rect">
              <a:avLst/>
            </a:prstGeom>
          </p:spPr>
        </p:pic>
        <p:pic>
          <p:nvPicPr>
            <p:cNvPr id="233" name="Imagen 2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07160" y="3219650"/>
              <a:ext cx="561583" cy="204212"/>
            </a:xfrm>
            <a:prstGeom prst="rect">
              <a:avLst/>
            </a:prstGeom>
          </p:spPr>
        </p:pic>
      </p:grpSp>
      <p:sp>
        <p:nvSpPr>
          <p:cNvPr id="235" name="Rectángulo 234"/>
          <p:cNvSpPr/>
          <p:nvPr/>
        </p:nvSpPr>
        <p:spPr>
          <a:xfrm>
            <a:off x="1174955" y="1846230"/>
            <a:ext cx="1472825" cy="1872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4" name="CuadroTexto 233"/>
          <p:cNvSpPr txBox="1"/>
          <p:nvPr/>
        </p:nvSpPr>
        <p:spPr>
          <a:xfrm>
            <a:off x="1110795" y="1813403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dirty="0" smtClean="0">
                <a:solidFill>
                  <a:srgbClr val="D6BFB4"/>
                </a:solidFill>
              </a:rPr>
              <a:t>Buscar productos</a:t>
            </a:r>
            <a:endParaRPr lang="es-PE" sz="1100" dirty="0">
              <a:solidFill>
                <a:srgbClr val="D6BFB4"/>
              </a:solidFill>
            </a:endParaRPr>
          </a:p>
        </p:txBody>
      </p:sp>
      <p:pic>
        <p:nvPicPr>
          <p:cNvPr id="236" name="Imagen 235"/>
          <p:cNvPicPr>
            <a:picLocks noChangeAspect="1"/>
          </p:cNvPicPr>
          <p:nvPr/>
        </p:nvPicPr>
        <p:blipFill rotWithShape="1">
          <a:blip r:embed="rId16"/>
          <a:srcRect l="7516"/>
          <a:stretch/>
        </p:blipFill>
        <p:spPr>
          <a:xfrm>
            <a:off x="4726421" y="1734388"/>
            <a:ext cx="466840" cy="3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018981" y="79941"/>
            <a:ext cx="4452257" cy="479212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50" dirty="0"/>
          </a:p>
        </p:txBody>
      </p:sp>
      <p:sp>
        <p:nvSpPr>
          <p:cNvPr id="7" name="CuadroTexto 6"/>
          <p:cNvSpPr txBox="1"/>
          <p:nvPr/>
        </p:nvSpPr>
        <p:spPr>
          <a:xfrm>
            <a:off x="2095513" y="143148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443673" y="175520"/>
            <a:ext cx="205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Cotiza tú pedido en 3 pasos</a:t>
            </a:r>
            <a:endParaRPr lang="es-PE" sz="11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432131" y="6293977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21" name="Conector recto 20"/>
          <p:cNvCxnSpPr/>
          <p:nvPr/>
        </p:nvCxnSpPr>
        <p:spPr>
          <a:xfrm>
            <a:off x="675258" y="6785329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13" y="148055"/>
            <a:ext cx="352425" cy="3048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l="850" t="2634" r="984" b="10303"/>
          <a:stretch/>
        </p:blipFill>
        <p:spPr>
          <a:xfrm>
            <a:off x="2085332" y="827619"/>
            <a:ext cx="2904930" cy="24948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5065936" y="571600"/>
            <a:ext cx="1367202" cy="520296"/>
            <a:chOff x="6955425" y="1586082"/>
            <a:chExt cx="1367202" cy="520296"/>
          </a:xfrm>
        </p:grpSpPr>
        <p:sp>
          <p:nvSpPr>
            <p:cNvPr id="24" name="Rectángulo 23"/>
            <p:cNvSpPr/>
            <p:nvPr/>
          </p:nvSpPr>
          <p:spPr>
            <a:xfrm>
              <a:off x="6955425" y="1586082"/>
              <a:ext cx="1367202" cy="5202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1F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649" y="1748048"/>
              <a:ext cx="709595" cy="191591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5"/>
            <a:srcRect l="4000" t="23588" r="6337" b="12946"/>
            <a:stretch/>
          </p:blipFill>
          <p:spPr>
            <a:xfrm>
              <a:off x="6994684" y="1950085"/>
              <a:ext cx="573882" cy="121444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6"/>
            <a:srcRect l="5709" t="8874" r="19737" b="13575"/>
            <a:stretch/>
          </p:blipFill>
          <p:spPr>
            <a:xfrm>
              <a:off x="7098507" y="1622128"/>
              <a:ext cx="344117" cy="313209"/>
            </a:xfrm>
            <a:prstGeom prst="rect">
              <a:avLst/>
            </a:prstGeom>
          </p:spPr>
        </p:pic>
      </p:grpSp>
      <p:pic>
        <p:nvPicPr>
          <p:cNvPr id="28" name="Imagen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332" y="611494"/>
            <a:ext cx="1937341" cy="160909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1791261" y="1167479"/>
            <a:ext cx="4495239" cy="2308500"/>
            <a:chOff x="1791261" y="1167479"/>
            <a:chExt cx="4495239" cy="2308500"/>
          </a:xfrm>
        </p:grpSpPr>
        <p:sp>
          <p:nvSpPr>
            <p:cNvPr id="38" name="Rectángulo 37"/>
            <p:cNvSpPr/>
            <p:nvPr/>
          </p:nvSpPr>
          <p:spPr>
            <a:xfrm>
              <a:off x="1791261" y="1187531"/>
              <a:ext cx="3590366" cy="205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97971" y="1167479"/>
              <a:ext cx="4188529" cy="2308500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2984" y="3016845"/>
              <a:ext cx="809625" cy="3429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31878" y="3026631"/>
              <a:ext cx="809625" cy="342900"/>
            </a:xfrm>
            <a:prstGeom prst="rect">
              <a:avLst/>
            </a:prstGeom>
          </p:spPr>
        </p:pic>
      </p:grp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10"/>
          <a:srcRect l="7516"/>
          <a:stretch/>
        </p:blipFill>
        <p:spPr>
          <a:xfrm>
            <a:off x="4672012" y="784704"/>
            <a:ext cx="364274" cy="29540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164556" y="881063"/>
            <a:ext cx="1201704" cy="14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CuadroTexto 30"/>
          <p:cNvSpPr txBox="1"/>
          <p:nvPr/>
        </p:nvSpPr>
        <p:spPr>
          <a:xfrm>
            <a:off x="2085332" y="818502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dirty="0" smtClean="0">
                <a:solidFill>
                  <a:srgbClr val="D6BFB4"/>
                </a:solidFill>
              </a:rPr>
              <a:t>Buscar productos</a:t>
            </a:r>
            <a:endParaRPr lang="es-PE" sz="1100" dirty="0">
              <a:solidFill>
                <a:srgbClr val="D6BFB4"/>
              </a:solidFill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1803123" y="3464892"/>
            <a:ext cx="4495239" cy="2308500"/>
            <a:chOff x="1791261" y="1167479"/>
            <a:chExt cx="4495239" cy="2308500"/>
          </a:xfrm>
        </p:grpSpPr>
        <p:sp>
          <p:nvSpPr>
            <p:cNvPr id="34" name="Rectángulo 33"/>
            <p:cNvSpPr/>
            <p:nvPr/>
          </p:nvSpPr>
          <p:spPr>
            <a:xfrm>
              <a:off x="1791261" y="1187531"/>
              <a:ext cx="3590366" cy="205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5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97971" y="1167479"/>
              <a:ext cx="4188529" cy="2308500"/>
            </a:xfrm>
            <a:prstGeom prst="rect">
              <a:avLst/>
            </a:prstGeom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2984" y="3016845"/>
              <a:ext cx="809625" cy="342900"/>
            </a:xfrm>
            <a:prstGeom prst="rect">
              <a:avLst/>
            </a:prstGeom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31878" y="3026631"/>
              <a:ext cx="809625" cy="342900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5408" y="5764445"/>
            <a:ext cx="3000375" cy="419100"/>
          </a:xfrm>
          <a:prstGeom prst="rect">
            <a:avLst/>
          </a:prstGeom>
        </p:spPr>
      </p:pic>
      <p:sp>
        <p:nvSpPr>
          <p:cNvPr id="49" name="Rectángulo 48"/>
          <p:cNvSpPr/>
          <p:nvPr/>
        </p:nvSpPr>
        <p:spPr>
          <a:xfrm>
            <a:off x="2018981" y="6406498"/>
            <a:ext cx="4452257" cy="2169279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350" dirty="0"/>
              <a:t>    </a:t>
            </a: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4185" y="6558748"/>
            <a:ext cx="1914525" cy="342900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5432131" y="6564912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35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BodegaApp</a:t>
            </a:r>
          </a:p>
        </p:txBody>
      </p:sp>
      <p:cxnSp>
        <p:nvCxnSpPr>
          <p:cNvPr id="52" name="Conector recto 51"/>
          <p:cNvCxnSpPr/>
          <p:nvPr/>
        </p:nvCxnSpPr>
        <p:spPr>
          <a:xfrm>
            <a:off x="675258" y="7056264"/>
            <a:ext cx="82235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2107337" y="7166697"/>
            <a:ext cx="459554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NOSOTROS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INICIAR SESIÓN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REGISTRATE                                                                                            </a:t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/>
            </a:r>
            <a:b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</a:br>
            <a:r>
              <a:rPr lang="es-PE" sz="1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      964317890</a:t>
            </a:r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9055" y="8177723"/>
            <a:ext cx="2857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</TotalTime>
  <Words>661</Words>
  <Application>Microsoft Office PowerPoint</Application>
  <PresentationFormat>Personalizado</PresentationFormat>
  <Paragraphs>226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Bahnschrift SemiBold SemiConden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Jimmy Cordova V.</dc:creator>
  <cp:lastModifiedBy>Jimmy Cordova V.</cp:lastModifiedBy>
  <cp:revision>179</cp:revision>
  <dcterms:created xsi:type="dcterms:W3CDTF">2020-04-27T00:55:07Z</dcterms:created>
  <dcterms:modified xsi:type="dcterms:W3CDTF">2020-05-26T22:27:17Z</dcterms:modified>
</cp:coreProperties>
</file>