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66" r:id="rId4"/>
    <p:sldId id="258" r:id="rId5"/>
    <p:sldId id="259" r:id="rId6"/>
    <p:sldId id="260" r:id="rId7"/>
    <p:sldId id="261" r:id="rId8"/>
    <p:sldId id="262" r:id="rId9"/>
    <p:sldId id="267" r:id="rId10"/>
    <p:sldId id="263" r:id="rId11"/>
    <p:sldId id="264" r:id="rId12"/>
    <p:sldId id="268" r:id="rId13"/>
    <p:sldId id="269" r:id="rId14"/>
  </p:sldIdLst>
  <p:sldSz cx="9144000" cy="6858000" type="screen4x3"/>
  <p:notesSz cx="7099300" cy="10234613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85" autoAdjust="0"/>
  </p:normalViewPr>
  <p:slideViewPr>
    <p:cSldViewPr>
      <p:cViewPr varScale="1">
        <p:scale>
          <a:sx n="61" d="100"/>
          <a:sy n="61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6A7ACF8-AA43-4828-BAAC-EE49B3CCAA08}" type="datetimeFigureOut">
              <a:rPr lang="sk-SK" smtClean="0"/>
              <a:pPr/>
              <a:t>15. 6. 2011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63CED7E-B390-43A3-9B01-183A5F2ABD6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latin typeface="TitilliumText22L Rg" pitchFamily="50" charset="-18"/>
              </a:rPr>
              <a:t>Od vzniku</a:t>
            </a:r>
            <a:r>
              <a:rPr lang="sk-SK" baseline="0" dirty="0" smtClean="0">
                <a:latin typeface="TitilliumText22L Rg" pitchFamily="50" charset="-18"/>
              </a:rPr>
              <a:t> OCL po súčasnosť vznikli stovky </a:t>
            </a:r>
            <a:r>
              <a:rPr lang="sk-SK" baseline="0" dirty="0" err="1" smtClean="0">
                <a:latin typeface="TitilliumText22L Rg" pitchFamily="50" charset="-18"/>
              </a:rPr>
              <a:t>free</a:t>
            </a:r>
            <a:r>
              <a:rPr lang="sk-SK" baseline="0" dirty="0" smtClean="0">
                <a:latin typeface="TitilliumText22L Rg" pitchFamily="50" charset="-18"/>
              </a:rPr>
              <a:t> alebo komerčných implementácií využívajúcich OCL. Vo väčšine prípadov sú to matematické knižnice pre prácu nad rozsiahlymi dátami využité v rozličných priemyselných odvetviach. Pre zaujímavosť dodám, že v súčasnosti je vyvíjaný nástroj pre </a:t>
            </a:r>
            <a:r>
              <a:rPr lang="sk-SK" baseline="0" dirty="0" err="1" smtClean="0">
                <a:latin typeface="TitilliumText22L Rg" pitchFamily="50" charset="-18"/>
              </a:rPr>
              <a:t>realtime</a:t>
            </a:r>
            <a:r>
              <a:rPr lang="sk-SK" baseline="0" dirty="0" smtClean="0">
                <a:latin typeface="TitilliumText22L Rg" pitchFamily="50" charset="-18"/>
              </a:rPr>
              <a:t> analýzu internetovej komunikácie využívajúci OCL.</a:t>
            </a:r>
            <a:endParaRPr lang="sk-SK" dirty="0">
              <a:latin typeface="TitilliumText22L Rg" pitchFamily="50" charset="-18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CED7E-B390-43A3-9B01-183A5F2ABD66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F42E-2348-49CA-A078-6D7646B6BF50}" type="datetimeFigureOut">
              <a:rPr lang="sk-SK" smtClean="0"/>
              <a:pPr/>
              <a:t>15. 6. 2011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9392-8D7D-4F8F-8938-F5AD816412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F42E-2348-49CA-A078-6D7646B6BF50}" type="datetimeFigureOut">
              <a:rPr lang="sk-SK" smtClean="0"/>
              <a:pPr/>
              <a:t>15. 6. 2011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9392-8D7D-4F8F-8938-F5AD816412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F42E-2348-49CA-A078-6D7646B6BF50}" type="datetimeFigureOut">
              <a:rPr lang="sk-SK" smtClean="0"/>
              <a:pPr/>
              <a:t>15. 6. 2011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9392-8D7D-4F8F-8938-F5AD816412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F42E-2348-49CA-A078-6D7646B6BF50}" type="datetimeFigureOut">
              <a:rPr lang="sk-SK" smtClean="0"/>
              <a:pPr/>
              <a:t>15. 6. 2011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9392-8D7D-4F8F-8938-F5AD816412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F42E-2348-49CA-A078-6D7646B6BF50}" type="datetimeFigureOut">
              <a:rPr lang="sk-SK" smtClean="0"/>
              <a:pPr/>
              <a:t>15. 6. 2011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9392-8D7D-4F8F-8938-F5AD816412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F42E-2348-49CA-A078-6D7646B6BF50}" type="datetimeFigureOut">
              <a:rPr lang="sk-SK" smtClean="0"/>
              <a:pPr/>
              <a:t>15. 6. 2011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9392-8D7D-4F8F-8938-F5AD816412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F42E-2348-49CA-A078-6D7646B6BF50}" type="datetimeFigureOut">
              <a:rPr lang="sk-SK" smtClean="0"/>
              <a:pPr/>
              <a:t>15. 6. 2011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9392-8D7D-4F8F-8938-F5AD816412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F42E-2348-49CA-A078-6D7646B6BF50}" type="datetimeFigureOut">
              <a:rPr lang="sk-SK" smtClean="0"/>
              <a:pPr/>
              <a:t>15. 6. 2011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9392-8D7D-4F8F-8938-F5AD816412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F42E-2348-49CA-A078-6D7646B6BF50}" type="datetimeFigureOut">
              <a:rPr lang="sk-SK" smtClean="0"/>
              <a:pPr/>
              <a:t>15. 6. 2011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9392-8D7D-4F8F-8938-F5AD816412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F42E-2348-49CA-A078-6D7646B6BF50}" type="datetimeFigureOut">
              <a:rPr lang="sk-SK" smtClean="0"/>
              <a:pPr/>
              <a:t>15. 6. 2011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9392-8D7D-4F8F-8938-F5AD816412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F42E-2348-49CA-A078-6D7646B6BF50}" type="datetimeFigureOut">
              <a:rPr lang="sk-SK" smtClean="0"/>
              <a:pPr/>
              <a:t>15. 6. 2011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9392-8D7D-4F8F-8938-F5AD816412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2F42E-2348-49CA-A078-6D7646B6BF50}" type="datetimeFigureOut">
              <a:rPr lang="sk-SK" smtClean="0"/>
              <a:pPr/>
              <a:t>15. 6. 2011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79392-8D7D-4F8F-8938-F5AD816412A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www.cmsoft.com.br/index.php?option=com_content&amp;view=category&amp;layout=blog&amp;id=117&amp;Itemid=17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msoft.com.br/index.php?option=com_content&amp;view=category&amp;layout=blog&amp;id=123&amp;Itemid=181" TargetMode="External"/><Relationship Id="rId5" Type="http://schemas.openxmlformats.org/officeDocument/2006/relationships/hyperlink" Target="http://www.cmsoft.com.br/index.php?option=com_content&amp;view=category&amp;layout=blog&amp;id=108&amp;Itemid=162" TargetMode="External"/><Relationship Id="rId4" Type="http://schemas.openxmlformats.org/officeDocument/2006/relationships/hyperlink" Target="http://www.cmsoft.com.br/index.php?option=com_content&amp;view=category&amp;layout=blog&amp;id=112&amp;Itemid=167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3000"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3816423"/>
          </a:xfrm>
        </p:spPr>
        <p:txBody>
          <a:bodyPr>
            <a:normAutofit/>
          </a:bodyPr>
          <a:lstStyle/>
          <a:p>
            <a:r>
              <a:rPr lang="sk-SK" sz="2800" dirty="0" smtClean="0">
                <a:latin typeface="TitilliumText22L Rg" pitchFamily="50" charset="-18"/>
              </a:rPr>
              <a:t>Fakulta informatiky a informačných technológií</a:t>
            </a:r>
            <a:br>
              <a:rPr lang="sk-SK" sz="2800" dirty="0" smtClean="0">
                <a:latin typeface="TitilliumText22L Rg" pitchFamily="50" charset="-18"/>
              </a:rPr>
            </a:br>
            <a:r>
              <a:rPr lang="sk-SK" sz="2800" dirty="0" smtClean="0">
                <a:latin typeface="TitilliumText22L Rg" pitchFamily="50" charset="-18"/>
              </a:rPr>
              <a:t>STU</a:t>
            </a:r>
            <a:br>
              <a:rPr lang="sk-SK" sz="2800" dirty="0" smtClean="0">
                <a:latin typeface="TitilliumText22L Rg" pitchFamily="50" charset="-18"/>
              </a:rPr>
            </a:br>
            <a:r>
              <a:rPr lang="sk-SK" sz="2800" dirty="0" smtClean="0">
                <a:latin typeface="TitilliumText22L Rg" pitchFamily="50" charset="-18"/>
              </a:rPr>
              <a:t/>
            </a:r>
            <a:br>
              <a:rPr lang="sk-SK" sz="2800" dirty="0" smtClean="0">
                <a:latin typeface="TitilliumText22L Rg" pitchFamily="50" charset="-18"/>
              </a:rPr>
            </a:br>
            <a:r>
              <a:rPr lang="sk-SK" dirty="0" smtClean="0">
                <a:latin typeface="TitilliumText22L Xb" pitchFamily="50" charset="-18"/>
              </a:rPr>
              <a:t/>
            </a:r>
            <a:br>
              <a:rPr lang="sk-SK" dirty="0" smtClean="0">
                <a:latin typeface="TitilliumText22L Xb" pitchFamily="50" charset="-18"/>
              </a:rPr>
            </a:br>
            <a:r>
              <a:rPr lang="sk-SK" dirty="0" smtClean="0">
                <a:latin typeface="TitilliumText22L Rg" pitchFamily="50" charset="-18"/>
              </a:rPr>
              <a:t>OpenCL modul pre jazyk Lua</a:t>
            </a:r>
            <a:br>
              <a:rPr lang="sk-SK" dirty="0" smtClean="0">
                <a:latin typeface="TitilliumText22L Rg" pitchFamily="50" charset="-18"/>
              </a:rPr>
            </a:br>
            <a:endParaRPr lang="sk-SK" dirty="0">
              <a:latin typeface="TitilliumText22L Th" pitchFamily="50" charset="-18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656784" cy="98566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>
                <a:latin typeface="TitilliumText22L Rg" pitchFamily="50" charset="-18"/>
              </a:rPr>
              <a:t>Autor: Patrik Polakovi</a:t>
            </a:r>
            <a:r>
              <a:rPr lang="sk-SK" dirty="0" smtClean="0">
                <a:latin typeface="TitilliumText22L Rg" pitchFamily="50" charset="-18"/>
              </a:rPr>
              <a:t>č                                    </a:t>
            </a:r>
            <a:r>
              <a:rPr lang="en-US" dirty="0" smtClean="0">
                <a:latin typeface="TitilliumText22L Rg" pitchFamily="50" charset="-18"/>
              </a:rPr>
              <a:t>16.06.2011</a:t>
            </a:r>
            <a:endParaRPr lang="sk-SK" dirty="0" smtClean="0">
              <a:latin typeface="TitilliumText22L Rg" pitchFamily="50" charset="-18"/>
            </a:endParaRPr>
          </a:p>
          <a:p>
            <a:pPr algn="l"/>
            <a:r>
              <a:rPr lang="sk-SK" dirty="0" smtClean="0">
                <a:latin typeface="TitilliumText22L Rg" pitchFamily="50" charset="-18"/>
              </a:rPr>
              <a:t>Vedúci: Ing. Peter Drahoš</a:t>
            </a:r>
            <a:endParaRPr lang="en-US" dirty="0" smtClean="0">
              <a:latin typeface="TitilliumText22L Rg" pitchFamily="50" charset="-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000"/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TitilliumText22L Rg" pitchFamily="50" charset="-18"/>
              </a:rPr>
              <a:t>Využite LuaCL</a:t>
            </a:r>
            <a:endParaRPr lang="sk-SK" dirty="0">
              <a:latin typeface="TitilliumText22L Rg" pitchFamily="50" charset="-18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latin typeface="TitilliumText22L Rg" pitchFamily="50" charset="-18"/>
              </a:rPr>
              <a:t>Implementácia</a:t>
            </a:r>
          </a:p>
          <a:p>
            <a:r>
              <a:rPr lang="sk-SK" dirty="0" smtClean="0">
                <a:latin typeface="TitilliumText22L Rg" pitchFamily="50" charset="-18"/>
              </a:rPr>
              <a:t>Platforma:</a:t>
            </a:r>
          </a:p>
          <a:p>
            <a:pPr lvl="1"/>
            <a:r>
              <a:rPr lang="sk-SK" dirty="0" smtClean="0">
                <a:latin typeface="TitilliumText22L Rg" pitchFamily="50" charset="-18"/>
              </a:rPr>
              <a:t>osobné počítače</a:t>
            </a:r>
          </a:p>
          <a:p>
            <a:pPr lvl="1"/>
            <a:r>
              <a:rPr lang="sk-SK" dirty="0" smtClean="0">
                <a:latin typeface="TitilliumText22L Rg" pitchFamily="50" charset="-18"/>
              </a:rPr>
              <a:t>mobilné zariadenia</a:t>
            </a:r>
          </a:p>
          <a:p>
            <a:pPr lvl="1"/>
            <a:r>
              <a:rPr lang="sk-SK" dirty="0" smtClean="0">
                <a:latin typeface="TitilliumText22L Rg" pitchFamily="50" charset="-18"/>
              </a:rPr>
              <a:t>konzolové zariadenia</a:t>
            </a:r>
            <a:endParaRPr lang="sk-SK" dirty="0">
              <a:latin typeface="TitilliumText22L Rg" pitchFamily="50" charset="-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000"/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TitilliumText22L Rg" pitchFamily="50" charset="-18"/>
              </a:rPr>
              <a:t>Budúcnosť LuaCL</a:t>
            </a:r>
            <a:endParaRPr lang="sk-SK" dirty="0">
              <a:latin typeface="TitilliumText22L Rg" pitchFamily="50" charset="-18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latin typeface="TitilliumText22L Rg" pitchFamily="50" charset="-18"/>
              </a:rPr>
              <a:t>Kompletná podpora OpenCL</a:t>
            </a:r>
            <a:r>
              <a:rPr lang="sk-SK" dirty="0" smtClean="0">
                <a:latin typeface="TitilliumText22L Rg" pitchFamily="50" charset="-18"/>
              </a:rPr>
              <a:t>:</a:t>
            </a:r>
          </a:p>
          <a:p>
            <a:pPr lvl="1"/>
            <a:r>
              <a:rPr lang="sk-SK" dirty="0" smtClean="0">
                <a:latin typeface="TitilliumText22L Rg" pitchFamily="50" charset="-18"/>
              </a:rPr>
              <a:t>neimplementovaná funkcionalita</a:t>
            </a:r>
          </a:p>
          <a:p>
            <a:pPr lvl="1"/>
            <a:r>
              <a:rPr lang="sk-SK" dirty="0" smtClean="0">
                <a:latin typeface="TitilliumText22L Rg" pitchFamily="50" charset="-18"/>
              </a:rPr>
              <a:t>OpenCL rozšírenia (</a:t>
            </a:r>
            <a:r>
              <a:rPr lang="sk-SK" dirty="0" err="1" smtClean="0">
                <a:latin typeface="TitilliumText22L Rg" pitchFamily="50" charset="-18"/>
              </a:rPr>
              <a:t>cl_khr_gl_sharing</a:t>
            </a:r>
            <a:r>
              <a:rPr lang="sk-SK" dirty="0" smtClean="0">
                <a:latin typeface="TitilliumText22L Rg" pitchFamily="50" charset="-18"/>
              </a:rPr>
              <a:t>, cl_nv_d3d9_sharing, ...)	</a:t>
            </a:r>
          </a:p>
          <a:p>
            <a:pPr lvl="1"/>
            <a:r>
              <a:rPr lang="sk-SK" dirty="0" smtClean="0">
                <a:latin typeface="TitilliumText22L Rg" pitchFamily="50" charset="-18"/>
              </a:rPr>
              <a:t>nové verzie OpenCL</a:t>
            </a:r>
            <a:endParaRPr lang="sk-SK" dirty="0" smtClean="0">
              <a:latin typeface="TitilliumText22L Rg" pitchFamily="50" charset="-18"/>
            </a:endParaRPr>
          </a:p>
          <a:p>
            <a:pPr marL="285750" lvl="1">
              <a:buFont typeface="Arial" pitchFamily="34" charset="0"/>
              <a:buChar char="•"/>
            </a:pPr>
            <a:r>
              <a:rPr lang="sk-SK" sz="3200" dirty="0" smtClean="0">
                <a:latin typeface="TitilliumText22L Rg" pitchFamily="50" charset="-18"/>
              </a:rPr>
              <a:t>Lua framework pre zložité matematické operácie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000"/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TitilliumText22L Rg" pitchFamily="50" charset="-18"/>
              </a:rPr>
              <a:t>Vyhodnotenie a </a:t>
            </a:r>
            <a:r>
              <a:rPr lang="sk-SK" dirty="0" smtClean="0">
                <a:latin typeface="TitilliumText22L Rg" pitchFamily="50" charset="-18"/>
              </a:rPr>
              <a:t>z</a:t>
            </a:r>
            <a:r>
              <a:rPr lang="sk-SK" dirty="0" smtClean="0">
                <a:latin typeface="TitilliumText22L Rg" pitchFamily="50" charset="-18"/>
              </a:rPr>
              <a:t>áver</a:t>
            </a:r>
            <a:endParaRPr lang="sk-SK" dirty="0">
              <a:latin typeface="TitilliumText22L Rg" pitchFamily="50" charset="-18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latin typeface="TitilliumText22L Rg" pitchFamily="50" charset="-18"/>
              </a:rPr>
              <a:t>Vytvorené moduly:</a:t>
            </a:r>
          </a:p>
          <a:p>
            <a:pPr lvl="1"/>
            <a:r>
              <a:rPr lang="sk-SK" dirty="0" smtClean="0">
                <a:latin typeface="TitilliumText22L Rg" pitchFamily="50" charset="-18"/>
              </a:rPr>
              <a:t>LuaCL</a:t>
            </a:r>
          </a:p>
          <a:p>
            <a:pPr lvl="1"/>
            <a:r>
              <a:rPr lang="sk-SK" dirty="0" err="1" smtClean="0">
                <a:latin typeface="TitilliumText22L Rg" pitchFamily="50" charset="-18"/>
              </a:rPr>
              <a:t>lcl</a:t>
            </a:r>
            <a:r>
              <a:rPr lang="sk-SK" dirty="0" smtClean="0">
                <a:latin typeface="TitilliumText22L Rg" pitchFamily="50" charset="-18"/>
              </a:rPr>
              <a:t> nadstavba</a:t>
            </a:r>
          </a:p>
          <a:p>
            <a:pPr lvl="1"/>
            <a:r>
              <a:rPr lang="sk-SK" dirty="0" smtClean="0">
                <a:latin typeface="TitilliumText22L Rg" pitchFamily="50" charset="-18"/>
              </a:rPr>
              <a:t>modul pre LuaJIT</a:t>
            </a:r>
          </a:p>
          <a:p>
            <a:pPr lvl="1"/>
            <a:endParaRPr lang="sk-SK" dirty="0" smtClean="0">
              <a:latin typeface="TitilliumText22L Rg" pitchFamily="50" charset="-18"/>
            </a:endParaRPr>
          </a:p>
          <a:p>
            <a:pPr marL="285750" lvl="1">
              <a:buFont typeface="Arial" pitchFamily="34" charset="0"/>
              <a:buChar char="•"/>
            </a:pPr>
            <a:r>
              <a:rPr lang="sk-SK" dirty="0" smtClean="0">
                <a:latin typeface="TitilliumText22L Rg" pitchFamily="50" charset="-18"/>
              </a:rPr>
              <a:t>Vynechaná funkcionalita OpenCL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000"/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18658"/>
          </a:xfrm>
        </p:spPr>
        <p:txBody>
          <a:bodyPr/>
          <a:lstStyle/>
          <a:p>
            <a:r>
              <a:rPr lang="sk-SK" dirty="0" smtClean="0">
                <a:latin typeface="TitilliumText22L Rg" pitchFamily="50" charset="-18"/>
              </a:rPr>
              <a:t>Otázky ?</a:t>
            </a:r>
            <a:endParaRPr lang="sk-SK" dirty="0">
              <a:latin typeface="TitilliumText22L Rg" pitchFamily="50" charset="-18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TitilliumText22L Rg" pitchFamily="50" charset="-18"/>
              </a:rPr>
              <a:t>Motivácia</a:t>
            </a:r>
            <a:endParaRPr lang="sk-SK" dirty="0">
              <a:latin typeface="TitilliumText22L Rg" pitchFamily="50" charset="-18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latin typeface="TitilliumText22L Rg" pitchFamily="50" charset="-18"/>
              </a:rPr>
              <a:t>Rýchla tvorba častí programov umožňujúca spracovanie rozsiahlych dát</a:t>
            </a:r>
          </a:p>
          <a:p>
            <a:r>
              <a:rPr lang="sk-SK" dirty="0" smtClean="0">
                <a:latin typeface="TitilliumText22L Rg" pitchFamily="50" charset="-18"/>
              </a:rPr>
              <a:t>Tvorba prenositeľných programov</a:t>
            </a:r>
            <a:endParaRPr lang="sk-SK" dirty="0" smtClean="0">
              <a:latin typeface="TitilliumText22L Rg" pitchFamily="50" charset="-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TitilliumText22L Rg" pitchFamily="50" charset="-18"/>
              </a:rPr>
              <a:t>Ciele</a:t>
            </a:r>
            <a:endParaRPr lang="sk-SK" dirty="0">
              <a:latin typeface="TitilliumText22L Rg" pitchFamily="50" charset="-18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latin typeface="TitilliumText22L Rg" pitchFamily="50" charset="-18"/>
              </a:rPr>
              <a:t>Analýza súčasných technológií pre podporu paralelných výpočtov na GPU</a:t>
            </a:r>
          </a:p>
          <a:p>
            <a:r>
              <a:rPr lang="sk-SK" dirty="0" smtClean="0">
                <a:latin typeface="TitilliumText22L Rg" pitchFamily="50" charset="-18"/>
              </a:rPr>
              <a:t>Analýza spôsobov tvorby previazania do jazyka Lua</a:t>
            </a:r>
          </a:p>
          <a:p>
            <a:r>
              <a:rPr lang="sk-SK" dirty="0" smtClean="0">
                <a:latin typeface="TitilliumText22L Rg" pitchFamily="50" charset="-18"/>
              </a:rPr>
              <a:t>Implementácia</a:t>
            </a:r>
            <a:r>
              <a:rPr lang="sk-SK" dirty="0" smtClean="0"/>
              <a:t> </a:t>
            </a:r>
            <a:r>
              <a:rPr lang="sk-SK" dirty="0" smtClean="0">
                <a:latin typeface="TitilliumText22L Rg" pitchFamily="50" charset="-18"/>
              </a:rPr>
              <a:t>modulu </a:t>
            </a:r>
            <a:r>
              <a:rPr lang="sk-SK" dirty="0" smtClean="0">
                <a:latin typeface="TitilliumText22L Rg" pitchFamily="50" charset="-18"/>
              </a:rPr>
              <a:t>pre jazyk Lua sprístupňujúci funkcionalitu knižnice OpenCL</a:t>
            </a:r>
            <a:r>
              <a:rPr lang="sk-SK" dirty="0" smtClean="0">
                <a:latin typeface="TitilliumText22L Rg" pitchFamily="50" charset="-18"/>
              </a:rPr>
              <a:t> </a:t>
            </a:r>
            <a:endParaRPr lang="sk-SK" dirty="0">
              <a:latin typeface="TitilliumText22L Rg" pitchFamily="50" charset="-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6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TitilliumText22L Rg" pitchFamily="50" charset="-18"/>
              </a:rPr>
              <a:t>OpenCL</a:t>
            </a:r>
            <a:endParaRPr lang="sk-SK" dirty="0">
              <a:latin typeface="TitilliumText22L Rg" pitchFamily="50" charset="-18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>
                <a:latin typeface="TitilliumText22L Rg" pitchFamily="50" charset="-18"/>
              </a:rPr>
              <a:t>Multiplatformový štandard schválený Khronos Group</a:t>
            </a:r>
          </a:p>
          <a:p>
            <a:r>
              <a:rPr lang="sk-SK" sz="2400" dirty="0" smtClean="0">
                <a:latin typeface="TitilliumText22L Rg" pitchFamily="50" charset="-18"/>
              </a:rPr>
              <a:t>Framework pre paralelné programovanie (CPU, GPU, DSP, ...)</a:t>
            </a:r>
          </a:p>
          <a:p>
            <a:r>
              <a:rPr lang="sk-SK" sz="2400" dirty="0" smtClean="0">
                <a:latin typeface="TitilliumText22L Rg" pitchFamily="50" charset="-18"/>
              </a:rPr>
              <a:t>Využitie:</a:t>
            </a:r>
          </a:p>
          <a:p>
            <a:pPr lvl="1"/>
            <a:r>
              <a:rPr lang="sk-SK" sz="2400" dirty="0" smtClean="0">
                <a:latin typeface="TitilliumText22L Rg" pitchFamily="50" charset="-18"/>
              </a:rPr>
              <a:t>osobné počítače</a:t>
            </a:r>
          </a:p>
          <a:p>
            <a:pPr lvl="1"/>
            <a:r>
              <a:rPr lang="sk-SK" sz="2400" dirty="0" smtClean="0">
                <a:latin typeface="TitilliumText22L Rg" pitchFamily="50" charset="-18"/>
              </a:rPr>
              <a:t>servery</a:t>
            </a:r>
          </a:p>
          <a:p>
            <a:pPr lvl="1"/>
            <a:r>
              <a:rPr lang="sk-SK" sz="2400" dirty="0" smtClean="0">
                <a:latin typeface="TitilliumText22L Rg" pitchFamily="50" charset="-18"/>
              </a:rPr>
              <a:t>vreckové zariadenia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41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TitilliumText22L Rg" pitchFamily="50" charset="-18"/>
              </a:rPr>
              <a:t>OpenCL</a:t>
            </a:r>
            <a:endParaRPr lang="sk-SK" dirty="0">
              <a:latin typeface="TitilliumText22L Rg" pitchFamily="50" charset="-18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dirty="0" smtClean="0">
                <a:latin typeface="TitilliumText22L Rg" pitchFamily="50" charset="-18"/>
              </a:rPr>
              <a:t>Implementácie:</a:t>
            </a:r>
          </a:p>
          <a:p>
            <a:pPr lvl="1"/>
            <a:r>
              <a:rPr lang="sk-SK" sz="2400" b="1" u="sng" dirty="0" smtClean="0">
                <a:latin typeface="TitilliumText22L Rg" pitchFamily="50" charset="-18"/>
                <a:hlinkClick r:id="rId4"/>
              </a:rPr>
              <a:t>OpenCL </a:t>
            </a:r>
            <a:r>
              <a:rPr lang="sk-SK" sz="2400" b="1" u="sng" dirty="0" err="1" smtClean="0">
                <a:latin typeface="TitilliumText22L Rg" pitchFamily="50" charset="-18"/>
                <a:hlinkClick r:id="rId4"/>
              </a:rPr>
              <a:t>Marching</a:t>
            </a:r>
            <a:r>
              <a:rPr lang="sk-SK" sz="2400" b="1" u="sng" dirty="0" smtClean="0">
                <a:latin typeface="TitilliumText22L Rg" pitchFamily="50" charset="-18"/>
                <a:hlinkClick r:id="rId4"/>
              </a:rPr>
              <a:t> </a:t>
            </a:r>
            <a:r>
              <a:rPr lang="sk-SK" sz="2400" b="1" u="sng" dirty="0" err="1" smtClean="0">
                <a:latin typeface="TitilliumText22L Rg" pitchFamily="50" charset="-18"/>
                <a:hlinkClick r:id="rId4"/>
              </a:rPr>
              <a:t>Cubes</a:t>
            </a:r>
            <a:r>
              <a:rPr lang="sk-SK" sz="2400" dirty="0" smtClean="0">
                <a:latin typeface="TitilliumText22L Rg" pitchFamily="50" charset="-18"/>
              </a:rPr>
              <a:t> (vizualizácie CT a MRI snímkov v medicíne, špeciálne 3D efekty, analýzy v ropnom priemysle)</a:t>
            </a:r>
          </a:p>
          <a:p>
            <a:pPr lvl="1"/>
            <a:r>
              <a:rPr lang="sk-SK" sz="2400" b="1" u="sng" dirty="0" smtClean="0">
                <a:latin typeface="TitilliumText22L Rg" pitchFamily="50" charset="-18"/>
                <a:hlinkClick r:id="rId5"/>
              </a:rPr>
              <a:t>ODE </a:t>
            </a:r>
            <a:r>
              <a:rPr lang="sk-SK" sz="2400" b="1" u="sng" dirty="0" err="1" smtClean="0">
                <a:latin typeface="TitilliumText22L Rg" pitchFamily="50" charset="-18"/>
                <a:hlinkClick r:id="rId5"/>
              </a:rPr>
              <a:t>system</a:t>
            </a:r>
            <a:r>
              <a:rPr lang="sk-SK" sz="2400" b="1" u="sng" dirty="0" smtClean="0">
                <a:latin typeface="TitilliumText22L Rg" pitchFamily="50" charset="-18"/>
                <a:hlinkClick r:id="rId5"/>
              </a:rPr>
              <a:t> </a:t>
            </a:r>
            <a:r>
              <a:rPr lang="sk-SK" sz="2400" b="1" u="sng" dirty="0" err="1" smtClean="0">
                <a:latin typeface="TitilliumText22L Rg" pitchFamily="50" charset="-18"/>
                <a:hlinkClick r:id="rId5"/>
              </a:rPr>
              <a:t>solving</a:t>
            </a:r>
            <a:r>
              <a:rPr lang="sk-SK" sz="2400" b="1" dirty="0" smtClean="0">
                <a:latin typeface="TitilliumText22L Rg" pitchFamily="50" charset="-18"/>
              </a:rPr>
              <a:t> </a:t>
            </a:r>
            <a:r>
              <a:rPr lang="sk-SK" sz="2400" dirty="0" smtClean="0">
                <a:latin typeface="TitilliumText22L Rg" pitchFamily="50" charset="-18"/>
              </a:rPr>
              <a:t>(výpočet diferenciálnych rovníc)</a:t>
            </a:r>
          </a:p>
          <a:p>
            <a:pPr lvl="1"/>
            <a:r>
              <a:rPr lang="sk-SK" sz="2400" b="1" u="sng" dirty="0" smtClean="0">
                <a:latin typeface="TitilliumText22L Rg" pitchFamily="50" charset="-18"/>
                <a:hlinkClick r:id="rId6"/>
              </a:rPr>
              <a:t>OpenCL FFT</a:t>
            </a:r>
            <a:r>
              <a:rPr lang="sk-SK" sz="2400" dirty="0" smtClean="0">
                <a:latin typeface="TitilliumText22L Rg" pitchFamily="50" charset="-18"/>
              </a:rPr>
              <a:t> (nástroj pre výpočet diskrétnej </a:t>
            </a:r>
            <a:r>
              <a:rPr lang="sk-SK" sz="2400" dirty="0" err="1" smtClean="0">
                <a:latin typeface="TitilliumText22L Rg" pitchFamily="50" charset="-18"/>
              </a:rPr>
              <a:t>Fouriérovej</a:t>
            </a:r>
            <a:r>
              <a:rPr lang="sk-SK" sz="2400" dirty="0" smtClean="0">
                <a:latin typeface="TitilliumText22L Rg" pitchFamily="50" charset="-18"/>
              </a:rPr>
              <a:t> transformácie použitím FFT)</a:t>
            </a:r>
            <a:endParaRPr lang="sk-SK" sz="2400" b="1" dirty="0" smtClean="0">
              <a:latin typeface="TitilliumText22L Rg" pitchFamily="50" charset="-18"/>
            </a:endParaRPr>
          </a:p>
          <a:p>
            <a:pPr lvl="1"/>
            <a:r>
              <a:rPr lang="sk-SK" sz="2400" b="1" u="sng" dirty="0" smtClean="0">
                <a:latin typeface="TitilliumText22L Rg" pitchFamily="50" charset="-18"/>
                <a:hlinkClick r:id="rId7"/>
              </a:rPr>
              <a:t>OpenCL </a:t>
            </a:r>
            <a:r>
              <a:rPr lang="sk-SK" sz="2400" b="1" u="sng" dirty="0" err="1" smtClean="0">
                <a:latin typeface="TitilliumText22L Rg" pitchFamily="50" charset="-18"/>
                <a:hlinkClick r:id="rId7"/>
              </a:rPr>
              <a:t>Support</a:t>
            </a:r>
            <a:r>
              <a:rPr lang="sk-SK" sz="2400" b="1" u="sng" dirty="0" smtClean="0">
                <a:latin typeface="TitilliumText22L Rg" pitchFamily="50" charset="-18"/>
                <a:hlinkClick r:id="rId7"/>
              </a:rPr>
              <a:t> </a:t>
            </a:r>
            <a:r>
              <a:rPr lang="sk-SK" sz="2400" b="1" u="sng" dirty="0" err="1" smtClean="0">
                <a:latin typeface="TitilliumText22L Rg" pitchFamily="50" charset="-18"/>
                <a:hlinkClick r:id="rId7"/>
              </a:rPr>
              <a:t>Vector</a:t>
            </a:r>
            <a:r>
              <a:rPr lang="sk-SK" sz="2400" b="1" u="sng" dirty="0" smtClean="0">
                <a:latin typeface="TitilliumText22L Rg" pitchFamily="50" charset="-18"/>
                <a:hlinkClick r:id="rId7"/>
              </a:rPr>
              <a:t> </a:t>
            </a:r>
            <a:r>
              <a:rPr lang="sk-SK" sz="2400" b="1" u="sng" dirty="0" err="1" smtClean="0">
                <a:latin typeface="TitilliumText22L Rg" pitchFamily="50" charset="-18"/>
                <a:hlinkClick r:id="rId7"/>
              </a:rPr>
              <a:t>Machine</a:t>
            </a:r>
            <a:r>
              <a:rPr lang="sk-SK" sz="2400" dirty="0" smtClean="0">
                <a:latin typeface="TitilliumText22L Rg" pitchFamily="50" charset="-18"/>
              </a:rPr>
              <a:t> (štatistický nástroj používaný aj v medicíne)</a:t>
            </a:r>
            <a:endParaRPr lang="sk-SK" sz="2400" b="1" dirty="0" smtClean="0">
              <a:latin typeface="TitilliumText22L Rg" pitchFamily="50" charset="-18"/>
            </a:endParaRPr>
          </a:p>
          <a:p>
            <a:pPr lvl="1"/>
            <a:endParaRPr lang="sk-SK" sz="2400" dirty="0" smtClean="0">
              <a:latin typeface="TitilliumText22L Rg" pitchFamily="50" charset="-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5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TitilliumText22L Rg" pitchFamily="50" charset="-18"/>
              </a:rPr>
              <a:t>Lua</a:t>
            </a:r>
            <a:endParaRPr lang="sk-SK" dirty="0">
              <a:latin typeface="TitilliumText22L Rg" pitchFamily="50" charset="-18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latin typeface="TitilliumText22L Rg" pitchFamily="50" charset="-18"/>
              </a:rPr>
              <a:t>Skriptovací OO jazyk</a:t>
            </a:r>
          </a:p>
          <a:p>
            <a:r>
              <a:rPr lang="sk-SK" dirty="0" smtClean="0">
                <a:latin typeface="TitilliumText22L Rg" pitchFamily="50" charset="-18"/>
              </a:rPr>
              <a:t>Prenositeľná</a:t>
            </a:r>
          </a:p>
          <a:p>
            <a:r>
              <a:rPr lang="sk-SK" dirty="0" smtClean="0">
                <a:latin typeface="TitilliumText22L Rg" pitchFamily="50" charset="-18"/>
              </a:rPr>
              <a:t>Rozšíriteľná</a:t>
            </a:r>
          </a:p>
          <a:p>
            <a:r>
              <a:rPr lang="sk-SK" dirty="0" smtClean="0">
                <a:latin typeface="TitilliumText22L Rg" pitchFamily="50" charset="-18"/>
              </a:rPr>
              <a:t>Rozširujúca</a:t>
            </a:r>
          </a:p>
          <a:p>
            <a:r>
              <a:rPr lang="sk-SK" dirty="0" smtClean="0">
                <a:latin typeface="TitilliumText22L Rg" pitchFamily="50" charset="-18"/>
              </a:rPr>
              <a:t>Malá</a:t>
            </a:r>
          </a:p>
          <a:p>
            <a:r>
              <a:rPr lang="sk-SK" dirty="0" smtClean="0">
                <a:latin typeface="TitilliumText22L Rg" pitchFamily="50" charset="-18"/>
              </a:rPr>
              <a:t>Účinná</a:t>
            </a:r>
            <a:endParaRPr lang="sk-SK" dirty="0">
              <a:latin typeface="TitilliumText22L Rg" pitchFamily="50" charset="-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3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TitilliumText22L Rg" pitchFamily="50" charset="-18"/>
              </a:rPr>
              <a:t>Lua</a:t>
            </a:r>
            <a:endParaRPr lang="sk-SK" dirty="0">
              <a:latin typeface="TitilliumText22L Rg" pitchFamily="50" charset="-18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latin typeface="TitilliumText22L Rg" pitchFamily="50" charset="-18"/>
              </a:rPr>
              <a:t>Rozsiahla oblasť využitia (robotika, spracovanie obrazu, textové editory, ethernetové prepínače, </a:t>
            </a:r>
            <a:r>
              <a:rPr lang="sk-SK" dirty="0" err="1" smtClean="0">
                <a:latin typeface="TitilliumText22L Rg" pitchFamily="50" charset="-18"/>
              </a:rPr>
              <a:t>bioinformatické</a:t>
            </a:r>
            <a:r>
              <a:rPr lang="sk-SK" dirty="0" smtClean="0">
                <a:latin typeface="TitilliumText22L Rg" pitchFamily="50" charset="-18"/>
              </a:rPr>
              <a:t> aplikácie, webové aplikácie, ...)</a:t>
            </a:r>
            <a:endParaRPr lang="sk-SK" dirty="0">
              <a:latin typeface="TitilliumText22L Rg" pitchFamily="50" charset="-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TitilliumText22L Rg" pitchFamily="50" charset="-18"/>
              </a:rPr>
              <a:t>LuaCL</a:t>
            </a:r>
            <a:endParaRPr lang="sk-SK" dirty="0">
              <a:latin typeface="TitilliumText22L Rg" pitchFamily="50" charset="-18"/>
            </a:endParaRPr>
          </a:p>
        </p:txBody>
      </p:sp>
      <p:pic>
        <p:nvPicPr>
          <p:cNvPr id="4" name="Zástupný symbol pro obsah 3" descr="f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916832"/>
            <a:ext cx="6813475" cy="3037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"/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TitilliumText22L Rg" pitchFamily="50" charset="-18"/>
              </a:rPr>
              <a:t>LuaCL</a:t>
            </a:r>
            <a:endParaRPr lang="sk-SK" dirty="0">
              <a:latin typeface="TitilliumText22L Rg" pitchFamily="50" charset="-18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latin typeface="TitilliumText22L Rg" pitchFamily="50" charset="-18"/>
              </a:rPr>
              <a:t>Riešené problémy:</a:t>
            </a:r>
          </a:p>
          <a:p>
            <a:pPr lvl="1"/>
            <a:r>
              <a:rPr lang="sk-SK" dirty="0" smtClean="0">
                <a:latin typeface="TitilliumText22L Rg" pitchFamily="50" charset="-18"/>
              </a:rPr>
              <a:t>typovosť dát</a:t>
            </a:r>
          </a:p>
          <a:p>
            <a:pPr lvl="1"/>
            <a:r>
              <a:rPr lang="sk-SK" dirty="0" smtClean="0">
                <a:latin typeface="TitilliumText22L Rg" pitchFamily="50" charset="-18"/>
              </a:rPr>
              <a:t>previazanie konštánt</a:t>
            </a:r>
          </a:p>
          <a:p>
            <a:pPr lvl="1"/>
            <a:r>
              <a:rPr lang="sk-SK" dirty="0" smtClean="0">
                <a:latin typeface="TitilliumText22L Rg" pitchFamily="50" charset="-18"/>
              </a:rPr>
              <a:t>chybové stavy</a:t>
            </a:r>
          </a:p>
          <a:p>
            <a:pPr lvl="1"/>
            <a:r>
              <a:rPr lang="sk-SK" dirty="0" smtClean="0">
                <a:latin typeface="TitilliumText22L Rg" pitchFamily="50" charset="-18"/>
              </a:rPr>
              <a:t>viacúrovňové previazanie</a:t>
            </a:r>
          </a:p>
          <a:p>
            <a:pPr lvl="1"/>
            <a:r>
              <a:rPr lang="sk-SK" dirty="0" smtClean="0">
                <a:latin typeface="TitilliumText22L Rg" pitchFamily="50" charset="-18"/>
              </a:rPr>
              <a:t>v</a:t>
            </a:r>
            <a:r>
              <a:rPr lang="sk-SK" dirty="0" smtClean="0">
                <a:latin typeface="TitilliumText22L Rg" pitchFamily="50" charset="-18"/>
              </a:rPr>
              <a:t>äzobný modul pre LuaJIT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272</Words>
  <Application>Microsoft Office PowerPoint</Application>
  <PresentationFormat>Předvádění na obrazovce (4:3)</PresentationFormat>
  <Paragraphs>62</Paragraphs>
  <Slides>13</Slides>
  <Notes>1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4" baseType="lpstr">
      <vt:lpstr>Motiv sady Office</vt:lpstr>
      <vt:lpstr>Fakulta informatiky a informačných technológií STU   OpenCL modul pre jazyk Lua </vt:lpstr>
      <vt:lpstr>Motivácia</vt:lpstr>
      <vt:lpstr>Ciele</vt:lpstr>
      <vt:lpstr>OpenCL</vt:lpstr>
      <vt:lpstr>OpenCL</vt:lpstr>
      <vt:lpstr>Lua</vt:lpstr>
      <vt:lpstr>Lua</vt:lpstr>
      <vt:lpstr>LuaCL</vt:lpstr>
      <vt:lpstr>LuaCL</vt:lpstr>
      <vt:lpstr>Využite LuaCL</vt:lpstr>
      <vt:lpstr>Budúcnosť LuaCL</vt:lpstr>
      <vt:lpstr>Vyhodnotenie a záver</vt:lpstr>
      <vt:lpstr>Otázky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OpenCL modul pre jazyk Lua </dc:title>
  <dc:creator>ewil</dc:creator>
  <cp:lastModifiedBy>ewil</cp:lastModifiedBy>
  <cp:revision>64</cp:revision>
  <dcterms:created xsi:type="dcterms:W3CDTF">2011-06-14T08:25:47Z</dcterms:created>
  <dcterms:modified xsi:type="dcterms:W3CDTF">2011-06-15T12:09:53Z</dcterms:modified>
</cp:coreProperties>
</file>