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5" r:id="rId9"/>
    <p:sldId id="266" r:id="rId10"/>
    <p:sldId id="267" r:id="rId11"/>
    <p:sldId id="262" r:id="rId12"/>
    <p:sldId id="264"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DBB"/>
    <a:srgbClr val="99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B3F2E-539E-1421-BADB-83436C8CB378}" v="255" dt="2023-04-23T23:25:53.866"/>
    <p1510:client id="{2CACC3E4-114A-7E4B-26A0-CDA3BACDE5C2}" v="94" dt="2023-04-23T17:51:25.791"/>
    <p1510:client id="{DB3DC02D-6CB1-217F-780A-5CAC036FC9E3}" v="639" dt="2023-04-23T16:51:59.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48" d="100"/>
          <a:sy n="48" d="100"/>
        </p:scale>
        <p:origin x="72"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38DD8-D202-4D1F-B58E-49382DD9EF5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A0F1CC5-7C72-485C-AE8E-B16B2979B596}">
      <dgm:prSet phldr="0"/>
      <dgm:spPr/>
      <dgm:t>
        <a:bodyPr/>
        <a:lstStyle/>
        <a:p>
          <a:pPr rtl="0"/>
          <a:r>
            <a:rPr lang="en-US" b="1" u="sng" dirty="0">
              <a:latin typeface="Calibri Light" panose="020F0302020204030204"/>
            </a:rPr>
            <a:t>USE CASES OF THE HOSPITAL ECOSYSTEM PROJECT IN REAL-LIFE</a:t>
          </a:r>
          <a:endParaRPr lang="en-US" b="1" u="sng" dirty="0"/>
        </a:p>
      </dgm:t>
    </dgm:pt>
    <dgm:pt modelId="{302E3A3D-958D-4FA4-94EF-051BD883E7C7}" type="parTrans" cxnId="{1F386222-B9A5-4F45-B90B-042A255030DB}">
      <dgm:prSet/>
      <dgm:spPr/>
      <dgm:t>
        <a:bodyPr/>
        <a:lstStyle/>
        <a:p>
          <a:endParaRPr lang="en-US"/>
        </a:p>
      </dgm:t>
    </dgm:pt>
    <dgm:pt modelId="{573EDCE3-39D8-414A-80BE-7714D2005F91}" type="sibTrans" cxnId="{1F386222-B9A5-4F45-B90B-042A255030DB}">
      <dgm:prSet/>
      <dgm:spPr/>
      <dgm:t>
        <a:bodyPr/>
        <a:lstStyle/>
        <a:p>
          <a:endParaRPr lang="en-US"/>
        </a:p>
      </dgm:t>
    </dgm:pt>
    <dgm:pt modelId="{9D1C2BCE-AE1E-4303-ABAE-F0946A992827}">
      <dgm:prSet/>
      <dgm:spPr/>
      <dgm:t>
        <a:bodyPr/>
        <a:lstStyle/>
        <a:p>
          <a:r>
            <a:rPr lang="en-US" dirty="0"/>
            <a:t>Patient management: healthcare providers can manage patient data, appointments, and medical records across all enterprises in the ecosystem.</a:t>
          </a:r>
        </a:p>
      </dgm:t>
    </dgm:pt>
    <dgm:pt modelId="{A983B8FF-7A3A-4A04-99CA-32ABB2F97909}" type="parTrans" cxnId="{C9FE994E-5DE8-458B-9312-7FF1B38EEF7F}">
      <dgm:prSet/>
      <dgm:spPr/>
      <dgm:t>
        <a:bodyPr/>
        <a:lstStyle/>
        <a:p>
          <a:endParaRPr lang="en-US"/>
        </a:p>
      </dgm:t>
    </dgm:pt>
    <dgm:pt modelId="{54AA620F-EE15-49F8-9CFE-EC2398904393}" type="sibTrans" cxnId="{C9FE994E-5DE8-458B-9312-7FF1B38EEF7F}">
      <dgm:prSet/>
      <dgm:spPr/>
      <dgm:t>
        <a:bodyPr/>
        <a:lstStyle/>
        <a:p>
          <a:endParaRPr lang="en-US"/>
        </a:p>
      </dgm:t>
    </dgm:pt>
    <dgm:pt modelId="{48B9F7C0-4106-4BF8-8A06-0E2CEB96A42A}">
      <dgm:prSet/>
      <dgm:spPr/>
      <dgm:t>
        <a:bodyPr/>
        <a:lstStyle/>
        <a:p>
          <a:r>
            <a:rPr lang="en-US" dirty="0"/>
            <a:t>Bed allocation: the hospital component of the ecosystem includes features for managing bed allocation for patients.</a:t>
          </a:r>
        </a:p>
      </dgm:t>
    </dgm:pt>
    <dgm:pt modelId="{1051CBDB-7772-4D1C-AB77-DA34C78A2477}" type="parTrans" cxnId="{F19DC8B0-CFAA-4EE6-BD3F-A0C3FDCDAFE0}">
      <dgm:prSet/>
      <dgm:spPr/>
      <dgm:t>
        <a:bodyPr/>
        <a:lstStyle/>
        <a:p>
          <a:endParaRPr lang="en-US"/>
        </a:p>
      </dgm:t>
    </dgm:pt>
    <dgm:pt modelId="{2CD5715F-557E-40EB-9503-AD7BA5080EBA}" type="sibTrans" cxnId="{F19DC8B0-CFAA-4EE6-BD3F-A0C3FDCDAFE0}">
      <dgm:prSet/>
      <dgm:spPr/>
      <dgm:t>
        <a:bodyPr/>
        <a:lstStyle/>
        <a:p>
          <a:endParaRPr lang="en-US"/>
        </a:p>
      </dgm:t>
    </dgm:pt>
    <dgm:pt modelId="{0266966A-ECD4-4FE7-9D39-2B2EB15EADB4}">
      <dgm:prSet/>
      <dgm:spPr/>
      <dgm:t>
        <a:bodyPr/>
        <a:lstStyle/>
        <a:p>
          <a:r>
            <a:rPr lang="en-US" dirty="0"/>
            <a:t>Ambulance service: real-time tracking and monitoring of ambulance availability, dispatch, and transportation of patients to and from the hospital.</a:t>
          </a:r>
        </a:p>
      </dgm:t>
    </dgm:pt>
    <dgm:pt modelId="{B5375731-85F4-4820-94FB-1DB38CC9AC11}" type="parTrans" cxnId="{8393EEBA-0FF6-47CE-A6FD-7F31D9F4BC64}">
      <dgm:prSet/>
      <dgm:spPr/>
      <dgm:t>
        <a:bodyPr/>
        <a:lstStyle/>
        <a:p>
          <a:endParaRPr lang="en-US"/>
        </a:p>
      </dgm:t>
    </dgm:pt>
    <dgm:pt modelId="{FA91A8C9-67E2-40B8-A099-731A8C60E28E}" type="sibTrans" cxnId="{8393EEBA-0FF6-47CE-A6FD-7F31D9F4BC64}">
      <dgm:prSet/>
      <dgm:spPr/>
      <dgm:t>
        <a:bodyPr/>
        <a:lstStyle/>
        <a:p>
          <a:endParaRPr lang="en-US"/>
        </a:p>
      </dgm:t>
    </dgm:pt>
    <dgm:pt modelId="{C2BE2B2B-5814-4051-98DF-94DD1330B5DA}">
      <dgm:prSet/>
      <dgm:spPr/>
      <dgm:t>
        <a:bodyPr/>
        <a:lstStyle/>
        <a:p>
          <a:r>
            <a:rPr lang="en-US" dirty="0"/>
            <a:t>Laboratory services and medical testing: the diagnostics component provides laboratory services, test results management, report generation, and record maintenance.</a:t>
          </a:r>
        </a:p>
      </dgm:t>
    </dgm:pt>
    <dgm:pt modelId="{750F79D5-132B-4494-856F-F48165D20CB2}" type="parTrans" cxnId="{A1A78221-BB75-4DA6-B278-2106039DFD59}">
      <dgm:prSet/>
      <dgm:spPr/>
      <dgm:t>
        <a:bodyPr/>
        <a:lstStyle/>
        <a:p>
          <a:endParaRPr lang="en-US"/>
        </a:p>
      </dgm:t>
    </dgm:pt>
    <dgm:pt modelId="{756FDA95-848B-4F4B-B41E-32357802A29C}" type="sibTrans" cxnId="{A1A78221-BB75-4DA6-B278-2106039DFD59}">
      <dgm:prSet/>
      <dgm:spPr/>
      <dgm:t>
        <a:bodyPr/>
        <a:lstStyle/>
        <a:p>
          <a:endParaRPr lang="en-US"/>
        </a:p>
      </dgm:t>
    </dgm:pt>
    <dgm:pt modelId="{310304FA-15FA-4DE9-98FD-0D9D8290D3F7}">
      <dgm:prSet/>
      <dgm:spPr/>
      <dgm:t>
        <a:bodyPr/>
        <a:lstStyle/>
        <a:p>
          <a:r>
            <a:rPr lang="en-US" dirty="0"/>
            <a:t>Medication management: the pharmacy component provides a comprehensive inventory management system for medical supplies and medicines, including stock management, procurement, and sales.</a:t>
          </a:r>
        </a:p>
      </dgm:t>
    </dgm:pt>
    <dgm:pt modelId="{6D2FEC4D-E173-4933-B747-E36B37C012C8}" type="parTrans" cxnId="{8B4D87C5-F83F-434C-BE75-D9704EF38B9C}">
      <dgm:prSet/>
      <dgm:spPr/>
      <dgm:t>
        <a:bodyPr/>
        <a:lstStyle/>
        <a:p>
          <a:endParaRPr lang="en-US"/>
        </a:p>
      </dgm:t>
    </dgm:pt>
    <dgm:pt modelId="{4F9706D9-0962-41C9-B21A-968BB1ACE633}" type="sibTrans" cxnId="{8B4D87C5-F83F-434C-BE75-D9704EF38B9C}">
      <dgm:prSet/>
      <dgm:spPr/>
      <dgm:t>
        <a:bodyPr/>
        <a:lstStyle/>
        <a:p>
          <a:endParaRPr lang="en-US"/>
        </a:p>
      </dgm:t>
    </dgm:pt>
    <dgm:pt modelId="{165FD28E-6333-4CC6-BC20-16DAFA062003}">
      <dgm:prSet/>
      <dgm:spPr/>
      <dgm:t>
        <a:bodyPr/>
        <a:lstStyle/>
        <a:p>
          <a:r>
            <a:rPr lang="en-US" dirty="0"/>
            <a:t>Security and privacy: the Hospital Ecosystem includes robust security features, such as user authentication, to protect patient data from unauthorized access.</a:t>
          </a:r>
        </a:p>
      </dgm:t>
    </dgm:pt>
    <dgm:pt modelId="{B118A4A7-E00E-4138-9048-37979E11BFB1}" type="parTrans" cxnId="{3F7D5904-82EC-4409-9D99-E7BB55012054}">
      <dgm:prSet/>
      <dgm:spPr/>
      <dgm:t>
        <a:bodyPr/>
        <a:lstStyle/>
        <a:p>
          <a:endParaRPr lang="en-US"/>
        </a:p>
      </dgm:t>
    </dgm:pt>
    <dgm:pt modelId="{57D2F6A7-1ACC-4C23-967A-BD6FC64D8766}" type="sibTrans" cxnId="{3F7D5904-82EC-4409-9D99-E7BB55012054}">
      <dgm:prSet/>
      <dgm:spPr/>
      <dgm:t>
        <a:bodyPr/>
        <a:lstStyle/>
        <a:p>
          <a:endParaRPr lang="en-US"/>
        </a:p>
      </dgm:t>
    </dgm:pt>
    <dgm:pt modelId="{AC77FE60-8BB1-4696-95CB-5CCE9CA856AF}" type="pres">
      <dgm:prSet presAssocID="{F4E38DD8-D202-4D1F-B58E-49382DD9EF5B}" presName="vert0" presStyleCnt="0">
        <dgm:presLayoutVars>
          <dgm:dir/>
          <dgm:animOne val="branch"/>
          <dgm:animLvl val="lvl"/>
        </dgm:presLayoutVars>
      </dgm:prSet>
      <dgm:spPr/>
    </dgm:pt>
    <dgm:pt modelId="{DD9FFF54-7241-4AE3-A1C9-1C15E9D0CCA2}" type="pres">
      <dgm:prSet presAssocID="{5A0F1CC5-7C72-485C-AE8E-B16B2979B596}" presName="thickLine" presStyleLbl="alignNode1" presStyleIdx="0" presStyleCnt="7"/>
      <dgm:spPr/>
    </dgm:pt>
    <dgm:pt modelId="{E035E812-CF4F-4B67-99B7-272ABE749E7F}" type="pres">
      <dgm:prSet presAssocID="{5A0F1CC5-7C72-485C-AE8E-B16B2979B596}" presName="horz1" presStyleCnt="0"/>
      <dgm:spPr/>
    </dgm:pt>
    <dgm:pt modelId="{67E7F3EC-48B9-42FE-867C-A0A8B084A4EF}" type="pres">
      <dgm:prSet presAssocID="{5A0F1CC5-7C72-485C-AE8E-B16B2979B596}" presName="tx1" presStyleLbl="revTx" presStyleIdx="0" presStyleCnt="7"/>
      <dgm:spPr/>
    </dgm:pt>
    <dgm:pt modelId="{EE915630-7924-4EEA-BD1B-EA512321D2E9}" type="pres">
      <dgm:prSet presAssocID="{5A0F1CC5-7C72-485C-AE8E-B16B2979B596}" presName="vert1" presStyleCnt="0"/>
      <dgm:spPr/>
    </dgm:pt>
    <dgm:pt modelId="{DAE194F8-2DC3-410F-9F4C-EFA43917AB04}" type="pres">
      <dgm:prSet presAssocID="{9D1C2BCE-AE1E-4303-ABAE-F0946A992827}" presName="thickLine" presStyleLbl="alignNode1" presStyleIdx="1" presStyleCnt="7"/>
      <dgm:spPr/>
    </dgm:pt>
    <dgm:pt modelId="{5A0CFEF8-57E7-4249-BF7A-DAA2E1DD990F}" type="pres">
      <dgm:prSet presAssocID="{9D1C2BCE-AE1E-4303-ABAE-F0946A992827}" presName="horz1" presStyleCnt="0"/>
      <dgm:spPr/>
    </dgm:pt>
    <dgm:pt modelId="{0A8F3C6F-80AA-4FE9-8CC8-F187E4574E5F}" type="pres">
      <dgm:prSet presAssocID="{9D1C2BCE-AE1E-4303-ABAE-F0946A992827}" presName="tx1" presStyleLbl="revTx" presStyleIdx="1" presStyleCnt="7"/>
      <dgm:spPr/>
    </dgm:pt>
    <dgm:pt modelId="{D260BE75-8A99-44CD-89B9-FD5FDBEDDA14}" type="pres">
      <dgm:prSet presAssocID="{9D1C2BCE-AE1E-4303-ABAE-F0946A992827}" presName="vert1" presStyleCnt="0"/>
      <dgm:spPr/>
    </dgm:pt>
    <dgm:pt modelId="{6D461AA3-675E-40B8-98FE-4A51F65A34E1}" type="pres">
      <dgm:prSet presAssocID="{48B9F7C0-4106-4BF8-8A06-0E2CEB96A42A}" presName="thickLine" presStyleLbl="alignNode1" presStyleIdx="2" presStyleCnt="7"/>
      <dgm:spPr/>
    </dgm:pt>
    <dgm:pt modelId="{BFBBB7B2-9DCF-419B-9F53-9A68B325AA10}" type="pres">
      <dgm:prSet presAssocID="{48B9F7C0-4106-4BF8-8A06-0E2CEB96A42A}" presName="horz1" presStyleCnt="0"/>
      <dgm:spPr/>
    </dgm:pt>
    <dgm:pt modelId="{322346D7-7B57-4DBD-B6E2-8C0451CED2A6}" type="pres">
      <dgm:prSet presAssocID="{48B9F7C0-4106-4BF8-8A06-0E2CEB96A42A}" presName="tx1" presStyleLbl="revTx" presStyleIdx="2" presStyleCnt="7"/>
      <dgm:spPr/>
    </dgm:pt>
    <dgm:pt modelId="{DF5D75C0-78B0-4A18-833C-64249954714A}" type="pres">
      <dgm:prSet presAssocID="{48B9F7C0-4106-4BF8-8A06-0E2CEB96A42A}" presName="vert1" presStyleCnt="0"/>
      <dgm:spPr/>
    </dgm:pt>
    <dgm:pt modelId="{AD435767-2138-4EE8-8FEB-B217958700D5}" type="pres">
      <dgm:prSet presAssocID="{0266966A-ECD4-4FE7-9D39-2B2EB15EADB4}" presName="thickLine" presStyleLbl="alignNode1" presStyleIdx="3" presStyleCnt="7"/>
      <dgm:spPr/>
    </dgm:pt>
    <dgm:pt modelId="{DD69B359-1FF4-4837-A186-A89CE164F879}" type="pres">
      <dgm:prSet presAssocID="{0266966A-ECD4-4FE7-9D39-2B2EB15EADB4}" presName="horz1" presStyleCnt="0"/>
      <dgm:spPr/>
    </dgm:pt>
    <dgm:pt modelId="{E2354AC6-05A3-405B-BCDF-6B43BE27E97B}" type="pres">
      <dgm:prSet presAssocID="{0266966A-ECD4-4FE7-9D39-2B2EB15EADB4}" presName="tx1" presStyleLbl="revTx" presStyleIdx="3" presStyleCnt="7"/>
      <dgm:spPr/>
    </dgm:pt>
    <dgm:pt modelId="{C8974817-9299-4CC4-912F-3F54FED723CC}" type="pres">
      <dgm:prSet presAssocID="{0266966A-ECD4-4FE7-9D39-2B2EB15EADB4}" presName="vert1" presStyleCnt="0"/>
      <dgm:spPr/>
    </dgm:pt>
    <dgm:pt modelId="{76DEB64A-7140-446C-AF81-C67E8D883762}" type="pres">
      <dgm:prSet presAssocID="{C2BE2B2B-5814-4051-98DF-94DD1330B5DA}" presName="thickLine" presStyleLbl="alignNode1" presStyleIdx="4" presStyleCnt="7"/>
      <dgm:spPr/>
    </dgm:pt>
    <dgm:pt modelId="{C7FFCCE5-EB16-40D1-B264-BEE5195E2A12}" type="pres">
      <dgm:prSet presAssocID="{C2BE2B2B-5814-4051-98DF-94DD1330B5DA}" presName="horz1" presStyleCnt="0"/>
      <dgm:spPr/>
    </dgm:pt>
    <dgm:pt modelId="{F022FA6F-5E22-458B-9474-6298E505F4A6}" type="pres">
      <dgm:prSet presAssocID="{C2BE2B2B-5814-4051-98DF-94DD1330B5DA}" presName="tx1" presStyleLbl="revTx" presStyleIdx="4" presStyleCnt="7"/>
      <dgm:spPr/>
    </dgm:pt>
    <dgm:pt modelId="{FFD3E133-4E87-4088-90A1-8CE53FF12142}" type="pres">
      <dgm:prSet presAssocID="{C2BE2B2B-5814-4051-98DF-94DD1330B5DA}" presName="vert1" presStyleCnt="0"/>
      <dgm:spPr/>
    </dgm:pt>
    <dgm:pt modelId="{11840280-7493-4707-865A-764B34695AC8}" type="pres">
      <dgm:prSet presAssocID="{310304FA-15FA-4DE9-98FD-0D9D8290D3F7}" presName="thickLine" presStyleLbl="alignNode1" presStyleIdx="5" presStyleCnt="7"/>
      <dgm:spPr/>
    </dgm:pt>
    <dgm:pt modelId="{B90D267D-EFF8-44AA-866A-6B3FF07AE311}" type="pres">
      <dgm:prSet presAssocID="{310304FA-15FA-4DE9-98FD-0D9D8290D3F7}" presName="horz1" presStyleCnt="0"/>
      <dgm:spPr/>
    </dgm:pt>
    <dgm:pt modelId="{C1C8C453-51A2-4705-8E39-9A72285E9F78}" type="pres">
      <dgm:prSet presAssocID="{310304FA-15FA-4DE9-98FD-0D9D8290D3F7}" presName="tx1" presStyleLbl="revTx" presStyleIdx="5" presStyleCnt="7"/>
      <dgm:spPr/>
    </dgm:pt>
    <dgm:pt modelId="{8AADAB2B-EB30-4729-B8E8-142D8B462417}" type="pres">
      <dgm:prSet presAssocID="{310304FA-15FA-4DE9-98FD-0D9D8290D3F7}" presName="vert1" presStyleCnt="0"/>
      <dgm:spPr/>
    </dgm:pt>
    <dgm:pt modelId="{BCB7CE46-7374-4956-848C-E8F4786FD0CB}" type="pres">
      <dgm:prSet presAssocID="{165FD28E-6333-4CC6-BC20-16DAFA062003}" presName="thickLine" presStyleLbl="alignNode1" presStyleIdx="6" presStyleCnt="7"/>
      <dgm:spPr/>
    </dgm:pt>
    <dgm:pt modelId="{B4E69FDF-F643-44A6-A4BB-7EF61C13EF8C}" type="pres">
      <dgm:prSet presAssocID="{165FD28E-6333-4CC6-BC20-16DAFA062003}" presName="horz1" presStyleCnt="0"/>
      <dgm:spPr/>
    </dgm:pt>
    <dgm:pt modelId="{B1BF69D7-519B-4510-A429-D39B2FC7C6CF}" type="pres">
      <dgm:prSet presAssocID="{165FD28E-6333-4CC6-BC20-16DAFA062003}" presName="tx1" presStyleLbl="revTx" presStyleIdx="6" presStyleCnt="7"/>
      <dgm:spPr/>
    </dgm:pt>
    <dgm:pt modelId="{8E8BE141-3D57-4386-B110-312C65EAFA8C}" type="pres">
      <dgm:prSet presAssocID="{165FD28E-6333-4CC6-BC20-16DAFA062003}" presName="vert1" presStyleCnt="0"/>
      <dgm:spPr/>
    </dgm:pt>
  </dgm:ptLst>
  <dgm:cxnLst>
    <dgm:cxn modelId="{3F7D5904-82EC-4409-9D99-E7BB55012054}" srcId="{F4E38DD8-D202-4D1F-B58E-49382DD9EF5B}" destId="{165FD28E-6333-4CC6-BC20-16DAFA062003}" srcOrd="6" destOrd="0" parTransId="{B118A4A7-E00E-4138-9048-37979E11BFB1}" sibTransId="{57D2F6A7-1ACC-4C23-967A-BD6FC64D8766}"/>
    <dgm:cxn modelId="{8488F313-1E07-48F2-9A0A-CBE2F9994757}" type="presOf" srcId="{F4E38DD8-D202-4D1F-B58E-49382DD9EF5B}" destId="{AC77FE60-8BB1-4696-95CB-5CCE9CA856AF}" srcOrd="0" destOrd="0" presId="urn:microsoft.com/office/officeart/2008/layout/LinedList"/>
    <dgm:cxn modelId="{A1A78221-BB75-4DA6-B278-2106039DFD59}" srcId="{F4E38DD8-D202-4D1F-B58E-49382DD9EF5B}" destId="{C2BE2B2B-5814-4051-98DF-94DD1330B5DA}" srcOrd="4" destOrd="0" parTransId="{750F79D5-132B-4494-856F-F48165D20CB2}" sibTransId="{756FDA95-848B-4F4B-B41E-32357802A29C}"/>
    <dgm:cxn modelId="{1F386222-B9A5-4F45-B90B-042A255030DB}" srcId="{F4E38DD8-D202-4D1F-B58E-49382DD9EF5B}" destId="{5A0F1CC5-7C72-485C-AE8E-B16B2979B596}" srcOrd="0" destOrd="0" parTransId="{302E3A3D-958D-4FA4-94EF-051BD883E7C7}" sibTransId="{573EDCE3-39D8-414A-80BE-7714D2005F91}"/>
    <dgm:cxn modelId="{C9FE994E-5DE8-458B-9312-7FF1B38EEF7F}" srcId="{F4E38DD8-D202-4D1F-B58E-49382DD9EF5B}" destId="{9D1C2BCE-AE1E-4303-ABAE-F0946A992827}" srcOrd="1" destOrd="0" parTransId="{A983B8FF-7A3A-4A04-99CA-32ABB2F97909}" sibTransId="{54AA620F-EE15-49F8-9CFE-EC2398904393}"/>
    <dgm:cxn modelId="{85DF9B80-D5CE-4D2A-BA25-0C6DD7F8EB86}" type="presOf" srcId="{48B9F7C0-4106-4BF8-8A06-0E2CEB96A42A}" destId="{322346D7-7B57-4DBD-B6E2-8C0451CED2A6}" srcOrd="0" destOrd="0" presId="urn:microsoft.com/office/officeart/2008/layout/LinedList"/>
    <dgm:cxn modelId="{FB8D07A6-7B87-4C62-8BFB-581913585B28}" type="presOf" srcId="{5A0F1CC5-7C72-485C-AE8E-B16B2979B596}" destId="{67E7F3EC-48B9-42FE-867C-A0A8B084A4EF}" srcOrd="0" destOrd="0" presId="urn:microsoft.com/office/officeart/2008/layout/LinedList"/>
    <dgm:cxn modelId="{F19DC8B0-CFAA-4EE6-BD3F-A0C3FDCDAFE0}" srcId="{F4E38DD8-D202-4D1F-B58E-49382DD9EF5B}" destId="{48B9F7C0-4106-4BF8-8A06-0E2CEB96A42A}" srcOrd="2" destOrd="0" parTransId="{1051CBDB-7772-4D1C-AB77-DA34C78A2477}" sibTransId="{2CD5715F-557E-40EB-9503-AD7BA5080EBA}"/>
    <dgm:cxn modelId="{8393EEBA-0FF6-47CE-A6FD-7F31D9F4BC64}" srcId="{F4E38DD8-D202-4D1F-B58E-49382DD9EF5B}" destId="{0266966A-ECD4-4FE7-9D39-2B2EB15EADB4}" srcOrd="3" destOrd="0" parTransId="{B5375731-85F4-4820-94FB-1DB38CC9AC11}" sibTransId="{FA91A8C9-67E2-40B8-A099-731A8C60E28E}"/>
    <dgm:cxn modelId="{78915CC2-FEE9-4375-BE09-E6FF36EF8399}" type="presOf" srcId="{165FD28E-6333-4CC6-BC20-16DAFA062003}" destId="{B1BF69D7-519B-4510-A429-D39B2FC7C6CF}" srcOrd="0" destOrd="0" presId="urn:microsoft.com/office/officeart/2008/layout/LinedList"/>
    <dgm:cxn modelId="{8B4D87C5-F83F-434C-BE75-D9704EF38B9C}" srcId="{F4E38DD8-D202-4D1F-B58E-49382DD9EF5B}" destId="{310304FA-15FA-4DE9-98FD-0D9D8290D3F7}" srcOrd="5" destOrd="0" parTransId="{6D2FEC4D-E173-4933-B747-E36B37C012C8}" sibTransId="{4F9706D9-0962-41C9-B21A-968BB1ACE633}"/>
    <dgm:cxn modelId="{EC48E1D1-7AC0-49D1-A3F4-F11CDF3847E4}" type="presOf" srcId="{0266966A-ECD4-4FE7-9D39-2B2EB15EADB4}" destId="{E2354AC6-05A3-405B-BCDF-6B43BE27E97B}" srcOrd="0" destOrd="0" presId="urn:microsoft.com/office/officeart/2008/layout/LinedList"/>
    <dgm:cxn modelId="{683927D2-0744-4178-9287-E3600ACBB190}" type="presOf" srcId="{C2BE2B2B-5814-4051-98DF-94DD1330B5DA}" destId="{F022FA6F-5E22-458B-9474-6298E505F4A6}" srcOrd="0" destOrd="0" presId="urn:microsoft.com/office/officeart/2008/layout/LinedList"/>
    <dgm:cxn modelId="{FD3C1DF2-3FBA-48AF-BAA2-CC8C1A3D7D31}" type="presOf" srcId="{310304FA-15FA-4DE9-98FD-0D9D8290D3F7}" destId="{C1C8C453-51A2-4705-8E39-9A72285E9F78}" srcOrd="0" destOrd="0" presId="urn:microsoft.com/office/officeart/2008/layout/LinedList"/>
    <dgm:cxn modelId="{597D2EF4-5966-4378-84F1-6CED05618B9F}" type="presOf" srcId="{9D1C2BCE-AE1E-4303-ABAE-F0946A992827}" destId="{0A8F3C6F-80AA-4FE9-8CC8-F187E4574E5F}" srcOrd="0" destOrd="0" presId="urn:microsoft.com/office/officeart/2008/layout/LinedList"/>
    <dgm:cxn modelId="{62005BD8-B8FE-44DC-B4C8-1A1AD8F0A893}" type="presParOf" srcId="{AC77FE60-8BB1-4696-95CB-5CCE9CA856AF}" destId="{DD9FFF54-7241-4AE3-A1C9-1C15E9D0CCA2}" srcOrd="0" destOrd="0" presId="urn:microsoft.com/office/officeart/2008/layout/LinedList"/>
    <dgm:cxn modelId="{F2D02F6F-32D3-4B49-A22B-6070D9F628B0}" type="presParOf" srcId="{AC77FE60-8BB1-4696-95CB-5CCE9CA856AF}" destId="{E035E812-CF4F-4B67-99B7-272ABE749E7F}" srcOrd="1" destOrd="0" presId="urn:microsoft.com/office/officeart/2008/layout/LinedList"/>
    <dgm:cxn modelId="{89186CFB-A725-4AAF-8EA8-9D8D9B041274}" type="presParOf" srcId="{E035E812-CF4F-4B67-99B7-272ABE749E7F}" destId="{67E7F3EC-48B9-42FE-867C-A0A8B084A4EF}" srcOrd="0" destOrd="0" presId="urn:microsoft.com/office/officeart/2008/layout/LinedList"/>
    <dgm:cxn modelId="{E9544D44-9F0A-4DCF-8889-2DBF4E93AD7C}" type="presParOf" srcId="{E035E812-CF4F-4B67-99B7-272ABE749E7F}" destId="{EE915630-7924-4EEA-BD1B-EA512321D2E9}" srcOrd="1" destOrd="0" presId="urn:microsoft.com/office/officeart/2008/layout/LinedList"/>
    <dgm:cxn modelId="{30CAB95F-2EF6-4810-A5FC-BD20F06D253C}" type="presParOf" srcId="{AC77FE60-8BB1-4696-95CB-5CCE9CA856AF}" destId="{DAE194F8-2DC3-410F-9F4C-EFA43917AB04}" srcOrd="2" destOrd="0" presId="urn:microsoft.com/office/officeart/2008/layout/LinedList"/>
    <dgm:cxn modelId="{5AC3F532-9583-42B8-AD1A-CAC5F6425FD5}" type="presParOf" srcId="{AC77FE60-8BB1-4696-95CB-5CCE9CA856AF}" destId="{5A0CFEF8-57E7-4249-BF7A-DAA2E1DD990F}" srcOrd="3" destOrd="0" presId="urn:microsoft.com/office/officeart/2008/layout/LinedList"/>
    <dgm:cxn modelId="{0350D0D2-C212-41F5-B541-6A768FB136B6}" type="presParOf" srcId="{5A0CFEF8-57E7-4249-BF7A-DAA2E1DD990F}" destId="{0A8F3C6F-80AA-4FE9-8CC8-F187E4574E5F}" srcOrd="0" destOrd="0" presId="urn:microsoft.com/office/officeart/2008/layout/LinedList"/>
    <dgm:cxn modelId="{4782A6FC-E15C-417E-9230-94066DBD8E46}" type="presParOf" srcId="{5A0CFEF8-57E7-4249-BF7A-DAA2E1DD990F}" destId="{D260BE75-8A99-44CD-89B9-FD5FDBEDDA14}" srcOrd="1" destOrd="0" presId="urn:microsoft.com/office/officeart/2008/layout/LinedList"/>
    <dgm:cxn modelId="{0E41FC91-F48B-4206-A576-F0AB006F1C79}" type="presParOf" srcId="{AC77FE60-8BB1-4696-95CB-5CCE9CA856AF}" destId="{6D461AA3-675E-40B8-98FE-4A51F65A34E1}" srcOrd="4" destOrd="0" presId="urn:microsoft.com/office/officeart/2008/layout/LinedList"/>
    <dgm:cxn modelId="{35736188-7BE6-4979-984F-1405D2E31CB4}" type="presParOf" srcId="{AC77FE60-8BB1-4696-95CB-5CCE9CA856AF}" destId="{BFBBB7B2-9DCF-419B-9F53-9A68B325AA10}" srcOrd="5" destOrd="0" presId="urn:microsoft.com/office/officeart/2008/layout/LinedList"/>
    <dgm:cxn modelId="{13F78FF8-746F-446B-8537-CA14F5A8B54B}" type="presParOf" srcId="{BFBBB7B2-9DCF-419B-9F53-9A68B325AA10}" destId="{322346D7-7B57-4DBD-B6E2-8C0451CED2A6}" srcOrd="0" destOrd="0" presId="urn:microsoft.com/office/officeart/2008/layout/LinedList"/>
    <dgm:cxn modelId="{65B8B1D8-9D9A-4304-B119-C4AF985FFD22}" type="presParOf" srcId="{BFBBB7B2-9DCF-419B-9F53-9A68B325AA10}" destId="{DF5D75C0-78B0-4A18-833C-64249954714A}" srcOrd="1" destOrd="0" presId="urn:microsoft.com/office/officeart/2008/layout/LinedList"/>
    <dgm:cxn modelId="{E4020EDA-9A03-4022-AEC9-96B6C5C5CA7C}" type="presParOf" srcId="{AC77FE60-8BB1-4696-95CB-5CCE9CA856AF}" destId="{AD435767-2138-4EE8-8FEB-B217958700D5}" srcOrd="6" destOrd="0" presId="urn:microsoft.com/office/officeart/2008/layout/LinedList"/>
    <dgm:cxn modelId="{F1D30F08-1F28-4D1F-82F3-F7588C4A67F5}" type="presParOf" srcId="{AC77FE60-8BB1-4696-95CB-5CCE9CA856AF}" destId="{DD69B359-1FF4-4837-A186-A89CE164F879}" srcOrd="7" destOrd="0" presId="urn:microsoft.com/office/officeart/2008/layout/LinedList"/>
    <dgm:cxn modelId="{AF9684E8-85CD-47F5-A223-9AEB46D6962F}" type="presParOf" srcId="{DD69B359-1FF4-4837-A186-A89CE164F879}" destId="{E2354AC6-05A3-405B-BCDF-6B43BE27E97B}" srcOrd="0" destOrd="0" presId="urn:microsoft.com/office/officeart/2008/layout/LinedList"/>
    <dgm:cxn modelId="{EF93225D-0D16-4622-92AD-A1ED3FCCABC0}" type="presParOf" srcId="{DD69B359-1FF4-4837-A186-A89CE164F879}" destId="{C8974817-9299-4CC4-912F-3F54FED723CC}" srcOrd="1" destOrd="0" presId="urn:microsoft.com/office/officeart/2008/layout/LinedList"/>
    <dgm:cxn modelId="{BE9A7D97-FFD3-422E-B52E-6F962059E2FD}" type="presParOf" srcId="{AC77FE60-8BB1-4696-95CB-5CCE9CA856AF}" destId="{76DEB64A-7140-446C-AF81-C67E8D883762}" srcOrd="8" destOrd="0" presId="urn:microsoft.com/office/officeart/2008/layout/LinedList"/>
    <dgm:cxn modelId="{99C3BFF7-E5E0-4581-AB37-44A8E49ECC75}" type="presParOf" srcId="{AC77FE60-8BB1-4696-95CB-5CCE9CA856AF}" destId="{C7FFCCE5-EB16-40D1-B264-BEE5195E2A12}" srcOrd="9" destOrd="0" presId="urn:microsoft.com/office/officeart/2008/layout/LinedList"/>
    <dgm:cxn modelId="{FEAD8CA0-D12E-4878-BAC9-31639CEB728E}" type="presParOf" srcId="{C7FFCCE5-EB16-40D1-B264-BEE5195E2A12}" destId="{F022FA6F-5E22-458B-9474-6298E505F4A6}" srcOrd="0" destOrd="0" presId="urn:microsoft.com/office/officeart/2008/layout/LinedList"/>
    <dgm:cxn modelId="{6BE8758B-1A5E-4AAA-946F-98E622DF8C5D}" type="presParOf" srcId="{C7FFCCE5-EB16-40D1-B264-BEE5195E2A12}" destId="{FFD3E133-4E87-4088-90A1-8CE53FF12142}" srcOrd="1" destOrd="0" presId="urn:microsoft.com/office/officeart/2008/layout/LinedList"/>
    <dgm:cxn modelId="{65CC7A74-ED57-4DB7-836C-B69C64E8DE13}" type="presParOf" srcId="{AC77FE60-8BB1-4696-95CB-5CCE9CA856AF}" destId="{11840280-7493-4707-865A-764B34695AC8}" srcOrd="10" destOrd="0" presId="urn:microsoft.com/office/officeart/2008/layout/LinedList"/>
    <dgm:cxn modelId="{0073B71C-DFDF-470B-8BA5-C8C9E1C622D4}" type="presParOf" srcId="{AC77FE60-8BB1-4696-95CB-5CCE9CA856AF}" destId="{B90D267D-EFF8-44AA-866A-6B3FF07AE311}" srcOrd="11" destOrd="0" presId="urn:microsoft.com/office/officeart/2008/layout/LinedList"/>
    <dgm:cxn modelId="{AB2C3FEA-6F78-4CCA-8D71-E575AF80B272}" type="presParOf" srcId="{B90D267D-EFF8-44AA-866A-6B3FF07AE311}" destId="{C1C8C453-51A2-4705-8E39-9A72285E9F78}" srcOrd="0" destOrd="0" presId="urn:microsoft.com/office/officeart/2008/layout/LinedList"/>
    <dgm:cxn modelId="{BBCCE10E-B2C9-4A81-8828-363B9FD7939C}" type="presParOf" srcId="{B90D267D-EFF8-44AA-866A-6B3FF07AE311}" destId="{8AADAB2B-EB30-4729-B8E8-142D8B462417}" srcOrd="1" destOrd="0" presId="urn:microsoft.com/office/officeart/2008/layout/LinedList"/>
    <dgm:cxn modelId="{2E74F864-1905-4837-BAC1-7ADD4BDC8E23}" type="presParOf" srcId="{AC77FE60-8BB1-4696-95CB-5CCE9CA856AF}" destId="{BCB7CE46-7374-4956-848C-E8F4786FD0CB}" srcOrd="12" destOrd="0" presId="urn:microsoft.com/office/officeart/2008/layout/LinedList"/>
    <dgm:cxn modelId="{F11DF3B4-A577-437A-964C-EA3D87162632}" type="presParOf" srcId="{AC77FE60-8BB1-4696-95CB-5CCE9CA856AF}" destId="{B4E69FDF-F643-44A6-A4BB-7EF61C13EF8C}" srcOrd="13" destOrd="0" presId="urn:microsoft.com/office/officeart/2008/layout/LinedList"/>
    <dgm:cxn modelId="{F3BCE59D-9201-47AF-B5A7-F177FAC589E3}" type="presParOf" srcId="{B4E69FDF-F643-44A6-A4BB-7EF61C13EF8C}" destId="{B1BF69D7-519B-4510-A429-D39B2FC7C6CF}" srcOrd="0" destOrd="0" presId="urn:microsoft.com/office/officeart/2008/layout/LinedList"/>
    <dgm:cxn modelId="{5E22AFD7-C2D1-4A86-AFB2-9BD8F2140BC3}" type="presParOf" srcId="{B4E69FDF-F643-44A6-A4BB-7EF61C13EF8C}" destId="{8E8BE141-3D57-4386-B110-312C65EAFA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FFF54-7241-4AE3-A1C9-1C15E9D0CCA2}">
      <dsp:nvSpPr>
        <dsp:cNvPr id="0" name=""/>
        <dsp:cNvSpPr/>
      </dsp:nvSpPr>
      <dsp:spPr>
        <a:xfrm>
          <a:off x="0" y="619"/>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7F3EC-48B9-42FE-867C-A0A8B084A4EF}">
      <dsp:nvSpPr>
        <dsp:cNvPr id="0" name=""/>
        <dsp:cNvSpPr/>
      </dsp:nvSpPr>
      <dsp:spPr>
        <a:xfrm>
          <a:off x="0" y="619"/>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u="sng" kern="1200" dirty="0">
              <a:latin typeface="Calibri Light" panose="020F0302020204030204"/>
            </a:rPr>
            <a:t>USE CASES OF THE HOSPITAL ECOSYSTEM PROJECT IN REAL-LIFE</a:t>
          </a:r>
          <a:endParaRPr lang="en-US" sz="1400" b="1" u="sng" kern="1200" dirty="0"/>
        </a:p>
      </dsp:txBody>
      <dsp:txXfrm>
        <a:off x="0" y="619"/>
        <a:ext cx="7738534" cy="725296"/>
      </dsp:txXfrm>
    </dsp:sp>
    <dsp:sp modelId="{DAE194F8-2DC3-410F-9F4C-EFA43917AB04}">
      <dsp:nvSpPr>
        <dsp:cNvPr id="0" name=""/>
        <dsp:cNvSpPr/>
      </dsp:nvSpPr>
      <dsp:spPr>
        <a:xfrm>
          <a:off x="0" y="725916"/>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F3C6F-80AA-4FE9-8CC8-F187E4574E5F}">
      <dsp:nvSpPr>
        <dsp:cNvPr id="0" name=""/>
        <dsp:cNvSpPr/>
      </dsp:nvSpPr>
      <dsp:spPr>
        <a:xfrm>
          <a:off x="0" y="725916"/>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Patient management: healthcare providers can manage patient data, appointments, and medical records across all enterprises in the ecosystem.</a:t>
          </a:r>
        </a:p>
      </dsp:txBody>
      <dsp:txXfrm>
        <a:off x="0" y="725916"/>
        <a:ext cx="7738534" cy="725296"/>
      </dsp:txXfrm>
    </dsp:sp>
    <dsp:sp modelId="{6D461AA3-675E-40B8-98FE-4A51F65A34E1}">
      <dsp:nvSpPr>
        <dsp:cNvPr id="0" name=""/>
        <dsp:cNvSpPr/>
      </dsp:nvSpPr>
      <dsp:spPr>
        <a:xfrm>
          <a:off x="0" y="1451212"/>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346D7-7B57-4DBD-B6E2-8C0451CED2A6}">
      <dsp:nvSpPr>
        <dsp:cNvPr id="0" name=""/>
        <dsp:cNvSpPr/>
      </dsp:nvSpPr>
      <dsp:spPr>
        <a:xfrm>
          <a:off x="0" y="1451212"/>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Bed allocation: the hospital component of the ecosystem includes features for managing bed allocation for patients.</a:t>
          </a:r>
        </a:p>
      </dsp:txBody>
      <dsp:txXfrm>
        <a:off x="0" y="1451212"/>
        <a:ext cx="7738534" cy="725296"/>
      </dsp:txXfrm>
    </dsp:sp>
    <dsp:sp modelId="{AD435767-2138-4EE8-8FEB-B217958700D5}">
      <dsp:nvSpPr>
        <dsp:cNvPr id="0" name=""/>
        <dsp:cNvSpPr/>
      </dsp:nvSpPr>
      <dsp:spPr>
        <a:xfrm>
          <a:off x="0" y="2176508"/>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54AC6-05A3-405B-BCDF-6B43BE27E97B}">
      <dsp:nvSpPr>
        <dsp:cNvPr id="0" name=""/>
        <dsp:cNvSpPr/>
      </dsp:nvSpPr>
      <dsp:spPr>
        <a:xfrm>
          <a:off x="0" y="2176508"/>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Ambulance service: real-time tracking and monitoring of ambulance availability, dispatch, and transportation of patients to and from the hospital.</a:t>
          </a:r>
        </a:p>
      </dsp:txBody>
      <dsp:txXfrm>
        <a:off x="0" y="2176508"/>
        <a:ext cx="7738534" cy="725296"/>
      </dsp:txXfrm>
    </dsp:sp>
    <dsp:sp modelId="{76DEB64A-7140-446C-AF81-C67E8D883762}">
      <dsp:nvSpPr>
        <dsp:cNvPr id="0" name=""/>
        <dsp:cNvSpPr/>
      </dsp:nvSpPr>
      <dsp:spPr>
        <a:xfrm>
          <a:off x="0" y="2901804"/>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2FA6F-5E22-458B-9474-6298E505F4A6}">
      <dsp:nvSpPr>
        <dsp:cNvPr id="0" name=""/>
        <dsp:cNvSpPr/>
      </dsp:nvSpPr>
      <dsp:spPr>
        <a:xfrm>
          <a:off x="0" y="2901804"/>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Laboratory services and medical testing: the diagnostics component provides laboratory services, test results management, report generation, and record maintenance.</a:t>
          </a:r>
        </a:p>
      </dsp:txBody>
      <dsp:txXfrm>
        <a:off x="0" y="2901804"/>
        <a:ext cx="7738534" cy="725296"/>
      </dsp:txXfrm>
    </dsp:sp>
    <dsp:sp modelId="{11840280-7493-4707-865A-764B34695AC8}">
      <dsp:nvSpPr>
        <dsp:cNvPr id="0" name=""/>
        <dsp:cNvSpPr/>
      </dsp:nvSpPr>
      <dsp:spPr>
        <a:xfrm>
          <a:off x="0" y="3627100"/>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8C453-51A2-4705-8E39-9A72285E9F78}">
      <dsp:nvSpPr>
        <dsp:cNvPr id="0" name=""/>
        <dsp:cNvSpPr/>
      </dsp:nvSpPr>
      <dsp:spPr>
        <a:xfrm>
          <a:off x="0" y="3627100"/>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Medication management: the pharmacy component provides a comprehensive inventory management system for medical supplies and medicines, including stock management, procurement, and sales.</a:t>
          </a:r>
        </a:p>
      </dsp:txBody>
      <dsp:txXfrm>
        <a:off x="0" y="3627100"/>
        <a:ext cx="7738534" cy="725296"/>
      </dsp:txXfrm>
    </dsp:sp>
    <dsp:sp modelId="{BCB7CE46-7374-4956-848C-E8F4786FD0CB}">
      <dsp:nvSpPr>
        <dsp:cNvPr id="0" name=""/>
        <dsp:cNvSpPr/>
      </dsp:nvSpPr>
      <dsp:spPr>
        <a:xfrm>
          <a:off x="0" y="4352396"/>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F69D7-519B-4510-A429-D39B2FC7C6CF}">
      <dsp:nvSpPr>
        <dsp:cNvPr id="0" name=""/>
        <dsp:cNvSpPr/>
      </dsp:nvSpPr>
      <dsp:spPr>
        <a:xfrm>
          <a:off x="0" y="4352396"/>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Security and privacy: the Hospital Ecosystem includes robust security features, such as user authentication, to protect patient data from unauthorized access.</a:t>
          </a:r>
        </a:p>
      </dsp:txBody>
      <dsp:txXfrm>
        <a:off x="0" y="4352396"/>
        <a:ext cx="7738534" cy="725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CD10-D5A1-219A-2222-491A039FE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CF077E-B628-4876-942A-48F9F0A4F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CD6555-1E04-4C70-0875-BB41F0D1F44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66A44EC7-C267-B6DF-BD66-5597BFEDC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75474-053E-3B2C-43B9-B0D30084582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09133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1EC3-8938-6BB6-31E8-58F186004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D8374-219B-47F7-32DF-DDEBC30FE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6FEA2-310A-2C75-35B9-AD58432BF2CC}"/>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393BD24C-999F-CC51-1DE3-65CADE0E4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283AA-BFF8-1AF3-BE51-3E8832B12720}"/>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75113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3F64E-674E-07F1-6081-8C31B6F15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9C2AD-72C5-3D8D-8FD8-4063216CC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0B60A-74AD-85E3-FD26-E2B7C9F45516}"/>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41C4F5D0-48BA-D5B3-7EA5-0AB86C877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3729E-68F5-4747-1AB4-E670351E555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108407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09F9-029A-F8BC-53E6-7E368610CB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C73DB-7224-0E6E-F2C8-C706E2639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71FA-4209-507D-B29D-EB41504B7706}"/>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AB7AE2D4-EBD5-FA64-CE5A-084655506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C50BD-7BDA-C586-E7EE-359D0220301F}"/>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84712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81CC-5685-C08F-0C5A-D9112B3D1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E3BE2E-E835-C8E9-EE27-6C0737D93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DC022-6F1B-687C-6141-68967EBEC834}"/>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26D0147A-82EC-4638-5AB4-5DC6C26E2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67E66-C25D-C10D-01B8-590A38620F9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56216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A4A4-482A-B0F6-BF7C-B4A2654B74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21513-D328-4B53-B8EE-023E2A09C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5935FC-5CC0-B229-8F46-D2C61234C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856ECA-17D1-44E6-62C8-D64B5997F800}"/>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70D8ACCE-8C43-6F4D-A256-FB374983C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DEB0F-1F4C-C7E7-CA2D-B97E5931A184}"/>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41853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DAC5-D05E-00A1-1467-9E5A011B9A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48E35-EA93-8F10-E7C0-7C5E18E0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652F3B-4CA4-B409-14F6-DDE7CDCA7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63C14D-136F-8AB2-6E3C-A336444E25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D228D-08DC-DBEC-CC26-A59DFC6157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310526-1933-2EB1-0C7D-A96E87060F13}"/>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8" name="Footer Placeholder 7">
            <a:extLst>
              <a:ext uri="{FF2B5EF4-FFF2-40B4-BE49-F238E27FC236}">
                <a16:creationId xmlns:a16="http://schemas.microsoft.com/office/drawing/2014/main" id="{D9FB5103-3550-B0D8-D9F3-AA1BEFE205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728323-123C-2610-8C92-136A6F1A0DC7}"/>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77178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2400-7FAA-F7D6-6FCC-085B7AF20B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623C23-68B7-14C4-8DF0-2607A00643F4}"/>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4" name="Footer Placeholder 3">
            <a:extLst>
              <a:ext uri="{FF2B5EF4-FFF2-40B4-BE49-F238E27FC236}">
                <a16:creationId xmlns:a16="http://schemas.microsoft.com/office/drawing/2014/main" id="{C86FA96B-A48A-FD25-A201-F256EB1714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A3B8DD-7C87-8079-703B-5F49DEF1B842}"/>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46914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ABB9C0-0CB1-6F05-4A29-98049F5C159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3" name="Footer Placeholder 2">
            <a:extLst>
              <a:ext uri="{FF2B5EF4-FFF2-40B4-BE49-F238E27FC236}">
                <a16:creationId xmlns:a16="http://schemas.microsoft.com/office/drawing/2014/main" id="{BD181239-EA4A-26D4-8944-2AC4EE012E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D5D75B-B497-6231-E61F-F7FB84DBE5AE}"/>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82586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DBC-0182-A59E-8EE6-86740375F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E33C2C-B961-21EB-A2CB-603518AC7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1986A5-A7D4-3637-A4B5-95D6A63BB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E8577-2283-F30B-F793-B3CC02034A0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D1138E1D-45E6-B638-0B72-100F1DEE65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6D1F6B-5292-8812-86FB-D82719E1095C}"/>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414243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D466-6B76-E192-EC64-3308662DE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9C31CB-777F-3432-D498-001C4A13A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BD977A-51E5-2ED0-E654-D762118A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30ABA-2C17-4589-99A2-B562CA2E4E57}"/>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B0EA5653-A53E-1992-4E4E-C4BD4F97E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502D16-8287-3CD3-4F94-64872D93439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149744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extLst>
              <a:ext uri="{BEBA8EAE-BF5A-486C-A8C5-ECC9F3942E4B}">
                <a14:imgProps xmlns:a14="http://schemas.microsoft.com/office/drawing/2010/main">
                  <a14:imgLayer r:embed="rId14">
                    <a14:imgEffect>
                      <a14:artisticFilmGrain/>
                    </a14:imgEffect>
                  </a14:imgLayer>
                </a14:imgProps>
              </a:ext>
            </a:extLst>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174B0-FF52-5D76-90F1-594C21235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5076A0-B0D8-796B-8A11-FB0C797D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8A7E4-9DDC-594A-E907-1901596E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582EC014-E1C9-A66A-60B6-D2726A7A8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008CE0-90EB-C682-FF43-4B3C42D3A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77766-407C-4DA1-A1E6-2D5E7E3F1DD1}" type="slidenum">
              <a:rPr lang="en-IN" smtClean="0"/>
              <a:t>‹#›</a:t>
            </a:fld>
            <a:endParaRPr lang="en-IN"/>
          </a:p>
        </p:txBody>
      </p:sp>
    </p:spTree>
    <p:extLst>
      <p:ext uri="{BB962C8B-B14F-4D97-AF65-F5344CB8AC3E}">
        <p14:creationId xmlns:p14="http://schemas.microsoft.com/office/powerpoint/2010/main" val="248870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ucid.app/lucidchart/06c9b1ac-8b08-412d-9675-f0ba0f07e6cd/edit?viewport_loc=-932%2C-9663%2C3804%2C1728%2C0_0&amp;invitationId=inv_bc577191-d9d3-4652-968f-f0a51586a2d2"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
            <a:extLst>
              <a:ext uri="{FF2B5EF4-FFF2-40B4-BE49-F238E27FC236}">
                <a16:creationId xmlns:a16="http://schemas.microsoft.com/office/drawing/2014/main" id="{61005D36-6E9D-46AB-FDFD-B406AC581F0B}"/>
              </a:ext>
            </a:extLst>
          </p:cNvPr>
          <p:cNvSpPr txBox="1"/>
          <p:nvPr/>
        </p:nvSpPr>
        <p:spPr>
          <a:xfrm>
            <a:off x="5214506" y="1682395"/>
            <a:ext cx="1762983" cy="3946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60" b="1" kern="10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mn-ea"/>
                <a:cs typeface="Times New Roman" panose="02020603050405020304" pitchFamily="18" charset="0"/>
              </a:rPr>
              <a:t>INFO 5100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95DC9F19-3AC1-9787-A23F-C8060680DD3D}"/>
              </a:ext>
            </a:extLst>
          </p:cNvPr>
          <p:cNvSpPr txBox="1"/>
          <p:nvPr/>
        </p:nvSpPr>
        <p:spPr>
          <a:xfrm>
            <a:off x="3373751" y="2580189"/>
            <a:ext cx="5444492" cy="860682"/>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60" b="1" kern="10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mn-ea"/>
                <a:cs typeface="Times New Roman" panose="02020603050405020304" pitchFamily="18" charset="0"/>
              </a:rPr>
              <a:t>Application Engineering &amp; Development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3">
            <a:extLst>
              <a:ext uri="{FF2B5EF4-FFF2-40B4-BE49-F238E27FC236}">
                <a16:creationId xmlns:a16="http://schemas.microsoft.com/office/drawing/2014/main" id="{ACA1EC4F-2655-58EA-4AF0-D5E367847620}"/>
              </a:ext>
            </a:extLst>
          </p:cNvPr>
          <p:cNvSpPr txBox="1"/>
          <p:nvPr/>
        </p:nvSpPr>
        <p:spPr>
          <a:xfrm>
            <a:off x="4031032" y="3513646"/>
            <a:ext cx="4129928" cy="860682"/>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4620" b="1" kern="100">
                <a:ln w="6731" cap="flat" cmpd="sng" algn="ctr">
                  <a:solidFill>
                    <a:srgbClr val="FFFFFF"/>
                  </a:solidFill>
                  <a:prstDash val="solid"/>
                  <a:round/>
                </a:ln>
                <a:solidFill>
                  <a:srgbClr val="77BDBB"/>
                </a:solidFill>
                <a:effectLst>
                  <a:outerShdw dist="38100" dir="2700000" algn="bl">
                    <a:schemeClr val="accent5"/>
                  </a:outerShdw>
                </a:effectLst>
                <a:latin typeface="Calibri" panose="020F0502020204030204" pitchFamily="34" charset="0"/>
                <a:ea typeface="+mn-ea"/>
                <a:cs typeface="Times New Roman" panose="02020603050405020304" pitchFamily="18" charset="0"/>
              </a:rPr>
              <a:t>Hospital Ecosystem</a:t>
            </a:r>
            <a:endParaRPr lang="en-IN" sz="1600" kern="100">
              <a:solidFill>
                <a:srgbClr val="77BDBB"/>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F84B074-25D8-B974-A431-A60709E7DB4E}"/>
              </a:ext>
            </a:extLst>
          </p:cNvPr>
          <p:cNvSpPr txBox="1"/>
          <p:nvPr/>
        </p:nvSpPr>
        <p:spPr>
          <a:xfrm>
            <a:off x="1120477" y="4579850"/>
            <a:ext cx="9951041" cy="763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40080">
              <a:spcAft>
                <a:spcPts val="600"/>
              </a:spcAft>
            </a:pPr>
            <a:r>
              <a:rPr lang="en-US" sz="1120" b="1" u="sng" kern="1200">
                <a:solidFill>
                  <a:schemeClr val="tx1"/>
                </a:solidFill>
                <a:latin typeface="+mn-lt"/>
                <a:ea typeface="+mn-ea"/>
                <a:cs typeface="+mn-cs"/>
              </a:rPr>
              <a:t>Authors</a:t>
            </a:r>
          </a:p>
          <a:p>
            <a:pPr algn="ctr" defTabSz="640080">
              <a:spcAft>
                <a:spcPts val="600"/>
              </a:spcAft>
            </a:pPr>
            <a:endParaRPr lang="en-US" sz="1120" b="1" u="sng" kern="1200">
              <a:solidFill>
                <a:schemeClr val="tx1"/>
              </a:solidFill>
              <a:latin typeface="+mn-lt"/>
              <a:ea typeface="+mn-ea"/>
              <a:cs typeface="+mn-cs"/>
            </a:endParaRPr>
          </a:p>
          <a:p>
            <a:pPr algn="ctr" defTabSz="640080">
              <a:spcAft>
                <a:spcPts val="600"/>
              </a:spcAft>
            </a:pPr>
            <a:r>
              <a:rPr lang="en-US" sz="1120" b="1" kern="1200">
                <a:solidFill>
                  <a:schemeClr val="tx1"/>
                </a:solidFill>
                <a:latin typeface="+mn-lt"/>
                <a:ea typeface="+mn-ea"/>
                <a:cs typeface="+mn-cs"/>
              </a:rPr>
              <a:t>Saketh Sai Mallepudi                                                Sashank Machiraju                                                       Suhasini Polampelly</a:t>
            </a:r>
            <a:endParaRPr lang="en-US" sz="1600" b="1">
              <a:cs typeface="Calibri"/>
            </a:endParaRPr>
          </a:p>
        </p:txBody>
      </p:sp>
    </p:spTree>
    <p:extLst>
      <p:ext uri="{BB962C8B-B14F-4D97-AF65-F5344CB8AC3E}">
        <p14:creationId xmlns:p14="http://schemas.microsoft.com/office/powerpoint/2010/main" val="312295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Box 1" title="UML Class Diagram">
            <a:extLst>
              <a:ext uri="{FF2B5EF4-FFF2-40B4-BE49-F238E27FC236}">
                <a16:creationId xmlns:a16="http://schemas.microsoft.com/office/drawing/2014/main" id="{D096526E-D199-B86F-A7C8-71F162893212}"/>
              </a:ext>
            </a:extLst>
          </p:cNvPr>
          <p:cNvSpPr txBox="1"/>
          <p:nvPr/>
        </p:nvSpPr>
        <p:spPr>
          <a:xfrm>
            <a:off x="784874" y="3111085"/>
            <a:ext cx="4770187" cy="770179"/>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560"/>
              </a:spcAft>
            </a:pPr>
            <a:r>
              <a:rPr lang="en-US" sz="3200" b="1"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hlinkClick r:id="rId2">
                  <a:extLst>
                    <a:ext uri="{A12FA001-AC4F-418D-AE19-62706E023703}">
                      <ahyp:hlinkClr xmlns:ahyp="http://schemas.microsoft.com/office/drawing/2018/hyperlinkcolor" val="tx"/>
                    </a:ext>
                  </a:extLst>
                </a:hlinkClick>
              </a:rPr>
              <a:t>UML Class diagram</a:t>
            </a:r>
            <a:endParaRPr lang="en-US" sz="3200">
              <a:solidFill>
                <a:srgbClr val="000000"/>
              </a:solidFill>
              <a:cs typeface="Calibri" panose="020F0502020204030204"/>
            </a:endParaRPr>
          </a:p>
          <a:p>
            <a:pPr algn="ctr">
              <a:lnSpc>
                <a:spcPct val="90000"/>
              </a:lnSpc>
              <a:spcBef>
                <a:spcPct val="0"/>
              </a:spcBef>
              <a:spcAft>
                <a:spcPts val="560"/>
              </a:spcAft>
            </a:pPr>
            <a:endParaRPr lang="en-US" sz="3200" dirty="0">
              <a:solidFill>
                <a:srgbClr val="000000"/>
              </a:solidFill>
              <a:ea typeface="+mj-ea"/>
              <a:cs typeface="Calibri"/>
            </a:endParaRPr>
          </a:p>
        </p:txBody>
      </p:sp>
      <p:pic>
        <p:nvPicPr>
          <p:cNvPr id="3" name="Picture 3" descr="Diagram, timeline&#10;&#10;Description automatically generated">
            <a:extLst>
              <a:ext uri="{FF2B5EF4-FFF2-40B4-BE49-F238E27FC236}">
                <a16:creationId xmlns:a16="http://schemas.microsoft.com/office/drawing/2014/main" id="{BB07457F-3A88-86D0-A180-6CF7E126BBF4}"/>
              </a:ext>
            </a:extLst>
          </p:cNvPr>
          <p:cNvPicPr>
            <a:picLocks noChangeAspect="1"/>
          </p:cNvPicPr>
          <p:nvPr/>
        </p:nvPicPr>
        <p:blipFill>
          <a:blip r:embed="rId3"/>
          <a:stretch>
            <a:fillRect/>
          </a:stretch>
        </p:blipFill>
        <p:spPr>
          <a:xfrm>
            <a:off x="5449871" y="313204"/>
            <a:ext cx="5952585" cy="6229502"/>
          </a:xfrm>
          <a:prstGeom prst="rect">
            <a:avLst/>
          </a:prstGeom>
        </p:spPr>
      </p:pic>
      <p:pic>
        <p:nvPicPr>
          <p:cNvPr id="2" name="Picture 2" descr="Northeastern University Logo and symbol, meaning, history ...">
            <a:extLst>
              <a:ext uri="{FF2B5EF4-FFF2-40B4-BE49-F238E27FC236}">
                <a16:creationId xmlns:a16="http://schemas.microsoft.com/office/drawing/2014/main" id="{4A2688FC-51B7-924E-5F60-7CE75DE66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4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7" name="Rectangle 2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3CBD8298-4F55-015C-7BC5-D1204E9DE893}"/>
              </a:ext>
            </a:extLst>
          </p:cNvPr>
          <p:cNvPicPr>
            <a:picLocks noChangeAspect="1"/>
          </p:cNvPicPr>
          <p:nvPr/>
        </p:nvPicPr>
        <p:blipFill rotWithShape="1">
          <a:blip r:embed="rId2">
            <a:alphaModFix amt="50000"/>
          </a:blip>
          <a:srcRect t="14449"/>
          <a:stretch/>
        </p:blipFill>
        <p:spPr>
          <a:xfrm>
            <a:off x="20" y="1"/>
            <a:ext cx="12191980" cy="6857999"/>
          </a:xfrm>
          <a:prstGeom prst="rect">
            <a:avLst/>
          </a:prstGeom>
        </p:spPr>
      </p:pic>
      <p:sp>
        <p:nvSpPr>
          <p:cNvPr id="18" name="Text Box 1">
            <a:extLst>
              <a:ext uri="{FF2B5EF4-FFF2-40B4-BE49-F238E27FC236}">
                <a16:creationId xmlns:a16="http://schemas.microsoft.com/office/drawing/2014/main" id="{C0C0C1C5-A8DF-63F9-6415-1E15E3582756}"/>
              </a:ext>
            </a:extLst>
          </p:cNvPr>
          <p:cNvSpPr txBox="1"/>
          <p:nvPr/>
        </p:nvSpPr>
        <p:spPr>
          <a:xfrm>
            <a:off x="1524000" y="1122362"/>
            <a:ext cx="9144000" cy="2900518"/>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6000" b="1">
                <a:ln w="9525" cap="flat" cmpd="sng" algn="ctr">
                  <a:solidFill>
                    <a:srgbClr val="FFFFFF"/>
                  </a:solidFill>
                  <a:prstDash val="solid"/>
                  <a:round/>
                </a:ln>
                <a:solidFill>
                  <a:srgbClr val="FFFFFF"/>
                </a:solidFill>
                <a:effectLst>
                  <a:outerShdw blurRad="12700" dist="38100" dir="2700000" algn="tl">
                    <a:schemeClr val="bg1">
                      <a:lumMod val="50000"/>
                    </a:schemeClr>
                  </a:outerShdw>
                </a:effectLst>
                <a:latin typeface="+mj-lt"/>
                <a:ea typeface="+mj-ea"/>
                <a:cs typeface="+mj-cs"/>
              </a:rPr>
              <a:t>Few snapshots of the application</a:t>
            </a:r>
            <a:endParaRPr lang="en-US" sz="6000">
              <a:solidFill>
                <a:srgbClr val="FFFFFF"/>
              </a:solidFill>
              <a:latin typeface="+mj-lt"/>
              <a:ea typeface="+mj-ea"/>
              <a:cs typeface="+mj-cs"/>
            </a:endParaRPr>
          </a:p>
        </p:txBody>
      </p:sp>
    </p:spTree>
    <p:extLst>
      <p:ext uri="{BB962C8B-B14F-4D97-AF65-F5344CB8AC3E}">
        <p14:creationId xmlns:p14="http://schemas.microsoft.com/office/powerpoint/2010/main" val="9301021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3CBD8298-4F55-015C-7BC5-D1204E9DE893}"/>
              </a:ext>
            </a:extLst>
          </p:cNvPr>
          <p:cNvPicPr>
            <a:picLocks noChangeAspect="1"/>
          </p:cNvPicPr>
          <p:nvPr/>
        </p:nvPicPr>
        <p:blipFill>
          <a:blip r:embed="rId2"/>
          <a:stretch>
            <a:fillRect/>
          </a:stretch>
        </p:blipFill>
        <p:spPr>
          <a:xfrm>
            <a:off x="1859450" y="643467"/>
            <a:ext cx="8473100" cy="5571065"/>
          </a:xfrm>
          <a:prstGeom prst="rect">
            <a:avLst/>
          </a:prstGeom>
          <a:ln>
            <a:noFill/>
          </a:ln>
        </p:spPr>
      </p:pic>
      <p:sp>
        <p:nvSpPr>
          <p:cNvPr id="16"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Northeastern University Logo and symbol, meaning, history ...">
            <a:extLst>
              <a:ext uri="{FF2B5EF4-FFF2-40B4-BE49-F238E27FC236}">
                <a16:creationId xmlns:a16="http://schemas.microsoft.com/office/drawing/2014/main" id="{F0AFF4EE-1F76-E967-C2BB-B78B58205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52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7654F86-EC7B-87AA-DC6F-C80C2B27CF1B}"/>
              </a:ext>
            </a:extLst>
          </p:cNvPr>
          <p:cNvPicPr>
            <a:picLocks noChangeAspect="1"/>
          </p:cNvPicPr>
          <p:nvPr/>
        </p:nvPicPr>
        <p:blipFill rotWithShape="1">
          <a:blip r:embed="rId2"/>
          <a:srcRect b="5721"/>
          <a:stretch/>
        </p:blipFill>
        <p:spPr>
          <a:xfrm>
            <a:off x="1783503" y="1142004"/>
            <a:ext cx="8624993" cy="4573992"/>
          </a:xfrm>
          <a:prstGeom prst="rect">
            <a:avLst/>
          </a:prstGeom>
        </p:spPr>
      </p:pic>
      <p:pic>
        <p:nvPicPr>
          <p:cNvPr id="9" name="Picture 2" descr="Northeastern University Logo and symbol, meaning, history ...">
            <a:extLst>
              <a:ext uri="{FF2B5EF4-FFF2-40B4-BE49-F238E27FC236}">
                <a16:creationId xmlns:a16="http://schemas.microsoft.com/office/drawing/2014/main" id="{1D22BE67-A7CD-4C01-517E-98F699586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9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7654F86-EC7B-87AA-DC6F-C80C2B27CF1B}"/>
              </a:ext>
            </a:extLst>
          </p:cNvPr>
          <p:cNvPicPr>
            <a:picLocks noChangeAspect="1"/>
          </p:cNvPicPr>
          <p:nvPr/>
        </p:nvPicPr>
        <p:blipFill rotWithShape="1">
          <a:blip r:embed="rId2"/>
          <a:srcRect b="5721"/>
          <a:stretch/>
        </p:blipFill>
        <p:spPr>
          <a:xfrm>
            <a:off x="1783503" y="1142004"/>
            <a:ext cx="8624993" cy="4573992"/>
          </a:xfrm>
          <a:prstGeom prst="rect">
            <a:avLst/>
          </a:prstGeom>
        </p:spPr>
      </p:pic>
      <p:pic>
        <p:nvPicPr>
          <p:cNvPr id="3" name="Picture 2">
            <a:extLst>
              <a:ext uri="{FF2B5EF4-FFF2-40B4-BE49-F238E27FC236}">
                <a16:creationId xmlns:a16="http://schemas.microsoft.com/office/drawing/2014/main" id="{1FE6D680-5D76-476E-BF7B-8A7A834D3942}"/>
              </a:ext>
            </a:extLst>
          </p:cNvPr>
          <p:cNvPicPr>
            <a:picLocks noChangeAspect="1"/>
          </p:cNvPicPr>
          <p:nvPr/>
        </p:nvPicPr>
        <p:blipFill>
          <a:blip r:embed="rId3"/>
          <a:stretch>
            <a:fillRect/>
          </a:stretch>
        </p:blipFill>
        <p:spPr>
          <a:xfrm>
            <a:off x="1783503" y="1142004"/>
            <a:ext cx="8624992" cy="4851559"/>
          </a:xfrm>
          <a:prstGeom prst="rect">
            <a:avLst/>
          </a:prstGeom>
        </p:spPr>
      </p:pic>
      <p:pic>
        <p:nvPicPr>
          <p:cNvPr id="9" name="Picture 2" descr="Northeastern University Logo and symbol, meaning, history ...">
            <a:extLst>
              <a:ext uri="{FF2B5EF4-FFF2-40B4-BE49-F238E27FC236}">
                <a16:creationId xmlns:a16="http://schemas.microsoft.com/office/drawing/2014/main" id="{18F77B7C-2015-DEF8-8851-87A38B0271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72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21E659B7-A536-97B1-3439-2CFED65A1F2C}"/>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Players and contributions</a:t>
            </a:r>
            <a:endParaRPr lang="en-US" dirty="0"/>
          </a:p>
        </p:txBody>
      </p:sp>
      <p:sp>
        <p:nvSpPr>
          <p:cNvPr id="3" name="TextBox 2">
            <a:extLst>
              <a:ext uri="{FF2B5EF4-FFF2-40B4-BE49-F238E27FC236}">
                <a16:creationId xmlns:a16="http://schemas.microsoft.com/office/drawing/2014/main" id="{81D6FE63-DD54-4A4E-D568-631D6E221EAB}"/>
              </a:ext>
            </a:extLst>
          </p:cNvPr>
          <p:cNvSpPr txBox="1"/>
          <p:nvPr/>
        </p:nvSpPr>
        <p:spPr>
          <a:xfrm>
            <a:off x="2142563" y="1679139"/>
            <a:ext cx="7906870" cy="830997"/>
          </a:xfrm>
          <a:prstGeom prst="rect">
            <a:avLst/>
          </a:prstGeom>
          <a:noFill/>
        </p:spPr>
        <p:txBody>
          <a:bodyPr wrap="square" rtlCol="0">
            <a:spAutoFit/>
          </a:bodyPr>
          <a:lstStyle/>
          <a:p>
            <a:pPr algn="ctr"/>
            <a:r>
              <a:rPr lang="en-IN" sz="2400" dirty="0" err="1"/>
              <a:t>Saketh</a:t>
            </a:r>
            <a:r>
              <a:rPr lang="en-IN" sz="2400" dirty="0"/>
              <a:t> Sai: Pharmacy enterprise, Hospital enterprise, Component Diagram </a:t>
            </a:r>
          </a:p>
        </p:txBody>
      </p:sp>
      <p:sp>
        <p:nvSpPr>
          <p:cNvPr id="4" name="TextBox 3">
            <a:extLst>
              <a:ext uri="{FF2B5EF4-FFF2-40B4-BE49-F238E27FC236}">
                <a16:creationId xmlns:a16="http://schemas.microsoft.com/office/drawing/2014/main" id="{C8DCF6C4-01B9-5491-5F53-99BAAB7F38F6}"/>
              </a:ext>
            </a:extLst>
          </p:cNvPr>
          <p:cNvSpPr txBox="1"/>
          <p:nvPr/>
        </p:nvSpPr>
        <p:spPr>
          <a:xfrm>
            <a:off x="1976715" y="3068189"/>
            <a:ext cx="8252014" cy="830997"/>
          </a:xfrm>
          <a:prstGeom prst="rect">
            <a:avLst/>
          </a:prstGeom>
          <a:noFill/>
        </p:spPr>
        <p:txBody>
          <a:bodyPr wrap="square" rtlCol="0">
            <a:spAutoFit/>
          </a:bodyPr>
          <a:lstStyle/>
          <a:p>
            <a:pPr algn="ctr"/>
            <a:r>
              <a:rPr lang="en-IN" sz="2400" dirty="0" err="1"/>
              <a:t>Suhasini</a:t>
            </a:r>
            <a:r>
              <a:rPr lang="en-IN" sz="2400" dirty="0"/>
              <a:t> </a:t>
            </a:r>
            <a:r>
              <a:rPr lang="en-IN" sz="2400" dirty="0" err="1"/>
              <a:t>Polampelly</a:t>
            </a:r>
            <a:r>
              <a:rPr lang="en-IN" sz="2400" dirty="0"/>
              <a:t>: Diagnostics enterprise, Hospital Enterprise, Presentation</a:t>
            </a:r>
          </a:p>
        </p:txBody>
      </p:sp>
      <p:sp>
        <p:nvSpPr>
          <p:cNvPr id="5" name="TextBox 4">
            <a:extLst>
              <a:ext uri="{FF2B5EF4-FFF2-40B4-BE49-F238E27FC236}">
                <a16:creationId xmlns:a16="http://schemas.microsoft.com/office/drawing/2014/main" id="{84357C0B-9CE8-74A7-01F3-D19E6E3E3BB3}"/>
              </a:ext>
            </a:extLst>
          </p:cNvPr>
          <p:cNvSpPr txBox="1"/>
          <p:nvPr/>
        </p:nvSpPr>
        <p:spPr>
          <a:xfrm>
            <a:off x="2149287" y="4457239"/>
            <a:ext cx="7906870" cy="830997"/>
          </a:xfrm>
          <a:prstGeom prst="rect">
            <a:avLst/>
          </a:prstGeom>
          <a:noFill/>
        </p:spPr>
        <p:txBody>
          <a:bodyPr wrap="square" rtlCol="0">
            <a:spAutoFit/>
          </a:bodyPr>
          <a:lstStyle/>
          <a:p>
            <a:pPr algn="ctr"/>
            <a:r>
              <a:rPr lang="en-IN" sz="2400" dirty="0"/>
              <a:t>Sashank Machiraju: Ambulance enterprise, Hospital Enterprise, UML Diagram </a:t>
            </a:r>
          </a:p>
        </p:txBody>
      </p:sp>
      <p:pic>
        <p:nvPicPr>
          <p:cNvPr id="6" name="Picture 2" descr="Northeastern University Logo and symbol, meaning, history ...">
            <a:extLst>
              <a:ext uri="{FF2B5EF4-FFF2-40B4-BE49-F238E27FC236}">
                <a16:creationId xmlns:a16="http://schemas.microsoft.com/office/drawing/2014/main" id="{F2B92487-1101-E691-721C-5106BF426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31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C2FB87-8F0A-E8B0-5C39-9877C3072A49}"/>
              </a:ext>
            </a:extLst>
          </p:cNvPr>
          <p:cNvSpPr/>
          <p:nvPr/>
        </p:nvSpPr>
        <p:spPr>
          <a:xfrm>
            <a:off x="4016905" y="2828835"/>
            <a:ext cx="4158190" cy="1200329"/>
          </a:xfrm>
          <a:prstGeom prst="rect">
            <a:avLst/>
          </a:prstGeom>
          <a:noFill/>
        </p:spPr>
        <p:txBody>
          <a:bodyPr wrap="none" lIns="91440" tIns="45720" rIns="91440" bIns="45720">
            <a:spAutoFit/>
          </a:bodyPr>
          <a:lstStyle/>
          <a:p>
            <a:pPr algn="ctr"/>
            <a:r>
              <a:rPr lang="en-US" sz="7200" b="1" dirty="0">
                <a:ln w="22225">
                  <a:solidFill>
                    <a:schemeClr val="accent2"/>
                  </a:solidFill>
                  <a:prstDash val="solid"/>
                </a:ln>
                <a:solidFill>
                  <a:schemeClr val="accent2">
                    <a:lumMod val="40000"/>
                    <a:lumOff val="60000"/>
                  </a:schemeClr>
                </a:solidFill>
              </a:rPr>
              <a:t>Thank you</a:t>
            </a:r>
          </a:p>
        </p:txBody>
      </p:sp>
      <p:pic>
        <p:nvPicPr>
          <p:cNvPr id="1026" name="Picture 2" descr="Northeastern University Logo and symbol, meaning, history ...">
            <a:extLst>
              <a:ext uri="{FF2B5EF4-FFF2-40B4-BE49-F238E27FC236}">
                <a16:creationId xmlns:a16="http://schemas.microsoft.com/office/drawing/2014/main" id="{EA593A4E-C551-B496-8459-00C5BDA9C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84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D64E0E60-B074-FF7B-9C3A-F25BACA45EB1}"/>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Project Overview</a:t>
            </a:r>
            <a:endParaRPr lang="en-US" dirty="0"/>
          </a:p>
        </p:txBody>
      </p:sp>
      <p:sp>
        <p:nvSpPr>
          <p:cNvPr id="4" name="TextBox 3">
            <a:extLst>
              <a:ext uri="{FF2B5EF4-FFF2-40B4-BE49-F238E27FC236}">
                <a16:creationId xmlns:a16="http://schemas.microsoft.com/office/drawing/2014/main" id="{0D2F2064-D7F4-30CB-13FD-72FA2E2CFB04}"/>
              </a:ext>
            </a:extLst>
          </p:cNvPr>
          <p:cNvSpPr txBox="1"/>
          <p:nvPr/>
        </p:nvSpPr>
        <p:spPr>
          <a:xfrm>
            <a:off x="1253067" y="914399"/>
            <a:ext cx="1015153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AutoNum type="arabicPeriod"/>
            </a:pPr>
            <a:r>
              <a:rPr lang="en-US" sz="1600" dirty="0">
                <a:solidFill>
                  <a:srgbClr val="000000"/>
                </a:solidFill>
                <a:latin typeface="Söhne"/>
              </a:rPr>
              <a:t> The Hospital Ecosystem is a Java Swing application for managing hospital, ambulance service, diagnostics, and pharmacy.</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It offers a user-friendly interface for managing patient data, appointments, and medical records across all enterprises.</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ambulance service component provides real-time tracking and monitoring of ambulance availability, dispatch, and transportation of </a:t>
            </a:r>
            <a:r>
              <a:rPr lang="en-US" sz="1600" dirty="0">
                <a:solidFill>
                  <a:srgbClr val="000000"/>
                </a:solidFill>
                <a:latin typeface="Calibri"/>
                <a:cs typeface="Calibri"/>
              </a:rPr>
              <a:t>patients</a:t>
            </a:r>
            <a:r>
              <a:rPr lang="en-US" sz="1600" dirty="0">
                <a:solidFill>
                  <a:srgbClr val="000000"/>
                </a:solidFill>
                <a:latin typeface="Söhne"/>
              </a:rPr>
              <a:t> to and from the hospital.</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diagnostics component provides laboratory services and medical testing facilities, and the pharmacy component provides a comprehensive inventory management system.</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Hospital Ecosystem includes robust security features to protect patient data from unauthorized access.</a:t>
            </a:r>
          </a:p>
        </p:txBody>
      </p:sp>
      <p:sp>
        <p:nvSpPr>
          <p:cNvPr id="2" name="Text Box 1">
            <a:extLst>
              <a:ext uri="{FF2B5EF4-FFF2-40B4-BE49-F238E27FC236}">
                <a16:creationId xmlns:a16="http://schemas.microsoft.com/office/drawing/2014/main" id="{BA8B12D4-BDC2-E0FC-725E-6B8E75B31803}"/>
              </a:ext>
            </a:extLst>
          </p:cNvPr>
          <p:cNvSpPr txBox="1"/>
          <p:nvPr/>
        </p:nvSpPr>
        <p:spPr>
          <a:xfrm>
            <a:off x="4389007" y="4285895"/>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Problem statement</a:t>
            </a:r>
            <a:endParaRPr lang="en-US" dirty="0"/>
          </a:p>
        </p:txBody>
      </p:sp>
      <p:sp>
        <p:nvSpPr>
          <p:cNvPr id="7" name="TextBox 6">
            <a:extLst>
              <a:ext uri="{FF2B5EF4-FFF2-40B4-BE49-F238E27FC236}">
                <a16:creationId xmlns:a16="http://schemas.microsoft.com/office/drawing/2014/main" id="{A3326784-4200-BE87-D307-A5D1DB063C07}"/>
              </a:ext>
            </a:extLst>
          </p:cNvPr>
          <p:cNvSpPr txBox="1"/>
          <p:nvPr/>
        </p:nvSpPr>
        <p:spPr>
          <a:xfrm>
            <a:off x="1253067" y="5010150"/>
            <a:ext cx="993986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t>The Hospital Ecosystem is solving the problem of disjointed healthcare systems by providing a comprehensive solution that integrates hospital management, ambulance services, diagnostics, and pharmacy operations into a single platform. It streamlines healthcare operations and enhances patient outcomes by providing real-time tracking and monitoring, inventory management, and secure access to patient data across all enterprises when deemed necessary. This helps to improve the overall healthcare experience for both patients and healthcare providers.</a:t>
            </a:r>
            <a:endParaRPr lang="en-US" sz="1600" dirty="0">
              <a:cs typeface="Calibri"/>
            </a:endParaRPr>
          </a:p>
        </p:txBody>
      </p:sp>
      <p:pic>
        <p:nvPicPr>
          <p:cNvPr id="5" name="Picture 2" descr="Northeastern University Logo and symbol, meaning, history ...">
            <a:extLst>
              <a:ext uri="{FF2B5EF4-FFF2-40B4-BE49-F238E27FC236}">
                <a16:creationId xmlns:a16="http://schemas.microsoft.com/office/drawing/2014/main" id="{432C7B49-BF51-5C71-4844-6E8253337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8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F7A307-028C-B447-BB0F-EA07D86F715E}"/>
              </a:ext>
            </a:extLst>
          </p:cNvPr>
          <p:cNvSpPr/>
          <p:nvPr/>
        </p:nvSpPr>
        <p:spPr>
          <a:xfrm>
            <a:off x="4019020" y="1510770"/>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Hospital</a:t>
            </a:r>
            <a:endParaRPr lang="en-US" dirty="0">
              <a:solidFill>
                <a:srgbClr val="000000"/>
              </a:solidFill>
            </a:endParaRPr>
          </a:p>
        </p:txBody>
      </p:sp>
      <p:sp>
        <p:nvSpPr>
          <p:cNvPr id="4" name="Text Box 1">
            <a:extLst>
              <a:ext uri="{FF2B5EF4-FFF2-40B4-BE49-F238E27FC236}">
                <a16:creationId xmlns:a16="http://schemas.microsoft.com/office/drawing/2014/main" id="{882EC36D-E396-1BB4-7979-A2D67C921CAD}"/>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Project Structure</a:t>
            </a:r>
            <a:endParaRPr lang="en-US" dirty="0"/>
          </a:p>
        </p:txBody>
      </p:sp>
      <p:sp>
        <p:nvSpPr>
          <p:cNvPr id="5" name="Rectangle 4">
            <a:extLst>
              <a:ext uri="{FF2B5EF4-FFF2-40B4-BE49-F238E27FC236}">
                <a16:creationId xmlns:a16="http://schemas.microsoft.com/office/drawing/2014/main" id="{D35117B6-63D4-5715-DE85-AC795DAAD52B}"/>
              </a:ext>
            </a:extLst>
          </p:cNvPr>
          <p:cNvSpPr/>
          <p:nvPr/>
        </p:nvSpPr>
        <p:spPr>
          <a:xfrm>
            <a:off x="1690686" y="1510769"/>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Ambulance</a:t>
            </a:r>
            <a:endParaRPr lang="en-US" dirty="0">
              <a:solidFill>
                <a:srgbClr val="000000"/>
              </a:solidFill>
            </a:endParaRPr>
          </a:p>
        </p:txBody>
      </p:sp>
      <p:sp>
        <p:nvSpPr>
          <p:cNvPr id="6" name="Rectangle 5">
            <a:extLst>
              <a:ext uri="{FF2B5EF4-FFF2-40B4-BE49-F238E27FC236}">
                <a16:creationId xmlns:a16="http://schemas.microsoft.com/office/drawing/2014/main" id="{0542AD58-6EA6-D145-7E9D-7B3DE9185ED6}"/>
              </a:ext>
            </a:extLst>
          </p:cNvPr>
          <p:cNvSpPr/>
          <p:nvPr/>
        </p:nvSpPr>
        <p:spPr>
          <a:xfrm>
            <a:off x="6368520" y="1510770"/>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Diagnostics</a:t>
            </a:r>
            <a:endParaRPr lang="en-US" dirty="0">
              <a:solidFill>
                <a:srgbClr val="000000"/>
              </a:solidFill>
            </a:endParaRPr>
          </a:p>
        </p:txBody>
      </p:sp>
      <p:sp>
        <p:nvSpPr>
          <p:cNvPr id="7" name="Rectangle 6">
            <a:extLst>
              <a:ext uri="{FF2B5EF4-FFF2-40B4-BE49-F238E27FC236}">
                <a16:creationId xmlns:a16="http://schemas.microsoft.com/office/drawing/2014/main" id="{A0CE76DC-11DF-04CB-8B1D-BB976E4DECD7}"/>
              </a:ext>
            </a:extLst>
          </p:cNvPr>
          <p:cNvSpPr/>
          <p:nvPr/>
        </p:nvSpPr>
        <p:spPr>
          <a:xfrm>
            <a:off x="8686269" y="1510769"/>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Pharmacy</a:t>
            </a:r>
            <a:endParaRPr lang="en-US" dirty="0">
              <a:solidFill>
                <a:srgbClr val="000000"/>
              </a:solidFill>
            </a:endParaRPr>
          </a:p>
        </p:txBody>
      </p:sp>
      <p:sp>
        <p:nvSpPr>
          <p:cNvPr id="8" name="TextBox 7">
            <a:extLst>
              <a:ext uri="{FF2B5EF4-FFF2-40B4-BE49-F238E27FC236}">
                <a16:creationId xmlns:a16="http://schemas.microsoft.com/office/drawing/2014/main" id="{97DAC2A8-2A7D-552F-0B79-CD3172C6C4CF}"/>
              </a:ext>
            </a:extLst>
          </p:cNvPr>
          <p:cNvSpPr txBox="1"/>
          <p:nvPr/>
        </p:nvSpPr>
        <p:spPr>
          <a:xfrm>
            <a:off x="5479520" y="1002771"/>
            <a:ext cx="1243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Enterprises</a:t>
            </a:r>
            <a:endParaRPr lang="en-US" b="1" u="sng" dirty="0"/>
          </a:p>
        </p:txBody>
      </p:sp>
      <p:sp>
        <p:nvSpPr>
          <p:cNvPr id="10" name="TextBox 9">
            <a:extLst>
              <a:ext uri="{FF2B5EF4-FFF2-40B4-BE49-F238E27FC236}">
                <a16:creationId xmlns:a16="http://schemas.microsoft.com/office/drawing/2014/main" id="{0BB45D98-8CEF-E587-BA45-96522D470AC4}"/>
              </a:ext>
            </a:extLst>
          </p:cNvPr>
          <p:cNvSpPr txBox="1"/>
          <p:nvPr/>
        </p:nvSpPr>
        <p:spPr>
          <a:xfrm>
            <a:off x="5391570" y="2504864"/>
            <a:ext cx="15187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Organizations</a:t>
            </a:r>
            <a:endParaRPr lang="en-US" b="1" u="sng" dirty="0"/>
          </a:p>
        </p:txBody>
      </p:sp>
      <p:sp>
        <p:nvSpPr>
          <p:cNvPr id="11" name="Rectangle 10">
            <a:extLst>
              <a:ext uri="{FF2B5EF4-FFF2-40B4-BE49-F238E27FC236}">
                <a16:creationId xmlns:a16="http://schemas.microsoft.com/office/drawing/2014/main" id="{F69F6A51-5CEA-ECB6-C170-E847A519FCEE}"/>
              </a:ext>
            </a:extLst>
          </p:cNvPr>
          <p:cNvSpPr/>
          <p:nvPr/>
        </p:nvSpPr>
        <p:spPr>
          <a:xfrm>
            <a:off x="1167259" y="3345093"/>
            <a:ext cx="1418167" cy="285749"/>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drivers</a:t>
            </a:r>
            <a:endParaRPr lang="en-US" sz="1200" dirty="0">
              <a:solidFill>
                <a:srgbClr val="000000"/>
              </a:solidFill>
            </a:endParaRPr>
          </a:p>
        </p:txBody>
      </p:sp>
      <p:sp>
        <p:nvSpPr>
          <p:cNvPr id="12" name="Rectangle 11">
            <a:extLst>
              <a:ext uri="{FF2B5EF4-FFF2-40B4-BE49-F238E27FC236}">
                <a16:creationId xmlns:a16="http://schemas.microsoft.com/office/drawing/2014/main" id="{6C116F04-96B7-DB30-FD10-4E83C450813F}"/>
              </a:ext>
            </a:extLst>
          </p:cNvPr>
          <p:cNvSpPr/>
          <p:nvPr/>
        </p:nvSpPr>
        <p:spPr>
          <a:xfrm>
            <a:off x="3253970" y="3340967"/>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Ambulances</a:t>
            </a:r>
            <a:endParaRPr lang="en-US" sz="1200" dirty="0">
              <a:solidFill>
                <a:srgbClr val="000000"/>
              </a:solidFill>
            </a:endParaRPr>
          </a:p>
        </p:txBody>
      </p:sp>
      <p:sp>
        <p:nvSpPr>
          <p:cNvPr id="3" name="TextBox 2">
            <a:extLst>
              <a:ext uri="{FF2B5EF4-FFF2-40B4-BE49-F238E27FC236}">
                <a16:creationId xmlns:a16="http://schemas.microsoft.com/office/drawing/2014/main" id="{D7DCF963-5762-D612-D4E8-83883FEDBC20}"/>
              </a:ext>
            </a:extLst>
          </p:cNvPr>
          <p:cNvSpPr txBox="1"/>
          <p:nvPr/>
        </p:nvSpPr>
        <p:spPr>
          <a:xfrm>
            <a:off x="5719200" y="4782887"/>
            <a:ext cx="7455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Roles</a:t>
            </a:r>
            <a:endParaRPr lang="en-US" dirty="0"/>
          </a:p>
        </p:txBody>
      </p:sp>
      <p:sp>
        <p:nvSpPr>
          <p:cNvPr id="9" name="Rectangle 8">
            <a:extLst>
              <a:ext uri="{FF2B5EF4-FFF2-40B4-BE49-F238E27FC236}">
                <a16:creationId xmlns:a16="http://schemas.microsoft.com/office/drawing/2014/main" id="{77B46BA9-3A43-002B-9C21-54ADB7A4FC05}"/>
              </a:ext>
            </a:extLst>
          </p:cNvPr>
          <p:cNvSpPr/>
          <p:nvPr/>
        </p:nvSpPr>
        <p:spPr>
          <a:xfrm>
            <a:off x="5325970" y="3345093"/>
            <a:ext cx="1521489" cy="37615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 machine vendors</a:t>
            </a:r>
            <a:endParaRPr lang="en-US" dirty="0"/>
          </a:p>
        </p:txBody>
      </p:sp>
      <p:sp>
        <p:nvSpPr>
          <p:cNvPr id="15" name="Rectangle 14">
            <a:extLst>
              <a:ext uri="{FF2B5EF4-FFF2-40B4-BE49-F238E27FC236}">
                <a16:creationId xmlns:a16="http://schemas.microsoft.com/office/drawing/2014/main" id="{5349DBBF-C106-9E7D-9241-F313F683CDFC}"/>
              </a:ext>
            </a:extLst>
          </p:cNvPr>
          <p:cNvSpPr/>
          <p:nvPr/>
        </p:nvSpPr>
        <p:spPr>
          <a:xfrm>
            <a:off x="4119291" y="4154628"/>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Pharmacists</a:t>
            </a:r>
            <a:endParaRPr lang="en-US" dirty="0"/>
          </a:p>
        </p:txBody>
      </p:sp>
      <p:sp>
        <p:nvSpPr>
          <p:cNvPr id="16" name="Rectangle 15">
            <a:extLst>
              <a:ext uri="{FF2B5EF4-FFF2-40B4-BE49-F238E27FC236}">
                <a16:creationId xmlns:a16="http://schemas.microsoft.com/office/drawing/2014/main" id="{4A230A96-3DD1-7C17-C01F-8177CA5CA7A1}"/>
              </a:ext>
            </a:extLst>
          </p:cNvPr>
          <p:cNvSpPr/>
          <p:nvPr/>
        </p:nvSpPr>
        <p:spPr>
          <a:xfrm>
            <a:off x="7327835" y="3345092"/>
            <a:ext cx="1418167" cy="285749"/>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Medical Companies</a:t>
            </a:r>
            <a:endParaRPr lang="en-US" dirty="0"/>
          </a:p>
        </p:txBody>
      </p:sp>
      <p:sp>
        <p:nvSpPr>
          <p:cNvPr id="17" name="Rectangle 16">
            <a:extLst>
              <a:ext uri="{FF2B5EF4-FFF2-40B4-BE49-F238E27FC236}">
                <a16:creationId xmlns:a16="http://schemas.microsoft.com/office/drawing/2014/main" id="{368EBB28-7890-24E1-7E86-FDEA3AEA40AC}"/>
              </a:ext>
            </a:extLst>
          </p:cNvPr>
          <p:cNvSpPr/>
          <p:nvPr/>
        </p:nvSpPr>
        <p:spPr>
          <a:xfrm>
            <a:off x="9324139" y="3340967"/>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Medicine Stores</a:t>
            </a:r>
            <a:endParaRPr lang="en-US" sz="1200" dirty="0">
              <a:solidFill>
                <a:srgbClr val="000000"/>
              </a:solidFill>
            </a:endParaRPr>
          </a:p>
        </p:txBody>
      </p:sp>
      <p:sp>
        <p:nvSpPr>
          <p:cNvPr id="18" name="Rectangle 17">
            <a:extLst>
              <a:ext uri="{FF2B5EF4-FFF2-40B4-BE49-F238E27FC236}">
                <a16:creationId xmlns:a16="http://schemas.microsoft.com/office/drawing/2014/main" id="{046F2929-614C-F774-87B5-F398298985C0}"/>
              </a:ext>
            </a:extLst>
          </p:cNvPr>
          <p:cNvSpPr/>
          <p:nvPr/>
        </p:nvSpPr>
        <p:spPr>
          <a:xfrm>
            <a:off x="6643325" y="4068347"/>
            <a:ext cx="1521489" cy="37615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Diagnosticians</a:t>
            </a:r>
            <a:endParaRPr lang="en-US" dirty="0"/>
          </a:p>
        </p:txBody>
      </p:sp>
      <p:sp>
        <p:nvSpPr>
          <p:cNvPr id="19" name="Rectangle 18">
            <a:extLst>
              <a:ext uri="{FF2B5EF4-FFF2-40B4-BE49-F238E27FC236}">
                <a16:creationId xmlns:a16="http://schemas.microsoft.com/office/drawing/2014/main" id="{77B76EC8-C7DA-DD40-F8CD-F8D30EAE7C20}"/>
              </a:ext>
            </a:extLst>
          </p:cNvPr>
          <p:cNvSpPr/>
          <p:nvPr/>
        </p:nvSpPr>
        <p:spPr>
          <a:xfrm>
            <a:off x="1704138" y="5575305"/>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Doctor</a:t>
            </a:r>
            <a:endParaRPr lang="en-US" dirty="0"/>
          </a:p>
        </p:txBody>
      </p:sp>
      <p:sp>
        <p:nvSpPr>
          <p:cNvPr id="20" name="Rectangle 19">
            <a:extLst>
              <a:ext uri="{FF2B5EF4-FFF2-40B4-BE49-F238E27FC236}">
                <a16:creationId xmlns:a16="http://schemas.microsoft.com/office/drawing/2014/main" id="{EA00D797-3986-E984-0F6D-1FD7AE06330B}"/>
              </a:ext>
            </a:extLst>
          </p:cNvPr>
          <p:cNvSpPr/>
          <p:nvPr/>
        </p:nvSpPr>
        <p:spPr>
          <a:xfrm>
            <a:off x="3512273" y="5575304"/>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Receptionist</a:t>
            </a:r>
          </a:p>
        </p:txBody>
      </p:sp>
      <p:sp>
        <p:nvSpPr>
          <p:cNvPr id="21" name="Rectangle 20">
            <a:extLst>
              <a:ext uri="{FF2B5EF4-FFF2-40B4-BE49-F238E27FC236}">
                <a16:creationId xmlns:a16="http://schemas.microsoft.com/office/drawing/2014/main" id="{3636A871-83F0-902F-4F2D-3CB9C13BB912}"/>
              </a:ext>
            </a:extLst>
          </p:cNvPr>
          <p:cNvSpPr/>
          <p:nvPr/>
        </p:nvSpPr>
        <p:spPr>
          <a:xfrm>
            <a:off x="5333323" y="5575303"/>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Main System Admin</a:t>
            </a:r>
          </a:p>
        </p:txBody>
      </p:sp>
      <p:sp>
        <p:nvSpPr>
          <p:cNvPr id="22" name="Rectangle 21">
            <a:extLst>
              <a:ext uri="{FF2B5EF4-FFF2-40B4-BE49-F238E27FC236}">
                <a16:creationId xmlns:a16="http://schemas.microsoft.com/office/drawing/2014/main" id="{8FC9BC18-33CF-B674-649C-5FE41BC3706E}"/>
              </a:ext>
            </a:extLst>
          </p:cNvPr>
          <p:cNvSpPr/>
          <p:nvPr/>
        </p:nvSpPr>
        <p:spPr>
          <a:xfrm>
            <a:off x="7283526" y="5575302"/>
            <a:ext cx="1530277" cy="385483"/>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System Admins of 4 enterprises</a:t>
            </a:r>
          </a:p>
        </p:txBody>
      </p:sp>
      <p:sp>
        <p:nvSpPr>
          <p:cNvPr id="23" name="Rectangle 22">
            <a:extLst>
              <a:ext uri="{FF2B5EF4-FFF2-40B4-BE49-F238E27FC236}">
                <a16:creationId xmlns:a16="http://schemas.microsoft.com/office/drawing/2014/main" id="{3F1E24B8-D39E-7DB5-6C7D-C5A80E9BC95D}"/>
              </a:ext>
            </a:extLst>
          </p:cNvPr>
          <p:cNvSpPr/>
          <p:nvPr/>
        </p:nvSpPr>
        <p:spPr>
          <a:xfrm>
            <a:off x="9104576" y="5575301"/>
            <a:ext cx="119448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Pharmacist</a:t>
            </a:r>
            <a:endParaRPr lang="en-US" dirty="0"/>
          </a:p>
        </p:txBody>
      </p:sp>
      <p:sp>
        <p:nvSpPr>
          <p:cNvPr id="24" name="Rectangle 23">
            <a:extLst>
              <a:ext uri="{FF2B5EF4-FFF2-40B4-BE49-F238E27FC236}">
                <a16:creationId xmlns:a16="http://schemas.microsoft.com/office/drawing/2014/main" id="{23601033-ACE7-6A4A-1609-A52DB366440F}"/>
              </a:ext>
            </a:extLst>
          </p:cNvPr>
          <p:cNvSpPr/>
          <p:nvPr/>
        </p:nvSpPr>
        <p:spPr>
          <a:xfrm>
            <a:off x="2711524" y="6156486"/>
            <a:ext cx="119448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Patient</a:t>
            </a:r>
            <a:endParaRPr lang="en-US" dirty="0"/>
          </a:p>
        </p:txBody>
      </p:sp>
      <p:sp>
        <p:nvSpPr>
          <p:cNvPr id="25" name="Rectangle 24">
            <a:extLst>
              <a:ext uri="{FF2B5EF4-FFF2-40B4-BE49-F238E27FC236}">
                <a16:creationId xmlns:a16="http://schemas.microsoft.com/office/drawing/2014/main" id="{DB8422C0-324D-06FB-BECC-64E6C7A5F52C}"/>
              </a:ext>
            </a:extLst>
          </p:cNvPr>
          <p:cNvSpPr/>
          <p:nvPr/>
        </p:nvSpPr>
        <p:spPr>
          <a:xfrm>
            <a:off x="4674641" y="6156485"/>
            <a:ext cx="116865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Diagnostician</a:t>
            </a:r>
            <a:endParaRPr lang="en-US" dirty="0"/>
          </a:p>
        </p:txBody>
      </p:sp>
      <p:sp>
        <p:nvSpPr>
          <p:cNvPr id="26" name="Rectangle 25">
            <a:extLst>
              <a:ext uri="{FF2B5EF4-FFF2-40B4-BE49-F238E27FC236}">
                <a16:creationId xmlns:a16="http://schemas.microsoft.com/office/drawing/2014/main" id="{4DCEBE25-9193-E4B9-B9DF-257CB6F8A3D2}"/>
              </a:ext>
            </a:extLst>
          </p:cNvPr>
          <p:cNvSpPr/>
          <p:nvPr/>
        </p:nvSpPr>
        <p:spPr>
          <a:xfrm>
            <a:off x="6624844" y="6156484"/>
            <a:ext cx="1233227"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POC</a:t>
            </a:r>
          </a:p>
        </p:txBody>
      </p:sp>
      <p:sp>
        <p:nvSpPr>
          <p:cNvPr id="27" name="Rectangle 26">
            <a:extLst>
              <a:ext uri="{FF2B5EF4-FFF2-40B4-BE49-F238E27FC236}">
                <a16:creationId xmlns:a16="http://schemas.microsoft.com/office/drawing/2014/main" id="{C5C20C7A-CE45-210B-F8F1-2B9B7B3C5D0D}"/>
              </a:ext>
            </a:extLst>
          </p:cNvPr>
          <p:cNvSpPr/>
          <p:nvPr/>
        </p:nvSpPr>
        <p:spPr>
          <a:xfrm>
            <a:off x="8355487" y="6156483"/>
            <a:ext cx="1517362"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drivers</a:t>
            </a:r>
          </a:p>
        </p:txBody>
      </p:sp>
      <p:pic>
        <p:nvPicPr>
          <p:cNvPr id="13" name="Picture 2" descr="Northeastern University Logo and symbol, meaning, history ...">
            <a:extLst>
              <a:ext uri="{FF2B5EF4-FFF2-40B4-BE49-F238E27FC236}">
                <a16:creationId xmlns:a16="http://schemas.microsoft.com/office/drawing/2014/main" id="{6AC52C11-8DB1-D3E3-6717-2805F612F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0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377340CC-ED90-F3E8-7685-B048AB696803}"/>
              </a:ext>
            </a:extLst>
          </p:cNvPr>
          <p:cNvSpPr txBox="1"/>
          <p:nvPr/>
        </p:nvSpPr>
        <p:spPr>
          <a:xfrm>
            <a:off x="4389007" y="82970"/>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Implementation </a:t>
            </a:r>
            <a:endParaRPr lang="en-US" dirty="0"/>
          </a:p>
        </p:txBody>
      </p:sp>
      <p:pic>
        <p:nvPicPr>
          <p:cNvPr id="1026" name="Picture 2" descr="Java logo and symbol, meaning, history, PNG">
            <a:extLst>
              <a:ext uri="{FF2B5EF4-FFF2-40B4-BE49-F238E27FC236}">
                <a16:creationId xmlns:a16="http://schemas.microsoft.com/office/drawing/2014/main" id="{9B4861EC-9230-B37A-E0BE-6CB391D4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245" y="1482141"/>
            <a:ext cx="27051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JFreeChart Tutorial - javatpoint">
            <a:extLst>
              <a:ext uri="{FF2B5EF4-FFF2-40B4-BE49-F238E27FC236}">
                <a16:creationId xmlns:a16="http://schemas.microsoft.com/office/drawing/2014/main" id="{6D315863-7EAF-3B5B-50C9-A4E6606A3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989" y="1482141"/>
            <a:ext cx="18478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xtlocal: Bulk SMS Marketing Service for Business | Send SMS Online">
            <a:extLst>
              <a:ext uri="{FF2B5EF4-FFF2-40B4-BE49-F238E27FC236}">
                <a16:creationId xmlns:a16="http://schemas.microsoft.com/office/drawing/2014/main" id="{068479A0-6335-09A7-4629-AA3E567E0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245" y="4167689"/>
            <a:ext cx="21526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tBeans IDE Updates and Improvements | JRebel &amp; XRebel by Perforce">
            <a:extLst>
              <a:ext uri="{FF2B5EF4-FFF2-40B4-BE49-F238E27FC236}">
                <a16:creationId xmlns:a16="http://schemas.microsoft.com/office/drawing/2014/main" id="{3D8278BA-5148-4F0B-7159-E642B682B6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1039" y="4167689"/>
            <a:ext cx="2571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Northeastern University Logo and symbol, meaning, history ...">
            <a:extLst>
              <a:ext uri="{FF2B5EF4-FFF2-40B4-BE49-F238E27FC236}">
                <a16:creationId xmlns:a16="http://schemas.microsoft.com/office/drawing/2014/main" id="{EBB3DBD9-F96E-8D5C-070E-DA44AA63D1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33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B2624-2D7E-28DC-CA94-AB60A3B856AC}"/>
              </a:ext>
            </a:extLst>
          </p:cNvPr>
          <p:cNvSpPr txBox="1"/>
          <p:nvPr/>
        </p:nvSpPr>
        <p:spPr>
          <a:xfrm>
            <a:off x="512234" y="1771649"/>
            <a:ext cx="111569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hospital is a crucial component of the Hospital Ecosystem as it serves as the central hub for patient care and medical treatment. The hospital component of the ecosystem provides features such as patient management, bed allocation, appointment scheduling, and inventory management, which are essential for managing hospital operations efficiently. It also facilitates communication and coordination with other enterprises in the ecosystem, such as the ambulance service, diagnostics, and pharmacy, to ensure timely and efficient medical care for patients. Overall, the hospital plays a vital role in the Hospital Ecosystem as it serves as the primary source of medical treatment and care for patients.</a:t>
            </a:r>
          </a:p>
        </p:txBody>
      </p:sp>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Significance and role of enterprises</a:t>
            </a:r>
            <a:endParaRPr lang="en-US" dirty="0"/>
          </a:p>
        </p:txBody>
      </p:sp>
      <p:sp>
        <p:nvSpPr>
          <p:cNvPr id="7" name="TextBox 6">
            <a:extLst>
              <a:ext uri="{FF2B5EF4-FFF2-40B4-BE49-F238E27FC236}">
                <a16:creationId xmlns:a16="http://schemas.microsoft.com/office/drawing/2014/main" id="{6591B124-1C85-EEDA-D6D8-B87FE9A289C7}"/>
              </a:ext>
            </a:extLst>
          </p:cNvPr>
          <p:cNvSpPr txBox="1"/>
          <p:nvPr/>
        </p:nvSpPr>
        <p:spPr>
          <a:xfrm>
            <a:off x="515935" y="1447269"/>
            <a:ext cx="20902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Hospital enterprise</a:t>
            </a:r>
            <a:endParaRPr lang="en-US" dirty="0"/>
          </a:p>
        </p:txBody>
      </p:sp>
      <p:sp>
        <p:nvSpPr>
          <p:cNvPr id="8" name="TextBox 7">
            <a:extLst>
              <a:ext uri="{FF2B5EF4-FFF2-40B4-BE49-F238E27FC236}">
                <a16:creationId xmlns:a16="http://schemas.microsoft.com/office/drawing/2014/main" id="{B698EA89-3EE1-85E7-778F-2FE4628CEBAB}"/>
              </a:ext>
            </a:extLst>
          </p:cNvPr>
          <p:cNvSpPr txBox="1"/>
          <p:nvPr/>
        </p:nvSpPr>
        <p:spPr>
          <a:xfrm>
            <a:off x="515934" y="4019018"/>
            <a:ext cx="2301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Ambulance enterprise</a:t>
            </a:r>
            <a:endParaRPr lang="en-US" dirty="0"/>
          </a:p>
        </p:txBody>
      </p:sp>
      <p:sp>
        <p:nvSpPr>
          <p:cNvPr id="10" name="TextBox 9">
            <a:extLst>
              <a:ext uri="{FF2B5EF4-FFF2-40B4-BE49-F238E27FC236}">
                <a16:creationId xmlns:a16="http://schemas.microsoft.com/office/drawing/2014/main" id="{A3DF0732-9E13-BC5C-43F6-7F396C7E7AD0}"/>
              </a:ext>
            </a:extLst>
          </p:cNvPr>
          <p:cNvSpPr txBox="1"/>
          <p:nvPr/>
        </p:nvSpPr>
        <p:spPr>
          <a:xfrm>
            <a:off x="512233" y="4438649"/>
            <a:ext cx="111569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ambulance enterprise is a critical component of the Hospital Ecosystem as it provides emergency medical services and ensures timely transportation of patients to and from the hospital. The ambulance service component of the ecosystem offers  monitoring of ambulance availability, dispatch, and transportation, which helps to improve response times and reduce patient waiting times. The ambulance enterprise also works closely with the hospital to coordinate patient care, ensuring that patients receive the appropriate medical attention and treatment as quickly as possible. Overall, the ambulance enterprise plays a vital role in the Hospital Ecosystem by providing emergency medical services and ensuring seamless transportation of patients to and from the hospital.</a:t>
            </a:r>
            <a:endParaRPr lang="en-US"/>
          </a:p>
        </p:txBody>
      </p:sp>
      <p:pic>
        <p:nvPicPr>
          <p:cNvPr id="2" name="Picture 2" descr="Northeastern University Logo and symbol, meaning, history ...">
            <a:extLst>
              <a:ext uri="{FF2B5EF4-FFF2-40B4-BE49-F238E27FC236}">
                <a16:creationId xmlns:a16="http://schemas.microsoft.com/office/drawing/2014/main" id="{5D7259F8-BEA0-F89C-1EC2-20D1EB987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87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B2624-2D7E-28DC-CA94-AB60A3B856AC}"/>
              </a:ext>
            </a:extLst>
          </p:cNvPr>
          <p:cNvSpPr txBox="1"/>
          <p:nvPr/>
        </p:nvSpPr>
        <p:spPr>
          <a:xfrm>
            <a:off x="512234" y="1813982"/>
            <a:ext cx="111569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rgbClr val="000000"/>
                </a:solidFill>
                <a:ea typeface="+mn-lt"/>
                <a:cs typeface="+mn-lt"/>
              </a:rPr>
              <a:t>The diagnostic enterprise is a critical component of the Hospital Ecosystem as it provides laboratory services. The diagnostics component of the ecosystem allows healthcare providers to quickly and accurately diagnose medical conditions, which is essential for providing appropriate treatment and care to patients.  This helps to improve the quality of medical care and patient outcomes. The diagnostic enterprise also works closely with the hospital  enterprise in the ecosystem to ensure that patient care is coordinated and efficient. Overall, the diagnostic enterprise plays a crucial role in the Hospital Ecosystem by providing essential laboratory services and ensuring accurate diagnosis and treatment of medical conditions.</a:t>
            </a:r>
            <a:endParaRPr lang="en-US" dirty="0"/>
          </a:p>
        </p:txBody>
      </p:sp>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Significance and role of enterprises</a:t>
            </a:r>
            <a:endParaRPr lang="en-US" dirty="0"/>
          </a:p>
        </p:txBody>
      </p:sp>
      <p:sp>
        <p:nvSpPr>
          <p:cNvPr id="7" name="TextBox 6">
            <a:extLst>
              <a:ext uri="{FF2B5EF4-FFF2-40B4-BE49-F238E27FC236}">
                <a16:creationId xmlns:a16="http://schemas.microsoft.com/office/drawing/2014/main" id="{6591B124-1C85-EEDA-D6D8-B87FE9A289C7}"/>
              </a:ext>
            </a:extLst>
          </p:cNvPr>
          <p:cNvSpPr txBox="1"/>
          <p:nvPr/>
        </p:nvSpPr>
        <p:spPr>
          <a:xfrm>
            <a:off x="515935" y="1447269"/>
            <a:ext cx="2312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Diagnostics enterprise</a:t>
            </a:r>
            <a:endParaRPr lang="en-US" dirty="0"/>
          </a:p>
        </p:txBody>
      </p:sp>
      <p:sp>
        <p:nvSpPr>
          <p:cNvPr id="8" name="TextBox 7">
            <a:extLst>
              <a:ext uri="{FF2B5EF4-FFF2-40B4-BE49-F238E27FC236}">
                <a16:creationId xmlns:a16="http://schemas.microsoft.com/office/drawing/2014/main" id="{B698EA89-3EE1-85E7-778F-2FE4628CEBAB}"/>
              </a:ext>
            </a:extLst>
          </p:cNvPr>
          <p:cNvSpPr txBox="1"/>
          <p:nvPr/>
        </p:nvSpPr>
        <p:spPr>
          <a:xfrm>
            <a:off x="515934" y="4019018"/>
            <a:ext cx="2301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Pharmacy enterprise</a:t>
            </a:r>
            <a:endParaRPr lang="en-US" dirty="0"/>
          </a:p>
        </p:txBody>
      </p:sp>
      <p:sp>
        <p:nvSpPr>
          <p:cNvPr id="10" name="TextBox 9">
            <a:extLst>
              <a:ext uri="{FF2B5EF4-FFF2-40B4-BE49-F238E27FC236}">
                <a16:creationId xmlns:a16="http://schemas.microsoft.com/office/drawing/2014/main" id="{A3DF0732-9E13-BC5C-43F6-7F396C7E7AD0}"/>
              </a:ext>
            </a:extLst>
          </p:cNvPr>
          <p:cNvSpPr txBox="1"/>
          <p:nvPr/>
        </p:nvSpPr>
        <p:spPr>
          <a:xfrm>
            <a:off x="512233" y="4480982"/>
            <a:ext cx="111569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pharmacy enterprise is a critical component of the Hospital Ecosystem as it provides a comprehensive inventory management system for medical supplies and medicines. It allows healthcare providers to manage medication orders, stock management, and sales effectively, ensuring that patients have access to the necessary medication and supplies they need to manage their medical conditions. The pharmacy enterprise works closely with the hospital and other enterprises to coordinate patient care and ensure that medication orders are fulfilled promptly. This is crucial for improving patient outcomes and promoting medication safety and adherence. Overall, the pharmacy enterprise plays a vital role in the Hospital Ecosystem by providing essential inventory management and medication services.</a:t>
            </a:r>
          </a:p>
        </p:txBody>
      </p:sp>
      <p:pic>
        <p:nvPicPr>
          <p:cNvPr id="2" name="Picture 2" descr="Northeastern University Logo and symbol, meaning, history ...">
            <a:extLst>
              <a:ext uri="{FF2B5EF4-FFF2-40B4-BE49-F238E27FC236}">
                <a16:creationId xmlns:a16="http://schemas.microsoft.com/office/drawing/2014/main" id="{8EFE9C7B-DD8D-8452-C98B-FD65A3085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Use cases of the project</a:t>
            </a:r>
            <a:endParaRPr lang="en-US" dirty="0"/>
          </a:p>
        </p:txBody>
      </p:sp>
      <p:pic>
        <p:nvPicPr>
          <p:cNvPr id="6" name="Picture 8" descr="Diagram&#10;&#10;Description automatically generated">
            <a:extLst>
              <a:ext uri="{FF2B5EF4-FFF2-40B4-BE49-F238E27FC236}">
                <a16:creationId xmlns:a16="http://schemas.microsoft.com/office/drawing/2014/main" id="{4CB6692F-A1C8-6EDD-038C-2AC327B2F0AD}"/>
              </a:ext>
            </a:extLst>
          </p:cNvPr>
          <p:cNvPicPr>
            <a:picLocks noChangeAspect="1"/>
          </p:cNvPicPr>
          <p:nvPr/>
        </p:nvPicPr>
        <p:blipFill>
          <a:blip r:embed="rId2"/>
          <a:stretch>
            <a:fillRect/>
          </a:stretch>
        </p:blipFill>
        <p:spPr>
          <a:xfrm>
            <a:off x="8005979" y="2086557"/>
            <a:ext cx="4140200" cy="2370666"/>
          </a:xfrm>
          <a:prstGeom prst="rect">
            <a:avLst/>
          </a:prstGeom>
        </p:spPr>
      </p:pic>
      <p:graphicFrame>
        <p:nvGraphicFramePr>
          <p:cNvPr id="32" name="TextBox 3">
            <a:extLst>
              <a:ext uri="{FF2B5EF4-FFF2-40B4-BE49-F238E27FC236}">
                <a16:creationId xmlns:a16="http://schemas.microsoft.com/office/drawing/2014/main" id="{6942C64D-7584-7094-0E81-C1B84E4FBE47}"/>
              </a:ext>
            </a:extLst>
          </p:cNvPr>
          <p:cNvGraphicFramePr/>
          <p:nvPr/>
        </p:nvGraphicFramePr>
        <p:xfrm>
          <a:off x="258233" y="1136650"/>
          <a:ext cx="7738534"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descr="Northeastern University Logo and symbol, meaning, history ...">
            <a:extLst>
              <a:ext uri="{FF2B5EF4-FFF2-40B4-BE49-F238E27FC236}">
                <a16:creationId xmlns:a16="http://schemas.microsoft.com/office/drawing/2014/main" id="{8F9AD468-B69D-F816-8FA5-A93FFA0B9B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3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Box 1">
            <a:extLst>
              <a:ext uri="{FF2B5EF4-FFF2-40B4-BE49-F238E27FC236}">
                <a16:creationId xmlns:a16="http://schemas.microsoft.com/office/drawing/2014/main" id="{9759FFC2-1EB7-CD86-544B-94973B9AA293}"/>
              </a:ext>
            </a:extLst>
          </p:cNvPr>
          <p:cNvSpPr txBox="1"/>
          <p:nvPr/>
        </p:nvSpPr>
        <p:spPr>
          <a:xfrm>
            <a:off x="8559995" y="2827448"/>
            <a:ext cx="2693263" cy="1207390"/>
          </a:xfrm>
          <a:prstGeom prst="rect">
            <a:avLst/>
          </a:prstGeom>
          <a:noFill/>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4000" b="1">
                <a:ln w="9525" cap="flat" cmpd="sng" algn="ctr">
                  <a:solidFill>
                    <a:srgbClr val="FFFFFF"/>
                  </a:solidFill>
                  <a:prstDash val="solid"/>
                  <a:round/>
                </a:ln>
                <a:effectLst>
                  <a:outerShdw blurRad="12700" dist="38100" dir="2700000" algn="tl">
                    <a:schemeClr val="bg1">
                      <a:lumMod val="50000"/>
                    </a:schemeClr>
                  </a:outerShdw>
                </a:effectLst>
                <a:latin typeface="+mj-lt"/>
                <a:ea typeface="+mj-ea"/>
                <a:cs typeface="+mj-cs"/>
              </a:rPr>
              <a:t>Component diagram</a:t>
            </a:r>
            <a:endParaRPr lang="en-US" sz="400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A97138E1-CE7F-D40A-7013-3D16B0440400}"/>
              </a:ext>
            </a:extLst>
          </p:cNvPr>
          <p:cNvPicPr>
            <a:picLocks noChangeAspect="1"/>
          </p:cNvPicPr>
          <p:nvPr/>
        </p:nvPicPr>
        <p:blipFill rotWithShape="1">
          <a:blip r:embed="rId2"/>
          <a:srcRect b="46925"/>
          <a:stretch/>
        </p:blipFill>
        <p:spPr>
          <a:xfrm>
            <a:off x="172962" y="279050"/>
            <a:ext cx="7862584" cy="6546183"/>
          </a:xfrm>
          <a:prstGeom prst="rect">
            <a:avLst/>
          </a:prstGeom>
        </p:spPr>
      </p:pic>
      <p:pic>
        <p:nvPicPr>
          <p:cNvPr id="2" name="Picture 2" descr="Northeastern University Logo and symbol, meaning, history ...">
            <a:extLst>
              <a:ext uri="{FF2B5EF4-FFF2-40B4-BE49-F238E27FC236}">
                <a16:creationId xmlns:a16="http://schemas.microsoft.com/office/drawing/2014/main" id="{322EA44B-5CDF-0756-A49D-E575E533E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2471"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0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Box 1">
            <a:extLst>
              <a:ext uri="{FF2B5EF4-FFF2-40B4-BE49-F238E27FC236}">
                <a16:creationId xmlns:a16="http://schemas.microsoft.com/office/drawing/2014/main" id="{9759FFC2-1EB7-CD86-544B-94973B9AA293}"/>
              </a:ext>
            </a:extLst>
          </p:cNvPr>
          <p:cNvSpPr txBox="1"/>
          <p:nvPr/>
        </p:nvSpPr>
        <p:spPr>
          <a:xfrm>
            <a:off x="8559995" y="2827448"/>
            <a:ext cx="2693263" cy="1207390"/>
          </a:xfrm>
          <a:prstGeom prst="rect">
            <a:avLst/>
          </a:prstGeom>
          <a:noFill/>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4000" b="1">
                <a:ln w="9525" cap="flat" cmpd="sng" algn="ctr">
                  <a:solidFill>
                    <a:srgbClr val="FFFFFF"/>
                  </a:solidFill>
                  <a:prstDash val="solid"/>
                  <a:round/>
                </a:ln>
                <a:effectLst>
                  <a:outerShdw blurRad="12700" dist="38100" dir="2700000" algn="tl">
                    <a:schemeClr val="bg1">
                      <a:lumMod val="50000"/>
                    </a:schemeClr>
                  </a:outerShdw>
                </a:effectLst>
                <a:latin typeface="+mj-lt"/>
                <a:ea typeface="+mj-ea"/>
                <a:cs typeface="+mj-cs"/>
              </a:rPr>
              <a:t>Component diagram</a:t>
            </a:r>
            <a:endParaRPr lang="en-US" sz="400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A97138E1-CE7F-D40A-7013-3D16B0440400}"/>
              </a:ext>
            </a:extLst>
          </p:cNvPr>
          <p:cNvPicPr>
            <a:picLocks noChangeAspect="1"/>
          </p:cNvPicPr>
          <p:nvPr/>
        </p:nvPicPr>
        <p:blipFill rotWithShape="1">
          <a:blip r:embed="rId2"/>
          <a:srcRect l="-2564" t="50469" r="1852" b="180"/>
          <a:stretch/>
        </p:blipFill>
        <p:spPr>
          <a:xfrm>
            <a:off x="4873" y="852"/>
            <a:ext cx="7918597" cy="6143442"/>
          </a:xfrm>
          <a:prstGeom prst="rect">
            <a:avLst/>
          </a:prstGeom>
        </p:spPr>
      </p:pic>
      <p:pic>
        <p:nvPicPr>
          <p:cNvPr id="2" name="Picture 2" descr="Northeastern University Logo and symbol, meaning, history ...">
            <a:extLst>
              <a:ext uri="{FF2B5EF4-FFF2-40B4-BE49-F238E27FC236}">
                <a16:creationId xmlns:a16="http://schemas.microsoft.com/office/drawing/2014/main" id="{4247AA6F-C3A1-25E9-D1B5-08392D6F2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7598" y="0"/>
            <a:ext cx="1389529" cy="78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634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926</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machiraju</dc:creator>
  <cp:lastModifiedBy>sashank machiraju</cp:lastModifiedBy>
  <cp:revision>250</cp:revision>
  <dcterms:created xsi:type="dcterms:W3CDTF">2023-04-22T08:11:12Z</dcterms:created>
  <dcterms:modified xsi:type="dcterms:W3CDTF">2023-04-24T03:53:38Z</dcterms:modified>
</cp:coreProperties>
</file>