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5" r:id="rId4"/>
    <p:sldId id="270" r:id="rId5"/>
    <p:sldId id="257" r:id="rId6"/>
    <p:sldId id="266" r:id="rId7"/>
    <p:sldId id="258" r:id="rId8"/>
    <p:sldId id="263" r:id="rId9"/>
    <p:sldId id="259" r:id="rId10"/>
    <p:sldId id="260" r:id="rId11"/>
    <p:sldId id="267" r:id="rId12"/>
    <p:sldId id="271" r:id="rId13"/>
    <p:sldId id="261" r:id="rId14"/>
    <p:sldId id="264" r:id="rId15"/>
    <p:sldId id="269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9D5A-5D6F-49E2-8205-C17B07202EA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A44B-54CD-429D-ADE0-D5661178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6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9D5A-5D6F-49E2-8205-C17B07202EA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A44B-54CD-429D-ADE0-D5661178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0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9D5A-5D6F-49E2-8205-C17B07202EA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A44B-54CD-429D-ADE0-D5661178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9D5A-5D6F-49E2-8205-C17B07202EA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A44B-54CD-429D-ADE0-D5661178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4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9D5A-5D6F-49E2-8205-C17B07202EA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A44B-54CD-429D-ADE0-D5661178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0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9D5A-5D6F-49E2-8205-C17B07202EA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A44B-54CD-429D-ADE0-D5661178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6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9D5A-5D6F-49E2-8205-C17B07202EA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A44B-54CD-429D-ADE0-D5661178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9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9D5A-5D6F-49E2-8205-C17B07202EA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A44B-54CD-429D-ADE0-D5661178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7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9D5A-5D6F-49E2-8205-C17B07202EA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A44B-54CD-429D-ADE0-D5661178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5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9D5A-5D6F-49E2-8205-C17B07202EA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A44B-54CD-429D-ADE0-D5661178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8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9D5A-5D6F-49E2-8205-C17B07202EA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A44B-54CD-429D-ADE0-D5661178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3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39D5A-5D6F-49E2-8205-C17B07202EA0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6A44B-54CD-429D-ADE0-D5661178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7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artyflock.nl/" TargetMode="External"/><Relationship Id="rId2" Type="http://schemas.openxmlformats.org/officeDocument/2006/relationships/hyperlink" Target="https://musicbrainz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olando/GenderGa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79463"/>
            <a:ext cx="9144000" cy="2387600"/>
          </a:xfrm>
        </p:spPr>
        <p:txBody>
          <a:bodyPr/>
          <a:lstStyle/>
          <a:p>
            <a:r>
              <a:rPr lang="en-US" b="1" dirty="0" smtClean="0"/>
              <a:t>Gender Gap in Electronic Music Scene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327366" cy="1655762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Alkac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Milad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Qasemi</a:t>
            </a:r>
            <a:endParaRPr lang="en-US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Tanvir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Ahmed</a:t>
            </a:r>
          </a:p>
          <a:p>
            <a:pPr algn="r">
              <a:lnSpc>
                <a:spcPct val="100000"/>
              </a:lnSpc>
            </a:pP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Mehdi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Bagheri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Abdur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Rahman</a:t>
            </a:r>
          </a:p>
          <a:p>
            <a:pPr algn="r">
              <a:lnSpc>
                <a:spcPct val="100000"/>
              </a:lnSpc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46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Gap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2965"/>
                <a:ext cx="10515600" cy="4778188"/>
              </a:xfrm>
            </p:spPr>
            <p:txBody>
              <a:bodyPr/>
              <a:lstStyle/>
              <a:p>
                <a:r>
                  <a:rPr lang="en-US" dirty="0" smtClean="0"/>
                  <a:t>Hypothesis Test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µ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 smtClean="0"/>
                  <a:t> = Average Income for Male = 4.27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µ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400" dirty="0" smtClean="0"/>
                  <a:t> = </a:t>
                </a:r>
                <a:r>
                  <a:rPr lang="en-US" sz="2400" dirty="0"/>
                  <a:t>Average </a:t>
                </a:r>
                <a:r>
                  <a:rPr lang="en-US" sz="2400" dirty="0" smtClean="0"/>
                  <a:t>Income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Female = 4.07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dirty="0" smtClean="0"/>
                  <a:t>					</a:t>
                </a:r>
                <a:r>
                  <a:rPr lang="el-GR" sz="2400" dirty="0" smtClean="0"/>
                  <a:t>α</a:t>
                </a:r>
                <a:r>
                  <a:rPr lang="en-US" sz="2400" dirty="0" smtClean="0"/>
                  <a:t> = 0.05</a:t>
                </a:r>
                <a:r>
                  <a:rPr lang="en-US" dirty="0"/>
                  <a:t>	</a:t>
                </a:r>
                <a:r>
                  <a:rPr lang="en-US" dirty="0" smtClean="0"/>
                  <a:t>				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		</a:t>
                </a:r>
                <a:r>
                  <a:rPr lang="en-US" sz="2400" dirty="0" smtClean="0"/>
                  <a:t>p-value =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0.0421 &lt; </a:t>
                </a:r>
                <a:r>
                  <a:rPr lang="el-GR" sz="2400" dirty="0">
                    <a:solidFill>
                      <a:srgbClr val="FF0000"/>
                    </a:solidFill>
                  </a:rPr>
                  <a:t>α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Reject Null Hypothesis</a:t>
                </a:r>
              </a:p>
              <a:p>
                <a:r>
                  <a:rPr lang="en-US" dirty="0" smtClean="0"/>
                  <a:t>Significant difference between Income of Male and Female artists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2965"/>
                <a:ext cx="10515600" cy="4778188"/>
              </a:xfrm>
              <a:blipFill rotWithShape="0">
                <a:blip r:embed="rId2"/>
                <a:stretch>
                  <a:fillRect l="-1043" t="-2041" b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52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Participation of Male and Female is 9:1</a:t>
            </a:r>
          </a:p>
          <a:p>
            <a:r>
              <a:rPr lang="en-US" dirty="0" smtClean="0"/>
              <a:t>Steady increase after 2010 for Female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3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Getting blocked by web server</a:t>
            </a:r>
          </a:p>
          <a:p>
            <a:pPr marL="0" indent="0">
              <a:buNone/>
            </a:pPr>
            <a:r>
              <a:rPr lang="en-US" dirty="0" smtClean="0"/>
              <a:t>		Solutions</a:t>
            </a:r>
            <a:r>
              <a:rPr lang="en-US" dirty="0"/>
              <a:t>: rotating proxy, back off timer</a:t>
            </a:r>
          </a:p>
          <a:p>
            <a:pPr fontAlgn="base"/>
            <a:r>
              <a:rPr lang="en-US" dirty="0"/>
              <a:t>Translating non English elements(e.g. countries)</a:t>
            </a:r>
          </a:p>
          <a:p>
            <a:pPr fontAlgn="base"/>
            <a:r>
              <a:rPr lang="en-US" dirty="0"/>
              <a:t>Writing failsafe code (saving progress)</a:t>
            </a:r>
          </a:p>
        </p:txBody>
      </p:sp>
    </p:spTree>
    <p:extLst>
      <p:ext uri="{BB962C8B-B14F-4D97-AF65-F5344CB8AC3E}">
        <p14:creationId xmlns:p14="http://schemas.microsoft.com/office/powerpoint/2010/main" val="693858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Yixue</a:t>
            </a:r>
            <a:r>
              <a:rPr lang="en-US" sz="2000" dirty="0"/>
              <a:t> Wang et. al</a:t>
            </a:r>
            <a:r>
              <a:rPr lang="en-US" sz="2000" dirty="0" smtClean="0"/>
              <a:t>. 2016. </a:t>
            </a:r>
            <a:r>
              <a:rPr lang="en-US" sz="2000" dirty="0"/>
              <a:t>Gender Differences in the Global Music Industry: Evidence from </a:t>
            </a:r>
            <a:r>
              <a:rPr lang="en-US" sz="2000" dirty="0" err="1"/>
              <a:t>MusicBrainz</a:t>
            </a:r>
            <a:r>
              <a:rPr lang="en-US" sz="2000" dirty="0"/>
              <a:t> and The Echo </a:t>
            </a:r>
            <a:r>
              <a:rPr lang="en-US" sz="2000" dirty="0" smtClean="0"/>
              <a:t>Nest. </a:t>
            </a:r>
            <a:r>
              <a:rPr lang="en-US" sz="2000" i="1" dirty="0"/>
              <a:t>Proceedings of the Thirteenth International AAAI Conference on Web and Social Media (ICWSM 2019).</a:t>
            </a:r>
            <a:endParaRPr lang="en-US" sz="2000" dirty="0"/>
          </a:p>
          <a:p>
            <a:r>
              <a:rPr lang="en-US" sz="2000" dirty="0"/>
              <a:t>Sergeant, D. C., and </a:t>
            </a:r>
            <a:r>
              <a:rPr lang="en-US" sz="2000" dirty="0" err="1"/>
              <a:t>Himonides</a:t>
            </a:r>
            <a:r>
              <a:rPr lang="en-US" sz="2000" dirty="0"/>
              <a:t>, E. 2016. Gender and </a:t>
            </a:r>
            <a:r>
              <a:rPr lang="en-US" sz="2000" dirty="0" smtClean="0"/>
              <a:t>music composition</a:t>
            </a:r>
            <a:r>
              <a:rPr lang="en-US" sz="2000" dirty="0"/>
              <a:t>: A study of music, and the gendering of </a:t>
            </a:r>
            <a:r>
              <a:rPr lang="en-US" sz="2000" dirty="0" smtClean="0"/>
              <a:t>meanings. </a:t>
            </a:r>
            <a:r>
              <a:rPr lang="en-US" sz="2000" i="1" dirty="0" smtClean="0"/>
              <a:t>Frontiers </a:t>
            </a:r>
            <a:r>
              <a:rPr lang="en-US" sz="2000" i="1" dirty="0"/>
              <a:t>in Psychology 7:411</a:t>
            </a:r>
            <a:r>
              <a:rPr lang="en-US" sz="2000" dirty="0" smtClean="0"/>
              <a:t>.</a:t>
            </a:r>
          </a:p>
          <a:p>
            <a:r>
              <a:rPr lang="en-US" sz="2000" dirty="0" err="1"/>
              <a:t>Blau</a:t>
            </a:r>
            <a:r>
              <a:rPr lang="en-US" sz="2000" dirty="0"/>
              <a:t>, F., and Kahn, L. 2000. Gender differences in </a:t>
            </a:r>
            <a:r>
              <a:rPr lang="en-US" sz="2000" dirty="0" smtClean="0"/>
              <a:t>pay. </a:t>
            </a:r>
            <a:r>
              <a:rPr lang="en-US" sz="2000" i="1" dirty="0" smtClean="0"/>
              <a:t>NBER </a:t>
            </a:r>
            <a:r>
              <a:rPr lang="en-US" sz="2000" i="1" dirty="0"/>
              <a:t>Working Papers 7732, National Bureau of </a:t>
            </a:r>
            <a:r>
              <a:rPr lang="en-US" sz="2000" i="1" dirty="0" smtClean="0"/>
              <a:t>Economic Research</a:t>
            </a:r>
            <a:r>
              <a:rPr lang="en-US" sz="2000" i="1" dirty="0"/>
              <a:t>, Inc</a:t>
            </a:r>
            <a:r>
              <a:rPr lang="en-US" sz="2000" i="1" dirty="0" smtClean="0"/>
              <a:t>.</a:t>
            </a:r>
          </a:p>
          <a:p>
            <a:r>
              <a:rPr lang="en-US" sz="2000" dirty="0"/>
              <a:t>Kuhn, P. J., and </a:t>
            </a:r>
            <a:r>
              <a:rPr lang="en-US" sz="2000" dirty="0" err="1"/>
              <a:t>Villeval</a:t>
            </a:r>
            <a:r>
              <a:rPr lang="en-US" sz="2000" dirty="0"/>
              <a:t>, M.-C. 2013. Are women </a:t>
            </a:r>
            <a:r>
              <a:rPr lang="en-US" sz="2000" dirty="0" smtClean="0"/>
              <a:t>more attracted </a:t>
            </a:r>
            <a:r>
              <a:rPr lang="en-US" sz="2000" dirty="0"/>
              <a:t>to cooperation than men? </a:t>
            </a:r>
            <a:r>
              <a:rPr lang="en-US" sz="2000" i="1" dirty="0"/>
              <a:t>Working Paper </a:t>
            </a:r>
            <a:r>
              <a:rPr lang="en-US" sz="2000" i="1" dirty="0" smtClean="0"/>
              <a:t>19277, National </a:t>
            </a:r>
            <a:r>
              <a:rPr lang="en-US" sz="2000" i="1" dirty="0"/>
              <a:t>Bureau of Economic Research</a:t>
            </a:r>
            <a:r>
              <a:rPr lang="en-US" sz="200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057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Crawled data from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musicbrainz.org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 </a:t>
            </a:r>
            <a:r>
              <a:rPr lang="en-US" dirty="0" smtClean="0">
                <a:hlinkClick r:id="rId3"/>
              </a:rPr>
              <a:t>https://partyflock.nl</a:t>
            </a:r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Repository </a:t>
            </a:r>
            <a:r>
              <a:rPr lang="en-US" dirty="0"/>
              <a:t>link is : </a:t>
            </a:r>
            <a:r>
              <a:rPr lang="en-US" dirty="0">
                <a:hlinkClick r:id="rId4"/>
              </a:rPr>
              <a:t>https://github.com/polando/GenderGap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4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Responsible 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Data collection &amp; preprocessing:</a:t>
            </a:r>
          </a:p>
          <a:p>
            <a:pPr lvl="1" fontAlgn="base"/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Alkac</a:t>
            </a:r>
            <a:endParaRPr lang="en-US" dirty="0"/>
          </a:p>
          <a:p>
            <a:pPr lvl="1" fontAlgn="base"/>
            <a:r>
              <a:rPr lang="en-US" dirty="0" err="1"/>
              <a:t>Milad</a:t>
            </a:r>
            <a:r>
              <a:rPr lang="en-US" dirty="0"/>
              <a:t> </a:t>
            </a:r>
            <a:r>
              <a:rPr lang="en-US" dirty="0" err="1"/>
              <a:t>Qasemi</a:t>
            </a:r>
            <a:endParaRPr lang="en-US" dirty="0"/>
          </a:p>
          <a:p>
            <a:pPr lvl="1" fontAlgn="base"/>
            <a:r>
              <a:rPr lang="en-US" dirty="0"/>
              <a:t>Mehdi</a:t>
            </a:r>
            <a:r>
              <a:rPr lang="en-US" sz="2000" b="1" i="1" dirty="0"/>
              <a:t> </a:t>
            </a:r>
            <a:r>
              <a:rPr lang="en-US" dirty="0" err="1"/>
              <a:t>Bagheri</a:t>
            </a:r>
            <a:endParaRPr lang="en-US" sz="1800" dirty="0"/>
          </a:p>
          <a:p>
            <a:pPr fontAlgn="base"/>
            <a:r>
              <a:rPr lang="en-US" dirty="0"/>
              <a:t>Data analysis:</a:t>
            </a:r>
          </a:p>
          <a:p>
            <a:pPr lvl="1" fontAlgn="base"/>
            <a:r>
              <a:rPr lang="en-US" dirty="0" err="1"/>
              <a:t>Tanvir</a:t>
            </a:r>
            <a:r>
              <a:rPr lang="en-US" dirty="0"/>
              <a:t> Ahmed</a:t>
            </a:r>
          </a:p>
          <a:p>
            <a:pPr lvl="1" fontAlgn="base"/>
            <a:r>
              <a:rPr lang="en-US"/>
              <a:t>Abdur Rahman</a:t>
            </a:r>
          </a:p>
        </p:txBody>
      </p:sp>
    </p:spTree>
    <p:extLst>
      <p:ext uri="{BB962C8B-B14F-4D97-AF65-F5344CB8AC3E}">
        <p14:creationId xmlns:p14="http://schemas.microsoft.com/office/powerpoint/2010/main" val="4218820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059" y="240907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You</a:t>
            </a:r>
            <a:br>
              <a:rPr lang="en-US" sz="9600" dirty="0" smtClean="0"/>
            </a:br>
            <a:r>
              <a:rPr lang="en-US" sz="9600" dirty="0"/>
              <a:t/>
            </a:r>
            <a:br>
              <a:rPr lang="en-US" sz="9600" dirty="0"/>
            </a:br>
            <a:r>
              <a:rPr lang="en-US" sz="4000" b="1" dirty="0" smtClean="0"/>
              <a:t>Any Questions?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7999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big is the gender gap in the EM scene?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it has evolved over last decades?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118558" y="3134339"/>
            <a:ext cx="615351" cy="37093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118558" y="3606036"/>
            <a:ext cx="615351" cy="37093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118558" y="4111909"/>
            <a:ext cx="615351" cy="37093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118558" y="4617782"/>
            <a:ext cx="615351" cy="37093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14264" y="3083808"/>
            <a:ext cx="3799937" cy="471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Representation Gap</a:t>
            </a:r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14264" y="4059476"/>
            <a:ext cx="3799937" cy="471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Productivity Gap</a:t>
            </a:r>
            <a:endParaRPr lang="en-US" sz="2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14264" y="4567401"/>
            <a:ext cx="3799937" cy="471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Payment Gap</a:t>
            </a:r>
            <a:endParaRPr lang="en-US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014264" y="3555505"/>
            <a:ext cx="3799937" cy="471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Trend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66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Sergeant and </a:t>
            </a:r>
            <a:r>
              <a:rPr lang="en-US" sz="2400" dirty="0" err="1" smtClean="0"/>
              <a:t>Himonides</a:t>
            </a:r>
            <a:r>
              <a:rPr lang="en-US" sz="2400" dirty="0" smtClean="0"/>
              <a:t>(2016) shows that, recent </a:t>
            </a:r>
            <a:r>
              <a:rPr lang="en-US" sz="2400" dirty="0"/>
              <a:t>work found </a:t>
            </a:r>
            <a:r>
              <a:rPr lang="en-US" sz="2400" dirty="0" smtClean="0"/>
              <a:t>no differences </a:t>
            </a:r>
            <a:r>
              <a:rPr lang="en-US" sz="2400" dirty="0"/>
              <a:t>between male and female artists in terms of </a:t>
            </a:r>
            <a:r>
              <a:rPr lang="en-US" sz="2400" dirty="0" smtClean="0"/>
              <a:t>their high-level </a:t>
            </a:r>
            <a:r>
              <a:rPr lang="en-US" sz="2400" dirty="0"/>
              <a:t>compositional </a:t>
            </a:r>
            <a:r>
              <a:rPr lang="en-US" sz="2400" dirty="0" smtClean="0"/>
              <a:t>quality.</a:t>
            </a:r>
          </a:p>
          <a:p>
            <a:endParaRPr lang="en-US" sz="2400" dirty="0"/>
          </a:p>
          <a:p>
            <a:r>
              <a:rPr lang="en-US" sz="2400" dirty="0" smtClean="0"/>
              <a:t>Gender gaps </a:t>
            </a:r>
            <a:r>
              <a:rPr lang="en-US" sz="2400" dirty="0"/>
              <a:t>are </a:t>
            </a:r>
            <a:r>
              <a:rPr lang="en-US" sz="2400" dirty="0" smtClean="0"/>
              <a:t>well-documented in </a:t>
            </a:r>
            <a:r>
              <a:rPr lang="en-US" sz="2400" dirty="0"/>
              <a:t>areas ranging from the </a:t>
            </a:r>
            <a:r>
              <a:rPr lang="en-US" sz="2400" dirty="0" smtClean="0"/>
              <a:t>releases </a:t>
            </a:r>
            <a:r>
              <a:rPr lang="en-US" sz="2400" dirty="0"/>
              <a:t>and wages (</a:t>
            </a:r>
            <a:r>
              <a:rPr lang="en-US" sz="2400" dirty="0" err="1"/>
              <a:t>Blau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nn-NO" sz="2400" dirty="0" smtClean="0"/>
              <a:t>Kahn </a:t>
            </a:r>
            <a:r>
              <a:rPr lang="nn-NO" sz="2400" dirty="0"/>
              <a:t>2000; Kuhn and Villeval 2013</a:t>
            </a:r>
            <a:r>
              <a:rPr lang="nn-NO" sz="2400" dirty="0" smtClean="0"/>
              <a:t>).</a:t>
            </a:r>
          </a:p>
          <a:p>
            <a:endParaRPr lang="nn-NO" sz="2400" dirty="0" smtClean="0"/>
          </a:p>
          <a:p>
            <a:r>
              <a:rPr lang="en-US" sz="2400" dirty="0"/>
              <a:t>Male artists work overall with nearly three times more record labels than female artists and record labels accept male artists more easily than </a:t>
            </a:r>
            <a:r>
              <a:rPr lang="en-US" sz="2400" dirty="0" smtClean="0"/>
              <a:t>female(</a:t>
            </a:r>
            <a:r>
              <a:rPr lang="en-US" sz="2400" dirty="0" err="1"/>
              <a:t>Yixue</a:t>
            </a:r>
            <a:r>
              <a:rPr lang="en-US" sz="2400" dirty="0"/>
              <a:t> Wang et. al. 2016</a:t>
            </a:r>
            <a:r>
              <a:rPr lang="en-US" sz="2400" dirty="0" smtClean="0"/>
              <a:t>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373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pPr fontAlgn="base"/>
            <a:r>
              <a:rPr lang="en-US" dirty="0"/>
              <a:t>Finding URL formats</a:t>
            </a:r>
          </a:p>
          <a:p>
            <a:pPr fontAlgn="base"/>
            <a:r>
              <a:rPr lang="en-US" dirty="0"/>
              <a:t>Sending requests</a:t>
            </a:r>
          </a:p>
          <a:p>
            <a:pPr fontAlgn="base"/>
            <a:r>
              <a:rPr lang="en-US" dirty="0"/>
              <a:t>Receiving webpages</a:t>
            </a:r>
          </a:p>
          <a:p>
            <a:pPr fontAlgn="base"/>
            <a:r>
              <a:rPr lang="en-US" dirty="0"/>
              <a:t>Finding tags</a:t>
            </a:r>
          </a:p>
          <a:p>
            <a:pPr fontAlgn="base"/>
            <a:r>
              <a:rPr lang="en-US" dirty="0"/>
              <a:t>Checking existing elements</a:t>
            </a:r>
          </a:p>
          <a:p>
            <a:pPr fontAlgn="base"/>
            <a:r>
              <a:rPr lang="en-US" dirty="0"/>
              <a:t>Retrieve and save data in data frame</a:t>
            </a:r>
          </a:p>
          <a:p>
            <a:pPr fontAlgn="base"/>
            <a:r>
              <a:rPr lang="en-US" dirty="0"/>
              <a:t>Saving in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9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Crawling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Crawled 64501 artists data</a:t>
            </a:r>
          </a:p>
          <a:p>
            <a:r>
              <a:rPr lang="en-US" dirty="0" smtClean="0"/>
              <a:t>Randomly 501</a:t>
            </a:r>
          </a:p>
          <a:p>
            <a:r>
              <a:rPr lang="en-US" dirty="0" smtClean="0"/>
              <a:t>97.8% was correctly specified </a:t>
            </a:r>
            <a:r>
              <a:rPr lang="en-US" dirty="0"/>
              <a:t>(Manual check)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</a:p>
          <a:p>
            <a:r>
              <a:rPr lang="en-US" dirty="0" smtClean="0"/>
              <a:t>Two sample independent T-test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3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data 16915</a:t>
            </a:r>
          </a:p>
          <a:p>
            <a:r>
              <a:rPr lang="en-US" dirty="0" smtClean="0"/>
              <a:t>Male 89.27%</a:t>
            </a:r>
          </a:p>
          <a:p>
            <a:r>
              <a:rPr lang="en-US" dirty="0" smtClean="0"/>
              <a:t>Female 10.73%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06" y="1972324"/>
            <a:ext cx="4410911" cy="314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3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Over the Years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27" y="2145170"/>
            <a:ext cx="4582164" cy="2753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14" y="2225872"/>
            <a:ext cx="4658375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4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Releases by</a:t>
            </a:r>
          </a:p>
          <a:p>
            <a:pPr marL="0" indent="0">
              <a:buNone/>
            </a:pPr>
            <a:r>
              <a:rPr lang="en-US" dirty="0" smtClean="0"/>
              <a:t>    Male    218352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Female  13354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Male artists have on an average double releases than Female artists.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18" y="1604682"/>
            <a:ext cx="6508375" cy="32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3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404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Gender Gap in Electronic Music Scene</vt:lpstr>
      <vt:lpstr>Research Questions</vt:lpstr>
      <vt:lpstr>Introduction</vt:lpstr>
      <vt:lpstr>Data Crawling</vt:lpstr>
      <vt:lpstr>Data Crawling</vt:lpstr>
      <vt:lpstr>Methods</vt:lpstr>
      <vt:lpstr>Representation Gap</vt:lpstr>
      <vt:lpstr>Trend Over the Years</vt:lpstr>
      <vt:lpstr>Productivity Gap</vt:lpstr>
      <vt:lpstr>Payment Gap</vt:lpstr>
      <vt:lpstr>Discussion</vt:lpstr>
      <vt:lpstr>Challenges</vt:lpstr>
      <vt:lpstr>References</vt:lpstr>
      <vt:lpstr>Links</vt:lpstr>
      <vt:lpstr>Responsible Person</vt:lpstr>
      <vt:lpstr>Thank You  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Abdur Rahman</dc:creator>
  <cp:lastModifiedBy>Abdur Rahman</cp:lastModifiedBy>
  <cp:revision>33</cp:revision>
  <dcterms:created xsi:type="dcterms:W3CDTF">2019-07-05T20:06:56Z</dcterms:created>
  <dcterms:modified xsi:type="dcterms:W3CDTF">2019-07-23T18:17:31Z</dcterms:modified>
</cp:coreProperties>
</file>