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1" r:id="rId2"/>
    <p:sldId id="453" r:id="rId3"/>
    <p:sldId id="454" r:id="rId4"/>
    <p:sldId id="455" r:id="rId5"/>
    <p:sldId id="456" r:id="rId6"/>
    <p:sldId id="467" r:id="rId7"/>
    <p:sldId id="470" r:id="rId8"/>
    <p:sldId id="457" r:id="rId9"/>
    <p:sldId id="468" r:id="rId10"/>
    <p:sldId id="460" r:id="rId11"/>
    <p:sldId id="458" r:id="rId12"/>
    <p:sldId id="459" r:id="rId13"/>
    <p:sldId id="461" r:id="rId14"/>
    <p:sldId id="462" r:id="rId15"/>
    <p:sldId id="469" r:id="rId16"/>
    <p:sldId id="463" r:id="rId17"/>
    <p:sldId id="464" r:id="rId18"/>
    <p:sldId id="465" r:id="rId19"/>
    <p:sldId id="471" r:id="rId20"/>
    <p:sldId id="4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8">
          <p15:clr>
            <a:srgbClr val="A4A3A4"/>
          </p15:clr>
        </p15:guide>
        <p15:guide id="2" pos="29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35"/>
    <a:srgbClr val="FFFFFF"/>
    <a:srgbClr val="0A225A"/>
    <a:srgbClr val="091E4C"/>
    <a:srgbClr val="2E75B6"/>
    <a:srgbClr val="072766"/>
    <a:srgbClr val="0A2769"/>
    <a:srgbClr val="385723"/>
    <a:srgbClr val="0A296C"/>
    <a:srgbClr val="0B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318" y="96"/>
      </p:cViewPr>
      <p:guideLst>
        <p:guide orient="horz" pos="2718"/>
        <p:guide pos="29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21-ppt-封面-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3175" y="0"/>
            <a:ext cx="12185015" cy="6857365"/>
          </a:xfrm>
          <a:prstGeom prst="rect">
            <a:avLst/>
          </a:prstGeom>
          <a:solidFill>
            <a:srgbClr val="000000">
              <a:alpha val="27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 descr="CCF BDCI 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7245" y="357505"/>
            <a:ext cx="3501390" cy="35814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6985" y="829560"/>
            <a:ext cx="12192000" cy="5670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21-ppt-封面-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0"/>
            <a:ext cx="12192000" cy="6858000"/>
          </a:xfrm>
          <a:prstGeom prst="rect">
            <a:avLst/>
          </a:prstGeom>
        </p:spPr>
      </p:pic>
      <p:pic>
        <p:nvPicPr>
          <p:cNvPr id="10" name="图片 9" descr="CCF BDCI 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7245" y="357505"/>
            <a:ext cx="3501390" cy="358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21-ppt-封面-bj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CCF BDCI 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2680" y="804545"/>
            <a:ext cx="4598035" cy="469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思源黑体 CN Bold" panose="020B0800000000000000" charset="-122"/>
          <a:ea typeface="思源黑体 CN Bold" panose="020B0800000000000000" charset="-122"/>
          <a:cs typeface="思源黑体 CN Bold" panose="020B08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527684" y="2630805"/>
            <a:ext cx="11136631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个贷违约预测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676775" y="4728210"/>
            <a:ext cx="310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</a:rPr>
              <a:t>团队：雅俗共赏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467A21-B054-4995-A114-7985ED5BC666}"/>
              </a:ext>
            </a:extLst>
          </p:cNvPr>
          <p:cNvSpPr txBox="1"/>
          <p:nvPr/>
        </p:nvSpPr>
        <p:spPr>
          <a:xfrm>
            <a:off x="3881432" y="122718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双表数据分析小结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336E1D95-0076-49FB-9874-7BC2B536D2BB}"/>
              </a:ext>
            </a:extLst>
          </p:cNvPr>
          <p:cNvSpPr/>
          <p:nvPr/>
        </p:nvSpPr>
        <p:spPr>
          <a:xfrm>
            <a:off x="2076138" y="2167003"/>
            <a:ext cx="8039717" cy="271727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单表效果要远比拥有大量数据但是模糊的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表要好。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表数据量小，但是特征和标签都比较完善。</a:t>
            </a:r>
          </a:p>
          <a:p>
            <a:pPr marL="285750" indent="-285750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表中有一些重要的特征没有在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表中。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结论：要想预测效果好，需要一个适量的数据集，并且特征要比较完善和重要。</a:t>
            </a:r>
          </a:p>
        </p:txBody>
      </p:sp>
    </p:spTree>
    <p:extLst>
      <p:ext uri="{BB962C8B-B14F-4D97-AF65-F5344CB8AC3E}">
        <p14:creationId xmlns:p14="http://schemas.microsoft.com/office/powerpoint/2010/main" val="408463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2DE4B-CFBD-40BC-9F6B-401DE0986E4E}"/>
              </a:ext>
            </a:extLst>
          </p:cNvPr>
          <p:cNvSpPr txBox="1"/>
          <p:nvPr/>
        </p:nvSpPr>
        <p:spPr>
          <a:xfrm>
            <a:off x="538037" y="116940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特征重要性分析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B12EB6-5FB7-48BF-BBF1-16644D6253DC}"/>
              </a:ext>
            </a:extLst>
          </p:cNvPr>
          <p:cNvSpPr txBox="1"/>
          <p:nvPr/>
        </p:nvSpPr>
        <p:spPr>
          <a:xfrm>
            <a:off x="1724362" y="2220261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查阅个贷相关资料显示：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E71C7C-F7B8-4B63-B793-BC40BF518AAE}"/>
              </a:ext>
            </a:extLst>
          </p:cNvPr>
          <p:cNvSpPr txBox="1"/>
          <p:nvPr/>
        </p:nvSpPr>
        <p:spPr>
          <a:xfrm>
            <a:off x="6344135" y="2620371"/>
            <a:ext cx="4489202" cy="182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/>
              <a:t>启发：</a:t>
            </a:r>
            <a:endParaRPr lang="en-US" altLang="zh-CN" dirty="0"/>
          </a:p>
          <a:p>
            <a:pPr algn="just">
              <a:lnSpc>
                <a:spcPts val="2500"/>
              </a:lnSpc>
            </a:pPr>
            <a:r>
              <a:rPr lang="zh-CN" altLang="en-US" dirty="0"/>
              <a:t>网络贷款等级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(class)</a:t>
            </a:r>
            <a:r>
              <a:rPr lang="zh-CN" altLang="en-US" dirty="0"/>
              <a:t>及网络贷款等级之子集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sub_class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/>
              <a:t>与是否违约密切相关，而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表中恰好缺失了特征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sub_class</a:t>
            </a:r>
            <a:r>
              <a:rPr lang="zh-CN" altLang="en-US" dirty="0"/>
              <a:t>。考虑在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表中构建这一特征。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204869-3BA1-4C6D-B9E3-D0121F6EAE9A}"/>
              </a:ext>
            </a:extLst>
          </p:cNvPr>
          <p:cNvSpPr/>
          <p:nvPr/>
        </p:nvSpPr>
        <p:spPr>
          <a:xfrm>
            <a:off x="1606799" y="2783094"/>
            <a:ext cx="4489201" cy="2552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rtlCol="0" anchor="ctr"/>
          <a:lstStyle/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不同贷款等级之间偿还债务能力不同。</a:t>
            </a:r>
            <a:endParaRPr lang="en-US" altLang="zh-CN" dirty="0"/>
          </a:p>
          <a:p>
            <a:pPr marL="342900" indent="-342900" algn="just">
              <a:lnSpc>
                <a:spcPts val="2500"/>
              </a:lnSpc>
              <a:buAutoNum type="arabicPeriod"/>
            </a:pPr>
            <a:endParaRPr lang="en-US" altLang="zh-CN" dirty="0"/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等级越高，说明偿还债务的能力越强，     </a:t>
            </a:r>
            <a:r>
              <a:rPr lang="en-US" altLang="zh-CN" dirty="0"/>
              <a:t>   </a:t>
            </a:r>
            <a:r>
              <a:rPr lang="zh-CN" altLang="en-US" dirty="0"/>
              <a:t>是否还款越不容易受经济环境的影响，银行对用户越信任 ，违约的概率越小。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342900" indent="-342900" algn="ctr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32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C2E276-5206-4EC2-89C6-EF74330A4CED}"/>
              </a:ext>
            </a:extLst>
          </p:cNvPr>
          <p:cNvSpPr txBox="1"/>
          <p:nvPr/>
        </p:nvSpPr>
        <p:spPr>
          <a:xfrm>
            <a:off x="498628" y="110682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构建重要特征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7C74B1-3E7C-4FEA-B55C-5995D8EEF44B}"/>
              </a:ext>
            </a:extLst>
          </p:cNvPr>
          <p:cNvSpPr txBox="1"/>
          <p:nvPr/>
        </p:nvSpPr>
        <p:spPr>
          <a:xfrm>
            <a:off x="931650" y="2248236"/>
            <a:ext cx="4842850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sub_class</a:t>
            </a:r>
            <a:r>
              <a:rPr lang="zh-CN" altLang="en-US" sz="2000" b="1" dirty="0"/>
              <a:t>构建：</a:t>
            </a:r>
            <a:endParaRPr lang="en-US" altLang="zh-CN" dirty="0"/>
          </a:p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zh-CN" altLang="en-US" dirty="0"/>
              <a:t>由</a:t>
            </a:r>
            <a:r>
              <a:rPr lang="en-US" altLang="zh-CN" dirty="0"/>
              <a:t>I</a:t>
            </a:r>
            <a:r>
              <a:rPr lang="zh-CN" altLang="en-US" dirty="0"/>
              <a:t>表可知，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sub_class</a:t>
            </a:r>
            <a:r>
              <a:rPr lang="zh-CN" altLang="en-US" dirty="0"/>
              <a:t>分为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/>
              <a:t>类，在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表中，对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/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A~G</a:t>
            </a:r>
            <a:r>
              <a:rPr lang="zh-CN" altLang="en-US" dirty="0"/>
              <a:t>的每一类采用</a:t>
            </a:r>
            <a:r>
              <a:rPr lang="en-US" altLang="zh-CN" dirty="0">
                <a:solidFill>
                  <a:srgbClr val="FF0000"/>
                </a:solidFill>
              </a:rPr>
              <a:t>K-Means</a:t>
            </a:r>
            <a:r>
              <a:rPr lang="zh-CN" altLang="en-US" dirty="0">
                <a:solidFill>
                  <a:srgbClr val="FF0000"/>
                </a:solidFill>
              </a:rPr>
              <a:t>聚类</a:t>
            </a:r>
            <a:r>
              <a:rPr lang="zh-CN" altLang="en-US" dirty="0"/>
              <a:t>算法将其聚为</a:t>
            </a:r>
            <a:r>
              <a:rPr lang="en-US" altLang="zh-CN" dirty="0"/>
              <a:t>7</a:t>
            </a:r>
            <a:r>
              <a:rPr lang="zh-CN" altLang="en-US" dirty="0"/>
              <a:t>类。</a:t>
            </a:r>
            <a:endParaRPr lang="en-US" altLang="zh-CN" dirty="0"/>
          </a:p>
          <a:p>
            <a:pPr algn="just">
              <a:lnSpc>
                <a:spcPts val="2500"/>
              </a:lnSpc>
            </a:pPr>
            <a:r>
              <a:rPr lang="zh-CN" altLang="en-US" dirty="0"/>
              <a:t>采用同样的方式，分别构建了多分类特征</a:t>
            </a:r>
            <a:endParaRPr lang="en-US" altLang="zh-CN" dirty="0"/>
          </a:p>
          <a:p>
            <a:pPr algn="just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work_type</a:t>
            </a:r>
            <a:r>
              <a:rPr lang="zh-CN" altLang="en-US" dirty="0"/>
              <a:t>，发现效果不</a:t>
            </a:r>
            <a:endParaRPr lang="en-US" altLang="zh-CN" dirty="0"/>
          </a:p>
          <a:p>
            <a:pPr algn="just">
              <a:lnSpc>
                <a:spcPts val="2500"/>
              </a:lnSpc>
            </a:pPr>
            <a:r>
              <a:rPr lang="zh-CN" altLang="en-US" dirty="0"/>
              <a:t>佳，于是舍弃了这些特征，只保留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sub_class</a:t>
            </a:r>
            <a:r>
              <a:rPr lang="zh-CN" altLang="en-US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2FD8B0-6AFB-4756-9F1C-163DBC7E3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09" y="2384684"/>
            <a:ext cx="5430008" cy="34104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706033-6E96-4620-BDF6-41A3842B5A35}"/>
              </a:ext>
            </a:extLst>
          </p:cNvPr>
          <p:cNvSpPr txBox="1"/>
          <p:nvPr/>
        </p:nvSpPr>
        <p:spPr>
          <a:xfrm>
            <a:off x="5986409" y="1878904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查看特征重要性，发现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sub_class</a:t>
            </a:r>
            <a:r>
              <a:rPr lang="zh-CN" altLang="en-US" dirty="0">
                <a:solidFill>
                  <a:srgbClr val="FF0000"/>
                </a:solidFill>
              </a:rPr>
              <a:t>排到了第一！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61FA97-350C-44CC-9823-6542ECE8CFB2}"/>
              </a:ext>
            </a:extLst>
          </p:cNvPr>
          <p:cNvSpPr txBox="1"/>
          <p:nvPr/>
        </p:nvSpPr>
        <p:spPr>
          <a:xfrm>
            <a:off x="931650" y="495840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线上提升了约百分之二</a:t>
            </a:r>
          </a:p>
        </p:txBody>
      </p:sp>
    </p:spTree>
    <p:extLst>
      <p:ext uri="{BB962C8B-B14F-4D97-AF65-F5344CB8AC3E}">
        <p14:creationId xmlns:p14="http://schemas.microsoft.com/office/powerpoint/2010/main" val="370216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6F0FA9-BD10-47BC-9D42-9C9CCD07EE78}"/>
              </a:ext>
            </a:extLst>
          </p:cNvPr>
          <p:cNvSpPr txBox="1"/>
          <p:nvPr/>
        </p:nvSpPr>
        <p:spPr>
          <a:xfrm>
            <a:off x="495811" y="10772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数据过滤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9F543B-7AA4-4F5F-B9CA-D6DC1D1B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 t="9497" r="11097" b="6667"/>
          <a:stretch/>
        </p:blipFill>
        <p:spPr>
          <a:xfrm>
            <a:off x="6096000" y="1922664"/>
            <a:ext cx="5267262" cy="41398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5AC75E-7D40-47CA-92F4-64D3483A4EC4}"/>
              </a:ext>
            </a:extLst>
          </p:cNvPr>
          <p:cNvSpPr txBox="1"/>
          <p:nvPr/>
        </p:nvSpPr>
        <p:spPr>
          <a:xfrm>
            <a:off x="1144373" y="1723569"/>
            <a:ext cx="4801314" cy="4213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/>
              <a:t>过滤方案：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为了扩充数据量，以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表为训练集，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表为测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试集，对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表进行预测，由于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zh-CN" altLang="en-US" dirty="0">
                <a:solidFill>
                  <a:srgbClr val="FF0000"/>
                </a:solidFill>
              </a:rPr>
              <a:t>可以有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效解决数据不平衡时过拟合的问题</a:t>
            </a:r>
            <a:r>
              <a:rPr lang="zh-CN" altLang="en-US" dirty="0"/>
              <a:t>，适合本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数据集的特点，这里使用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zh-CN" altLang="en-US" dirty="0"/>
              <a:t>来做预测，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筛选出模型预测准确的一部分与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表合并构</a:t>
            </a:r>
            <a:endParaRPr lang="en-US" altLang="zh-CN" dirty="0"/>
          </a:p>
          <a:p>
            <a:pPr>
              <a:lnSpc>
                <a:spcPts val="2500"/>
              </a:lnSpc>
              <a:spcAft>
                <a:spcPts val="1200"/>
              </a:spcAft>
            </a:pPr>
            <a:r>
              <a:rPr lang="zh-CN" altLang="en-US" dirty="0"/>
              <a:t>成最终训练集。</a:t>
            </a:r>
            <a:endParaRPr lang="en-US" altLang="zh-CN" dirty="0"/>
          </a:p>
          <a:p>
            <a:pPr marL="342900" indent="-342900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/>
              <a:t>阈值选择：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阈值代表违约的概率，过滤的目的是筛选出小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于这个概率不违约的部分，选择不同的阈值筛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选出的数据量如右图所示，本方案选择阈值为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  <a:r>
              <a:rPr lang="zh-CN" altLang="en-US" dirty="0"/>
              <a:t>，该阈值下</a:t>
            </a:r>
            <a:r>
              <a:rPr lang="en-US" altLang="zh-CN" dirty="0"/>
              <a:t>I</a:t>
            </a:r>
            <a:r>
              <a:rPr lang="zh-CN" altLang="en-US" dirty="0"/>
              <a:t>表过滤出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59633</a:t>
            </a:r>
            <a:r>
              <a:rPr lang="zh-CN" altLang="en-US" dirty="0"/>
              <a:t>条样本。</a:t>
            </a:r>
            <a:endParaRPr lang="en-US" altLang="zh-CN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C855179F-E2F5-4D09-BED8-38F77F32B0AC}"/>
              </a:ext>
            </a:extLst>
          </p:cNvPr>
          <p:cNvSpPr/>
          <p:nvPr/>
        </p:nvSpPr>
        <p:spPr>
          <a:xfrm>
            <a:off x="10020300" y="3632200"/>
            <a:ext cx="139700" cy="16510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52E02F-4A8B-48FF-A1A2-4061037BAA67}"/>
              </a:ext>
            </a:extLst>
          </p:cNvPr>
          <p:cNvSpPr txBox="1"/>
          <p:nvPr/>
        </p:nvSpPr>
        <p:spPr>
          <a:xfrm>
            <a:off x="383077" y="109269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特征工程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48C213-7F17-4217-836D-BC2D26025A9F}"/>
              </a:ext>
            </a:extLst>
          </p:cNvPr>
          <p:cNvSpPr txBox="1"/>
          <p:nvPr/>
        </p:nvSpPr>
        <p:spPr>
          <a:xfrm>
            <a:off x="588723" y="290020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</a:t>
            </a:r>
            <a:r>
              <a:rPr lang="zh-CN" altLang="en-US" dirty="0"/>
              <a:t>交叉特征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A3D91-FA82-4FF7-AE3C-4A4A6B01B028}"/>
              </a:ext>
            </a:extLst>
          </p:cNvPr>
          <p:cNvSpPr txBox="1"/>
          <p:nvPr/>
        </p:nvSpPr>
        <p:spPr>
          <a:xfrm>
            <a:off x="588723" y="188235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目标编码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3B4D1F-DC2D-4F0B-92E7-0A84704B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87" y="3429000"/>
            <a:ext cx="5286375" cy="1790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E723E-101E-47E3-920D-DB83620B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2" y="2386453"/>
            <a:ext cx="5276850" cy="304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2D0FDEA-98AC-4532-92F2-9825A3FB3363}"/>
              </a:ext>
            </a:extLst>
          </p:cNvPr>
          <p:cNvSpPr txBox="1"/>
          <p:nvPr/>
        </p:nvSpPr>
        <p:spPr>
          <a:xfrm>
            <a:off x="6377446" y="2251691"/>
            <a:ext cx="4948791" cy="2944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说明：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特征工程这里参考了“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zh-CN" altLang="en-US" dirty="0"/>
              <a:t>统计人工智能”提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供的思路。构造特征，然后查看线上得分变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化，通过</a:t>
            </a:r>
            <a:r>
              <a:rPr lang="zh-CN" altLang="en-US" dirty="0">
                <a:solidFill>
                  <a:srgbClr val="FF0000"/>
                </a:solidFill>
              </a:rPr>
              <a:t>热力图</a:t>
            </a:r>
            <a:r>
              <a:rPr lang="zh-CN" altLang="en-US" dirty="0"/>
              <a:t>相关性剔除相关性比较高的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特征，兼顾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  <a:r>
              <a:rPr lang="zh-CN" altLang="en-US" dirty="0">
                <a:solidFill>
                  <a:srgbClr val="FF0000"/>
                </a:solidFill>
              </a:rPr>
              <a:t>特征重要性</a:t>
            </a:r>
            <a:r>
              <a:rPr lang="zh-CN" altLang="en-US" dirty="0"/>
              <a:t>，最终决定是否保</a:t>
            </a:r>
            <a:endParaRPr lang="en-US" altLang="zh-CN" dirty="0"/>
          </a:p>
          <a:p>
            <a:pPr>
              <a:lnSpc>
                <a:spcPts val="2500"/>
              </a:lnSpc>
              <a:spcAft>
                <a:spcPts val="1200"/>
              </a:spcAft>
            </a:pPr>
            <a:r>
              <a:rPr lang="zh-CN" altLang="en-US" dirty="0"/>
              <a:t>留所构造的特征。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加入目标编码后线上提升了</a:t>
            </a:r>
            <a:r>
              <a:rPr lang="zh-CN" altLang="en-US" dirty="0">
                <a:solidFill>
                  <a:srgbClr val="FF0000"/>
                </a:solidFill>
              </a:rPr>
              <a:t>千分之一</a:t>
            </a:r>
            <a:r>
              <a:rPr lang="zh-CN" altLang="en-US" dirty="0"/>
              <a:t>，加入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交叉特征后，线上提升了</a:t>
            </a:r>
            <a:r>
              <a:rPr lang="zh-CN" altLang="en-US" dirty="0">
                <a:solidFill>
                  <a:srgbClr val="FF0000"/>
                </a:solidFill>
              </a:rPr>
              <a:t>千分之一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334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D40473-5B7D-49B1-BD54-39B48BB497D6}"/>
              </a:ext>
            </a:extLst>
          </p:cNvPr>
          <p:cNvSpPr txBox="1"/>
          <p:nvPr/>
        </p:nvSpPr>
        <p:spPr>
          <a:xfrm>
            <a:off x="461068" y="8909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特征工程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EFEB1-8E58-40E1-A061-11C39B3613B8}"/>
              </a:ext>
            </a:extLst>
          </p:cNvPr>
          <p:cNvSpPr txBox="1"/>
          <p:nvPr/>
        </p:nvSpPr>
        <p:spPr>
          <a:xfrm>
            <a:off x="531130" y="149854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policy_code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zh-CN" altLang="en-US" sz="2000" dirty="0">
                <a:solidFill>
                  <a:srgbClr val="FF0000"/>
                </a:solidFill>
              </a:rPr>
              <a:t>聚类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B89151-568A-45AD-A57E-E95CE721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9468"/>
            <a:ext cx="4214350" cy="26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9FCD97-D4B7-4987-9B95-029BFEC3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44" y="2189470"/>
            <a:ext cx="4214350" cy="269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3C03A2-09A1-4999-A585-0F0985C66A1D}"/>
              </a:ext>
            </a:extLst>
          </p:cNvPr>
          <p:cNvSpPr txBox="1"/>
          <p:nvPr/>
        </p:nvSpPr>
        <p:spPr>
          <a:xfrm>
            <a:off x="3416992" y="18504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聚类前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A4DEE4-C2AB-4581-B9E7-0B0B98185C74}"/>
              </a:ext>
            </a:extLst>
          </p:cNvPr>
          <p:cNvSpPr txBox="1"/>
          <p:nvPr/>
        </p:nvSpPr>
        <p:spPr>
          <a:xfrm>
            <a:off x="8006295" y="18504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聚类后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6399355-83CF-4C17-8ADB-FE86A51A72EC}"/>
              </a:ext>
            </a:extLst>
          </p:cNvPr>
          <p:cNvSpPr/>
          <p:nvPr/>
        </p:nvSpPr>
        <p:spPr>
          <a:xfrm>
            <a:off x="1682045" y="5133199"/>
            <a:ext cx="1637069" cy="61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基础特征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1C655C-4CDA-4042-99C4-6C747C71EA46}"/>
              </a:ext>
            </a:extLst>
          </p:cNvPr>
          <p:cNvSpPr/>
          <p:nvPr/>
        </p:nvSpPr>
        <p:spPr>
          <a:xfrm>
            <a:off x="4040196" y="5149940"/>
            <a:ext cx="1637069" cy="61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目标编码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4816748-8F7F-4C0B-AA5B-53E14D8C673A}"/>
              </a:ext>
            </a:extLst>
          </p:cNvPr>
          <p:cNvSpPr/>
          <p:nvPr/>
        </p:nvSpPr>
        <p:spPr>
          <a:xfrm>
            <a:off x="6414702" y="5127410"/>
            <a:ext cx="1637069" cy="612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交叉特征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D0270FE-41EE-46B4-80C9-C99A62DE32B1}"/>
              </a:ext>
            </a:extLst>
          </p:cNvPr>
          <p:cNvSpPr/>
          <p:nvPr/>
        </p:nvSpPr>
        <p:spPr>
          <a:xfrm>
            <a:off x="8756498" y="5133199"/>
            <a:ext cx="1637068" cy="612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sub_class</a:t>
            </a:r>
            <a:endParaRPr lang="zh-CN" altLang="en-US" sz="2400" dirty="0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77FD87EA-10D4-4BA0-A90A-6944AFC52093}"/>
              </a:ext>
            </a:extLst>
          </p:cNvPr>
          <p:cNvSpPr/>
          <p:nvPr/>
        </p:nvSpPr>
        <p:spPr>
          <a:xfrm>
            <a:off x="1810955" y="5814868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D991C2E3-8AA4-4055-A4B1-4F8009EDD970}"/>
              </a:ext>
            </a:extLst>
          </p:cNvPr>
          <p:cNvSpPr/>
          <p:nvPr/>
        </p:nvSpPr>
        <p:spPr>
          <a:xfrm>
            <a:off x="2278507" y="5816668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2FD05913-9BAD-416C-82E5-3254BA903DC1}"/>
              </a:ext>
            </a:extLst>
          </p:cNvPr>
          <p:cNvSpPr/>
          <p:nvPr/>
        </p:nvSpPr>
        <p:spPr>
          <a:xfrm>
            <a:off x="4677082" y="5814868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D27830E2-E95E-4CC7-8340-925C8620ECE5}"/>
              </a:ext>
            </a:extLst>
          </p:cNvPr>
          <p:cNvSpPr/>
          <p:nvPr/>
        </p:nvSpPr>
        <p:spPr>
          <a:xfrm>
            <a:off x="9184891" y="5821754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008B258B-D564-476E-A45E-CCBA62E202BB}"/>
              </a:ext>
            </a:extLst>
          </p:cNvPr>
          <p:cNvSpPr/>
          <p:nvPr/>
        </p:nvSpPr>
        <p:spPr>
          <a:xfrm>
            <a:off x="9632172" y="5821753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D516DD94-E89D-4FC6-90DF-479399E01E68}"/>
              </a:ext>
            </a:extLst>
          </p:cNvPr>
          <p:cNvSpPr/>
          <p:nvPr/>
        </p:nvSpPr>
        <p:spPr>
          <a:xfrm>
            <a:off x="7087562" y="5821754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D0BD265B-B016-4871-AA36-1B726508AAFA}"/>
              </a:ext>
            </a:extLst>
          </p:cNvPr>
          <p:cNvSpPr/>
          <p:nvPr/>
        </p:nvSpPr>
        <p:spPr>
          <a:xfrm>
            <a:off x="2740186" y="5821754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加号 3">
            <a:extLst>
              <a:ext uri="{FF2B5EF4-FFF2-40B4-BE49-F238E27FC236}">
                <a16:creationId xmlns:a16="http://schemas.microsoft.com/office/drawing/2014/main" id="{3DC6A8E3-BD0C-45CF-9492-0D2563A1D32E}"/>
              </a:ext>
            </a:extLst>
          </p:cNvPr>
          <p:cNvSpPr/>
          <p:nvPr/>
        </p:nvSpPr>
        <p:spPr>
          <a:xfrm>
            <a:off x="3422758" y="5205776"/>
            <a:ext cx="509507" cy="5010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加号 22">
            <a:extLst>
              <a:ext uri="{FF2B5EF4-FFF2-40B4-BE49-F238E27FC236}">
                <a16:creationId xmlns:a16="http://schemas.microsoft.com/office/drawing/2014/main" id="{A0670B46-B901-4139-9A1B-28DF61908034}"/>
              </a:ext>
            </a:extLst>
          </p:cNvPr>
          <p:cNvSpPr/>
          <p:nvPr/>
        </p:nvSpPr>
        <p:spPr>
          <a:xfrm>
            <a:off x="8133026" y="5239083"/>
            <a:ext cx="509507" cy="5010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加号 24">
            <a:extLst>
              <a:ext uri="{FF2B5EF4-FFF2-40B4-BE49-F238E27FC236}">
                <a16:creationId xmlns:a16="http://schemas.microsoft.com/office/drawing/2014/main" id="{07EAAD9A-CE48-42FD-8D48-CECB20F5587D}"/>
              </a:ext>
            </a:extLst>
          </p:cNvPr>
          <p:cNvSpPr/>
          <p:nvPr/>
        </p:nvSpPr>
        <p:spPr>
          <a:xfrm>
            <a:off x="5791230" y="5244871"/>
            <a:ext cx="509507" cy="5010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4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CBB999-A529-4B80-916E-2061EFE2F513}"/>
              </a:ext>
            </a:extLst>
          </p:cNvPr>
          <p:cNvSpPr txBox="1"/>
          <p:nvPr/>
        </p:nvSpPr>
        <p:spPr>
          <a:xfrm>
            <a:off x="470759" y="10330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算法模型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DB739E-BB59-4B0A-A936-0AD05801015E}"/>
              </a:ext>
            </a:extLst>
          </p:cNvPr>
          <p:cNvSpPr txBox="1"/>
          <p:nvPr/>
        </p:nvSpPr>
        <p:spPr>
          <a:xfrm>
            <a:off x="792390" y="5453426"/>
            <a:ext cx="5824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线上得分效果试验：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76AB183-2CD0-4D03-8E4D-3E047FA40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77958"/>
              </p:ext>
            </p:extLst>
          </p:nvPr>
        </p:nvGraphicFramePr>
        <p:xfrm>
          <a:off x="792390" y="1742146"/>
          <a:ext cx="6143908" cy="349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17">
                  <a:extLst>
                    <a:ext uri="{9D8B030D-6E8A-4147-A177-3AD203B41FA5}">
                      <a16:colId xmlns:a16="http://schemas.microsoft.com/office/drawing/2014/main" val="3323775931"/>
                    </a:ext>
                  </a:extLst>
                </a:gridCol>
                <a:gridCol w="4691391">
                  <a:extLst>
                    <a:ext uri="{9D8B030D-6E8A-4147-A177-3AD203B41FA5}">
                      <a16:colId xmlns:a16="http://schemas.microsoft.com/office/drawing/2014/main" val="2022222611"/>
                    </a:ext>
                  </a:extLst>
                </a:gridCol>
              </a:tblGrid>
              <a:tr h="377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06839"/>
                  </a:ext>
                </a:extLst>
              </a:tr>
              <a:tr h="103658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LightGBM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采用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leaf_wise</a:t>
                      </a:r>
                      <a:r>
                        <a:rPr lang="zh-CN" altLang="en-US" dirty="0"/>
                        <a:t>生长策略，效率高但容易过拟合，需要控制树的深度。</a:t>
                      </a:r>
                      <a:endParaRPr lang="en-US" altLang="zh-CN" dirty="0"/>
                    </a:p>
                    <a:p>
                      <a:pPr>
                        <a:lnSpc>
                          <a:spcPts val="2500"/>
                        </a:lnSpc>
                      </a:pPr>
                      <a:endParaRPr lang="zh-CN" altLang="en-US" dirty="0"/>
                    </a:p>
                  </a:txBody>
                  <a:tcPr marT="72000" marB="0"/>
                </a:tc>
                <a:extLst>
                  <a:ext uri="{0D108BD9-81ED-4DB2-BD59-A6C34878D82A}">
                    <a16:rowId xmlns:a16="http://schemas.microsoft.com/office/drawing/2014/main" val="2674215583"/>
                  </a:ext>
                </a:extLst>
              </a:tr>
              <a:tr h="103658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采用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level-wise</a:t>
                      </a:r>
                      <a:r>
                        <a:rPr lang="zh-CN" altLang="en-US" dirty="0"/>
                        <a:t>生长策略，不容易过拟合但效率低，带来了很多没必要的开销。</a:t>
                      </a:r>
                      <a:endParaRPr lang="en-US" altLang="zh-CN" dirty="0"/>
                    </a:p>
                    <a:p>
                      <a:pPr>
                        <a:lnSpc>
                          <a:spcPts val="2500"/>
                        </a:lnSpc>
                      </a:pPr>
                      <a:endParaRPr lang="zh-CN" altLang="en-US" dirty="0"/>
                    </a:p>
                  </a:txBody>
                  <a:tcPr marT="72000" marB="0"/>
                </a:tc>
                <a:extLst>
                  <a:ext uri="{0D108BD9-81ED-4DB2-BD59-A6C34878D82A}">
                    <a16:rowId xmlns:a16="http://schemas.microsoft.com/office/drawing/2014/main" val="1402464619"/>
                  </a:ext>
                </a:extLst>
              </a:tr>
              <a:tr h="104348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CatBoost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支持类别型变量，有其特殊的编码方式，能够很好的解决数据不平衡带来的过拟合问题。</a:t>
                      </a:r>
                      <a:endParaRPr lang="en-US" altLang="zh-CN" dirty="0"/>
                    </a:p>
                    <a:p>
                      <a:pPr>
                        <a:lnSpc>
                          <a:spcPts val="2500"/>
                        </a:lnSpc>
                      </a:pPr>
                      <a:endParaRPr lang="zh-CN" altLang="en-US" dirty="0"/>
                    </a:p>
                  </a:txBody>
                  <a:tcPr marT="72000" marB="0"/>
                </a:tc>
                <a:extLst>
                  <a:ext uri="{0D108BD9-81ED-4DB2-BD59-A6C34878D82A}">
                    <a16:rowId xmlns:a16="http://schemas.microsoft.com/office/drawing/2014/main" val="2843900836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D123FD28-7BFA-4C0F-9476-18876EA7A52D}"/>
              </a:ext>
            </a:extLst>
          </p:cNvPr>
          <p:cNvSpPr/>
          <p:nvPr/>
        </p:nvSpPr>
        <p:spPr>
          <a:xfrm>
            <a:off x="7347516" y="1787381"/>
            <a:ext cx="638827" cy="2617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66A308-A344-40C9-AEFC-C134B1BE6A51}"/>
              </a:ext>
            </a:extLst>
          </p:cNvPr>
          <p:cNvSpPr/>
          <p:nvPr/>
        </p:nvSpPr>
        <p:spPr>
          <a:xfrm>
            <a:off x="8337072" y="1787381"/>
            <a:ext cx="1515650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6112BE-DC56-4A5E-94D7-D9950F959E20}"/>
              </a:ext>
            </a:extLst>
          </p:cNvPr>
          <p:cNvSpPr/>
          <p:nvPr/>
        </p:nvSpPr>
        <p:spPr>
          <a:xfrm>
            <a:off x="8337072" y="2770674"/>
            <a:ext cx="1515650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704723-5BDC-4676-B0D1-416E24F50E72}"/>
              </a:ext>
            </a:extLst>
          </p:cNvPr>
          <p:cNvSpPr/>
          <p:nvPr/>
        </p:nvSpPr>
        <p:spPr>
          <a:xfrm>
            <a:off x="8337072" y="3753967"/>
            <a:ext cx="1515650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081B0E5-90F8-4895-B509-238AAF0C693D}"/>
              </a:ext>
            </a:extLst>
          </p:cNvPr>
          <p:cNvSpPr/>
          <p:nvPr/>
        </p:nvSpPr>
        <p:spPr>
          <a:xfrm>
            <a:off x="7829767" y="2894762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3A8950F-1A75-4AE4-9F22-D629053D5585}"/>
              </a:ext>
            </a:extLst>
          </p:cNvPr>
          <p:cNvSpPr/>
          <p:nvPr/>
        </p:nvSpPr>
        <p:spPr>
          <a:xfrm>
            <a:off x="7848556" y="3911964"/>
            <a:ext cx="313151" cy="3340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5E66B4-32DF-4821-AF3C-0A86EC77E850}"/>
              </a:ext>
            </a:extLst>
          </p:cNvPr>
          <p:cNvSpPr txBox="1"/>
          <p:nvPr/>
        </p:nvSpPr>
        <p:spPr>
          <a:xfrm>
            <a:off x="10403865" y="297689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预测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A80D03-279C-4E4A-BBCC-1801E19D82A9}"/>
              </a:ext>
            </a:extLst>
          </p:cNvPr>
          <p:cNvSpPr txBox="1"/>
          <p:nvPr/>
        </p:nvSpPr>
        <p:spPr>
          <a:xfrm>
            <a:off x="10403864" y="391196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过滤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EB1951-DE48-4BF8-8B6B-F82210C5C24E}"/>
              </a:ext>
            </a:extLst>
          </p:cNvPr>
          <p:cNvSpPr txBox="1"/>
          <p:nvPr/>
        </p:nvSpPr>
        <p:spPr>
          <a:xfrm>
            <a:off x="7111662" y="4970385"/>
            <a:ext cx="449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线下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zh-CN" altLang="en-US" sz="2000" dirty="0"/>
              <a:t>得分：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cat: 0.9016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0.9611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CAF2C3-1D49-4784-BBB3-96C5BE349161}"/>
              </a:ext>
            </a:extLst>
          </p:cNvPr>
          <p:cNvSpPr txBox="1"/>
          <p:nvPr/>
        </p:nvSpPr>
        <p:spPr>
          <a:xfrm>
            <a:off x="7167249" y="5497018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榜线上</a:t>
            </a:r>
            <a:r>
              <a:rPr lang="zh-CN" altLang="en-US" sz="2000" dirty="0"/>
              <a:t>得分</a:t>
            </a:r>
            <a:r>
              <a:rPr lang="zh-CN" altLang="en-US" dirty="0"/>
              <a:t>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C64C355-8603-4FC1-B221-18730682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95" y="5453426"/>
            <a:ext cx="2328454" cy="503919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FFE3090-5CE0-4B57-82AB-575F1D95772F}"/>
              </a:ext>
            </a:extLst>
          </p:cNvPr>
          <p:cNvSpPr/>
          <p:nvPr/>
        </p:nvSpPr>
        <p:spPr>
          <a:xfrm>
            <a:off x="7111662" y="4811731"/>
            <a:ext cx="4439485" cy="121850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71A208-17EC-4887-A271-340519A30DEC}"/>
              </a:ext>
            </a:extLst>
          </p:cNvPr>
          <p:cNvSpPr txBox="1"/>
          <p:nvPr/>
        </p:nvSpPr>
        <p:spPr>
          <a:xfrm>
            <a:off x="395603" y="110799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提分要点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8AFD9F-4549-4587-B2DE-C7AE7EBCC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10593" r="12915" b="6666"/>
          <a:stretch/>
        </p:blipFill>
        <p:spPr>
          <a:xfrm>
            <a:off x="6532245" y="1834667"/>
            <a:ext cx="4995777" cy="39983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29FE05-B790-48B5-849F-6BE95F19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" y="1931034"/>
            <a:ext cx="5534025" cy="340995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729AA174-C5F5-4410-A389-F511F9C28820}"/>
              </a:ext>
            </a:extLst>
          </p:cNvPr>
          <p:cNvSpPr/>
          <p:nvPr/>
        </p:nvSpPr>
        <p:spPr>
          <a:xfrm>
            <a:off x="4337096" y="2325411"/>
            <a:ext cx="1089765" cy="2755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2F96CC-E3B5-43A5-B990-166C7AEDF97E}"/>
              </a:ext>
            </a:extLst>
          </p:cNvPr>
          <p:cNvSpPr/>
          <p:nvPr/>
        </p:nvSpPr>
        <p:spPr>
          <a:xfrm>
            <a:off x="1211579" y="4953199"/>
            <a:ext cx="4215282" cy="2755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9E9674-5DCD-4B17-A2EE-ECD5B43AE714}"/>
              </a:ext>
            </a:extLst>
          </p:cNvPr>
          <p:cNvSpPr/>
          <p:nvPr/>
        </p:nvSpPr>
        <p:spPr>
          <a:xfrm>
            <a:off x="4321478" y="3498223"/>
            <a:ext cx="1439242" cy="2755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184A8E-045B-4B06-B5EE-E6145E99DAA5}"/>
              </a:ext>
            </a:extLst>
          </p:cNvPr>
          <p:cNvSpPr/>
          <p:nvPr/>
        </p:nvSpPr>
        <p:spPr>
          <a:xfrm>
            <a:off x="4337097" y="4089748"/>
            <a:ext cx="1226546" cy="2755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4968874-38B2-454A-8329-FF4B5637C734}"/>
              </a:ext>
            </a:extLst>
          </p:cNvPr>
          <p:cNvSpPr/>
          <p:nvPr/>
        </p:nvSpPr>
        <p:spPr>
          <a:xfrm>
            <a:off x="4344906" y="2906698"/>
            <a:ext cx="1415814" cy="2755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9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E36769-D5E0-4927-B784-53BBD5D643BE}"/>
              </a:ext>
            </a:extLst>
          </p:cNvPr>
          <p:cNvSpPr txBox="1"/>
          <p:nvPr/>
        </p:nvSpPr>
        <p:spPr>
          <a:xfrm>
            <a:off x="4967602" y="125886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思考总结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ED5E1D-6BE8-4929-9AC2-080BCB4DC9F7}"/>
              </a:ext>
            </a:extLst>
          </p:cNvPr>
          <p:cNvSpPr/>
          <p:nvPr/>
        </p:nvSpPr>
        <p:spPr>
          <a:xfrm>
            <a:off x="1996857" y="2066795"/>
            <a:ext cx="8437324" cy="34196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108000" rtlCol="0" anchor="ctr"/>
          <a:lstStyle/>
          <a:p>
            <a:pPr>
              <a:lnSpc>
                <a:spcPts val="2500"/>
              </a:lnSpc>
              <a:spcAft>
                <a:spcPts val="1200"/>
              </a:spcAft>
            </a:pPr>
            <a:r>
              <a:rPr lang="zh-CN" altLang="en-US" sz="2400" dirty="0"/>
              <a:t>方案优势：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使用不容易过拟合的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r>
              <a:rPr lang="zh-CN" altLang="en-US" dirty="0"/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表中过滤出小量而精确的数据，将训练数据扩充到一个合适的数据量。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使用双表构建了</a:t>
            </a:r>
            <a:r>
              <a:rPr lang="zh-CN" altLang="en-US" dirty="0">
                <a:solidFill>
                  <a:srgbClr val="FF0000"/>
                </a:solidFill>
              </a:rPr>
              <a:t>重要特征</a:t>
            </a:r>
            <a:r>
              <a:rPr lang="zh-CN" altLang="en-US" dirty="0"/>
              <a:t>，达到了模型预测所需要的基础。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K-Means</a:t>
            </a:r>
            <a:r>
              <a:rPr lang="zh-CN" altLang="en-US" dirty="0"/>
              <a:t>算法精确构建多分类特征。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模型</a:t>
            </a:r>
            <a:r>
              <a:rPr lang="zh-CN" altLang="en-US" dirty="0">
                <a:solidFill>
                  <a:srgbClr val="FF0000"/>
                </a:solidFill>
              </a:rPr>
              <a:t>算法简单</a:t>
            </a:r>
            <a:r>
              <a:rPr lang="zh-CN" altLang="en-US" dirty="0"/>
              <a:t>，整体代码</a:t>
            </a:r>
            <a:r>
              <a:rPr lang="zh-CN" altLang="en-US" dirty="0">
                <a:solidFill>
                  <a:srgbClr val="FF0000"/>
                </a:solidFill>
              </a:rPr>
              <a:t>运行时间短</a:t>
            </a:r>
            <a:r>
              <a:rPr lang="zh-CN" altLang="en-US" dirty="0"/>
              <a:t>，不需要消耗大量算力以及过硬的硬件要求。</a:t>
            </a:r>
          </a:p>
        </p:txBody>
      </p:sp>
    </p:spTree>
    <p:extLst>
      <p:ext uri="{BB962C8B-B14F-4D97-AF65-F5344CB8AC3E}">
        <p14:creationId xmlns:p14="http://schemas.microsoft.com/office/powerpoint/2010/main" val="414159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1C9AE1-EB15-4E67-BC90-5E86BEECF405}"/>
              </a:ext>
            </a:extLst>
          </p:cNvPr>
          <p:cNvSpPr/>
          <p:nvPr/>
        </p:nvSpPr>
        <p:spPr>
          <a:xfrm>
            <a:off x="2034435" y="2116899"/>
            <a:ext cx="8437324" cy="2993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108000" rtlCol="0" anchor="ctr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>
                <a:latin typeface="+mj-ea"/>
                <a:ea typeface="+mj-ea"/>
              </a:rPr>
              <a:t>商业价值：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利用银行现有信贷数据，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服务新场景</a:t>
            </a:r>
            <a:r>
              <a:rPr lang="zh-CN" altLang="en-US" dirty="0">
                <a:latin typeface="+mj-ea"/>
                <a:ea typeface="+mj-ea"/>
              </a:rPr>
              <a:t>，构建新客群的风控模型，实现对新业务用户的违约预测。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推动银行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数字化转型</a:t>
            </a:r>
            <a:r>
              <a:rPr lang="zh-CN" altLang="en-US" dirty="0">
                <a:latin typeface="+mj-ea"/>
                <a:ea typeface="+mj-ea"/>
              </a:rPr>
              <a:t>，提升银行的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综合金融服务能力</a:t>
            </a:r>
            <a:r>
              <a:rPr lang="zh-CN" altLang="en-US" dirty="0">
                <a:latin typeface="+mj-ea"/>
                <a:ea typeface="+mj-ea"/>
              </a:rPr>
              <a:t>以及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金融科技应用能力</a:t>
            </a:r>
            <a:r>
              <a:rPr lang="zh-CN" altLang="en-US" dirty="0">
                <a:latin typeface="+mj-ea"/>
                <a:ea typeface="+mj-ea"/>
              </a:rPr>
              <a:t>，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+mj-ea"/>
                <a:ea typeface="+mj-ea"/>
              </a:rPr>
              <a:t>    实现金融普惠。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828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6CFA0A-7D5A-49A1-A364-FC590CD46DE3}"/>
              </a:ext>
            </a:extLst>
          </p:cNvPr>
          <p:cNvSpPr txBox="1"/>
          <p:nvPr/>
        </p:nvSpPr>
        <p:spPr>
          <a:xfrm>
            <a:off x="2357063" y="1716066"/>
            <a:ext cx="1200329" cy="20351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600" dirty="0">
                <a:latin typeface="+mj-ea"/>
                <a:ea typeface="+mj-ea"/>
              </a:rPr>
              <a:t>目 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1CAB28-838B-446C-B669-F4A0ABBE1D6D}"/>
              </a:ext>
            </a:extLst>
          </p:cNvPr>
          <p:cNvSpPr txBox="1"/>
          <p:nvPr/>
        </p:nvSpPr>
        <p:spPr>
          <a:xfrm>
            <a:off x="6095999" y="2400283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   团队介绍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E14EA7-2B5F-4D0B-988F-737B49926F7C}"/>
              </a:ext>
            </a:extLst>
          </p:cNvPr>
          <p:cNvSpPr txBox="1"/>
          <p:nvPr/>
        </p:nvSpPr>
        <p:spPr>
          <a:xfrm>
            <a:off x="6095999" y="3382025"/>
            <a:ext cx="379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二   算法方案分析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EE60D3-292F-45CD-B6E7-DED0A07F9A7C}"/>
              </a:ext>
            </a:extLst>
          </p:cNvPr>
          <p:cNvSpPr txBox="1"/>
          <p:nvPr/>
        </p:nvSpPr>
        <p:spPr>
          <a:xfrm>
            <a:off x="6096000" y="4363768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三   思考总结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B60E8-DA94-4D93-93BB-76B4681D0435}"/>
              </a:ext>
            </a:extLst>
          </p:cNvPr>
          <p:cNvSpPr txBox="1"/>
          <p:nvPr/>
        </p:nvSpPr>
        <p:spPr>
          <a:xfrm>
            <a:off x="3557392" y="2923503"/>
            <a:ext cx="615553" cy="2018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CONTENTS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7682C7-5D4F-463B-A713-A30638BF3C98}"/>
              </a:ext>
            </a:extLst>
          </p:cNvPr>
          <p:cNvSpPr txBox="1"/>
          <p:nvPr/>
        </p:nvSpPr>
        <p:spPr>
          <a:xfrm>
            <a:off x="4308203" y="2705725"/>
            <a:ext cx="39129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5265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4543D7-30F4-445F-9BAF-C02F2B959017}"/>
              </a:ext>
            </a:extLst>
          </p:cNvPr>
          <p:cNvSpPr txBox="1"/>
          <p:nvPr/>
        </p:nvSpPr>
        <p:spPr>
          <a:xfrm>
            <a:off x="435351" y="1090507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/>
              <a:t>团队介绍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3B9A0-2D94-4680-8802-23159B6D9145}"/>
              </a:ext>
            </a:extLst>
          </p:cNvPr>
          <p:cNvSpPr txBox="1"/>
          <p:nvPr/>
        </p:nvSpPr>
        <p:spPr>
          <a:xfrm>
            <a:off x="435351" y="19058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队伍名称：雅俗共赏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C13385-4ADA-4D73-B0ED-E81570B81E56}"/>
              </a:ext>
            </a:extLst>
          </p:cNvPr>
          <p:cNvSpPr txBox="1"/>
          <p:nvPr/>
        </p:nvSpPr>
        <p:spPr>
          <a:xfrm>
            <a:off x="435352" y="23597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队伍成员：翟亚雷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9C6748-4330-4CE8-BBE8-9DD726293851}"/>
              </a:ext>
            </a:extLst>
          </p:cNvPr>
          <p:cNvSpPr txBox="1"/>
          <p:nvPr/>
        </p:nvSpPr>
        <p:spPr>
          <a:xfrm>
            <a:off x="3294344" y="2158460"/>
            <a:ext cx="7753611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上海工程技术大学 硕士研究生；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授权发明专利一项；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参加过</a:t>
            </a:r>
            <a:r>
              <a:rPr lang="en-US" altLang="zh-CN" dirty="0"/>
              <a:t>【</a:t>
            </a:r>
            <a:r>
              <a:rPr lang="zh-CN" altLang="en-US" dirty="0"/>
              <a:t>科大讯飞</a:t>
            </a:r>
            <a:r>
              <a:rPr lang="en-US" altLang="zh-CN" dirty="0"/>
              <a:t>】</a:t>
            </a:r>
            <a:r>
              <a:rPr lang="zh-CN" altLang="en-US" dirty="0"/>
              <a:t>举办的</a:t>
            </a:r>
            <a:r>
              <a:rPr lang="en-US" altLang="zh-CN" dirty="0"/>
              <a:t>《</a:t>
            </a:r>
            <a:r>
              <a:rPr lang="zh-CN" altLang="en-US" dirty="0"/>
              <a:t>线下商店销量预测挑战赛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广告点击率预估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恶意软件分类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移动设备用户年龄和性别预测</a:t>
            </a:r>
            <a:r>
              <a:rPr lang="en-US" altLang="zh-CN" dirty="0"/>
              <a:t>》</a:t>
            </a:r>
            <a:r>
              <a:rPr lang="zh-CN" altLang="en-US" dirty="0"/>
              <a:t>以及阿里云</a:t>
            </a:r>
            <a:r>
              <a:rPr lang="en-US" altLang="zh-CN" dirty="0"/>
              <a:t>【</a:t>
            </a:r>
            <a:r>
              <a:rPr lang="zh-CN" altLang="en-US" dirty="0"/>
              <a:t>天池</a:t>
            </a:r>
            <a:r>
              <a:rPr lang="en-US" altLang="zh-CN" dirty="0"/>
              <a:t>】</a:t>
            </a:r>
            <a:r>
              <a:rPr lang="zh-CN" altLang="en-US" dirty="0"/>
              <a:t>举办的</a:t>
            </a:r>
            <a:r>
              <a:rPr lang="en-US" altLang="zh-CN" dirty="0"/>
              <a:t>《O2O</a:t>
            </a:r>
            <a:r>
              <a:rPr lang="zh-CN" altLang="en-US" dirty="0"/>
              <a:t>优惠券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工业蒸汽量预测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二手车交易价格预测</a:t>
            </a:r>
            <a:r>
              <a:rPr lang="en-US" altLang="zh-CN" dirty="0"/>
              <a:t>》</a:t>
            </a:r>
            <a:r>
              <a:rPr lang="zh-CN" altLang="en-US" dirty="0"/>
              <a:t>等数据挖掘竞赛</a:t>
            </a:r>
            <a:r>
              <a:rPr lang="en-US" altLang="zh-CN" dirty="0"/>
              <a:t>10</a:t>
            </a:r>
            <a:r>
              <a:rPr lang="zh-CN" altLang="en-US" dirty="0"/>
              <a:t>余场，均名列前茅。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1C9979-0142-467B-B8AF-9DD1B5F38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9" y="2813546"/>
            <a:ext cx="1888718" cy="27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6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8CDBC6-75F0-418D-A976-4F173A48EE9D}"/>
              </a:ext>
            </a:extLst>
          </p:cNvPr>
          <p:cNvSpPr txBox="1"/>
          <p:nvPr/>
        </p:nvSpPr>
        <p:spPr>
          <a:xfrm>
            <a:off x="399996" y="10921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赛题分析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98B05F-3EDA-4560-9132-28C116D5CA70}"/>
              </a:ext>
            </a:extLst>
          </p:cNvPr>
          <p:cNvSpPr txBox="1"/>
          <p:nvPr/>
        </p:nvSpPr>
        <p:spPr>
          <a:xfrm>
            <a:off x="1705142" y="1841279"/>
            <a:ext cx="8494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问题描述：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本赛题要求利用已有的与目标客群稍有差异的另一批信贷数据，辅助创建目标业务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风控模型，利用迁移学习捕捉不同业务中用户基本信息与违约行为之间的关联，帮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助实现对新业务的用户违约预测。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92C1E4-6FC9-4EF2-9D07-31A57644742F}"/>
              </a:ext>
            </a:extLst>
          </p:cNvPr>
          <p:cNvSpPr txBox="1"/>
          <p:nvPr/>
        </p:nvSpPr>
        <p:spPr>
          <a:xfrm>
            <a:off x="1705142" y="3536481"/>
            <a:ext cx="8668676" cy="17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数据：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训练数据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train_public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测试数据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test_public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辅助建模数据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750000(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train_internet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EC9B71-CDE4-47E3-BF54-6A96C9D7697E}"/>
              </a:ext>
            </a:extLst>
          </p:cNvPr>
          <p:cNvSpPr txBox="1"/>
          <p:nvPr/>
        </p:nvSpPr>
        <p:spPr>
          <a:xfrm>
            <a:off x="1705142" y="534922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评价指标：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B9AF02-9C78-413F-B378-1E3286A382B9}"/>
              </a:ext>
            </a:extLst>
          </p:cNvPr>
          <p:cNvSpPr/>
          <p:nvPr/>
        </p:nvSpPr>
        <p:spPr>
          <a:xfrm>
            <a:off x="1496488" y="1841279"/>
            <a:ext cx="8911942" cy="402090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5688A7-3D5D-4F8E-A5EE-D92640C9158B}"/>
              </a:ext>
            </a:extLst>
          </p:cNvPr>
          <p:cNvSpPr txBox="1"/>
          <p:nvPr/>
        </p:nvSpPr>
        <p:spPr>
          <a:xfrm>
            <a:off x="475526" y="10628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方案架构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95AED01E-620A-4849-B005-FBC0CA048B14}"/>
              </a:ext>
            </a:extLst>
          </p:cNvPr>
          <p:cNvSpPr/>
          <p:nvPr/>
        </p:nvSpPr>
        <p:spPr>
          <a:xfrm>
            <a:off x="4020855" y="1227503"/>
            <a:ext cx="1599156" cy="5636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数据预处理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64DB7D69-90D4-4B87-BDF5-99C020FDBE06}"/>
              </a:ext>
            </a:extLst>
          </p:cNvPr>
          <p:cNvSpPr/>
          <p:nvPr/>
        </p:nvSpPr>
        <p:spPr>
          <a:xfrm>
            <a:off x="2655517" y="2371546"/>
            <a:ext cx="1766169" cy="5636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双表数据分析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1A5780D-30A5-44EB-81E1-99450DBDE640}"/>
              </a:ext>
            </a:extLst>
          </p:cNvPr>
          <p:cNvSpPr/>
          <p:nvPr/>
        </p:nvSpPr>
        <p:spPr>
          <a:xfrm>
            <a:off x="5219179" y="2371546"/>
            <a:ext cx="1945710" cy="5636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特征重要性分析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DC3BDC-2772-42A7-A5C2-36BA25113AD6}"/>
              </a:ext>
            </a:extLst>
          </p:cNvPr>
          <p:cNvSpPr/>
          <p:nvPr/>
        </p:nvSpPr>
        <p:spPr>
          <a:xfrm>
            <a:off x="2277650" y="2273466"/>
            <a:ext cx="5288071" cy="758494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8EFF4B0-38A5-4E97-B180-490764E1CAE3}"/>
              </a:ext>
            </a:extLst>
          </p:cNvPr>
          <p:cNvSpPr/>
          <p:nvPr/>
        </p:nvSpPr>
        <p:spPr>
          <a:xfrm>
            <a:off x="4645069" y="1828799"/>
            <a:ext cx="350729" cy="425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22C39763-E3EF-4057-89B4-9571CD5202B2}"/>
              </a:ext>
            </a:extLst>
          </p:cNvPr>
          <p:cNvSpPr/>
          <p:nvPr/>
        </p:nvSpPr>
        <p:spPr>
          <a:xfrm>
            <a:off x="2638814" y="3564292"/>
            <a:ext cx="1766169" cy="5135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特征构造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795383D1-DEE2-490B-9C74-FE8637FD6946}"/>
              </a:ext>
            </a:extLst>
          </p:cNvPr>
          <p:cNvSpPr/>
          <p:nvPr/>
        </p:nvSpPr>
        <p:spPr>
          <a:xfrm>
            <a:off x="5202476" y="3564292"/>
            <a:ext cx="1945710" cy="5135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数据筛选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6B58BF1-1E1B-4F9B-BBFC-7EFF56C2C1A6}"/>
              </a:ext>
            </a:extLst>
          </p:cNvPr>
          <p:cNvSpPr/>
          <p:nvPr/>
        </p:nvSpPr>
        <p:spPr>
          <a:xfrm>
            <a:off x="2277650" y="3431219"/>
            <a:ext cx="5288071" cy="76106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1E9964C-32FD-401F-8DEA-75EA2050948C}"/>
              </a:ext>
            </a:extLst>
          </p:cNvPr>
          <p:cNvSpPr/>
          <p:nvPr/>
        </p:nvSpPr>
        <p:spPr>
          <a:xfrm>
            <a:off x="4645069" y="3017927"/>
            <a:ext cx="350729" cy="401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4530BECF-A3E4-4016-A231-F1FFD1E955F3}"/>
              </a:ext>
            </a:extLst>
          </p:cNvPr>
          <p:cNvSpPr/>
          <p:nvPr/>
        </p:nvSpPr>
        <p:spPr>
          <a:xfrm>
            <a:off x="3966578" y="4642400"/>
            <a:ext cx="1741116" cy="5260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特征工程</a:t>
            </a: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7D65BAED-2B22-40E2-900C-73D4B73D580E}"/>
              </a:ext>
            </a:extLst>
          </p:cNvPr>
          <p:cNvSpPr/>
          <p:nvPr/>
        </p:nvSpPr>
        <p:spPr>
          <a:xfrm>
            <a:off x="4164907" y="5546527"/>
            <a:ext cx="1344458" cy="5260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模型训练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6168E3A-D3B6-4470-9A68-22A4CBF03F9F}"/>
              </a:ext>
            </a:extLst>
          </p:cNvPr>
          <p:cNvSpPr/>
          <p:nvPr/>
        </p:nvSpPr>
        <p:spPr>
          <a:xfrm>
            <a:off x="4663861" y="4217711"/>
            <a:ext cx="350729" cy="414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A3889E5-46AD-4787-847B-50C63C74F029}"/>
              </a:ext>
            </a:extLst>
          </p:cNvPr>
          <p:cNvSpPr/>
          <p:nvPr/>
        </p:nvSpPr>
        <p:spPr>
          <a:xfrm>
            <a:off x="4661772" y="5168493"/>
            <a:ext cx="350729" cy="37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6000D3-B1F6-4FFE-AFE6-E1B8BCF52433}"/>
              </a:ext>
            </a:extLst>
          </p:cNvPr>
          <p:cNvSpPr/>
          <p:nvPr/>
        </p:nvSpPr>
        <p:spPr>
          <a:xfrm>
            <a:off x="8416446" y="2312053"/>
            <a:ext cx="2818356" cy="666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理解数据、分析处理策略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70AF5CB-BCAB-4DD3-A221-C129544AAE2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7565721" y="2645381"/>
            <a:ext cx="850725" cy="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E338DB0-5B81-4121-83D2-42C3BF0BE023}"/>
              </a:ext>
            </a:extLst>
          </p:cNvPr>
          <p:cNvSpPr/>
          <p:nvPr/>
        </p:nvSpPr>
        <p:spPr>
          <a:xfrm>
            <a:off x="8416447" y="3475855"/>
            <a:ext cx="2818356" cy="666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特征</a:t>
            </a:r>
            <a:r>
              <a:rPr lang="zh-CN" altLang="en-US" dirty="0"/>
              <a:t>决定上限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A46780-75CD-4511-8CB9-FE7A9DE6CAE5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565721" y="3809183"/>
            <a:ext cx="850726" cy="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2BC11D7-F764-4A70-9851-84B6E92E1A3F}"/>
              </a:ext>
            </a:extLst>
          </p:cNvPr>
          <p:cNvSpPr/>
          <p:nvPr/>
        </p:nvSpPr>
        <p:spPr>
          <a:xfrm>
            <a:off x="6270324" y="4572118"/>
            <a:ext cx="2373679" cy="666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交叉特征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目标编码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BA065DD-6D46-404D-928A-9B0AB9940066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 flipV="1">
            <a:off x="5707694" y="4905446"/>
            <a:ext cx="5626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8DCD559-E5CB-45D9-88C6-271DD24A3C31}"/>
              </a:ext>
            </a:extLst>
          </p:cNvPr>
          <p:cNvSpPr/>
          <p:nvPr/>
        </p:nvSpPr>
        <p:spPr>
          <a:xfrm>
            <a:off x="596266" y="4656135"/>
            <a:ext cx="2818356" cy="5521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构建了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sub_class</a:t>
            </a:r>
            <a:r>
              <a:rPr lang="zh-CN" altLang="en-US" dirty="0">
                <a:solidFill>
                  <a:schemeClr val="tx1"/>
                </a:solidFill>
              </a:rPr>
              <a:t>特征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5680A14-D067-411F-BB34-5CFA133FA130}"/>
              </a:ext>
            </a:extLst>
          </p:cNvPr>
          <p:cNvCxnSpPr>
            <a:cxnSpLocks/>
            <a:stCxn id="11" idx="1"/>
            <a:endCxn id="57" idx="0"/>
          </p:cNvCxnSpPr>
          <p:nvPr/>
        </p:nvCxnSpPr>
        <p:spPr>
          <a:xfrm rot="10800000" flipV="1">
            <a:off x="2005444" y="3811749"/>
            <a:ext cx="272206" cy="844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8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DD4819-2E3E-476C-BE78-5BBFC17EE0CA}"/>
              </a:ext>
            </a:extLst>
          </p:cNvPr>
          <p:cNvSpPr txBox="1"/>
          <p:nvPr/>
        </p:nvSpPr>
        <p:spPr>
          <a:xfrm>
            <a:off x="546511" y="106316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数据预处理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D53634D-97C9-487F-A016-4437E655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86" y="1991146"/>
            <a:ext cx="4739083" cy="41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2B6962-9D9B-4734-8CA4-18B664CE73BC}"/>
              </a:ext>
            </a:extLst>
          </p:cNvPr>
          <p:cNvSpPr txBox="1"/>
          <p:nvPr/>
        </p:nvSpPr>
        <p:spPr>
          <a:xfrm>
            <a:off x="2950269" y="17094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数据缺失率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6F6DD9-A21B-46AA-854A-1C677A7B8A89}"/>
              </a:ext>
            </a:extLst>
          </p:cNvPr>
          <p:cNvSpPr txBox="1"/>
          <p:nvPr/>
        </p:nvSpPr>
        <p:spPr>
          <a:xfrm>
            <a:off x="6338171" y="1894162"/>
            <a:ext cx="46036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缺失值处理：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f1~f5</a:t>
            </a:r>
            <a:r>
              <a:rPr lang="zh-CN" altLang="en-US" dirty="0"/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recircle_u</a:t>
            </a:r>
            <a:r>
              <a:rPr lang="zh-CN" altLang="en-US" dirty="0"/>
              <a:t>特征用均值填充。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对特征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pub_dero_bankrup</a:t>
            </a:r>
            <a:r>
              <a:rPr lang="zh-CN" altLang="en-US" dirty="0"/>
              <a:t>用前一个值进行了填充。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55F9C7-E4DF-4A76-AE74-F86238F82BD1}"/>
              </a:ext>
            </a:extLst>
          </p:cNvPr>
          <p:cNvSpPr txBox="1"/>
          <p:nvPr/>
        </p:nvSpPr>
        <p:spPr>
          <a:xfrm>
            <a:off x="6338170" y="3227465"/>
            <a:ext cx="46036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文本类别型特征：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对特征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work_year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work_type</a:t>
            </a:r>
            <a:r>
              <a:rPr lang="zh-CN" altLang="en-US" dirty="0"/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employer_type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zh-CN" altLang="en-US" dirty="0"/>
              <a:t>做了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</a:t>
            </a:r>
            <a:r>
              <a:rPr lang="en-US" altLang="zh-CN" dirty="0" err="1"/>
              <a:t>r</a:t>
            </a:r>
            <a:r>
              <a:rPr lang="zh-CN" altLang="en-US" dirty="0"/>
              <a:t>编码处理。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45827F-BB47-43EE-9E21-2A90FB401735}"/>
              </a:ext>
            </a:extLst>
          </p:cNvPr>
          <p:cNvSpPr txBox="1"/>
          <p:nvPr/>
        </p:nvSpPr>
        <p:spPr>
          <a:xfrm>
            <a:off x="6338170" y="4581682"/>
            <a:ext cx="4603687" cy="103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日期类特征：</a:t>
            </a:r>
            <a:endParaRPr lang="en-US" altLang="zh-CN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issue_date</a:t>
            </a:r>
            <a:r>
              <a:rPr lang="zh-CN" altLang="en-US" dirty="0"/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earlies_credit_mon</a:t>
            </a:r>
            <a:r>
              <a:rPr lang="zh-CN" altLang="en-US" dirty="0"/>
              <a:t>中提取时间相关特征。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38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A22AE2-EB97-4499-838C-64710E6A5521}"/>
              </a:ext>
            </a:extLst>
          </p:cNvPr>
          <p:cNvSpPr txBox="1"/>
          <p:nvPr/>
        </p:nvSpPr>
        <p:spPr>
          <a:xfrm>
            <a:off x="557253" y="10378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数据预处理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B29FE1-AF59-46C1-96B6-84171C95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70" y="1761146"/>
            <a:ext cx="4518546" cy="314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231E2E-1E30-4CCC-8FD7-6912DE40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86" y="1761145"/>
            <a:ext cx="4458459" cy="314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2621D6-C881-4FC4-8592-FE84B1910215}"/>
              </a:ext>
            </a:extLst>
          </p:cNvPr>
          <p:cNvSpPr txBox="1"/>
          <p:nvPr/>
        </p:nvSpPr>
        <p:spPr>
          <a:xfrm>
            <a:off x="1803748" y="4909706"/>
            <a:ext cx="716734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异常处理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debt_loan_ratio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house_exist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total_loan</a:t>
            </a:r>
            <a:r>
              <a:rPr lang="zh-CN" altLang="en-US" dirty="0"/>
              <a:t>存在异常的数据进行删除</a:t>
            </a:r>
          </a:p>
        </p:txBody>
      </p:sp>
    </p:spTree>
    <p:extLst>
      <p:ext uri="{BB962C8B-B14F-4D97-AF65-F5344CB8AC3E}">
        <p14:creationId xmlns:p14="http://schemas.microsoft.com/office/powerpoint/2010/main" val="112915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132781-ED02-4728-91CA-8E97C0994E19}"/>
              </a:ext>
            </a:extLst>
          </p:cNvPr>
          <p:cNvSpPr txBox="1"/>
          <p:nvPr/>
        </p:nvSpPr>
        <p:spPr>
          <a:xfrm>
            <a:off x="489559" y="1077238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双表数据探索分析</a:t>
            </a:r>
            <a:r>
              <a:rPr lang="en-US" altLang="zh-CN" sz="3600" dirty="0"/>
              <a:t>-</a:t>
            </a:r>
            <a:r>
              <a:rPr lang="zh-CN" altLang="en-US" sz="3600" dirty="0"/>
              <a:t>数据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1043B44-2730-4F36-8BBA-5A5B904F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46877"/>
              </p:ext>
            </p:extLst>
          </p:nvPr>
        </p:nvGraphicFramePr>
        <p:xfrm>
          <a:off x="902296" y="2305297"/>
          <a:ext cx="5621254" cy="264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490">
                  <a:extLst>
                    <a:ext uri="{9D8B030D-6E8A-4147-A177-3AD203B41FA5}">
                      <a16:colId xmlns:a16="http://schemas.microsoft.com/office/drawing/2014/main" val="1897752309"/>
                    </a:ext>
                  </a:extLst>
                </a:gridCol>
                <a:gridCol w="1678487">
                  <a:extLst>
                    <a:ext uri="{9D8B030D-6E8A-4147-A177-3AD203B41FA5}">
                      <a16:colId xmlns:a16="http://schemas.microsoft.com/office/drawing/2014/main" val="3618959709"/>
                    </a:ext>
                  </a:extLst>
                </a:gridCol>
                <a:gridCol w="880998">
                  <a:extLst>
                    <a:ext uri="{9D8B030D-6E8A-4147-A177-3AD203B41FA5}">
                      <a16:colId xmlns:a16="http://schemas.microsoft.com/office/drawing/2014/main" val="2128982772"/>
                    </a:ext>
                  </a:extLst>
                </a:gridCol>
                <a:gridCol w="701457">
                  <a:extLst>
                    <a:ext uri="{9D8B030D-6E8A-4147-A177-3AD203B41FA5}">
                      <a16:colId xmlns:a16="http://schemas.microsoft.com/office/drawing/2014/main" val="2109184843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3248870381"/>
                    </a:ext>
                  </a:extLst>
                </a:gridCol>
              </a:tblGrid>
              <a:tr h="568378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r>
                        <a:rPr lang="zh-CN" altLang="en-US" dirty="0"/>
                        <a:t>来源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train_internet</a:t>
                      </a:r>
                      <a:r>
                        <a:rPr lang="zh-CN" altLang="en-US" dirty="0"/>
                        <a:t>表加入程度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数据量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29527"/>
                  </a:ext>
                </a:extLst>
              </a:tr>
              <a:tr h="513567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官方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全量数据加入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101038"/>
                  </a:ext>
                </a:extLst>
              </a:tr>
              <a:tr h="458658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官方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不加入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0.8763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375942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dirty="0"/>
                        <a:t>机器学习专栏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  <a:p>
                      <a:pPr algn="ctr">
                        <a:lnSpc>
                          <a:spcPts val="2500"/>
                        </a:lnSpc>
                      </a:pPr>
                      <a:endParaRPr lang="zh-CN" altLang="en-US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/>
                        <a:t>阈值小于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zh-CN" altLang="en-US" dirty="0"/>
                        <a:t>的加入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41543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4783D66-C7F6-48F8-9690-2BA84E80997C}"/>
              </a:ext>
            </a:extLst>
          </p:cNvPr>
          <p:cNvSpPr txBox="1"/>
          <p:nvPr/>
        </p:nvSpPr>
        <p:spPr>
          <a:xfrm>
            <a:off x="6611231" y="2277402"/>
            <a:ext cx="4678473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单表预测效果比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单表预测效果更好。</a:t>
            </a:r>
            <a:endParaRPr lang="en-US" altLang="zh-CN" dirty="0"/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表虽然数据量大，但是含有较多不准确数        据，全量加入会导致模型预测性能降低。</a:t>
            </a:r>
            <a:endParaRPr lang="en-US" altLang="zh-CN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合理利用好双表，找到合适方式结合双表         数据就应该能有效提高模型预测准确性。</a:t>
            </a:r>
          </a:p>
        </p:txBody>
      </p:sp>
    </p:spTree>
    <p:extLst>
      <p:ext uri="{BB962C8B-B14F-4D97-AF65-F5344CB8AC3E}">
        <p14:creationId xmlns:p14="http://schemas.microsoft.com/office/powerpoint/2010/main" val="173731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601FF6-6262-48F5-A99E-28D3AD9D6AEF}"/>
              </a:ext>
            </a:extLst>
          </p:cNvPr>
          <p:cNvSpPr txBox="1"/>
          <p:nvPr/>
        </p:nvSpPr>
        <p:spPr>
          <a:xfrm>
            <a:off x="504363" y="1101495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双表数据探索分析</a:t>
            </a:r>
            <a:r>
              <a:rPr lang="en-US" altLang="zh-CN" sz="3600" dirty="0"/>
              <a:t>-</a:t>
            </a:r>
            <a:r>
              <a:rPr lang="zh-CN" altLang="en-US" sz="3600" dirty="0"/>
              <a:t>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42AA70-9C3D-46C4-8CCF-BD93486213F1}"/>
              </a:ext>
            </a:extLst>
          </p:cNvPr>
          <p:cNvSpPr txBox="1"/>
          <p:nvPr/>
        </p:nvSpPr>
        <p:spPr>
          <a:xfrm>
            <a:off x="1678489" y="2046721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/>
              <a:t>表独有的特征：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3D0AA7-1FCA-4DF0-A4EF-683D34631903}"/>
              </a:ext>
            </a:extLst>
          </p:cNvPr>
          <p:cNvSpPr txBox="1"/>
          <p:nvPr/>
        </p:nvSpPr>
        <p:spPr>
          <a:xfrm>
            <a:off x="4558002" y="2046721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/>
              <a:t>表独有的特征：</a:t>
            </a:r>
            <a:endParaRPr lang="en-US" altLang="zh-CN" sz="2000" dirty="0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D57D3451-A9E6-4EFA-B9D3-880CEC6C568C}"/>
              </a:ext>
            </a:extLst>
          </p:cNvPr>
          <p:cNvSpPr/>
          <p:nvPr/>
        </p:nvSpPr>
        <p:spPr>
          <a:xfrm>
            <a:off x="1472431" y="2598706"/>
            <a:ext cx="2680569" cy="1302707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ctr"/>
          <a:lstStyle/>
          <a:p>
            <a:pPr>
              <a:lnSpc>
                <a:spcPts val="25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known_outstanding_loan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app_type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known_dero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B33C1B6A-D64A-4E0B-862A-1C28B0C7A50B}"/>
              </a:ext>
            </a:extLst>
          </p:cNvPr>
          <p:cNvSpPr/>
          <p:nvPr/>
        </p:nvSpPr>
        <p:spPr>
          <a:xfrm>
            <a:off x="4463930" y="2589534"/>
            <a:ext cx="2680569" cy="229350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288000" rtlCol="0" anchor="ctr"/>
          <a:lstStyle/>
          <a:p>
            <a:pPr>
              <a:lnSpc>
                <a:spcPts val="25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Marriage </a:t>
            </a:r>
            <a:r>
              <a:rPr lang="en-US" altLang="zh-CN" dirty="0"/>
              <a:t>      </a:t>
            </a:r>
            <a:r>
              <a:rPr lang="zh-CN" altLang="en-US" dirty="0"/>
              <a:t>（多分类）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    </a:t>
            </a:r>
            <a:r>
              <a:rPr lang="zh-CN" altLang="en-US" dirty="0"/>
              <a:t>（多分类）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house_loan_status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sub_class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/>
              <a:t>（多分类）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work_type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/>
              <a:t>（多分类）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212766-1BE9-48F1-9ED4-F4D91E9AFE94}"/>
              </a:ext>
            </a:extLst>
          </p:cNvPr>
          <p:cNvSpPr txBox="1"/>
          <p:nvPr/>
        </p:nvSpPr>
        <p:spPr>
          <a:xfrm>
            <a:off x="7379544" y="2589534"/>
            <a:ext cx="3455470" cy="182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分析：</a:t>
            </a:r>
            <a:endParaRPr lang="en-US" altLang="zh-CN" dirty="0"/>
          </a:p>
          <a:p>
            <a:pPr algn="just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表中缺失了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/>
              <a:t>个特征，且大多为多分类特征，若在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表中加入该部分重要特征，预测效果可能更好。</a:t>
            </a:r>
          </a:p>
        </p:txBody>
      </p:sp>
    </p:spTree>
    <p:extLst>
      <p:ext uri="{BB962C8B-B14F-4D97-AF65-F5344CB8AC3E}">
        <p14:creationId xmlns:p14="http://schemas.microsoft.com/office/powerpoint/2010/main" val="12388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1318</Words>
  <Application>Microsoft Office PowerPoint</Application>
  <PresentationFormat>宽屏</PresentationFormat>
  <Paragraphs>167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思源黑体 CN Bold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593</cp:revision>
  <dcterms:created xsi:type="dcterms:W3CDTF">2021-08-23T09:57:00Z</dcterms:created>
  <dcterms:modified xsi:type="dcterms:W3CDTF">2022-01-12T12:55:36Z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EE0B2246C0314F12B17B4E2F02BE3CB2</vt:lpwstr>
  </property>
  <property fmtid="{D5CDD505-2E9C-101B-9397-08002B2CF9AE}" pid="3" name="KSOProductBuildVer">
    <vt:lpwstr>2052-11.1.0.11045</vt:lpwstr>
  </property>
</Properties>
</file>