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0" r:id="rId7"/>
    <p:sldId id="261" r:id="rId8"/>
    <p:sldId id="262" r:id="rId9"/>
    <p:sldId id="263" r:id="rId10"/>
    <p:sldId id="269" r:id="rId11"/>
    <p:sldId id="270" r:id="rId12"/>
    <p:sldId id="271" r:id="rId13"/>
    <p:sldId id="272" r:id="rId14"/>
    <p:sldId id="277" r:id="rId15"/>
    <p:sldId id="278" r:id="rId16"/>
    <p:sldId id="280" r:id="rId17"/>
    <p:sldId id="281" r:id="rId18"/>
    <p:sldId id="282" r:id="rId19"/>
    <p:sldId id="283" r:id="rId20"/>
    <p:sldId id="284" r:id="rId21"/>
    <p:sldId id="285" r:id="rId22"/>
    <p:sldId id="287" r:id="rId23"/>
    <p:sldId id="286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9" r:id="rId45"/>
    <p:sldId id="308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8.png"/><Relationship Id="rId1" Type="http://schemas.openxmlformats.org/officeDocument/2006/relationships/image" Target="../media/image2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8.wmf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3" name="文本"/>
          <p:cNvSpPr>
            <a:spLocks noGrp="1"/>
          </p:cNvSpPr>
          <p:nvPr>
            <p:ph type="ctrTitle"/>
          </p:nvPr>
        </p:nvSpPr>
        <p:spPr>
          <a:xfrm>
            <a:off x="67310" y="1727835"/>
            <a:ext cx="12057380" cy="10585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4400"/>
              </a:lnSpc>
            </a:pPr>
            <a:r>
              <a:rPr lang="zh-CN" sz="5400" b="1" i="0" u="none" spc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数据结构实验讲座</a:t>
            </a:r>
            <a:br>
              <a:rPr lang="zh-CN" sz="5400" b="1" i="0" u="none" spc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sz="5400" b="1" i="0" u="none" spc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</a:t>
            </a:r>
            <a:endParaRPr kumimoji="1" lang="zh-CN" sz="5400" b="1" i="0" u="none" spc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"/>
          <p:cNvSpPr>
            <a:spLocks noGrp="1"/>
          </p:cNvSpPr>
          <p:nvPr/>
        </p:nvSpPr>
        <p:spPr>
          <a:xfrm>
            <a:off x="2221865" y="4308475"/>
            <a:ext cx="7747635" cy="3511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14400"/>
              </a:lnSpc>
            </a:pPr>
            <a:r>
              <a:rPr kumimoji="1" lang="zh-CN" altLang="en-US" sz="2800" b="1" i="0" u="none" spc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主讲人：李成蹊</a:t>
            </a:r>
            <a:endParaRPr kumimoji="1" lang="zh-CN" altLang="en-US" sz="2800" b="1" i="0" u="none" spc="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81475" y="5838825"/>
            <a:ext cx="8140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11</a:t>
            </a:r>
            <a:r>
              <a:rPr lang="zh-CN" altLang="en-US"/>
              <a:t>月</a:t>
            </a:r>
            <a:r>
              <a:rPr lang="en-US" altLang="zh-CN"/>
              <a:t>6</a:t>
            </a:r>
            <a:r>
              <a:rPr lang="zh-CN" altLang="en-US"/>
              <a:t>日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图的存储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0175" y="1094105"/>
            <a:ext cx="120116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三、十字链表</a:t>
            </a:r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2790" y="2165350"/>
            <a:ext cx="5726430" cy="44551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图的存储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0175" y="1094105"/>
            <a:ext cx="120116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四、</a:t>
            </a:r>
            <a:r>
              <a:rPr lang="zh-CN" altLang="en-US" sz="2400" b="1">
                <a:sym typeface="+mn-ea"/>
              </a:rPr>
              <a:t>邻接多重表</a:t>
            </a:r>
            <a:endParaRPr lang="zh-CN" altLang="en-US" sz="2400" b="1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6615" y="1833245"/>
            <a:ext cx="5478780" cy="46107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最小生成树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170" y="1088390"/>
            <a:ext cx="120313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生成树：</a:t>
            </a:r>
            <a:endParaRPr lang="zh-CN" altLang="en-US" sz="2400"/>
          </a:p>
          <a:p>
            <a:r>
              <a:rPr lang="zh-CN" altLang="en-US" sz="2400"/>
              <a:t>在一张图G=(V,E)中，假设有n个点。选出n-1条边将这n个点连起来，构成一棵树。叫</a:t>
            </a:r>
            <a:r>
              <a:rPr lang="zh-CN" altLang="en-US" sz="2400" b="1"/>
              <a:t>生成树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90170" y="2287270"/>
            <a:ext cx="120307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最小生成树：</a:t>
            </a:r>
            <a:endParaRPr lang="zh-CN" altLang="en-US" sz="2400"/>
          </a:p>
          <a:p>
            <a:r>
              <a:rPr lang="zh-CN" altLang="en-US" sz="2400"/>
              <a:t>边权之和最小的生成树。</a:t>
            </a:r>
            <a:endParaRPr lang="zh-CN" altLang="en-US" sz="2400"/>
          </a:p>
        </p:txBody>
      </p:sp>
      <p:graphicFrame>
        <p:nvGraphicFramePr>
          <p:cNvPr id="8" name="对象 7"/>
          <p:cNvGraphicFramePr/>
          <p:nvPr/>
        </p:nvGraphicFramePr>
        <p:xfrm>
          <a:off x="90170" y="3117215"/>
          <a:ext cx="3858895" cy="3157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2286000" imgH="1927860" progId="Paint.Picture">
                  <p:embed/>
                </p:oleObj>
              </mc:Choice>
              <mc:Fallback>
                <p:oleObj name="" r:id="rId1" imgW="2286000" imgH="192786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170" y="3117215"/>
                        <a:ext cx="3858895" cy="3157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7723505" y="3117215"/>
          <a:ext cx="3535680" cy="3158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2324100" imgH="1943100" progId="Paint.Picture">
                  <p:embed/>
                </p:oleObj>
              </mc:Choice>
              <mc:Fallback>
                <p:oleObj name="" r:id="rId3" imgW="2324100" imgH="1943100" progId="Paint.Picture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23505" y="3117215"/>
                        <a:ext cx="3535680" cy="3158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右箭头 11"/>
          <p:cNvSpPr/>
          <p:nvPr/>
        </p:nvSpPr>
        <p:spPr>
          <a:xfrm>
            <a:off x="3888740" y="4791710"/>
            <a:ext cx="3889375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836160" y="435356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边权总和：15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最小生成树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170" y="1088390"/>
            <a:ext cx="595439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一、</a:t>
            </a:r>
            <a:r>
              <a:rPr lang="en-US" altLang="zh-CN" sz="2400" b="1"/>
              <a:t>Prim</a:t>
            </a:r>
            <a:endParaRPr lang="zh-CN" altLang="en-US" sz="2400"/>
          </a:p>
          <a:p>
            <a:r>
              <a:rPr lang="zh-CN" altLang="en-US" sz="2400"/>
              <a:t>首先随便取一点（比如</a:t>
            </a:r>
            <a:r>
              <a:rPr lang="en-US" altLang="zh-CN" sz="2400"/>
              <a:t>V1</a:t>
            </a:r>
            <a:r>
              <a:rPr lang="zh-CN" altLang="en-US" sz="2400"/>
              <a:t>），放入一个点集</a:t>
            </a:r>
            <a:r>
              <a:rPr lang="en-US" altLang="zh-CN" sz="2400"/>
              <a:t>U</a:t>
            </a:r>
            <a:r>
              <a:rPr lang="zh-CN" altLang="en-US" sz="2400"/>
              <a:t>，称为</a:t>
            </a:r>
            <a:r>
              <a:rPr lang="zh-CN" altLang="en-US" sz="2400" b="1"/>
              <a:t>已选点</a:t>
            </a:r>
            <a:r>
              <a:rPr lang="zh-CN" altLang="en-US" sz="2400"/>
              <a:t>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除了已选点，剩下的点叫</a:t>
            </a:r>
            <a:r>
              <a:rPr lang="zh-CN" altLang="en-US" sz="2400" b="1"/>
              <a:t>未选点</a:t>
            </a:r>
            <a:r>
              <a:rPr lang="zh-CN" altLang="en-US" sz="2400"/>
              <a:t>，集合</a:t>
            </a:r>
            <a:r>
              <a:rPr lang="en-US" altLang="zh-CN" sz="2400"/>
              <a:t>V-U</a:t>
            </a:r>
            <a:r>
              <a:rPr lang="zh-CN" altLang="en-US" sz="2400"/>
              <a:t>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每次选一条边</a:t>
            </a:r>
            <a:r>
              <a:rPr lang="en-US" altLang="zh-CN" sz="2400"/>
              <a:t>e=(u,v)</a:t>
            </a:r>
            <a:r>
              <a:rPr lang="zh-CN" altLang="en-US" sz="2400"/>
              <a:t>，要求：</a:t>
            </a:r>
            <a:r>
              <a:rPr lang="en-US" altLang="zh-CN" sz="2400"/>
              <a:t>u</a:t>
            </a:r>
            <a:r>
              <a:rPr lang="zh-CN" altLang="en-US" sz="2400"/>
              <a:t>是已选点</a:t>
            </a:r>
            <a:r>
              <a:rPr lang="en-US" altLang="zh-CN" sz="2400"/>
              <a:t>U</a:t>
            </a:r>
            <a:r>
              <a:rPr lang="zh-CN" altLang="en-US" sz="2400"/>
              <a:t>，</a:t>
            </a:r>
            <a:r>
              <a:rPr lang="en-US" altLang="zh-CN" sz="2400"/>
              <a:t>v</a:t>
            </a:r>
            <a:r>
              <a:rPr lang="zh-CN" altLang="en-US" sz="2400"/>
              <a:t>是未选点</a:t>
            </a:r>
            <a:r>
              <a:rPr lang="en-US" altLang="zh-CN" sz="2400"/>
              <a:t>V-U</a:t>
            </a:r>
            <a:r>
              <a:rPr lang="zh-CN" altLang="en-US" sz="2400"/>
              <a:t>。</a:t>
            </a:r>
            <a:r>
              <a:rPr lang="en-US" altLang="zh-CN" sz="2400"/>
              <a:t>e</a:t>
            </a:r>
            <a:r>
              <a:rPr lang="zh-CN" altLang="en-US" sz="2400"/>
              <a:t>是满足这一条件的最短边。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这样一来，每次都会增加一个已选点。重复</a:t>
            </a:r>
            <a:r>
              <a:rPr lang="en-US" altLang="zh-CN" sz="2400"/>
              <a:t>n-1</a:t>
            </a:r>
            <a:r>
              <a:rPr lang="zh-CN" altLang="en-US" sz="2400"/>
              <a:t>次即可。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最小生成树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170" y="1088390"/>
            <a:ext cx="595439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一、</a:t>
            </a:r>
            <a:r>
              <a:rPr lang="en-US" altLang="zh-CN" sz="2400" b="1"/>
              <a:t>Prim</a:t>
            </a:r>
            <a:endParaRPr lang="zh-CN" altLang="en-US" sz="2400"/>
          </a:p>
          <a:p>
            <a:r>
              <a:rPr lang="zh-CN" altLang="en-US" sz="2400"/>
              <a:t>首先随便取一点（比如</a:t>
            </a:r>
            <a:r>
              <a:rPr lang="en-US" altLang="zh-CN" sz="2400"/>
              <a:t>V1</a:t>
            </a:r>
            <a:r>
              <a:rPr lang="zh-CN" altLang="en-US" sz="2400"/>
              <a:t>），放入一个点集</a:t>
            </a:r>
            <a:r>
              <a:rPr lang="en-US" altLang="zh-CN" sz="2400"/>
              <a:t>U</a:t>
            </a:r>
            <a:r>
              <a:rPr lang="zh-CN" altLang="en-US" sz="2400"/>
              <a:t>，称为</a:t>
            </a:r>
            <a:r>
              <a:rPr lang="zh-CN" altLang="en-US" sz="2400" b="1"/>
              <a:t>已选点</a:t>
            </a:r>
            <a:r>
              <a:rPr lang="zh-CN" altLang="en-US" sz="2400"/>
              <a:t>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除了已选点，剩下的点叫</a:t>
            </a:r>
            <a:r>
              <a:rPr lang="zh-CN" altLang="en-US" sz="2400" b="1"/>
              <a:t>未选点</a:t>
            </a:r>
            <a:r>
              <a:rPr lang="zh-CN" altLang="en-US" sz="2400"/>
              <a:t>，集合</a:t>
            </a:r>
            <a:r>
              <a:rPr lang="en-US" altLang="zh-CN" sz="2400"/>
              <a:t>V-U</a:t>
            </a:r>
            <a:r>
              <a:rPr lang="zh-CN" altLang="en-US" sz="2400"/>
              <a:t>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每次选一条边</a:t>
            </a:r>
            <a:r>
              <a:rPr lang="en-US" altLang="zh-CN" sz="2400"/>
              <a:t>e=(u,v)</a:t>
            </a:r>
            <a:r>
              <a:rPr lang="zh-CN" altLang="en-US" sz="2400"/>
              <a:t>，要求：</a:t>
            </a:r>
            <a:r>
              <a:rPr lang="en-US" altLang="zh-CN" sz="2400"/>
              <a:t>u</a:t>
            </a:r>
            <a:r>
              <a:rPr lang="zh-CN" altLang="en-US" sz="2400"/>
              <a:t>是已选点</a:t>
            </a:r>
            <a:r>
              <a:rPr lang="en-US" altLang="zh-CN" sz="2400"/>
              <a:t>U</a:t>
            </a:r>
            <a:r>
              <a:rPr lang="zh-CN" altLang="en-US" sz="2400"/>
              <a:t>，</a:t>
            </a:r>
            <a:r>
              <a:rPr lang="en-US" altLang="zh-CN" sz="2400"/>
              <a:t>v</a:t>
            </a:r>
            <a:r>
              <a:rPr lang="zh-CN" altLang="en-US" sz="2400"/>
              <a:t>是未选点</a:t>
            </a:r>
            <a:r>
              <a:rPr lang="en-US" altLang="zh-CN" sz="2400"/>
              <a:t>V-U</a:t>
            </a:r>
            <a:r>
              <a:rPr lang="zh-CN" altLang="en-US" sz="2400"/>
              <a:t>。</a:t>
            </a:r>
            <a:r>
              <a:rPr lang="en-US" altLang="zh-CN" sz="2400"/>
              <a:t>e</a:t>
            </a:r>
            <a:r>
              <a:rPr lang="zh-CN" altLang="en-US" sz="2400"/>
              <a:t>是满足这一条件的最短边。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这样一来，每次都会增加一个已选点。重复</a:t>
            </a:r>
            <a:r>
              <a:rPr lang="en-US" altLang="zh-CN" sz="2400"/>
              <a:t>n-1</a:t>
            </a:r>
            <a:r>
              <a:rPr lang="zh-CN" altLang="en-US" sz="2400"/>
              <a:t>次即可。</a:t>
            </a: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3930" y="1088390"/>
            <a:ext cx="6077585" cy="56241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最小生成树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170" y="1088390"/>
            <a:ext cx="59543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一、</a:t>
            </a:r>
            <a:r>
              <a:rPr lang="en-US" altLang="zh-CN" sz="2400" b="1"/>
              <a:t>Prim</a:t>
            </a: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3930" y="1088390"/>
            <a:ext cx="6077585" cy="56241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19810" y="1865630"/>
            <a:ext cx="340233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复杂度</a:t>
            </a:r>
            <a:endParaRPr lang="zh-CN" altLang="en-US" sz="3200"/>
          </a:p>
          <a:p>
            <a:r>
              <a:rPr lang="en-US" altLang="zh-CN" sz="3200"/>
              <a:t>O</a:t>
            </a:r>
            <a:r>
              <a:rPr lang="zh-CN" altLang="en-US" sz="3200"/>
              <a:t>（</a:t>
            </a:r>
            <a:r>
              <a:rPr lang="en-US" altLang="zh-CN" sz="3200"/>
              <a:t>N^2)</a:t>
            </a:r>
            <a:endParaRPr lang="en-US" altLang="zh-CN" sz="3200"/>
          </a:p>
          <a:p>
            <a:endParaRPr lang="zh-CN" altLang="en-US" sz="3200"/>
          </a:p>
          <a:p>
            <a:r>
              <a:rPr lang="zh-CN" altLang="en-US" sz="3200"/>
              <a:t>堆优化：</a:t>
            </a:r>
            <a:endParaRPr lang="zh-CN" altLang="en-US" sz="3200"/>
          </a:p>
          <a:p>
            <a:r>
              <a:rPr lang="en-US" altLang="zh-CN" sz="3200"/>
              <a:t>O</a:t>
            </a:r>
            <a:r>
              <a:rPr lang="zh-CN" altLang="en-US" sz="3200"/>
              <a:t>（</a:t>
            </a:r>
            <a:r>
              <a:rPr lang="en-US" altLang="zh-CN" sz="3200"/>
              <a:t>ElogN</a:t>
            </a:r>
            <a:r>
              <a:rPr lang="zh-CN" altLang="en-US" sz="3200"/>
              <a:t>）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斐波那契堆优化：</a:t>
            </a:r>
            <a:r>
              <a:rPr lang="en-US" altLang="zh-CN" sz="3200"/>
              <a:t>O</a:t>
            </a:r>
            <a:r>
              <a:rPr lang="zh-CN" altLang="en-US" sz="3200"/>
              <a:t>（</a:t>
            </a:r>
            <a:r>
              <a:rPr lang="en-US" altLang="zh-CN" sz="3200"/>
              <a:t>E+NlogN</a:t>
            </a:r>
            <a:r>
              <a:rPr lang="zh-CN" altLang="en-US" sz="3200"/>
              <a:t>）</a:t>
            </a:r>
            <a:endParaRPr lang="zh-CN" altLang="en-US"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最小生成树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170" y="1088390"/>
            <a:ext cx="59543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二、</a:t>
            </a:r>
            <a:r>
              <a:rPr lang="en-US" sz="2400" b="1"/>
              <a:t>Kruskal</a:t>
            </a:r>
            <a:endParaRPr 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90170" y="1548765"/>
            <a:ext cx="1203261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将所有边e按边权e.w从小到大排序，然后依次考察每条边e=(u,v)：</a:t>
            </a:r>
            <a:endParaRPr lang="zh-CN" altLang="en-US" sz="2400"/>
          </a:p>
          <a:p>
            <a:r>
              <a:rPr lang="zh-CN" altLang="en-US" sz="2400"/>
              <a:t>如果点u和点v已经相连（在一个连通块），则忽略这条边。</a:t>
            </a:r>
            <a:endParaRPr lang="zh-CN" altLang="en-US" sz="2400"/>
          </a:p>
          <a:p>
            <a:r>
              <a:rPr lang="zh-CN" altLang="en-US" sz="2400"/>
              <a:t>如果u和v不连通，则加入。</a:t>
            </a:r>
            <a:endParaRPr lang="zh-CN" altLang="en-US" sz="2400"/>
          </a:p>
          <a:p>
            <a:r>
              <a:rPr lang="zh-CN" altLang="en-US" sz="2400"/>
              <a:t>考察完所有边。</a:t>
            </a:r>
            <a:endParaRPr lang="zh-CN" altLang="en-US" sz="2400"/>
          </a:p>
          <a:p>
            <a:r>
              <a:rPr lang="zh-CN" altLang="en-US" sz="2400"/>
              <a:t>即可得到最小生成树。</a:t>
            </a:r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1265" y="2567940"/>
            <a:ext cx="8351520" cy="42214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最小生成树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170" y="1088390"/>
            <a:ext cx="59543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二、</a:t>
            </a:r>
            <a:r>
              <a:rPr lang="en-US" sz="2400" b="1"/>
              <a:t>Kruskal</a:t>
            </a:r>
            <a:endParaRPr 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90170" y="1548765"/>
            <a:ext cx="1203261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将所有边e按边权e.w从小到大排序，然后依次考察每条边e=(u,v)：</a:t>
            </a:r>
            <a:endParaRPr lang="zh-CN" altLang="en-US" sz="2400"/>
          </a:p>
          <a:p>
            <a:r>
              <a:rPr lang="zh-CN" altLang="en-US" sz="2400"/>
              <a:t>如果点u和点v已经相连（在一个连通块），则忽略这条边。</a:t>
            </a:r>
            <a:endParaRPr lang="zh-CN" altLang="en-US" sz="2400"/>
          </a:p>
          <a:p>
            <a:r>
              <a:rPr lang="zh-CN" altLang="en-US" sz="2400"/>
              <a:t>如果u和v不连通，则加入。</a:t>
            </a:r>
            <a:endParaRPr lang="zh-CN" altLang="en-US" sz="2400"/>
          </a:p>
          <a:p>
            <a:r>
              <a:rPr lang="zh-CN" altLang="en-US" sz="2400"/>
              <a:t>考察完所有边。</a:t>
            </a:r>
            <a:endParaRPr lang="zh-CN" altLang="en-US" sz="2400"/>
          </a:p>
          <a:p>
            <a:r>
              <a:rPr lang="zh-CN" altLang="en-US" sz="2400"/>
              <a:t>即可得到最小生成树。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为了快速知道两个点是否</a:t>
            </a:r>
            <a:endParaRPr lang="zh-CN" altLang="en-US" sz="2400"/>
          </a:p>
          <a:p>
            <a:r>
              <a:rPr lang="zh-CN" altLang="en-US" sz="2400"/>
              <a:t>联通，我们使用了并查集</a:t>
            </a:r>
            <a:endParaRPr lang="zh-CN" altLang="en-US" sz="2400"/>
          </a:p>
          <a:p>
            <a:r>
              <a:rPr lang="zh-CN" altLang="en-US" sz="2400"/>
              <a:t>技术。</a:t>
            </a:r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1265" y="2567940"/>
            <a:ext cx="8351520" cy="42214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最小生成树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170" y="1088390"/>
            <a:ext cx="59543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二、</a:t>
            </a:r>
            <a:r>
              <a:rPr lang="en-US" sz="2400" b="1"/>
              <a:t>Kruskal</a:t>
            </a:r>
            <a:endParaRPr 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225" y="1548765"/>
            <a:ext cx="4820285" cy="3663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81670" y="1228725"/>
            <a:ext cx="32372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并查集操作</a:t>
            </a:r>
            <a:endParaRPr lang="zh-CN" altLang="en-US" sz="32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660" y="1960880"/>
            <a:ext cx="3651250" cy="46012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71550" y="5579110"/>
            <a:ext cx="4191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 sz="3200"/>
              <a:t>复杂度：O（ElogE）</a:t>
            </a:r>
            <a:endParaRPr lang="zh-CN" altLang="en-US"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最短路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535" y="1018540"/>
            <a:ext cx="120326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ym typeface="+mn-ea"/>
              </a:rPr>
              <a:t>找到两点</a:t>
            </a:r>
            <a:r>
              <a:rPr lang="en-US" altLang="zh-CN" sz="2400">
                <a:sym typeface="+mn-ea"/>
              </a:rPr>
              <a:t>u-&gt;v</a:t>
            </a:r>
            <a:r>
              <a:rPr lang="zh-CN" altLang="en-US" sz="2400">
                <a:sym typeface="+mn-ea"/>
              </a:rPr>
              <a:t>之间最短的路径。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前提：这两个点</a:t>
            </a:r>
            <a:r>
              <a:rPr lang="en-US" altLang="zh-CN" sz="2400">
                <a:sym typeface="+mn-ea"/>
              </a:rPr>
              <a:t>u</a:t>
            </a:r>
            <a:r>
              <a:rPr lang="zh-CN" altLang="en-US" sz="2400">
                <a:sym typeface="+mn-ea"/>
              </a:rPr>
              <a:t>和</a:t>
            </a:r>
            <a:r>
              <a:rPr lang="en-US" altLang="zh-CN" sz="2400">
                <a:sym typeface="+mn-ea"/>
              </a:rPr>
              <a:t>v</a:t>
            </a:r>
            <a:r>
              <a:rPr lang="zh-CN" altLang="en-US" sz="2400">
                <a:sym typeface="+mn-ea"/>
              </a:rPr>
              <a:t>是联通的。</a:t>
            </a:r>
            <a:endParaRPr lang="zh-CN" altLang="en-US" sz="2400"/>
          </a:p>
        </p:txBody>
      </p:sp>
      <p:graphicFrame>
        <p:nvGraphicFramePr>
          <p:cNvPr id="12" name="对象 11"/>
          <p:cNvGraphicFramePr/>
          <p:nvPr/>
        </p:nvGraphicFramePr>
        <p:xfrm>
          <a:off x="362585" y="2367915"/>
          <a:ext cx="4130040" cy="3249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" imgW="2415540" imgH="2019300" progId="Paint.Picture">
                  <p:embed/>
                </p:oleObj>
              </mc:Choice>
              <mc:Fallback>
                <p:oleObj name="" r:id="rId1" imgW="2415540" imgH="2019300" progId="Paint.Picture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2585" y="2367915"/>
                        <a:ext cx="4130040" cy="3249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5745480" y="2367915"/>
          <a:ext cx="4147185" cy="3249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" imgW="2331720" imgH="2019300" progId="Paint.Picture">
                  <p:embed/>
                </p:oleObj>
              </mc:Choice>
              <mc:Fallback>
                <p:oleObj name="" r:id="rId3" imgW="2331720" imgH="2019300" progId="Paint.Picture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45480" y="2367915"/>
                        <a:ext cx="4147185" cy="3249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4182745" y="5737225"/>
            <a:ext cx="254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V1 ——&gt; V2</a:t>
            </a:r>
            <a:endParaRPr lang="zh-CN" altLang="en-US" sz="2000"/>
          </a:p>
          <a:p>
            <a:r>
              <a:rPr lang="zh-CN" altLang="en-US" sz="2000"/>
              <a:t>最短距离：9</a:t>
            </a:r>
            <a:endParaRPr lang="zh-CN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讲座内容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2260" y="1108710"/>
            <a:ext cx="109004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课内知识回顾：</a:t>
            </a:r>
            <a:endParaRPr lang="zh-CN" altLang="en-US" sz="2000"/>
          </a:p>
          <a:p>
            <a:r>
              <a:rPr lang="en-US" altLang="zh-CN" sz="2000"/>
              <a:t>	1.图的存储</a:t>
            </a:r>
            <a:r>
              <a:rPr lang="zh-CN" altLang="en-US" sz="2000"/>
              <a:t>与遍历</a:t>
            </a:r>
            <a:endParaRPr lang="zh-CN" altLang="en-US" sz="2000"/>
          </a:p>
          <a:p>
            <a:r>
              <a:rPr lang="en-US" altLang="zh-CN" sz="2000">
                <a:sym typeface="+mn-ea"/>
              </a:rPr>
              <a:t>	2.</a:t>
            </a:r>
            <a:r>
              <a:rPr lang="zh-CN" altLang="en-US" sz="2000">
                <a:sym typeface="+mn-ea"/>
              </a:rPr>
              <a:t>最小生成树算法</a:t>
            </a:r>
            <a:endParaRPr lang="zh-CN" altLang="en-US" sz="2000">
              <a:sym typeface="+mn-ea"/>
            </a:endParaRPr>
          </a:p>
          <a:p>
            <a:r>
              <a:rPr lang="en-US" altLang="zh-CN" sz="2000">
                <a:sym typeface="+mn-ea"/>
              </a:rPr>
              <a:t>		2.1.Prim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		2.2.Kruskal</a:t>
            </a:r>
            <a:endParaRPr lang="zh-CN" altLang="en-US" sz="2000">
              <a:sym typeface="+mn-ea"/>
            </a:endParaRPr>
          </a:p>
          <a:p>
            <a:r>
              <a:rPr lang="en-US" altLang="zh-CN" sz="2000">
                <a:sym typeface="+mn-ea"/>
              </a:rPr>
              <a:t>	3.</a:t>
            </a:r>
            <a:r>
              <a:rPr lang="zh-CN" altLang="en-US" sz="2000">
                <a:sym typeface="+mn-ea"/>
              </a:rPr>
              <a:t>最短路算法</a:t>
            </a:r>
            <a:endParaRPr lang="zh-CN" altLang="en-US" sz="2000">
              <a:sym typeface="+mn-ea"/>
            </a:endParaRPr>
          </a:p>
          <a:p>
            <a:r>
              <a:rPr lang="en-US" altLang="zh-CN" sz="2000">
                <a:sym typeface="+mn-ea"/>
              </a:rPr>
              <a:t>		3.1.</a:t>
            </a:r>
            <a:r>
              <a:rPr lang="zh-CN" altLang="en-US" sz="2000">
                <a:sym typeface="+mn-ea"/>
              </a:rPr>
              <a:t>单</a:t>
            </a:r>
            <a:r>
              <a:rPr lang="zh-CN" altLang="en-US" sz="2000">
                <a:sym typeface="+mn-ea"/>
              </a:rPr>
              <a:t>元最短路</a:t>
            </a:r>
            <a:r>
              <a:rPr lang="zh-CN" altLang="en-US" sz="2000">
                <a:sym typeface="+mn-ea"/>
              </a:rPr>
              <a:t>Dijkstra</a:t>
            </a:r>
            <a:endParaRPr lang="zh-CN" altLang="en-US" sz="2000">
              <a:sym typeface="+mn-ea"/>
            </a:endParaRPr>
          </a:p>
          <a:p>
            <a:r>
              <a:rPr lang="en-US" altLang="zh-CN" sz="2000">
                <a:sym typeface="+mn-ea"/>
              </a:rPr>
              <a:t>		3.2.</a:t>
            </a:r>
            <a:r>
              <a:rPr lang="zh-CN" altLang="en-US" sz="2000">
                <a:sym typeface="+mn-ea"/>
              </a:rPr>
              <a:t>多源最短路算法</a:t>
            </a:r>
            <a:r>
              <a:rPr lang="en-US" altLang="zh-CN" sz="2000">
                <a:sym typeface="+mn-ea"/>
              </a:rPr>
              <a:t>Floyd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	4.</a:t>
            </a:r>
            <a:r>
              <a:rPr lang="zh-CN" altLang="en-US" sz="2000">
                <a:sym typeface="+mn-ea"/>
              </a:rPr>
              <a:t>拓扑排序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本章实验及作业题讲解</a:t>
            </a:r>
            <a:endParaRPr lang="en-US" altLang="zh-CN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最短路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535" y="1018540"/>
            <a:ext cx="120326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找到两点</a:t>
            </a:r>
            <a:r>
              <a:rPr lang="en-US" altLang="zh-CN" sz="2400"/>
              <a:t>u-&gt;v</a:t>
            </a:r>
            <a:r>
              <a:rPr lang="zh-CN" altLang="en-US" sz="2400"/>
              <a:t>之间最短的路径。</a:t>
            </a:r>
            <a:endParaRPr lang="zh-CN" altLang="en-US" sz="2400"/>
          </a:p>
          <a:p>
            <a:r>
              <a:rPr lang="zh-CN" altLang="en-US" sz="2400"/>
              <a:t>前提：这两个点</a:t>
            </a:r>
            <a:r>
              <a:rPr lang="en-US" altLang="zh-CN" sz="2400"/>
              <a:t>u</a:t>
            </a:r>
            <a:r>
              <a:rPr lang="zh-CN" altLang="en-US" sz="2400"/>
              <a:t>和</a:t>
            </a:r>
            <a:r>
              <a:rPr lang="en-US" altLang="zh-CN" sz="2400"/>
              <a:t>v</a:t>
            </a:r>
            <a:r>
              <a:rPr lang="zh-CN" altLang="en-US" sz="2400"/>
              <a:t>是联通的。</a:t>
            </a:r>
            <a:endParaRPr lang="zh-CN" altLang="en-US" sz="2400"/>
          </a:p>
          <a:p>
            <a:r>
              <a:rPr lang="zh-CN" altLang="en-US" sz="2400"/>
              <a:t>实际算法中，我们往往会求出从一个点</a:t>
            </a:r>
            <a:r>
              <a:rPr lang="en-US" altLang="zh-CN" sz="2400"/>
              <a:t>u</a:t>
            </a:r>
            <a:r>
              <a:rPr lang="zh-CN" altLang="en-US" sz="2400"/>
              <a:t>出发，到其他所有点的最短距离。</a:t>
            </a:r>
            <a:endParaRPr lang="zh-CN" altLang="en-US" sz="2400"/>
          </a:p>
        </p:txBody>
      </p:sp>
      <p:graphicFrame>
        <p:nvGraphicFramePr>
          <p:cNvPr id="12" name="对象 11"/>
          <p:cNvGraphicFramePr/>
          <p:nvPr/>
        </p:nvGraphicFramePr>
        <p:xfrm>
          <a:off x="362585" y="2367915"/>
          <a:ext cx="4130040" cy="3249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" imgW="2415540" imgH="2019300" progId="Paint.Picture">
                  <p:embed/>
                </p:oleObj>
              </mc:Choice>
              <mc:Fallback>
                <p:oleObj name="" r:id="rId1" imgW="2415540" imgH="2019300" progId="Paint.Picture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2585" y="2367915"/>
                        <a:ext cx="4130040" cy="3249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5745480" y="2367915"/>
          <a:ext cx="4147185" cy="3249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" imgW="2331720" imgH="2019300" progId="Paint.Picture">
                  <p:embed/>
                </p:oleObj>
              </mc:Choice>
              <mc:Fallback>
                <p:oleObj name="" r:id="rId3" imgW="2331720" imgH="2019300" progId="Paint.Picture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45480" y="2367915"/>
                        <a:ext cx="4147185" cy="3249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4182745" y="5737225"/>
            <a:ext cx="254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V1 ——&gt; V2</a:t>
            </a:r>
            <a:endParaRPr lang="zh-CN" altLang="en-US" sz="2000"/>
          </a:p>
          <a:p>
            <a:r>
              <a:rPr lang="zh-CN" altLang="en-US" sz="2000"/>
              <a:t>最短距离：9</a:t>
            </a:r>
            <a:endParaRPr lang="zh-CN" altLang="en-US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最短路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170" y="1088390"/>
            <a:ext cx="59543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一、</a:t>
            </a:r>
            <a:r>
              <a:rPr lang="en-US" altLang="zh-CN" sz="2400" b="1"/>
              <a:t>Dijkstra</a:t>
            </a:r>
            <a:endParaRPr lang="en-US" altLang="zh-CN"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90170" y="1548765"/>
            <a:ext cx="1203261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/>
              <a:t>用数组</a:t>
            </a:r>
            <a:r>
              <a:rPr lang="en-US" altLang="zh-CN" sz="2400"/>
              <a:t>dis[1...n]</a:t>
            </a:r>
            <a:r>
              <a:rPr lang="zh-CN" altLang="en-US" sz="2400"/>
              <a:t>表示</a:t>
            </a:r>
            <a:r>
              <a:rPr lang="zh-CN" altLang="en-US" sz="2400">
                <a:sym typeface="+mn-ea"/>
              </a:rPr>
              <a:t>起点</a:t>
            </a:r>
            <a:r>
              <a:rPr lang="en-US" altLang="zh-CN" sz="2400">
                <a:sym typeface="+mn-ea"/>
              </a:rPr>
              <a:t>u</a:t>
            </a:r>
            <a:r>
              <a:rPr lang="zh-CN" altLang="en-US" sz="2400"/>
              <a:t>到</a:t>
            </a:r>
            <a:r>
              <a:rPr lang="zh-CN" altLang="en-US" sz="2400">
                <a:sym typeface="+mn-ea"/>
              </a:rPr>
              <a:t>每个节点</a:t>
            </a:r>
            <a:r>
              <a:rPr lang="zh-CN" altLang="en-US" sz="2400"/>
              <a:t>的最短距离。</a:t>
            </a:r>
            <a:endParaRPr lang="zh-CN" altLang="en-US" sz="2400"/>
          </a:p>
          <a:p>
            <a:r>
              <a:rPr lang="zh-CN" altLang="en-US" sz="2400"/>
              <a:t>目标：求出</a:t>
            </a:r>
            <a:r>
              <a:rPr lang="en-US" altLang="zh-CN" sz="2400"/>
              <a:t>dis[1..n]</a:t>
            </a:r>
            <a:r>
              <a:rPr lang="zh-CN" altLang="en-US" sz="2400"/>
              <a:t>。</a:t>
            </a:r>
            <a:endParaRPr lang="zh-CN" sz="2400"/>
          </a:p>
          <a:p>
            <a:r>
              <a:rPr lang="zh-CN" sz="2400"/>
              <a:t>每次找到当前距离最短且未被选过的点</a:t>
            </a:r>
            <a:r>
              <a:rPr lang="en-US" altLang="zh-CN" sz="2400"/>
              <a:t>t</a:t>
            </a:r>
            <a:r>
              <a:rPr lang="zh-CN" sz="2400"/>
              <a:t>，用所有与</a:t>
            </a:r>
            <a:r>
              <a:rPr lang="en-US" altLang="zh-CN" sz="2400"/>
              <a:t>t</a:t>
            </a:r>
            <a:r>
              <a:rPr lang="zh-CN" altLang="en-US" sz="2400"/>
              <a:t>相连的边来更新</a:t>
            </a:r>
            <a:r>
              <a:rPr lang="en-US" altLang="zh-CN" sz="2400"/>
              <a:t>dis[]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比如：有一条边</a:t>
            </a:r>
            <a:r>
              <a:rPr lang="en-US" altLang="zh-CN" sz="2400"/>
              <a:t>(t-&gt;p)</a:t>
            </a:r>
            <a:r>
              <a:rPr lang="zh-CN" altLang="en-US" sz="2400"/>
              <a:t>，边权为</a:t>
            </a:r>
            <a:r>
              <a:rPr lang="en-US" altLang="zh-CN" sz="2400"/>
              <a:t>w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如果</a:t>
            </a:r>
            <a:r>
              <a:rPr lang="en-US" altLang="zh-CN" sz="2400"/>
              <a:t>dis[p]&gt;dis[t]+w</a:t>
            </a:r>
            <a:r>
              <a:rPr lang="zh-CN" altLang="en-US" sz="2400"/>
              <a:t>，显然，我们应该对点</a:t>
            </a:r>
            <a:r>
              <a:rPr lang="en-US" altLang="zh-CN" sz="2400"/>
              <a:t>p</a:t>
            </a:r>
            <a:r>
              <a:rPr lang="zh-CN" altLang="en-US" sz="2400"/>
              <a:t>换一种走法，换成：</a:t>
            </a:r>
            <a:r>
              <a:rPr lang="en-US" altLang="zh-CN" sz="2400"/>
              <a:t>u-&gt;t-&gt;p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因此，更新：</a:t>
            </a:r>
            <a:r>
              <a:rPr lang="en-US" altLang="zh-CN" sz="2400"/>
              <a:t>dis[p]=dis[t]+w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如果</a:t>
            </a:r>
            <a:r>
              <a:rPr lang="en-US" altLang="zh-CN" sz="2400">
                <a:sym typeface="+mn-ea"/>
              </a:rPr>
              <a:t>dis[p]≤dis[t]+w</a:t>
            </a:r>
            <a:r>
              <a:rPr lang="zh-CN" altLang="en-US" sz="2400">
                <a:sym typeface="+mn-ea"/>
              </a:rPr>
              <a:t>，无事发生。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因为每个点只能被选中</a:t>
            </a: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次，如此</a:t>
            </a:r>
            <a:r>
              <a:rPr lang="en-US" altLang="zh-CN" sz="2400">
                <a:sym typeface="+mn-ea"/>
              </a:rPr>
              <a:t>n</a:t>
            </a:r>
            <a:r>
              <a:rPr lang="zh-CN" altLang="en-US" sz="2400">
                <a:sym typeface="+mn-ea"/>
              </a:rPr>
              <a:t>轮后，得到数组</a:t>
            </a:r>
            <a:r>
              <a:rPr lang="en-US" altLang="zh-CN" sz="2400">
                <a:sym typeface="+mn-ea"/>
              </a:rPr>
              <a:t>dis[]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最短路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170" y="1088390"/>
            <a:ext cx="59543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一、</a:t>
            </a:r>
            <a:r>
              <a:rPr lang="en-US" altLang="zh-CN" sz="2400" b="1"/>
              <a:t>Dijkstra</a:t>
            </a:r>
            <a:endParaRPr lang="en-US" altLang="zh-CN"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90170" y="1548765"/>
            <a:ext cx="1203261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>
                <a:sym typeface="+mn-ea"/>
              </a:rPr>
              <a:t>用数组</a:t>
            </a:r>
            <a:r>
              <a:rPr lang="en-US" altLang="zh-CN" sz="2400">
                <a:sym typeface="+mn-ea"/>
              </a:rPr>
              <a:t>dis[1...n]</a:t>
            </a:r>
            <a:r>
              <a:rPr lang="zh-CN" altLang="en-US" sz="2400">
                <a:sym typeface="+mn-ea"/>
              </a:rPr>
              <a:t>表示</a:t>
            </a:r>
            <a:r>
              <a:rPr lang="zh-CN" altLang="en-US" sz="2400">
                <a:sym typeface="+mn-ea"/>
              </a:rPr>
              <a:t>起点</a:t>
            </a:r>
            <a:r>
              <a:rPr lang="en-US" altLang="zh-CN" sz="2400">
                <a:sym typeface="+mn-ea"/>
              </a:rPr>
              <a:t>u</a:t>
            </a:r>
            <a:r>
              <a:rPr lang="zh-CN" altLang="en-US" sz="2400">
                <a:sym typeface="+mn-ea"/>
              </a:rPr>
              <a:t>到</a:t>
            </a:r>
            <a:r>
              <a:rPr lang="zh-CN" altLang="en-US" sz="2400">
                <a:sym typeface="+mn-ea"/>
              </a:rPr>
              <a:t>每个节点</a:t>
            </a:r>
            <a:r>
              <a:rPr lang="zh-CN" altLang="en-US" sz="2400">
                <a:sym typeface="+mn-ea"/>
              </a:rPr>
              <a:t>的最短距离。</a:t>
            </a:r>
            <a:endParaRPr lang="zh-CN" altLang="en-US" sz="2400"/>
          </a:p>
          <a:p>
            <a:r>
              <a:rPr lang="zh-CN" altLang="en-US" sz="2400"/>
              <a:t>目标：求出</a:t>
            </a:r>
            <a:r>
              <a:rPr lang="en-US" altLang="zh-CN" sz="2400"/>
              <a:t>dis[1..n]</a:t>
            </a:r>
            <a:r>
              <a:rPr lang="zh-CN" altLang="en-US" sz="2400"/>
              <a:t>。</a:t>
            </a:r>
            <a:endParaRPr lang="zh-CN" sz="2400"/>
          </a:p>
          <a:p>
            <a:r>
              <a:rPr lang="zh-CN" sz="2400"/>
              <a:t>每次找到当前距离最短且未被选过的点</a:t>
            </a:r>
            <a:r>
              <a:rPr lang="en-US" altLang="zh-CN" sz="2400"/>
              <a:t>t</a:t>
            </a:r>
            <a:r>
              <a:rPr lang="zh-CN" sz="2400"/>
              <a:t>，用所有与</a:t>
            </a:r>
            <a:r>
              <a:rPr lang="en-US" altLang="zh-CN" sz="2400"/>
              <a:t>t</a:t>
            </a:r>
            <a:r>
              <a:rPr lang="zh-CN" altLang="en-US" sz="2400"/>
              <a:t>相连的边来更新</a:t>
            </a:r>
            <a:r>
              <a:rPr lang="en-US" altLang="zh-CN" sz="2400"/>
              <a:t>dis[]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比如：有一条边</a:t>
            </a:r>
            <a:r>
              <a:rPr lang="en-US" altLang="zh-CN" sz="2400"/>
              <a:t>(t-&gt;p)</a:t>
            </a:r>
            <a:r>
              <a:rPr lang="zh-CN" altLang="en-US" sz="2400"/>
              <a:t>，边权为</a:t>
            </a:r>
            <a:r>
              <a:rPr lang="en-US" altLang="zh-CN" sz="2400"/>
              <a:t>w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如果</a:t>
            </a:r>
            <a:r>
              <a:rPr lang="en-US" altLang="zh-CN" sz="2400"/>
              <a:t>dis[p]&gt;dis[t]+w</a:t>
            </a:r>
            <a:r>
              <a:rPr lang="zh-CN" altLang="en-US" sz="2400"/>
              <a:t>，显然，我们应该对点</a:t>
            </a:r>
            <a:r>
              <a:rPr lang="en-US" altLang="zh-CN" sz="2400"/>
              <a:t>p</a:t>
            </a:r>
            <a:r>
              <a:rPr lang="zh-CN" altLang="en-US" sz="2400"/>
              <a:t>换一种走法，换成：</a:t>
            </a:r>
            <a:r>
              <a:rPr lang="en-US" altLang="zh-CN" sz="2400"/>
              <a:t>u-&gt;t-&gt;p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因此，更新：</a:t>
            </a:r>
            <a:r>
              <a:rPr lang="en-US" altLang="zh-CN" sz="2400"/>
              <a:t>dis[p]=dis[t]+w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如果</a:t>
            </a:r>
            <a:r>
              <a:rPr lang="en-US" altLang="zh-CN" sz="2400">
                <a:sym typeface="+mn-ea"/>
              </a:rPr>
              <a:t>dis[p]≤dis[t]+w</a:t>
            </a:r>
            <a:r>
              <a:rPr lang="zh-CN" altLang="en-US" sz="2400">
                <a:sym typeface="+mn-ea"/>
              </a:rPr>
              <a:t>，无事发生。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因为每个点只能被选中</a:t>
            </a: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次，如此</a:t>
            </a:r>
            <a:r>
              <a:rPr lang="en-US" altLang="zh-CN" sz="2400">
                <a:sym typeface="+mn-ea"/>
              </a:rPr>
              <a:t>n</a:t>
            </a:r>
            <a:r>
              <a:rPr lang="zh-CN" altLang="en-US" sz="2400">
                <a:sym typeface="+mn-ea"/>
              </a:rPr>
              <a:t>轮后，得到数组</a:t>
            </a:r>
            <a:r>
              <a:rPr lang="en-US" altLang="zh-CN" sz="2400">
                <a:sym typeface="+mn-ea"/>
              </a:rPr>
              <a:t>dis[]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</p:txBody>
      </p:sp>
      <p:pic>
        <p:nvPicPr>
          <p:cNvPr id="10" name="图片 9" descr="44923D6C4C244295FBEF339299EFA44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70" y="1548765"/>
            <a:ext cx="5918200" cy="471868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最短路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170" y="1088390"/>
            <a:ext cx="59543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一、</a:t>
            </a:r>
            <a:r>
              <a:rPr lang="en-US" altLang="zh-CN" sz="2400" b="1"/>
              <a:t>Dijkstra</a:t>
            </a:r>
            <a:endParaRPr lang="en-US" altLang="zh-CN"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90170" y="1548765"/>
            <a:ext cx="1203261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>
                <a:sym typeface="+mn-ea"/>
              </a:rPr>
              <a:t>用数组</a:t>
            </a:r>
            <a:r>
              <a:rPr lang="en-US" altLang="zh-CN" sz="2400">
                <a:sym typeface="+mn-ea"/>
              </a:rPr>
              <a:t>dis[1...n]</a:t>
            </a:r>
            <a:r>
              <a:rPr lang="zh-CN" altLang="en-US" sz="2400">
                <a:sym typeface="+mn-ea"/>
              </a:rPr>
              <a:t>表示</a:t>
            </a:r>
            <a:r>
              <a:rPr lang="zh-CN" altLang="en-US" sz="2400">
                <a:sym typeface="+mn-ea"/>
              </a:rPr>
              <a:t>起点</a:t>
            </a:r>
            <a:r>
              <a:rPr lang="en-US" altLang="zh-CN" sz="2400">
                <a:sym typeface="+mn-ea"/>
              </a:rPr>
              <a:t>u</a:t>
            </a:r>
            <a:r>
              <a:rPr lang="zh-CN" altLang="en-US" sz="2400">
                <a:sym typeface="+mn-ea"/>
              </a:rPr>
              <a:t>到</a:t>
            </a:r>
            <a:r>
              <a:rPr lang="zh-CN" altLang="en-US" sz="2400">
                <a:sym typeface="+mn-ea"/>
              </a:rPr>
              <a:t>每个节点</a:t>
            </a:r>
            <a:r>
              <a:rPr lang="zh-CN" altLang="en-US" sz="2400">
                <a:sym typeface="+mn-ea"/>
              </a:rPr>
              <a:t>的最短距离。</a:t>
            </a:r>
            <a:endParaRPr lang="zh-CN" altLang="en-US" sz="2400"/>
          </a:p>
          <a:p>
            <a:r>
              <a:rPr lang="zh-CN" altLang="en-US" sz="2400"/>
              <a:t>目标：求出</a:t>
            </a:r>
            <a:r>
              <a:rPr lang="en-US" altLang="zh-CN" sz="2400"/>
              <a:t>dis[1..n]</a:t>
            </a:r>
            <a:r>
              <a:rPr lang="zh-CN" altLang="en-US" sz="2400"/>
              <a:t>。</a:t>
            </a:r>
            <a:endParaRPr lang="zh-CN" sz="2400"/>
          </a:p>
          <a:p>
            <a:r>
              <a:rPr lang="zh-CN" sz="2400"/>
              <a:t>每次找到当前距离最短且未被选过的点</a:t>
            </a:r>
            <a:r>
              <a:rPr lang="en-US" altLang="zh-CN" sz="2400"/>
              <a:t>t</a:t>
            </a:r>
            <a:r>
              <a:rPr lang="zh-CN" sz="2400"/>
              <a:t>，用所有与</a:t>
            </a:r>
            <a:r>
              <a:rPr lang="en-US" altLang="zh-CN" sz="2400"/>
              <a:t>t</a:t>
            </a:r>
            <a:r>
              <a:rPr lang="zh-CN" altLang="en-US" sz="2400"/>
              <a:t>相连的边来更新</a:t>
            </a:r>
            <a:r>
              <a:rPr lang="en-US" altLang="zh-CN" sz="2400"/>
              <a:t>dis[]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比如：有一条边</a:t>
            </a:r>
            <a:r>
              <a:rPr lang="en-US" altLang="zh-CN" sz="2400"/>
              <a:t>(t-&gt;p)</a:t>
            </a:r>
            <a:r>
              <a:rPr lang="zh-CN" altLang="en-US" sz="2400"/>
              <a:t>，边权为</a:t>
            </a:r>
            <a:r>
              <a:rPr lang="en-US" altLang="zh-CN" sz="2400"/>
              <a:t>w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如果</a:t>
            </a:r>
            <a:r>
              <a:rPr lang="en-US" altLang="zh-CN" sz="2400"/>
              <a:t>dis[p]&gt;dis[t]+w</a:t>
            </a:r>
            <a:r>
              <a:rPr lang="zh-CN" altLang="en-US" sz="2400"/>
              <a:t>，显然，我们应该对点</a:t>
            </a:r>
            <a:r>
              <a:rPr lang="en-US" altLang="zh-CN" sz="2400"/>
              <a:t>p</a:t>
            </a:r>
            <a:r>
              <a:rPr lang="zh-CN" altLang="en-US" sz="2400"/>
              <a:t>换一种走法，换成：</a:t>
            </a:r>
            <a:r>
              <a:rPr lang="en-US" altLang="zh-CN" sz="2400"/>
              <a:t>u-&gt;t-&gt;p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因此，更新：</a:t>
            </a:r>
            <a:r>
              <a:rPr lang="en-US" altLang="zh-CN" sz="2400"/>
              <a:t>dis[p]=dis[t]+w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如果</a:t>
            </a:r>
            <a:r>
              <a:rPr lang="en-US" altLang="zh-CN" sz="2400">
                <a:sym typeface="+mn-ea"/>
              </a:rPr>
              <a:t>dis[p]≤dis[t]+w</a:t>
            </a:r>
            <a:r>
              <a:rPr lang="zh-CN" altLang="en-US" sz="2400">
                <a:sym typeface="+mn-ea"/>
              </a:rPr>
              <a:t>，无事发生。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因为每个点只能被选中</a:t>
            </a: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次，如此</a:t>
            </a:r>
            <a:r>
              <a:rPr lang="en-US" altLang="zh-CN" sz="2400">
                <a:sym typeface="+mn-ea"/>
              </a:rPr>
              <a:t>n</a:t>
            </a:r>
            <a:r>
              <a:rPr lang="zh-CN" altLang="en-US" sz="2400">
                <a:sym typeface="+mn-ea"/>
              </a:rPr>
              <a:t>轮后，得到数组</a:t>
            </a:r>
            <a:r>
              <a:rPr lang="en-US" altLang="zh-CN" sz="2400">
                <a:sym typeface="+mn-ea"/>
              </a:rPr>
              <a:t>dis[]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问题在于：如何快速找到</a:t>
            </a:r>
            <a:r>
              <a:rPr lang="zh-CN" sz="2400" b="1">
                <a:sym typeface="+mn-ea"/>
              </a:rPr>
              <a:t>距离最短且未被选过的点</a:t>
            </a:r>
            <a:r>
              <a:rPr lang="en-US" altLang="zh-CN" sz="2400" b="1">
                <a:sym typeface="+mn-ea"/>
              </a:rPr>
              <a:t>t</a:t>
            </a:r>
            <a:r>
              <a:rPr lang="zh-CN" altLang="en-US" sz="2400">
                <a:sym typeface="+mn-ea"/>
              </a:rPr>
              <a:t>？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传统做法：每个点的</a:t>
            </a:r>
            <a:r>
              <a:rPr lang="en-US" altLang="zh-CN" sz="2400">
                <a:sym typeface="+mn-ea"/>
              </a:rPr>
              <a:t>dis[]</a:t>
            </a:r>
            <a:r>
              <a:rPr lang="zh-CN" altLang="en-US" sz="2400">
                <a:sym typeface="+mn-ea"/>
              </a:rPr>
              <a:t>挨个比较一下。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时间复杂度</a:t>
            </a:r>
            <a:r>
              <a:rPr lang="en-US" altLang="zh-CN" sz="2400">
                <a:sym typeface="+mn-ea"/>
              </a:rPr>
              <a:t>O(n)</a:t>
            </a:r>
            <a:endParaRPr lang="en-US" altLang="zh-CN" sz="2400"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最短路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170" y="1088390"/>
            <a:ext cx="59543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一、</a:t>
            </a:r>
            <a:r>
              <a:rPr lang="en-US" altLang="zh-CN" sz="2400" b="1"/>
              <a:t>Dijkstra</a:t>
            </a:r>
            <a:endParaRPr lang="en-US" altLang="zh-CN"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90170" y="1548765"/>
            <a:ext cx="1203261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>
                <a:sym typeface="+mn-ea"/>
              </a:rPr>
              <a:t>用数组</a:t>
            </a:r>
            <a:r>
              <a:rPr lang="en-US" altLang="zh-CN" sz="2400">
                <a:sym typeface="+mn-ea"/>
              </a:rPr>
              <a:t>dis[1...n]</a:t>
            </a:r>
            <a:r>
              <a:rPr lang="zh-CN" altLang="en-US" sz="2400">
                <a:sym typeface="+mn-ea"/>
              </a:rPr>
              <a:t>表示</a:t>
            </a:r>
            <a:r>
              <a:rPr lang="zh-CN" altLang="en-US" sz="2400">
                <a:sym typeface="+mn-ea"/>
              </a:rPr>
              <a:t>起点</a:t>
            </a:r>
            <a:r>
              <a:rPr lang="en-US" altLang="zh-CN" sz="2400">
                <a:sym typeface="+mn-ea"/>
              </a:rPr>
              <a:t>u</a:t>
            </a:r>
            <a:r>
              <a:rPr lang="zh-CN" altLang="en-US" sz="2400">
                <a:sym typeface="+mn-ea"/>
              </a:rPr>
              <a:t>到</a:t>
            </a:r>
            <a:r>
              <a:rPr lang="zh-CN" altLang="en-US" sz="2400">
                <a:sym typeface="+mn-ea"/>
              </a:rPr>
              <a:t>每个节点</a:t>
            </a:r>
            <a:r>
              <a:rPr lang="zh-CN" altLang="en-US" sz="2400">
                <a:sym typeface="+mn-ea"/>
              </a:rPr>
              <a:t>的最短距离。</a:t>
            </a:r>
            <a:endParaRPr lang="zh-CN" altLang="en-US" sz="2400"/>
          </a:p>
          <a:p>
            <a:r>
              <a:rPr lang="zh-CN" altLang="en-US" sz="2400"/>
              <a:t>目标：求出</a:t>
            </a:r>
            <a:r>
              <a:rPr lang="en-US" altLang="zh-CN" sz="2400"/>
              <a:t>dis[1..n]</a:t>
            </a:r>
            <a:r>
              <a:rPr lang="zh-CN" altLang="en-US" sz="2400"/>
              <a:t>。</a:t>
            </a:r>
            <a:endParaRPr lang="zh-CN" sz="2400"/>
          </a:p>
          <a:p>
            <a:r>
              <a:rPr lang="zh-CN" sz="2400"/>
              <a:t>每次找到当前距离最短且未被选过的点</a:t>
            </a:r>
            <a:r>
              <a:rPr lang="en-US" altLang="zh-CN" sz="2400"/>
              <a:t>t</a:t>
            </a:r>
            <a:r>
              <a:rPr lang="zh-CN" sz="2400"/>
              <a:t>，用所有与</a:t>
            </a:r>
            <a:r>
              <a:rPr lang="en-US" altLang="zh-CN" sz="2400"/>
              <a:t>t</a:t>
            </a:r>
            <a:r>
              <a:rPr lang="zh-CN" altLang="en-US" sz="2400"/>
              <a:t>相连的边来更新</a:t>
            </a:r>
            <a:r>
              <a:rPr lang="en-US" altLang="zh-CN" sz="2400"/>
              <a:t>dis[]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比如：有一条边</a:t>
            </a:r>
            <a:r>
              <a:rPr lang="en-US" altLang="zh-CN" sz="2400"/>
              <a:t>(t-&gt;p)</a:t>
            </a:r>
            <a:r>
              <a:rPr lang="zh-CN" altLang="en-US" sz="2400"/>
              <a:t>，边权为</a:t>
            </a:r>
            <a:r>
              <a:rPr lang="en-US" altLang="zh-CN" sz="2400"/>
              <a:t>w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如果</a:t>
            </a:r>
            <a:r>
              <a:rPr lang="en-US" altLang="zh-CN" sz="2400"/>
              <a:t>dis[p]&gt;dis[t]+w</a:t>
            </a:r>
            <a:r>
              <a:rPr lang="zh-CN" altLang="en-US" sz="2400"/>
              <a:t>，显然，我们应该对点</a:t>
            </a:r>
            <a:r>
              <a:rPr lang="en-US" altLang="zh-CN" sz="2400"/>
              <a:t>p</a:t>
            </a:r>
            <a:r>
              <a:rPr lang="zh-CN" altLang="en-US" sz="2400"/>
              <a:t>换一种走法，换成：</a:t>
            </a:r>
            <a:r>
              <a:rPr lang="en-US" altLang="zh-CN" sz="2400"/>
              <a:t>u-&gt;t-&gt;p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因此，更新：</a:t>
            </a:r>
            <a:r>
              <a:rPr lang="en-US" altLang="zh-CN" sz="2400"/>
              <a:t>dis[p]=dis[t]+w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如果</a:t>
            </a:r>
            <a:r>
              <a:rPr lang="en-US" altLang="zh-CN" sz="2400">
                <a:sym typeface="+mn-ea"/>
              </a:rPr>
              <a:t>dis[p]≤dis[t]+w</a:t>
            </a:r>
            <a:r>
              <a:rPr lang="zh-CN" altLang="en-US" sz="2400">
                <a:sym typeface="+mn-ea"/>
              </a:rPr>
              <a:t>，无事发生。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因为每个点只能被选中</a:t>
            </a: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次，如此</a:t>
            </a:r>
            <a:r>
              <a:rPr lang="en-US" altLang="zh-CN" sz="2400">
                <a:sym typeface="+mn-ea"/>
              </a:rPr>
              <a:t>n</a:t>
            </a:r>
            <a:r>
              <a:rPr lang="zh-CN" altLang="en-US" sz="2400">
                <a:sym typeface="+mn-ea"/>
              </a:rPr>
              <a:t>轮后，得到数组</a:t>
            </a:r>
            <a:r>
              <a:rPr lang="en-US" altLang="zh-CN" sz="2400">
                <a:sym typeface="+mn-ea"/>
              </a:rPr>
              <a:t>dis[]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问题在于：如何快速找到</a:t>
            </a:r>
            <a:r>
              <a:rPr lang="zh-CN" sz="2400" b="1">
                <a:sym typeface="+mn-ea"/>
              </a:rPr>
              <a:t>距离最短且未被选过的点</a:t>
            </a:r>
            <a:r>
              <a:rPr lang="en-US" altLang="zh-CN" sz="2400" b="1">
                <a:sym typeface="+mn-ea"/>
              </a:rPr>
              <a:t>t</a:t>
            </a:r>
            <a:r>
              <a:rPr lang="zh-CN" altLang="en-US" sz="2400">
                <a:sym typeface="+mn-ea"/>
              </a:rPr>
              <a:t>？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传统做法：每个点的</a:t>
            </a:r>
            <a:r>
              <a:rPr lang="en-US" altLang="zh-CN" sz="2400">
                <a:sym typeface="+mn-ea"/>
              </a:rPr>
              <a:t>dis[]</a:t>
            </a:r>
            <a:r>
              <a:rPr lang="zh-CN" altLang="en-US" sz="2400">
                <a:sym typeface="+mn-ea"/>
              </a:rPr>
              <a:t>挨个比较一下。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时间复杂度</a:t>
            </a:r>
            <a:r>
              <a:rPr lang="en-US" altLang="zh-CN" sz="2400">
                <a:sym typeface="+mn-ea"/>
              </a:rPr>
              <a:t>O(n)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优化做法：堆。</a:t>
            </a:r>
            <a:r>
              <a:rPr lang="en-US" altLang="zh-CN" sz="2400">
                <a:sym typeface="+mn-ea"/>
              </a:rPr>
              <a:t>O(logn)</a:t>
            </a:r>
            <a:endParaRPr lang="en-US" altLang="zh-CN" sz="2400"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最短路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170" y="1088390"/>
            <a:ext cx="59543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一、</a:t>
            </a:r>
            <a:r>
              <a:rPr lang="en-US" altLang="zh-CN" sz="2400" b="1"/>
              <a:t>Dijkstra</a:t>
            </a:r>
            <a:endParaRPr lang="en-US" altLang="zh-CN"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90170" y="1548765"/>
            <a:ext cx="1203261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/>
              <a:t>用数组</a:t>
            </a:r>
            <a:r>
              <a:rPr lang="en-US" altLang="zh-CN" sz="2400"/>
              <a:t>dis[1...n]</a:t>
            </a:r>
            <a:r>
              <a:rPr lang="zh-CN" altLang="en-US" sz="2400"/>
              <a:t>表示每个节点到起点</a:t>
            </a:r>
            <a:r>
              <a:rPr lang="en-US" altLang="zh-CN" sz="2400"/>
              <a:t>u</a:t>
            </a:r>
            <a:r>
              <a:rPr lang="zh-CN" altLang="en-US" sz="2400"/>
              <a:t>的最短距离。</a:t>
            </a:r>
            <a:endParaRPr lang="zh-CN" altLang="en-US" sz="2400"/>
          </a:p>
          <a:p>
            <a:r>
              <a:rPr lang="zh-CN" altLang="en-US" sz="2400"/>
              <a:t>目标：求出</a:t>
            </a:r>
            <a:r>
              <a:rPr lang="en-US" altLang="zh-CN" sz="2400"/>
              <a:t>dis[1..n]</a:t>
            </a:r>
            <a:r>
              <a:rPr lang="zh-CN" altLang="en-US" sz="2400"/>
              <a:t>。</a:t>
            </a:r>
            <a:endParaRPr lang="zh-CN" sz="2400"/>
          </a:p>
          <a:p>
            <a:r>
              <a:rPr lang="zh-CN" sz="2400"/>
              <a:t>每次找到当前距离最短且未被选过的点</a:t>
            </a:r>
            <a:r>
              <a:rPr lang="en-US" altLang="zh-CN" sz="2400"/>
              <a:t>t</a:t>
            </a:r>
            <a:r>
              <a:rPr lang="zh-CN" sz="2400"/>
              <a:t>，用所有与</a:t>
            </a:r>
            <a:r>
              <a:rPr lang="en-US" altLang="zh-CN" sz="2400"/>
              <a:t>t</a:t>
            </a:r>
            <a:r>
              <a:rPr lang="zh-CN" altLang="en-US" sz="2400"/>
              <a:t>相连的边来更新</a:t>
            </a:r>
            <a:r>
              <a:rPr lang="en-US" altLang="zh-CN" sz="2400"/>
              <a:t>dis[]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比如：有一条边</a:t>
            </a:r>
            <a:r>
              <a:rPr lang="en-US" altLang="zh-CN" sz="2400"/>
              <a:t>(t-&gt;p)</a:t>
            </a:r>
            <a:r>
              <a:rPr lang="zh-CN" altLang="en-US" sz="2400"/>
              <a:t>，边权为</a:t>
            </a:r>
            <a:r>
              <a:rPr lang="en-US" altLang="zh-CN" sz="2400"/>
              <a:t>w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如果</a:t>
            </a:r>
            <a:r>
              <a:rPr lang="en-US" altLang="zh-CN" sz="2400"/>
              <a:t>dis[p]&gt;dis[t]+w</a:t>
            </a:r>
            <a:r>
              <a:rPr lang="zh-CN" altLang="en-US" sz="2400"/>
              <a:t>，显然，我们应该对点</a:t>
            </a:r>
            <a:r>
              <a:rPr lang="en-US" altLang="zh-CN" sz="2400"/>
              <a:t>p</a:t>
            </a:r>
            <a:r>
              <a:rPr lang="zh-CN" altLang="en-US" sz="2400"/>
              <a:t>换一种走法，换成：</a:t>
            </a:r>
            <a:r>
              <a:rPr lang="en-US" altLang="zh-CN" sz="2400"/>
              <a:t>u-&gt;t-&gt;p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因此，更新：</a:t>
            </a:r>
            <a:r>
              <a:rPr lang="en-US" altLang="zh-CN" sz="2400"/>
              <a:t>dis[p]=dis[t]+w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如果</a:t>
            </a:r>
            <a:r>
              <a:rPr lang="en-US" altLang="zh-CN" sz="2400">
                <a:sym typeface="+mn-ea"/>
              </a:rPr>
              <a:t>dis[p]≤dis[t]+w</a:t>
            </a:r>
            <a:r>
              <a:rPr lang="zh-CN" altLang="en-US" sz="2400">
                <a:sym typeface="+mn-ea"/>
              </a:rPr>
              <a:t>，无事发生。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因为每个点只能被选中</a:t>
            </a: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次，如此</a:t>
            </a:r>
            <a:r>
              <a:rPr lang="en-US" altLang="zh-CN" sz="2400">
                <a:sym typeface="+mn-ea"/>
              </a:rPr>
              <a:t>n</a:t>
            </a:r>
            <a:r>
              <a:rPr lang="zh-CN" altLang="en-US" sz="2400">
                <a:sym typeface="+mn-ea"/>
              </a:rPr>
              <a:t>轮后，得到数组</a:t>
            </a:r>
            <a:r>
              <a:rPr lang="en-US" altLang="zh-CN" sz="2400">
                <a:sym typeface="+mn-ea"/>
              </a:rPr>
              <a:t>dis[]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问题在于：如何快速找到</a:t>
            </a:r>
            <a:r>
              <a:rPr lang="zh-CN" sz="2400" b="1">
                <a:sym typeface="+mn-ea"/>
              </a:rPr>
              <a:t>距离最短且未被选过的点</a:t>
            </a:r>
            <a:r>
              <a:rPr lang="en-US" altLang="zh-CN" sz="2400" b="1">
                <a:sym typeface="+mn-ea"/>
              </a:rPr>
              <a:t>t</a:t>
            </a:r>
            <a:r>
              <a:rPr lang="zh-CN" altLang="en-US" sz="2400">
                <a:sym typeface="+mn-ea"/>
              </a:rPr>
              <a:t>？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传统做法：每个点的</a:t>
            </a:r>
            <a:r>
              <a:rPr lang="en-US" altLang="zh-CN" sz="2400">
                <a:sym typeface="+mn-ea"/>
              </a:rPr>
              <a:t>dis[]</a:t>
            </a:r>
            <a:r>
              <a:rPr lang="zh-CN" altLang="en-US" sz="2400">
                <a:sym typeface="+mn-ea"/>
              </a:rPr>
              <a:t>挨个比较一下。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时间复杂度</a:t>
            </a:r>
            <a:r>
              <a:rPr lang="en-US" altLang="zh-CN" sz="2400">
                <a:sym typeface="+mn-ea"/>
              </a:rPr>
              <a:t>O(n)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优化做法：堆。</a:t>
            </a:r>
            <a:r>
              <a:rPr lang="en-US" altLang="zh-CN" sz="2400">
                <a:sym typeface="+mn-ea"/>
              </a:rPr>
              <a:t>O(logn)</a:t>
            </a:r>
            <a:endParaRPr lang="en-US" altLang="zh-CN" sz="2400"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最短路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170" y="1088390"/>
            <a:ext cx="59543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一、</a:t>
            </a:r>
            <a:r>
              <a:rPr lang="en-US" altLang="zh-CN" sz="2400" b="1"/>
              <a:t>Dijkstra</a:t>
            </a:r>
            <a:endParaRPr lang="en-US" altLang="zh-CN" sz="24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35" y="1615440"/>
            <a:ext cx="6006465" cy="18237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445" y="1548765"/>
            <a:ext cx="6111240" cy="46329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4060" y="3920490"/>
            <a:ext cx="45961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ym typeface="+mn-ea"/>
              </a:rPr>
              <a:t>时间复杂度</a:t>
            </a:r>
            <a:r>
              <a:rPr lang="en-US" altLang="zh-CN" sz="2400">
                <a:sym typeface="+mn-ea"/>
              </a:rPr>
              <a:t>O(</a:t>
            </a:r>
            <a:r>
              <a:rPr lang="zh-CN" altLang="en-US" sz="2400">
                <a:sym typeface="+mn-ea"/>
              </a:rPr>
              <a:t>（</a:t>
            </a:r>
            <a:r>
              <a:rPr lang="en-US" altLang="zh-CN" sz="2400">
                <a:sym typeface="+mn-ea"/>
              </a:rPr>
              <a:t>N+E</a:t>
            </a:r>
            <a:r>
              <a:rPr lang="zh-CN" altLang="en-US" sz="2400">
                <a:sym typeface="+mn-ea"/>
              </a:rPr>
              <a:t>）</a:t>
            </a:r>
            <a:r>
              <a:rPr lang="en-US" altLang="zh-CN" sz="2400">
                <a:sym typeface="+mn-ea"/>
              </a:rPr>
              <a:t>logE</a:t>
            </a:r>
            <a:r>
              <a:rPr lang="en-US" altLang="zh-CN" sz="2400">
                <a:sym typeface="+mn-ea"/>
              </a:rPr>
              <a:t>)</a:t>
            </a:r>
            <a:endParaRPr lang="zh-CN" altLang="en-US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最短路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170" y="1088390"/>
            <a:ext cx="59543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二、</a:t>
            </a:r>
            <a:r>
              <a:rPr lang="en-US" altLang="zh-CN" sz="2400" b="1"/>
              <a:t>Floyd</a:t>
            </a:r>
            <a:endParaRPr lang="en-US" altLang="zh-CN"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90170" y="1548765"/>
            <a:ext cx="1203261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/>
              <a:t>用数组</a:t>
            </a:r>
            <a:r>
              <a:rPr lang="en-US" altLang="zh-CN" sz="2400"/>
              <a:t>dis[1...n][1..n]</a:t>
            </a:r>
            <a:r>
              <a:rPr lang="zh-CN" altLang="en-US" sz="2400"/>
              <a:t>表示两两节点之间的最短距离。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首先枚举</a:t>
            </a:r>
            <a:r>
              <a:rPr lang="zh-CN" altLang="en-US" sz="2400" b="1">
                <a:sym typeface="+mn-ea"/>
              </a:rPr>
              <a:t>中间点</a:t>
            </a:r>
            <a:r>
              <a:rPr lang="en-US" altLang="zh-CN" sz="2400">
                <a:sym typeface="+mn-ea"/>
              </a:rPr>
              <a:t>k</a:t>
            </a:r>
            <a:r>
              <a:rPr lang="zh-CN" altLang="en-US" sz="2400">
                <a:sym typeface="+mn-ea"/>
              </a:rPr>
              <a:t>，</a:t>
            </a:r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然后枚举</a:t>
            </a:r>
            <a:r>
              <a:rPr lang="zh-CN" altLang="en-US" sz="2400" b="1">
                <a:sym typeface="+mn-ea"/>
              </a:rPr>
              <a:t>起始点</a:t>
            </a:r>
            <a:r>
              <a:rPr lang="en-US" altLang="zh-CN" sz="2400">
                <a:sym typeface="+mn-ea"/>
              </a:rPr>
              <a:t>i</a:t>
            </a:r>
            <a:r>
              <a:rPr lang="zh-CN" altLang="en-US" sz="2400">
                <a:sym typeface="+mn-ea"/>
              </a:rPr>
              <a:t>和</a:t>
            </a:r>
            <a:r>
              <a:rPr lang="en-US" altLang="zh-CN" sz="2400">
                <a:sym typeface="+mn-ea"/>
              </a:rPr>
              <a:t>j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判断</a:t>
            </a:r>
            <a:r>
              <a:rPr lang="en-US" altLang="zh-CN" sz="2400">
                <a:sym typeface="+mn-ea"/>
              </a:rPr>
              <a:t>dis[i][j]&gt;dis[i][k]+dis[k][j]</a:t>
            </a:r>
            <a:r>
              <a:rPr lang="zh-CN" altLang="en-US" sz="2400">
                <a:sym typeface="+mn-ea"/>
              </a:rPr>
              <a:t>，如果成立，则更新</a:t>
            </a:r>
            <a:r>
              <a:rPr lang="en-US" altLang="zh-CN" sz="2400">
                <a:sym typeface="+mn-ea"/>
              </a:rPr>
              <a:t>dis[i][j]=dis[i][k]+dis[k][j]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时间复杂度</a:t>
            </a:r>
            <a:r>
              <a:rPr lang="en-US" altLang="zh-CN" sz="2400">
                <a:sym typeface="+mn-ea"/>
              </a:rPr>
              <a:t>O(n^3)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最短路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170" y="1088390"/>
            <a:ext cx="59543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二、</a:t>
            </a:r>
            <a:r>
              <a:rPr lang="en-US" altLang="zh-CN" sz="2400" b="1"/>
              <a:t>Floyd</a:t>
            </a:r>
            <a:endParaRPr lang="en-US" altLang="zh-CN"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90170" y="1548765"/>
            <a:ext cx="1203261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/>
              <a:t>用数组</a:t>
            </a:r>
            <a:r>
              <a:rPr lang="en-US" altLang="zh-CN" sz="2400"/>
              <a:t>dis[1...n][1..n]</a:t>
            </a:r>
            <a:r>
              <a:rPr lang="zh-CN" altLang="en-US" sz="2400"/>
              <a:t>表示两两节点之间的最短距离。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首先枚举</a:t>
            </a:r>
            <a:r>
              <a:rPr lang="zh-CN" altLang="en-US" sz="2400" b="1">
                <a:sym typeface="+mn-ea"/>
              </a:rPr>
              <a:t>中间点</a:t>
            </a:r>
            <a:r>
              <a:rPr lang="en-US" altLang="zh-CN" sz="2400">
                <a:sym typeface="+mn-ea"/>
              </a:rPr>
              <a:t>k</a:t>
            </a:r>
            <a:r>
              <a:rPr lang="zh-CN" altLang="en-US" sz="2400">
                <a:sym typeface="+mn-ea"/>
              </a:rPr>
              <a:t>，</a:t>
            </a:r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然后枚举</a:t>
            </a:r>
            <a:r>
              <a:rPr lang="zh-CN" altLang="en-US" sz="2400" b="1">
                <a:sym typeface="+mn-ea"/>
              </a:rPr>
              <a:t>起始点</a:t>
            </a:r>
            <a:r>
              <a:rPr lang="en-US" altLang="zh-CN" sz="2400">
                <a:sym typeface="+mn-ea"/>
              </a:rPr>
              <a:t>i</a:t>
            </a:r>
            <a:r>
              <a:rPr lang="zh-CN" altLang="en-US" sz="2400">
                <a:sym typeface="+mn-ea"/>
              </a:rPr>
              <a:t>和</a:t>
            </a:r>
            <a:r>
              <a:rPr lang="en-US" altLang="zh-CN" sz="2400">
                <a:sym typeface="+mn-ea"/>
              </a:rPr>
              <a:t>j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判断</a:t>
            </a:r>
            <a:r>
              <a:rPr lang="en-US" altLang="zh-CN" sz="2400">
                <a:sym typeface="+mn-ea"/>
              </a:rPr>
              <a:t>dis[i][j]&gt;dis[i][k]+dis[k][j]</a:t>
            </a:r>
            <a:r>
              <a:rPr lang="zh-CN" altLang="en-US" sz="2400">
                <a:sym typeface="+mn-ea"/>
              </a:rPr>
              <a:t>，如果成立，则更新</a:t>
            </a:r>
            <a:r>
              <a:rPr lang="en-US" altLang="zh-CN" sz="2400">
                <a:sym typeface="+mn-ea"/>
              </a:rPr>
              <a:t>dis[i][j]=dis[i][k]+dis[k][j]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时间复杂度</a:t>
            </a:r>
            <a:r>
              <a:rPr lang="en-US" altLang="zh-CN" sz="2400">
                <a:sym typeface="+mn-ea"/>
              </a:rPr>
              <a:t>O(n^3)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zh-CN" altLang="en-US" sz="2400" b="1">
                <a:sym typeface="+mn-ea"/>
              </a:rPr>
              <a:t>注意：</a:t>
            </a:r>
            <a:r>
              <a:rPr lang="zh-CN" altLang="en-US" sz="2400">
                <a:sym typeface="+mn-ea"/>
              </a:rPr>
              <a:t>先枚举中间点，再枚举起始点！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最短路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170" y="1088390"/>
            <a:ext cx="59543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二、</a:t>
            </a:r>
            <a:r>
              <a:rPr lang="en-US" altLang="zh-CN" sz="2400" b="1"/>
              <a:t>Floyd</a:t>
            </a:r>
            <a:endParaRPr lang="en-US" altLang="zh-CN"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90170" y="1548765"/>
            <a:ext cx="1203261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/>
              <a:t>用数组</a:t>
            </a:r>
            <a:r>
              <a:rPr lang="en-US" altLang="zh-CN" sz="2400"/>
              <a:t>dis[1...n][1..n]</a:t>
            </a:r>
            <a:r>
              <a:rPr lang="zh-CN" altLang="en-US" sz="2400"/>
              <a:t>表示两两节点之间的最短距离。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首先枚举</a:t>
            </a:r>
            <a:r>
              <a:rPr lang="zh-CN" altLang="en-US" sz="2400" b="1">
                <a:sym typeface="+mn-ea"/>
              </a:rPr>
              <a:t>中间点</a:t>
            </a:r>
            <a:r>
              <a:rPr lang="en-US" altLang="zh-CN" sz="2400">
                <a:sym typeface="+mn-ea"/>
              </a:rPr>
              <a:t>k</a:t>
            </a:r>
            <a:r>
              <a:rPr lang="zh-CN" altLang="en-US" sz="2400">
                <a:sym typeface="+mn-ea"/>
              </a:rPr>
              <a:t>，</a:t>
            </a:r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然后枚举</a:t>
            </a:r>
            <a:r>
              <a:rPr lang="zh-CN" altLang="en-US" sz="2400" b="1">
                <a:sym typeface="+mn-ea"/>
              </a:rPr>
              <a:t>起始点</a:t>
            </a:r>
            <a:r>
              <a:rPr lang="en-US" altLang="zh-CN" sz="2400">
                <a:sym typeface="+mn-ea"/>
              </a:rPr>
              <a:t>i</a:t>
            </a:r>
            <a:r>
              <a:rPr lang="zh-CN" altLang="en-US" sz="2400">
                <a:sym typeface="+mn-ea"/>
              </a:rPr>
              <a:t>和</a:t>
            </a:r>
            <a:r>
              <a:rPr lang="en-US" altLang="zh-CN" sz="2400">
                <a:sym typeface="+mn-ea"/>
              </a:rPr>
              <a:t>j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判断</a:t>
            </a:r>
            <a:r>
              <a:rPr lang="en-US" altLang="zh-CN" sz="2400">
                <a:sym typeface="+mn-ea"/>
              </a:rPr>
              <a:t>dis[i][j]&gt;dis[i][k]+dis[k][j]</a:t>
            </a:r>
            <a:r>
              <a:rPr lang="zh-CN" altLang="en-US" sz="2400">
                <a:sym typeface="+mn-ea"/>
              </a:rPr>
              <a:t>，如果成立，则更新</a:t>
            </a:r>
            <a:r>
              <a:rPr lang="en-US" altLang="zh-CN" sz="2400">
                <a:sym typeface="+mn-ea"/>
              </a:rPr>
              <a:t>dis[i][j]=dis[i][k]+dis[k][j]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时间复杂度</a:t>
            </a:r>
            <a:r>
              <a:rPr lang="en-US" altLang="zh-CN" sz="2400">
                <a:sym typeface="+mn-ea"/>
              </a:rPr>
              <a:t>O(n^3)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zh-CN" altLang="en-US" sz="2400" b="1">
                <a:sym typeface="+mn-ea"/>
              </a:rPr>
              <a:t>注意：</a:t>
            </a:r>
            <a:r>
              <a:rPr lang="zh-CN" altLang="en-US" sz="2400">
                <a:sym typeface="+mn-ea"/>
              </a:rPr>
              <a:t>先枚举中间点，再枚举起始点！</a:t>
            </a:r>
            <a:endParaRPr lang="zh-CN" altLang="en-US" sz="24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515" y="4312285"/>
            <a:ext cx="10575925" cy="18694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图的存储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2400" y="1018540"/>
            <a:ext cx="119100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图是由</a:t>
            </a:r>
            <a:r>
              <a:rPr lang="en-US" altLang="zh-CN" sz="2400" b="1"/>
              <a:t>顶点(vertex)</a:t>
            </a:r>
            <a:r>
              <a:rPr lang="en-US" altLang="zh-CN" sz="2400"/>
              <a:t>的有穷非空集合和顶点之间</a:t>
            </a:r>
            <a:r>
              <a:rPr lang="en-US" altLang="zh-CN" sz="2400" b="1"/>
              <a:t>边(edge)的集合</a:t>
            </a:r>
            <a:r>
              <a:rPr lang="en-US" altLang="zh-CN" sz="2400"/>
              <a:t>组成的一种数据结构，通常表示为：</a:t>
            </a:r>
            <a:endParaRPr lang="en-US" altLang="zh-CN" sz="2400"/>
          </a:p>
          <a:p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2435" y="1454150"/>
            <a:ext cx="2245360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拓扑排序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图片 7" descr="2CB9EC8F7231DEDD251909420396C94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495" y="1438910"/>
            <a:ext cx="5035550" cy="42989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070" y="1917065"/>
            <a:ext cx="64008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实验指导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65" y="1085215"/>
            <a:ext cx="5394960" cy="20269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925" y="1085215"/>
            <a:ext cx="6643370" cy="507619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实验指导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65" y="1085215"/>
            <a:ext cx="5394960" cy="20269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925" y="1085215"/>
            <a:ext cx="6643370" cy="507619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5450205" y="1477010"/>
            <a:ext cx="393065" cy="281940"/>
            <a:chOff x="1331" y="6293"/>
            <a:chExt cx="619" cy="44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5434330" y="2165985"/>
            <a:ext cx="393065" cy="281940"/>
            <a:chOff x="1331" y="6293"/>
            <a:chExt cx="619" cy="444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00965" y="3222625"/>
            <a:ext cx="533400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3.原来的算法求的是：</a:t>
            </a:r>
            <a:r>
              <a:rPr lang="zh-CN" altLang="en-US" sz="2400" b="1"/>
              <a:t>起点</a:t>
            </a:r>
            <a:r>
              <a:rPr lang="zh-CN" altLang="en-US" sz="2400"/>
              <a:t>c到其他所有点的最短路径。</a:t>
            </a:r>
            <a:endParaRPr lang="zh-CN" altLang="en-US" sz="2400"/>
          </a:p>
          <a:p>
            <a:r>
              <a:rPr lang="zh-CN" altLang="en-US" sz="2400"/>
              <a:t>现在我们要求：其他所有点到</a:t>
            </a:r>
            <a:r>
              <a:rPr lang="zh-CN" altLang="en-US" sz="2400" b="1"/>
              <a:t>终点</a:t>
            </a:r>
            <a:r>
              <a:rPr lang="zh-CN" altLang="en-US" sz="2400"/>
              <a:t>c的最短路径。</a:t>
            </a:r>
            <a:endParaRPr lang="zh-CN" altLang="en-US" sz="2400"/>
          </a:p>
          <a:p>
            <a:r>
              <a:rPr lang="zh-CN" altLang="en-US" sz="2400"/>
              <a:t>将每条边的方向都反转，如：</a:t>
            </a:r>
            <a:endParaRPr lang="zh-CN" altLang="en-US" sz="2400"/>
          </a:p>
          <a:p>
            <a:r>
              <a:rPr lang="zh-CN" altLang="en-US" sz="2400"/>
              <a:t>原来(u-&gt;v)，现在变成(v-&gt;u)。</a:t>
            </a:r>
            <a:endParaRPr lang="zh-CN" altLang="en-US" sz="2400"/>
          </a:p>
          <a:p>
            <a:r>
              <a:rPr lang="zh-CN" altLang="en-US" sz="2400"/>
              <a:t>这样变换的图，我们称之为：</a:t>
            </a:r>
            <a:r>
              <a:rPr lang="zh-CN" altLang="en-US" sz="2400" b="1"/>
              <a:t>反图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实验指导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65" y="1085215"/>
            <a:ext cx="5394960" cy="20269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925" y="1085215"/>
            <a:ext cx="6643370" cy="507619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5450205" y="1477010"/>
            <a:ext cx="393065" cy="281940"/>
            <a:chOff x="1331" y="6293"/>
            <a:chExt cx="619" cy="44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5434330" y="2165985"/>
            <a:ext cx="393065" cy="281940"/>
            <a:chOff x="1331" y="6293"/>
            <a:chExt cx="619" cy="444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00965" y="3222625"/>
            <a:ext cx="533400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3.原来的算法求的是：</a:t>
            </a:r>
            <a:r>
              <a:rPr lang="zh-CN" altLang="en-US" sz="2400" b="1"/>
              <a:t>起点</a:t>
            </a:r>
            <a:r>
              <a:rPr lang="zh-CN" altLang="en-US" sz="2400"/>
              <a:t>c到其他所有点的最短路径。</a:t>
            </a:r>
            <a:endParaRPr lang="zh-CN" altLang="en-US" sz="2400"/>
          </a:p>
          <a:p>
            <a:r>
              <a:rPr lang="zh-CN" altLang="en-US" sz="2400"/>
              <a:t>现在我们要求：其他所有点到</a:t>
            </a:r>
            <a:r>
              <a:rPr lang="zh-CN" altLang="en-US" sz="2400" b="1"/>
              <a:t>终点</a:t>
            </a:r>
            <a:r>
              <a:rPr lang="zh-CN" altLang="en-US" sz="2400"/>
              <a:t>c的最短路径。</a:t>
            </a:r>
            <a:endParaRPr lang="zh-CN" altLang="en-US" sz="2400"/>
          </a:p>
          <a:p>
            <a:r>
              <a:rPr lang="zh-CN" altLang="en-US" sz="2400"/>
              <a:t>将每条边的方向都反转，如：</a:t>
            </a:r>
            <a:endParaRPr lang="zh-CN" altLang="en-US" sz="2400"/>
          </a:p>
          <a:p>
            <a:r>
              <a:rPr lang="zh-CN" altLang="en-US" sz="2400"/>
              <a:t>原来(u-&gt;v)，现在变成(v-&gt;u)。</a:t>
            </a:r>
            <a:endParaRPr lang="zh-CN" altLang="en-US" sz="2400"/>
          </a:p>
          <a:p>
            <a:r>
              <a:rPr lang="zh-CN" altLang="en-US" sz="2400"/>
              <a:t>这样变换的图，我们称之为：</a:t>
            </a:r>
            <a:r>
              <a:rPr lang="zh-CN" altLang="en-US" sz="2400" b="1"/>
              <a:t>反图</a:t>
            </a:r>
            <a:endParaRPr lang="zh-CN" altLang="en-US" sz="2400" b="1"/>
          </a:p>
        </p:txBody>
      </p:sp>
      <p:grpSp>
        <p:nvGrpSpPr>
          <p:cNvPr id="2" name="组合 1"/>
          <p:cNvGrpSpPr/>
          <p:nvPr/>
        </p:nvGrpSpPr>
        <p:grpSpPr>
          <a:xfrm>
            <a:off x="5427980" y="2902585"/>
            <a:ext cx="393065" cy="281940"/>
            <a:chOff x="1331" y="6293"/>
            <a:chExt cx="619" cy="44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实验指导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65" y="1085215"/>
            <a:ext cx="5394960" cy="20269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925" y="1085215"/>
            <a:ext cx="6643370" cy="507619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5450205" y="1477010"/>
            <a:ext cx="393065" cy="281940"/>
            <a:chOff x="1331" y="6293"/>
            <a:chExt cx="619" cy="44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5434330" y="2165985"/>
            <a:ext cx="393065" cy="281940"/>
            <a:chOff x="1331" y="6293"/>
            <a:chExt cx="619" cy="444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00965" y="3222625"/>
            <a:ext cx="533400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4.</a:t>
            </a:r>
            <a:r>
              <a:rPr lang="zh-CN" altLang="en-US" sz="2400"/>
              <a:t>做两遍</a:t>
            </a:r>
            <a:r>
              <a:rPr lang="en-US" altLang="zh-CN" sz="2400"/>
              <a:t>Dijkstra</a:t>
            </a:r>
            <a:r>
              <a:rPr lang="zh-CN" altLang="en-US" sz="2400"/>
              <a:t>。因为</a:t>
            </a:r>
            <a:r>
              <a:rPr lang="en-US" altLang="zh-CN" sz="2400"/>
              <a:t>Dijkstra</a:t>
            </a:r>
            <a:r>
              <a:rPr lang="zh-CN" altLang="en-US" sz="2400"/>
              <a:t>求的是：一个起点到其他点的最短距离。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或</a:t>
            </a:r>
            <a:endParaRPr lang="zh-CN" altLang="en-US" sz="2400"/>
          </a:p>
          <a:p>
            <a:endParaRPr lang="en-US" altLang="zh-CN" sz="2400"/>
          </a:p>
          <a:p>
            <a:r>
              <a:rPr lang="zh-CN" altLang="en-US" sz="2400"/>
              <a:t>做一遍</a:t>
            </a:r>
            <a:r>
              <a:rPr lang="en-US" altLang="zh-CN" sz="2400"/>
              <a:t>Floyd</a:t>
            </a:r>
            <a:r>
              <a:rPr lang="zh-CN" altLang="en-US" sz="2400"/>
              <a:t>。因为</a:t>
            </a:r>
            <a:r>
              <a:rPr lang="en-US" altLang="zh-CN" sz="2400"/>
              <a:t>Floyd</a:t>
            </a:r>
            <a:r>
              <a:rPr lang="zh-CN" altLang="en-US" sz="2400"/>
              <a:t>求的是：</a:t>
            </a:r>
            <a:endParaRPr lang="zh-CN" altLang="en-US" sz="2400"/>
          </a:p>
          <a:p>
            <a:r>
              <a:rPr lang="zh-CN" altLang="en-US" sz="2400"/>
              <a:t>所有点两两之间的最短路。</a:t>
            </a:r>
            <a:endParaRPr lang="zh-CN" altLang="en-US" sz="2400"/>
          </a:p>
        </p:txBody>
      </p:sp>
      <p:grpSp>
        <p:nvGrpSpPr>
          <p:cNvPr id="2" name="组合 1"/>
          <p:cNvGrpSpPr/>
          <p:nvPr/>
        </p:nvGrpSpPr>
        <p:grpSpPr>
          <a:xfrm>
            <a:off x="5427980" y="2902585"/>
            <a:ext cx="393065" cy="281940"/>
            <a:chOff x="1331" y="6293"/>
            <a:chExt cx="619" cy="44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实验指导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65" y="1085215"/>
            <a:ext cx="5394960" cy="20269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925" y="1085215"/>
            <a:ext cx="6643370" cy="507619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5450205" y="1477010"/>
            <a:ext cx="393065" cy="281940"/>
            <a:chOff x="1331" y="6293"/>
            <a:chExt cx="619" cy="44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5434330" y="2165985"/>
            <a:ext cx="393065" cy="281940"/>
            <a:chOff x="1331" y="6293"/>
            <a:chExt cx="619" cy="444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00965" y="3222625"/>
            <a:ext cx="533400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4.</a:t>
            </a:r>
            <a:r>
              <a:rPr lang="zh-CN" altLang="en-US" sz="2400"/>
              <a:t>做两遍</a:t>
            </a:r>
            <a:r>
              <a:rPr lang="en-US" altLang="zh-CN" sz="2400"/>
              <a:t>Dijkstra</a:t>
            </a:r>
            <a:r>
              <a:rPr lang="zh-CN" altLang="en-US" sz="2400"/>
              <a:t>。因为</a:t>
            </a:r>
            <a:r>
              <a:rPr lang="en-US" altLang="zh-CN" sz="2400"/>
              <a:t>Dijkstra</a:t>
            </a:r>
            <a:r>
              <a:rPr lang="zh-CN" altLang="en-US" sz="2400"/>
              <a:t>求的是：一个起点到其他点的最短距离。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或</a:t>
            </a:r>
            <a:endParaRPr lang="zh-CN" altLang="en-US" sz="2400"/>
          </a:p>
          <a:p>
            <a:endParaRPr lang="en-US" altLang="zh-CN" sz="2400"/>
          </a:p>
          <a:p>
            <a:r>
              <a:rPr lang="zh-CN" altLang="en-US" sz="2400"/>
              <a:t>做一遍</a:t>
            </a:r>
            <a:r>
              <a:rPr lang="en-US" altLang="zh-CN" sz="2400"/>
              <a:t>Floyd</a:t>
            </a:r>
            <a:r>
              <a:rPr lang="zh-CN" altLang="en-US" sz="2400"/>
              <a:t>。因为</a:t>
            </a:r>
            <a:r>
              <a:rPr lang="en-US" altLang="zh-CN" sz="2400"/>
              <a:t>Floyd</a:t>
            </a:r>
            <a:r>
              <a:rPr lang="zh-CN" altLang="en-US" sz="2400"/>
              <a:t>求的是：</a:t>
            </a:r>
            <a:endParaRPr lang="zh-CN" altLang="en-US" sz="2400"/>
          </a:p>
          <a:p>
            <a:r>
              <a:rPr lang="zh-CN" altLang="en-US" sz="2400"/>
              <a:t>所有点两两之间的最短路。</a:t>
            </a:r>
            <a:endParaRPr lang="zh-CN" altLang="en-US" sz="2400"/>
          </a:p>
        </p:txBody>
      </p:sp>
      <p:grpSp>
        <p:nvGrpSpPr>
          <p:cNvPr id="2" name="组合 1"/>
          <p:cNvGrpSpPr/>
          <p:nvPr/>
        </p:nvGrpSpPr>
        <p:grpSpPr>
          <a:xfrm>
            <a:off x="5427980" y="2902585"/>
            <a:ext cx="393065" cy="281940"/>
            <a:chOff x="1331" y="6293"/>
            <a:chExt cx="619" cy="44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5440680" y="3629660"/>
            <a:ext cx="393065" cy="281940"/>
            <a:chOff x="1331" y="6293"/>
            <a:chExt cx="619" cy="444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实验指导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65" y="1085215"/>
            <a:ext cx="5394960" cy="20269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925" y="1085215"/>
            <a:ext cx="6643370" cy="507619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5450205" y="1477010"/>
            <a:ext cx="393065" cy="281940"/>
            <a:chOff x="1331" y="6293"/>
            <a:chExt cx="619" cy="44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5434330" y="2165985"/>
            <a:ext cx="393065" cy="281940"/>
            <a:chOff x="1331" y="6293"/>
            <a:chExt cx="619" cy="444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00965" y="3222625"/>
            <a:ext cx="53340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5.</a:t>
            </a:r>
            <a:r>
              <a:rPr lang="zh-CN" altLang="en-US" sz="2400"/>
              <a:t>大家自己随便造数据。</a:t>
            </a:r>
            <a:endParaRPr lang="zh-CN" altLang="en-US" sz="2400"/>
          </a:p>
          <a:p>
            <a:r>
              <a:rPr lang="zh-CN" altLang="en-US" sz="2400"/>
              <a:t>格式：</a:t>
            </a:r>
            <a:endParaRPr lang="zh-CN" altLang="en-US" sz="2400"/>
          </a:p>
          <a:p>
            <a:r>
              <a:rPr lang="zh-CN" altLang="en-US" sz="2400"/>
              <a:t>每行三个数字</a:t>
            </a:r>
            <a:r>
              <a:rPr lang="en-US" altLang="zh-CN" sz="2400"/>
              <a:t>(u,v,w)</a:t>
            </a:r>
            <a:r>
              <a:rPr lang="zh-CN" altLang="en-US" sz="2400"/>
              <a:t>，代表起点，重点，边权。</a:t>
            </a:r>
            <a:endParaRPr lang="zh-CN" altLang="en-US" sz="2400"/>
          </a:p>
        </p:txBody>
      </p:sp>
      <p:grpSp>
        <p:nvGrpSpPr>
          <p:cNvPr id="2" name="组合 1"/>
          <p:cNvGrpSpPr/>
          <p:nvPr/>
        </p:nvGrpSpPr>
        <p:grpSpPr>
          <a:xfrm>
            <a:off x="5427980" y="2902585"/>
            <a:ext cx="393065" cy="281940"/>
            <a:chOff x="1331" y="6293"/>
            <a:chExt cx="619" cy="44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5440680" y="3629660"/>
            <a:ext cx="393065" cy="281940"/>
            <a:chOff x="1331" y="6293"/>
            <a:chExt cx="619" cy="444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实验指导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65" y="1085215"/>
            <a:ext cx="5394960" cy="20269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925" y="1085215"/>
            <a:ext cx="6643370" cy="507619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5450205" y="1477010"/>
            <a:ext cx="393065" cy="281940"/>
            <a:chOff x="1331" y="6293"/>
            <a:chExt cx="619" cy="44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5434330" y="2165985"/>
            <a:ext cx="393065" cy="281940"/>
            <a:chOff x="1331" y="6293"/>
            <a:chExt cx="619" cy="444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00965" y="3222625"/>
            <a:ext cx="53340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5.</a:t>
            </a:r>
            <a:r>
              <a:rPr lang="zh-CN" altLang="en-US" sz="2400"/>
              <a:t>大家自己随便造数据。</a:t>
            </a:r>
            <a:endParaRPr lang="zh-CN" altLang="en-US" sz="2400"/>
          </a:p>
          <a:p>
            <a:r>
              <a:rPr lang="zh-CN" altLang="en-US" sz="2400"/>
              <a:t>格式：</a:t>
            </a:r>
            <a:endParaRPr lang="zh-CN" altLang="en-US" sz="2400"/>
          </a:p>
          <a:p>
            <a:r>
              <a:rPr lang="zh-CN" altLang="en-US" sz="2400"/>
              <a:t>每行三个数字</a:t>
            </a:r>
            <a:r>
              <a:rPr lang="en-US" altLang="zh-CN" sz="2400"/>
              <a:t>(u,v,w)</a:t>
            </a:r>
            <a:r>
              <a:rPr lang="zh-CN" altLang="en-US" sz="2400"/>
              <a:t>，代表起点，终点，边权。</a:t>
            </a:r>
            <a:endParaRPr lang="zh-CN" altLang="en-US" sz="2400"/>
          </a:p>
        </p:txBody>
      </p:sp>
      <p:grpSp>
        <p:nvGrpSpPr>
          <p:cNvPr id="2" name="组合 1"/>
          <p:cNvGrpSpPr/>
          <p:nvPr/>
        </p:nvGrpSpPr>
        <p:grpSpPr>
          <a:xfrm>
            <a:off x="5427980" y="2902585"/>
            <a:ext cx="393065" cy="281940"/>
            <a:chOff x="1331" y="6293"/>
            <a:chExt cx="619" cy="44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5440680" y="3629660"/>
            <a:ext cx="393065" cy="281940"/>
            <a:chOff x="1331" y="6293"/>
            <a:chExt cx="619" cy="444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5427980" y="4419600"/>
            <a:ext cx="393065" cy="281940"/>
            <a:chOff x="1331" y="6293"/>
            <a:chExt cx="619" cy="444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" y="1884680"/>
            <a:ext cx="512826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实验指导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65" y="1085215"/>
            <a:ext cx="5394960" cy="20269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925" y="1085215"/>
            <a:ext cx="6643370" cy="507619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5450205" y="1477010"/>
            <a:ext cx="393065" cy="281940"/>
            <a:chOff x="1331" y="6293"/>
            <a:chExt cx="619" cy="44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5434330" y="2165985"/>
            <a:ext cx="393065" cy="281940"/>
            <a:chOff x="1331" y="6293"/>
            <a:chExt cx="619" cy="444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427980" y="2902585"/>
            <a:ext cx="393065" cy="281940"/>
            <a:chOff x="1331" y="6293"/>
            <a:chExt cx="619" cy="44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5440680" y="3629660"/>
            <a:ext cx="393065" cy="281940"/>
            <a:chOff x="1331" y="6293"/>
            <a:chExt cx="619" cy="444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5427980" y="4419600"/>
            <a:ext cx="393065" cy="281940"/>
            <a:chOff x="1331" y="6293"/>
            <a:chExt cx="619" cy="444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5427980" y="5130800"/>
            <a:ext cx="393065" cy="281940"/>
            <a:chOff x="1331" y="6293"/>
            <a:chExt cx="619" cy="444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5427980" y="5513070"/>
            <a:ext cx="393065" cy="281940"/>
            <a:chOff x="1331" y="6293"/>
            <a:chExt cx="619" cy="444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实验指导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" y="1085215"/>
            <a:ext cx="5334000" cy="1402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2487295"/>
            <a:ext cx="5303520" cy="5029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445" y="1085215"/>
            <a:ext cx="6653530" cy="54413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图的存储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2400" y="1018540"/>
            <a:ext cx="119100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图是由</a:t>
            </a:r>
            <a:r>
              <a:rPr lang="en-US" altLang="zh-CN" sz="2400" b="1"/>
              <a:t>顶点(vertex)</a:t>
            </a:r>
            <a:r>
              <a:rPr lang="en-US" altLang="zh-CN" sz="2400"/>
              <a:t>的有穷非空集合和顶点之间</a:t>
            </a:r>
            <a:r>
              <a:rPr lang="en-US" altLang="zh-CN" sz="2400" b="1"/>
              <a:t>边(edge)的集合</a:t>
            </a:r>
            <a:r>
              <a:rPr lang="en-US" altLang="zh-CN" sz="2400"/>
              <a:t>组成的一种数据结构，通常表示为：</a:t>
            </a:r>
            <a:endParaRPr lang="en-US" altLang="zh-CN" sz="2400"/>
          </a:p>
          <a:p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2435" y="1454150"/>
            <a:ext cx="2245360" cy="6667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2400" y="2217420"/>
            <a:ext cx="13639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无向图：</a:t>
            </a:r>
            <a:endParaRPr lang="zh-CN" altLang="en-US" sz="2400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677795"/>
            <a:ext cx="3826510" cy="3251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93915" y="2217420"/>
            <a:ext cx="13639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有向图：</a:t>
            </a:r>
            <a:endParaRPr lang="zh-CN" altLang="en-US" sz="2400" b="1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915" y="2677795"/>
            <a:ext cx="4021455" cy="326453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实验指导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" y="1085215"/>
            <a:ext cx="5334000" cy="1402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2487295"/>
            <a:ext cx="5303520" cy="5029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445" y="1085215"/>
            <a:ext cx="6653530" cy="544131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5402580" y="1436370"/>
            <a:ext cx="393065" cy="281940"/>
            <a:chOff x="1331" y="6293"/>
            <a:chExt cx="619" cy="44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5402580" y="2205355"/>
            <a:ext cx="393065" cy="281940"/>
            <a:chOff x="1331" y="6293"/>
            <a:chExt cx="619" cy="444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实验指导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" y="1085215"/>
            <a:ext cx="5334000" cy="1402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2487295"/>
            <a:ext cx="5303520" cy="5029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445" y="1085215"/>
            <a:ext cx="6653530" cy="544131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5402580" y="1436370"/>
            <a:ext cx="393065" cy="281940"/>
            <a:chOff x="1331" y="6293"/>
            <a:chExt cx="619" cy="44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5402580" y="2205355"/>
            <a:ext cx="393065" cy="281940"/>
            <a:chOff x="1331" y="6293"/>
            <a:chExt cx="619" cy="444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100965" y="3222625"/>
            <a:ext cx="53340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3.</a:t>
            </a:r>
            <a:r>
              <a:rPr lang="zh-CN" altLang="en-US" sz="2400"/>
              <a:t>同上个实验。</a:t>
            </a:r>
            <a:endParaRPr lang="zh-CN" altLang="en-US" sz="2400"/>
          </a:p>
          <a:p>
            <a:r>
              <a:rPr lang="zh-CN" altLang="en-US" sz="2400"/>
              <a:t>格式：</a:t>
            </a:r>
            <a:endParaRPr lang="zh-CN" altLang="en-US" sz="2400"/>
          </a:p>
          <a:p>
            <a:r>
              <a:rPr lang="zh-CN" altLang="en-US" sz="2400"/>
              <a:t>每行三个数字</a:t>
            </a:r>
            <a:r>
              <a:rPr lang="en-US" altLang="zh-CN" sz="2400"/>
              <a:t>(u,v,w)</a:t>
            </a:r>
            <a:r>
              <a:rPr lang="zh-CN" altLang="en-US" sz="2400"/>
              <a:t>，代表起点，重点，边权。</a:t>
            </a:r>
            <a:endParaRPr lang="zh-CN" altLang="en-US" sz="2400"/>
          </a:p>
        </p:txBody>
      </p:sp>
      <p:grpSp>
        <p:nvGrpSpPr>
          <p:cNvPr id="7" name="组合 6"/>
          <p:cNvGrpSpPr/>
          <p:nvPr/>
        </p:nvGrpSpPr>
        <p:grpSpPr>
          <a:xfrm>
            <a:off x="5402580" y="2940685"/>
            <a:ext cx="393065" cy="281940"/>
            <a:chOff x="1331" y="6293"/>
            <a:chExt cx="619" cy="44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实验指导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" y="1085215"/>
            <a:ext cx="5334000" cy="1402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2487295"/>
            <a:ext cx="5303520" cy="5029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445" y="1085215"/>
            <a:ext cx="6653530" cy="544131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5402580" y="1436370"/>
            <a:ext cx="393065" cy="281940"/>
            <a:chOff x="1331" y="6293"/>
            <a:chExt cx="619" cy="44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5402580" y="2205355"/>
            <a:ext cx="393065" cy="281940"/>
            <a:chOff x="1331" y="6293"/>
            <a:chExt cx="619" cy="444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100965" y="3222625"/>
            <a:ext cx="53340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en-US" altLang="zh-CN" sz="2400"/>
              <a:t>4.这是必然的，我们通过之前的分析得知</a:t>
            </a:r>
            <a:endParaRPr lang="en-US" altLang="zh-CN" sz="2400"/>
          </a:p>
          <a:p>
            <a:pPr algn="l">
              <a:buClrTx/>
              <a:buSzTx/>
              <a:buNone/>
            </a:pPr>
            <a:r>
              <a:rPr lang="en-US" altLang="zh-CN" sz="2400"/>
              <a:t>Prim的时间复杂度是O(N^2)</a:t>
            </a:r>
            <a:endParaRPr lang="en-US" altLang="zh-CN" sz="2400"/>
          </a:p>
          <a:p>
            <a:pPr algn="l">
              <a:buClrTx/>
              <a:buSzTx/>
              <a:buNone/>
            </a:pPr>
            <a:r>
              <a:rPr lang="en-US" altLang="zh-CN" sz="2400"/>
              <a:t>Kruskal的时间复杂度是O(ElogE)</a:t>
            </a:r>
            <a:endParaRPr lang="zh-CN" altLang="en-US" sz="2400"/>
          </a:p>
        </p:txBody>
      </p:sp>
      <p:grpSp>
        <p:nvGrpSpPr>
          <p:cNvPr id="7" name="组合 6"/>
          <p:cNvGrpSpPr/>
          <p:nvPr/>
        </p:nvGrpSpPr>
        <p:grpSpPr>
          <a:xfrm>
            <a:off x="5402580" y="2940685"/>
            <a:ext cx="393065" cy="281940"/>
            <a:chOff x="1331" y="6293"/>
            <a:chExt cx="619" cy="44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实验指导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" y="1085215"/>
            <a:ext cx="5334000" cy="1402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2487295"/>
            <a:ext cx="5303520" cy="5029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445" y="1085215"/>
            <a:ext cx="6653530" cy="544131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5402580" y="1436370"/>
            <a:ext cx="393065" cy="281940"/>
            <a:chOff x="1331" y="6293"/>
            <a:chExt cx="619" cy="44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5402580" y="2205355"/>
            <a:ext cx="393065" cy="281940"/>
            <a:chOff x="1331" y="6293"/>
            <a:chExt cx="619" cy="444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100965" y="3222625"/>
            <a:ext cx="5334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en-US" altLang="zh-CN" sz="2400"/>
              <a:t>4.这是必然的，我们通过之前的分析得知</a:t>
            </a:r>
            <a:endParaRPr lang="en-US" altLang="zh-CN" sz="2400"/>
          </a:p>
          <a:p>
            <a:pPr algn="l">
              <a:buClrTx/>
              <a:buSzTx/>
              <a:buNone/>
            </a:pPr>
            <a:r>
              <a:rPr lang="en-US" altLang="zh-CN" sz="2400"/>
              <a:t>Prim的时间复杂度是O(N^2)</a:t>
            </a:r>
            <a:endParaRPr lang="en-US" altLang="zh-CN" sz="2400"/>
          </a:p>
          <a:p>
            <a:pPr algn="l">
              <a:buClrTx/>
              <a:buSzTx/>
              <a:buNone/>
            </a:pPr>
            <a:r>
              <a:rPr lang="en-US" altLang="zh-CN" sz="2400"/>
              <a:t>Kruskal的时间复杂度是O(ElogE)</a:t>
            </a:r>
            <a:endParaRPr lang="en-US" altLang="zh-CN" sz="2400"/>
          </a:p>
          <a:p>
            <a:pPr algn="l">
              <a:buClrTx/>
              <a:buSzTx/>
              <a:buNone/>
            </a:pPr>
            <a:endParaRPr lang="en-US" altLang="zh-CN" sz="2400"/>
          </a:p>
          <a:p>
            <a:pPr algn="l">
              <a:buClrTx/>
              <a:buSzTx/>
              <a:buNone/>
            </a:pPr>
            <a:r>
              <a:rPr lang="zh-CN" altLang="en-US" sz="2400"/>
              <a:t>同学们在实验的时候，建议令</a:t>
            </a:r>
            <a:r>
              <a:rPr lang="en-US" altLang="zh-CN" sz="2400"/>
              <a:t>N=1w</a:t>
            </a:r>
            <a:endParaRPr lang="en-US" altLang="zh-CN" sz="2400"/>
          </a:p>
          <a:p>
            <a:pPr algn="l">
              <a:buClrTx/>
              <a:buSzTx/>
              <a:buNone/>
            </a:pPr>
            <a:r>
              <a:rPr lang="en-US" altLang="zh-CN" sz="2400"/>
              <a:t>E=1w~1kw</a:t>
            </a:r>
            <a:r>
              <a:rPr lang="zh-CN" altLang="en-US" sz="2400"/>
              <a:t>。（</a:t>
            </a:r>
            <a:r>
              <a:rPr lang="zh-CN" altLang="en-US" sz="2400">
                <a:sym typeface="+mn-ea"/>
              </a:rPr>
              <a:t>逐步增加</a:t>
            </a:r>
            <a:r>
              <a:rPr lang="zh-CN" altLang="en-US" sz="2400"/>
              <a:t>）</a:t>
            </a:r>
            <a:endParaRPr lang="zh-CN" altLang="en-US" sz="2400"/>
          </a:p>
          <a:p>
            <a:pPr algn="l">
              <a:buClrTx/>
              <a:buSzTx/>
              <a:buNone/>
            </a:pPr>
            <a:endParaRPr lang="zh-CN" altLang="en-US" sz="2400"/>
          </a:p>
          <a:p>
            <a:pPr algn="l">
              <a:buClrTx/>
              <a:buSzTx/>
              <a:buNone/>
            </a:pPr>
            <a:r>
              <a:rPr lang="zh-CN" altLang="en-US" sz="2400"/>
              <a:t>使用</a:t>
            </a:r>
            <a:r>
              <a:rPr lang="en-US" altLang="zh-CN" sz="2400"/>
              <a:t>clock()</a:t>
            </a:r>
            <a:r>
              <a:rPr lang="zh-CN" altLang="en-US" sz="2400"/>
              <a:t>函数计时。</a:t>
            </a:r>
            <a:endParaRPr lang="zh-CN" altLang="en-US" sz="2400"/>
          </a:p>
        </p:txBody>
      </p:sp>
      <p:grpSp>
        <p:nvGrpSpPr>
          <p:cNvPr id="7" name="组合 6"/>
          <p:cNvGrpSpPr/>
          <p:nvPr/>
        </p:nvGrpSpPr>
        <p:grpSpPr>
          <a:xfrm>
            <a:off x="5402580" y="2940685"/>
            <a:ext cx="393065" cy="281940"/>
            <a:chOff x="1331" y="6293"/>
            <a:chExt cx="619" cy="44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5402580" y="3665220"/>
            <a:ext cx="393065" cy="281940"/>
            <a:chOff x="1331" y="6293"/>
            <a:chExt cx="619" cy="444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实验指导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" y="1085215"/>
            <a:ext cx="5334000" cy="1402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2487295"/>
            <a:ext cx="5303520" cy="5029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445" y="1085215"/>
            <a:ext cx="6653530" cy="544131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5402580" y="1436370"/>
            <a:ext cx="393065" cy="281940"/>
            <a:chOff x="1331" y="6293"/>
            <a:chExt cx="619" cy="44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5402580" y="2205355"/>
            <a:ext cx="393065" cy="281940"/>
            <a:chOff x="1331" y="6293"/>
            <a:chExt cx="619" cy="444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100965" y="3222625"/>
            <a:ext cx="533400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en-US" altLang="zh-CN" sz="2400"/>
              <a:t>5.</a:t>
            </a:r>
            <a:r>
              <a:rPr lang="zh-CN" sz="2400"/>
              <a:t>与堆优化的</a:t>
            </a:r>
            <a:r>
              <a:rPr lang="en-US" altLang="zh-CN" sz="2400"/>
              <a:t>Dijkstra</a:t>
            </a:r>
            <a:r>
              <a:rPr lang="zh-CN" altLang="en-US" sz="2400"/>
              <a:t>类似。</a:t>
            </a:r>
            <a:endParaRPr lang="zh-CN" altLang="en-US" sz="2400"/>
          </a:p>
          <a:p>
            <a:pPr algn="l">
              <a:buClrTx/>
              <a:buSzTx/>
              <a:buNone/>
            </a:pPr>
            <a:r>
              <a:rPr lang="zh-CN" altLang="en-US" sz="2400">
                <a:sym typeface="+mn-ea"/>
              </a:rPr>
              <a:t>每次选一条边</a:t>
            </a:r>
            <a:r>
              <a:rPr lang="en-US" altLang="zh-CN" sz="2400">
                <a:sym typeface="+mn-ea"/>
              </a:rPr>
              <a:t>e=(u,v)</a:t>
            </a:r>
            <a:r>
              <a:rPr lang="zh-CN" altLang="en-US" sz="2400">
                <a:sym typeface="+mn-ea"/>
              </a:rPr>
              <a:t>，要求：</a:t>
            </a:r>
            <a:r>
              <a:rPr lang="en-US" altLang="zh-CN" sz="2400">
                <a:sym typeface="+mn-ea"/>
              </a:rPr>
              <a:t>u</a:t>
            </a:r>
            <a:r>
              <a:rPr lang="zh-CN" altLang="en-US" sz="2400">
                <a:sym typeface="+mn-ea"/>
              </a:rPr>
              <a:t>是已选点</a:t>
            </a:r>
            <a:r>
              <a:rPr lang="en-US" altLang="zh-CN" sz="2400">
                <a:sym typeface="+mn-ea"/>
              </a:rPr>
              <a:t>U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v</a:t>
            </a:r>
            <a:r>
              <a:rPr lang="zh-CN" altLang="en-US" sz="2400">
                <a:sym typeface="+mn-ea"/>
              </a:rPr>
              <a:t>是未选点</a:t>
            </a:r>
            <a:r>
              <a:rPr lang="en-US" altLang="zh-CN" sz="2400">
                <a:sym typeface="+mn-ea"/>
              </a:rPr>
              <a:t>V-U</a:t>
            </a:r>
            <a:r>
              <a:rPr lang="zh-CN" altLang="en-US" sz="2400">
                <a:sym typeface="+mn-ea"/>
              </a:rPr>
              <a:t>。</a:t>
            </a:r>
            <a:r>
              <a:rPr lang="en-US" altLang="zh-CN" sz="2400">
                <a:sym typeface="+mn-ea"/>
              </a:rPr>
              <a:t>e</a:t>
            </a:r>
            <a:r>
              <a:rPr lang="zh-CN" altLang="en-US" sz="2400">
                <a:sym typeface="+mn-ea"/>
              </a:rPr>
              <a:t>是满足这一条件的最短边。</a:t>
            </a:r>
            <a:endParaRPr lang="zh-CN" altLang="en-US" sz="2400">
              <a:sym typeface="+mn-ea"/>
            </a:endParaRPr>
          </a:p>
          <a:p>
            <a:pPr algn="l">
              <a:buClrTx/>
              <a:buSzTx/>
              <a:buNone/>
            </a:pPr>
            <a:endParaRPr lang="zh-CN" altLang="en-US" sz="2400"/>
          </a:p>
          <a:p>
            <a:pPr algn="l">
              <a:buClrTx/>
              <a:buSzTx/>
              <a:buNone/>
            </a:pPr>
            <a:r>
              <a:rPr lang="zh-CN" altLang="en-US" sz="2400"/>
              <a:t>我们需要快速找到这条最短边。</a:t>
            </a:r>
            <a:endParaRPr lang="zh-CN" altLang="en-US" sz="2400"/>
          </a:p>
          <a:p>
            <a:pPr algn="l">
              <a:buClrTx/>
              <a:buSzTx/>
              <a:buNone/>
            </a:pPr>
            <a:r>
              <a:rPr lang="zh-CN" altLang="en-US" sz="2400"/>
              <a:t>每次拓展节点时，将与之相连的边加入堆即可。</a:t>
            </a:r>
            <a:endParaRPr lang="zh-CN" altLang="en-US" sz="2400"/>
          </a:p>
        </p:txBody>
      </p:sp>
      <p:grpSp>
        <p:nvGrpSpPr>
          <p:cNvPr id="7" name="组合 6"/>
          <p:cNvGrpSpPr/>
          <p:nvPr/>
        </p:nvGrpSpPr>
        <p:grpSpPr>
          <a:xfrm>
            <a:off x="5402580" y="2940685"/>
            <a:ext cx="393065" cy="281940"/>
            <a:chOff x="1331" y="6293"/>
            <a:chExt cx="619" cy="44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5402580" y="3665220"/>
            <a:ext cx="393065" cy="281940"/>
            <a:chOff x="1331" y="6293"/>
            <a:chExt cx="619" cy="444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" y="1085215"/>
            <a:ext cx="6964680" cy="436626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4463415" y="1146810"/>
            <a:ext cx="2540000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000">
                <a:sym typeface="+mn-ea"/>
              </a:rPr>
              <a:t>复杂度</a:t>
            </a:r>
            <a:endParaRPr lang="zh-CN" altLang="en-US" sz="3000"/>
          </a:p>
          <a:p>
            <a:r>
              <a:rPr lang="en-US" altLang="zh-CN" sz="3000">
                <a:sym typeface="+mn-ea"/>
              </a:rPr>
              <a:t>O</a:t>
            </a:r>
            <a:r>
              <a:rPr lang="zh-CN" altLang="en-US" sz="3000">
                <a:sym typeface="+mn-ea"/>
              </a:rPr>
              <a:t>（</a:t>
            </a:r>
            <a:r>
              <a:rPr lang="en-US" altLang="zh-CN" sz="3000">
                <a:sym typeface="+mn-ea"/>
              </a:rPr>
              <a:t>N^2)</a:t>
            </a:r>
            <a:endParaRPr lang="en-US" altLang="zh-CN" sz="3000"/>
          </a:p>
          <a:p>
            <a:endParaRPr lang="zh-CN" altLang="en-US" sz="3000"/>
          </a:p>
          <a:p>
            <a:r>
              <a:rPr lang="zh-CN" altLang="en-US" sz="3000">
                <a:sym typeface="+mn-ea"/>
              </a:rPr>
              <a:t>堆优化：</a:t>
            </a:r>
            <a:endParaRPr lang="zh-CN" altLang="en-US" sz="3000"/>
          </a:p>
          <a:p>
            <a:r>
              <a:rPr lang="en-US" altLang="zh-CN" sz="3000">
                <a:sym typeface="+mn-ea"/>
              </a:rPr>
              <a:t>O</a:t>
            </a:r>
            <a:r>
              <a:rPr lang="zh-CN" altLang="en-US" sz="3000">
                <a:sym typeface="+mn-ea"/>
              </a:rPr>
              <a:t>（</a:t>
            </a:r>
            <a:r>
              <a:rPr lang="en-US" altLang="zh-CN" sz="3000">
                <a:sym typeface="+mn-ea"/>
              </a:rPr>
              <a:t>ElogN</a:t>
            </a:r>
            <a:r>
              <a:rPr lang="zh-CN" altLang="en-US" sz="3000">
                <a:sym typeface="+mn-ea"/>
              </a:rPr>
              <a:t>）</a:t>
            </a:r>
            <a:endParaRPr lang="zh-CN" altLang="en-US" sz="3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实验指导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" y="1085215"/>
            <a:ext cx="5334000" cy="1402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2487295"/>
            <a:ext cx="5303520" cy="5029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445" y="1085215"/>
            <a:ext cx="6653530" cy="544131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5402580" y="1436370"/>
            <a:ext cx="393065" cy="281940"/>
            <a:chOff x="1331" y="6293"/>
            <a:chExt cx="619" cy="44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5402580" y="2205355"/>
            <a:ext cx="393065" cy="281940"/>
            <a:chOff x="1331" y="6293"/>
            <a:chExt cx="619" cy="444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100965" y="3222625"/>
            <a:ext cx="5334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en-US" altLang="zh-CN" sz="2400"/>
              <a:t>6.Prim</a:t>
            </a:r>
            <a:r>
              <a:rPr lang="zh-CN" altLang="en-US" sz="2400"/>
              <a:t>和</a:t>
            </a:r>
            <a:r>
              <a:rPr lang="en-US" altLang="zh-CN" sz="2400"/>
              <a:t>Kruscal</a:t>
            </a:r>
            <a:r>
              <a:rPr lang="zh-CN" altLang="en-US" sz="2400"/>
              <a:t>已经是最高效简单的算法了。</a:t>
            </a:r>
            <a:endParaRPr lang="zh-CN" altLang="en-US" sz="2400"/>
          </a:p>
          <a:p>
            <a:pPr algn="l">
              <a:buClrTx/>
              <a:buSzTx/>
              <a:buNone/>
            </a:pPr>
            <a:r>
              <a:rPr lang="zh-CN" altLang="en-US" sz="2400"/>
              <a:t>这里介绍一下</a:t>
            </a:r>
            <a:r>
              <a:rPr lang="en-US" altLang="zh-CN" sz="2400"/>
              <a:t>Sollin</a:t>
            </a:r>
            <a:r>
              <a:rPr lang="zh-CN" altLang="en-US" sz="2400"/>
              <a:t>算法。</a:t>
            </a:r>
            <a:endParaRPr lang="zh-CN" altLang="en-US" sz="2400"/>
          </a:p>
        </p:txBody>
      </p:sp>
      <p:grpSp>
        <p:nvGrpSpPr>
          <p:cNvPr id="7" name="组合 6"/>
          <p:cNvGrpSpPr/>
          <p:nvPr/>
        </p:nvGrpSpPr>
        <p:grpSpPr>
          <a:xfrm>
            <a:off x="5402580" y="2940685"/>
            <a:ext cx="393065" cy="281940"/>
            <a:chOff x="1331" y="6293"/>
            <a:chExt cx="619" cy="44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5402580" y="3665220"/>
            <a:ext cx="393065" cy="281940"/>
            <a:chOff x="1331" y="6293"/>
            <a:chExt cx="619" cy="444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5402580" y="5161280"/>
            <a:ext cx="393065" cy="281940"/>
            <a:chOff x="1331" y="6293"/>
            <a:chExt cx="619" cy="44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331" y="6483"/>
              <a:ext cx="207" cy="25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1538" y="6293"/>
              <a:ext cx="413" cy="44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实验指导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0170" y="1088390"/>
            <a:ext cx="59543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最小生成树</a:t>
            </a:r>
            <a:r>
              <a:rPr lang="en-US" sz="2400" b="1"/>
              <a:t>Sollin</a:t>
            </a:r>
            <a:endParaRPr lang="en-US" sz="2400" b="1"/>
          </a:p>
        </p:txBody>
      </p:sp>
      <p:sp>
        <p:nvSpPr>
          <p:cNvPr id="24" name="文本框 23"/>
          <p:cNvSpPr txBox="1"/>
          <p:nvPr/>
        </p:nvSpPr>
        <p:spPr>
          <a:xfrm>
            <a:off x="90170" y="1548765"/>
            <a:ext cx="12032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1：令图中每个顶点表示一棵树，原图构成一个森林T；</a:t>
            </a:r>
            <a:endParaRPr lang="en-US" altLang="zh-CN" sz="240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70" y="2009140"/>
            <a:ext cx="6202680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实验指导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0170" y="1088390"/>
            <a:ext cx="59543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最小生成树</a:t>
            </a:r>
            <a:r>
              <a:rPr lang="en-US" sz="2400" b="1"/>
              <a:t>Sollin</a:t>
            </a:r>
            <a:endParaRPr lang="en-US" sz="2400" b="1"/>
          </a:p>
        </p:txBody>
      </p:sp>
      <p:sp>
        <p:nvSpPr>
          <p:cNvPr id="24" name="文本框 23"/>
          <p:cNvSpPr txBox="1"/>
          <p:nvPr/>
        </p:nvSpPr>
        <p:spPr>
          <a:xfrm>
            <a:off x="90170" y="1548765"/>
            <a:ext cx="12032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2：为T中每棵树选择一个最小代价边，使得加入后仍是一棵树，两棵树可以同一条边；</a:t>
            </a:r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70" y="2009140"/>
            <a:ext cx="6187440" cy="33375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97625" y="2009140"/>
            <a:ext cx="572579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注意</a:t>
            </a:r>
            <a:r>
              <a:rPr lang="zh-CN" altLang="en-US" sz="2400"/>
              <a:t>：若边权相同时，认为编号小的边短。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这样处理是为了避免两个连通块互相连的时候出现环</a:t>
            </a:r>
            <a:endParaRPr lang="zh-CN" altLang="en-US"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实验指导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0170" y="1088390"/>
            <a:ext cx="59543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最小生成树</a:t>
            </a:r>
            <a:r>
              <a:rPr lang="en-US" sz="2400" b="1"/>
              <a:t>Sollin</a:t>
            </a:r>
            <a:endParaRPr lang="en-US" sz="2400" b="1"/>
          </a:p>
        </p:txBody>
      </p:sp>
      <p:sp>
        <p:nvSpPr>
          <p:cNvPr id="24" name="文本框 23"/>
          <p:cNvSpPr txBox="1"/>
          <p:nvPr/>
        </p:nvSpPr>
        <p:spPr>
          <a:xfrm>
            <a:off x="90170" y="1548765"/>
            <a:ext cx="12032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3：重复步骤二，直到T中只有一棵树为止。</a:t>
            </a:r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70" y="2009140"/>
            <a:ext cx="619506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实验指导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0170" y="1088390"/>
            <a:ext cx="59543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最小生成树</a:t>
            </a:r>
            <a:r>
              <a:rPr lang="en-US" sz="2400" b="1"/>
              <a:t>Sollin</a:t>
            </a:r>
            <a:endParaRPr lang="en-US" sz="2400" b="1"/>
          </a:p>
        </p:txBody>
      </p:sp>
      <p:sp>
        <p:nvSpPr>
          <p:cNvPr id="24" name="文本框 23"/>
          <p:cNvSpPr txBox="1"/>
          <p:nvPr/>
        </p:nvSpPr>
        <p:spPr>
          <a:xfrm>
            <a:off x="90170" y="1548765"/>
            <a:ext cx="12032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3：重复步骤二，直到T中只有一棵树为止。</a:t>
            </a:r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70" y="2009140"/>
            <a:ext cx="6195060" cy="3429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04405" y="3023235"/>
            <a:ext cx="25400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000"/>
              <a:t>时间复杂度O(ElogN)</a:t>
            </a:r>
            <a:endParaRPr lang="zh-CN" altLang="en-US"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图的存储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0175" y="1094105"/>
            <a:ext cx="120116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一、邻接矩阵</a:t>
            </a:r>
            <a:endParaRPr lang="zh-CN" altLang="en-US" sz="2400"/>
          </a:p>
          <a:p>
            <a:r>
              <a:rPr lang="zh-CN" altLang="en-US" sz="2400"/>
              <a:t>假设图G＝(V，E)有n个顶点，则邻接矩阵</a:t>
            </a:r>
            <a:r>
              <a:rPr lang="en-US" altLang="zh-CN" sz="2400"/>
              <a:t>A</a:t>
            </a:r>
            <a:r>
              <a:rPr lang="zh-CN" altLang="en-US" sz="2400"/>
              <a:t>是一个n×n的方阵，定义为： </a:t>
            </a:r>
            <a:endParaRPr lang="zh-CN" altLang="en-US" sz="2400"/>
          </a:p>
        </p:txBody>
      </p:sp>
      <p:graphicFrame>
        <p:nvGraphicFramePr>
          <p:cNvPr id="7" name="对象 6"/>
          <p:cNvGraphicFramePr/>
          <p:nvPr/>
        </p:nvGraphicFramePr>
        <p:xfrm>
          <a:off x="3814445" y="1924050"/>
          <a:ext cx="4563110" cy="1177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4046220" imgH="1005840" progId="Paint.Picture">
                  <p:embed/>
                </p:oleObj>
              </mc:Choice>
              <mc:Fallback>
                <p:oleObj name="" r:id="rId1" imgW="4046220" imgH="100584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4445" y="1924050"/>
                        <a:ext cx="4563110" cy="1177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实验指导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0170" y="1088390"/>
            <a:ext cx="59543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最小生成树</a:t>
            </a:r>
            <a:r>
              <a:rPr lang="en-US" sz="2400" b="1"/>
              <a:t>Sollin</a:t>
            </a:r>
            <a:endParaRPr lang="en-US" sz="24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7020" y="1155700"/>
            <a:ext cx="6558280" cy="543242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实验指导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4525" y="1167130"/>
            <a:ext cx="6386195" cy="39293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5490" y="2829560"/>
            <a:ext cx="43738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分别使用</a:t>
            </a:r>
            <a:endParaRPr lang="zh-CN" altLang="en-US" sz="2400"/>
          </a:p>
          <a:p>
            <a:r>
              <a:rPr lang="zh-CN" altLang="en-US" sz="2400"/>
              <a:t>堆优化的Prim</a:t>
            </a:r>
            <a:endParaRPr lang="zh-CN" altLang="en-US" sz="2400"/>
          </a:p>
          <a:p>
            <a:r>
              <a:rPr lang="zh-CN" altLang="en-US" sz="2400"/>
              <a:t>并查集优化的Kruskal</a:t>
            </a:r>
            <a:endParaRPr lang="zh-CN" altLang="en-US" sz="2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实验指导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5490" y="2829560"/>
            <a:ext cx="43738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使用</a:t>
            </a:r>
            <a:r>
              <a:rPr lang="en-US" altLang="zh-CN" sz="2400"/>
              <a:t>Dijkstra</a:t>
            </a:r>
            <a:r>
              <a:rPr lang="zh-CN" altLang="en-US" sz="2400"/>
              <a:t>即可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2765" y="1018540"/>
            <a:ext cx="6536690" cy="48615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图的存储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0175" y="1094105"/>
            <a:ext cx="120116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一、邻接矩阵</a:t>
            </a:r>
            <a:endParaRPr lang="zh-CN" altLang="en-US" sz="2400"/>
          </a:p>
          <a:p>
            <a:r>
              <a:rPr lang="zh-CN" altLang="en-US" sz="2400"/>
              <a:t>假设图G＝(V，E)有n个顶点，则邻接矩阵</a:t>
            </a:r>
            <a:r>
              <a:rPr lang="en-US" altLang="zh-CN" sz="2400"/>
              <a:t>A</a:t>
            </a:r>
            <a:r>
              <a:rPr lang="zh-CN" altLang="en-US" sz="2400"/>
              <a:t>是一个n×n的方阵，定义为： </a:t>
            </a:r>
            <a:endParaRPr lang="zh-CN" altLang="en-US" sz="2400"/>
          </a:p>
        </p:txBody>
      </p:sp>
      <p:graphicFrame>
        <p:nvGraphicFramePr>
          <p:cNvPr id="7" name="对象 6"/>
          <p:cNvGraphicFramePr/>
          <p:nvPr/>
        </p:nvGraphicFramePr>
        <p:xfrm>
          <a:off x="3814445" y="1924050"/>
          <a:ext cx="4563110" cy="1177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4046220" imgH="1005840" progId="Paint.Picture">
                  <p:embed/>
                </p:oleObj>
              </mc:Choice>
              <mc:Fallback>
                <p:oleObj name="" r:id="rId1" imgW="4046220" imgH="100584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4445" y="1924050"/>
                        <a:ext cx="4563110" cy="1177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" y="2175510"/>
            <a:ext cx="2781300" cy="20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75" y="4321175"/>
            <a:ext cx="3863340" cy="22936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911475" y="3168015"/>
            <a:ext cx="2851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无向图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图的存储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0175" y="1094105"/>
            <a:ext cx="120116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一、邻接矩阵</a:t>
            </a:r>
            <a:endParaRPr lang="zh-CN" altLang="en-US" sz="2400"/>
          </a:p>
          <a:p>
            <a:r>
              <a:rPr lang="zh-CN" altLang="en-US" sz="2400"/>
              <a:t>假设图G＝(V，E)有n个顶点，则邻接矩阵</a:t>
            </a:r>
            <a:r>
              <a:rPr lang="en-US" altLang="zh-CN" sz="2400"/>
              <a:t>A</a:t>
            </a:r>
            <a:r>
              <a:rPr lang="zh-CN" altLang="en-US" sz="2400"/>
              <a:t>是一个n×n的方阵，定义为： </a:t>
            </a:r>
            <a:endParaRPr lang="zh-CN" altLang="en-US" sz="2400"/>
          </a:p>
        </p:txBody>
      </p:sp>
      <p:graphicFrame>
        <p:nvGraphicFramePr>
          <p:cNvPr id="7" name="对象 6"/>
          <p:cNvGraphicFramePr/>
          <p:nvPr/>
        </p:nvGraphicFramePr>
        <p:xfrm>
          <a:off x="3814445" y="1924050"/>
          <a:ext cx="4563110" cy="1177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4046220" imgH="1005840" progId="Paint.Picture">
                  <p:embed/>
                </p:oleObj>
              </mc:Choice>
              <mc:Fallback>
                <p:oleObj name="" r:id="rId1" imgW="4046220" imgH="100584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4445" y="1924050"/>
                        <a:ext cx="4563110" cy="1177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" y="2175510"/>
            <a:ext cx="2781300" cy="20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75" y="4321175"/>
            <a:ext cx="3863340" cy="22936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0340" y="1924050"/>
            <a:ext cx="2505075" cy="1880870"/>
          </a:xfrm>
          <a:prstGeom prst="rect">
            <a:avLst/>
          </a:prstGeom>
        </p:spPr>
      </p:pic>
      <p:graphicFrame>
        <p:nvGraphicFramePr>
          <p:cNvPr id="12" name="对象 11"/>
          <p:cNvGraphicFramePr/>
          <p:nvPr/>
        </p:nvGraphicFramePr>
        <p:xfrm>
          <a:off x="7586980" y="4149725"/>
          <a:ext cx="3988435" cy="2249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6" imgW="3985260" imgH="2247900" progId="Paint.Picture">
                  <p:embed/>
                </p:oleObj>
              </mc:Choice>
              <mc:Fallback>
                <p:oleObj name="" r:id="rId6" imgW="3985260" imgH="2247900" progId="Paint.Picture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86980" y="4149725"/>
                        <a:ext cx="3988435" cy="2249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911475" y="3168015"/>
            <a:ext cx="2851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无向图</a:t>
            </a:r>
            <a:endParaRPr lang="zh-CN" altLang="en-US" sz="2800" b="1"/>
          </a:p>
        </p:txBody>
      </p:sp>
      <p:sp>
        <p:nvSpPr>
          <p:cNvPr id="5" name="文本框 4"/>
          <p:cNvSpPr txBox="1"/>
          <p:nvPr/>
        </p:nvSpPr>
        <p:spPr>
          <a:xfrm>
            <a:off x="7586980" y="3168015"/>
            <a:ext cx="1482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有向图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图的存储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0175" y="1094105"/>
            <a:ext cx="1201166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二、邻接表</a:t>
            </a:r>
            <a:endParaRPr lang="zh-CN" altLang="en-US" sz="2400"/>
          </a:p>
          <a:p>
            <a:r>
              <a:rPr lang="zh-CN" sz="2400"/>
              <a:t>将有相同起点的边放在一起，组成</a:t>
            </a:r>
            <a:r>
              <a:rPr lang="en-US" altLang="zh-CN" sz="2400"/>
              <a:t>n</a:t>
            </a:r>
            <a:r>
              <a:rPr lang="zh-CN" altLang="en-US" sz="2400"/>
              <a:t>个链表。（假设有</a:t>
            </a:r>
            <a:r>
              <a:rPr lang="en-US" altLang="zh-CN" sz="2400"/>
              <a:t>n</a:t>
            </a:r>
            <a:r>
              <a:rPr lang="zh-CN" altLang="en-US" sz="2400"/>
              <a:t>个点</a:t>
            </a:r>
            <a:r>
              <a:rPr lang="zh-CN" altLang="en-US" sz="2400"/>
              <a:t>）</a:t>
            </a:r>
            <a:endParaRPr lang="zh-CN" altLang="en-US" sz="2400"/>
          </a:p>
          <a:p>
            <a:r>
              <a:rPr lang="zh-CN" sz="2400"/>
              <a:t>每条边记录：</a:t>
            </a:r>
            <a:endParaRPr lang="zh-CN" sz="2400"/>
          </a:p>
          <a:p>
            <a:r>
              <a:rPr lang="en-US" altLang="zh-CN" sz="2400"/>
              <a:t>1.</a:t>
            </a:r>
            <a:r>
              <a:rPr lang="zh-CN" altLang="en-US" sz="2400"/>
              <a:t>终点</a:t>
            </a:r>
            <a:endParaRPr lang="zh-CN" altLang="en-US" sz="2400"/>
          </a:p>
          <a:p>
            <a:r>
              <a:rPr lang="en-US" altLang="zh-CN" sz="2400"/>
              <a:t>2.</a:t>
            </a:r>
            <a:r>
              <a:rPr lang="zh-CN" altLang="en-US" sz="2400"/>
              <a:t>边权</a:t>
            </a:r>
            <a:endParaRPr lang="zh-CN" altLang="en-US" sz="2400"/>
          </a:p>
          <a:p>
            <a:r>
              <a:rPr lang="en-US" altLang="zh-CN" sz="2400"/>
              <a:t>3.</a:t>
            </a:r>
            <a:r>
              <a:rPr lang="zh-CN" altLang="en-US" sz="2400"/>
              <a:t>下一个有相同起点的边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5450" y="3460750"/>
            <a:ext cx="8801100" cy="30403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图的存储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0175" y="1094105"/>
            <a:ext cx="1201166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二、邻接表</a:t>
            </a:r>
            <a:endParaRPr lang="zh-CN" altLang="en-US" sz="2400"/>
          </a:p>
          <a:p>
            <a:r>
              <a:rPr lang="zh-CN" sz="2400"/>
              <a:t>将有相同起点的边放在一起，组成</a:t>
            </a:r>
            <a:r>
              <a:rPr lang="en-US" altLang="zh-CN" sz="2400"/>
              <a:t>n</a:t>
            </a:r>
            <a:r>
              <a:rPr lang="zh-CN" altLang="en-US" sz="2400"/>
              <a:t>个链表。（假设有</a:t>
            </a:r>
            <a:r>
              <a:rPr lang="en-US" altLang="zh-CN" sz="2400"/>
              <a:t>n</a:t>
            </a:r>
            <a:r>
              <a:rPr lang="zh-CN" altLang="en-US" sz="2400"/>
              <a:t>个点</a:t>
            </a:r>
            <a:r>
              <a:rPr lang="zh-CN" altLang="en-US" sz="2400"/>
              <a:t>）</a:t>
            </a:r>
            <a:endParaRPr lang="zh-CN" altLang="en-US" sz="2400"/>
          </a:p>
          <a:p>
            <a:r>
              <a:rPr lang="zh-CN" sz="2400"/>
              <a:t>每条边记录：</a:t>
            </a:r>
            <a:endParaRPr lang="zh-CN" sz="2400"/>
          </a:p>
          <a:p>
            <a:r>
              <a:rPr lang="en-US" altLang="zh-CN" sz="2400"/>
              <a:t>1.</a:t>
            </a:r>
            <a:r>
              <a:rPr lang="zh-CN" altLang="en-US" sz="2400"/>
              <a:t>终点</a:t>
            </a:r>
            <a:endParaRPr lang="zh-CN" altLang="en-US" sz="2400"/>
          </a:p>
          <a:p>
            <a:r>
              <a:rPr lang="en-US" altLang="zh-CN" sz="2400"/>
              <a:t>2.</a:t>
            </a:r>
            <a:r>
              <a:rPr lang="zh-CN" altLang="en-US" sz="2400"/>
              <a:t>边权</a:t>
            </a:r>
            <a:endParaRPr lang="zh-CN" altLang="en-US" sz="2400"/>
          </a:p>
          <a:p>
            <a:r>
              <a:rPr lang="en-US" altLang="zh-CN" sz="2400"/>
              <a:t>3.</a:t>
            </a:r>
            <a:r>
              <a:rPr lang="zh-CN" altLang="en-US" sz="2400"/>
              <a:t>下一个有相同起点的边</a:t>
            </a: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3935095"/>
            <a:ext cx="4248150" cy="27660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2260" y="3401060"/>
            <a:ext cx="1910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类型定义：</a:t>
            </a:r>
            <a:endParaRPr lang="zh-CN" altLang="en-US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8705850" y="1169670"/>
            <a:ext cx="2540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添加边：</a:t>
            </a:r>
            <a:endParaRPr lang="zh-CN" altLang="en-US" sz="2400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610" y="1909445"/>
            <a:ext cx="4778375" cy="214503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200015" y="4054475"/>
            <a:ext cx="3930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遍历方法：</a:t>
            </a:r>
            <a:endParaRPr lang="zh-CN" altLang="en-US" sz="2400" b="1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460" y="4514850"/>
            <a:ext cx="5398135" cy="13696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4339</Words>
  <Application>WPS 演示</Application>
  <PresentationFormat>宽屏</PresentationFormat>
  <Paragraphs>444</Paragraphs>
  <Slides>52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52</vt:i4>
      </vt:variant>
    </vt:vector>
  </HeadingPairs>
  <TitlesOfParts>
    <vt:vector size="69" baseType="lpstr">
      <vt:lpstr>Arial</vt:lpstr>
      <vt:lpstr>宋体</vt:lpstr>
      <vt:lpstr>Wingdings</vt:lpstr>
      <vt:lpstr>Arial Unicode MS</vt:lpstr>
      <vt:lpstr>微软雅黑</vt:lpstr>
      <vt:lpstr>Calibri</vt:lpstr>
      <vt:lpstr>Office 主题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数据结构实验讲座 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Baigker</dc:creator>
  <cp:lastModifiedBy>Baigker</cp:lastModifiedBy>
  <cp:revision>49</cp:revision>
  <dcterms:created xsi:type="dcterms:W3CDTF">2021-11-04T08:25:00Z</dcterms:created>
  <dcterms:modified xsi:type="dcterms:W3CDTF">2021-11-06T04:50:52Z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