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9" r:id="rId4"/>
    <p:sldId id="310" r:id="rId5"/>
    <p:sldId id="302" r:id="rId6"/>
    <p:sldId id="320" r:id="rId7"/>
    <p:sldId id="303" r:id="rId8"/>
    <p:sldId id="311" r:id="rId9"/>
    <p:sldId id="312" r:id="rId10"/>
    <p:sldId id="313" r:id="rId11"/>
    <p:sldId id="314" r:id="rId12"/>
    <p:sldId id="315" r:id="rId13"/>
    <p:sldId id="317" r:id="rId14"/>
    <p:sldId id="318" r:id="rId15"/>
    <p:sldId id="319" r:id="rId16"/>
    <p:sldId id="323" r:id="rId17"/>
    <p:sldId id="259" r:id="rId18"/>
    <p:sldId id="260" r:id="rId19"/>
    <p:sldId id="262" r:id="rId20"/>
    <p:sldId id="261" r:id="rId21"/>
    <p:sldId id="263" r:id="rId22"/>
    <p:sldId id="264" r:id="rId23"/>
    <p:sldId id="292" r:id="rId24"/>
    <p:sldId id="293" r:id="rId25"/>
    <p:sldId id="294" r:id="rId26"/>
    <p:sldId id="295" r:id="rId27"/>
    <p:sldId id="296" r:id="rId28"/>
    <p:sldId id="257" r:id="rId29"/>
    <p:sldId id="328" r:id="rId30"/>
    <p:sldId id="325" r:id="rId31"/>
    <p:sldId id="326" r:id="rId32"/>
    <p:sldId id="327" r:id="rId33"/>
    <p:sldId id="297" r:id="rId34"/>
    <p:sldId id="299" r:id="rId35"/>
    <p:sldId id="300" r:id="rId36"/>
    <p:sldId id="301" r:id="rId37"/>
    <p:sldId id="305" r:id="rId38"/>
    <p:sldId id="304" r:id="rId39"/>
    <p:sldId id="32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7.png"/><Relationship Id="rId1" Type="http://schemas.openxmlformats.org/officeDocument/2006/relationships/tags" Target="../tags/tag8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数据结构习题</a:t>
            </a:r>
            <a:r>
              <a:rPr lang="zh-CN" altLang="en-US"/>
              <a:t>讲解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11.13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Dijkstra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ym typeface="+mn-ea"/>
              </a:rPr>
              <a:t>用数组</a:t>
            </a:r>
            <a:r>
              <a:rPr lang="en-US" altLang="zh-CN" sz="2400">
                <a:sym typeface="+mn-ea"/>
              </a:rPr>
              <a:t>dis[1...n]</a:t>
            </a:r>
            <a:r>
              <a:rPr lang="zh-CN" altLang="en-US" sz="2400">
                <a:sym typeface="+mn-ea"/>
              </a:rPr>
              <a:t>表示</a:t>
            </a:r>
            <a:r>
              <a:rPr lang="zh-CN" altLang="en-US" sz="2400">
                <a:sym typeface="+mn-ea"/>
              </a:rPr>
              <a:t>起点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到</a:t>
            </a:r>
            <a:r>
              <a:rPr lang="zh-CN" altLang="en-US" sz="2400">
                <a:sym typeface="+mn-ea"/>
              </a:rPr>
              <a:t>每个节点</a:t>
            </a:r>
            <a:r>
              <a:rPr lang="zh-CN" altLang="en-US" sz="2400">
                <a:sym typeface="+mn-ea"/>
              </a:rPr>
              <a:t>的最短距离。</a:t>
            </a:r>
            <a:endParaRPr lang="zh-CN" altLang="en-US" sz="2400"/>
          </a:p>
          <a:p>
            <a:r>
              <a:rPr lang="zh-CN" altLang="en-US" sz="2400"/>
              <a:t>目标：求出</a:t>
            </a:r>
            <a:r>
              <a:rPr lang="en-US" altLang="zh-CN" sz="2400"/>
              <a:t>dis[1..n]</a:t>
            </a:r>
            <a:r>
              <a:rPr lang="zh-CN" altLang="en-US" sz="2400"/>
              <a:t>。</a:t>
            </a:r>
            <a:endParaRPr lang="zh-CN" sz="2400"/>
          </a:p>
          <a:p>
            <a:r>
              <a:rPr lang="zh-CN" sz="2400"/>
              <a:t>每次找到当前距离最短且未被选过的点</a:t>
            </a:r>
            <a:r>
              <a:rPr lang="en-US" altLang="zh-CN" sz="2400"/>
              <a:t>t</a:t>
            </a:r>
            <a:r>
              <a:rPr lang="zh-CN" sz="2400"/>
              <a:t>，用所有与</a:t>
            </a:r>
            <a:r>
              <a:rPr lang="en-US" altLang="zh-CN" sz="2400"/>
              <a:t>t</a:t>
            </a:r>
            <a:r>
              <a:rPr lang="zh-CN" altLang="en-US" sz="2400"/>
              <a:t>相连的边来更新</a:t>
            </a:r>
            <a:r>
              <a:rPr lang="en-US" altLang="zh-CN" sz="2400"/>
              <a:t>dis[]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比如：有一条边</a:t>
            </a:r>
            <a:r>
              <a:rPr lang="en-US" altLang="zh-CN" sz="2400"/>
              <a:t>(t-&gt;p)</a:t>
            </a:r>
            <a:r>
              <a:rPr lang="zh-CN" altLang="en-US" sz="2400"/>
              <a:t>，边权为</a:t>
            </a:r>
            <a:r>
              <a:rPr lang="en-US" altLang="zh-CN" sz="2400"/>
              <a:t>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/>
              <a:t>dis[p]&gt;dis[t]+w</a:t>
            </a:r>
            <a:r>
              <a:rPr lang="zh-CN" altLang="en-US" sz="2400"/>
              <a:t>，显然，我们应该对点</a:t>
            </a:r>
            <a:r>
              <a:rPr lang="en-US" altLang="zh-CN" sz="2400"/>
              <a:t>p</a:t>
            </a:r>
            <a:r>
              <a:rPr lang="zh-CN" altLang="en-US" sz="2400"/>
              <a:t>换一种走法，换成：</a:t>
            </a:r>
            <a:r>
              <a:rPr lang="en-US" altLang="zh-CN" sz="2400"/>
              <a:t>u-&gt;t-&gt;p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因此，更新：</a:t>
            </a:r>
            <a:r>
              <a:rPr lang="en-US" altLang="zh-CN" sz="2400"/>
              <a:t>dis[p]=dis[t]+w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>
                <a:sym typeface="+mn-ea"/>
              </a:rPr>
              <a:t>dis[p]≤dis[t]+w</a:t>
            </a:r>
            <a:r>
              <a:rPr lang="zh-CN" altLang="en-US" sz="2400">
                <a:sym typeface="+mn-ea"/>
              </a:rPr>
              <a:t>，无事发生。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因为每个点只能被选中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次，如此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轮后，得到数组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  <p:pic>
        <p:nvPicPr>
          <p:cNvPr id="10" name="图片 9" descr="44923D6C4C244295FBEF339299EFA44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1548765"/>
            <a:ext cx="5918200" cy="4718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Dijkstra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ym typeface="+mn-ea"/>
              </a:rPr>
              <a:t>用数组</a:t>
            </a:r>
            <a:r>
              <a:rPr lang="en-US" altLang="zh-CN" sz="2400">
                <a:sym typeface="+mn-ea"/>
              </a:rPr>
              <a:t>dis[1...n]</a:t>
            </a:r>
            <a:r>
              <a:rPr lang="zh-CN" altLang="en-US" sz="2400">
                <a:sym typeface="+mn-ea"/>
              </a:rPr>
              <a:t>表示</a:t>
            </a:r>
            <a:r>
              <a:rPr lang="zh-CN" altLang="en-US" sz="2400">
                <a:sym typeface="+mn-ea"/>
              </a:rPr>
              <a:t>起点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到</a:t>
            </a:r>
            <a:r>
              <a:rPr lang="zh-CN" altLang="en-US" sz="2400">
                <a:sym typeface="+mn-ea"/>
              </a:rPr>
              <a:t>每个节点</a:t>
            </a:r>
            <a:r>
              <a:rPr lang="zh-CN" altLang="en-US" sz="2400">
                <a:sym typeface="+mn-ea"/>
              </a:rPr>
              <a:t>的最短距离。</a:t>
            </a:r>
            <a:endParaRPr lang="zh-CN" altLang="en-US" sz="2400"/>
          </a:p>
          <a:p>
            <a:r>
              <a:rPr lang="zh-CN" altLang="en-US" sz="2400"/>
              <a:t>目标：求出</a:t>
            </a:r>
            <a:r>
              <a:rPr lang="en-US" altLang="zh-CN" sz="2400"/>
              <a:t>dis[1..n]</a:t>
            </a:r>
            <a:r>
              <a:rPr lang="zh-CN" altLang="en-US" sz="2400"/>
              <a:t>。</a:t>
            </a:r>
            <a:endParaRPr lang="zh-CN" sz="2400"/>
          </a:p>
          <a:p>
            <a:r>
              <a:rPr lang="zh-CN" sz="2400"/>
              <a:t>每次找到当前距离最短且未被选过的点</a:t>
            </a:r>
            <a:r>
              <a:rPr lang="en-US" altLang="zh-CN" sz="2400"/>
              <a:t>t</a:t>
            </a:r>
            <a:r>
              <a:rPr lang="zh-CN" sz="2400"/>
              <a:t>，用所有与</a:t>
            </a:r>
            <a:r>
              <a:rPr lang="en-US" altLang="zh-CN" sz="2400"/>
              <a:t>t</a:t>
            </a:r>
            <a:r>
              <a:rPr lang="zh-CN" altLang="en-US" sz="2400"/>
              <a:t>相连的边来更新</a:t>
            </a:r>
            <a:r>
              <a:rPr lang="en-US" altLang="zh-CN" sz="2400"/>
              <a:t>dis[]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比如：有一条边</a:t>
            </a:r>
            <a:r>
              <a:rPr lang="en-US" altLang="zh-CN" sz="2400"/>
              <a:t>(t-&gt;p)</a:t>
            </a:r>
            <a:r>
              <a:rPr lang="zh-CN" altLang="en-US" sz="2400"/>
              <a:t>，边权为</a:t>
            </a:r>
            <a:r>
              <a:rPr lang="en-US" altLang="zh-CN" sz="2400"/>
              <a:t>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/>
              <a:t>dis[p]&gt;dis[t]+w</a:t>
            </a:r>
            <a:r>
              <a:rPr lang="zh-CN" altLang="en-US" sz="2400"/>
              <a:t>，显然，我们应该对点</a:t>
            </a:r>
            <a:r>
              <a:rPr lang="en-US" altLang="zh-CN" sz="2400"/>
              <a:t>p</a:t>
            </a:r>
            <a:r>
              <a:rPr lang="zh-CN" altLang="en-US" sz="2400"/>
              <a:t>换一种走法，换成：</a:t>
            </a:r>
            <a:r>
              <a:rPr lang="en-US" altLang="zh-CN" sz="2400"/>
              <a:t>u-&gt;t-&gt;p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因此，更新：</a:t>
            </a:r>
            <a:r>
              <a:rPr lang="en-US" altLang="zh-CN" sz="2400"/>
              <a:t>dis[p]=dis[t]+w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>
                <a:sym typeface="+mn-ea"/>
              </a:rPr>
              <a:t>dis[p]≤dis[t]+w</a:t>
            </a:r>
            <a:r>
              <a:rPr lang="zh-CN" altLang="en-US" sz="2400">
                <a:sym typeface="+mn-ea"/>
              </a:rPr>
              <a:t>，无事发生。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因为每个点只能被选中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次，如此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轮后，得到数组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问题在于：如何快速找到</a:t>
            </a:r>
            <a:r>
              <a:rPr lang="zh-CN" sz="2400" b="1">
                <a:sym typeface="+mn-ea"/>
              </a:rPr>
              <a:t>距离最短且未被选过的点</a:t>
            </a:r>
            <a:r>
              <a:rPr lang="en-US" altLang="zh-CN" sz="2400" b="1">
                <a:sym typeface="+mn-ea"/>
              </a:rPr>
              <a:t>t</a:t>
            </a:r>
            <a:r>
              <a:rPr lang="zh-CN" altLang="en-US" sz="2400">
                <a:sym typeface="+mn-ea"/>
              </a:rPr>
              <a:t>？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传统做法：每个点的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挨个比较一下。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O(n)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</a:t>
            </a:r>
            <a:r>
              <a:rPr lang="en-US" altLang="zh-CN" sz="2400" b="1"/>
              <a:t>Floyd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用数组</a:t>
            </a:r>
            <a:r>
              <a:rPr lang="en-US" altLang="zh-CN" sz="2400"/>
              <a:t>dis[1...n][1..n]</a:t>
            </a:r>
            <a:r>
              <a:rPr lang="zh-CN" altLang="en-US" sz="2400"/>
              <a:t>表示两两节点之间的最短距离。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首先枚举</a:t>
            </a:r>
            <a:r>
              <a:rPr lang="zh-CN" altLang="en-US" sz="2400" b="1">
                <a:sym typeface="+mn-ea"/>
              </a:rPr>
              <a:t>中间点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，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然后枚举</a:t>
            </a:r>
            <a:r>
              <a:rPr lang="zh-CN" altLang="en-US" sz="2400" b="1">
                <a:sym typeface="+mn-ea"/>
              </a:rPr>
              <a:t>起始点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j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判断</a:t>
            </a:r>
            <a:r>
              <a:rPr lang="en-US" altLang="zh-CN" sz="2400">
                <a:sym typeface="+mn-ea"/>
              </a:rPr>
              <a:t>dis[i][j]&gt;dis[i][k]+dis[k][j]</a:t>
            </a:r>
            <a:r>
              <a:rPr lang="zh-CN" altLang="en-US" sz="2400">
                <a:sym typeface="+mn-ea"/>
              </a:rPr>
              <a:t>，如果成立，则更新</a:t>
            </a:r>
            <a:r>
              <a:rPr lang="en-US" altLang="zh-CN" sz="2400">
                <a:sym typeface="+mn-ea"/>
              </a:rPr>
              <a:t>dis[i][j]=dis[i][k]+dis[k][j]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O(n^3)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</a:t>
            </a:r>
            <a:r>
              <a:rPr lang="en-US" altLang="zh-CN" sz="2400" b="1"/>
              <a:t>Floyd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用数组</a:t>
            </a:r>
            <a:r>
              <a:rPr lang="en-US" altLang="zh-CN" sz="2400"/>
              <a:t>dis[1...n][1..n]</a:t>
            </a:r>
            <a:r>
              <a:rPr lang="zh-CN" altLang="en-US" sz="2400"/>
              <a:t>表示两两节点之间的最短距离。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首先枚举</a:t>
            </a:r>
            <a:r>
              <a:rPr lang="zh-CN" altLang="en-US" sz="2400" b="1">
                <a:sym typeface="+mn-ea"/>
              </a:rPr>
              <a:t>中间点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，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然后枚举</a:t>
            </a:r>
            <a:r>
              <a:rPr lang="zh-CN" altLang="en-US" sz="2400" b="1">
                <a:sym typeface="+mn-ea"/>
              </a:rPr>
              <a:t>起始点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j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判断</a:t>
            </a:r>
            <a:r>
              <a:rPr lang="en-US" altLang="zh-CN" sz="2400">
                <a:sym typeface="+mn-ea"/>
              </a:rPr>
              <a:t>dis[i][j]&gt;dis[i][k]+dis[k][j]</a:t>
            </a:r>
            <a:r>
              <a:rPr lang="zh-CN" altLang="en-US" sz="2400">
                <a:sym typeface="+mn-ea"/>
              </a:rPr>
              <a:t>，如果成立，则更新</a:t>
            </a:r>
            <a:r>
              <a:rPr lang="en-US" altLang="zh-CN" sz="2400">
                <a:sym typeface="+mn-ea"/>
              </a:rPr>
              <a:t>dis[i][j]=dis[i][k]+dis[k][j]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O(n^3)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 b="1">
                <a:sym typeface="+mn-ea"/>
              </a:rPr>
              <a:t>注意：</a:t>
            </a:r>
            <a:r>
              <a:rPr lang="zh-CN" altLang="en-US" sz="2400">
                <a:sym typeface="+mn-ea"/>
              </a:rPr>
              <a:t>先枚举中间点，再枚举起始点！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</a:t>
            </a:r>
            <a:r>
              <a:rPr lang="en-US" altLang="zh-CN" sz="2400" b="1"/>
              <a:t>Floyd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用数组</a:t>
            </a:r>
            <a:r>
              <a:rPr lang="en-US" altLang="zh-CN" sz="2400"/>
              <a:t>dis[1...n][1..n]</a:t>
            </a:r>
            <a:r>
              <a:rPr lang="zh-CN" altLang="en-US" sz="2400"/>
              <a:t>表示两两节点之间的最短距离。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首先枚举</a:t>
            </a:r>
            <a:r>
              <a:rPr lang="zh-CN" altLang="en-US" sz="2400" b="1">
                <a:sym typeface="+mn-ea"/>
              </a:rPr>
              <a:t>中间点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，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然后枚举</a:t>
            </a:r>
            <a:r>
              <a:rPr lang="zh-CN" altLang="en-US" sz="2400" b="1">
                <a:sym typeface="+mn-ea"/>
              </a:rPr>
              <a:t>起始点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j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判断</a:t>
            </a:r>
            <a:r>
              <a:rPr lang="en-US" altLang="zh-CN" sz="2400">
                <a:sym typeface="+mn-ea"/>
              </a:rPr>
              <a:t>dis[i][j]&gt;dis[i][k]+dis[k][j]</a:t>
            </a:r>
            <a:r>
              <a:rPr lang="zh-CN" altLang="en-US" sz="2400">
                <a:sym typeface="+mn-ea"/>
              </a:rPr>
              <a:t>，如果成立，则更新</a:t>
            </a:r>
            <a:r>
              <a:rPr lang="en-US" altLang="zh-CN" sz="2400">
                <a:sym typeface="+mn-ea"/>
              </a:rPr>
              <a:t>dis[i][j]=dis[i][k]+dis[k][j]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</a:t>
            </a:r>
            <a:r>
              <a:rPr lang="en-US" altLang="zh-CN" sz="2400">
                <a:sym typeface="+mn-ea"/>
              </a:rPr>
              <a:t>O(n^3)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 b="1">
                <a:sym typeface="+mn-ea"/>
              </a:rPr>
              <a:t>注意：</a:t>
            </a:r>
            <a:r>
              <a:rPr lang="zh-CN" altLang="en-US" sz="2400">
                <a:sym typeface="+mn-ea"/>
              </a:rPr>
              <a:t>先枚举中间点，再枚举起始点！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4312285"/>
            <a:ext cx="10575925" cy="1869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二、</a:t>
            </a:r>
            <a:r>
              <a:rPr lang="en-US" altLang="zh-CN" sz="2400" b="1"/>
              <a:t>Floyd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输出</a:t>
            </a:r>
            <a:r>
              <a:rPr lang="zh-CN" altLang="en-US" sz="2400">
                <a:sym typeface="+mn-ea"/>
              </a:rPr>
              <a:t>路径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一边Floyd算法    用一个二维数组保存路径path[ i ][ j ]表示第i个节点到第j个节点经过的第一个点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pic>
        <p:nvPicPr>
          <p:cNvPr id="6" name="图片 5" descr="floyd路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2818765"/>
            <a:ext cx="11273790" cy="37445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最短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665" y="1910080"/>
            <a:ext cx="8305800" cy="2724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最短路答案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530" y="1475105"/>
            <a:ext cx="10191750" cy="4467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树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86560"/>
            <a:ext cx="7972425" cy="1809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AVL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6030" y="132715"/>
            <a:ext cx="574802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9935" y="441325"/>
            <a:ext cx="54762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）算法的基本设计思想（</a:t>
            </a:r>
            <a:r>
              <a:rPr lang="en-US" altLang="zh-CN"/>
              <a:t>2</a:t>
            </a:r>
            <a:r>
              <a:rPr lang="zh-CN" altLang="en-US"/>
              <a:t>分）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如果</a:t>
            </a:r>
            <a:r>
              <a:rPr lang="en-US" altLang="zh-CN"/>
              <a:t>AVL</a:t>
            </a:r>
            <a:r>
              <a:rPr lang="zh-CN" altLang="en-US"/>
              <a:t>树的左子树的</a:t>
            </a:r>
            <a:r>
              <a:rPr lang="zh-CN" altLang="en-US"/>
              <a:t>结点数为</a:t>
            </a:r>
            <a:r>
              <a:rPr lang="en-US" altLang="zh-CN"/>
              <a:t>a==k-1</a:t>
            </a:r>
            <a:r>
              <a:rPr lang="zh-CN" altLang="en-US"/>
              <a:t>，则根结点的</a:t>
            </a:r>
            <a:r>
              <a:rPr lang="zh-CN" altLang="en-US"/>
              <a:t>关键字</a:t>
            </a:r>
            <a:endParaRPr lang="zh-CN" altLang="en-US"/>
          </a:p>
          <a:p>
            <a:r>
              <a:rPr lang="zh-CN" altLang="en-US"/>
              <a:t>为第</a:t>
            </a:r>
            <a:r>
              <a:rPr lang="en-US" altLang="zh-CN"/>
              <a:t>k</a:t>
            </a:r>
            <a:r>
              <a:rPr lang="zh-CN" altLang="en-US"/>
              <a:t>小的关键字，否则转</a:t>
            </a:r>
            <a:r>
              <a:rPr lang="en-US" altLang="zh-CN"/>
              <a:t>2.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如果</a:t>
            </a:r>
            <a:r>
              <a:rPr lang="en-US" altLang="zh-CN"/>
              <a:t>AVL</a:t>
            </a:r>
            <a:r>
              <a:rPr lang="zh-CN" altLang="en-US"/>
              <a:t>树的左子树的结点数为</a:t>
            </a:r>
            <a:r>
              <a:rPr lang="en-US" altLang="zh-CN"/>
              <a:t>a</a:t>
            </a:r>
            <a:r>
              <a:rPr lang="zh-CN" altLang="en-US"/>
              <a:t>大于</a:t>
            </a:r>
            <a:r>
              <a:rPr lang="en-US" altLang="zh-CN"/>
              <a:t>k-1</a:t>
            </a:r>
            <a:r>
              <a:rPr lang="zh-CN" altLang="en-US"/>
              <a:t>，则递归地其左子树</a:t>
            </a:r>
            <a:r>
              <a:rPr lang="zh-CN" altLang="en-US"/>
              <a:t>上</a:t>
            </a:r>
            <a:endParaRPr lang="zh-CN" altLang="en-US"/>
          </a:p>
          <a:p>
            <a:r>
              <a:rPr lang="zh-CN" altLang="en-US"/>
              <a:t>查找</a:t>
            </a:r>
            <a:r>
              <a:rPr lang="en-US" altLang="zh-CN"/>
              <a:t>AVL</a:t>
            </a:r>
            <a:r>
              <a:rPr lang="zh-CN" altLang="en-US"/>
              <a:t>树中第</a:t>
            </a:r>
            <a:r>
              <a:rPr lang="en-US" altLang="zh-CN"/>
              <a:t>k</a:t>
            </a:r>
            <a:r>
              <a:rPr lang="zh-CN" altLang="en-US"/>
              <a:t>小的关键字；否则转</a:t>
            </a:r>
            <a:r>
              <a:rPr lang="en-US" altLang="zh-CN"/>
              <a:t>3.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（</a:t>
            </a:r>
            <a:r>
              <a:rPr lang="en-US" altLang="zh-CN"/>
              <a:t>AVL</a:t>
            </a:r>
            <a:r>
              <a:rPr lang="zh-CN" altLang="en-US"/>
              <a:t>的左子树的结点树</a:t>
            </a:r>
            <a:r>
              <a:rPr lang="en-US" altLang="zh-CN"/>
              <a:t>a  &lt;k-1</a:t>
            </a:r>
            <a:r>
              <a:rPr lang="zh-CN" altLang="en-US"/>
              <a:t>），则递归地在其右子树中第</a:t>
            </a:r>
            <a:r>
              <a:rPr lang="en-US" altLang="zh-CN"/>
              <a:t>k-</a:t>
            </a:r>
            <a:r>
              <a:rPr lang="en-US" altLang="zh-CN"/>
              <a:t>a-</a:t>
            </a:r>
            <a:endParaRPr lang="en-US" altLang="zh-CN"/>
          </a:p>
          <a:p>
            <a:r>
              <a:rPr lang="zh-CN" altLang="en-US"/>
              <a:t>小的关键字，即为</a:t>
            </a:r>
            <a:r>
              <a:rPr lang="en-US" altLang="zh-CN"/>
              <a:t>AVL</a:t>
            </a:r>
            <a:r>
              <a:rPr lang="zh-CN" altLang="en-US"/>
              <a:t>树中第</a:t>
            </a:r>
            <a:r>
              <a:rPr lang="en-US" altLang="zh-CN"/>
              <a:t>k</a:t>
            </a:r>
            <a:r>
              <a:rPr lang="zh-CN" altLang="en-US"/>
              <a:t>小的</a:t>
            </a:r>
            <a:r>
              <a:rPr lang="zh-CN" altLang="en-US"/>
              <a:t>关键字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</a:t>
            </a:r>
            <a:r>
              <a:rPr lang="zh-CN" altLang="en-US"/>
              <a:t>分值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选择</a:t>
            </a:r>
            <a:r>
              <a:rPr lang="en-US" altLang="zh-CN"/>
              <a:t> 10*1’</a:t>
            </a:r>
            <a:r>
              <a:rPr lang="zh-CN" altLang="en-US"/>
              <a:t>（概念为主，细节</a:t>
            </a:r>
            <a:r>
              <a:rPr lang="zh-CN" altLang="en-US"/>
              <a:t>辨析）</a:t>
            </a:r>
            <a:endParaRPr lang="en-US" altLang="zh-CN"/>
          </a:p>
          <a:p>
            <a:r>
              <a:rPr lang="zh-CN" altLang="en-US"/>
              <a:t>填空</a:t>
            </a:r>
            <a:r>
              <a:rPr lang="en-US" altLang="zh-CN"/>
              <a:t> 10*1‘</a:t>
            </a:r>
            <a:r>
              <a:rPr lang="zh-CN" altLang="en-US"/>
              <a:t>（概念为主，考察对知识的理解，对算法的</a:t>
            </a:r>
            <a:r>
              <a:rPr lang="zh-CN" altLang="en-US"/>
              <a:t>掌握）</a:t>
            </a:r>
            <a:endParaRPr lang="en-US" altLang="zh-CN"/>
          </a:p>
          <a:p>
            <a:r>
              <a:rPr lang="zh-CN" altLang="en-US"/>
              <a:t>简答</a:t>
            </a:r>
            <a:r>
              <a:rPr lang="en-US" altLang="zh-CN"/>
              <a:t> 20’   </a:t>
            </a:r>
            <a:r>
              <a:rPr lang="zh-CN" altLang="en-US"/>
              <a:t>（思想为主，重点考察对算法和数据结构的理解和</a:t>
            </a:r>
            <a:r>
              <a:rPr lang="zh-CN" altLang="en-US"/>
              <a:t>掌握）</a:t>
            </a:r>
            <a:endParaRPr lang="en-US" altLang="zh-CN"/>
          </a:p>
          <a:p>
            <a:r>
              <a:rPr lang="zh-CN" altLang="en-US"/>
              <a:t>算法</a:t>
            </a:r>
            <a:r>
              <a:rPr lang="en-US" altLang="zh-CN"/>
              <a:t> 30‘   </a:t>
            </a:r>
            <a:r>
              <a:rPr lang="zh-CN" altLang="en-US"/>
              <a:t>（代码为主，重点考察算法和数据结构的掌握和代码</a:t>
            </a:r>
            <a:r>
              <a:rPr lang="zh-CN" altLang="en-US"/>
              <a:t>的实现</a:t>
            </a:r>
            <a:r>
              <a:rPr lang="zh-CN" altLang="en-US"/>
              <a:t>能力）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显然</a:t>
            </a:r>
            <a:r>
              <a:rPr lang="en-US" altLang="zh-CN"/>
              <a:t> </a:t>
            </a:r>
            <a:r>
              <a:rPr lang="zh-CN" altLang="en-US"/>
              <a:t>简答和算法的分值更高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那么我们这次先</a:t>
            </a:r>
            <a:r>
              <a:rPr lang="zh-CN" altLang="en-US"/>
              <a:t>从简答和算法题开始</a:t>
            </a:r>
            <a:r>
              <a:rPr lang="zh-CN" altLang="en-US"/>
              <a:t>复习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归并</a:t>
            </a:r>
            <a:endParaRPr lang="zh-CN" altLang="en-US"/>
          </a:p>
        </p:txBody>
      </p:sp>
      <p:pic>
        <p:nvPicPr>
          <p:cNvPr id="4" name="内容占位符 3" descr="归并排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485" y="1313815"/>
            <a:ext cx="8239125" cy="1628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归并排序解答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1525" y="562610"/>
            <a:ext cx="7517765" cy="4759325"/>
          </a:xfrm>
          <a:prstGeom prst="rect">
            <a:avLst/>
          </a:prstGeom>
        </p:spPr>
      </p:pic>
      <p:pic>
        <p:nvPicPr>
          <p:cNvPr id="5" name="内容占位符 3" descr="时间复杂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" y="5507355"/>
            <a:ext cx="6886575" cy="1085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en-US" altLang="zh-CN"/>
              <a:t>--</a:t>
            </a:r>
            <a:r>
              <a:rPr lang="zh-CN" altLang="en-US"/>
              <a:t>统计</a:t>
            </a:r>
            <a:endParaRPr lang="zh-CN" altLang="en-US"/>
          </a:p>
        </p:txBody>
      </p:sp>
      <p:pic>
        <p:nvPicPr>
          <p:cNvPr id="6" name="内容占位符 5" descr="字符查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6435" y="1894205"/>
            <a:ext cx="8296275" cy="133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算法设计答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846455"/>
            <a:ext cx="10248900" cy="3419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算法程序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8415" y="349885"/>
            <a:ext cx="4104640" cy="61575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en-US" altLang="zh-CN"/>
              <a:t>--</a:t>
            </a:r>
            <a:r>
              <a:rPr lang="zh-CN" altLang="en-US"/>
              <a:t>查找</a:t>
            </a:r>
            <a:r>
              <a:rPr lang="en-US" altLang="zh-CN"/>
              <a:t> </a:t>
            </a:r>
            <a:r>
              <a:rPr lang="zh-CN" altLang="en-US"/>
              <a:t>双指针</a:t>
            </a:r>
            <a:r>
              <a:rPr lang="zh-CN" altLang="en-US"/>
              <a:t>思想</a:t>
            </a:r>
            <a:endParaRPr lang="zh-CN" altLang="en-US"/>
          </a:p>
        </p:txBody>
      </p:sp>
      <p:pic>
        <p:nvPicPr>
          <p:cNvPr id="7" name="内容占位符 6" descr="findsu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5450" y="1530350"/>
            <a:ext cx="10839450" cy="1209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查找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3610" y="91440"/>
            <a:ext cx="61683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9585" y="704850"/>
            <a:ext cx="55346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）思路：</a:t>
            </a:r>
            <a:r>
              <a:rPr lang="en-US" altLang="zh-CN"/>
              <a:t> </a:t>
            </a:r>
            <a:r>
              <a:rPr lang="zh-CN" altLang="en-US"/>
              <a:t>初始时找到数组的第一个数字和最后一个数字</a:t>
            </a:r>
            <a:r>
              <a:rPr lang="zh-CN" altLang="en-US"/>
              <a:t>的位置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。当两个数字的和大于输入的数字时，把</a:t>
            </a:r>
            <a:r>
              <a:rPr lang="en-US" altLang="zh-CN"/>
              <a:t>j</a:t>
            </a:r>
            <a:r>
              <a:rPr lang="zh-CN" altLang="en-US"/>
              <a:t>向右移动一个位置；当两个数字的和小于数字时，把</a:t>
            </a:r>
            <a:r>
              <a:rPr lang="en-US" altLang="zh-CN"/>
              <a:t>i</a:t>
            </a:r>
            <a:r>
              <a:rPr lang="zh-CN" altLang="en-US"/>
              <a:t>向左移动一个位置；当相等，则找到。这样扫描的顺序是从</a:t>
            </a:r>
            <a:r>
              <a:rPr lang="zh-CN" altLang="en-US"/>
              <a:t>数组的两端向数组的中间</a:t>
            </a:r>
            <a:r>
              <a:rPr lang="zh-CN" altLang="en-US"/>
              <a:t>扫描。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9585" y="3687445"/>
            <a:ext cx="51441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）从算法的设计思想，可知算法只对数组从两侧到中间进行一次扫描，因此算法的时间复杂度为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）；</a:t>
            </a:r>
            <a:endParaRPr lang="zh-CN" altLang="en-US"/>
          </a:p>
          <a:p>
            <a:r>
              <a:rPr lang="zh-CN" altLang="en-US"/>
              <a:t>另外，算法不需要额外的存储空间，所以空间复杂度是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给出两个升</a:t>
            </a:r>
            <a:r>
              <a:rPr lang="zh-CN" altLang="en-US"/>
              <a:t>序排列的数组A,B,长度分别为m,n，设计一个算法，输入一个数k，返回数组A,B中第k小的元素。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设定两个指针，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分别指向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的起点，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的起点，如果</a:t>
            </a:r>
            <a:r>
              <a:rPr lang="en-US" altLang="zh-CN">
                <a:sym typeface="+mn-ea"/>
              </a:rPr>
              <a:t>A[l]&lt;B[r] l=l+1 </a:t>
            </a:r>
            <a:r>
              <a:rPr lang="zh-CN" altLang="en-US">
                <a:sym typeface="+mn-ea"/>
              </a:rPr>
              <a:t>并且计数加</a:t>
            </a: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，如果</a:t>
            </a:r>
            <a:r>
              <a:rPr lang="en-US" altLang="zh-CN">
                <a:sym typeface="+mn-ea"/>
              </a:rPr>
              <a:t>A[l]&gt;B[r], r=r+1 </a:t>
            </a:r>
            <a:r>
              <a:rPr lang="zh-CN" altLang="en-US">
                <a:sym typeface="+mn-ea"/>
              </a:rPr>
              <a:t>并且计数加</a:t>
            </a:r>
            <a:r>
              <a:rPr lang="en-US" altLang="zh-CN">
                <a:sym typeface="+mn-ea"/>
              </a:rPr>
              <a:t>1 </a:t>
            </a:r>
            <a:endParaRPr lang="en-US" altLang="zh-CN"/>
          </a:p>
          <a:p>
            <a:r>
              <a:rPr lang="zh-CN" altLang="en-US">
                <a:sym typeface="+mn-ea"/>
              </a:rPr>
              <a:t>当计数到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时，如果是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改变的结果则返回</a:t>
            </a:r>
            <a:r>
              <a:rPr lang="en-US" altLang="zh-CN">
                <a:sym typeface="+mn-ea"/>
              </a:rPr>
              <a:t>A[l] </a:t>
            </a:r>
            <a:r>
              <a:rPr lang="zh-CN" altLang="en-US">
                <a:sym typeface="+mn-ea"/>
              </a:rPr>
              <a:t>如果是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改变的结果则返回</a:t>
            </a:r>
            <a:r>
              <a:rPr lang="en-US" altLang="zh-CN">
                <a:sym typeface="+mn-ea"/>
              </a:rPr>
              <a:t>B[r]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15.查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4215" y="1480185"/>
            <a:ext cx="9010650" cy="10668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</a:t>
            </a:r>
            <a:r>
              <a:rPr lang="en-US" altLang="zh-CN"/>
              <a:t>--</a:t>
            </a:r>
            <a:r>
              <a:rPr lang="zh-CN" altLang="en-US"/>
              <a:t>查找</a:t>
            </a:r>
            <a:r>
              <a:rPr lang="en-US" altLang="zh-CN"/>
              <a:t> </a:t>
            </a:r>
            <a:r>
              <a:rPr lang="zh-CN" altLang="en-US"/>
              <a:t>比较思想</a:t>
            </a:r>
            <a:r>
              <a:rPr lang="en-US" altLang="zh-CN"/>
              <a:t>--</a:t>
            </a:r>
            <a:r>
              <a:rPr lang="zh-CN" altLang="en-US"/>
              <a:t>三分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简答</a:t>
            </a:r>
            <a:r>
              <a:rPr lang="en-US" altLang="zh-CN"/>
              <a:t> </a:t>
            </a:r>
            <a:r>
              <a:rPr lang="zh-CN" altLang="en-US"/>
              <a:t>算法主要</a:t>
            </a:r>
            <a:r>
              <a:rPr lang="zh-CN" altLang="en-US"/>
              <a:t>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最短路</a:t>
            </a:r>
            <a:r>
              <a:rPr lang="en-US" altLang="zh-CN"/>
              <a:t> </a:t>
            </a:r>
            <a:r>
              <a:rPr lang="zh-CN" altLang="en-US"/>
              <a:t>（重点</a:t>
            </a:r>
            <a:r>
              <a:rPr lang="en-US" altLang="zh-CN"/>
              <a:t> </a:t>
            </a:r>
            <a:r>
              <a:rPr lang="zh-CN" altLang="en-US"/>
              <a:t>热点</a:t>
            </a:r>
            <a:r>
              <a:rPr lang="en-US" altLang="zh-CN"/>
              <a:t> </a:t>
            </a:r>
            <a:r>
              <a:rPr lang="zh-CN" altLang="en-US"/>
              <a:t>难点）</a:t>
            </a:r>
            <a:endParaRPr lang="zh-CN" altLang="en-US"/>
          </a:p>
          <a:p>
            <a:r>
              <a:rPr lang="zh-CN" altLang="en-US"/>
              <a:t>查找（重点</a:t>
            </a:r>
            <a:r>
              <a:rPr lang="en-US" altLang="zh-CN"/>
              <a:t> </a:t>
            </a:r>
            <a:r>
              <a:rPr lang="zh-CN" altLang="en-US"/>
              <a:t>热点）</a:t>
            </a:r>
            <a:endParaRPr lang="zh-CN" altLang="en-US"/>
          </a:p>
          <a:p>
            <a:r>
              <a:rPr lang="zh-CN" altLang="en-US"/>
              <a:t>排序（重点</a:t>
            </a:r>
            <a:r>
              <a:rPr lang="en-US" altLang="zh-CN"/>
              <a:t> </a:t>
            </a:r>
            <a:r>
              <a:rPr lang="zh-CN" altLang="en-US"/>
              <a:t>热点）</a:t>
            </a:r>
            <a:endParaRPr lang="zh-CN" altLang="en-US"/>
          </a:p>
          <a:p>
            <a:r>
              <a:rPr lang="zh-CN" altLang="en-US"/>
              <a:t>树和图（</a:t>
            </a:r>
            <a:r>
              <a:rPr lang="zh-CN" altLang="en-US"/>
              <a:t>重点）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最简单思路：从头开始，依次开始比较相邻元素，当第一次出现的前面的元素小于后面的元素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前面的元素即为</a:t>
            </a:r>
            <a:r>
              <a:rPr lang="zh-CN" altLang="en-US"/>
              <a:t>最小。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高级思路：</a:t>
            </a:r>
            <a:r>
              <a:rPr lang="en-US" altLang="zh-CN"/>
              <a:t>  </a:t>
            </a:r>
            <a:r>
              <a:rPr lang="zh-CN" altLang="en-US"/>
              <a:t>运用</a:t>
            </a:r>
            <a:r>
              <a:rPr lang="zh-CN" altLang="en-US"/>
              <a:t>三分法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t>类似二分的定义 Left 和 Right，对于 [L,R]，先找出 lmid，紧接着再找出 rmid，然后比较两者谁更优，然后舍去不优的。</a:t>
            </a:r>
          </a:p>
          <a:p>
            <a:pPr marL="0" indent="0">
              <a:buNone/>
            </a:pPr>
            <a:r>
              <a:rPr lang="en-US"/>
              <a:t>l</a:t>
            </a:r>
            <a:r>
              <a:t>mid=Left+(Left-Right)/3</a:t>
            </a:r>
          </a:p>
          <a:p>
            <a:pPr marL="0" indent="0">
              <a:buNone/>
            </a:pPr>
            <a:r>
              <a:rPr lang="en-US"/>
              <a:t>r</a:t>
            </a:r>
            <a:r>
              <a:t>mid=Right-(Right-Left)/3</a:t>
            </a:r>
          </a:p>
          <a:p>
            <a:pPr marL="0" indent="0">
              <a:buNone/>
            </a:pPr>
            <a:r>
              <a:t>若 lmid 靠近极值点，则 Right=rmid，若 rmid 靠近极值点，则 Left=lmid;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aHR0cHM6Ly9pbWctYmxvZy5jc2RuLm5ldC8yMDE4MDMxMzE3MTc0MDMzN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9470" y="766445"/>
            <a:ext cx="5353050" cy="3609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095" y="5224145"/>
            <a:ext cx="102476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要注意的是，若在三分过程中，遇到 f(lmid)=f(rmid) 时，若函数严格单调，那么令 left=lmid 或</a:t>
            </a:r>
            <a:endParaRPr lang="zh-CN" altLang="en-US"/>
          </a:p>
          <a:p>
            <a:pPr algn="l"/>
            <a:r>
              <a:rPr lang="zh-CN" altLang="en-US"/>
              <a:t>令 right=rmid 均可，若函数不严格单调，即在函数中存在一段函数值相等的区间，将无法判断定义域</a:t>
            </a:r>
            <a:endParaRPr lang="zh-CN" altLang="en-US"/>
          </a:p>
          <a:p>
            <a:pPr algn="l"/>
            <a:r>
              <a:rPr lang="zh-CN" altLang="en-US"/>
              <a:t>左右边界该如何缩小，三分法也就不再适用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12.</a:t>
            </a:r>
            <a:endParaRPr lang="en-US" altLang="zh-CN"/>
          </a:p>
        </p:txBody>
      </p:sp>
      <p:pic>
        <p:nvPicPr>
          <p:cNvPr id="6" name="内容占位符 5" descr="二叉树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6885" y="1536700"/>
            <a:ext cx="10029825" cy="1866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二叉树题解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4535" y="614680"/>
            <a:ext cx="6866890" cy="5750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</a:t>
            </a:r>
            <a:endParaRPr lang="en-US" altLang="zh-CN"/>
          </a:p>
        </p:txBody>
      </p:sp>
      <p:pic>
        <p:nvPicPr>
          <p:cNvPr id="4" name="内容占位符 3" descr="森林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54505"/>
            <a:ext cx="10429875" cy="781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森林的表示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9895" y="0"/>
            <a:ext cx="6379845" cy="6775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15</a:t>
            </a:r>
            <a:endParaRPr lang="en-US" altLang="zh-CN"/>
          </a:p>
        </p:txBody>
      </p:sp>
      <p:pic>
        <p:nvPicPr>
          <p:cNvPr id="4" name="内容占位符 3" descr="15.二叉树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2790825"/>
            <a:ext cx="8915400" cy="1276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2111131618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0"/>
            <a:ext cx="680529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大题解答步骤：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写出</a:t>
            </a:r>
            <a:r>
              <a:rPr lang="zh-CN" altLang="en-US"/>
              <a:t>思想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2.</a:t>
            </a:r>
            <a:r>
              <a:rPr lang="zh-CN" altLang="en-US"/>
              <a:t>写出</a:t>
            </a:r>
            <a:r>
              <a:rPr lang="zh-CN" altLang="en-US"/>
              <a:t>代码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3.</a:t>
            </a:r>
            <a:r>
              <a:rPr lang="zh-CN" altLang="en-US"/>
              <a:t>分析</a:t>
            </a:r>
            <a:r>
              <a:rPr lang="zh-CN" altLang="en-US"/>
              <a:t>复杂度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代码书写</a:t>
            </a:r>
            <a:r>
              <a:rPr lang="zh-CN" altLang="en-US"/>
              <a:t>步骤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写出必要的数据结构</a:t>
            </a:r>
            <a:r>
              <a:rPr lang="zh-CN" altLang="en-US"/>
              <a:t>定义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写出定义的函数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12--</a:t>
            </a:r>
            <a:r>
              <a:rPr lang="zh-CN" altLang="en-US"/>
              <a:t>最短路</a:t>
            </a:r>
            <a:endParaRPr lang="zh-CN" altLang="en-US"/>
          </a:p>
        </p:txBody>
      </p:sp>
      <p:pic>
        <p:nvPicPr>
          <p:cNvPr id="4" name="内容占位符 3" descr="最短路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6145" y="1959610"/>
            <a:ext cx="10372725" cy="3819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08330" y="1490345"/>
          <a:ext cx="446278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95"/>
                <a:gridCol w="1115695"/>
                <a:gridCol w="1115695"/>
                <a:gridCol w="1115695"/>
              </a:tblGrid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</a:tr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</a:tr>
              <a:tr h="4724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4622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7626985" y="183578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6780530" y="32721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5" idx="4"/>
            <a:endCxn id="6" idx="7"/>
          </p:cNvCxnSpPr>
          <p:nvPr/>
        </p:nvCxnSpPr>
        <p:spPr>
          <a:xfrm flipH="1">
            <a:off x="7560945" y="2750185"/>
            <a:ext cx="523240" cy="655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373620" y="26879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928610" y="44176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6" idx="5"/>
            <a:endCxn id="9" idx="1"/>
          </p:cNvCxnSpPr>
          <p:nvPr/>
        </p:nvCxnSpPr>
        <p:spPr>
          <a:xfrm>
            <a:off x="7560945" y="4052570"/>
            <a:ext cx="50165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849870" y="39966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6780530" y="55479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9" idx="3"/>
            <a:endCxn id="12" idx="7"/>
          </p:cNvCxnSpPr>
          <p:nvPr/>
        </p:nvCxnSpPr>
        <p:spPr>
          <a:xfrm flipH="1">
            <a:off x="7560945" y="5198110"/>
            <a:ext cx="501650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39990" y="51168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2" idx="6"/>
            <a:endCxn id="9" idx="4"/>
          </p:cNvCxnSpPr>
          <p:nvPr/>
        </p:nvCxnSpPr>
        <p:spPr>
          <a:xfrm flipV="1">
            <a:off x="7694930" y="5332095"/>
            <a:ext cx="690880" cy="67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62595" y="56648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2" idx="0"/>
            <a:endCxn id="6" idx="4"/>
          </p:cNvCxnSpPr>
          <p:nvPr/>
        </p:nvCxnSpPr>
        <p:spPr>
          <a:xfrm flipV="1">
            <a:off x="7237730" y="4186555"/>
            <a:ext cx="0" cy="1361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80530" y="45516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graphicFrame>
        <p:nvGraphicFramePr>
          <p:cNvPr id="20" name="表格 19"/>
          <p:cNvGraphicFramePr/>
          <p:nvPr>
            <p:custDataLst>
              <p:tags r:id="rId2"/>
            </p:custDataLst>
          </p:nvPr>
        </p:nvGraphicFramePr>
        <p:xfrm>
          <a:off x="608330" y="3823335"/>
          <a:ext cx="4462780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95"/>
                <a:gridCol w="1115695"/>
                <a:gridCol w="1115695"/>
                <a:gridCol w="1115695"/>
              </a:tblGrid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596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9923145" y="1313815"/>
          <a:ext cx="1261745" cy="279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45"/>
              </a:tblGrid>
              <a:tr h="699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</a:t>
                      </a:r>
                      <a:endParaRPr lang="en-US" altLang="zh-CN"/>
                    </a:p>
                  </a:txBody>
                  <a:tcPr/>
                </a:tc>
              </a:tr>
              <a:tr h="699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699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3--</a:t>
                      </a:r>
                      <a:r>
                        <a:rPr lang="zh-CN" altLang="en-US"/>
                        <a:t>最小的偏心度</a:t>
                      </a:r>
                      <a:r>
                        <a:rPr lang="en-US" altLang="zh-CN"/>
                        <a:t>--</a:t>
                      </a:r>
                      <a:r>
                        <a:rPr lang="zh-CN" altLang="en-US"/>
                        <a:t>中心点</a:t>
                      </a:r>
                      <a:endParaRPr lang="zh-CN" altLang="en-US"/>
                    </a:p>
                  </a:txBody>
                  <a:tcPr/>
                </a:tc>
              </a:tr>
              <a:tr h="699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最短路题解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4100" y="2082165"/>
            <a:ext cx="5857875" cy="2257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35" y="1018540"/>
            <a:ext cx="12032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找到两点</a:t>
            </a:r>
            <a:r>
              <a:rPr lang="en-US" altLang="zh-CN" sz="2400">
                <a:sym typeface="+mn-ea"/>
              </a:rPr>
              <a:t>u-&gt;v</a:t>
            </a:r>
            <a:r>
              <a:rPr lang="zh-CN" altLang="en-US" sz="2400">
                <a:sym typeface="+mn-ea"/>
              </a:rPr>
              <a:t>之间最短的路径。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前提：这两个点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v</a:t>
            </a:r>
            <a:r>
              <a:rPr lang="zh-CN" altLang="en-US" sz="2400">
                <a:sym typeface="+mn-ea"/>
              </a:rPr>
              <a:t>是联通的。</a:t>
            </a:r>
            <a:endParaRPr lang="zh-CN" altLang="en-US" sz="2400"/>
          </a:p>
        </p:txBody>
      </p:sp>
      <p:graphicFrame>
        <p:nvGraphicFramePr>
          <p:cNvPr id="12" name="对象 11"/>
          <p:cNvGraphicFramePr/>
          <p:nvPr/>
        </p:nvGraphicFramePr>
        <p:xfrm>
          <a:off x="362585" y="2367915"/>
          <a:ext cx="4130040" cy="32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2415540" imgH="2019300" progId="Paint.Picture">
                  <p:embed/>
                </p:oleObj>
              </mc:Choice>
              <mc:Fallback>
                <p:oleObj name="" r:id="rId1" imgW="2415540" imgH="201930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" y="2367915"/>
                        <a:ext cx="4130040" cy="324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745480" y="2367915"/>
          <a:ext cx="4147185" cy="32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331720" imgH="2019300" progId="Paint.Picture">
                  <p:embed/>
                </p:oleObj>
              </mc:Choice>
              <mc:Fallback>
                <p:oleObj name="" r:id="rId3" imgW="2331720" imgH="201930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5480" y="2367915"/>
                        <a:ext cx="4147185" cy="324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182745" y="573722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V1 ——&gt; V2</a:t>
            </a:r>
            <a:endParaRPr lang="zh-CN" altLang="en-US" sz="2000"/>
          </a:p>
          <a:p>
            <a:r>
              <a:rPr lang="zh-CN" altLang="en-US" sz="2000"/>
              <a:t>最短距离：9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35" y="1018540"/>
            <a:ext cx="120326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找到两点</a:t>
            </a:r>
            <a:r>
              <a:rPr lang="en-US" altLang="zh-CN" sz="2400"/>
              <a:t>u-&gt;v</a:t>
            </a:r>
            <a:r>
              <a:rPr lang="zh-CN" altLang="en-US" sz="2400"/>
              <a:t>之间最短的路径。</a:t>
            </a:r>
            <a:endParaRPr lang="zh-CN" altLang="en-US" sz="2400"/>
          </a:p>
          <a:p>
            <a:r>
              <a:rPr lang="zh-CN" altLang="en-US" sz="2400"/>
              <a:t>前提：这两个点</a:t>
            </a:r>
            <a:r>
              <a:rPr lang="en-US" altLang="zh-CN" sz="2400"/>
              <a:t>u</a:t>
            </a:r>
            <a:r>
              <a:rPr lang="zh-CN" altLang="en-US" sz="2400"/>
              <a:t>和</a:t>
            </a:r>
            <a:r>
              <a:rPr lang="en-US" altLang="zh-CN" sz="2400"/>
              <a:t>v</a:t>
            </a:r>
            <a:r>
              <a:rPr lang="zh-CN" altLang="en-US" sz="2400"/>
              <a:t>是联通的。</a:t>
            </a:r>
            <a:endParaRPr lang="zh-CN" altLang="en-US" sz="2400"/>
          </a:p>
          <a:p>
            <a:r>
              <a:rPr lang="zh-CN" altLang="en-US" sz="2400"/>
              <a:t>实际算法中，我们往往会求出从一个点</a:t>
            </a:r>
            <a:r>
              <a:rPr lang="en-US" altLang="zh-CN" sz="2400"/>
              <a:t>u</a:t>
            </a:r>
            <a:r>
              <a:rPr lang="zh-CN" altLang="en-US" sz="2400"/>
              <a:t>出发，到其他所有点的最短距离。</a:t>
            </a:r>
            <a:endParaRPr lang="zh-CN" altLang="en-US" sz="2400"/>
          </a:p>
        </p:txBody>
      </p:sp>
      <p:graphicFrame>
        <p:nvGraphicFramePr>
          <p:cNvPr id="12" name="对象 11"/>
          <p:cNvGraphicFramePr/>
          <p:nvPr/>
        </p:nvGraphicFramePr>
        <p:xfrm>
          <a:off x="362585" y="2367915"/>
          <a:ext cx="4130040" cy="32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2415540" imgH="2019300" progId="Paint.Picture">
                  <p:embed/>
                </p:oleObj>
              </mc:Choice>
              <mc:Fallback>
                <p:oleObj name="" r:id="rId1" imgW="2415540" imgH="201930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585" y="2367915"/>
                        <a:ext cx="4130040" cy="324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745480" y="2367915"/>
          <a:ext cx="4147185" cy="324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331720" imgH="2019300" progId="Paint.Picture">
                  <p:embed/>
                </p:oleObj>
              </mc:Choice>
              <mc:Fallback>
                <p:oleObj name="" r:id="rId3" imgW="2331720" imgH="201930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5480" y="2367915"/>
                        <a:ext cx="4147185" cy="324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182745" y="573722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V1 ——&gt; V2</a:t>
            </a:r>
            <a:endParaRPr lang="zh-CN" altLang="en-US" sz="2000"/>
          </a:p>
          <a:p>
            <a:r>
              <a:rPr lang="zh-CN" altLang="en-US" sz="2000"/>
              <a:t>最短距离：9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8255"/>
            <a:ext cx="12211685" cy="10267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2260" y="120650"/>
            <a:ext cx="103003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最短路</a:t>
            </a:r>
            <a:endParaRPr lang="zh-CN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0" y="1088390"/>
            <a:ext cx="5954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一、</a:t>
            </a:r>
            <a:r>
              <a:rPr lang="en-US" altLang="zh-CN" sz="2400" b="1"/>
              <a:t>Dijkstra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90170" y="1548765"/>
            <a:ext cx="120326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/>
              <a:t>用数组</a:t>
            </a:r>
            <a:r>
              <a:rPr lang="en-US" altLang="zh-CN" sz="2400"/>
              <a:t>dis[1...n]</a:t>
            </a:r>
            <a:r>
              <a:rPr lang="zh-CN" altLang="en-US" sz="2400"/>
              <a:t>表示</a:t>
            </a:r>
            <a:r>
              <a:rPr lang="zh-CN" altLang="en-US" sz="2400">
                <a:sym typeface="+mn-ea"/>
              </a:rPr>
              <a:t>起点</a:t>
            </a:r>
            <a:r>
              <a:rPr lang="en-US" altLang="zh-CN" sz="2400">
                <a:sym typeface="+mn-ea"/>
              </a:rPr>
              <a:t>u</a:t>
            </a:r>
            <a:r>
              <a:rPr lang="zh-CN" altLang="en-US" sz="2400"/>
              <a:t>到</a:t>
            </a:r>
            <a:r>
              <a:rPr lang="zh-CN" altLang="en-US" sz="2400">
                <a:sym typeface="+mn-ea"/>
              </a:rPr>
              <a:t>每个节点</a:t>
            </a:r>
            <a:r>
              <a:rPr lang="zh-CN" altLang="en-US" sz="2400"/>
              <a:t>的最短距离。</a:t>
            </a:r>
            <a:endParaRPr lang="zh-CN" altLang="en-US" sz="2400"/>
          </a:p>
          <a:p>
            <a:r>
              <a:rPr lang="zh-CN" altLang="en-US" sz="2400"/>
              <a:t>目标：求出</a:t>
            </a:r>
            <a:r>
              <a:rPr lang="en-US" altLang="zh-CN" sz="2400"/>
              <a:t>dis[1..n]</a:t>
            </a:r>
            <a:r>
              <a:rPr lang="zh-CN" altLang="en-US" sz="2400"/>
              <a:t>。</a:t>
            </a:r>
            <a:endParaRPr lang="zh-CN" sz="2400"/>
          </a:p>
          <a:p>
            <a:r>
              <a:rPr lang="zh-CN" sz="2400"/>
              <a:t>每次找到当前距离最短且未被选过的点</a:t>
            </a:r>
            <a:r>
              <a:rPr lang="en-US" altLang="zh-CN" sz="2400"/>
              <a:t>t</a:t>
            </a:r>
            <a:r>
              <a:rPr lang="zh-CN" sz="2400"/>
              <a:t>，用所有与</a:t>
            </a:r>
            <a:r>
              <a:rPr lang="en-US" altLang="zh-CN" sz="2400"/>
              <a:t>t</a:t>
            </a:r>
            <a:r>
              <a:rPr lang="zh-CN" altLang="en-US" sz="2400"/>
              <a:t>相连的边来更新</a:t>
            </a:r>
            <a:r>
              <a:rPr lang="en-US" altLang="zh-CN" sz="2400"/>
              <a:t>dis[]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比如：有一条边</a:t>
            </a:r>
            <a:r>
              <a:rPr lang="en-US" altLang="zh-CN" sz="2400"/>
              <a:t>(t-&gt;p)</a:t>
            </a:r>
            <a:r>
              <a:rPr lang="zh-CN" altLang="en-US" sz="2400"/>
              <a:t>，边权为</a:t>
            </a:r>
            <a:r>
              <a:rPr lang="en-US" altLang="zh-CN" sz="2400"/>
              <a:t>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/>
              <a:t>dis[p]&gt;dis[t]+w</a:t>
            </a:r>
            <a:r>
              <a:rPr lang="zh-CN" altLang="en-US" sz="2400"/>
              <a:t>，显然，我们应该对点</a:t>
            </a:r>
            <a:r>
              <a:rPr lang="en-US" altLang="zh-CN" sz="2400"/>
              <a:t>p</a:t>
            </a:r>
            <a:r>
              <a:rPr lang="zh-CN" altLang="en-US" sz="2400"/>
              <a:t>换一种走法，换成：</a:t>
            </a:r>
            <a:r>
              <a:rPr lang="en-US" altLang="zh-CN" sz="2400"/>
              <a:t>u-&gt;t-&gt;p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因此，更新：</a:t>
            </a:r>
            <a:r>
              <a:rPr lang="en-US" altLang="zh-CN" sz="2400"/>
              <a:t>dis[p]=dis[t]+w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如果</a:t>
            </a:r>
            <a:r>
              <a:rPr lang="en-US" altLang="zh-CN" sz="2400">
                <a:sym typeface="+mn-ea"/>
              </a:rPr>
              <a:t>dis[p]≤dis[t]+w</a:t>
            </a:r>
            <a:r>
              <a:rPr lang="zh-CN" altLang="en-US" sz="2400">
                <a:sym typeface="+mn-ea"/>
              </a:rPr>
              <a:t>，无事发生。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因为每个点只能被选中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次，如此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轮后，得到数组</a:t>
            </a:r>
            <a:r>
              <a:rPr lang="en-US" altLang="zh-CN" sz="2400">
                <a:sym typeface="+mn-ea"/>
              </a:rPr>
              <a:t>dis[]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TABLE_BEAUTIFY" val="smartTable{ec3ea75c-1fb9-4203-89c6-9b24a5d8feaa}"/>
  <p:tag name="TABLE_ENDDRAG_ORIGIN_RECT" val="99*220"/>
  <p:tag name="TABLE_ENDDRAG_RECT" val="719*117*99*22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46cf09b1-de68-4bd3-80a1-1d9cdf7df2d8}"/>
  <p:tag name="TABLE_ENDDRAG_ORIGIN_RECT" val="351*187"/>
  <p:tag name="TABLE_ENDDRAG_RECT" val="47*301*351*18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UNIT_PLACING_PICTURE_USER_VIEWPORT" val="{&quot;height&quot;:7495,&quot;width&quot;:4996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2734</Words>
  <Application>WPS 演示</Application>
  <PresentationFormat>宽屏</PresentationFormat>
  <Paragraphs>273</Paragraphs>
  <Slides>38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Paint.Picture</vt:lpstr>
      <vt:lpstr>Paint.Picture</vt:lpstr>
      <vt:lpstr>Paint.Picture</vt:lpstr>
      <vt:lpstr>Paint.Picture</vt:lpstr>
      <vt:lpstr>数据结构讲课</vt:lpstr>
      <vt:lpstr>PowerPoint 演示文稿</vt:lpstr>
      <vt:lpstr>PowerPoint 演示文稿</vt:lpstr>
      <vt:lpstr>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算法--查找 双指针思想</vt:lpstr>
      <vt:lpstr>PowerPoint 演示文稿</vt:lpstr>
      <vt:lpstr>PowerPoint 演示文稿</vt:lpstr>
      <vt:lpstr>12.</vt:lpstr>
      <vt:lpstr>PowerPoint 演示文稿</vt:lpstr>
      <vt:lpstr>12</vt:lpstr>
      <vt:lpstr>PowerPoint 演示文稿</vt:lpstr>
      <vt:lpstr>15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惊奇之心</cp:lastModifiedBy>
  <cp:revision>175</cp:revision>
  <dcterms:created xsi:type="dcterms:W3CDTF">2019-06-19T02:08:00Z</dcterms:created>
  <dcterms:modified xsi:type="dcterms:W3CDTF">2021-11-13T11:17:04Z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01F614105E544ABC8BC6899125B1AE27</vt:lpwstr>
  </property>
</Properties>
</file>