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0"/>
  </p:notesMasterIdLst>
  <p:sldIdLst>
    <p:sldId id="256" r:id="rId2"/>
    <p:sldId id="328" r:id="rId3"/>
    <p:sldId id="329" r:id="rId4"/>
    <p:sldId id="297" r:id="rId5"/>
    <p:sldId id="298" r:id="rId6"/>
    <p:sldId id="302" r:id="rId7"/>
    <p:sldId id="330" r:id="rId8"/>
    <p:sldId id="331" r:id="rId9"/>
    <p:sldId id="332" r:id="rId10"/>
    <p:sldId id="333" r:id="rId11"/>
    <p:sldId id="300" r:id="rId12"/>
    <p:sldId id="301" r:id="rId13"/>
    <p:sldId id="334" r:id="rId14"/>
    <p:sldId id="335" r:id="rId15"/>
    <p:sldId id="429" r:id="rId16"/>
    <p:sldId id="322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03" r:id="rId25"/>
    <p:sldId id="344" r:id="rId26"/>
    <p:sldId id="345" r:id="rId27"/>
    <p:sldId id="304" r:id="rId28"/>
    <p:sldId id="347" r:id="rId29"/>
    <p:sldId id="348" r:id="rId30"/>
    <p:sldId id="305" r:id="rId31"/>
    <p:sldId id="346" r:id="rId32"/>
    <p:sldId id="349" r:id="rId33"/>
    <p:sldId id="350" r:id="rId34"/>
    <p:sldId id="351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24" r:id="rId57"/>
    <p:sldId id="325" r:id="rId58"/>
    <p:sldId id="430" r:id="rId59"/>
    <p:sldId id="431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13" r:id="rId76"/>
    <p:sldId id="432" r:id="rId77"/>
    <p:sldId id="314" r:id="rId78"/>
    <p:sldId id="390" r:id="rId79"/>
    <p:sldId id="391" r:id="rId80"/>
    <p:sldId id="392" r:id="rId81"/>
    <p:sldId id="393" r:id="rId82"/>
    <p:sldId id="394" r:id="rId83"/>
    <p:sldId id="395" r:id="rId84"/>
    <p:sldId id="396" r:id="rId85"/>
    <p:sldId id="397" r:id="rId86"/>
    <p:sldId id="398" r:id="rId87"/>
    <p:sldId id="399" r:id="rId88"/>
    <p:sldId id="402" r:id="rId89"/>
    <p:sldId id="403" r:id="rId90"/>
    <p:sldId id="404" r:id="rId91"/>
    <p:sldId id="400" r:id="rId92"/>
    <p:sldId id="401" r:id="rId93"/>
    <p:sldId id="405" r:id="rId94"/>
    <p:sldId id="406" r:id="rId95"/>
    <p:sldId id="318" r:id="rId96"/>
    <p:sldId id="407" r:id="rId97"/>
    <p:sldId id="408" r:id="rId98"/>
    <p:sldId id="409" r:id="rId99"/>
    <p:sldId id="410" r:id="rId100"/>
    <p:sldId id="411" r:id="rId101"/>
    <p:sldId id="412" r:id="rId102"/>
    <p:sldId id="413" r:id="rId103"/>
    <p:sldId id="414" r:id="rId104"/>
    <p:sldId id="415" r:id="rId105"/>
    <p:sldId id="416" r:id="rId106"/>
    <p:sldId id="417" r:id="rId107"/>
    <p:sldId id="418" r:id="rId108"/>
    <p:sldId id="419" r:id="rId109"/>
    <p:sldId id="420" r:id="rId110"/>
    <p:sldId id="421" r:id="rId111"/>
    <p:sldId id="422" r:id="rId112"/>
    <p:sldId id="423" r:id="rId113"/>
    <p:sldId id="424" r:id="rId114"/>
    <p:sldId id="425" r:id="rId115"/>
    <p:sldId id="426" r:id="rId116"/>
    <p:sldId id="427" r:id="rId117"/>
    <p:sldId id="428" r:id="rId118"/>
    <p:sldId id="295" r:id="rId1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723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631F0-CFD4-4034-B123-5997CA4FFCC7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429A5-95DA-4A1C-A3A8-1F25463B0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0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9E0006-CDA0-499D-B8BD-21FF6ECE7269}" type="slidenum">
              <a:rPr lang="en-US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0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4BA32A-3DDE-4500-B086-AEADCA8B68F7}" type="slidenum">
              <a:rPr lang="en-US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7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E70E47-4D9C-436C-93F6-F811D39A096B}" type="slidenum">
              <a:rPr lang="en-US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6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41E52D7-F760-4D9E-93DC-0ABCA197D986}" type="slidenum">
              <a:rPr lang="en-US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A903-78BF-49DC-ACB6-D72EC562E564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" y="5440680"/>
            <a:ext cx="10763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" y="5440680"/>
            <a:ext cx="10763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65F0-C2F4-4321-B82B-0A15CE44F760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14C6-6F34-4AF9-A803-6C32C7B9E3A5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366713"/>
            <a:ext cx="7793037" cy="1081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3 - PL/SQL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D9013-0C6E-45CD-A21B-400F82D2B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89E6-F5CD-4EB1-B9F5-5E73EA39A6AC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2997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2997"/>
            <a:ext cx="2133600" cy="365125"/>
          </a:xfrm>
        </p:spPr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29D9-D7A7-461D-9ADC-FF2E799826F6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7F9-9D37-443C-85C6-3EDFB873C0E2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DE43-D877-49B5-B6F4-621FC5388702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463-0DC5-4DE6-8FE2-608338DA6D43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314F-06FD-47CC-A55A-26737E835BC2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C28-D7ED-4F3F-810F-92003886CCA2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CADD-3FCC-4E22-9E56-C73EF2AD8697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522" y="10160"/>
            <a:ext cx="734998" cy="1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3AA0-6128-4AFD-A105-49828BC40937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AC75-B517-4993-AF58-7AEA0F029D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160" y="6424613"/>
            <a:ext cx="9144000" cy="433387"/>
          </a:xfrm>
          <a:prstGeom prst="rect">
            <a:avLst/>
          </a:prstGeom>
          <a:solidFill>
            <a:srgbClr val="FFCC00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B28359_01/appdev.111/b28370/reservewords.htm#CIHDHD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420</a:t>
            </a:r>
            <a:br>
              <a:rPr lang="en-US" dirty="0" smtClean="0"/>
            </a:br>
            <a:r>
              <a:rPr lang="en-US" dirty="0" smtClean="0"/>
              <a:t>Chapter 13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PL/SQL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Motivation for PL/SQL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C00000"/>
                </a:solidFill>
              </a:rPr>
              <a:t>Anonymous vs. Named PL/SQL Programs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Basic PL/SQL Features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rgbClr val="C00000"/>
                </a:solidFill>
              </a:rPr>
              <a:t>Basic Structure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Variables and Assignment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Control Structures (if … then, loop)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Using SQL in PL/SQL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Insert, Update, Delete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Implicit Cursor (Select)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Explicit Cursor (Select)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075A4D-ACF6-4343-9593-3DB4E40F3C4F}" type="slidenum">
              <a:rPr lang="en-US">
                <a:latin typeface="Tahoma" pitchFamily="34" charset="0"/>
              </a:rPr>
              <a:pPr/>
              <a:t>10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Cursor definition error: make sure you try out the SQL statement before defining the cursor</a:t>
            </a:r>
          </a:p>
          <a:p>
            <a:pPr lvl="1"/>
            <a:r>
              <a:rPr lang="en-US" sz="2000" dirty="0" smtClean="0"/>
              <a:t>Do NOT use variable names that are the same as table or column names</a:t>
            </a:r>
          </a:p>
          <a:p>
            <a:r>
              <a:rPr lang="en-US" sz="2400" dirty="0" smtClean="0"/>
              <a:t>Forget to check exit condition (never do this!)</a:t>
            </a:r>
          </a:p>
          <a:p>
            <a:r>
              <a:rPr lang="en-US" sz="2400" dirty="0" smtClean="0"/>
              <a:t>Forget to open cursor</a:t>
            </a:r>
          </a:p>
          <a:p>
            <a:r>
              <a:rPr lang="en-US" sz="2400" dirty="0" smtClean="0"/>
              <a:t>Forget to fetch cursor in the loop body</a:t>
            </a:r>
          </a:p>
          <a:p>
            <a:r>
              <a:rPr lang="en-US" sz="2400" dirty="0" smtClean="0"/>
              <a:t>Forget to use a loop</a:t>
            </a:r>
          </a:p>
          <a:p>
            <a:r>
              <a:rPr lang="en-US" sz="2400" dirty="0" smtClean="0"/>
              <a:t>Forget to close cursor</a:t>
            </a:r>
          </a:p>
          <a:p>
            <a:r>
              <a:rPr lang="en-US" sz="2400" dirty="0" smtClean="0"/>
              <a:t>Forget correct order in the loop (must be (1) fetch; (2) exit test; and (3) process results;)</a:t>
            </a:r>
          </a:p>
        </p:txBody>
      </p:sp>
      <p:sp>
        <p:nvSpPr>
          <p:cNvPr id="1218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F5425A-E008-40BB-AB8B-940A12A23CFC}" type="slidenum">
              <a:rPr lang="en-US">
                <a:latin typeface="Tahoma" pitchFamily="34" charset="0"/>
              </a:rPr>
              <a:pPr/>
              <a:t>100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error</a:t>
            </a:r>
          </a:p>
        </p:txBody>
      </p:sp>
      <p:sp>
        <p:nvSpPr>
          <p:cNvPr id="1228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C8CAF6-B916-4AF0-9932-87E4DE9D6C10}" type="slidenum">
              <a:rPr lang="en-US">
                <a:latin typeface="Tahoma" pitchFamily="34" charset="0"/>
              </a:rPr>
              <a:pPr/>
              <a:t>101</a:t>
            </a:fld>
            <a:endParaRPr lang="en-US">
              <a:latin typeface="Tahoma" pitchFamily="34" charset="0"/>
            </a:endParaRPr>
          </a:p>
        </p:txBody>
      </p:sp>
      <p:sp>
        <p:nvSpPr>
          <p:cNvPr id="122884" name="TextBox 1"/>
          <p:cNvSpPr txBox="1">
            <a:spLocks noChangeArrowheads="1"/>
          </p:cNvSpPr>
          <p:nvPr/>
        </p:nvSpPr>
        <p:spPr bwMode="auto">
          <a:xfrm>
            <a:off x="152400" y="1447800"/>
            <a:ext cx="8763000" cy="3554819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 is select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cursor definition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Emp.ename%type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variables to hold results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variables to hold results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open c1; -- open cursor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fetch c1 into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fetch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|| ',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 -- print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close c1; -- close cursor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5181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CAUTION: DO NOT EXECUTE THIS CODE!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9143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Must check exit condition, otherwise you will get an infinite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39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A17AD9-ADD3-470A-9C2B-CD2152BF8A7E}" type="slidenum">
              <a:rPr lang="en-US">
                <a:latin typeface="Tahoma" pitchFamily="34" charset="0"/>
              </a:rPr>
              <a:pPr/>
              <a:t>102</a:t>
            </a:fld>
            <a:endParaRPr lang="en-US">
              <a:latin typeface="Tahoma" pitchFamily="34" charset="0"/>
            </a:endParaRPr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304800" y="2362200"/>
            <a:ext cx="8458200" cy="376103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 is select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cursor definition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Emp.ename%type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variables to hold results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variables to hold results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open c1; -- open cursor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fetch c1 into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fetch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exit when c1%notfound;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|| ',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 -- print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close c1; -- close cursor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What If Check Condition After Print?</a:t>
            </a:r>
          </a:p>
        </p:txBody>
      </p:sp>
      <p:sp>
        <p:nvSpPr>
          <p:cNvPr id="1249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CD397D-8E4A-4F8C-A22F-48D5CDBCAEB0}" type="slidenum">
              <a:rPr lang="en-US">
                <a:latin typeface="Tahoma" pitchFamily="34" charset="0"/>
              </a:rPr>
              <a:pPr/>
              <a:t>103</a:t>
            </a:fld>
            <a:endParaRPr lang="en-US">
              <a:latin typeface="Tahoma" pitchFamily="34" charset="0"/>
            </a:endParaRPr>
          </a:p>
        </p:txBody>
      </p:sp>
      <p:sp>
        <p:nvSpPr>
          <p:cNvPr id="124932" name="TextBox 1"/>
          <p:cNvSpPr txBox="1">
            <a:spLocks noChangeArrowheads="1"/>
          </p:cNvSpPr>
          <p:nvPr/>
        </p:nvSpPr>
        <p:spPr bwMode="auto">
          <a:xfrm>
            <a:off x="304800" y="1676399"/>
            <a:ext cx="8610600" cy="400725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 is select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cursor definition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Emp.ename%type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variables to hold results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variables to hold results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open c1; -- open cursor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fetch c1 into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fetch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|| ',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-- print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exit when c1%NOTFOUND; --- exit check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close c1; -- close cursor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What If Check Condition After Print?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fetch c1 into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fetch	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 = ' ||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|| ',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' ||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 -- print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exit when c1%NOTFOUND; --- exit check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 loop;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70000"/>
              </a:lnSpc>
            </a:pPr>
            <a:r>
              <a:rPr lang="en-US" sz="2400" dirty="0" smtClean="0"/>
              <a:t>Error because we should print only if exit condition is not satisfied</a:t>
            </a:r>
          </a:p>
          <a:p>
            <a:pPr>
              <a:lnSpc>
                <a:spcPct val="70000"/>
              </a:lnSpc>
            </a:pPr>
            <a:r>
              <a:rPr lang="en-US" sz="2400" dirty="0" smtClean="0"/>
              <a:t>So we print one more time when the exit condition is satisfied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70000"/>
              </a:lnSpc>
            </a:pPr>
            <a:r>
              <a:rPr lang="en-US" sz="2400" dirty="0" smtClean="0"/>
              <a:t>Similarly,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fetch</a:t>
            </a:r>
            <a:r>
              <a:rPr lang="en-US" sz="2400" dirty="0" smtClean="0"/>
              <a:t> should be placed before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z="2400" dirty="0" smtClean="0"/>
              <a:t> because only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fetch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will update cursor status (found or not found), and we can not check cursor status before it is updated</a:t>
            </a:r>
          </a:p>
        </p:txBody>
      </p:sp>
      <p:sp>
        <p:nvSpPr>
          <p:cNvPr id="1259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002797-DC9C-4A8A-AD08-0D4AE04D59B7}" type="slidenum">
              <a:rPr lang="en-US">
                <a:latin typeface="Tahoma" pitchFamily="34" charset="0"/>
              </a:rPr>
              <a:pPr/>
              <a:t>104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Stick to the Order of Fetch, Exit, and Print</a:t>
            </a:r>
          </a:p>
        </p:txBody>
      </p:sp>
      <p:sp>
        <p:nvSpPr>
          <p:cNvPr id="1269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D1C245-1B96-46B3-AB62-D0C10FEC2AA9}" type="slidenum">
              <a:rPr lang="en-US">
                <a:latin typeface="Tahoma" pitchFamily="34" charset="0"/>
              </a:rPr>
              <a:pPr/>
              <a:t>105</a:t>
            </a:fld>
            <a:endParaRPr lang="en-US">
              <a:latin typeface="Tahoma" pitchFamily="34" charset="0"/>
            </a:endParaRPr>
          </a:p>
        </p:txBody>
      </p:sp>
      <p:sp>
        <p:nvSpPr>
          <p:cNvPr id="126980" name="TextBox 1"/>
          <p:cNvSpPr txBox="1">
            <a:spLocks noChangeArrowheads="1"/>
          </p:cNvSpPr>
          <p:nvPr/>
        </p:nvSpPr>
        <p:spPr bwMode="auto">
          <a:xfrm>
            <a:off x="304800" y="2362200"/>
            <a:ext cx="8534400" cy="33416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cursor_name IS SQL-statements;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variable-definitions;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open cursor_name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FETCH </a:t>
            </a:r>
            <a:r>
              <a:rPr lang="en-US" sz="2200" b="1" i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cursor_name</a:t>
            </a: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2200" b="1" i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variable_name(s)</a:t>
            </a: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cursor_name%notfound;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-- handle results, e.g., print them out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close cursor_name;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Rowtype Variable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declare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  cursor cursor_name is SQL-statement;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  variable-name cursor_name%rowtype;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  open cursor_name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 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	  FETCH </a:t>
            </a:r>
            <a:r>
              <a:rPr lang="en-US" sz="2000" b="1" i="1" smtClean="0">
                <a:solidFill>
                  <a:srgbClr val="C00000"/>
                </a:solidFill>
                <a:latin typeface="Courier New" pitchFamily="49" charset="0"/>
              </a:rPr>
              <a:t>cursor_name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 INTO </a:t>
            </a:r>
            <a:r>
              <a:rPr lang="en-US" sz="2000" b="1" i="1" smtClean="0">
                <a:solidFill>
                  <a:srgbClr val="C00000"/>
                </a:solidFill>
                <a:latin typeface="Courier New" pitchFamily="49" charset="0"/>
              </a:rPr>
              <a:t>variable_name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	  exit when cursor_name%notfound;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	  -- handle results, e.g., print them 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  end loop;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  close cursor_name;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end;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The rowtype variable will have columns in the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smtClean="0"/>
              <a:t> clause of SQL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You can use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variable-name.column-name</a:t>
            </a:r>
            <a:r>
              <a:rPr lang="en-US" sz="2000" smtClean="0"/>
              <a:t> after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fetch</a:t>
            </a:r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1280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88F0C5-BBA7-43C2-AE9E-24F637AAB3C3}" type="slidenum">
              <a:rPr lang="en-US">
                <a:latin typeface="Tahoma" pitchFamily="34" charset="0"/>
              </a:rPr>
              <a:pPr/>
              <a:t>106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Rowtype Variable</a:t>
            </a:r>
          </a:p>
        </p:txBody>
      </p:sp>
      <p:sp>
        <p:nvSpPr>
          <p:cNvPr id="1290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392D67-44B3-439B-9456-E7CF1BB0F1E9}" type="slidenum">
              <a:rPr lang="en-US">
                <a:latin typeface="Tahoma" pitchFamily="34" charset="0"/>
              </a:rPr>
              <a:pPr/>
              <a:t>107</a:t>
            </a:fld>
            <a:endParaRPr lang="en-US">
              <a:latin typeface="Tahoma" pitchFamily="34" charset="0"/>
            </a:endParaRPr>
          </a:p>
        </p:txBody>
      </p:sp>
      <p:sp>
        <p:nvSpPr>
          <p:cNvPr id="129028" name="TextBox 1"/>
          <p:cNvSpPr txBox="1">
            <a:spLocks noChangeArrowheads="1"/>
          </p:cNvSpPr>
          <p:nvPr/>
        </p:nvSpPr>
        <p:spPr bwMode="auto">
          <a:xfrm>
            <a:off x="249238" y="1828800"/>
            <a:ext cx="8666162" cy="424815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 is select ename, dname from Emp, Dept where Dept.did = Emp.did; -- cursor definition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r c1%rowtype; -- variable has the same type as a row returned by the cursor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open c1; -- open cursor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fetch c1 into r; -- fetch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c1%NOTFOUND; --- exit check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dbms_output.put_line('name = ' || r.ename || ', dept = ' || r.dname);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close c1; -- close cursor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for Efficient PL/SQL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 to minimize the amount of processing done in PL/SQL, push most processing to SQL</a:t>
            </a:r>
          </a:p>
          <a:p>
            <a:r>
              <a:rPr lang="en-US" smtClean="0"/>
              <a:t>Do not issue many SQL statements (overhead of parsing SQL, allocate memory for cursors, passing results back, etc.)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300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51F78F-BE6B-415F-AAF6-CDE92CB3438B}" type="slidenum">
              <a:rPr lang="en-US">
                <a:latin typeface="Tahoma" pitchFamily="34" charset="0"/>
              </a:rPr>
              <a:pPr/>
              <a:t>108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just print out results</a:t>
            </a:r>
          </a:p>
        </p:txBody>
      </p:sp>
      <p:sp>
        <p:nvSpPr>
          <p:cNvPr id="1310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9CF8E9-3F19-4459-942F-F69E55EFB400}" type="slidenum">
              <a:rPr lang="en-US">
                <a:latin typeface="Tahoma" pitchFamily="34" charset="0"/>
              </a:rPr>
              <a:pPr/>
              <a:t>109</a:t>
            </a:fld>
            <a:endParaRPr lang="en-US">
              <a:latin typeface="Tahoma" pitchFamily="34" charset="0"/>
            </a:endParaRPr>
          </a:p>
        </p:txBody>
      </p:sp>
      <p:sp>
        <p:nvSpPr>
          <p:cNvPr id="131076" name="TextBox 1"/>
          <p:cNvSpPr txBox="1">
            <a:spLocks noChangeArrowheads="1"/>
          </p:cNvSpPr>
          <p:nvPr/>
        </p:nvSpPr>
        <p:spPr bwMode="auto">
          <a:xfrm>
            <a:off x="152400" y="1524000"/>
            <a:ext cx="8839200" cy="4678204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 is select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cursor definition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Emp.ename%type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variables to hold 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variables to hold 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open c1; -- open cursor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fetch c1 into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fetch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c1%NOTFOUND; --- exit check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|| ',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 -- print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close c1; -- close cursor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PL/SQL Program Unit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standard structure of a PL/SQL block consists of three sections</a:t>
            </a:r>
          </a:p>
          <a:p>
            <a:pPr lvl="1" eaLnBrk="1" hangingPunct="1"/>
            <a:r>
              <a:rPr lang="en-US" dirty="0" smtClean="0"/>
              <a:t>Declarative</a:t>
            </a:r>
          </a:p>
          <a:p>
            <a:pPr lvl="1" eaLnBrk="1" hangingPunct="1"/>
            <a:r>
              <a:rPr lang="en-US" dirty="0" smtClean="0"/>
              <a:t>Executable</a:t>
            </a:r>
          </a:p>
          <a:p>
            <a:pPr lvl="1" eaLnBrk="1" hangingPunct="1"/>
            <a:r>
              <a:rPr lang="en-US" dirty="0" smtClean="0"/>
              <a:t>Exception handling </a:t>
            </a:r>
          </a:p>
          <a:p>
            <a:pPr eaLnBrk="1" hangingPunct="1"/>
            <a:r>
              <a:rPr lang="en-US" dirty="0" smtClean="0"/>
              <a:t>Each statement ends with a semi-colon</a:t>
            </a: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F120DC-6C8E-4C8E-9A9A-3FBAF186404C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Cursor with Input Parameter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Declaring a cursor with parameter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cursor-name(input-parameter parameter-type) is SQL-statement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Opening a cursor with parameter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open cursor-name(input parameter)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The SQL statement can use the input parameter</a:t>
            </a:r>
          </a:p>
        </p:txBody>
      </p:sp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CD4500-A543-4BB2-B74B-A06D69844455}" type="slidenum">
              <a:rPr lang="en-US">
                <a:latin typeface="Tahoma" pitchFamily="34" charset="0"/>
              </a:rPr>
              <a:pPr/>
              <a:t>110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Cursor with Input Parameter</a:t>
            </a:r>
          </a:p>
        </p:txBody>
      </p:sp>
      <p:sp>
        <p:nvSpPr>
          <p:cNvPr id="135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17F9F5-D2EE-4CCA-BD20-B45088489BCF}" type="slidenum">
              <a:rPr lang="en-US">
                <a:latin typeface="Tahoma" pitchFamily="34" charset="0"/>
              </a:rPr>
              <a:pPr/>
              <a:t>111</a:t>
            </a:fld>
            <a:endParaRPr lang="en-US">
              <a:latin typeface="Tahoma" pitchFamily="34" charset="0"/>
            </a:endParaRPr>
          </a:p>
        </p:txBody>
      </p:sp>
      <p:sp>
        <p:nvSpPr>
          <p:cNvPr id="135172" name="TextBox 1"/>
          <p:cNvSpPr txBox="1">
            <a:spLocks noChangeArrowheads="1"/>
          </p:cNvSpPr>
          <p:nvPr/>
        </p:nvSpPr>
        <p:spPr bwMode="auto">
          <a:xfrm>
            <a:off x="228600" y="1524000"/>
            <a:ext cx="8686800" cy="4539704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 highest salary in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Emp.ename%type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msal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Emp.salary%type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msal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number) is select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where salary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msal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select max(salary) into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msal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msal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is not null)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open c1(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msal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fetch c1 into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exit when c1%NOTFOUND;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close c1;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if;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with Cursor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 smtClean="0"/>
              <a:t>Cursor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 Loop</a:t>
            </a:r>
            <a:r>
              <a:rPr lang="en-US" sz="2400" dirty="0" smtClean="0"/>
              <a:t> approach: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cursor_name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is select statement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row-type-variable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400" b="1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cursor_name</a:t>
            </a:r>
            <a:r>
              <a:rPr lang="en-US" sz="24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processing statements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533400" indent="-5334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No need to open/close/fetch cursor (done automatically)</a:t>
            </a:r>
          </a:p>
          <a:p>
            <a:pPr marL="533400" indent="-5334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No need to declare variables. A </a:t>
            </a:r>
            <a:r>
              <a:rPr lang="en-US" sz="2400" dirty="0" err="1" smtClean="0"/>
              <a:t>rowtype</a:t>
            </a:r>
            <a:r>
              <a:rPr lang="en-US" sz="2400" dirty="0" smtClean="0"/>
              <a:t> variable is created automatically</a:t>
            </a:r>
          </a:p>
          <a:p>
            <a:pPr marL="533400" indent="-5334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Can still add exit condition to end loop earlier</a:t>
            </a:r>
          </a:p>
        </p:txBody>
      </p:sp>
      <p:sp>
        <p:nvSpPr>
          <p:cNvPr id="136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4D4F81-3AB9-431F-8BA9-9021E65D841F}" type="slidenum">
              <a:rPr lang="en-US">
                <a:latin typeface="Tahoma" pitchFamily="34" charset="0"/>
              </a:rPr>
              <a:pPr/>
              <a:t>112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with Cursor</a:t>
            </a:r>
          </a:p>
        </p:txBody>
      </p:sp>
      <p:sp>
        <p:nvSpPr>
          <p:cNvPr id="137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Cursor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 Loop</a:t>
            </a:r>
            <a:r>
              <a:rPr lang="en-US" dirty="0" smtClean="0"/>
              <a:t> approach:</a:t>
            </a:r>
          </a:p>
        </p:txBody>
      </p:sp>
      <p:sp>
        <p:nvSpPr>
          <p:cNvPr id="137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A15264-CAF3-46AE-B2F8-6A8002886E86}" type="slidenum">
              <a:rPr lang="en-US">
                <a:latin typeface="Tahoma" pitchFamily="34" charset="0"/>
              </a:rPr>
              <a:pPr/>
              <a:t>113</a:t>
            </a:fld>
            <a:endParaRPr lang="en-US">
              <a:latin typeface="Tahoma" pitchFamily="34" charset="0"/>
            </a:endParaRPr>
          </a:p>
        </p:txBody>
      </p:sp>
      <p:sp>
        <p:nvSpPr>
          <p:cNvPr id="137221" name="TextBox 1"/>
          <p:cNvSpPr txBox="1">
            <a:spLocks noChangeArrowheads="1"/>
          </p:cNvSpPr>
          <p:nvPr/>
        </p:nvSpPr>
        <p:spPr bwMode="auto">
          <a:xfrm>
            <a:off x="152400" y="2514600"/>
            <a:ext cx="8839200" cy="34782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33400" indent="-5334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 is select ename, dname from Emp, Dept where Emp.did = Dept.did;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for item in c1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dbms_output.put_line('name = ' || item.ename ||', dept = ' || item.dname);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Cursor Attributes</a:t>
            </a:r>
          </a:p>
        </p:txBody>
      </p:sp>
      <p:sp>
        <p:nvSpPr>
          <p:cNvPr id="138243" name="Content Placeholder 7"/>
          <p:cNvSpPr>
            <a:spLocks noGrp="1"/>
          </p:cNvSpPr>
          <p:nvPr>
            <p:ph idx="1"/>
          </p:nvPr>
        </p:nvSpPr>
        <p:spPr>
          <a:xfrm>
            <a:off x="990600" y="5105400"/>
            <a:ext cx="7826375" cy="1371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Note that 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%notfound</a:t>
            </a:r>
            <a:r>
              <a:rPr lang="en-US" sz="1800" smtClean="0"/>
              <a:t>, 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%found</a:t>
            </a:r>
            <a:r>
              <a:rPr lang="en-US" sz="1800" smtClean="0"/>
              <a:t>, and 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%rowcount</a:t>
            </a:r>
            <a:r>
              <a:rPr lang="en-US" sz="1800" smtClean="0"/>
              <a:t> are only valid after the cursor is open and result has been fetched at least once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These variables may change values after each fetch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76B2CA-ED5B-449A-892C-4B2DE0A1A3C4}" type="slidenum">
              <a:rPr lang="en-US">
                <a:latin typeface="Tahoma" pitchFamily="34" charset="0"/>
              </a:rPr>
              <a:pPr/>
              <a:t>114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908175"/>
          <a:ext cx="8153400" cy="3044902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Attribute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Return Value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%NOTFOUND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TRUE when no rows left to fetch;       FALSE when rows left to fetch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%FOUND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TRUE when rows left to fetch;           FALSE when no rows left to fetch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%ROWCOUNT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Number of rows a cursor has fetched so far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%ISOPEN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TRUE if cursor is open                       FALSE if cursor is closed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306" marR="5830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Rowcount to Limit Result Size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two employees with highest salary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46F1D-BDDE-460F-ADDA-6DCE304E2980}" type="slidenum">
              <a:rPr lang="en-US">
                <a:latin typeface="Tahoma" pitchFamily="34" charset="0"/>
              </a:rPr>
              <a:pPr/>
              <a:t>115</a:t>
            </a:fld>
            <a:endParaRPr lang="en-US">
              <a:latin typeface="Tahoma" pitchFamily="34" charset="0"/>
            </a:endParaRPr>
          </a:p>
        </p:txBody>
      </p:sp>
      <p:sp>
        <p:nvSpPr>
          <p:cNvPr id="139269" name="TextBox 4"/>
          <p:cNvSpPr txBox="1">
            <a:spLocks noChangeArrowheads="1"/>
          </p:cNvSpPr>
          <p:nvPr/>
        </p:nvSpPr>
        <p:spPr bwMode="auto">
          <a:xfrm>
            <a:off x="228600" y="2514600"/>
            <a:ext cx="8763000" cy="3293209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 is select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order by salary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Emp.ename%type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open c1;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fetch c1 into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exit when c1%notfound or c1%rowcount &gt;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close c1;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</a:t>
            </a:r>
          </a:p>
        </p:txBody>
      </p:sp>
      <p:sp>
        <p:nvSpPr>
          <p:cNvPr id="137219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Return two employees with highest salary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C00000"/>
                </a:solidFill>
              </a:rPr>
              <a:t>Question: what’s wrong with the exit check?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8F9491-DBAF-4EA4-9AAB-15E39F240166}" type="slidenum">
              <a:rPr lang="en-US">
                <a:latin typeface="Tahoma" pitchFamily="34" charset="0"/>
              </a:rPr>
              <a:pPr/>
              <a:t>116</a:t>
            </a:fld>
            <a:endParaRPr lang="en-US">
              <a:latin typeface="Tahoma" pitchFamily="34" charset="0"/>
            </a:endParaRPr>
          </a:p>
        </p:txBody>
      </p:sp>
      <p:sp>
        <p:nvSpPr>
          <p:cNvPr id="140293" name="TextBox 4"/>
          <p:cNvSpPr txBox="1">
            <a:spLocks noChangeArrowheads="1"/>
          </p:cNvSpPr>
          <p:nvPr/>
        </p:nvSpPr>
        <p:spPr bwMode="auto">
          <a:xfrm>
            <a:off x="228600" y="2514600"/>
            <a:ext cx="8763000" cy="3293209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 is select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order by salary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Emp.ename%type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open c1;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fetch c1 into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exit when c1%rowcount &gt;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close c1;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we will not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Varrays</a:t>
            </a:r>
            <a:endParaRPr lang="en-US" dirty="0" smtClean="0"/>
          </a:p>
          <a:p>
            <a:r>
              <a:rPr lang="en-US" dirty="0" smtClean="0"/>
              <a:t>Nested tables</a:t>
            </a:r>
          </a:p>
          <a:p>
            <a:r>
              <a:rPr lang="en-US" dirty="0" smtClean="0"/>
              <a:t>Associative arrays</a:t>
            </a:r>
          </a:p>
          <a:p>
            <a:r>
              <a:rPr lang="en-US" dirty="0" smtClean="0"/>
              <a:t>Dynamic SQL and bind variables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above material will not be in the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26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PL/SQL Program Unit</a:t>
            </a:r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733C5C-534A-4C9B-93F4-B37C2CE7BA91}" type="slidenum">
              <a:rPr lang="en-US"/>
              <a:pPr/>
              <a:t>12</a:t>
            </a:fld>
            <a:endParaRPr 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143000" y="1524000"/>
            <a:ext cx="6858000" cy="365760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[DECLARE</a:t>
            </a:r>
          </a:p>
          <a:p>
            <a:r>
              <a:rPr lang="en-US" dirty="0"/>
              <a:t>. . . variables, user-defined exceptions . . .]</a:t>
            </a:r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/>
              <a:t>. . . SQL and PL/SQL statements . . .</a:t>
            </a:r>
          </a:p>
          <a:p>
            <a:endParaRPr lang="en-US" dirty="0"/>
          </a:p>
          <a:p>
            <a:r>
              <a:rPr lang="en-US" dirty="0"/>
              <a:t>[EXCEPTION</a:t>
            </a:r>
          </a:p>
          <a:p>
            <a:r>
              <a:rPr lang="en-US" dirty="0"/>
              <a:t>. . . error-handling statements  (SQL and PL/SQL statements) . . .]</a:t>
            </a:r>
          </a:p>
          <a:p>
            <a:endParaRPr lang="en-US" dirty="0"/>
          </a:p>
          <a:p>
            <a:r>
              <a:rPr lang="en-US" dirty="0"/>
              <a:t>END;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5562600"/>
            <a:ext cx="66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Remember, square brackets […] mean that their content is optional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Anonymous PL/SQL Subprogram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Basic Structure: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declaration of variables;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handle exceptions;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subprogram is unnamed and can be used only once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  <a:r>
              <a:rPr lang="en-US" sz="2400" smtClean="0"/>
              <a:t> section is </a:t>
            </a:r>
            <a:r>
              <a:rPr lang="en-US" sz="2400" smtClean="0">
                <a:solidFill>
                  <a:srgbClr val="FF0000"/>
                </a:solidFill>
              </a:rPr>
              <a:t>optional 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2400" smtClean="0"/>
              <a:t> section is also </a:t>
            </a:r>
            <a:r>
              <a:rPr lang="en-US" sz="2400" smtClean="0">
                <a:solidFill>
                  <a:srgbClr val="FF0000"/>
                </a:solidFill>
              </a:rPr>
              <a:t>optional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Must</a:t>
            </a:r>
            <a:r>
              <a:rPr lang="en-US" sz="2400" smtClean="0"/>
              <a:t> have 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400" smtClean="0">
                <a:solidFill>
                  <a:srgbClr val="C00000"/>
                </a:solidFill>
              </a:rPr>
              <a:t> </a:t>
            </a:r>
            <a:r>
              <a:rPr lang="en-US" sz="2400" smtClean="0"/>
              <a:t>… 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E77C22-EF63-4717-B429-B03758DDBB4A}" type="slidenum">
              <a:rPr lang="en-US">
                <a:latin typeface="Tahoma" pitchFamily="34" charset="0"/>
              </a:rPr>
              <a:pPr/>
              <a:t>13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PL/SQL Example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4A6F3D-1E0F-4687-B1D6-A8B1C0FB5658}" type="slidenum">
              <a:rPr lang="en-US">
                <a:latin typeface="Tahoma" pitchFamily="34" charset="0"/>
              </a:rPr>
              <a:pPr/>
              <a:t>14</a:t>
            </a:fld>
            <a:endParaRPr lang="en-US">
              <a:latin typeface="Tahoma" pitchFamily="34" charset="0"/>
            </a:endParaRPr>
          </a:p>
        </p:txBody>
      </p:sp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762000" y="2166938"/>
            <a:ext cx="7772400" cy="225266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foo varchar(20);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foo := 'Hello, world!';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dbms_output.put_line(foo);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15739"/>
              </p:ext>
            </p:extLst>
          </p:nvPr>
        </p:nvGraphicFramePr>
        <p:xfrm>
          <a:off x="914400" y="1279525"/>
          <a:ext cx="73152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7451082" imgH="5572200" progId="Word.Document.8">
                  <p:embed/>
                </p:oleObj>
              </mc:Choice>
              <mc:Fallback>
                <p:oleObj name="Document" r:id="rId3" imgW="7451082" imgH="5572200" progId="Word.Document.8">
                  <p:embed/>
                  <p:pic>
                    <p:nvPicPr>
                      <p:cNvPr id="61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79525"/>
                        <a:ext cx="7315200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53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Program Flows in PL/SQL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3900" y="1431234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040834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User Input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955234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869634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a record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19200" y="1736034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19200" y="2650434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19200" y="3564834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3900" y="4860234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9200" y="4479234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19500" y="11430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05200" y="17526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User Input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05200" y="26670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05200" y="3581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a record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14800" y="14478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14800" y="23622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14800" y="32766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19500" y="57150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8" idx="2"/>
            <a:endCxn id="25" idx="2"/>
          </p:cNvCxnSpPr>
          <p:nvPr/>
        </p:nvCxnSpPr>
        <p:spPr>
          <a:xfrm rot="16200000" flipH="1">
            <a:off x="3181350" y="5429250"/>
            <a:ext cx="228600" cy="6477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3200400" y="4419600"/>
            <a:ext cx="18288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UMBC?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14600" y="5029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“X”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76800" y="5029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“Y”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1"/>
            <a:endCxn id="28" idx="0"/>
          </p:cNvCxnSpPr>
          <p:nvPr/>
        </p:nvCxnSpPr>
        <p:spPr>
          <a:xfrm rot="10800000" flipV="1">
            <a:off x="2971800" y="4762500"/>
            <a:ext cx="228600" cy="2667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3"/>
          <p:cNvCxnSpPr>
            <a:stCxn id="27" idx="3"/>
            <a:endCxn id="29" idx="0"/>
          </p:cNvCxnSpPr>
          <p:nvPr/>
        </p:nvCxnSpPr>
        <p:spPr>
          <a:xfrm>
            <a:off x="5029200" y="4762500"/>
            <a:ext cx="304800" cy="2667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5"/>
          <p:cNvCxnSpPr>
            <a:stCxn id="29" idx="2"/>
            <a:endCxn id="25" idx="6"/>
          </p:cNvCxnSpPr>
          <p:nvPr/>
        </p:nvCxnSpPr>
        <p:spPr>
          <a:xfrm rot="5400000">
            <a:off x="4857750" y="5391150"/>
            <a:ext cx="228600" cy="7239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7" idx="0"/>
          </p:cNvCxnSpPr>
          <p:nvPr/>
        </p:nvCxnSpPr>
        <p:spPr>
          <a:xfrm>
            <a:off x="4114800" y="4191000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667500" y="11430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553200" y="17526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553200" y="26670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a record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10051" y="35814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Pretty Print Record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62800" y="14478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62800" y="23622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62800" y="32766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667500" y="57150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9" name="Flowchart: Decision 58"/>
          <p:cNvSpPr/>
          <p:nvPr/>
        </p:nvSpPr>
        <p:spPr>
          <a:xfrm>
            <a:off x="6172200" y="4724400"/>
            <a:ext cx="19812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Another row?</a:t>
            </a:r>
            <a:endParaRPr lang="en-US" dirty="0"/>
          </a:p>
        </p:txBody>
      </p:sp>
      <p:cxnSp>
        <p:nvCxnSpPr>
          <p:cNvPr id="62" name="Straight Arrow Connector 33"/>
          <p:cNvCxnSpPr>
            <a:stCxn id="59" idx="2"/>
            <a:endCxn id="57" idx="0"/>
          </p:cNvCxnSpPr>
          <p:nvPr/>
        </p:nvCxnSpPr>
        <p:spPr>
          <a:xfrm>
            <a:off x="7162800" y="5486400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3"/>
          <p:cNvCxnSpPr>
            <a:stCxn id="59" idx="3"/>
            <a:endCxn id="52" idx="3"/>
          </p:cNvCxnSpPr>
          <p:nvPr/>
        </p:nvCxnSpPr>
        <p:spPr>
          <a:xfrm flipH="1" flipV="1">
            <a:off x="7772400" y="2971800"/>
            <a:ext cx="381000" cy="2133600"/>
          </a:xfrm>
          <a:prstGeom prst="bentConnector3">
            <a:avLst>
              <a:gd name="adj1" fmla="val -6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2"/>
            <a:endCxn id="59" idx="0"/>
          </p:cNvCxnSpPr>
          <p:nvPr/>
        </p:nvCxnSpPr>
        <p:spPr>
          <a:xfrm>
            <a:off x="7157751" y="4191000"/>
            <a:ext cx="5049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09600" y="6125472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581400" y="614203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705600" y="6142038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Program Lines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May span multiple text editor lines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Each line ends with a semicolon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Text is </a:t>
            </a:r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case sensitive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Remember that quotes in Microsoft PowerPoint and Microsoft Word may not be recognized in SQL Developer, so use Notepad or other plain text editors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645F62-DD33-4DE0-ADA5-47F9002EE59F}" type="slidenum">
              <a:rPr lang="en-US">
                <a:latin typeface="Tahoma" pitchFamily="34" charset="0"/>
              </a:rPr>
              <a:pPr/>
              <a:t>17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 Statements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mtClean="0"/>
              <a:t>Block of comments are delimited with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 */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/* &lt;comment that spans more than   one line of code&gt; */</a:t>
            </a:r>
          </a:p>
          <a:p>
            <a:endParaRPr lang="en-US" smtClean="0"/>
          </a:p>
          <a:p>
            <a:r>
              <a:rPr lang="en-US" smtClean="0"/>
              <a:t>Single comment line starts with 2 hyphens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 comment on a single line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6C5D2D-7400-4649-B305-E18C16094598}" type="slidenum">
              <a:rPr lang="en-US">
                <a:latin typeface="Tahoma" pitchFamily="34" charset="0"/>
              </a:rPr>
              <a:pPr/>
              <a:t>18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Displaying PL/SQL Output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mtClean="0"/>
              <a:t>Normally PL/SQL is used with other Oracle utilities such as forms or reports</a:t>
            </a:r>
            <a:endParaRPr lang="en-US" smtClean="0">
              <a:solidFill>
                <a:srgbClr val="CC99FF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mtClean="0"/>
              <a:t>You will learn to use PL/SQL in SQL Developer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Command to enable output from PL/SQL programs: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b="1" smtClean="0">
                <a:solidFill>
                  <a:srgbClr val="CC99FF"/>
                </a:solidFill>
                <a:latin typeface="Courier New" pitchFamily="49" charset="0"/>
              </a:rPr>
              <a:t>		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SET SERVEROUTPUT ON;</a:t>
            </a:r>
          </a:p>
          <a:p>
            <a:pPr marL="457200" lvl="1" indent="0">
              <a:buFont typeface="Wingdings" pitchFamily="2" charset="2"/>
              <a:buChar char="§"/>
            </a:pPr>
            <a:r>
              <a:rPr lang="en-US" smtClean="0"/>
              <a:t>You need to turn on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serveroutput</a:t>
            </a:r>
            <a:r>
              <a:rPr lang="en-US" smtClean="0"/>
              <a:t> every time you log in</a:t>
            </a:r>
          </a:p>
          <a:p>
            <a:pPr marL="457200" lvl="1" indent="0"/>
            <a:endParaRPr lang="en-US" smtClean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8BF480-1D4F-44D4-BAFA-214E940217AE}" type="slidenum">
              <a:rPr lang="en-US">
                <a:latin typeface="Tahoma" pitchFamily="34" charset="0"/>
              </a:rPr>
              <a:pPr/>
              <a:t>19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Motivation for PL/SQL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Anonymous vs. Named PL/SQL Programs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 PL/SQL Features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Basic Structure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Variables and Assignment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Control Structures (if … then, loops)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Using SQL in PL/SQL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Insert, Update, Delete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Implicit Cursor (Select)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Explicit Cursor (Select)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C547CA-0CD3-49C0-B954-E4B08ABEDC05}" type="slidenum">
              <a:rPr lang="en-US">
                <a:latin typeface="Tahoma" pitchFamily="34" charset="0"/>
              </a:rPr>
              <a:pPr/>
              <a:t>2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Displaying PL/SQL Output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Use 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</a:t>
            </a:r>
            <a:r>
              <a:rPr lang="en-US" sz="2400" smtClean="0"/>
              <a:t> package to output 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DBMS_OUTPUT.PUT_LINE(item);</a:t>
            </a:r>
            <a:r>
              <a:rPr lang="en-US" sz="2400" smtClean="0"/>
              <a:t>	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Item can be either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000" smtClean="0"/>
              <a:t>, …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E.g.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But, each line cannot exceed 255 characters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8A4E4E-B885-453D-8BF2-89ACB534DBEA}" type="slidenum">
              <a:rPr lang="en-US">
                <a:latin typeface="Tahoma" pitchFamily="34" charset="0"/>
              </a:rPr>
              <a:pPr/>
              <a:t>20</a:t>
            </a:fld>
            <a:endParaRPr lang="en-US">
              <a:latin typeface="Tahoma" pitchFamily="34" charset="0"/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685800" y="2971800"/>
            <a:ext cx="7772400" cy="286226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greeting varchar(50) := 'Hello World';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 integer := 10;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dbms_output.put_line('Hello World');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dbms_output.put_line(greeting);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dbms_output.put_line(x);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dbms_output.put_line(10);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Displaying PL/SQL Output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DBMS_OUTPUT.PUT(item);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output the item without end-of-line</a:t>
            </a:r>
          </a:p>
          <a:p>
            <a:endParaRPr lang="en-US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DBMS_OUTPUT.NEW_LINE;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output an end-of-line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8869F5-D3CA-45F7-ADE8-FFB1F5C0A4A7}" type="slidenum">
              <a:rPr lang="en-US">
                <a:latin typeface="Tahoma" pitchFamily="34" charset="0"/>
              </a:rPr>
              <a:pPr/>
              <a:t>21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an anonymous PL/SQL program to print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'This is my first PL/SQL program'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EC1114-5738-4D5E-85C1-2B01A5DE99D3}" type="slidenum">
              <a:rPr lang="en-US">
                <a:latin typeface="Tahoma" pitchFamily="34" charset="0"/>
              </a:rPr>
              <a:pPr/>
              <a:t>22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Motivation for PL/SQL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C00000"/>
                </a:solidFill>
              </a:rPr>
              <a:t>Anonymous vs. Named PL/SQL Programs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Basic PL/SQL Features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Basic Structure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rgbClr val="C00000"/>
                </a:solidFill>
              </a:rPr>
              <a:t>Variables and Assignment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Control Structures (if … then, loop)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Using SQL in PL/SQL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Insert, Update, Delete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Implicit Cursor (Select)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Explicit Cursor (Select)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39BB8B-B39D-4F2A-BB1A-10E7BE918CF5}" type="slidenum">
              <a:rPr lang="en-US">
                <a:latin typeface="Tahoma" pitchFamily="34" charset="0"/>
              </a:rPr>
              <a:pPr/>
              <a:t>23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&amp; Data Types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PL/SQL is a strongly typed language</a:t>
            </a:r>
          </a:p>
          <a:p>
            <a:pPr eaLnBrk="1" hangingPunct="1"/>
            <a:r>
              <a:rPr lang="en-US" sz="2800" dirty="0" smtClean="0"/>
              <a:t>Each constant and variable has a data type</a:t>
            </a:r>
          </a:p>
          <a:p>
            <a:pPr eaLnBrk="1" hangingPunct="1"/>
            <a:r>
              <a:rPr lang="en-US" sz="2800" dirty="0" smtClean="0"/>
              <a:t>SQL names and data types can be used within PL/SQL</a:t>
            </a:r>
          </a:p>
          <a:p>
            <a:pPr eaLnBrk="1" hangingPunct="1"/>
            <a:r>
              <a:rPr lang="en-US" sz="2800" dirty="0" smtClean="0"/>
              <a:t>PL/SQL offers a comprehensive set of predefined scalar and composite data types</a:t>
            </a:r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B40508-BD96-4A92-B50F-7633734A938F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Conventions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52578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Variable names must follow the Oracle naming standard: start with a letter, followed by letter, digit, or _ (</a:t>
            </a:r>
            <a:r>
              <a:rPr lang="en-US" sz="2800" dirty="0" smtClean="0">
                <a:solidFill>
                  <a:srgbClr val="C00000"/>
                </a:solidFill>
              </a:rPr>
              <a:t>space, - are not allowed</a:t>
            </a:r>
            <a:r>
              <a:rPr lang="en-US" sz="2800" dirty="0" smtClean="0"/>
              <a:t>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Special symbols </a:t>
            </a:r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$</a:t>
            </a:r>
            <a:r>
              <a:rPr lang="en-US" sz="2000" dirty="0" smtClean="0"/>
              <a:t> are also </a:t>
            </a:r>
            <a:r>
              <a:rPr lang="en-US" sz="2000" dirty="0" smtClean="0">
                <a:solidFill>
                  <a:srgbClr val="FF0000"/>
                </a:solidFill>
              </a:rPr>
              <a:t>allowed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Other special symbols (e.g., </a:t>
            </a:r>
            <a:r>
              <a:rPr lang="en-US" sz="2000" dirty="0" smtClean="0">
                <a:solidFill>
                  <a:srgbClr val="FF0000"/>
                </a:solidFill>
              </a:rPr>
              <a:t>@</a:t>
            </a:r>
            <a:r>
              <a:rPr lang="en-US" sz="2000" dirty="0" smtClean="0"/>
              <a:t>) are </a:t>
            </a:r>
            <a:r>
              <a:rPr lang="en-US" sz="2000" dirty="0" smtClean="0">
                <a:solidFill>
                  <a:srgbClr val="FF0000"/>
                </a:solidFill>
              </a:rPr>
              <a:t>NOT allowed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Minimum length: 1 character; maximum length: 30 characters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Also pay attention to </a:t>
            </a:r>
            <a:r>
              <a:rPr lang="en-US" sz="2000" dirty="0" smtClean="0">
                <a:solidFill>
                  <a:srgbClr val="FF0000"/>
                </a:solidFill>
              </a:rPr>
              <a:t>reserved words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/>
              </a:rPr>
              <a:t>http://docs.oracle.com/cd/B28359_01/appdev.111/b28370/reservewords.htm#CIHDHDCH</a:t>
            </a:r>
            <a:r>
              <a:rPr lang="en-US" sz="2000" dirty="0" smtClean="0"/>
              <a:t>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Are the following names valid? (separated by comma)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empname1,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name 1, 1emp_name, emp_name1, emp-name1,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Make variable names descriptive, and separate words with underscores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Example: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current_s_id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4F4C29-A85B-4779-995B-5D2C0BA1EF44}" type="slidenum">
              <a:rPr lang="en-US">
                <a:latin typeface="Tahoma" pitchFamily="34" charset="0"/>
              </a:rPr>
              <a:pPr/>
              <a:t>25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In a PL/SQL program we write the name of the variable and then the data type and its size. Do not forget the “;” at the end:</a:t>
            </a:r>
          </a:p>
          <a:p>
            <a:pPr lvl="1">
              <a:buNone/>
            </a:pPr>
            <a:r>
              <a:rPr lang="en-US" sz="2400" b="1" i="1" dirty="0"/>
              <a:t>variable-name</a:t>
            </a:r>
            <a:r>
              <a:rPr lang="en-US" sz="2400" dirty="0"/>
              <a:t> </a:t>
            </a:r>
            <a:r>
              <a:rPr lang="en-US" sz="2400" i="1" dirty="0"/>
              <a:t>data-type-and-size</a:t>
            </a:r>
            <a:r>
              <a:rPr lang="en-US" sz="2400" dirty="0"/>
              <a:t>;</a:t>
            </a:r>
          </a:p>
          <a:p>
            <a:r>
              <a:rPr lang="en-US" dirty="0" smtClean="0"/>
              <a:t>Syntax for declaring a variable:</a:t>
            </a:r>
          </a:p>
          <a:p>
            <a:pPr>
              <a:buFont typeface="Wingdings" pitchFamily="2" charset="2"/>
              <a:buNone/>
            </a:pP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data_type_declaration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current_s_id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number;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E38D0E-5EE8-4EDB-9282-7F9BAD5A6553}" type="slidenum">
              <a:rPr lang="en-US">
                <a:latin typeface="Tahoma" pitchFamily="34" charset="0"/>
              </a:rPr>
              <a:pPr/>
              <a:t>26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&amp; Data Types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scalar data type is a singular data type.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single value and is similar to attribute data types.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latin typeface="Courier New" pitchFamily="49" charset="0"/>
              </a:rPr>
              <a:t>state char(2);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count1 number(3);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composite data type stores multiple scalar values using more complex data types called as </a:t>
            </a:r>
            <a:r>
              <a:rPr lang="en-US" sz="2800" i="1" dirty="0" smtClean="0"/>
              <a:t>collections</a:t>
            </a:r>
            <a:r>
              <a:rPr lang="en-US" sz="2800" dirty="0" smtClean="0"/>
              <a:t> and records. [We will skip these data types:]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Associative Arrays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Nested Tables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Varrays</a:t>
            </a:r>
            <a:endParaRPr lang="en-US" sz="2400" dirty="0" smtClean="0"/>
          </a:p>
          <a:p>
            <a:pPr lvl="1"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868B50-3614-4856-A6FB-DD439B51F9B1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Data Types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All SQL data types can be used in PL/SQL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Scalar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single value, 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Composite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VArray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table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Reference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Pointers: ref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cursor</a:t>
            </a:r>
            <a:r>
              <a:rPr lang="en-US" dirty="0" smtClean="0"/>
              <a:t>, ref </a:t>
            </a:r>
            <a:r>
              <a:rPr lang="en-US" dirty="0" err="1" smtClean="0"/>
              <a:t>object_type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LOB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L</a:t>
            </a:r>
            <a:r>
              <a:rPr lang="en-US" dirty="0" smtClean="0"/>
              <a:t>arge object: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clob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bfile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009B31-A515-44CB-ACBC-A908CE06151E}" type="slidenum">
              <a:rPr lang="en-US">
                <a:latin typeface="Tahoma" pitchFamily="34" charset="0"/>
              </a:rPr>
              <a:pPr/>
              <a:t>28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Scalar Data Types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600" dirty="0" smtClean="0"/>
              <a:t>: variable length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E.g.,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(20)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600" dirty="0" smtClean="0"/>
              <a:t>: fixed length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E.g.,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zip char(9)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600" dirty="0" smtClean="0"/>
              <a:t>: e.g.,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 integer</a:t>
            </a: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600" dirty="0" smtClean="0"/>
              <a:t>: e.g.,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balance number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 (precision, scale)</a:t>
            </a:r>
            <a:r>
              <a:rPr lang="en-US" sz="2200" dirty="0" smtClean="0"/>
              <a:t>: precision (total number of digits); scale (the number of digits to the right of the decimal point)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E.g.,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number(8,2)</a:t>
            </a:r>
            <a:r>
              <a:rPr lang="en-US" sz="2200" dirty="0" smtClean="0"/>
              <a:t>;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number(8)</a:t>
            </a:r>
            <a:r>
              <a:rPr lang="en-US" sz="22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600" dirty="0" smtClean="0"/>
              <a:t>,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2600" dirty="0" smtClean="0"/>
              <a:t>: e.g.,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amount float</a:t>
            </a: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 smtClean="0"/>
              <a:t>: e.g.,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valid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:= TRUE</a:t>
            </a:r>
            <a:endParaRPr lang="en-US" sz="2600" dirty="0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F91A31-9631-4C72-9828-FE10C86D3185}" type="slidenum">
              <a:rPr lang="en-US">
                <a:latin typeface="Tahoma" pitchFamily="34" charset="0"/>
              </a:rPr>
              <a:pPr/>
              <a:t>29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SQL Powerful Enough?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28713" y="1863725"/>
            <a:ext cx="7826375" cy="4868863"/>
          </a:xfrm>
        </p:spPr>
        <p:txBody>
          <a:bodyPr>
            <a:spAutoFit/>
          </a:bodyPr>
          <a:lstStyle/>
          <a:p>
            <a:pPr algn="just"/>
            <a:r>
              <a:rPr lang="en-US" sz="2400" smtClean="0">
                <a:cs typeface="Times New Roman" pitchFamily="18" charset="0"/>
              </a:rPr>
              <a:t>Do you need to write multiple SQL statements for a task?</a:t>
            </a:r>
          </a:p>
          <a:p>
            <a:pPr lvl="1" algn="just"/>
            <a:r>
              <a:rPr lang="en-US" sz="2200" smtClean="0">
                <a:cs typeface="Times New Roman" pitchFamily="18" charset="0"/>
              </a:rPr>
              <a:t>E.g., to transfer a certain amount from your checking account to savings, it is required to verify that there is sufficient balance in checking</a:t>
            </a:r>
          </a:p>
          <a:p>
            <a:pPr algn="just"/>
            <a:r>
              <a:rPr lang="en-US" sz="2600" smtClean="0">
                <a:cs typeface="Times New Roman" pitchFamily="18" charset="0"/>
              </a:rPr>
              <a:t>Does SQL have variables, loops, if then else …?</a:t>
            </a:r>
          </a:p>
          <a:p>
            <a:pPr algn="just">
              <a:buFont typeface="Wingdings" pitchFamily="2" charset="2"/>
              <a:buNone/>
            </a:pPr>
            <a:endParaRPr lang="en-US" sz="2200" smtClean="0">
              <a:cs typeface="Times New Roman" pitchFamily="18" charset="0"/>
            </a:endParaRPr>
          </a:p>
          <a:p>
            <a:pPr algn="just"/>
            <a:r>
              <a:rPr lang="en-US" sz="2400" smtClean="0">
                <a:cs typeface="Times New Roman" pitchFamily="18" charset="0"/>
              </a:rPr>
              <a:t>How can others use the SQL statements you developed?</a:t>
            </a:r>
          </a:p>
          <a:p>
            <a:pPr algn="just"/>
            <a:endParaRPr lang="en-US" sz="2400" smtClean="0">
              <a:cs typeface="Times New Roman" pitchFamily="18" charset="0"/>
            </a:endParaRPr>
          </a:p>
          <a:p>
            <a:pPr algn="just"/>
            <a:r>
              <a:rPr lang="en-US" sz="2400" smtClean="0">
                <a:cs typeface="Times New Roman" pitchFamily="18" charset="0"/>
              </a:rPr>
              <a:t>What about errors that occur when executing SQL queries?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8562F0-8E35-4250-8525-7F6680D8A6F3}" type="slidenum">
              <a:rPr lang="en-US">
                <a:latin typeface="Tahoma" pitchFamily="34" charset="0"/>
              </a:rPr>
              <a:pPr/>
              <a:t>3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&amp; Data Types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Reference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direct reference and use of a table attribute data type</a:t>
            </a:r>
          </a:p>
          <a:p>
            <a:pPr lvl="2">
              <a:lnSpc>
                <a:spcPct val="90000"/>
              </a:lnSpc>
            </a:pPr>
            <a:r>
              <a:rPr lang="en-US" sz="2000" i="1" dirty="0" err="1" smtClean="0"/>
              <a:t>variablename</a:t>
            </a:r>
            <a:r>
              <a:rPr lang="en-US" sz="2000" dirty="0" smtClean="0"/>
              <a:t>  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tablename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attributename</a:t>
            </a:r>
            <a:r>
              <a:rPr lang="en-US" sz="2000" dirty="0" err="1" smtClean="0"/>
              <a:t>%TYPE</a:t>
            </a:r>
            <a:r>
              <a:rPr lang="en-US" sz="2000" dirty="0" smtClean="0"/>
              <a:t>;</a:t>
            </a:r>
            <a:r>
              <a:rPr lang="en-US" dirty="0" smtClean="0"/>
              <a:t>  </a:t>
            </a:r>
            <a:r>
              <a:rPr lang="en-US" sz="2000" i="1" dirty="0" smtClean="0"/>
              <a:t>(same data type as a pre-existing field type)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current_apt_no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apartment.apt_no%type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c_address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customer.c_address%TYPE</a:t>
            </a:r>
            <a:r>
              <a:rPr lang="en-US" sz="1800" dirty="0" smtClean="0">
                <a:latin typeface="Courier New" pitchFamily="49" charset="0"/>
              </a:rPr>
              <a:t>;            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provide a way to reference a table row or a row of output from a SQL query.</a:t>
            </a:r>
          </a:p>
          <a:p>
            <a:pPr lvl="2">
              <a:lnSpc>
                <a:spcPct val="90000"/>
              </a:lnSpc>
            </a:pPr>
            <a:r>
              <a:rPr lang="en-US" sz="2000" i="1" dirty="0" err="1" smtClean="0"/>
              <a:t>variablename</a:t>
            </a:r>
            <a:r>
              <a:rPr lang="en-US" sz="2000" dirty="0" smtClean="0"/>
              <a:t>   </a:t>
            </a:r>
            <a:r>
              <a:rPr lang="en-US" sz="2000" i="1" dirty="0" smtClean="0"/>
              <a:t>table or query </a:t>
            </a:r>
            <a:r>
              <a:rPr lang="en-US" sz="2000" i="1" dirty="0" err="1" smtClean="0"/>
              <a:t>name</a:t>
            </a:r>
            <a:r>
              <a:rPr lang="en-US" sz="2000" dirty="0" err="1" smtClean="0"/>
              <a:t>%ROWTYPE</a:t>
            </a:r>
            <a:r>
              <a:rPr lang="en-US" sz="2000" dirty="0" smtClean="0"/>
              <a:t>;</a:t>
            </a:r>
            <a:r>
              <a:rPr lang="en-US" dirty="0" smtClean="0"/>
              <a:t> </a:t>
            </a:r>
            <a:r>
              <a:rPr lang="en-US" sz="2100" i="1" dirty="0" smtClean="0"/>
              <a:t>(same data type structure as the data types in a pre-existing record)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latin typeface="Courier New" pitchFamily="49" charset="0"/>
              </a:rPr>
              <a:t>rental_row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rental%rowtype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order_row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orders%ROWTYPE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934205-7B07-4082-A332-3260C507F56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Assignment Statements (More Later)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assignment operator is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:=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Variable being assigned to a new value is on the left side of the assignment operator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New value is on the right side of the operator</a:t>
            </a:r>
          </a:p>
          <a:p>
            <a:pPr>
              <a:buFont typeface="Webdings" pitchFamily="18" charset="2"/>
              <a:buChar char="4"/>
            </a:pPr>
            <a:endParaRPr lang="en-US" dirty="0" smtClean="0"/>
          </a:p>
          <a:p>
            <a:pPr lvl="1">
              <a:buClr>
                <a:srgbClr val="CC99FF"/>
              </a:buClr>
              <a:buFont typeface="Webdings" pitchFamily="18" charset="2"/>
              <a:buNone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student_name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:= 'John Miller';</a:t>
            </a:r>
          </a:p>
          <a:p>
            <a:pPr lvl="1">
              <a:buClr>
                <a:srgbClr val="CC99FF"/>
              </a:buClr>
              <a:buFont typeface="Webdings" pitchFamily="18" charset="2"/>
              <a:buNone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student_name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:=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current_student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0A7583-673B-40FB-A328-7E5A5E352C59}" type="slidenum">
              <a:rPr lang="en-US">
                <a:latin typeface="Tahoma" pitchFamily="34" charset="0"/>
              </a:rPr>
              <a:pPr/>
              <a:t>31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&amp; Time Types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600" smtClean="0"/>
              <a:t>, </a:t>
            </a:r>
            <a:r>
              <a:rPr lang="en-US" sz="2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sz="2600" smtClean="0"/>
              <a:t>: same as in SQL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start_date date;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checkout timestamp;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start_date := date '2005-2-5';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checkout := timestamp '2005-02-05 17:00:53.00';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5FDC65-6F01-4D87-8982-21C7CDF947F0}" type="slidenum">
              <a:rPr lang="en-US">
                <a:latin typeface="Tahoma" pitchFamily="34" charset="0"/>
              </a:rPr>
              <a:pPr/>
              <a:t>32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Too short length for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mtClean="0"/>
              <a:t> and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types</a:t>
            </a:r>
          </a:p>
          <a:p>
            <a:r>
              <a:rPr lang="en-US" smtClean="0"/>
              <a:t>Forget to put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and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prefix for date and timestamp values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D90767-00DA-4EAE-B7AB-562BCA4EC0BE}" type="slidenum">
              <a:rPr lang="en-US">
                <a:latin typeface="Tahoma" pitchFamily="34" charset="0"/>
              </a:rPr>
              <a:pPr/>
              <a:t>33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Current Time/Date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In PL/SQL program, you just need to use system variable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systimestamp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&amp;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sysdate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current_time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timestamp;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current_date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date;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current_time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systimestamp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current_date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sysdate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current_time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current_date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33CFA8-0EAF-4FAA-94F7-E0C90677F89F}" type="slidenum">
              <a:rPr lang="en-US">
                <a:latin typeface="Tahoma" pitchFamily="34" charset="0"/>
              </a:rPr>
              <a:pPr/>
              <a:t>34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Referring to Column Data Type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Use data type of a DB column</a:t>
            </a:r>
          </a:p>
          <a:p>
            <a:pPr lvl="1"/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table-name.column-name%type</a:t>
            </a:r>
            <a:r>
              <a:rPr lang="en-US" sz="2000" smtClean="0"/>
              <a:t>:  same data type as that column</a:t>
            </a:r>
          </a:p>
          <a:p>
            <a:r>
              <a:rPr lang="en-US" sz="2400" smtClean="0"/>
              <a:t>Examples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e_name emp.ename%type;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e_name := 'john';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insert into emp values (5, e_name, 2, date '2006-9-1',55000);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2400" smtClean="0">
                <a:solidFill>
                  <a:srgbClr val="C00000"/>
                </a:solidFill>
              </a:rPr>
              <a:t>Question: benefits?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563500-6393-4BC1-8B98-35C6BD0CE340}" type="slidenum">
              <a:rPr lang="en-US">
                <a:latin typeface="Tahoma" pitchFamily="34" charset="0"/>
              </a:rPr>
              <a:pPr/>
              <a:t>35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Create the following two tables: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create table dept 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did int,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dname varchar(30),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primary key (did));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create table emp 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eid int,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ename varchar(30),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did int, -- department 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hiredate date,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salary number,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primary key (eid),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foreign key (did) references dept(did));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2D0E44-BA59-4A22-9728-E247F74B8B18}" type="slidenum">
              <a:rPr lang="en-US">
                <a:latin typeface="Tahoma" pitchFamily="34" charset="0"/>
              </a:rPr>
              <a:pPr/>
              <a:t>36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750" y="5257800"/>
          <a:ext cx="2232025" cy="74295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did</a:t>
                      </a: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dname</a:t>
                      </a: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7675" y="5257800"/>
          <a:ext cx="5472113" cy="736836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eid</a:t>
                      </a: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ename</a:t>
                      </a: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did</a:t>
                      </a: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hiredate</a:t>
                      </a: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salary</a:t>
                      </a: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44" name="TextBox 6"/>
          <p:cNvSpPr txBox="1">
            <a:spLocks noChangeArrowheads="1"/>
          </p:cNvSpPr>
          <p:nvPr/>
        </p:nvSpPr>
        <p:spPr bwMode="auto">
          <a:xfrm>
            <a:off x="1177925" y="5943600"/>
            <a:ext cx="94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Dept</a:t>
            </a:r>
          </a:p>
        </p:txBody>
      </p:sp>
      <p:sp>
        <p:nvSpPr>
          <p:cNvPr id="43045" name="TextBox 7"/>
          <p:cNvSpPr txBox="1">
            <a:spLocks noChangeArrowheads="1"/>
          </p:cNvSpPr>
          <p:nvPr/>
        </p:nvSpPr>
        <p:spPr bwMode="auto">
          <a:xfrm>
            <a:off x="5305425" y="5943600"/>
            <a:ext cx="922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Declare a variable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d_name</a:t>
            </a:r>
            <a:r>
              <a:rPr lang="en-US" smtClean="0"/>
              <a:t> of type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dept.dname</a:t>
            </a:r>
            <a:r>
              <a:rPr lang="en-US" smtClean="0"/>
              <a:t>, and give it a value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'service'</a:t>
            </a:r>
            <a:r>
              <a:rPr lang="en-US" smtClean="0"/>
              <a:t>, and print the variable on the screen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829E0B-9288-4201-9AE9-07CC0496DC29}" type="slidenum">
              <a:rPr lang="en-US">
                <a:latin typeface="Tahoma" pitchFamily="34" charset="0"/>
              </a:rPr>
              <a:pPr/>
              <a:t>37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Miss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 between column name and type</a:t>
            </a:r>
          </a:p>
          <a:p>
            <a:r>
              <a:rPr lang="en-US" dirty="0" smtClean="0"/>
              <a:t>Miss table name</a:t>
            </a:r>
          </a:p>
          <a:p>
            <a:r>
              <a:rPr lang="en-US" dirty="0" smtClean="0"/>
              <a:t>Confuse </a:t>
            </a:r>
            <a:r>
              <a:rPr lang="en-US" dirty="0" err="1" smtClean="0"/>
              <a:t>d_name</a:t>
            </a:r>
            <a:r>
              <a:rPr lang="en-US" dirty="0" smtClean="0"/>
              <a:t> (variable) and </a:t>
            </a:r>
            <a:r>
              <a:rPr lang="en-US" dirty="0" err="1" smtClean="0"/>
              <a:t>dname</a:t>
            </a:r>
            <a:r>
              <a:rPr lang="en-US" dirty="0" smtClean="0"/>
              <a:t> (column)</a:t>
            </a:r>
          </a:p>
          <a:p>
            <a:endParaRPr lang="en-US" dirty="0" smtClean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B7F57E-9D36-4055-ADB6-12986BE54662}" type="slidenum">
              <a:rPr lang="en-US">
                <a:latin typeface="Tahoma" pitchFamily="34" charset="0"/>
              </a:rPr>
              <a:pPr/>
              <a:t>38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Row Type Variable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table-name%rowtype</a:t>
            </a:r>
            <a:r>
              <a:rPr lang="en-US" sz="2400" smtClean="0"/>
              <a:t>:  assumes data type of entire row, where each column as a field of this type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variable_name.column_name</a:t>
            </a:r>
            <a:r>
              <a:rPr lang="en-US" sz="2400" smtClean="0"/>
              <a:t> to refer to a field of the variable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Often used in 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2400" smtClean="0">
                <a:solidFill>
                  <a:srgbClr val="C00000"/>
                </a:solidFill>
              </a:rPr>
              <a:t> </a:t>
            </a:r>
            <a:r>
              <a:rPr lang="en-US" sz="2400" smtClean="0"/>
              <a:t>or store results of a SQL query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Question: benefits?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463CB6-4DF6-4DBB-927B-F568AC21829F}" type="slidenum">
              <a:rPr lang="en-US">
                <a:latin typeface="Tahoma" pitchFamily="34" charset="0"/>
              </a:rPr>
              <a:pPr/>
              <a:t>39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PL/SQL Language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PL/SQL is an extension of the SQL database language with structured logic capabilities.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is a powerful language for database manipulations and application development.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interaction of SQL with PL/SQL is seamless.  </a:t>
            </a:r>
          </a:p>
        </p:txBody>
      </p:sp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Chapter 3 - PL/SQL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3BF2C6-B0A8-4AA8-BD52-5A94BC7A88E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Row Type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Example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rec1 dept%rowtype;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rec1.did := 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rec1.dname := 'service';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insert into dept values rec1;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49625C-9555-47D7-80FB-55BEE8B45D75}" type="slidenum">
              <a:rPr lang="en-US">
                <a:latin typeface="Tahoma" pitchFamily="34" charset="0"/>
              </a:rPr>
              <a:pPr/>
              <a:t>40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750" y="4953000"/>
          <a:ext cx="2232025" cy="74295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did</a:t>
                      </a: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dname</a:t>
                      </a: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87675" y="4953000"/>
          <a:ext cx="5472113" cy="752475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eid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ename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did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hiredate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salary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40" name="TextBox 10"/>
          <p:cNvSpPr txBox="1">
            <a:spLocks noChangeArrowheads="1"/>
          </p:cNvSpPr>
          <p:nvPr/>
        </p:nvSpPr>
        <p:spPr bwMode="auto">
          <a:xfrm>
            <a:off x="1177925" y="5876925"/>
            <a:ext cx="94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Dept</a:t>
            </a:r>
          </a:p>
        </p:txBody>
      </p:sp>
      <p:sp>
        <p:nvSpPr>
          <p:cNvPr id="47141" name="TextBox 11"/>
          <p:cNvSpPr txBox="1">
            <a:spLocks noChangeArrowheads="1"/>
          </p:cNvSpPr>
          <p:nvPr/>
        </p:nvSpPr>
        <p:spPr bwMode="auto">
          <a:xfrm>
            <a:off x="5305425" y="5876925"/>
            <a:ext cx="922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Declare a variable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new_emp</a:t>
            </a:r>
            <a:r>
              <a:rPr lang="en-US" smtClean="0"/>
              <a:t> having the row type of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mtClean="0"/>
              <a:t>. Assign value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'john'</a:t>
            </a:r>
            <a:r>
              <a:rPr lang="en-US" smtClean="0"/>
              <a:t> to the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field of the variable. Print out the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field of the variable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D33EB5-07AF-46C9-8961-0BB448844649}" type="slidenum">
              <a:rPr lang="en-US">
                <a:latin typeface="Tahoma" pitchFamily="34" charset="0"/>
              </a:rPr>
              <a:pPr/>
              <a:t>41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750" y="4953000"/>
          <a:ext cx="2232025" cy="74295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did</a:t>
                      </a: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dname</a:t>
                      </a: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7675" y="4953000"/>
          <a:ext cx="5472113" cy="752475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eid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ename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did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hiredate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salary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164" name="TextBox 6"/>
          <p:cNvSpPr txBox="1">
            <a:spLocks noChangeArrowheads="1"/>
          </p:cNvSpPr>
          <p:nvPr/>
        </p:nvSpPr>
        <p:spPr bwMode="auto">
          <a:xfrm>
            <a:off x="1177925" y="5876925"/>
            <a:ext cx="94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Dept</a:t>
            </a:r>
          </a:p>
        </p:txBody>
      </p:sp>
      <p:sp>
        <p:nvSpPr>
          <p:cNvPr id="48165" name="TextBox 7"/>
          <p:cNvSpPr txBox="1">
            <a:spLocks noChangeArrowheads="1"/>
          </p:cNvSpPr>
          <p:nvPr/>
        </p:nvSpPr>
        <p:spPr bwMode="auto">
          <a:xfrm>
            <a:off x="5305425" y="5876925"/>
            <a:ext cx="922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Miss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 between table name and </a:t>
            </a:r>
            <a:r>
              <a:rPr lang="en-US" dirty="0" err="1" smtClean="0"/>
              <a:t>rowtype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Miss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between row type variable name and column name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not take a </a:t>
            </a:r>
            <a:r>
              <a:rPr lang="en-US" dirty="0" err="1" smtClean="0"/>
              <a:t>rowtype</a:t>
            </a:r>
            <a:r>
              <a:rPr lang="en-US" dirty="0" smtClean="0"/>
              <a:t> input, so you must use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row_type_variable.column_name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E.g.,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new_emp.ename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67CFA3-8F8D-4A8D-A7E2-3EBAA0052E04}" type="slidenum">
              <a:rPr lang="en-US">
                <a:latin typeface="Tahoma" pitchFamily="34" charset="0"/>
              </a:rPr>
              <a:pPr/>
              <a:t>42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 (cont’d)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smtClean="0"/>
              <a:t>For composite types, only if types are the same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Any problem in the following program?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rec1 emp%rowtype;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rec2 dept%rowtype;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rec1.eid := 6;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rec1.ename := 'Bob';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rec1.did := 1;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rec2 := rec1;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8903AF-59B1-4E24-B971-463AA0359E8C}" type="slidenum">
              <a:rPr lang="en-US">
                <a:latin typeface="Tahoma" pitchFamily="34" charset="0"/>
              </a:rPr>
              <a:pPr/>
              <a:t>43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42581"/>
              </p:ext>
            </p:extLst>
          </p:nvPr>
        </p:nvGraphicFramePr>
        <p:xfrm>
          <a:off x="539750" y="5257800"/>
          <a:ext cx="2232025" cy="74295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did</a:t>
                      </a: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dname</a:t>
                      </a: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12655"/>
              </p:ext>
            </p:extLst>
          </p:nvPr>
        </p:nvGraphicFramePr>
        <p:xfrm>
          <a:off x="2987675" y="5257800"/>
          <a:ext cx="5472113" cy="752475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eid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ename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did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hiredate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salary</a:t>
                      </a: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12" name="TextBox 6"/>
          <p:cNvSpPr txBox="1">
            <a:spLocks noChangeArrowheads="1"/>
          </p:cNvSpPr>
          <p:nvPr/>
        </p:nvSpPr>
        <p:spPr bwMode="auto">
          <a:xfrm>
            <a:off x="1177925" y="5943600"/>
            <a:ext cx="94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Dept</a:t>
            </a:r>
          </a:p>
        </p:txBody>
      </p:sp>
      <p:sp>
        <p:nvSpPr>
          <p:cNvPr id="50213" name="TextBox 7"/>
          <p:cNvSpPr txBox="1">
            <a:spLocks noChangeArrowheads="1"/>
          </p:cNvSpPr>
          <p:nvPr/>
        </p:nvSpPr>
        <p:spPr bwMode="auto">
          <a:xfrm>
            <a:off x="5305425" y="5943600"/>
            <a:ext cx="922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NULL Values in Assignment Statements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Until a value is assigned to a variable, the variable's value is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r>
              <a:rPr lang="en-US" smtClean="0"/>
              <a:t>Performing an arithmetic operation on a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value always results in a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value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dbms_output.put_line()</a:t>
            </a:r>
            <a:r>
              <a:rPr lang="en-US" smtClean="0"/>
              <a:t> will output nothing for a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value</a:t>
            </a:r>
          </a:p>
          <a:p>
            <a:r>
              <a:rPr lang="en-US" smtClean="0"/>
              <a:t>Advice: always initialize variable values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3C3512-7B1B-4EFB-A028-7E2E0625DF10}" type="slidenum">
              <a:rPr lang="en-US">
                <a:latin typeface="Tahoma" pitchFamily="34" charset="0"/>
              </a:rPr>
              <a:pPr/>
              <a:t>44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What will be the screen output?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 := 'hello';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702661-106D-4391-85E5-80BEFEC4A8EE}" type="slidenum">
              <a:rPr lang="en-US">
                <a:latin typeface="Tahoma" pitchFamily="34" charset="0"/>
              </a:rPr>
              <a:pPr/>
              <a:t>45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Motivation for PL/SQL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C00000"/>
                </a:solidFill>
              </a:rPr>
              <a:t>Anonymous vs. Named PL/SQL Programs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Basic PL/SQL Features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Basic Structure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Variables and Assignment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rgbClr val="C00000"/>
                </a:solidFill>
              </a:rPr>
              <a:t>Control Structures (if … then, loop)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Using SQL in PL/SQL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Insert, Update, Delete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Implicit Cursor (Select)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Explicit Cursor (Select)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AE5325-B92A-4C2C-8741-6CE951D3C0B7}" type="slidenum">
              <a:rPr lang="en-US">
                <a:latin typeface="Tahoma" pitchFamily="34" charset="0"/>
              </a:rPr>
              <a:pPr/>
              <a:t>46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Selection Structures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mtClean="0"/>
              <a:t>IF/END IF:</a:t>
            </a:r>
          </a:p>
          <a:p>
            <a:pPr>
              <a:buClr>
                <a:srgbClr val="CC99FF"/>
              </a:buClr>
              <a:buFont typeface="Webdings" pitchFamily="18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i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THEN</a:t>
            </a:r>
          </a:p>
          <a:p>
            <a:pPr lvl="1">
              <a:buClr>
                <a:srgbClr val="CC99FF"/>
              </a:buClr>
              <a:buFont typeface="Webdings" pitchFamily="18" charset="2"/>
              <a:buNone/>
            </a:pPr>
            <a:r>
              <a:rPr lang="en-US" b="1" i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 statements</a:t>
            </a:r>
            <a:endParaRPr lang="en-US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CC99FF"/>
              </a:buClr>
              <a:buFont typeface="Webdings" pitchFamily="18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 IF;</a:t>
            </a:r>
          </a:p>
          <a:p>
            <a:pPr>
              <a:buClr>
                <a:srgbClr val="CC99FF"/>
              </a:buClr>
              <a:buFont typeface="Webdings" pitchFamily="18" charset="2"/>
              <a:buNone/>
            </a:pPr>
            <a:endParaRPr lang="en-US" sz="2400" b="1" smtClean="0">
              <a:latin typeface="Courier New" pitchFamily="49" charset="0"/>
            </a:endParaRP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4E1351-3895-40B6-831D-E722ECEF0085}" type="slidenum">
              <a:rPr lang="en-US">
                <a:latin typeface="Tahoma" pitchFamily="34" charset="0"/>
              </a:rPr>
              <a:pPr/>
              <a:t>47</a:t>
            </a:fld>
            <a:endParaRPr lang="en-US">
              <a:latin typeface="Tahoma" pitchFamily="34" charset="0"/>
            </a:endParaRPr>
          </a:p>
        </p:txBody>
      </p:sp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1524000" y="4114800"/>
            <a:ext cx="6324600" cy="2438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Selection Structures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BDBED3-BC43-48AB-8D08-500CF746FEF5}" type="slidenum">
              <a:rPr lang="en-US">
                <a:latin typeface="Tahoma" pitchFamily="34" charset="0"/>
              </a:rPr>
              <a:pPr/>
              <a:t>48</a:t>
            </a:fld>
            <a:endParaRPr lang="en-US">
              <a:latin typeface="Tahoma" pitchFamily="34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" y="2590800"/>
            <a:ext cx="8956675" cy="317023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 date;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 := sysdate;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if x &gt; date '2006-9-1'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 x || '  later than 2006-9-1');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 x || ' earlier than 2006-9-1');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if;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Selection Structures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mtClean="0"/>
              <a:t>IF/ELSIF:</a:t>
            </a:r>
            <a:endParaRPr lang="en-US" sz="2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IF </a:t>
            </a:r>
            <a:r>
              <a:rPr lang="en-US" sz="2400" i="1" smtClean="0">
                <a:solidFill>
                  <a:srgbClr val="C00000"/>
                </a:solidFill>
              </a:rPr>
              <a:t>condition1 </a:t>
            </a:r>
            <a:r>
              <a:rPr lang="en-US" sz="2400" b="1" smtClean="0">
                <a:solidFill>
                  <a:srgbClr val="C00000"/>
                </a:solidFill>
              </a:rPr>
              <a:t>THEN</a:t>
            </a:r>
          </a:p>
          <a:p>
            <a:pPr lvl="1"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i="1" smtClean="0">
                <a:solidFill>
                  <a:srgbClr val="C00000"/>
                </a:solidFill>
              </a:rPr>
              <a:t>program statements;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sz="2400" b="1" smtClean="0">
                <a:solidFill>
                  <a:srgbClr val="C00000"/>
                </a:solidFill>
              </a:rPr>
              <a:t>ELSIF</a:t>
            </a:r>
            <a:r>
              <a:rPr lang="en-US" sz="2400" smtClean="0">
                <a:solidFill>
                  <a:srgbClr val="C00000"/>
                </a:solidFill>
              </a:rPr>
              <a:t> </a:t>
            </a:r>
            <a:r>
              <a:rPr lang="en-US" sz="2400" i="1" smtClean="0">
                <a:solidFill>
                  <a:srgbClr val="C00000"/>
                </a:solidFill>
              </a:rPr>
              <a:t>condition2 </a:t>
            </a:r>
            <a:r>
              <a:rPr lang="en-US" sz="2400" smtClean="0">
                <a:solidFill>
                  <a:srgbClr val="C00000"/>
                </a:solidFill>
              </a:rPr>
              <a:t>THEN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	</a:t>
            </a:r>
            <a:r>
              <a:rPr lang="en-US" sz="2400" i="1" smtClean="0">
                <a:solidFill>
                  <a:srgbClr val="C00000"/>
                </a:solidFill>
              </a:rPr>
              <a:t>alternate program statements;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ELSIF </a:t>
            </a:r>
            <a:r>
              <a:rPr lang="en-US" sz="2400" i="1" smtClean="0">
                <a:solidFill>
                  <a:srgbClr val="C00000"/>
                </a:solidFill>
              </a:rPr>
              <a:t>condition3</a:t>
            </a:r>
            <a:r>
              <a:rPr lang="en-US" sz="2400" smtClean="0">
                <a:solidFill>
                  <a:srgbClr val="C00000"/>
                </a:solidFill>
              </a:rPr>
              <a:t> THEN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	</a:t>
            </a:r>
            <a:r>
              <a:rPr lang="en-US" sz="2400" i="1" smtClean="0">
                <a:solidFill>
                  <a:srgbClr val="C00000"/>
                </a:solidFill>
              </a:rPr>
              <a:t>alternate program statements;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. . .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sz="2400" b="1" smtClean="0">
                <a:solidFill>
                  <a:srgbClr val="C00000"/>
                </a:solidFill>
              </a:rPr>
              <a:t>ELSE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	</a:t>
            </a:r>
            <a:r>
              <a:rPr lang="en-US" sz="2400" i="1" smtClean="0">
                <a:solidFill>
                  <a:srgbClr val="C00000"/>
                </a:solidFill>
              </a:rPr>
              <a:t>alternate program statements;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Webdings" pitchFamily="18" charset="2"/>
              <a:buNone/>
            </a:pPr>
            <a:r>
              <a:rPr lang="en-US" sz="2400" b="1" smtClean="0">
                <a:solidFill>
                  <a:srgbClr val="C00000"/>
                </a:solidFill>
              </a:rPr>
              <a:t>END IF</a:t>
            </a:r>
            <a:r>
              <a:rPr lang="en-US" sz="2400" smtClean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B90452-F1E6-454E-B5E0-741BA7123A8C}" type="slidenum">
              <a:rPr lang="en-US">
                <a:latin typeface="Tahoma" pitchFamily="34" charset="0"/>
              </a:rPr>
              <a:pPr/>
              <a:t>49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PL/SQL  Features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Faster processing of database requests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 Better structuring of business applications by concentrating database access in one layer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Reduce overhead of communicating potentially large amounts of interim data back and forth between application and database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Embedding "business logic" in the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Better enforcement of data integrity and business rules</a:t>
            </a: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A3F95F-5A9D-4BCE-9FD7-09393730A89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Comparison Operators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Same as SQL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&gt;=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&lt;=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Logical operators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 OR NOT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E.g.,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&gt; 10 and x &lt; 20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Comparison with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dirty="0" smtClean="0"/>
              <a:t> values: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is 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then…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is not 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then …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Can not use: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x = null then</a:t>
            </a:r>
            <a:r>
              <a:rPr lang="en-US" sz="2400" dirty="0"/>
              <a:t> </a:t>
            </a:r>
            <a:r>
              <a:rPr lang="en-US" sz="2400" dirty="0" smtClean="0"/>
              <a:t>(this generates error)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170D73-1FF8-49E2-96E3-8A8C1FBBBF51}" type="slidenum">
              <a:rPr lang="en-US">
                <a:latin typeface="Tahoma" pitchFamily="34" charset="0"/>
              </a:rPr>
              <a:pPr/>
              <a:t>50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if…elsif…</a:t>
            </a:r>
          </a:p>
          <a:p>
            <a:pPr lvl="1"/>
            <a:r>
              <a:rPr lang="en-US" smtClean="0"/>
              <a:t>Print out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'Today falls in Sept 2006'</a:t>
            </a:r>
            <a:r>
              <a:rPr lang="en-US" smtClean="0"/>
              <a:t> if today is after 2006-9-1 and earlier than 2006-10-1;</a:t>
            </a:r>
          </a:p>
          <a:p>
            <a:pPr lvl="1"/>
            <a:r>
              <a:rPr lang="en-US" smtClean="0"/>
              <a:t>Print out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‘Today is before Sept 2006'</a:t>
            </a:r>
            <a:r>
              <a:rPr lang="en-US" smtClean="0"/>
              <a:t> if today is before 2006-9-1;</a:t>
            </a:r>
          </a:p>
          <a:p>
            <a:pPr lvl="1"/>
            <a:r>
              <a:rPr lang="en-US" smtClean="0"/>
              <a:t>Print out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‘Today is after Sept 2006'</a:t>
            </a:r>
            <a:r>
              <a:rPr lang="en-US" smtClean="0"/>
              <a:t> if today is equal to or after 2006-10-1.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6066F-126C-45B9-8604-353E9F2AA753}" type="slidenum">
              <a:rPr lang="en-US">
                <a:latin typeface="Tahoma" pitchFamily="34" charset="0"/>
              </a:rPr>
              <a:pPr/>
              <a:t>51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Spelling: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mtClean="0"/>
              <a:t> (correct) rather than else if</a:t>
            </a:r>
          </a:p>
          <a:p>
            <a:r>
              <a:rPr lang="en-US" smtClean="0"/>
              <a:t>Forget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 if</a:t>
            </a:r>
          </a:p>
          <a:p>
            <a:r>
              <a:rPr lang="en-US" smtClean="0"/>
              <a:t>Forget to give the variable in the condition a value (next)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2ADE0B-42F2-4A28-8E9A-988E8E56D05C}" type="slidenum">
              <a:rPr lang="en-US">
                <a:latin typeface="Tahoma" pitchFamily="34" charset="0"/>
              </a:rPr>
              <a:pPr/>
              <a:t>52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Evaluating NULL Conditions in IF/THEN Structures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a condition evaluates as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, then it is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mtClean="0"/>
              <a:t>How can a condition evaluate as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It uses any variable that has not been initialized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744977-4BF9-460D-B1C6-841C80A24F86}" type="slidenum">
              <a:rPr lang="en-US">
                <a:latin typeface="Tahoma" pitchFamily="34" charset="0"/>
              </a:rPr>
              <a:pPr/>
              <a:t>53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Selection Structures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smtClean="0"/>
              <a:t>What will be the output?</a:t>
            </a:r>
            <a:endParaRPr lang="en-US" sz="20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7B6D31-EA24-4D4D-94BE-836EBE0C86B0}" type="slidenum">
              <a:rPr lang="en-US">
                <a:latin typeface="Tahoma" pitchFamily="34" charset="0"/>
              </a:rPr>
              <a:pPr/>
              <a:t>54</a:t>
            </a:fld>
            <a:endParaRPr lang="en-US">
              <a:latin typeface="Tahoma" pitchFamily="34" charset="0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1524000" y="4114800"/>
            <a:ext cx="6324600" cy="2438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3"/>
          <p:cNvSpPr>
            <a:spLocks noChangeArrowheads="1"/>
          </p:cNvSpPr>
          <p:nvPr/>
        </p:nvSpPr>
        <p:spPr bwMode="auto">
          <a:xfrm>
            <a:off x="1524000" y="1905000"/>
            <a:ext cx="6324600" cy="1676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TextBox 1"/>
          <p:cNvSpPr txBox="1">
            <a:spLocks noChangeArrowheads="1"/>
          </p:cNvSpPr>
          <p:nvPr/>
        </p:nvSpPr>
        <p:spPr bwMode="auto">
          <a:xfrm>
            <a:off x="457200" y="2538413"/>
            <a:ext cx="8494713" cy="3046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--x :=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if x &gt; 0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 x || '  greater than zero');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elsif x = 0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 x || ' equal to zero');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 x || ' less than zero');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if;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Selection Structures</a:t>
            </a:r>
          </a:p>
        </p:txBody>
      </p:sp>
      <p:sp>
        <p:nvSpPr>
          <p:cNvPr id="65539" name="Rectangle 4"/>
          <p:cNvSpPr>
            <a:spLocks noGrp="1" noChangeArrowheads="1"/>
          </p:cNvSpPr>
          <p:nvPr>
            <p:ph idx="1"/>
          </p:nvPr>
        </p:nvSpPr>
        <p:spPr>
          <a:xfrm>
            <a:off x="1128713" y="1863725"/>
            <a:ext cx="7826375" cy="5746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smtClean="0"/>
              <a:t>How to check for a null value?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smtClean="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EE15DD-EEB6-42D3-A9AB-5F8422CF64DE}" type="slidenum">
              <a:rPr lang="en-US">
                <a:latin typeface="Tahoma" pitchFamily="34" charset="0"/>
              </a:rPr>
              <a:pPr/>
              <a:t>55</a:t>
            </a:fld>
            <a:endParaRPr lang="en-US">
              <a:latin typeface="Tahoma" pitchFamily="34" charset="0"/>
            </a:endParaRPr>
          </a:p>
        </p:txBody>
      </p:sp>
      <p:sp>
        <p:nvSpPr>
          <p:cNvPr id="65541" name="Rectangle 3"/>
          <p:cNvSpPr>
            <a:spLocks noChangeArrowheads="1"/>
          </p:cNvSpPr>
          <p:nvPr/>
        </p:nvSpPr>
        <p:spPr bwMode="auto">
          <a:xfrm>
            <a:off x="1524000" y="1905000"/>
            <a:ext cx="6324600" cy="1676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TextBox 1"/>
          <p:cNvSpPr txBox="1">
            <a:spLocks noChangeArrowheads="1"/>
          </p:cNvSpPr>
          <p:nvPr/>
        </p:nvSpPr>
        <p:spPr bwMode="auto">
          <a:xfrm>
            <a:off x="381000" y="2628900"/>
            <a:ext cx="8382000" cy="35401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if x is null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dbms_output.put_line('null input');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elsif x &gt; 0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 x || '  greater than zero');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elsif x = 0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 x || ' equal to zero');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 x || ' less than zero');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if;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with AND, OR,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Create complex expressions for decision control structure condition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AND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Expressions on both sides of operator must be true for combined expression to be TRUE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OR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Expressions on either side of operator must be true for combined expression to be TRUE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Order of evaluation: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NOT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AND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AND </a:t>
            </a:r>
            <a:r>
              <a:rPr lang="en-US" dirty="0" err="1" smtClean="0"/>
              <a:t>and</a:t>
            </a:r>
            <a:r>
              <a:rPr lang="en-US" dirty="0" smtClean="0"/>
              <a:t> OR in an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571750"/>
            <a:ext cx="7391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expression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expression_value_1 THEN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statement1;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[statement2;…]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[WHEN expression_value_2 THEN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statement3;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[statement4;…] …]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[ELSE statement5;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[statement6;]…]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CASE;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6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144537"/>
              </p:ext>
            </p:extLst>
          </p:nvPr>
        </p:nvGraphicFramePr>
        <p:xfrm>
          <a:off x="914400" y="1206500"/>
          <a:ext cx="7315200" cy="56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3" imgW="7443515" imgH="5711451" progId="Word.Document.8">
                  <p:embed/>
                </p:oleObj>
              </mc:Choice>
              <mc:Fallback>
                <p:oleObj name="Document" r:id="rId3" imgW="7443515" imgH="5711451" progId="Word.Document.8">
                  <p:embed/>
                  <p:pic>
                    <p:nvPicPr>
                      <p:cNvPr id="215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06500"/>
                        <a:ext cx="7315200" cy="565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3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Program Unit Interaction with Database Server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0AA2D9-04CF-4904-B346-B609AFAEC422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209800"/>
            <a:ext cx="28956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4495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PL/SQL Engine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066800" y="2819400"/>
            <a:ext cx="2133600" cy="1371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PL/SQL </a:t>
            </a:r>
          </a:p>
          <a:p>
            <a:pPr algn="ctr"/>
            <a:r>
              <a:rPr lang="en-US" sz="2800" dirty="0" smtClean="0"/>
              <a:t>Program Unit</a:t>
            </a:r>
            <a:endParaRPr lang="en-US" sz="2800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6400800" y="2703984"/>
            <a:ext cx="1752600" cy="1868016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DBMS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3810000" y="3144101"/>
            <a:ext cx="2362200" cy="2086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270398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SQL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810000" y="3906100"/>
            <a:ext cx="2362200" cy="2086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19600" y="39872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Loops</a:t>
            </a:r>
          </a:p>
        </p:txBody>
      </p:sp>
      <p:sp>
        <p:nvSpPr>
          <p:cNvPr id="675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mtClean="0"/>
              <a:t>Loop: repeats one or more program statements multiple times </a:t>
            </a:r>
            <a:r>
              <a:rPr lang="en-US" smtClean="0">
                <a:solidFill>
                  <a:srgbClr val="C00000"/>
                </a:solidFill>
              </a:rPr>
              <a:t>until an exit condition is reached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Often needed when we process results of a SQL query</a:t>
            </a:r>
          </a:p>
          <a:p>
            <a:pPr lvl="1">
              <a:buFont typeface="Webdings" pitchFamily="18" charset="2"/>
              <a:buChar char="4"/>
            </a:pPr>
            <a:endParaRPr lang="en-US" smtClean="0"/>
          </a:p>
          <a:p>
            <a:pPr>
              <a:buFont typeface="Webdings" pitchFamily="18" charset="2"/>
              <a:buChar char="4"/>
            </a:pPr>
            <a:endParaRPr lang="en-US" smtClean="0"/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FF1AF7-17A7-43B4-B7C6-C688A7B7CC78}" type="slidenum">
              <a:rPr lang="en-US">
                <a:latin typeface="Tahoma" pitchFamily="34" charset="0"/>
              </a:rPr>
              <a:pPr/>
              <a:t>60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Loops</a:t>
            </a:r>
          </a:p>
        </p:txBody>
      </p:sp>
      <p:sp>
        <p:nvSpPr>
          <p:cNvPr id="65541" name="Content Placeholder 4"/>
          <p:cNvSpPr>
            <a:spLocks noGrp="1"/>
          </p:cNvSpPr>
          <p:nvPr>
            <p:ph idx="1"/>
          </p:nvPr>
        </p:nvSpPr>
        <p:spPr>
          <a:xfrm>
            <a:off x="1128713" y="1863725"/>
            <a:ext cx="7826375" cy="5746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An example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AED159-4C15-4B10-AEF8-E06FC09E399D}" type="slidenum">
              <a:rPr lang="en-US">
                <a:latin typeface="Tahoma" pitchFamily="34" charset="0"/>
              </a:rPr>
              <a:pPr/>
              <a:t>61</a:t>
            </a:fld>
            <a:endParaRPr lang="en-US">
              <a:latin typeface="Tahoma" pitchFamily="34" charset="0"/>
            </a:endParaRPr>
          </a:p>
        </p:txBody>
      </p:sp>
      <p:sp>
        <p:nvSpPr>
          <p:cNvPr id="68613" name="TextBox 1"/>
          <p:cNvSpPr txBox="1">
            <a:spLocks noChangeArrowheads="1"/>
          </p:cNvSpPr>
          <p:nvPr/>
        </p:nvSpPr>
        <p:spPr bwMode="auto">
          <a:xfrm>
            <a:off x="609600" y="2667000"/>
            <a:ext cx="8077200" cy="326866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:=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:=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 := i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i &gt;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dbms_output.put_line(' total is ' ||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Loops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381000" y="4926013"/>
            <a:ext cx="8229600" cy="1528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Initialization before loop: 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smtClean="0"/>
              <a:t> is a loop variable (used to tell when to end loop), 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sz="1800" smtClean="0"/>
              <a:t> is the result we compute. Both need to be initialized.</a:t>
            </a:r>
          </a:p>
          <a:p>
            <a:pPr>
              <a:lnSpc>
                <a:spcPct val="80000"/>
              </a:lnSpc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 = 1</a:t>
            </a:r>
            <a:r>
              <a:rPr lang="en-US" sz="1800" smtClean="0"/>
              <a:t> because you want to start with 1</a:t>
            </a:r>
          </a:p>
          <a:p>
            <a:pPr>
              <a:lnSpc>
                <a:spcPct val="80000"/>
              </a:lnSpc>
            </a:pP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total = 0</a:t>
            </a:r>
            <a:r>
              <a:rPr lang="en-US" sz="1800" smtClean="0"/>
              <a:t> because we are computing a sum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EC1A02-09FC-44C6-85C2-5E2CFB49B7AE}" type="slidenum">
              <a:rPr lang="en-US">
                <a:latin typeface="Tahoma" pitchFamily="34" charset="0"/>
              </a:rPr>
              <a:pPr/>
              <a:t>62</a:t>
            </a:fld>
            <a:endParaRPr lang="en-US">
              <a:latin typeface="Tahoma" pitchFamily="34" charset="0"/>
            </a:endParaRPr>
          </a:p>
        </p:txBody>
      </p:sp>
      <p:sp>
        <p:nvSpPr>
          <p:cNvPr id="69637" name="TextBox 5"/>
          <p:cNvSpPr txBox="1">
            <a:spLocks noChangeArrowheads="1"/>
          </p:cNvSpPr>
          <p:nvPr/>
        </p:nvSpPr>
        <p:spPr bwMode="auto">
          <a:xfrm>
            <a:off x="533400" y="1371600"/>
            <a:ext cx="8077200" cy="3307509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:= 1;		 -- initialization before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:= 0;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 initialization before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&gt;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 total is ' ||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Loops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Repeated action is what you want to do using the loop (e.g., compute a sum)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D7D7C2-8287-45BA-B20C-C1BEEF4326F8}" type="slidenum">
              <a:rPr lang="en-US">
                <a:latin typeface="Tahoma" pitchFamily="34" charset="0"/>
              </a:rPr>
              <a:pPr/>
              <a:t>63</a:t>
            </a:fld>
            <a:endParaRPr lang="en-US">
              <a:latin typeface="Tahoma" pitchFamily="34" charset="0"/>
            </a:endParaRPr>
          </a:p>
        </p:txBody>
      </p:sp>
      <p:sp>
        <p:nvSpPr>
          <p:cNvPr id="70661" name="TextBox 5"/>
          <p:cNvSpPr txBox="1">
            <a:spLocks noChangeArrowheads="1"/>
          </p:cNvSpPr>
          <p:nvPr/>
        </p:nvSpPr>
        <p:spPr bwMode="auto">
          <a:xfrm>
            <a:off x="457200" y="1600200"/>
            <a:ext cx="8077200" cy="326866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:=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:=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i;		 -- repeated action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 := i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i &gt;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dbms_output.put_line(' total is ' ||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Loops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We need to update the loop variable (counter) otherwise we will have infinite loop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1063EE-62A3-4081-A88E-5776F44B347A}" type="slidenum">
              <a:rPr lang="en-US">
                <a:latin typeface="Tahoma" pitchFamily="34" charset="0"/>
              </a:rPr>
              <a:pPr/>
              <a:t>64</a:t>
            </a:fld>
            <a:endParaRPr lang="en-US">
              <a:latin typeface="Tahoma" pitchFamily="34" charset="0"/>
            </a:endParaRPr>
          </a:p>
        </p:txBody>
      </p:sp>
      <p:sp>
        <p:nvSpPr>
          <p:cNvPr id="71685" name="TextBox 5"/>
          <p:cNvSpPr txBox="1">
            <a:spLocks noChangeArrowheads="1"/>
          </p:cNvSpPr>
          <p:nvPr/>
        </p:nvSpPr>
        <p:spPr bwMode="auto">
          <a:xfrm>
            <a:off x="228600" y="1447800"/>
            <a:ext cx="8534400" cy="32924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:=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:=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 := i + 1;		-- update loop variable if any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i &gt;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dbms_output.put_line(' total is ' ||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Loops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We also need to check exit condition otherwise it will be an infinite loop. Here we want to end loop when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 &gt; 10</a:t>
            </a:r>
            <a:r>
              <a:rPr lang="en-US" sz="2000" smtClean="0"/>
              <a:t> because we want to compute a sum from 1 to 10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0ABC87-2502-4DC7-9E3F-BAFA6039D163}" type="slidenum">
              <a:rPr lang="en-US">
                <a:latin typeface="Tahoma" pitchFamily="34" charset="0"/>
              </a:rPr>
              <a:pPr/>
              <a:t>65</a:t>
            </a:fld>
            <a:endParaRPr lang="en-US">
              <a:latin typeface="Tahoma" pitchFamily="34" charset="0"/>
            </a:endParaRPr>
          </a:p>
        </p:txBody>
      </p:sp>
      <p:sp>
        <p:nvSpPr>
          <p:cNvPr id="72709" name="TextBox 5"/>
          <p:cNvSpPr txBox="1">
            <a:spLocks noChangeArrowheads="1"/>
          </p:cNvSpPr>
          <p:nvPr/>
        </p:nvSpPr>
        <p:spPr bwMode="auto">
          <a:xfrm>
            <a:off x="533400" y="1600200"/>
            <a:ext cx="8077200" cy="326866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:=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:=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 := i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i &gt; 10;	-- check exit condition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dbms_output.put_line(' total is ' ||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Loops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533400" y="5105400"/>
            <a:ext cx="82296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The exit condition may change depending on where to test the condition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The best way to make it right is let </a:t>
            </a:r>
            <a:r>
              <a:rPr lang="en-US" sz="1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smtClean="0"/>
              <a:t> = boundary value (10) and go through the loop to check if we want to exit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A01BEB-4B63-4453-9BA4-AD8A4CFBD351}" type="slidenum">
              <a:rPr lang="en-US">
                <a:latin typeface="Tahoma" pitchFamily="34" charset="0"/>
              </a:rPr>
              <a:pPr/>
              <a:t>66</a:t>
            </a:fld>
            <a:endParaRPr lang="en-US">
              <a:latin typeface="Tahoma" pitchFamily="34" charset="0"/>
            </a:endParaRPr>
          </a:p>
        </p:txBody>
      </p:sp>
      <p:sp>
        <p:nvSpPr>
          <p:cNvPr id="73733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8077200" cy="330676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:=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:=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 := i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i &gt; 10;	-- check exit condition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			-- end of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dbms_output.put_line(' total is ' ||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 the product of 1,2,3,4 using a loop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53D226-E569-4134-9857-1884235B1D58}" type="slidenum">
              <a:rPr lang="en-US">
                <a:latin typeface="Tahoma" pitchFamily="34" charset="0"/>
              </a:rPr>
              <a:pPr/>
              <a:t>67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Forget initialization before the loop</a:t>
            </a:r>
          </a:p>
          <a:p>
            <a:r>
              <a:rPr lang="en-US" smtClean="0"/>
              <a:t>Infinite loop</a:t>
            </a:r>
          </a:p>
          <a:p>
            <a:pPr lvl="1"/>
            <a:r>
              <a:rPr lang="en-US" smtClean="0"/>
              <a:t>Forget to update loop variable</a:t>
            </a:r>
          </a:p>
          <a:p>
            <a:pPr lvl="1"/>
            <a:r>
              <a:rPr lang="en-US" smtClean="0"/>
              <a:t>Forget to add exit condition</a:t>
            </a:r>
          </a:p>
          <a:p>
            <a:r>
              <a:rPr lang="en-US" smtClean="0"/>
              <a:t>Incorrect exit condition</a:t>
            </a:r>
          </a:p>
          <a:p>
            <a:pPr lvl="1"/>
            <a:r>
              <a:rPr lang="en-US" smtClean="0"/>
              <a:t>Exit if variable is out of range</a:t>
            </a:r>
          </a:p>
          <a:p>
            <a:pPr lvl="1"/>
            <a:r>
              <a:rPr lang="en-US" smtClean="0"/>
              <a:t>Manual check of boundary values can fix this</a:t>
            </a:r>
          </a:p>
          <a:p>
            <a:endParaRPr lang="en-US" smtClean="0"/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7860D8-8198-4579-894C-39D051A9F18D}" type="slidenum">
              <a:rPr lang="en-US">
                <a:latin typeface="Tahoma" pitchFamily="34" charset="0"/>
              </a:rPr>
              <a:pPr/>
              <a:t>68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Loops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problems in the following program?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7807C8-63D0-44B7-B0CE-A54A14577E02}" type="slidenum">
              <a:rPr lang="en-US">
                <a:latin typeface="Tahoma" pitchFamily="34" charset="0"/>
              </a:rPr>
              <a:pPr/>
              <a:t>69</a:t>
            </a:fld>
            <a:endParaRPr lang="en-US">
              <a:latin typeface="Tahoma" pitchFamily="34" charset="0"/>
            </a:endParaRPr>
          </a:p>
        </p:txBody>
      </p:sp>
      <p:sp>
        <p:nvSpPr>
          <p:cNvPr id="76805" name="TextBox 4"/>
          <p:cNvSpPr txBox="1">
            <a:spLocks noChangeArrowheads="1"/>
          </p:cNvSpPr>
          <p:nvPr/>
        </p:nvSpPr>
        <p:spPr bwMode="auto">
          <a:xfrm>
            <a:off x="533400" y="2362200"/>
            <a:ext cx="8153400" cy="39512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 :=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:=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i &gt;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dbms_output.put_line(' total is ' ||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Motivation for PL/SQL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Anonymous vs. Named PL/SQL Programs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C00000"/>
                </a:solidFill>
              </a:rPr>
              <a:t>Basic PL/SQL Features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Basic Structure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Variables and Assignment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Control Structures (if … then, loop)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Using SQL in PL/SQL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Insert, Update, Delete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Implicit Cursor (Select)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Explicit Cursor (Select)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1DD9EB-0AB1-4228-A9B3-7D53BF0BA78F}" type="slidenum">
              <a:rPr lang="en-US">
                <a:latin typeface="Tahoma" pitchFamily="34" charset="0"/>
              </a:rPr>
              <a:pPr/>
              <a:t>7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FOR Loop</a:t>
            </a:r>
          </a:p>
        </p:txBody>
      </p:sp>
      <p:sp>
        <p:nvSpPr>
          <p:cNvPr id="77827" name="Rectangle 1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counter_variable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 [reverse ] </a:t>
            </a:r>
            <a:r>
              <a:rPr lang="en-US" sz="2400" b="1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start_value</a:t>
            </a:r>
            <a:r>
              <a:rPr lang="en-US" sz="24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 </a:t>
            </a:r>
            <a:r>
              <a:rPr lang="en-US" sz="2400" b="1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end_value</a:t>
            </a:r>
            <a:endParaRPr lang="en-US" sz="2400" b="1" i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 statements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 LOOP;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No need to declare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counter_variable</a:t>
            </a:r>
            <a:r>
              <a:rPr lang="en-US" sz="2400" dirty="0" smtClean="0"/>
              <a:t>. If it is not declared, it is only valid in loop (cannot use it before or after loop)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Cannot modify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counter_variable</a:t>
            </a:r>
            <a:r>
              <a:rPr lang="en-US" sz="2400" dirty="0" smtClean="0"/>
              <a:t> inside the loop</a:t>
            </a: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start_value</a:t>
            </a:r>
            <a:r>
              <a:rPr lang="en-US" sz="2400" dirty="0" smtClean="0"/>
              <a:t> always lower than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end_value</a:t>
            </a:r>
            <a:endParaRPr lang="en-US" sz="24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sz="2400" dirty="0" smtClean="0"/>
              <a:t> to start from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end_value</a:t>
            </a:r>
            <a:endParaRPr lang="en-US" sz="24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The loop repeats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end_value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start_value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+1</a:t>
            </a:r>
            <a:r>
              <a:rPr lang="en-US" sz="2400" dirty="0" smtClean="0"/>
              <a:t> times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exit when</a:t>
            </a:r>
            <a:r>
              <a:rPr lang="en-US" sz="2400" dirty="0" smtClean="0"/>
              <a:t> to jump out of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/>
              <a:t> loop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5FADF7-02A5-45C6-973C-5BF8FC093FD2}" type="slidenum">
              <a:rPr lang="en-US">
                <a:latin typeface="Tahoma" pitchFamily="34" charset="0"/>
              </a:rPr>
              <a:pPr/>
              <a:t>70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FOR Loop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 := 0;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FOR i IN 1..10 LOOP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i;	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dbms_output.put_line(total);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01A5DB-3ACB-4885-AA0D-8E52EA72C166}" type="slidenum">
              <a:rPr lang="en-US">
                <a:latin typeface="Tahoma" pitchFamily="34" charset="0"/>
              </a:rPr>
              <a:pPr/>
              <a:t>71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FOR Loop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07975" y="1679575"/>
            <a:ext cx="8229600" cy="4525963"/>
          </a:xfrm>
        </p:spPr>
        <p:txBody>
          <a:bodyPr/>
          <a:lstStyle/>
          <a:p>
            <a:r>
              <a:rPr lang="en-US" smtClean="0"/>
              <a:t>No need to declare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counter_variable</a:t>
            </a:r>
            <a:r>
              <a:rPr lang="en-US" smtClean="0"/>
              <a:t>. If it is not declared, it is only valid in loop (can not use it before or after loop)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1BEDE8-7199-4F12-9DDC-A756A3D83B36}" type="slidenum">
              <a:rPr lang="en-US">
                <a:latin typeface="Tahoma" pitchFamily="34" charset="0"/>
              </a:rPr>
              <a:pPr/>
              <a:t>72</a:t>
            </a:fld>
            <a:endParaRPr lang="en-US">
              <a:latin typeface="Tahoma" pitchFamily="34" charset="0"/>
            </a:endParaRPr>
          </a:p>
        </p:txBody>
      </p:sp>
      <p:sp>
        <p:nvSpPr>
          <p:cNvPr id="80901" name="TextBox 4"/>
          <p:cNvSpPr txBox="1">
            <a:spLocks noChangeArrowheads="1"/>
          </p:cNvSpPr>
          <p:nvPr/>
        </p:nvSpPr>
        <p:spPr bwMode="auto">
          <a:xfrm>
            <a:off x="2819400" y="3352800"/>
            <a:ext cx="4191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 :=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for i in 1..10 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i;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endParaRPr lang="en-US" sz="2000"/>
          </a:p>
        </p:txBody>
      </p:sp>
      <p:sp>
        <p:nvSpPr>
          <p:cNvPr id="80902" name="TextBox 5"/>
          <p:cNvSpPr txBox="1">
            <a:spLocks noChangeArrowheads="1"/>
          </p:cNvSpPr>
          <p:nvPr/>
        </p:nvSpPr>
        <p:spPr bwMode="auto">
          <a:xfrm>
            <a:off x="7010400" y="4159250"/>
            <a:ext cx="150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Any errors?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FOR Loop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Cannot modify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counter_variable</a:t>
            </a:r>
            <a:r>
              <a:rPr lang="en-US" smtClean="0"/>
              <a:t> inside the loop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703DA6-A2CF-4F06-A0A4-CFBC0053FFDB}" type="slidenum">
              <a:rPr lang="en-US">
                <a:latin typeface="Tahoma" pitchFamily="34" charset="0"/>
              </a:rPr>
              <a:pPr/>
              <a:t>73</a:t>
            </a:fld>
            <a:endParaRPr lang="en-US">
              <a:latin typeface="Tahoma" pitchFamily="34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209800" y="3352800"/>
            <a:ext cx="4572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for i in 1..10 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 := i*3;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dbms_output.put_line(i);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400"/>
          </a:p>
        </p:txBody>
      </p:sp>
      <p:sp>
        <p:nvSpPr>
          <p:cNvPr id="83974" name="TextBox 5"/>
          <p:cNvSpPr txBox="1">
            <a:spLocks noChangeArrowheads="1"/>
          </p:cNvSpPr>
          <p:nvPr/>
        </p:nvSpPr>
        <p:spPr bwMode="auto">
          <a:xfrm>
            <a:off x="7010400" y="4159250"/>
            <a:ext cx="150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Any errors?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FOR Loop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exit when</a:t>
            </a:r>
            <a:r>
              <a:rPr lang="en-US" smtClean="0"/>
              <a:t> statement when you want to jump out of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/>
              <a:t> loop</a:t>
            </a:r>
          </a:p>
          <a:p>
            <a:r>
              <a:rPr lang="en-US" smtClean="0"/>
              <a:t>Or you can use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mtClean="0"/>
              <a:t> in an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444A36-E1D0-466A-A69A-DFFCD326281F}" type="slidenum">
              <a:rPr lang="en-US">
                <a:latin typeface="Tahoma" pitchFamily="34" charset="0"/>
              </a:rPr>
              <a:pPr/>
              <a:t>74</a:t>
            </a:fld>
            <a:endParaRPr lang="en-US">
              <a:latin typeface="Tahoma" pitchFamily="34" charset="0"/>
            </a:endParaRP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0" y="3276600"/>
            <a:ext cx="4876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 := 0;</a:t>
            </a:r>
          </a:p>
          <a:p>
            <a:pPr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for i in 1..10 loop</a:t>
            </a:r>
          </a:p>
          <a:p>
            <a:pPr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i;</a:t>
            </a:r>
          </a:p>
          <a:p>
            <a:pPr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i&gt;5;</a:t>
            </a:r>
          </a:p>
          <a:p>
            <a:pPr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dbms_output.put_line(total);</a:t>
            </a:r>
          </a:p>
          <a:p>
            <a:pPr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4495800" y="3302000"/>
            <a:ext cx="4876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total integer := 0;</a:t>
            </a:r>
          </a:p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in 1..10 loop</a:t>
            </a:r>
          </a:p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total := total +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&gt;5 then exit;</a:t>
            </a:r>
          </a:p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end if;</a:t>
            </a:r>
          </a:p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(total);</a:t>
            </a:r>
          </a:p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Substitution Variables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It is very useful to ask a user to supply a value when a PL/SQL program executes. How to do that? </a:t>
            </a:r>
          </a:p>
          <a:p>
            <a:pPr eaLnBrk="1" hangingPunct="1"/>
            <a:r>
              <a:rPr lang="en-US" dirty="0" smtClean="0"/>
              <a:t>We use </a:t>
            </a:r>
            <a:r>
              <a:rPr lang="en-US" b="1" dirty="0" smtClean="0"/>
              <a:t>substitution variables</a:t>
            </a:r>
          </a:p>
          <a:p>
            <a:r>
              <a:rPr lang="en-US" dirty="0" smtClean="0"/>
              <a:t>A substitution variable relates </a:t>
            </a:r>
            <a:r>
              <a:rPr lang="en-US" dirty="0"/>
              <a:t>to values being substituted into the code </a:t>
            </a:r>
            <a:r>
              <a:rPr lang="en-US" u="sng" dirty="0"/>
              <a:t>before</a:t>
            </a:r>
            <a:r>
              <a:rPr lang="en-US" dirty="0"/>
              <a:t> it is submitted to the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These substitutions are carried out by the interface being </a:t>
            </a:r>
            <a:r>
              <a:rPr lang="en-US" dirty="0" smtClean="0"/>
              <a:t>used (e.g. SQL Developer, SQL*Plus, etc.)</a:t>
            </a:r>
          </a:p>
          <a:p>
            <a:pPr lvl="1"/>
            <a:r>
              <a:rPr lang="en-US" dirty="0" smtClean="0"/>
              <a:t>The interface prompts the user for a value</a:t>
            </a:r>
          </a:p>
          <a:p>
            <a:pPr lvl="1"/>
            <a:r>
              <a:rPr lang="en-US" dirty="0" smtClean="0"/>
              <a:t>The user submits a value, which replaces a substitution variable</a:t>
            </a:r>
          </a:p>
          <a:p>
            <a:pPr lvl="1"/>
            <a:r>
              <a:rPr lang="en-US" dirty="0" smtClean="0"/>
              <a:t>The code is submitted to the DB for parsing and execution</a:t>
            </a:r>
            <a:endParaRPr lang="en-US" dirty="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71C454-DA12-40C9-82EE-0E3532859E30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In the PL/SQL code use the &amp; just before the variable to be substituted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invoices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invoice_number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‘AB53’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invoice_id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invoice_id_value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Interface prompt: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AC75-B517-4993-AF58-7AEA0F029DF8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12435"/>
            <a:ext cx="342900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1115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Substitution Variables</a:t>
            </a:r>
            <a:endParaRPr lang="en-US" sz="4000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686800" cy="47085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declare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tenant.tenant_name%type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select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tenant_name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into 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from tenant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where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rental_no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 = &amp;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rental_no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dbms_output.put_line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('Tenant name is :' || name);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end;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3D3527-F49E-49A5-929E-46B7329EE02A}" type="slidenum">
              <a:rPr lang="en-US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Motivation for PL/SQL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Anonymous vs. Named PL/SQL Programs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Basic PL/SQL Features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Basic Structure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Variables and Assignment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Control Structures (if … then, loop)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C00000"/>
                </a:solidFill>
              </a:rPr>
              <a:t>Using SQL in PL/SQL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rgbClr val="C00000"/>
                </a:solidFill>
              </a:rPr>
              <a:t>Insert, Update, Delete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rgbClr val="C00000"/>
                </a:solidFill>
              </a:rPr>
              <a:t>Implicit Cursor (Select)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Explicit Cursor (Select)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9A91F9-B121-48A5-A141-CEE32A335B0E}" type="slidenum">
              <a:rPr lang="en-US">
                <a:latin typeface="Tahoma" pitchFamily="34" charset="0"/>
              </a:rPr>
              <a:pPr/>
              <a:t>78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Using SQL Commands in PL/SQL Programs</a:t>
            </a:r>
          </a:p>
        </p:txBody>
      </p:sp>
      <p:sp>
        <p:nvSpPr>
          <p:cNvPr id="91139" name="Rectangle 4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any DML command in PL/SQL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rollback</a:t>
            </a:r>
          </a:p>
          <a:p>
            <a:r>
              <a:rPr lang="en-US" dirty="0"/>
              <a:t>Cannot use DDL </a:t>
            </a:r>
            <a:r>
              <a:rPr lang="en-US" dirty="0" smtClean="0"/>
              <a:t>command in PL/SQL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create table, drop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user, </a:t>
            </a:r>
            <a:r>
              <a:rPr lang="en-US" sz="3200" dirty="0" smtClean="0"/>
              <a:t>why?</a:t>
            </a:r>
          </a:p>
          <a:p>
            <a:pPr lvl="1"/>
            <a:r>
              <a:rPr lang="en-US" sz="3200" dirty="0" smtClean="0"/>
              <a:t>Exception: Can bypass this restriction using dynamic SQL (later)</a:t>
            </a:r>
            <a:endParaRPr lang="en-US" sz="3200" dirty="0"/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6E15C5-3A14-41C7-A46D-FEE1EA853825}" type="slidenum">
              <a:rPr lang="en-US">
                <a:latin typeface="Tahoma" pitchFamily="34" charset="0"/>
              </a:rPr>
              <a:pPr/>
              <a:t>79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Anonymous PL/SQL Programs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Program has </a:t>
            </a:r>
            <a:r>
              <a:rPr lang="en-US" sz="2800" smtClean="0">
                <a:solidFill>
                  <a:srgbClr val="FF0000"/>
                </a:solidFill>
              </a:rPr>
              <a:t>no name</a:t>
            </a:r>
          </a:p>
          <a:p>
            <a:r>
              <a:rPr lang="en-US" sz="2800" smtClean="0"/>
              <a:t>Code is </a:t>
            </a:r>
            <a:r>
              <a:rPr lang="en-US" sz="2800" smtClean="0">
                <a:solidFill>
                  <a:srgbClr val="C00000"/>
                </a:solidFill>
              </a:rPr>
              <a:t>NOT</a:t>
            </a:r>
            <a:r>
              <a:rPr lang="en-US" sz="2800" smtClean="0"/>
              <a:t> stored in database (discarded after execution)</a:t>
            </a:r>
          </a:p>
          <a:p>
            <a:r>
              <a:rPr lang="en-US" sz="2800" smtClean="0"/>
              <a:t>Code can be stored as a script file in local file system, but you have to manually save &amp; load it</a:t>
            </a:r>
          </a:p>
          <a:p>
            <a:r>
              <a:rPr lang="en-US" sz="2800" smtClean="0">
                <a:solidFill>
                  <a:srgbClr val="C00000"/>
                </a:solidFill>
              </a:rPr>
              <a:t>Cannot</a:t>
            </a:r>
            <a:r>
              <a:rPr lang="en-US" sz="2800" smtClean="0"/>
              <a:t> accept or pass parameter values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rgbClr val="C00000"/>
                </a:solidFill>
              </a:rPr>
              <a:t>Question: when do you want to use an anonymous program?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F65524-EC06-432E-B6CC-4923CEFE87D9}" type="slidenum">
              <a:rPr lang="en-US">
                <a:latin typeface="Tahoma" pitchFamily="34" charset="0"/>
              </a:rPr>
              <a:pPr/>
              <a:t>8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Insert, Update, Delete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use them as in SQL, i.e., not referring to any variables </a:t>
            </a:r>
          </a:p>
          <a:p>
            <a:pPr lvl="1">
              <a:buFont typeface="Wingdings" pitchFamily="2" charset="2"/>
              <a:buNone/>
            </a:pPr>
            <a:endParaRPr lang="en-US" sz="26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50BFE9-9F79-41C4-AC48-038FA2A8B6F7}" type="slidenum">
              <a:rPr lang="en-US">
                <a:latin typeface="Tahoma" pitchFamily="34" charset="0"/>
              </a:rPr>
              <a:pPr/>
              <a:t>80</a:t>
            </a:fld>
            <a:endParaRPr lang="en-US">
              <a:latin typeface="Tahoma" pitchFamily="34" charset="0"/>
            </a:endParaRPr>
          </a:p>
        </p:txBody>
      </p:sp>
      <p:sp>
        <p:nvSpPr>
          <p:cNvPr id="93189" name="TextBox 2"/>
          <p:cNvSpPr txBox="1">
            <a:spLocks noChangeArrowheads="1"/>
          </p:cNvSpPr>
          <p:nvPr/>
        </p:nvSpPr>
        <p:spPr bwMode="auto">
          <a:xfrm>
            <a:off x="533400" y="3048000"/>
            <a:ext cx="8229600" cy="157003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insert into Emp values (5, 'alice', 1, date '2006-9-1', 45000);</a:t>
            </a:r>
          </a:p>
          <a:p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Insert, Update, Delete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Can refer to any initialized variables where a value is expected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dept_id number;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dept_id :=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update emp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set did = dept_id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where eid = 4;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0A2B75-C6B6-4752-86F3-A6A79AC1844D}" type="slidenum">
              <a:rPr lang="en-US">
                <a:latin typeface="Tahoma" pitchFamily="34" charset="0"/>
              </a:rPr>
              <a:pPr/>
              <a:t>81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Using Row-type Variable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 emp%rowtype;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x.eid := 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x.ename := 'alice';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x.did :=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x.hiredate := date '2006-9-1';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x.salary := 45000;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insert into Emp values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AA8CB6-E8E2-4A08-9F65-2F72229B6D2A}" type="slidenum">
              <a:rPr lang="en-US">
                <a:latin typeface="Tahoma" pitchFamily="34" charset="0"/>
              </a:rPr>
              <a:pPr/>
              <a:t>82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Select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a cursor to refer to results</a:t>
            </a:r>
          </a:p>
          <a:p>
            <a:r>
              <a:rPr lang="en-US" dirty="0" smtClean="0"/>
              <a:t>The following example generates an error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select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eid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F9D00B-CE69-4311-9001-E52668D75800}" type="slidenum">
              <a:rPr lang="en-US">
                <a:latin typeface="Tahoma" pitchFamily="34" charset="0"/>
              </a:rPr>
              <a:pPr/>
              <a:t>83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Cursor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0" y="4017548"/>
            <a:ext cx="9144000" cy="24003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 to exchange values between program and database</a:t>
            </a:r>
          </a:p>
          <a:p>
            <a:r>
              <a:rPr lang="en-US" dirty="0" smtClean="0"/>
              <a:t>Pointer to a server memory location</a:t>
            </a:r>
          </a:p>
          <a:p>
            <a:r>
              <a:rPr lang="en-US" dirty="0" smtClean="0"/>
              <a:t>Contains information about the results of a SQL command in a PL/SQL program</a:t>
            </a:r>
          </a:p>
          <a:p>
            <a:pPr lvl="1"/>
            <a:r>
              <a:rPr lang="en-US" dirty="0" smtClean="0"/>
              <a:t>Called the command’s </a:t>
            </a:r>
            <a:r>
              <a:rPr lang="en-US" i="1" u="sng" dirty="0" smtClean="0"/>
              <a:t>context area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E395E7-1EA7-4E34-A262-B21947A71778}" type="slidenum">
              <a:rPr lang="en-US">
                <a:latin typeface="Tahoma" pitchFamily="34" charset="0"/>
              </a:rPr>
              <a:pPr/>
              <a:t>84</a:t>
            </a:fld>
            <a:endParaRPr lang="en-US">
              <a:latin typeface="Tahoma" pitchFamily="34" charset="0"/>
            </a:endParaRP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1384300" y="1219200"/>
            <a:ext cx="6024563" cy="2743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9334" name="Text Box 12"/>
          <p:cNvSpPr txBox="1">
            <a:spLocks noChangeArrowheads="1"/>
          </p:cNvSpPr>
          <p:nvPr/>
        </p:nvSpPr>
        <p:spPr bwMode="auto">
          <a:xfrm>
            <a:off x="1371600" y="1714500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u="sng"/>
              <a:t>Cursor</a:t>
            </a:r>
            <a:endParaRPr lang="en-US" sz="2400" b="1"/>
          </a:p>
        </p:txBody>
      </p:sp>
      <p:sp>
        <p:nvSpPr>
          <p:cNvPr id="99335" name="Rectangle 13"/>
          <p:cNvSpPr>
            <a:spLocks noChangeArrowheads="1"/>
          </p:cNvSpPr>
          <p:nvPr/>
        </p:nvSpPr>
        <p:spPr bwMode="auto">
          <a:xfrm>
            <a:off x="3195638" y="1485900"/>
            <a:ext cx="3962400" cy="22098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3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54174"/>
              </p:ext>
            </p:extLst>
          </p:nvPr>
        </p:nvGraphicFramePr>
        <p:xfrm>
          <a:off x="4213226" y="2740025"/>
          <a:ext cx="57102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3" imgW="5632704" imgH="993648" progId="Word.Document.8">
                  <p:embed/>
                </p:oleObj>
              </mc:Choice>
              <mc:Fallback>
                <p:oleObj name="Document" r:id="rId3" imgW="5632704" imgH="993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6" y="2740025"/>
                        <a:ext cx="57102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Rectangle 15"/>
          <p:cNvSpPr>
            <a:spLocks noChangeArrowheads="1"/>
          </p:cNvSpPr>
          <p:nvPr/>
        </p:nvSpPr>
        <p:spPr bwMode="auto">
          <a:xfrm>
            <a:off x="3505200" y="1639888"/>
            <a:ext cx="1371600" cy="83502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Number of rows processed</a:t>
            </a:r>
          </a:p>
        </p:txBody>
      </p:sp>
      <p:sp>
        <p:nvSpPr>
          <p:cNvPr id="99338" name="Rectangle 16"/>
          <p:cNvSpPr>
            <a:spLocks noChangeArrowheads="1"/>
          </p:cNvSpPr>
          <p:nvPr/>
        </p:nvSpPr>
        <p:spPr bwMode="auto">
          <a:xfrm>
            <a:off x="5257800" y="1639888"/>
            <a:ext cx="1371600" cy="83502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Parsed command</a:t>
            </a:r>
          </a:p>
          <a:p>
            <a:pPr algn="ctr"/>
            <a:r>
              <a:rPr lang="en-US" sz="1600" b="1"/>
              <a:t>statement</a:t>
            </a:r>
          </a:p>
        </p:txBody>
      </p:sp>
      <p:sp>
        <p:nvSpPr>
          <p:cNvPr id="99339" name="Line 17"/>
          <p:cNvSpPr>
            <a:spLocks noChangeShapeType="1"/>
          </p:cNvSpPr>
          <p:nvPr/>
        </p:nvSpPr>
        <p:spPr bwMode="auto">
          <a:xfrm>
            <a:off x="3348038" y="3390900"/>
            <a:ext cx="766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Line 18"/>
          <p:cNvSpPr>
            <a:spLocks noChangeShapeType="1"/>
          </p:cNvSpPr>
          <p:nvPr/>
        </p:nvSpPr>
        <p:spPr bwMode="auto">
          <a:xfrm>
            <a:off x="2667000" y="1866900"/>
            <a:ext cx="838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Text Box 20"/>
          <p:cNvSpPr txBox="1">
            <a:spLocks noChangeArrowheads="1"/>
          </p:cNvSpPr>
          <p:nvPr/>
        </p:nvSpPr>
        <p:spPr bwMode="auto">
          <a:xfrm>
            <a:off x="3276600" y="30099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/>
              <a:t>active set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Cursors</a:t>
            </a:r>
          </a:p>
        </p:txBody>
      </p:sp>
      <p:sp>
        <p:nvSpPr>
          <p:cNvPr id="97283" name="Rectangle 4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Implicit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Easier to use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Results must be EXACTLY one row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Explicit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More complex to use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Results can be one row, multiple rows, or even empty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Cursor </a:t>
            </a:r>
            <a:r>
              <a:rPr lang="en-US" b="1" dirty="0">
                <a:solidFill>
                  <a:srgbClr val="C00000"/>
                </a:solidFill>
                <a:cs typeface="Courier New" pitchFamily="49" charset="0"/>
              </a:rPr>
              <a:t>can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not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appear in assignment or expressions</a:t>
            </a: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DFA604-BE58-46DF-B8F8-4C8FFE7D103D}" type="slidenum">
              <a:rPr lang="en-US">
                <a:latin typeface="Tahoma" pitchFamily="34" charset="0"/>
              </a:rPr>
              <a:pPr/>
              <a:t>85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Implicit Cursors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 column1, column2,…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INTO variable1, variable2, …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endParaRPr lang="en-US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search_condition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/>
              <a:t>Can only be used if query returns </a:t>
            </a:r>
            <a:r>
              <a:rPr lang="en-US" sz="2600" dirty="0" smtClean="0">
                <a:solidFill>
                  <a:srgbClr val="C00000"/>
                </a:solidFill>
              </a:rPr>
              <a:t>one and only one</a:t>
            </a:r>
            <a:r>
              <a:rPr lang="en-US" sz="2600" dirty="0" smtClean="0"/>
              <a:t> record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If cursor </a:t>
            </a:r>
            <a:r>
              <a:rPr lang="en-US" sz="2800" dirty="0"/>
              <a:t>query </a:t>
            </a:r>
            <a:r>
              <a:rPr lang="en-US" sz="2800" dirty="0" smtClean="0"/>
              <a:t>returns &gt; 1 records we get error </a:t>
            </a:r>
            <a:r>
              <a:rPr lang="en-US" sz="2800" dirty="0"/>
              <a:t>“</a:t>
            </a:r>
            <a:r>
              <a:rPr lang="en-US" sz="2800" b="1" dirty="0"/>
              <a:t>ORA-01422: exact fetch returns more than requested number of rows</a:t>
            </a:r>
            <a:r>
              <a:rPr lang="en-US" sz="2800" dirty="0" smtClean="0"/>
              <a:t>”</a:t>
            </a: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Variables must have been declared and have the same type as results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For strings, make sure the variable’s size is long enough to store the results (that’s why column type is useful)</a:t>
            </a:r>
          </a:p>
          <a:p>
            <a:pPr marL="0" indent="0">
              <a:lnSpc>
                <a:spcPct val="80000"/>
              </a:lnSpc>
            </a:pPr>
            <a:endParaRPr lang="en-US" sz="2600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BD4E05-589F-4CA8-A323-B22782247152}" type="slidenum">
              <a:rPr lang="en-US">
                <a:latin typeface="Tahoma" pitchFamily="34" charset="0"/>
              </a:rPr>
              <a:pPr/>
              <a:t>86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Implicit Cursor Syntax (cont.)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e_id number;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e_name varchar(50);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select eid, ename into e_id, e_name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from emp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where eid 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dbms_output.put_line('e_id is: ' || e_id || ' e_name is: ' || e_name);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492490-D5EE-4F07-A65D-E5B7F548E1F4}" type="slidenum">
              <a:rPr lang="en-US">
                <a:latin typeface="Tahoma" pitchFamily="34" charset="0"/>
              </a:rPr>
              <a:pPr/>
              <a:t>87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 on Primary Key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826375" cy="2708275"/>
          </a:xfrm>
        </p:spPr>
        <p:txBody>
          <a:bodyPr rtlCol="0">
            <a:noAutofit/>
          </a:bodyPr>
          <a:lstStyle/>
          <a:p>
            <a:pPr fontAlgn="auto">
              <a:lnSpc>
                <a:spcPct val="7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e_id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(50);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select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eid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e_id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7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7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eid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e_id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is: ' ||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e_id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|| '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is: ' ||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0" indent="0" fontAlgn="auto">
              <a:lnSpc>
                <a:spcPct val="7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 smtClean="0"/>
          </a:p>
          <a:p>
            <a:pPr>
              <a:lnSpc>
                <a:spcPct val="70000"/>
              </a:lnSpc>
              <a:defRPr/>
            </a:pPr>
            <a:r>
              <a:rPr lang="en-US" sz="1800" dirty="0" smtClean="0">
                <a:solidFill>
                  <a:srgbClr val="C00000"/>
                </a:solidFill>
              </a:rPr>
              <a:t>Question: why the select statement returns </a:t>
            </a:r>
            <a:r>
              <a:rPr lang="en-US" sz="1800" dirty="0">
                <a:solidFill>
                  <a:srgbClr val="C00000"/>
                </a:solidFill>
              </a:rPr>
              <a:t>only one </a:t>
            </a:r>
            <a:r>
              <a:rPr lang="en-US" sz="1800" dirty="0" smtClean="0">
                <a:solidFill>
                  <a:srgbClr val="C00000"/>
                </a:solidFill>
              </a:rPr>
              <a:t>row? 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11593D-95DA-437A-9735-2656D7D8A774}" type="slidenum">
              <a:rPr lang="en-US">
                <a:latin typeface="Tahoma" pitchFamily="34" charset="0"/>
              </a:rPr>
              <a:pPr/>
              <a:t>88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825" y="5237163"/>
          <a:ext cx="223361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96" marR="9149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96" marR="91496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HR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7675" y="4478338"/>
          <a:ext cx="5832475" cy="186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hiredate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Jeff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2005-1-1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Susan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2005-6-1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2000-1-1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Steve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2006-1-1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29" name="TextBox 6"/>
          <p:cNvSpPr txBox="1">
            <a:spLocks noChangeArrowheads="1"/>
          </p:cNvSpPr>
          <p:nvPr/>
        </p:nvSpPr>
        <p:spPr bwMode="auto">
          <a:xfrm>
            <a:off x="919163" y="6334125"/>
            <a:ext cx="944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err="1">
                <a:latin typeface="Tahoma" pitchFamily="34" charset="0"/>
              </a:rPr>
              <a:t>Dept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105530" name="TextBox 7"/>
          <p:cNvSpPr txBox="1">
            <a:spLocks noChangeArrowheads="1"/>
          </p:cNvSpPr>
          <p:nvPr/>
        </p:nvSpPr>
        <p:spPr bwMode="auto">
          <a:xfrm>
            <a:off x="5478463" y="6334125"/>
            <a:ext cx="922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err="1">
                <a:latin typeface="Tahoma" pitchFamily="34" charset="0"/>
              </a:rPr>
              <a:t>Emp</a:t>
            </a:r>
            <a:endParaRPr lang="en-US" sz="28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Rows Returned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28713" y="1371600"/>
            <a:ext cx="7826375" cy="2632075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e_id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(50);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select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eid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e_id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endParaRPr lang="en-US" sz="24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en-US" sz="24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eid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e_id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is: ' ||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e_id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|| '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is: ' ||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1065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D18DC4-C524-4F26-B21A-F5638A6E372B}" type="slidenum">
              <a:rPr lang="en-US">
                <a:latin typeface="Tahoma" pitchFamily="34" charset="0"/>
              </a:rPr>
              <a:pPr/>
              <a:t>89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825" y="4838700"/>
          <a:ext cx="223361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96" marR="9149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96" marR="91496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HR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7675" y="4079875"/>
          <a:ext cx="5832475" cy="186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hiredate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Jeff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2005-1-1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Susan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2005-6-1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2000-1-1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Steve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2006-1-1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553" name="TextBox 6"/>
          <p:cNvSpPr txBox="1">
            <a:spLocks noChangeArrowheads="1"/>
          </p:cNvSpPr>
          <p:nvPr/>
        </p:nvSpPr>
        <p:spPr bwMode="auto">
          <a:xfrm>
            <a:off x="890588" y="5859463"/>
            <a:ext cx="944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Tahoma" pitchFamily="34" charset="0"/>
              </a:rPr>
              <a:t>Dept</a:t>
            </a:r>
          </a:p>
        </p:txBody>
      </p:sp>
      <p:sp>
        <p:nvSpPr>
          <p:cNvPr id="106554" name="TextBox 7"/>
          <p:cNvSpPr txBox="1">
            <a:spLocks noChangeArrowheads="1"/>
          </p:cNvSpPr>
          <p:nvPr/>
        </p:nvSpPr>
        <p:spPr bwMode="auto">
          <a:xfrm>
            <a:off x="5449888" y="5859463"/>
            <a:ext cx="922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Tahoma" pitchFamily="34" charset="0"/>
              </a:rPr>
              <a:t>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PL/SQL Programs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Stored as</a:t>
            </a:r>
            <a:r>
              <a:rPr lang="en-US" dirty="0"/>
              <a:t> </a:t>
            </a:r>
            <a:r>
              <a:rPr lang="en-US" dirty="0" smtClean="0"/>
              <a:t>compiled objects in database (functions, procedures)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Can take parameters as input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Can be called by other programs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Can be executed by other users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Question: when do you want to use named program?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4D8B8-C57A-4F90-A091-BFA903E2CC23}" type="slidenum">
              <a:rPr lang="en-US">
                <a:latin typeface="Tahoma" pitchFamily="34" charset="0"/>
              </a:rPr>
              <a:pPr/>
              <a:t>9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Rows Returned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e_id number;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e_name varchar(50);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select eid, ename into e_id, e_name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from emp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where eid = 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dbms_output.put_line('e_id is: ' || e_id || ' e_name is: ' || e_name);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2200" smtClean="0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200" smtClean="0"/>
          </a:p>
          <a:p>
            <a:pPr>
              <a:lnSpc>
                <a:spcPct val="70000"/>
              </a:lnSpc>
            </a:pPr>
            <a:r>
              <a:rPr lang="en-US" sz="2200" smtClean="0"/>
              <a:t>An exception (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 data found</a:t>
            </a:r>
            <a:r>
              <a:rPr lang="en-US" sz="2200" smtClean="0"/>
              <a:t>) will be reported, solution?</a:t>
            </a:r>
          </a:p>
        </p:txBody>
      </p:sp>
      <p:sp>
        <p:nvSpPr>
          <p:cNvPr id="1075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9BA618-6CE7-431A-BADE-C7D24B4D99B3}" type="slidenum">
              <a:rPr lang="en-US">
                <a:latin typeface="Tahoma" pitchFamily="34" charset="0"/>
              </a:rPr>
              <a:pPr/>
              <a:t>90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implicit cursor to return the salary of the employee whose id is 1, print out the salary</a:t>
            </a:r>
          </a:p>
        </p:txBody>
      </p:sp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A00AD8-6FCE-4BF0-9399-315221E77244}" type="slidenum">
              <a:rPr lang="en-US">
                <a:latin typeface="Tahoma" pitchFamily="34" charset="0"/>
              </a:rPr>
              <a:pPr/>
              <a:t>91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SQL statement does not return 1 row</a:t>
            </a:r>
          </a:p>
          <a:p>
            <a:r>
              <a:rPr lang="en-US" sz="2800" dirty="0" smtClean="0"/>
              <a:t>Forget to define variable used to store the result</a:t>
            </a:r>
          </a:p>
          <a:p>
            <a:r>
              <a:rPr lang="en-US" sz="2800" dirty="0" smtClean="0"/>
              <a:t>The variable’s data type does not match the result (use row type or column type will avoid this problem)</a:t>
            </a:r>
          </a:p>
          <a:p>
            <a:r>
              <a:rPr lang="en-US" sz="2800" dirty="0" smtClean="0"/>
              <a:t>SQL statement error (use correct table-name, column-name, do not confuse with variables). You can test your SQL statement first</a:t>
            </a:r>
          </a:p>
        </p:txBody>
      </p:sp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096F3E-4FC9-4D52-80B3-910CBE14A1FD}" type="slidenum">
              <a:rPr lang="en-US">
                <a:latin typeface="Tahoma" pitchFamily="34" charset="0"/>
              </a:rPr>
              <a:pPr/>
              <a:t>92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Motivation for PL/SQL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Anonymous vs. Named PL/SQL Programs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Basic PL/SQL Features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Basic Structure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Variables and Assignment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Control Structures (if … then, loop)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C00000"/>
                </a:solidFill>
              </a:rPr>
              <a:t>Using SQL in PL/SQL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Insert, Update, Delete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Implicit Cursor (Select)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rgbClr val="C00000"/>
                </a:solidFill>
              </a:rPr>
              <a:t>Explicit Cursor (Select)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789FCA-C447-46AE-8AFA-47EB83E4AB52}" type="slidenum">
              <a:rPr lang="en-US">
                <a:latin typeface="Tahoma" pitchFamily="34" charset="0"/>
              </a:rPr>
              <a:pPr/>
              <a:t>93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Cursors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Must be declared in program’s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  <a:r>
              <a:rPr lang="en-US" smtClean="0"/>
              <a:t> section</a:t>
            </a:r>
          </a:p>
          <a:p>
            <a:r>
              <a:rPr lang="en-US" smtClean="0"/>
              <a:t>Can be used if query returns multiple records or no records</a:t>
            </a:r>
          </a:p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B868C1-C8B8-4E0B-A393-345E2201ABA3}" type="slidenum">
              <a:rPr lang="en-US">
                <a:latin typeface="Tahoma" pitchFamily="34" charset="0"/>
              </a:rPr>
              <a:pPr/>
              <a:t>94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PL/SQL Explicit Cursor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676400"/>
            <a:ext cx="5446712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Explicit cursors</a:t>
            </a:r>
          </a:p>
          <a:p>
            <a:pPr lvl="1" eaLnBrk="1" hangingPunct="1"/>
            <a:r>
              <a:rPr lang="en-US" sz="2400" dirty="0" smtClean="0"/>
              <a:t>A SQL SELECT statement that is defined in DECLARE section of the program. </a:t>
            </a:r>
          </a:p>
          <a:p>
            <a:pPr lvl="1" eaLnBrk="1" hangingPunct="1"/>
            <a:r>
              <a:rPr lang="en-US" sz="2400" dirty="0" smtClean="0"/>
              <a:t>The explicit cursor can handle any number of rows returned by the database server.</a:t>
            </a:r>
          </a:p>
          <a:p>
            <a:pPr lvl="1" eaLnBrk="1" hangingPunct="1"/>
            <a:endParaRPr lang="en-US" sz="2400" dirty="0" smtClean="0"/>
          </a:p>
        </p:txBody>
      </p:sp>
      <p:graphicFrame>
        <p:nvGraphicFramePr>
          <p:cNvPr id="2458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326188" y="2278063"/>
          <a:ext cx="1449387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ConceptDraw" r:id="rId3" imgW="1450109" imgH="2909455" progId="">
                  <p:embed/>
                </p:oleObj>
              </mc:Choice>
              <mc:Fallback>
                <p:oleObj name="ConceptDraw" r:id="rId3" imgW="1450109" imgH="2909455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2278063"/>
                        <a:ext cx="1449387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Chapter 3 - PL/SQL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1876A1-8D70-4651-88F9-F9259EC19153}" type="slidenum">
              <a:rPr lang="en-US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an Explicit Cursor</a:t>
            </a:r>
          </a:p>
        </p:txBody>
      </p:sp>
      <p:sp>
        <p:nvSpPr>
          <p:cNvPr id="1177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mtClean="0"/>
              <a:t>Declare the cursor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Open the cursor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Fetch the cursor result into PL/SQL     program variables using a loop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Make sure check exit condition in loop (what condition to check?)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Close the cursor</a:t>
            </a:r>
            <a:endParaRPr lang="en-US" smtClean="0">
              <a:solidFill>
                <a:srgbClr val="CC99FF"/>
              </a:solidFill>
            </a:endParaRPr>
          </a:p>
        </p:txBody>
      </p:sp>
      <p:sp>
        <p:nvSpPr>
          <p:cNvPr id="1177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DC8F6F-2D93-47E2-B589-B398CC227CCB}" type="slidenum">
              <a:rPr lang="en-US">
                <a:latin typeface="Tahoma" pitchFamily="34" charset="0"/>
              </a:rPr>
              <a:pPr/>
              <a:t>96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</a:t>
            </a:r>
          </a:p>
        </p:txBody>
      </p:sp>
      <p:sp>
        <p:nvSpPr>
          <p:cNvPr id="1187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C48B81-6CF6-4725-BA92-EBB8CCFC7495}" type="slidenum">
              <a:rPr lang="en-US">
                <a:latin typeface="Tahoma" pitchFamily="34" charset="0"/>
              </a:rPr>
              <a:pPr/>
              <a:t>97</a:t>
            </a:fld>
            <a:endParaRPr lang="en-US">
              <a:latin typeface="Tahoma" pitchFamily="34" charset="0"/>
            </a:endParaRPr>
          </a:p>
        </p:txBody>
      </p:sp>
      <p:sp>
        <p:nvSpPr>
          <p:cNvPr id="118788" name="TextBox 1"/>
          <p:cNvSpPr txBox="1">
            <a:spLocks noChangeArrowheads="1"/>
          </p:cNvSpPr>
          <p:nvPr/>
        </p:nvSpPr>
        <p:spPr bwMode="auto">
          <a:xfrm>
            <a:off x="228600" y="1828800"/>
            <a:ext cx="8458200" cy="335756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 cursor cursor_name IS SQL-statements;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 variable-definitions;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 open cursor_name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   FETCH </a:t>
            </a:r>
            <a:r>
              <a:rPr lang="en-US" sz="2200" b="1" i="1">
                <a:solidFill>
                  <a:srgbClr val="C00000"/>
                </a:solidFill>
                <a:latin typeface="Courier New" pitchFamily="49" charset="0"/>
              </a:rPr>
              <a:t>cursor_name</a:t>
            </a: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INTO </a:t>
            </a:r>
            <a:r>
              <a:rPr lang="en-US" sz="2200" b="1" i="1">
                <a:solidFill>
                  <a:srgbClr val="C00000"/>
                </a:solidFill>
                <a:latin typeface="Courier New" pitchFamily="49" charset="0"/>
              </a:rPr>
              <a:t>variable_name(s)</a:t>
            </a: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   exit when cursor_name%notfound;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   -- handle results, e.g., print them out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  close cursor_name;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00000"/>
                </a:solidFill>
                <a:latin typeface="Courier New" pitchFamily="49" charset="0"/>
              </a:rPr>
              <a:t>end;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Fetching Explicit Cursor Records</a:t>
            </a:r>
          </a:p>
        </p:txBody>
      </p:sp>
      <p:sp>
        <p:nvSpPr>
          <p:cNvPr id="1198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EA9638-A2AA-4CD8-A6DB-5BEA2A6BCA96}" type="slidenum">
              <a:rPr lang="en-US">
                <a:latin typeface="Tahoma" pitchFamily="34" charset="0"/>
              </a:rPr>
              <a:pPr/>
              <a:t>98</a:t>
            </a:fld>
            <a:endParaRPr lang="en-US">
              <a:latin typeface="Tahoma" pitchFamily="34" charset="0"/>
            </a:endParaRPr>
          </a:p>
        </p:txBody>
      </p:sp>
      <p:sp>
        <p:nvSpPr>
          <p:cNvPr id="119812" name="TextBox 1"/>
          <p:cNvSpPr txBox="1">
            <a:spLocks noChangeArrowheads="1"/>
          </p:cNvSpPr>
          <p:nvPr/>
        </p:nvSpPr>
        <p:spPr bwMode="auto">
          <a:xfrm>
            <a:off x="152400" y="1905000"/>
            <a:ext cx="8839200" cy="378565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cursor c1 IS select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Emp.did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cursor definition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Emp.ename%type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variable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 hold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Dept.dname%type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variable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 hold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dname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open c1; -- open cursor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fetch c1 into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-- fetch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exit when c1%NOTFOUND; --- exit check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e_name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|| ',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' ||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e_dept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 -- print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close c1; -- close cursor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an explicit cursor to print out names of employees working at the IT department</a:t>
            </a:r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F610A6-6972-4905-BAAF-43F6667A7020}" type="slidenum">
              <a:rPr lang="en-US">
                <a:latin typeface="Tahoma" pitchFamily="34" charset="0"/>
              </a:rPr>
              <a:pPr/>
              <a:t>99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825" y="4797425"/>
          <a:ext cx="223361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96" marR="9149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96" marR="91496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HR</a:t>
                      </a:r>
                      <a:endParaRPr lang="en-US" sz="1800" dirty="0"/>
                    </a:p>
                  </a:txBody>
                  <a:tcPr marL="91496" marR="91496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7675" y="4038600"/>
          <a:ext cx="5832475" cy="186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hiredate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Jeff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2005-1-1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Susan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2005-6-1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2000-1-1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Steve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2006-1-1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60000</a:t>
                      </a:r>
                      <a:endParaRPr lang="en-US" sz="1800" dirty="0"/>
                    </a:p>
                  </a:txBody>
                  <a:tcPr marL="91437" marR="91437"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889" name="TextBox 6"/>
          <p:cNvSpPr txBox="1">
            <a:spLocks noChangeArrowheads="1"/>
          </p:cNvSpPr>
          <p:nvPr/>
        </p:nvSpPr>
        <p:spPr bwMode="auto">
          <a:xfrm>
            <a:off x="890588" y="5867400"/>
            <a:ext cx="944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Tahoma" pitchFamily="34" charset="0"/>
              </a:rPr>
              <a:t>Dept</a:t>
            </a:r>
          </a:p>
        </p:txBody>
      </p:sp>
      <p:sp>
        <p:nvSpPr>
          <p:cNvPr id="120890" name="TextBox 7"/>
          <p:cNvSpPr txBox="1">
            <a:spLocks noChangeArrowheads="1"/>
          </p:cNvSpPr>
          <p:nvPr/>
        </p:nvSpPr>
        <p:spPr bwMode="auto">
          <a:xfrm>
            <a:off x="5449888" y="5867400"/>
            <a:ext cx="922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Tahoma" pitchFamily="34" charset="0"/>
              </a:rPr>
              <a:t>Emp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20-6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420-6a</Template>
  <TotalTime>2118</TotalTime>
  <Words>5718</Words>
  <Application>Microsoft Office PowerPoint</Application>
  <PresentationFormat>On-screen Show (4:3)</PresentationFormat>
  <Paragraphs>1370</Paragraphs>
  <Slides>118</Slides>
  <Notes>4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Arial</vt:lpstr>
      <vt:lpstr>Calibri</vt:lpstr>
      <vt:lpstr>Courier New</vt:lpstr>
      <vt:lpstr>Tahoma</vt:lpstr>
      <vt:lpstr>Times New Roman</vt:lpstr>
      <vt:lpstr>Webdings</vt:lpstr>
      <vt:lpstr>Wingdings</vt:lpstr>
      <vt:lpstr>420-6a</vt:lpstr>
      <vt:lpstr>Document</vt:lpstr>
      <vt:lpstr>ConceptDraw</vt:lpstr>
      <vt:lpstr>IS 420 Chapter 13 </vt:lpstr>
      <vt:lpstr>Roadmap</vt:lpstr>
      <vt:lpstr>Is SQL Powerful Enough?</vt:lpstr>
      <vt:lpstr>PL/SQL Language</vt:lpstr>
      <vt:lpstr>PL/SQL  Features </vt:lpstr>
      <vt:lpstr>Program Unit Interaction with Database Server</vt:lpstr>
      <vt:lpstr>Roadmap</vt:lpstr>
      <vt:lpstr>Anonymous PL/SQL Programs</vt:lpstr>
      <vt:lpstr>Named PL/SQL Programs</vt:lpstr>
      <vt:lpstr>Roadmap</vt:lpstr>
      <vt:lpstr>PL/SQL Program Unit</vt:lpstr>
      <vt:lpstr>PL/SQL Program Unit</vt:lpstr>
      <vt:lpstr>Anonymous PL/SQL Subprogram</vt:lpstr>
      <vt:lpstr>A Simple PL/SQL Example</vt:lpstr>
      <vt:lpstr>Another example</vt:lpstr>
      <vt:lpstr>Program Flows in PL/SQL </vt:lpstr>
      <vt:lpstr>PL/SQL Program Lines</vt:lpstr>
      <vt:lpstr>Comment Statements</vt:lpstr>
      <vt:lpstr>Displaying PL/SQL Output</vt:lpstr>
      <vt:lpstr>Displaying PL/SQL Output</vt:lpstr>
      <vt:lpstr>Displaying PL/SQL Output</vt:lpstr>
      <vt:lpstr>Exercise</vt:lpstr>
      <vt:lpstr>Roadmap</vt:lpstr>
      <vt:lpstr>Variables &amp; Data Types</vt:lpstr>
      <vt:lpstr>Naming Conventions</vt:lpstr>
      <vt:lpstr>Declaration</vt:lpstr>
      <vt:lpstr>Variables &amp; Data Types</vt:lpstr>
      <vt:lpstr>PL/SQL Data Types</vt:lpstr>
      <vt:lpstr>Scalar Data Types</vt:lpstr>
      <vt:lpstr>Variables &amp; Data Types</vt:lpstr>
      <vt:lpstr>Assignment Statements (More Later)</vt:lpstr>
      <vt:lpstr>Date &amp; Time Types</vt:lpstr>
      <vt:lpstr>Common Errors</vt:lpstr>
      <vt:lpstr>Select Current Time/Date</vt:lpstr>
      <vt:lpstr>Referring to Column Data Type</vt:lpstr>
      <vt:lpstr>Exercise</vt:lpstr>
      <vt:lpstr>Exercise</vt:lpstr>
      <vt:lpstr>Common Errors</vt:lpstr>
      <vt:lpstr>Row Type Variable</vt:lpstr>
      <vt:lpstr>Row Type</vt:lpstr>
      <vt:lpstr>Exercise</vt:lpstr>
      <vt:lpstr>Common Errors</vt:lpstr>
      <vt:lpstr>Assignment Statements (cont’d)</vt:lpstr>
      <vt:lpstr>NULL Values in Assignment Statements</vt:lpstr>
      <vt:lpstr>Example</vt:lpstr>
      <vt:lpstr>Roadmap</vt:lpstr>
      <vt:lpstr>PL/SQL Selection Structures</vt:lpstr>
      <vt:lpstr>PL/SQL Selection Structures</vt:lpstr>
      <vt:lpstr>PL/SQL Selection Structures</vt:lpstr>
      <vt:lpstr>PL/SQL Comparison Operators</vt:lpstr>
      <vt:lpstr>Exercise</vt:lpstr>
      <vt:lpstr>Common Errors</vt:lpstr>
      <vt:lpstr>Evaluating NULL Conditions in IF/THEN Structures</vt:lpstr>
      <vt:lpstr>PL/SQL Selection Structures</vt:lpstr>
      <vt:lpstr>PL/SQL Selection Structures</vt:lpstr>
      <vt:lpstr>Selection with AND, OR, NOT</vt:lpstr>
      <vt:lpstr>Evaluating AND and OR in an Expression</vt:lpstr>
      <vt:lpstr>CASE statement</vt:lpstr>
      <vt:lpstr>Example of simple CASE</vt:lpstr>
      <vt:lpstr>PL/SQL Loops</vt:lpstr>
      <vt:lpstr>PL/SQL Loops</vt:lpstr>
      <vt:lpstr>PL/SQL Loops</vt:lpstr>
      <vt:lpstr>PL/SQL Loops</vt:lpstr>
      <vt:lpstr>PL/SQL Loops</vt:lpstr>
      <vt:lpstr>PL/SQL Loops</vt:lpstr>
      <vt:lpstr>PL/SQL Loops</vt:lpstr>
      <vt:lpstr>Exercise</vt:lpstr>
      <vt:lpstr>Common Errors</vt:lpstr>
      <vt:lpstr>PL/SQL Loops</vt:lpstr>
      <vt:lpstr>Numeric FOR Loop</vt:lpstr>
      <vt:lpstr>Numeric FOR Loop</vt:lpstr>
      <vt:lpstr>Numeric FOR Loop</vt:lpstr>
      <vt:lpstr>Numeric FOR Loop</vt:lpstr>
      <vt:lpstr>Numeric FOR Loop</vt:lpstr>
      <vt:lpstr>Substitution Variables</vt:lpstr>
      <vt:lpstr>Substitution Variables</vt:lpstr>
      <vt:lpstr>Substitution Variables</vt:lpstr>
      <vt:lpstr>Roadmap</vt:lpstr>
      <vt:lpstr>Using SQL Commands in PL/SQL Programs</vt:lpstr>
      <vt:lpstr>Using Insert, Update, Delete</vt:lpstr>
      <vt:lpstr>Using Insert, Update, Delete</vt:lpstr>
      <vt:lpstr>Insert Using Row-type Variable</vt:lpstr>
      <vt:lpstr>Using Select</vt:lpstr>
      <vt:lpstr>Cursor</vt:lpstr>
      <vt:lpstr>Types of Cursors</vt:lpstr>
      <vt:lpstr>Implicit Cursors</vt:lpstr>
      <vt:lpstr>Implicit Cursor Syntax (cont.)</vt:lpstr>
      <vt:lpstr>Condition on Primary Key</vt:lpstr>
      <vt:lpstr>No Rows Returned</vt:lpstr>
      <vt:lpstr>No Rows Returned</vt:lpstr>
      <vt:lpstr>Exercise</vt:lpstr>
      <vt:lpstr>Common Errors</vt:lpstr>
      <vt:lpstr>Roadmap</vt:lpstr>
      <vt:lpstr>Explicit Cursors</vt:lpstr>
      <vt:lpstr>PL/SQL Explicit Cursor</vt:lpstr>
      <vt:lpstr>Using an Explicit Cursor</vt:lpstr>
      <vt:lpstr>Template</vt:lpstr>
      <vt:lpstr>Fetching Explicit Cursor Records</vt:lpstr>
      <vt:lpstr>Exercise</vt:lpstr>
      <vt:lpstr>Common Errors</vt:lpstr>
      <vt:lpstr>Find the error</vt:lpstr>
      <vt:lpstr>Error</vt:lpstr>
      <vt:lpstr>What If Check Condition After Print?</vt:lpstr>
      <vt:lpstr>What If Check Condition After Print?</vt:lpstr>
      <vt:lpstr>Stick to the Order of Fetch, Exit, and Print</vt:lpstr>
      <vt:lpstr>Use Rowtype Variable</vt:lpstr>
      <vt:lpstr>Use Rowtype Variable</vt:lpstr>
      <vt:lpstr>Tips for Efficient PL/SQL</vt:lpstr>
      <vt:lpstr>PL/SQL just print out results</vt:lpstr>
      <vt:lpstr>Cursor with Input Parameter</vt:lpstr>
      <vt:lpstr>Cursor with Input Parameter</vt:lpstr>
      <vt:lpstr>For Loop with Cursor</vt:lpstr>
      <vt:lpstr>For Loop with Cursor</vt:lpstr>
      <vt:lpstr>Explicit Cursor Attributes</vt:lpstr>
      <vt:lpstr>Use Rowcount to Limit Result Size</vt:lpstr>
      <vt:lpstr>Common Error</vt:lpstr>
      <vt:lpstr>Material we will not cover</vt:lpstr>
      <vt:lpstr>Questions?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420 Chapter 2 Lesson B</dc:title>
  <dc:creator>George Karabatis</dc:creator>
  <cp:lastModifiedBy>Bandaru, Prakash (OS/ASA/PSC/FMP) (CTR)</cp:lastModifiedBy>
  <cp:revision>216</cp:revision>
  <dcterms:created xsi:type="dcterms:W3CDTF">2011-09-01T09:47:59Z</dcterms:created>
  <dcterms:modified xsi:type="dcterms:W3CDTF">2019-03-22T18:19:25Z</dcterms:modified>
</cp:coreProperties>
</file>