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2"/>
    <p:sldId id="493" r:id="rId3"/>
    <p:sldId id="477" r:id="rId4"/>
    <p:sldId id="478" r:id="rId5"/>
    <p:sldId id="492" r:id="rId6"/>
    <p:sldId id="481" r:id="rId7"/>
    <p:sldId id="482" r:id="rId8"/>
    <p:sldId id="483" r:id="rId9"/>
    <p:sldId id="484" r:id="rId10"/>
    <p:sldId id="485" r:id="rId11"/>
    <p:sldId id="486" r:id="rId12"/>
    <p:sldId id="494" r:id="rId13"/>
    <p:sldId id="495" r:id="rId14"/>
    <p:sldId id="48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4" y="6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2021/11/1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80" y="914400"/>
            <a:ext cx="9799320" cy="1969135"/>
          </a:xfrm>
        </p:spPr>
        <p:txBody>
          <a:bodyPr/>
          <a:lstStyle/>
          <a:p>
            <a:r>
              <a:rPr lang="zh-CN" altLang="zh-CN"/>
              <a:t>计算机系统基础实验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80" y="3611880"/>
            <a:ext cx="9799320" cy="1103630"/>
          </a:xfrm>
        </p:spPr>
        <p:txBody>
          <a:bodyPr/>
          <a:lstStyle/>
          <a:p>
            <a:r>
              <a:rPr lang="en-US" altLang="zh-CN" sz="3600"/>
              <a:t>LAB1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例题二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/* </a:t>
            </a:r>
          </a:p>
          <a:p>
            <a:pPr marL="0" indent="0">
              <a:buNone/>
            </a:pPr>
            <a:r>
              <a:rPr lang="zh-CN" altLang="en-US"/>
              <a:t> * tmin - return minimum two's complement integer </a:t>
            </a:r>
          </a:p>
          <a:p>
            <a:pPr marL="0" indent="0">
              <a:buNone/>
            </a:pPr>
            <a:r>
              <a:rPr lang="zh-CN" altLang="en-US"/>
              <a:t> *   Legal ops: ! ~ &amp; ^ | + &lt;&lt; &gt;&gt;</a:t>
            </a:r>
          </a:p>
          <a:p>
            <a:pPr marL="0" indent="0">
              <a:buNone/>
            </a:pPr>
            <a:r>
              <a:rPr lang="zh-CN" altLang="en-US"/>
              <a:t> *   Max ops: 4</a:t>
            </a:r>
          </a:p>
          <a:p>
            <a:pPr marL="0" indent="0">
              <a:buNone/>
            </a:pPr>
            <a:r>
              <a:rPr lang="zh-CN" altLang="en-US"/>
              <a:t> *   Rating: 1</a:t>
            </a:r>
          </a:p>
          <a:p>
            <a:pPr marL="0" indent="0">
              <a:buNone/>
            </a:pPr>
            <a:r>
              <a:rPr lang="zh-CN" altLang="en-US"/>
              <a:t> */</a:t>
            </a:r>
          </a:p>
          <a:p>
            <a:pPr marL="0" indent="0">
              <a:buNone/>
            </a:pPr>
            <a:r>
              <a:rPr lang="zh-CN" altLang="en-US"/>
              <a:t>int tmin(void) {</a:t>
            </a:r>
          </a:p>
          <a:p>
            <a:pPr marL="0" indent="0">
              <a:buNone/>
            </a:pPr>
            <a:r>
              <a:rPr lang="zh-CN" altLang="en-US"/>
              <a:t>  return </a:t>
            </a:r>
            <a:r>
              <a:rPr lang="en-US" altLang="zh-CN"/>
              <a:t>2</a:t>
            </a:r>
            <a:r>
              <a:rPr lang="zh-CN" altLang="en-US"/>
              <a:t>;</a:t>
            </a:r>
          </a:p>
          <a:p>
            <a:pPr marL="0" indent="0">
              <a:buNone/>
            </a:pPr>
            <a:r>
              <a:rPr lang="zh-CN" altLang="en-US"/>
              <a:t>}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例题二解答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1866265"/>
            <a:ext cx="10968990" cy="3126105"/>
          </a:xfrm>
        </p:spPr>
        <p:txBody>
          <a:bodyPr/>
          <a:lstStyle/>
          <a:p>
            <a:pPr marL="0" indent="0">
              <a:buNone/>
            </a:pPr>
            <a:r>
              <a:rPr dirty="0">
                <a:sym typeface="+mn-ea"/>
              </a:rPr>
              <a:t>题意：输出反码下的最小值</a:t>
            </a:r>
            <a:endParaRPr lang="zh-CN" altLang="en-US" dirty="0"/>
          </a:p>
          <a:p>
            <a:pPr marL="0" indent="0">
              <a:buNone/>
            </a:pPr>
            <a:r>
              <a:rPr dirty="0">
                <a:sym typeface="+mn-ea"/>
              </a:rPr>
              <a:t>思路：直接由定义得最小值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dirty="0">
                <a:sym typeface="+mn-ea"/>
              </a:rPr>
              <a:t>int tmin(void) {</a:t>
            </a:r>
            <a:endParaRPr lang="zh-CN" altLang="en-US" dirty="0"/>
          </a:p>
          <a:p>
            <a:pPr marL="0" indent="0">
              <a:buNone/>
            </a:pPr>
            <a:r>
              <a:rPr dirty="0">
                <a:sym typeface="+mn-ea"/>
              </a:rPr>
              <a:t>  return </a:t>
            </a:r>
            <a:r>
              <a:rPr b="1" dirty="0">
                <a:sym typeface="+mn-ea"/>
              </a:rPr>
              <a:t>1&lt;&lt;31</a:t>
            </a:r>
            <a:r>
              <a:rPr dirty="0">
                <a:sym typeface="+mn-ea"/>
              </a:rPr>
              <a:t>;</a:t>
            </a:r>
            <a:endParaRPr lang="zh-CN" altLang="en-US" dirty="0"/>
          </a:p>
          <a:p>
            <a:pPr marL="0" indent="0">
              <a:buNone/>
            </a:pPr>
            <a:r>
              <a:rPr dirty="0">
                <a:sym typeface="+mn-ea"/>
              </a:rPr>
              <a:t>}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8B21F-9CC5-43CC-B15B-11764B5F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8C294-D671-4ABA-AC28-3DAE8A38D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00" y="1383867"/>
            <a:ext cx="10969200" cy="475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/*  </a:t>
            </a:r>
          </a:p>
          <a:p>
            <a:pPr marL="0" indent="0">
              <a:buNone/>
            </a:pPr>
            <a:r>
              <a:rPr lang="en-US" altLang="zh-CN" dirty="0"/>
              <a:t>* </a:t>
            </a:r>
            <a:r>
              <a:rPr lang="en-US" altLang="zh-CN" dirty="0" err="1"/>
              <a:t>bitAnd</a:t>
            </a:r>
            <a:r>
              <a:rPr lang="en-US" altLang="zh-CN" dirty="0"/>
              <a:t> - </a:t>
            </a:r>
            <a:r>
              <a:rPr lang="en-US" altLang="zh-CN" dirty="0" err="1"/>
              <a:t>x&amp;y</a:t>
            </a:r>
            <a:r>
              <a:rPr lang="en-US" altLang="zh-CN" dirty="0"/>
              <a:t> using only ~ and |  </a:t>
            </a:r>
          </a:p>
          <a:p>
            <a:pPr marL="0" indent="0">
              <a:buNone/>
            </a:pPr>
            <a:r>
              <a:rPr lang="en-US" altLang="zh-CN" dirty="0"/>
              <a:t>* Example: </a:t>
            </a:r>
            <a:r>
              <a:rPr lang="en-US" altLang="zh-CN" dirty="0" err="1"/>
              <a:t>bitAnd</a:t>
            </a:r>
            <a:r>
              <a:rPr lang="en-US" altLang="zh-CN" dirty="0"/>
              <a:t>(6, 5) = 4 </a:t>
            </a:r>
          </a:p>
          <a:p>
            <a:pPr marL="0" indent="0">
              <a:buNone/>
            </a:pPr>
            <a:r>
              <a:rPr lang="en-US" altLang="zh-CN" dirty="0"/>
              <a:t>*   Legal ops: ~ | </a:t>
            </a:r>
          </a:p>
          <a:p>
            <a:pPr marL="0" indent="0">
              <a:buNone/>
            </a:pPr>
            <a:r>
              <a:rPr lang="en-US" altLang="zh-CN" dirty="0"/>
              <a:t>*   Max ops: 8 </a:t>
            </a:r>
          </a:p>
          <a:p>
            <a:pPr marL="0" indent="0">
              <a:buNone/>
            </a:pPr>
            <a:r>
              <a:rPr lang="en-US" altLang="zh-CN" dirty="0"/>
              <a:t>*   Rating: 1 </a:t>
            </a:r>
          </a:p>
          <a:p>
            <a:pPr marL="0" indent="0">
              <a:buNone/>
            </a:pPr>
            <a:r>
              <a:rPr lang="en-US" altLang="zh-CN" dirty="0"/>
              <a:t>*/</a:t>
            </a:r>
          </a:p>
          <a:p>
            <a:pPr marL="0" indent="0">
              <a:buNone/>
            </a:pPr>
            <a:r>
              <a:rPr lang="en-US" altLang="zh-CN" dirty="0"/>
              <a:t>int </a:t>
            </a:r>
            <a:r>
              <a:rPr lang="en-US" altLang="zh-CN" dirty="0" err="1"/>
              <a:t>bitAnd</a:t>
            </a:r>
            <a:r>
              <a:rPr lang="en-US" altLang="zh-CN" dirty="0"/>
              <a:t>(int x, int y) </a:t>
            </a:r>
          </a:p>
          <a:p>
            <a:pPr marL="0" indent="0">
              <a:buNone/>
            </a:pPr>
            <a:r>
              <a:rPr lang="en-US" altLang="zh-CN" dirty="0"/>
              <a:t>{  </a:t>
            </a:r>
          </a:p>
          <a:p>
            <a:pPr marL="457200" lvl="1" indent="0">
              <a:buNone/>
            </a:pPr>
            <a:r>
              <a:rPr lang="en-US" altLang="zh-CN" dirty="0"/>
              <a:t>return 2;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5482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C25B0-F002-434D-BAD7-103A7586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例题三解答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7C95F-2315-4ADE-B144-E7F753C41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利用离散数学的基本知识将</a:t>
            </a:r>
            <a:r>
              <a:rPr lang="en-US" altLang="zh-CN" dirty="0" err="1"/>
              <a:t>x&amp;y</a:t>
            </a:r>
            <a:r>
              <a:rPr lang="zh-CN" altLang="en-US" dirty="0"/>
              <a:t>转换为使用</a:t>
            </a:r>
            <a:r>
              <a:rPr lang="en-US" altLang="zh-CN" dirty="0"/>
              <a:t>|</a:t>
            </a:r>
            <a:r>
              <a:rPr lang="zh-CN" altLang="en-US" dirty="0"/>
              <a:t>和</a:t>
            </a:r>
            <a:r>
              <a:rPr lang="en-US" altLang="zh-CN" dirty="0"/>
              <a:t>~</a:t>
            </a:r>
            <a:r>
              <a:rPr lang="zh-CN" altLang="en-US" dirty="0"/>
              <a:t>的等价形式即可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int </a:t>
            </a:r>
            <a:r>
              <a:rPr lang="en-US" altLang="zh-CN" dirty="0" err="1"/>
              <a:t>bitAnd</a:t>
            </a:r>
            <a:r>
              <a:rPr lang="en-US" altLang="zh-CN" dirty="0"/>
              <a:t>(int x, int y) </a:t>
            </a:r>
          </a:p>
          <a:p>
            <a:pPr marL="0" indent="0">
              <a:buNone/>
            </a:pPr>
            <a:r>
              <a:rPr lang="en-US" altLang="zh-CN" dirty="0"/>
              <a:t>{  </a:t>
            </a:r>
          </a:p>
          <a:p>
            <a:pPr marL="457200" lvl="1" indent="0">
              <a:buNone/>
            </a:pPr>
            <a:r>
              <a:rPr lang="en-US" altLang="zh-CN" dirty="0"/>
              <a:t>return </a:t>
            </a:r>
            <a:r>
              <a:rPr lang="en-US" altLang="zh-CN" b="1" dirty="0"/>
              <a:t>~((~x)|(~y))</a:t>
            </a:r>
            <a:r>
              <a:rPr lang="en-US" altLang="zh-CN" dirty="0"/>
              <a:t>; 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2801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提交结果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1945640"/>
            <a:ext cx="10968990" cy="36957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>
                <a:sym typeface="+mn-ea"/>
              </a:rPr>
              <a:t>注意</a:t>
            </a:r>
            <a:r>
              <a:rPr sz="1800" dirty="0">
                <a:sym typeface="+mn-ea"/>
              </a:rPr>
              <a:t>及时备份</a:t>
            </a:r>
            <a:r>
              <a:rPr lang="en-US" altLang="zh-CN" sz="1800" dirty="0" err="1">
                <a:sym typeface="+mn-ea"/>
              </a:rPr>
              <a:t>bits.c</a:t>
            </a:r>
            <a:endParaRPr lang="en-US" altLang="zh-CN" sz="1800" dirty="0"/>
          </a:p>
          <a:p>
            <a:pPr marL="0" indent="0">
              <a:buNone/>
            </a:pPr>
            <a:r>
              <a:rPr sz="1800" dirty="0">
                <a:sym typeface="+mn-ea"/>
              </a:rPr>
              <a:t>最终提交文件必须能通过</a:t>
            </a:r>
            <a:r>
              <a:rPr lang="en-US" altLang="zh-CN" sz="1800" b="1" dirty="0" err="1">
                <a:sym typeface="+mn-ea"/>
              </a:rPr>
              <a:t>dlc</a:t>
            </a:r>
            <a:r>
              <a:rPr lang="en-US" altLang="zh-CN" sz="1800" b="1" dirty="0">
                <a:sym typeface="+mn-ea"/>
              </a:rPr>
              <a:t>, </a:t>
            </a:r>
            <a:r>
              <a:rPr lang="en-US" altLang="zh-CN" sz="1800" b="1" dirty="0" err="1">
                <a:sym typeface="+mn-ea"/>
              </a:rPr>
              <a:t>btest</a:t>
            </a:r>
            <a:r>
              <a:rPr sz="1800" dirty="0">
                <a:sym typeface="+mn-ea"/>
              </a:rPr>
              <a:t>检查</a:t>
            </a:r>
            <a:endParaRPr lang="en-US" altLang="zh-CN" sz="1800" dirty="0"/>
          </a:p>
          <a:p>
            <a:pPr lvl="1"/>
            <a:r>
              <a:rPr sz="1800" dirty="0">
                <a:sym typeface="+mn-ea"/>
              </a:rPr>
              <a:t>未通过检查可能是零分</a:t>
            </a:r>
            <a:endParaRPr lang="en-US" altLang="zh-CN" sz="1800" dirty="0"/>
          </a:p>
          <a:p>
            <a:pPr marL="0" indent="0">
              <a:buNone/>
            </a:pPr>
            <a:r>
              <a:rPr sz="1800" dirty="0">
                <a:sym typeface="+mn-ea"/>
              </a:rPr>
              <a:t>最终提交文件名</a:t>
            </a:r>
            <a:endParaRPr lang="en-US" altLang="zh-CN" sz="1800" dirty="0"/>
          </a:p>
          <a:p>
            <a:pPr lvl="1"/>
            <a:r>
              <a:rPr sz="1800" dirty="0">
                <a:sym typeface="+mn-ea"/>
              </a:rPr>
              <a:t>学号</a:t>
            </a:r>
            <a:r>
              <a:rPr lang="en-US" altLang="zh-CN" sz="1800" dirty="0">
                <a:sym typeface="+mn-ea"/>
              </a:rPr>
              <a:t>-</a:t>
            </a:r>
            <a:r>
              <a:rPr sz="1800" dirty="0">
                <a:sym typeface="+mn-ea"/>
              </a:rPr>
              <a:t>姓名</a:t>
            </a:r>
            <a:r>
              <a:rPr lang="en-US" altLang="zh-CN" sz="1800" dirty="0">
                <a:sym typeface="+mn-ea"/>
              </a:rPr>
              <a:t>-</a:t>
            </a:r>
            <a:r>
              <a:rPr lang="en-US" altLang="zh-CN" sz="1800" dirty="0" err="1">
                <a:sym typeface="+mn-ea"/>
              </a:rPr>
              <a:t>bits.c</a:t>
            </a:r>
            <a:endParaRPr lang="en-US" altLang="zh-CN" sz="1800" dirty="0"/>
          </a:p>
          <a:p>
            <a:pPr lvl="1"/>
            <a:r>
              <a:rPr sz="1800" dirty="0">
                <a:sym typeface="+mn-ea"/>
              </a:rPr>
              <a:t>学号</a:t>
            </a:r>
            <a:r>
              <a:rPr lang="en-US" altLang="zh-CN" sz="1800" dirty="0">
                <a:sym typeface="+mn-ea"/>
              </a:rPr>
              <a:t>-</a:t>
            </a:r>
            <a:r>
              <a:rPr sz="1800" dirty="0">
                <a:sym typeface="+mn-ea"/>
              </a:rPr>
              <a:t>姓名</a:t>
            </a:r>
            <a:r>
              <a:rPr lang="en-US" altLang="zh-CN" sz="1800" dirty="0">
                <a:sym typeface="+mn-ea"/>
              </a:rPr>
              <a:t>-lab1.doc	(</a:t>
            </a:r>
            <a:r>
              <a:rPr sz="1800" dirty="0">
                <a:sym typeface="+mn-ea"/>
              </a:rPr>
              <a:t>实验报告格式会提供给大家</a:t>
            </a:r>
            <a:r>
              <a:rPr lang="en-US" altLang="zh-CN" sz="1800" dirty="0">
                <a:sym typeface="+mn-ea"/>
              </a:rPr>
              <a:t>)</a:t>
            </a:r>
            <a:endParaRPr lang="zh-CN" altLang="zh-CN" sz="1800" dirty="0"/>
          </a:p>
          <a:p>
            <a:pPr marL="0" indent="0"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634435"/>
            <a:ext cx="10969200" cy="705600"/>
          </a:xfrm>
        </p:spPr>
        <p:txBody>
          <a:bodyPr>
            <a:normAutofit/>
          </a:bodyPr>
          <a:lstStyle/>
          <a:p>
            <a:r>
              <a:rPr>
                <a:sym typeface="+mn-ea"/>
              </a:rPr>
              <a:t>实验目的：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524690"/>
            <a:ext cx="10969200" cy="4759200"/>
          </a:xfrm>
        </p:spPr>
        <p:txBody>
          <a:bodyPr/>
          <a:lstStyle/>
          <a:p>
            <a:pPr marL="457200" lvl="1" indent="0" eaLnBrk="1" hangingPunct="1">
              <a:lnSpc>
                <a:spcPct val="150000"/>
              </a:lnSpc>
              <a:buNone/>
              <a:defRPr/>
            </a:pPr>
            <a:r>
              <a:rPr sz="1800" dirty="0">
                <a:sym typeface="+mn-ea"/>
              </a:rPr>
              <a:t>（</a:t>
            </a:r>
            <a:r>
              <a:rPr lang="en-US" altLang="zh-CN" sz="1800" dirty="0">
                <a:sym typeface="+mn-ea"/>
              </a:rPr>
              <a:t>1</a:t>
            </a:r>
            <a:r>
              <a:rPr sz="1800" dirty="0">
                <a:sym typeface="+mn-ea"/>
              </a:rPr>
              <a:t>）尽快熟悉</a:t>
            </a:r>
            <a:r>
              <a:rPr lang="en-US" altLang="zh-CN" sz="1800" dirty="0" err="1">
                <a:sym typeface="+mn-ea"/>
              </a:rPr>
              <a:t>linux</a:t>
            </a:r>
            <a:r>
              <a:rPr sz="1800" dirty="0">
                <a:sym typeface="+mn-ea"/>
              </a:rPr>
              <a:t>基本操作命令</a:t>
            </a:r>
            <a:endParaRPr lang="en-US" altLang="zh-CN" sz="1800" dirty="0"/>
          </a:p>
          <a:p>
            <a:pPr marL="457200" lvl="1" indent="0" eaLnBrk="1" hangingPunct="1">
              <a:lnSpc>
                <a:spcPct val="150000"/>
              </a:lnSpc>
              <a:buNone/>
              <a:defRPr/>
            </a:pPr>
            <a:r>
              <a:rPr sz="1800" dirty="0">
                <a:sym typeface="+mn-ea"/>
              </a:rPr>
              <a:t>（</a:t>
            </a:r>
            <a:r>
              <a:rPr lang="en-US" altLang="zh-CN" sz="1800" dirty="0">
                <a:sym typeface="+mn-ea"/>
              </a:rPr>
              <a:t>2</a:t>
            </a:r>
            <a:r>
              <a:rPr sz="1800" dirty="0">
                <a:sym typeface="+mn-ea"/>
              </a:rPr>
              <a:t>）熟悉常用工具</a:t>
            </a:r>
            <a:endParaRPr lang="en-US" altLang="zh-CN" sz="1800" dirty="0"/>
          </a:p>
          <a:p>
            <a:pPr marL="457200" lvl="1" indent="0" eaLnBrk="1" hangingPunct="1">
              <a:lnSpc>
                <a:spcPct val="150000"/>
              </a:lnSpc>
              <a:buNone/>
              <a:defRPr/>
            </a:pPr>
            <a:r>
              <a:rPr sz="1800" dirty="0">
                <a:sym typeface="+mn-ea"/>
              </a:rPr>
              <a:t>（</a:t>
            </a:r>
            <a:r>
              <a:rPr lang="en-US" altLang="zh-CN" sz="1800" dirty="0">
                <a:sym typeface="+mn-ea"/>
              </a:rPr>
              <a:t>3</a:t>
            </a:r>
            <a:r>
              <a:rPr sz="1800" dirty="0">
                <a:sym typeface="+mn-ea"/>
              </a:rPr>
              <a:t>）熟悉程序开发环境</a:t>
            </a:r>
            <a:endParaRPr lang="en-US" sz="1800" dirty="0"/>
          </a:p>
          <a:p>
            <a:pPr marL="457200" lvl="1" indent="0" eaLnBrk="1" hangingPunct="1">
              <a:lnSpc>
                <a:spcPct val="150000"/>
              </a:lnSpc>
              <a:buNone/>
              <a:defRPr/>
            </a:pPr>
            <a:r>
              <a:rPr lang="en-US" altLang="zh-CN" sz="1800" dirty="0"/>
              <a:t>  (4)</a:t>
            </a:r>
            <a:r>
              <a:rPr lang="zh-CN" altLang="en-US" sz="1800" dirty="0"/>
              <a:t>  熟悉整数和浮点数的位级表示。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准备工作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1800" dirty="0">
                <a:sym typeface="+mn-ea"/>
              </a:rPr>
              <a:t>下载  </a:t>
            </a:r>
            <a:r>
              <a:rPr lang="en-US" altLang="zh-CN" sz="1800" dirty="0">
                <a:sym typeface="+mn-ea"/>
              </a:rPr>
              <a:t>lab1-handout.tar</a:t>
            </a:r>
            <a:r>
              <a:rPr sz="1800" dirty="0">
                <a:sym typeface="+mn-ea"/>
              </a:rPr>
              <a:t>，存放在下载目录</a:t>
            </a:r>
            <a:endParaRPr lang="en-US" altLang="zh-CN" sz="1800" dirty="0"/>
          </a:p>
          <a:p>
            <a:pPr marL="0" indent="0">
              <a:buNone/>
            </a:pPr>
            <a:r>
              <a:rPr sz="1800" dirty="0">
                <a:sym typeface="+mn-ea"/>
              </a:rPr>
              <a:t>点击左侧</a:t>
            </a:r>
            <a:r>
              <a:rPr lang="en-US" altLang="zh-CN" sz="1800" dirty="0">
                <a:sym typeface="+mn-ea"/>
              </a:rPr>
              <a:t>dock</a:t>
            </a:r>
            <a:r>
              <a:rPr sz="1800" dirty="0">
                <a:sym typeface="+mn-ea"/>
              </a:rPr>
              <a:t>图标      ，键入</a:t>
            </a:r>
            <a:r>
              <a:rPr lang="en-US" altLang="zh-CN" sz="1800" dirty="0">
                <a:sym typeface="+mn-ea"/>
              </a:rPr>
              <a:t>term</a:t>
            </a:r>
            <a:r>
              <a:rPr sz="1800" dirty="0">
                <a:sym typeface="+mn-ea"/>
              </a:rPr>
              <a:t>，打开终端</a:t>
            </a:r>
            <a:endParaRPr lang="en-US" altLang="zh-CN" sz="1800" dirty="0"/>
          </a:p>
          <a:p>
            <a:pPr lvl="1"/>
            <a:r>
              <a:rPr lang="en-US" altLang="zh-CN" sz="1800" dirty="0">
                <a:sym typeface="+mn-ea"/>
              </a:rPr>
              <a:t>cd ~    </a:t>
            </a:r>
            <a:r>
              <a:rPr sz="1800" dirty="0">
                <a:sym typeface="+mn-ea"/>
              </a:rPr>
              <a:t>进入主目录      键入 </a:t>
            </a:r>
            <a:r>
              <a:rPr lang="en-US" altLang="zh-CN" sz="1800" dirty="0">
                <a:sym typeface="+mn-ea"/>
              </a:rPr>
              <a:t>ls </a:t>
            </a:r>
            <a:r>
              <a:rPr sz="1800" dirty="0">
                <a:sym typeface="+mn-ea"/>
              </a:rPr>
              <a:t>查看是否有下载文件</a:t>
            </a:r>
            <a:endParaRPr lang="en-US" altLang="zh-CN" sz="1800" dirty="0"/>
          </a:p>
          <a:p>
            <a:pPr lvl="1"/>
            <a:r>
              <a:rPr lang="en-US" altLang="zh-CN" sz="1800" dirty="0">
                <a:sym typeface="+mn-ea"/>
              </a:rPr>
              <a:t>tar </a:t>
            </a:r>
            <a:r>
              <a:rPr lang="en-US" altLang="zh-CN" sz="1800" dirty="0" err="1">
                <a:sym typeface="+mn-ea"/>
              </a:rPr>
              <a:t>vxf</a:t>
            </a:r>
            <a:r>
              <a:rPr lang="en-US" altLang="zh-CN" sz="1800" dirty="0">
                <a:sym typeface="+mn-ea"/>
              </a:rPr>
              <a:t> lab1-handout.tar   </a:t>
            </a:r>
            <a:r>
              <a:rPr sz="1800" dirty="0">
                <a:sym typeface="+mn-ea"/>
              </a:rPr>
              <a:t>解压代码框架  </a:t>
            </a:r>
            <a:endParaRPr lang="en-US" altLang="zh-CN" sz="1800" dirty="0"/>
          </a:p>
          <a:p>
            <a:pPr lvl="1"/>
            <a:r>
              <a:rPr lang="en-US" altLang="zh-CN" sz="1800" dirty="0">
                <a:sym typeface="+mn-ea"/>
              </a:rPr>
              <a:t>cd lab1-handout</a:t>
            </a:r>
            <a:endParaRPr lang="en-US" altLang="zh-CN" sz="1800" dirty="0"/>
          </a:p>
          <a:p>
            <a:pPr lvl="1"/>
            <a:r>
              <a:rPr lang="en-US" altLang="zh-CN" sz="1800" dirty="0">
                <a:sym typeface="+mn-ea"/>
              </a:rPr>
              <a:t>ls    </a:t>
            </a:r>
            <a:r>
              <a:rPr sz="1800" dirty="0">
                <a:sym typeface="+mn-ea"/>
              </a:rPr>
              <a:t>显示当前目录文件</a:t>
            </a:r>
            <a:endParaRPr lang="en-US" altLang="zh-CN" sz="1800" dirty="0"/>
          </a:p>
          <a:p>
            <a:pPr lvl="1"/>
            <a:r>
              <a:rPr lang="en-US" altLang="zh-CN" sz="1800" dirty="0">
                <a:sym typeface="+mn-ea"/>
              </a:rPr>
              <a:t>make</a:t>
            </a:r>
            <a:r>
              <a:rPr sz="1800" dirty="0">
                <a:sym typeface="+mn-ea"/>
              </a:rPr>
              <a:t>   编译生成可执行文件，</a:t>
            </a:r>
            <a:r>
              <a:rPr lang="en-US" altLang="zh-CN" sz="1800" dirty="0">
                <a:sym typeface="+mn-ea"/>
              </a:rPr>
              <a:t>ls</a:t>
            </a:r>
            <a:r>
              <a:rPr sz="1800" dirty="0">
                <a:sym typeface="+mn-ea"/>
              </a:rPr>
              <a:t>看看多了几个文件</a:t>
            </a:r>
            <a:r>
              <a:rPr lang="en-US" sz="1800" dirty="0">
                <a:sym typeface="+mn-ea"/>
              </a:rPr>
              <a:t>(</a:t>
            </a:r>
            <a:r>
              <a:rPr lang="zh-CN" altLang="en-US" sz="1800" dirty="0">
                <a:sym typeface="+mn-ea"/>
              </a:rPr>
              <a:t>生成</a:t>
            </a:r>
            <a:r>
              <a:rPr lang="en-US" altLang="zh-CN" sz="1800" dirty="0" err="1"/>
              <a:t>fshow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ishow</a:t>
            </a:r>
            <a:r>
              <a:rPr lang="en-US" altLang="zh-CN" sz="1800" dirty="0"/>
              <a:t> </a:t>
            </a:r>
            <a:r>
              <a:rPr lang="en-US" altLang="zh-CN" sz="1800" dirty="0" err="1"/>
              <a:t>btest</a:t>
            </a:r>
            <a:r>
              <a:rPr lang="en-US" altLang="zh-CN" sz="1800" dirty="0"/>
              <a:t>)</a:t>
            </a:r>
          </a:p>
          <a:p>
            <a:pPr lvl="1"/>
            <a:r>
              <a:rPr sz="1800" dirty="0">
                <a:sym typeface="+mn-ea"/>
              </a:rPr>
              <a:t>试试运行</a:t>
            </a:r>
            <a:r>
              <a:rPr lang="en-US" altLang="zh-CN" sz="1800" dirty="0">
                <a:sym typeface="+mn-ea"/>
              </a:rPr>
              <a:t>./</a:t>
            </a:r>
            <a:r>
              <a:rPr lang="en-US" altLang="zh-CN" sz="1800" dirty="0" err="1">
                <a:sym typeface="+mn-ea"/>
              </a:rPr>
              <a:t>btest</a:t>
            </a:r>
            <a:r>
              <a:rPr lang="en-US" altLang="zh-CN" sz="1800" dirty="0">
                <a:sym typeface="+mn-ea"/>
              </a:rPr>
              <a:t>           ./</a:t>
            </a:r>
            <a:r>
              <a:rPr lang="en-US" altLang="zh-CN" sz="1800" dirty="0" err="1">
                <a:sym typeface="+mn-ea"/>
              </a:rPr>
              <a:t>dlc</a:t>
            </a:r>
            <a:r>
              <a:rPr lang="en-US" altLang="zh-CN" sz="1800" dirty="0">
                <a:sym typeface="+mn-ea"/>
              </a:rPr>
              <a:t> </a:t>
            </a:r>
            <a:endParaRPr lang="en-US" altLang="zh-CN" sz="1800" dirty="0"/>
          </a:p>
          <a:p>
            <a:pPr lvl="1"/>
            <a:r>
              <a:rPr lang="zh-CN" altLang="en-US" sz="1800" dirty="0">
                <a:solidFill>
                  <a:srgbClr val="0000FF"/>
                </a:solidFill>
                <a:sym typeface="+mn-ea"/>
              </a:rPr>
              <a:t>文本编辑器</a:t>
            </a:r>
            <a:r>
              <a:rPr lang="en-US" altLang="zh-CN" sz="1800" dirty="0">
                <a:solidFill>
                  <a:srgbClr val="0000FF"/>
                </a:solidFill>
                <a:sym typeface="+mn-ea"/>
              </a:rPr>
              <a:t>: </a:t>
            </a:r>
            <a:r>
              <a:rPr lang="en-US" altLang="zh-CN" sz="1800" dirty="0" err="1">
                <a:solidFill>
                  <a:srgbClr val="0000FF"/>
                </a:solidFill>
                <a:sym typeface="+mn-ea"/>
              </a:rPr>
              <a:t>subl</a:t>
            </a:r>
            <a:r>
              <a:rPr lang="en-US" altLang="zh-CN" sz="1800" dirty="0">
                <a:solidFill>
                  <a:srgbClr val="0000FF"/>
                </a:solidFill>
                <a:sym typeface="+mn-ea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sym typeface="+mn-ea"/>
              </a:rPr>
              <a:t>bits.c</a:t>
            </a:r>
            <a:r>
              <a:rPr lang="en-US" altLang="zh-CN" sz="1800" dirty="0">
                <a:solidFill>
                  <a:srgbClr val="0000FF"/>
                </a:solidFill>
                <a:sym typeface="+mn-ea"/>
              </a:rPr>
              <a:t> </a:t>
            </a:r>
            <a:r>
              <a:rPr sz="1800" dirty="0">
                <a:solidFill>
                  <a:srgbClr val="0000FF"/>
                </a:solidFill>
                <a:sym typeface="+mn-ea"/>
              </a:rPr>
              <a:t>或 </a:t>
            </a:r>
            <a:r>
              <a:rPr lang="en-US" altLang="zh-CN" sz="1800" dirty="0">
                <a:solidFill>
                  <a:srgbClr val="0000FF"/>
                </a:solidFill>
                <a:sym typeface="+mn-ea"/>
              </a:rPr>
              <a:t>vi </a:t>
            </a:r>
            <a:r>
              <a:rPr lang="en-US" altLang="zh-CN" sz="1800" dirty="0" err="1">
                <a:solidFill>
                  <a:srgbClr val="0000FF"/>
                </a:solidFill>
                <a:sym typeface="+mn-ea"/>
              </a:rPr>
              <a:t>bits.c</a:t>
            </a:r>
            <a:r>
              <a:rPr lang="en-US" altLang="zh-CN" sz="1800" dirty="0">
                <a:solidFill>
                  <a:srgbClr val="0000FF"/>
                </a:solidFill>
                <a:sym typeface="+mn-ea"/>
              </a:rPr>
              <a:t> </a:t>
            </a:r>
            <a:r>
              <a:rPr sz="1800" dirty="0">
                <a:solidFill>
                  <a:srgbClr val="0000FF"/>
                </a:solidFill>
                <a:sym typeface="+mn-ea"/>
              </a:rPr>
              <a:t>或</a:t>
            </a:r>
            <a:r>
              <a:rPr lang="en-US" altLang="zh-CN" sz="1800" dirty="0" err="1">
                <a:solidFill>
                  <a:srgbClr val="0000FF"/>
                </a:solidFill>
                <a:sym typeface="+mn-ea"/>
              </a:rPr>
              <a:t>gedit</a:t>
            </a:r>
            <a:r>
              <a:rPr lang="en-US" altLang="zh-CN" sz="1800" dirty="0">
                <a:solidFill>
                  <a:srgbClr val="0000FF"/>
                </a:solidFill>
                <a:sym typeface="+mn-ea"/>
              </a:rPr>
              <a:t>  </a:t>
            </a:r>
            <a:r>
              <a:rPr lang="en-US" altLang="zh-CN" sz="1800" dirty="0" err="1">
                <a:solidFill>
                  <a:srgbClr val="0000FF"/>
                </a:solidFill>
                <a:sym typeface="+mn-ea"/>
              </a:rPr>
              <a:t>bits.c</a:t>
            </a:r>
            <a:r>
              <a:rPr lang="en-US" altLang="zh-CN" sz="1800" dirty="0">
                <a:solidFill>
                  <a:srgbClr val="0000FF"/>
                </a:solidFill>
                <a:sym typeface="+mn-ea"/>
              </a:rPr>
              <a:t>  </a:t>
            </a:r>
            <a:r>
              <a:rPr lang="zh-CN" altLang="en-US" sz="1800" dirty="0">
                <a:solidFill>
                  <a:srgbClr val="0000FF"/>
                </a:solidFill>
                <a:sym typeface="+mn-ea"/>
              </a:rPr>
              <a:t>也可以直接打开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015" y="1989923"/>
            <a:ext cx="419525" cy="43204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lab1-handout.tar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z="1800" dirty="0">
                <a:solidFill>
                  <a:srgbClr val="0000FF"/>
                </a:solidFill>
                <a:sym typeface="+mn-ea"/>
              </a:rPr>
              <a:t>README</a:t>
            </a:r>
            <a:r>
              <a:rPr lang="en-US" altLang="zh-CN" sz="1800" dirty="0">
                <a:sym typeface="+mn-ea"/>
              </a:rPr>
              <a:t>	</a:t>
            </a:r>
            <a:r>
              <a:rPr altLang="zh-CN" sz="1800" dirty="0">
                <a:sym typeface="+mn-ea"/>
              </a:rPr>
              <a:t>实验细节的说明文件，请仔细阅读</a:t>
            </a:r>
            <a:endParaRPr lang="zh-CN" altLang="zh-CN" sz="1800" dirty="0"/>
          </a:p>
          <a:p>
            <a:pPr lvl="0"/>
            <a:r>
              <a:rPr lang="en-US" altLang="zh-CN" sz="1800" dirty="0" err="1">
                <a:solidFill>
                  <a:srgbClr val="FF0000"/>
                </a:solidFill>
                <a:sym typeface="+mn-ea"/>
              </a:rPr>
              <a:t>bits.c</a:t>
            </a:r>
            <a:r>
              <a:rPr lang="en-US" altLang="zh-CN" sz="1800" dirty="0">
                <a:sym typeface="+mn-ea"/>
              </a:rPr>
              <a:t>	</a:t>
            </a:r>
            <a:r>
              <a:rPr sz="1800" dirty="0">
                <a:sym typeface="+mn-ea"/>
              </a:rPr>
              <a:t>工作文件，</a:t>
            </a:r>
            <a:r>
              <a:rPr altLang="zh-CN" sz="1800" dirty="0">
                <a:sym typeface="+mn-ea"/>
              </a:rPr>
              <a:t>包含一组用于完成指定功能的函数的代码框架，按要求补充完成其函数体代码并“作为实验结果提交”。函数实现要求详细</a:t>
            </a:r>
            <a:r>
              <a:rPr sz="1800" dirty="0">
                <a:sym typeface="+mn-ea"/>
              </a:rPr>
              <a:t>见</a:t>
            </a:r>
            <a:r>
              <a:rPr altLang="zh-CN" sz="1800" dirty="0">
                <a:sym typeface="+mn-ea"/>
              </a:rPr>
              <a:t>注释。</a:t>
            </a:r>
            <a:endParaRPr lang="zh-CN" altLang="zh-CN" sz="1800" dirty="0"/>
          </a:p>
          <a:p>
            <a:pPr lvl="0"/>
            <a:r>
              <a:rPr lang="en-US" altLang="zh-CN" sz="1800" dirty="0" err="1">
                <a:solidFill>
                  <a:srgbClr val="FF0000"/>
                </a:solidFill>
                <a:sym typeface="+mn-ea"/>
              </a:rPr>
              <a:t>btest.c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    </a:t>
            </a:r>
            <a:r>
              <a:rPr altLang="zh-CN" sz="1800" dirty="0">
                <a:sym typeface="+mn-ea"/>
              </a:rPr>
              <a:t>实验结果</a:t>
            </a:r>
            <a:r>
              <a:rPr sz="1800" dirty="0">
                <a:sym typeface="+mn-ea"/>
              </a:rPr>
              <a:t>正确性</a:t>
            </a:r>
            <a:r>
              <a:rPr altLang="zh-CN" sz="1800" dirty="0">
                <a:sym typeface="+mn-ea"/>
              </a:rPr>
              <a:t>测试工具</a:t>
            </a:r>
            <a:endParaRPr lang="zh-CN" altLang="zh-CN" sz="1800" dirty="0"/>
          </a:p>
          <a:p>
            <a:pPr lvl="0"/>
            <a:r>
              <a:rPr lang="en-US" altLang="zh-CN" sz="1800" dirty="0" err="1">
                <a:solidFill>
                  <a:srgbClr val="FF0000"/>
                </a:solidFill>
                <a:sym typeface="+mn-ea"/>
              </a:rPr>
              <a:t>dlc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1800" dirty="0">
                <a:sym typeface="+mn-ea"/>
              </a:rPr>
              <a:t>	     </a:t>
            </a:r>
            <a:r>
              <a:rPr altLang="zh-CN" sz="1800" dirty="0">
                <a:sym typeface="+mn-ea"/>
              </a:rPr>
              <a:t>判断作为实验结果函数实现是否满足要求。</a:t>
            </a:r>
            <a:endParaRPr lang="zh-CN" altLang="zh-CN" sz="1800" dirty="0"/>
          </a:p>
          <a:p>
            <a:pPr lvl="0"/>
            <a:r>
              <a:rPr lang="en-US" altLang="zh-CN" sz="1800" dirty="0" err="1">
                <a:solidFill>
                  <a:srgbClr val="0000FF"/>
                </a:solidFill>
                <a:sym typeface="+mn-ea"/>
              </a:rPr>
              <a:t>Makefile</a:t>
            </a:r>
            <a:r>
              <a:rPr lang="en-US" altLang="zh-CN" sz="1800" dirty="0">
                <a:sym typeface="+mn-ea"/>
              </a:rPr>
              <a:t>  </a:t>
            </a:r>
            <a:r>
              <a:rPr altLang="zh-CN" sz="1800" dirty="0">
                <a:sym typeface="+mn-ea"/>
              </a:rPr>
              <a:t>生成</a:t>
            </a:r>
            <a:r>
              <a:rPr lang="en-US" altLang="zh-CN" sz="1800" dirty="0" err="1">
                <a:sym typeface="+mn-ea"/>
              </a:rPr>
              <a:t>btest</a:t>
            </a:r>
            <a:r>
              <a:rPr altLang="zh-CN" sz="1800" dirty="0">
                <a:sym typeface="+mn-ea"/>
              </a:rPr>
              <a:t>、</a:t>
            </a:r>
            <a:r>
              <a:rPr lang="en-US" altLang="zh-CN" sz="1800" dirty="0" err="1">
                <a:sym typeface="+mn-ea"/>
              </a:rPr>
              <a:t>fshow</a:t>
            </a:r>
            <a:r>
              <a:rPr altLang="zh-CN" sz="1800" dirty="0">
                <a:sym typeface="+mn-ea"/>
              </a:rPr>
              <a:t>、</a:t>
            </a:r>
            <a:r>
              <a:rPr lang="en-US" altLang="zh-CN" sz="1800" dirty="0" err="1">
                <a:sym typeface="+mn-ea"/>
              </a:rPr>
              <a:t>ishow</a:t>
            </a:r>
            <a:r>
              <a:rPr altLang="zh-CN" sz="1800" dirty="0">
                <a:sym typeface="+mn-ea"/>
              </a:rPr>
              <a:t>的</a:t>
            </a:r>
            <a:r>
              <a:rPr lang="en-US" altLang="zh-CN" sz="1800" dirty="0">
                <a:sym typeface="+mn-ea"/>
              </a:rPr>
              <a:t>Make</a:t>
            </a:r>
            <a:r>
              <a:rPr altLang="zh-CN" sz="1800" dirty="0">
                <a:sym typeface="+mn-ea"/>
              </a:rPr>
              <a:t>文件。</a:t>
            </a:r>
            <a:endParaRPr lang="zh-CN" altLang="zh-CN" sz="1800" dirty="0"/>
          </a:p>
          <a:p>
            <a:pPr lvl="0"/>
            <a:r>
              <a:rPr lang="en-US" altLang="zh-CN" sz="1800" dirty="0" err="1">
                <a:solidFill>
                  <a:srgbClr val="0000FF"/>
                </a:solidFill>
                <a:sym typeface="+mn-ea"/>
              </a:rPr>
              <a:t>ishow.c</a:t>
            </a:r>
            <a:r>
              <a:rPr lang="en-US" altLang="zh-CN" sz="1800" dirty="0">
                <a:sym typeface="+mn-ea"/>
              </a:rPr>
              <a:t>      </a:t>
            </a:r>
            <a:r>
              <a:rPr altLang="zh-CN" sz="1800" dirty="0">
                <a:sym typeface="+mn-ea"/>
              </a:rPr>
              <a:t>整型数据表示查看工具</a:t>
            </a:r>
            <a:r>
              <a:rPr lang="en-US" altLang="zh-CN" sz="1800" dirty="0">
                <a:sym typeface="+mn-ea"/>
              </a:rPr>
              <a:t>    ./</a:t>
            </a:r>
            <a:r>
              <a:rPr lang="en-US" altLang="zh-CN" sz="1800" dirty="0" err="1">
                <a:sym typeface="+mn-ea"/>
              </a:rPr>
              <a:t>ishow</a:t>
            </a:r>
            <a:endParaRPr lang="en-US" altLang="zh-CN" sz="1800" dirty="0"/>
          </a:p>
          <a:p>
            <a:pPr lvl="1"/>
            <a:r>
              <a:rPr lang="en-US" altLang="zh-CN" sz="1800" dirty="0">
                <a:sym typeface="+mn-ea"/>
              </a:rPr>
              <a:t>Usage: ./</a:t>
            </a:r>
            <a:r>
              <a:rPr lang="en-US" altLang="zh-CN" sz="1800" dirty="0" err="1">
                <a:sym typeface="+mn-ea"/>
              </a:rPr>
              <a:t>ishow</a:t>
            </a:r>
            <a:r>
              <a:rPr lang="en-US" altLang="zh-CN" sz="1800" dirty="0">
                <a:sym typeface="+mn-ea"/>
              </a:rPr>
              <a:t> val1 val2 ...   </a:t>
            </a:r>
            <a:r>
              <a:rPr sz="1800" dirty="0">
                <a:sym typeface="+mn-ea"/>
              </a:rPr>
              <a:t>真值转机器码</a:t>
            </a:r>
            <a:endParaRPr lang="en-US" altLang="zh-CN" sz="1800" dirty="0"/>
          </a:p>
          <a:p>
            <a:pPr lvl="0"/>
            <a:r>
              <a:rPr lang="en-US" altLang="zh-CN" sz="1800" dirty="0" err="1">
                <a:solidFill>
                  <a:srgbClr val="0000FF"/>
                </a:solidFill>
                <a:sym typeface="+mn-ea"/>
              </a:rPr>
              <a:t>fshow.c</a:t>
            </a:r>
            <a:r>
              <a:rPr lang="en-US" altLang="zh-CN" sz="1800" dirty="0">
                <a:sym typeface="+mn-ea"/>
              </a:rPr>
              <a:t>	 </a:t>
            </a:r>
            <a:r>
              <a:rPr altLang="zh-CN" sz="1800" dirty="0">
                <a:sym typeface="+mn-ea"/>
              </a:rPr>
              <a:t>浮点数据表示查看工具</a:t>
            </a:r>
            <a:r>
              <a:rPr lang="en-US" altLang="zh-CN" sz="1800" dirty="0">
                <a:sym typeface="+mn-ea"/>
              </a:rPr>
              <a:t>    ./</a:t>
            </a:r>
            <a:r>
              <a:rPr lang="en-US" altLang="zh-CN" sz="1800" dirty="0" err="1">
                <a:sym typeface="+mn-ea"/>
              </a:rPr>
              <a:t>fshow</a:t>
            </a:r>
            <a:endParaRPr lang="en-US" altLang="zh-CN" sz="1800" dirty="0"/>
          </a:p>
          <a:p>
            <a:pPr lvl="1"/>
            <a:r>
              <a:rPr lang="en-US" altLang="zh-CN" sz="1800" dirty="0">
                <a:sym typeface="+mn-ea"/>
              </a:rPr>
              <a:t>Usage: ./</a:t>
            </a:r>
            <a:r>
              <a:rPr lang="en-US" altLang="zh-CN" sz="1800" dirty="0" err="1">
                <a:sym typeface="+mn-ea"/>
              </a:rPr>
              <a:t>ishow</a:t>
            </a:r>
            <a:r>
              <a:rPr lang="en-US" altLang="zh-CN" sz="1800" dirty="0">
                <a:sym typeface="+mn-ea"/>
              </a:rPr>
              <a:t> val1 val2 ...   10</a:t>
            </a:r>
            <a:r>
              <a:rPr sz="1800" dirty="0">
                <a:sym typeface="+mn-ea"/>
              </a:rPr>
              <a:t>进制真值转机器码，实际值</a:t>
            </a:r>
            <a:endParaRPr lang="en-US" altLang="zh-CN" sz="1800" dirty="0"/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800" dirty="0">
                <a:sym typeface="+mn-ea"/>
              </a:rPr>
              <a:t>1</a:t>
            </a:r>
            <a:r>
              <a:rPr sz="1800" dirty="0">
                <a:sym typeface="+mn-ea"/>
              </a:rPr>
              <a:t>、修改</a:t>
            </a:r>
            <a:r>
              <a:rPr lang="en-US" altLang="zh-CN" sz="1800" dirty="0" err="1">
                <a:sym typeface="+mn-ea"/>
              </a:rPr>
              <a:t>bits.c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ym typeface="+mn-ea"/>
              </a:rPr>
              <a:t>2</a:t>
            </a:r>
            <a:r>
              <a:rPr sz="1800" dirty="0">
                <a:sym typeface="+mn-ea"/>
              </a:rPr>
              <a:t>、语法检查（</a:t>
            </a:r>
            <a:r>
              <a:rPr sz="1800" dirty="0">
                <a:solidFill>
                  <a:srgbClr val="FF0000"/>
                </a:solidFill>
                <a:sym typeface="+mn-ea"/>
              </a:rPr>
              <a:t>否则无法评分！！！</a:t>
            </a:r>
            <a:r>
              <a:rPr sz="1800" dirty="0">
                <a:sym typeface="+mn-ea"/>
              </a:rPr>
              <a:t>）</a:t>
            </a:r>
            <a:endParaRPr lang="en-US" altLang="zh-CN" sz="1800" dirty="0"/>
          </a:p>
          <a:p>
            <a:pPr lvl="1"/>
            <a:r>
              <a:rPr lang="en-US" altLang="zh-CN" sz="1800" dirty="0">
                <a:sym typeface="+mn-ea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sym typeface="+mn-ea"/>
              </a:rPr>
              <a:t>$ ./</a:t>
            </a:r>
            <a:r>
              <a:rPr lang="en-US" altLang="zh-CN" sz="1800" dirty="0" err="1">
                <a:solidFill>
                  <a:srgbClr val="0000FF"/>
                </a:solidFill>
                <a:sym typeface="+mn-ea"/>
              </a:rPr>
              <a:t>dlc</a:t>
            </a:r>
            <a:r>
              <a:rPr lang="en-US" altLang="zh-CN" sz="1800" dirty="0">
                <a:solidFill>
                  <a:srgbClr val="0000FF"/>
                </a:solidFill>
                <a:sym typeface="+mn-ea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sym typeface="+mn-ea"/>
              </a:rPr>
              <a:t>bits.c</a:t>
            </a:r>
            <a:r>
              <a:rPr lang="en-US" altLang="zh-CN" sz="1800" dirty="0">
                <a:solidFill>
                  <a:srgbClr val="0000FF"/>
                </a:solidFill>
                <a:sym typeface="+mn-ea"/>
              </a:rPr>
              <a:t>          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sym typeface="+mn-ea"/>
              </a:rPr>
              <a:t>#</a:t>
            </a:r>
            <a:r>
              <a:rPr sz="1800" dirty="0">
                <a:solidFill>
                  <a:schemeClr val="bg2">
                    <a:lumMod val="75000"/>
                  </a:schemeClr>
                </a:solidFill>
                <a:sym typeface="+mn-ea"/>
              </a:rPr>
              <a:t>简单语法检查</a:t>
            </a:r>
            <a:endParaRPr lang="en-US" altLang="zh-CN" sz="1800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zh-CN" sz="1800" dirty="0">
                <a:solidFill>
                  <a:srgbClr val="0000FF"/>
                </a:solidFill>
                <a:sym typeface="+mn-ea"/>
              </a:rPr>
              <a:t> $ ./</a:t>
            </a:r>
            <a:r>
              <a:rPr lang="en-US" altLang="zh-CN" sz="1800" dirty="0" err="1">
                <a:solidFill>
                  <a:srgbClr val="0000FF"/>
                </a:solidFill>
                <a:sym typeface="+mn-ea"/>
              </a:rPr>
              <a:t>dlc</a:t>
            </a:r>
            <a:r>
              <a:rPr lang="en-US" altLang="zh-CN" sz="1800" dirty="0">
                <a:solidFill>
                  <a:srgbClr val="0000FF"/>
                </a:solidFill>
                <a:sym typeface="+mn-ea"/>
              </a:rPr>
              <a:t>  -e </a:t>
            </a:r>
            <a:r>
              <a:rPr lang="en-US" altLang="zh-CN" sz="1800" dirty="0" err="1">
                <a:solidFill>
                  <a:srgbClr val="0000FF"/>
                </a:solidFill>
                <a:sym typeface="+mn-ea"/>
              </a:rPr>
              <a:t>bits.c</a:t>
            </a:r>
            <a:r>
              <a:rPr lang="en-US" altLang="zh-CN" sz="1800" dirty="0">
                <a:solidFill>
                  <a:srgbClr val="0000FF"/>
                </a:solidFill>
                <a:sym typeface="+mn-ea"/>
              </a:rPr>
              <a:t>     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sym typeface="+mn-ea"/>
              </a:rPr>
              <a:t>#</a:t>
            </a:r>
            <a:r>
              <a:rPr sz="1800" dirty="0">
                <a:solidFill>
                  <a:schemeClr val="bg2">
                    <a:lumMod val="75000"/>
                  </a:schemeClr>
                </a:solidFill>
                <a:sym typeface="+mn-ea"/>
              </a:rPr>
              <a:t>检查操作运算符是否符合需求</a:t>
            </a:r>
            <a:endParaRPr lang="en-US" altLang="zh-CN" sz="1800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sym typeface="+mn-ea"/>
              </a:rPr>
              <a:t>dlc</a:t>
            </a:r>
            <a:r>
              <a:rPr sz="1800" dirty="0">
                <a:solidFill>
                  <a:schemeClr val="bg2">
                    <a:lumMod val="75000"/>
                  </a:schemeClr>
                </a:solidFill>
                <a:sym typeface="+mn-ea"/>
              </a:rPr>
              <a:t>使用的是开源编译器，能通过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sym typeface="+mn-ea"/>
              </a:rPr>
              <a:t>gcc</a:t>
            </a:r>
            <a:r>
              <a:rPr sz="1800" dirty="0">
                <a:solidFill>
                  <a:schemeClr val="bg2">
                    <a:lumMod val="75000"/>
                  </a:schemeClr>
                </a:solidFill>
                <a:sym typeface="+mn-ea"/>
              </a:rPr>
              <a:t>编译不一定能通过</a:t>
            </a: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  <a:sym typeface="+mn-ea"/>
              </a:rPr>
              <a:t>dlc</a:t>
            </a:r>
            <a:r>
              <a:rPr sz="1800" dirty="0">
                <a:solidFill>
                  <a:schemeClr val="bg2">
                    <a:lumMod val="75000"/>
                  </a:schemeClr>
                </a:solidFill>
                <a:sym typeface="+mn-ea"/>
              </a:rPr>
              <a:t>检查</a:t>
            </a:r>
            <a:endParaRPr lang="en-US" altLang="zh-CN" sz="18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ym typeface="+mn-ea"/>
              </a:rPr>
              <a:t>3</a:t>
            </a:r>
            <a:r>
              <a:rPr sz="1800" dirty="0">
                <a:sym typeface="+mn-ea"/>
              </a:rPr>
              <a:t>、编译生成可执行文件</a:t>
            </a:r>
            <a:endParaRPr lang="en-US" altLang="zh-CN" sz="1800" dirty="0"/>
          </a:p>
          <a:p>
            <a:pPr lvl="1"/>
            <a:r>
              <a:rPr lang="en-US" altLang="zh-CN" sz="1800" dirty="0">
                <a:solidFill>
                  <a:srgbClr val="0000FF"/>
                </a:solidFill>
                <a:sym typeface="+mn-ea"/>
              </a:rPr>
              <a:t>$make </a:t>
            </a:r>
            <a:endParaRPr lang="en-US" altLang="zh-CN" sz="1800" dirty="0"/>
          </a:p>
          <a:p>
            <a:pPr lvl="1"/>
            <a:r>
              <a:rPr sz="1800" dirty="0">
                <a:sym typeface="+mn-ea"/>
              </a:rPr>
              <a:t>修改</a:t>
            </a:r>
            <a:r>
              <a:rPr lang="en-US" altLang="zh-CN" sz="1800" dirty="0" err="1">
                <a:sym typeface="+mn-ea"/>
              </a:rPr>
              <a:t>bits.c</a:t>
            </a:r>
            <a:r>
              <a:rPr lang="zh-CN" altLang="en-US" sz="1800" dirty="0">
                <a:sym typeface="+mn-ea"/>
              </a:rPr>
              <a:t>后</a:t>
            </a:r>
            <a:r>
              <a:rPr sz="1800" dirty="0">
                <a:sym typeface="+mn-ea"/>
              </a:rPr>
              <a:t>必须</a:t>
            </a:r>
            <a:r>
              <a:rPr lang="en-US" altLang="zh-CN" sz="1800" dirty="0">
                <a:sym typeface="+mn-ea"/>
              </a:rPr>
              <a:t>make</a:t>
            </a:r>
            <a:r>
              <a:rPr sz="1800" dirty="0">
                <a:sym typeface="+mn-ea"/>
              </a:rPr>
              <a:t>，</a:t>
            </a:r>
            <a:r>
              <a:rPr lang="en-US" altLang="zh-CN" sz="1800" dirty="0">
                <a:sym typeface="+mn-ea"/>
              </a:rPr>
              <a:t>make</a:t>
            </a:r>
            <a:r>
              <a:rPr sz="1800" dirty="0">
                <a:sym typeface="+mn-ea"/>
              </a:rPr>
              <a:t>完成编译，链接，执行文件生成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ym typeface="+mn-ea"/>
              </a:rPr>
              <a:t>4</a:t>
            </a:r>
            <a:r>
              <a:rPr sz="1800" dirty="0">
                <a:sym typeface="+mn-ea"/>
              </a:rPr>
              <a:t>、正确性检查</a:t>
            </a:r>
            <a:r>
              <a:rPr lang="en-US" altLang="zh-CN" sz="1800" dirty="0">
                <a:sym typeface="+mn-ea"/>
              </a:rPr>
              <a:t>               </a:t>
            </a:r>
            <a:endParaRPr lang="en-US" altLang="zh-CN" sz="1800" dirty="0"/>
          </a:p>
          <a:p>
            <a:pPr lvl="1"/>
            <a:r>
              <a:rPr lang="en-US" altLang="zh-CN" sz="1800" dirty="0">
                <a:solidFill>
                  <a:srgbClr val="0000FF"/>
                </a:solidFill>
                <a:sym typeface="+mn-ea"/>
              </a:rPr>
              <a:t>$  ./</a:t>
            </a:r>
            <a:r>
              <a:rPr lang="en-US" altLang="zh-CN" sz="1800" dirty="0" err="1">
                <a:solidFill>
                  <a:srgbClr val="0000FF"/>
                </a:solidFill>
                <a:sym typeface="+mn-ea"/>
              </a:rPr>
              <a:t>btest</a:t>
            </a:r>
            <a:r>
              <a:rPr lang="en-US" altLang="zh-CN" sz="1800" dirty="0">
                <a:solidFill>
                  <a:srgbClr val="0000FF"/>
                </a:solidFill>
                <a:sym typeface="+mn-ea"/>
              </a:rPr>
              <a:t>               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sym typeface="+mn-ea"/>
              </a:rPr>
              <a:t>#</a:t>
            </a:r>
            <a:r>
              <a:rPr sz="1800" dirty="0">
                <a:solidFill>
                  <a:schemeClr val="bg2">
                    <a:lumMod val="75000"/>
                  </a:schemeClr>
                </a:solidFill>
                <a:sym typeface="+mn-ea"/>
              </a:rPr>
              <a:t>检查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sym typeface="+mn-ea"/>
              </a:rPr>
              <a:t>bits</a:t>
            </a:r>
            <a:r>
              <a:rPr sz="1800" dirty="0">
                <a:solidFill>
                  <a:schemeClr val="bg2">
                    <a:lumMod val="75000"/>
                  </a:schemeClr>
                </a:solidFill>
                <a:sym typeface="+mn-ea"/>
              </a:rPr>
              <a:t>所有函数功能，失败给出测试用</a:t>
            </a:r>
            <a:endParaRPr lang="en-US" altLang="zh-CN" sz="1800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zh-CN" sz="1800" dirty="0">
                <a:solidFill>
                  <a:srgbClr val="0000FF"/>
                </a:solidFill>
                <a:sym typeface="+mn-ea"/>
              </a:rPr>
              <a:t>$ ./</a:t>
            </a:r>
            <a:r>
              <a:rPr lang="en-US" altLang="zh-CN" sz="1800" dirty="0" err="1">
                <a:solidFill>
                  <a:srgbClr val="0000FF"/>
                </a:solidFill>
                <a:sym typeface="+mn-ea"/>
              </a:rPr>
              <a:t>btest</a:t>
            </a:r>
            <a:r>
              <a:rPr lang="en-US" altLang="zh-CN" sz="1800" dirty="0">
                <a:solidFill>
                  <a:srgbClr val="0000FF"/>
                </a:solidFill>
                <a:sym typeface="+mn-ea"/>
              </a:rPr>
              <a:t> -f </a:t>
            </a:r>
            <a:r>
              <a:rPr sz="1800" dirty="0">
                <a:solidFill>
                  <a:srgbClr val="0000FF"/>
                </a:solidFill>
                <a:sym typeface="+mn-ea"/>
              </a:rPr>
              <a:t>函数名</a:t>
            </a:r>
            <a:r>
              <a:rPr lang="en-US" altLang="zh-CN" sz="1800" dirty="0">
                <a:solidFill>
                  <a:srgbClr val="0000FF"/>
                </a:solidFill>
                <a:sym typeface="+mn-ea"/>
              </a:rPr>
              <a:t>   </a:t>
            </a: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sym typeface="+mn-ea"/>
              </a:rPr>
              <a:t>#</a:t>
            </a:r>
            <a:r>
              <a:rPr sz="1800" dirty="0">
                <a:solidFill>
                  <a:schemeClr val="bg2">
                    <a:lumMod val="75000"/>
                  </a:schemeClr>
                </a:solidFill>
                <a:sym typeface="+mn-ea"/>
              </a:rPr>
              <a:t>检查单个函数，失败给出测试用例</a:t>
            </a:r>
            <a:endParaRPr lang="zh-CN" altLang="zh-CN" sz="1800" dirty="0"/>
          </a:p>
          <a:p>
            <a:pPr marL="0" indent="0"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</a:t>
            </a:r>
            <a:r>
              <a:rPr lang="en-US" altLang="zh-CN" dirty="0" err="1">
                <a:sym typeface="+mn-ea"/>
              </a:rPr>
              <a:t>its.c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55010" y="1745615"/>
            <a:ext cx="5674995" cy="336740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 err="1">
                <a:sym typeface="+mn-ea"/>
              </a:rPr>
              <a:t>Bits.c</a:t>
            </a:r>
            <a:r>
              <a:rPr sz="1800">
                <a:sym typeface="+mn-ea"/>
              </a:rPr>
              <a:t>函数分类</a:t>
            </a:r>
            <a:endParaRPr lang="en-US" altLang="zh-CN" sz="1800" dirty="0"/>
          </a:p>
          <a:p>
            <a:pPr lvl="1"/>
            <a:r>
              <a:rPr sz="1800">
                <a:sym typeface="+mn-ea"/>
              </a:rPr>
              <a:t>位操作函数</a:t>
            </a:r>
            <a:endParaRPr lang="en-US" altLang="zh-CN" sz="1800" dirty="0"/>
          </a:p>
          <a:p>
            <a:pPr lvl="1"/>
            <a:r>
              <a:rPr sz="1800">
                <a:sym typeface="+mn-ea"/>
              </a:rPr>
              <a:t>补码运算函数</a:t>
            </a:r>
            <a:endParaRPr lang="en-US" altLang="zh-CN" sz="1800" dirty="0"/>
          </a:p>
          <a:p>
            <a:pPr lvl="1"/>
            <a:r>
              <a:rPr sz="1800">
                <a:sym typeface="+mn-ea"/>
              </a:rPr>
              <a:t>浮点数表示函数</a:t>
            </a:r>
            <a:endParaRPr lang="en-US" altLang="zh-CN" sz="1800" dirty="0"/>
          </a:p>
          <a:p>
            <a:pPr marL="0" indent="0">
              <a:buNone/>
            </a:pPr>
            <a:r>
              <a:rPr sz="1800">
                <a:sym typeface="+mn-ea"/>
              </a:rPr>
              <a:t>函数难度分级</a:t>
            </a:r>
            <a:endParaRPr lang="en-US" altLang="zh-CN" sz="1800" dirty="0"/>
          </a:p>
          <a:p>
            <a:pPr lvl="1"/>
            <a:r>
              <a:rPr lang="en-US" altLang="zh-CN" sz="1800">
                <a:sym typeface="+mn-ea"/>
              </a:rPr>
              <a:t>1,2,3,4</a:t>
            </a:r>
            <a:endParaRPr lang="zh-CN" altLang="en-US" sz="1800" dirty="0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altLang="zh-CN">
                <a:sym typeface="+mn-ea"/>
              </a:rPr>
              <a:t>除浮点数函数实现外，只能使用顺序程序结构</a:t>
            </a:r>
            <a:r>
              <a:rPr>
                <a:sym typeface="+mn-ea"/>
              </a:rPr>
              <a:t>，</a:t>
            </a:r>
            <a:r>
              <a:rPr u="sng">
                <a:solidFill>
                  <a:srgbClr val="CC3300"/>
                </a:solidFill>
                <a:sym typeface="+mn-ea"/>
              </a:rPr>
              <a:t>禁用</a:t>
            </a:r>
            <a:r>
              <a:rPr lang="en-US" altLang="zh-CN" u="sng">
                <a:solidFill>
                  <a:srgbClr val="CC3300"/>
                </a:solidFill>
                <a:sym typeface="+mn-ea"/>
              </a:rPr>
              <a:t>if, do, while, for, switch</a:t>
            </a:r>
            <a:r>
              <a:rPr altLang="zh-CN" u="sng">
                <a:solidFill>
                  <a:srgbClr val="CC3300"/>
                </a:solidFill>
                <a:sym typeface="+mn-ea"/>
              </a:rPr>
              <a:t>等。</a:t>
            </a:r>
            <a:endParaRPr lang="zh-CN" altLang="zh-CN" u="sng" dirty="0">
              <a:solidFill>
                <a:srgbClr val="CC3300"/>
              </a:solidFill>
            </a:endParaRPr>
          </a:p>
          <a:p>
            <a:pPr lvl="0"/>
            <a:r>
              <a:rPr>
                <a:sym typeface="+mn-ea"/>
              </a:rPr>
              <a:t>有限操作类型</a:t>
            </a:r>
            <a:r>
              <a:rPr altLang="zh-CN">
                <a:sym typeface="+mn-ea"/>
              </a:rPr>
              <a:t>，</a:t>
            </a:r>
            <a:r>
              <a:rPr altLang="zh-CN">
                <a:solidFill>
                  <a:srgbClr val="CC3300"/>
                </a:solidFill>
                <a:sym typeface="+mn-ea"/>
              </a:rPr>
              <a:t>！</a:t>
            </a:r>
            <a:r>
              <a:rPr lang="en-US" altLang="zh-CN">
                <a:solidFill>
                  <a:srgbClr val="CC3300"/>
                </a:solidFill>
                <a:sym typeface="+mn-ea"/>
              </a:rPr>
              <a:t> ~  &amp;  ^  |  +  &lt;&lt;  &gt;&gt;  </a:t>
            </a:r>
            <a:r>
              <a:rPr>
                <a:solidFill>
                  <a:srgbClr val="CC3300"/>
                </a:solidFill>
                <a:sym typeface="+mn-ea"/>
              </a:rPr>
              <a:t>各函数不一样</a:t>
            </a:r>
            <a:endParaRPr lang="en-US" altLang="zh-CN" dirty="0">
              <a:solidFill>
                <a:srgbClr val="CC3300"/>
              </a:solidFill>
            </a:endParaRPr>
          </a:p>
          <a:p>
            <a:pPr lvl="0"/>
            <a:r>
              <a:rPr>
                <a:solidFill>
                  <a:srgbClr val="CC3300"/>
                </a:solidFill>
                <a:sym typeface="+mn-ea"/>
              </a:rPr>
              <a:t>禁用（！</a:t>
            </a:r>
            <a:r>
              <a:rPr lang="en-US" altLang="zh-CN">
                <a:solidFill>
                  <a:srgbClr val="CC3300"/>
                </a:solidFill>
                <a:sym typeface="+mn-ea"/>
              </a:rPr>
              <a:t>=</a:t>
            </a:r>
            <a:r>
              <a:rPr>
                <a:solidFill>
                  <a:srgbClr val="CC3300"/>
                </a:solidFill>
                <a:sym typeface="+mn-ea"/>
              </a:rPr>
              <a:t>、</a:t>
            </a:r>
            <a:r>
              <a:rPr lang="en-US" altLang="zh-CN">
                <a:solidFill>
                  <a:srgbClr val="CC3300"/>
                </a:solidFill>
                <a:sym typeface="+mn-ea"/>
              </a:rPr>
              <a:t>==</a:t>
            </a:r>
            <a:r>
              <a:rPr>
                <a:solidFill>
                  <a:srgbClr val="CC3300"/>
                </a:solidFill>
                <a:sym typeface="+mn-ea"/>
              </a:rPr>
              <a:t>、</a:t>
            </a:r>
            <a:r>
              <a:rPr lang="en-US" altLang="zh-CN">
                <a:solidFill>
                  <a:srgbClr val="CC3300"/>
                </a:solidFill>
                <a:sym typeface="+mn-ea"/>
              </a:rPr>
              <a:t>&amp;&amp;</a:t>
            </a:r>
            <a:r>
              <a:rPr>
                <a:solidFill>
                  <a:srgbClr val="CC3300"/>
                </a:solidFill>
                <a:sym typeface="+mn-ea"/>
              </a:rPr>
              <a:t>、</a:t>
            </a:r>
            <a:r>
              <a:rPr lang="en-US" altLang="zh-CN">
                <a:solidFill>
                  <a:srgbClr val="CC3300"/>
                </a:solidFill>
                <a:sym typeface="+mn-ea"/>
              </a:rPr>
              <a:t>|| </a:t>
            </a:r>
            <a:r>
              <a:rPr>
                <a:solidFill>
                  <a:srgbClr val="CC3300"/>
                </a:solidFill>
                <a:sym typeface="+mn-ea"/>
              </a:rPr>
              <a:t>等组合操作符）</a:t>
            </a:r>
            <a:endParaRPr lang="zh-CN" altLang="zh-CN" dirty="0">
              <a:solidFill>
                <a:srgbClr val="CC3300"/>
              </a:solidFill>
            </a:endParaRPr>
          </a:p>
          <a:p>
            <a:pPr lvl="0"/>
            <a:r>
              <a:rPr>
                <a:sym typeface="+mn-ea"/>
              </a:rPr>
              <a:t>常量值范围   </a:t>
            </a:r>
            <a:r>
              <a:rPr lang="en-US" altLang="zh-CN">
                <a:solidFill>
                  <a:srgbClr val="CC3300"/>
                </a:solidFill>
                <a:sym typeface="+mn-ea"/>
              </a:rPr>
              <a:t>0~255</a:t>
            </a:r>
            <a:endParaRPr lang="zh-CN" altLang="zh-CN" dirty="0">
              <a:solidFill>
                <a:srgbClr val="CC3300"/>
              </a:solidFill>
            </a:endParaRPr>
          </a:p>
          <a:p>
            <a:pPr lvl="0"/>
            <a:r>
              <a:rPr>
                <a:solidFill>
                  <a:srgbClr val="CC3300"/>
                </a:solidFill>
                <a:sym typeface="+mn-ea"/>
              </a:rPr>
              <a:t>禁用</a:t>
            </a:r>
            <a:r>
              <a:rPr altLang="zh-CN">
                <a:solidFill>
                  <a:srgbClr val="CC3300"/>
                </a:solidFill>
                <a:sym typeface="+mn-ea"/>
              </a:rPr>
              <a:t>强制类型转换</a:t>
            </a:r>
            <a:endParaRPr lang="zh-CN" altLang="zh-CN" dirty="0">
              <a:solidFill>
                <a:srgbClr val="CC3300"/>
              </a:solidFill>
            </a:endParaRPr>
          </a:p>
          <a:p>
            <a:pPr lvl="0"/>
            <a:r>
              <a:rPr>
                <a:sym typeface="+mn-ea"/>
              </a:rPr>
              <a:t>禁用</a:t>
            </a:r>
            <a:r>
              <a:rPr altLang="zh-CN">
                <a:sym typeface="+mn-ea"/>
              </a:rPr>
              <a:t>整型外的任何其它数据类型</a:t>
            </a:r>
            <a:endParaRPr lang="en-US" altLang="zh-CN" dirty="0"/>
          </a:p>
          <a:p>
            <a:pPr lvl="0"/>
            <a:r>
              <a:rPr>
                <a:sym typeface="+mn-ea"/>
              </a:rPr>
              <a:t>禁用</a:t>
            </a:r>
            <a:r>
              <a:rPr altLang="zh-CN">
                <a:sym typeface="+mn-ea"/>
              </a:rPr>
              <a:t>定义和宏</a:t>
            </a:r>
            <a:endParaRPr lang="zh-CN" altLang="zh-CN" dirty="0"/>
          </a:p>
          <a:p>
            <a:pPr lvl="0"/>
            <a:r>
              <a:rPr altLang="zh-CN">
                <a:solidFill>
                  <a:srgbClr val="CC3300"/>
                </a:solidFill>
                <a:sym typeface="+mn-ea"/>
              </a:rPr>
              <a:t>不得</a:t>
            </a:r>
            <a:r>
              <a:rPr>
                <a:solidFill>
                  <a:srgbClr val="CC3300"/>
                </a:solidFill>
                <a:sym typeface="+mn-ea"/>
              </a:rPr>
              <a:t>使用函数</a:t>
            </a:r>
            <a:endParaRPr lang="zh-CN" altLang="zh-CN" dirty="0"/>
          </a:p>
          <a:p>
            <a:pPr lvl="0"/>
            <a:r>
              <a:rPr altLang="zh-CN">
                <a:sym typeface="+mn-ea"/>
              </a:rPr>
              <a:t>具体要求可参看</a:t>
            </a:r>
            <a:r>
              <a:rPr lang="en-US" altLang="zh-CN" dirty="0" err="1">
                <a:sym typeface="+mn-ea"/>
              </a:rPr>
              <a:t>bits.c</a:t>
            </a:r>
            <a:r>
              <a:rPr altLang="zh-CN">
                <a:sym typeface="+mn-ea"/>
              </a:rPr>
              <a:t>各函数框架的注释</a:t>
            </a:r>
            <a:endParaRPr lang="zh-CN" altLang="zh-CN" dirty="0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例题一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/* </a:t>
            </a:r>
          </a:p>
          <a:p>
            <a:pPr marL="0" indent="0">
              <a:buNone/>
            </a:pPr>
            <a:r>
              <a:rPr lang="zh-CN" altLang="en-US" dirty="0"/>
              <a:t> * bitXor - x^y using only ~ and &amp; </a:t>
            </a:r>
          </a:p>
          <a:p>
            <a:pPr marL="0" indent="0">
              <a:buNone/>
            </a:pPr>
            <a:r>
              <a:rPr lang="zh-CN" altLang="en-US" dirty="0"/>
              <a:t> *   Example: bitXor(4, 5) = 1</a:t>
            </a:r>
          </a:p>
          <a:p>
            <a:pPr marL="0" indent="0">
              <a:buNone/>
            </a:pPr>
            <a:r>
              <a:rPr lang="zh-CN" altLang="en-US" dirty="0"/>
              <a:t> *   Legal ops: ~ &amp;</a:t>
            </a:r>
          </a:p>
          <a:p>
            <a:pPr marL="0" indent="0">
              <a:buNone/>
            </a:pPr>
            <a:r>
              <a:rPr lang="zh-CN" altLang="en-US" dirty="0"/>
              <a:t> *   Max ops: 14</a:t>
            </a:r>
          </a:p>
          <a:p>
            <a:pPr marL="0" indent="0">
              <a:buNone/>
            </a:pPr>
            <a:r>
              <a:rPr lang="zh-CN" altLang="en-US" dirty="0"/>
              <a:t> *   Rating: 1</a:t>
            </a:r>
          </a:p>
          <a:p>
            <a:pPr marL="0" indent="0">
              <a:buNone/>
            </a:pPr>
            <a:r>
              <a:rPr lang="zh-CN" altLang="en-US" dirty="0"/>
              <a:t> */</a:t>
            </a:r>
          </a:p>
          <a:p>
            <a:pPr marL="0" indent="0">
              <a:buNone/>
            </a:pPr>
            <a:r>
              <a:rPr lang="zh-CN" altLang="en-US" dirty="0"/>
              <a:t>int bitXor(int x, int y) {</a:t>
            </a:r>
          </a:p>
          <a:p>
            <a:pPr marL="0" indent="0">
              <a:buNone/>
            </a:pPr>
            <a:r>
              <a:rPr lang="zh-CN" altLang="en-US" dirty="0"/>
              <a:t>  return </a:t>
            </a:r>
            <a:r>
              <a:rPr lang="en-US" altLang="zh-CN" dirty="0"/>
              <a:t>2</a:t>
            </a:r>
            <a:r>
              <a:rPr lang="zh-CN" altLang="en-US" dirty="0"/>
              <a:t>;</a:t>
            </a:r>
          </a:p>
          <a:p>
            <a:pPr marL="0" indent="0">
              <a:buNone/>
            </a:pPr>
            <a:r>
              <a:rPr lang="zh-CN" altLang="en-US" dirty="0"/>
              <a:t>}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例题一解答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877060"/>
            <a:ext cx="10968990" cy="3677285"/>
          </a:xfrm>
        </p:spPr>
        <p:txBody>
          <a:bodyPr/>
          <a:lstStyle/>
          <a:p>
            <a:pPr marL="0" indent="0">
              <a:buNone/>
            </a:pPr>
            <a:r>
              <a:rPr dirty="0">
                <a:sym typeface="+mn-ea"/>
              </a:rPr>
              <a:t>题意：用 ~ 和 &amp; 运算符实现 Xor 运算符</a:t>
            </a:r>
            <a:endParaRPr lang="zh-CN" altLang="en-US" dirty="0"/>
          </a:p>
          <a:p>
            <a:pPr marL="0" indent="0">
              <a:buNone/>
            </a:pPr>
            <a:r>
              <a:rPr dirty="0">
                <a:sym typeface="+mn-ea"/>
              </a:rPr>
              <a:t>思路：我们知道Xor运算符是对每一个位，相同的话返回0，不同的话返回1，即</a:t>
            </a:r>
            <a:r>
              <a:rPr lang="en-US" altLang="zh-CN" dirty="0">
                <a:sym typeface="+mn-ea"/>
              </a:rPr>
              <a:t>((~x)&amp;y)|(x&amp;(~y))</a:t>
            </a:r>
            <a:r>
              <a:rPr dirty="0">
                <a:sym typeface="+mn-ea"/>
              </a:rPr>
              <a:t>。但不能使用</a:t>
            </a:r>
            <a:r>
              <a:rPr lang="en-US" altLang="zh-CN" dirty="0">
                <a:sym typeface="+mn-ea"/>
              </a:rPr>
              <a:t>|</a:t>
            </a:r>
            <a:r>
              <a:rPr dirty="0">
                <a:sym typeface="+mn-ea"/>
              </a:rPr>
              <a:t>运算，故采用德摩根律将或运算转为与运算。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dirty="0">
                <a:sym typeface="+mn-ea"/>
              </a:rPr>
              <a:t>int bitXor(int x, int y) {</a:t>
            </a:r>
          </a:p>
          <a:p>
            <a:pPr marL="0" indent="0">
              <a:buNone/>
            </a:pPr>
            <a:r>
              <a:rPr dirty="0">
                <a:sym typeface="+mn-ea"/>
              </a:rPr>
              <a:t>  return </a:t>
            </a:r>
            <a:r>
              <a:rPr b="1" dirty="0">
                <a:sym typeface="+mn-ea"/>
              </a:rPr>
              <a:t>~((~((~x)&amp;y))&amp;(~(x&amp;(~y))));</a:t>
            </a:r>
          </a:p>
          <a:p>
            <a:pPr marL="0" indent="0">
              <a:buNone/>
            </a:pPr>
            <a:r>
              <a:rPr dirty="0">
                <a:sym typeface="+mn-ea"/>
              </a:rPr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649</Words>
  <Application>Microsoft Office PowerPoint</Application>
  <PresentationFormat>宽屏</PresentationFormat>
  <Paragraphs>116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Arial</vt:lpstr>
      <vt:lpstr>Wingdings</vt:lpstr>
      <vt:lpstr>Office 主题​​</vt:lpstr>
      <vt:lpstr>计算机系统基础实验</vt:lpstr>
      <vt:lpstr>实验目的： </vt:lpstr>
      <vt:lpstr>准备工作</vt:lpstr>
      <vt:lpstr>lab1-handout.tar</vt:lpstr>
      <vt:lpstr>实验内容</vt:lpstr>
      <vt:lpstr>bits.c</vt:lpstr>
      <vt:lpstr>函数要求</vt:lpstr>
      <vt:lpstr>例题一</vt:lpstr>
      <vt:lpstr>例题一解答</vt:lpstr>
      <vt:lpstr>例题二</vt:lpstr>
      <vt:lpstr>例题二解答</vt:lpstr>
      <vt:lpstr>例题三</vt:lpstr>
      <vt:lpstr>例题三解答</vt:lpstr>
      <vt:lpstr>提交结果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计算机系统基础实验</dc:title>
  <dc:creator/>
  <cp:lastModifiedBy>庄 薪霖</cp:lastModifiedBy>
  <cp:revision>215</cp:revision>
  <dcterms:created xsi:type="dcterms:W3CDTF">2019-06-19T02:08:00Z</dcterms:created>
  <dcterms:modified xsi:type="dcterms:W3CDTF">2021-11-01T16:01:40Z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