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82" r:id="rId2"/>
    <p:sldId id="340" r:id="rId3"/>
    <p:sldId id="338" r:id="rId4"/>
    <p:sldId id="341" r:id="rId5"/>
    <p:sldId id="342" r:id="rId6"/>
    <p:sldId id="343" r:id="rId7"/>
    <p:sldId id="344" r:id="rId8"/>
    <p:sldId id="345" r:id="rId9"/>
    <p:sldId id="317" r:id="rId10"/>
    <p:sldId id="318" r:id="rId11"/>
    <p:sldId id="337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000099"/>
    <a:srgbClr val="0066CC"/>
    <a:srgbClr val="0066FF"/>
    <a:srgbClr val="009242"/>
    <a:srgbClr val="FF0000"/>
    <a:srgbClr val="004821"/>
    <a:srgbClr val="0080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3" autoAdjust="0"/>
    <p:restoredTop sz="94477" autoAdjust="0"/>
  </p:normalViewPr>
  <p:slideViewPr>
    <p:cSldViewPr>
      <p:cViewPr varScale="1">
        <p:scale>
          <a:sx n="70" d="100"/>
          <a:sy n="70" d="100"/>
        </p:scale>
        <p:origin x="41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288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C3EF2F-8E1A-4A8D-899E-303B7E3B0B14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A87925-E520-4C73-9EA8-A955DDE7DF8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45EF0-B5BE-4574-9022-E48C979FD82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33D05-72BA-4B2F-B8A6-3A4F0ACD073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D5D84-F493-480C-9B02-1533CB18E28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5D829-A83E-4E18-8E64-A7CC12E225B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6E237-A1FF-407B-83D2-47F40C09543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0D44C-BA9F-4C06-887F-12B38552A82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B0899-E5D6-41EC-9899-AF72B5F003E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6BFF0-EFD3-4032-AB41-10732D6B42A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8CB37-98C7-4C07-98FA-6D9346702FC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15E50-A41F-482D-A622-9F6A097AA5C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218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B94F5D9-FB83-46E7-BF5C-D3B53254E28D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23850" y="69215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+mj-lt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LAB2 </a:t>
            </a:r>
            <a:r>
              <a:rPr lang="zh-CN" altLang="en-US" dirty="0"/>
              <a:t>实验指导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实验步骤演示（续）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5040312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zh-CN" altLang="zh-CN" b="1" dirty="0"/>
              <a:t>第三步：</a:t>
            </a:r>
            <a:r>
              <a:rPr lang="zh-CN" altLang="zh-CN" dirty="0"/>
              <a:t>在反汇编文件中继续查找</a:t>
            </a:r>
            <a:r>
              <a:rPr lang="en-US" altLang="zh-CN" dirty="0"/>
              <a:t>phase_1</a:t>
            </a:r>
            <a:r>
              <a:rPr lang="zh-CN" altLang="zh-CN" dirty="0"/>
              <a:t>的位置，</a:t>
            </a:r>
            <a:r>
              <a:rPr lang="zh-CN" altLang="en-US" dirty="0"/>
              <a:t>如：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08048f06 &lt;phase_1&gt;: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8048f06:	55                  		push   %</a:t>
            </a:r>
            <a:r>
              <a:rPr lang="en-US" altLang="zh-CN" sz="2000" b="1" kern="1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ebp</a:t>
            </a:r>
            <a:endParaRPr lang="en-US" altLang="zh-CN" sz="2000" b="1" kern="1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8048f07:	89 e5                		</a:t>
            </a:r>
            <a:r>
              <a:rPr lang="en-US" altLang="zh-CN" sz="2000" b="1" kern="1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en-US" altLang="zh-CN" sz="2000" b="1" kern="1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%</a:t>
            </a:r>
            <a:r>
              <a:rPr lang="en-US" altLang="zh-CN" sz="2000" b="1" kern="1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esp</a:t>
            </a:r>
            <a:r>
              <a:rPr lang="en-US" altLang="zh-CN" sz="2000" b="1" kern="1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sz="2000" b="1" kern="1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ebp</a:t>
            </a:r>
            <a:endParaRPr lang="en-US" altLang="zh-CN" sz="2000" b="1" kern="1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8048f09:	83 </a:t>
            </a:r>
            <a:r>
              <a:rPr lang="en-US" altLang="zh-CN" sz="2000" b="1" kern="1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ec</a:t>
            </a:r>
            <a:r>
              <a:rPr lang="en-US" altLang="zh-CN" sz="2000" b="1" kern="1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18             		sub    $0x18,%esp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8048f0c:		c7 44 24 04 fc a0 04 	</a:t>
            </a:r>
            <a:r>
              <a:rPr lang="en-US" altLang="zh-CN" sz="2000" b="1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movl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$0x804a0fc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b="1" kern="1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0x4(%</a:t>
            </a:r>
            <a:r>
              <a:rPr lang="en-US" altLang="zh-CN" sz="2000" b="1" kern="100" dirty="0" err="1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esp</a:t>
            </a:r>
            <a:r>
              <a:rPr lang="en-US" altLang="zh-CN" sz="2000" b="1" kern="1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8048f13:	08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8048f14:	8b 45 08              		</a:t>
            </a:r>
            <a:r>
              <a:rPr lang="en-US" altLang="zh-CN" sz="2000" b="1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kern="100" dirty="0">
                <a:solidFill>
                  <a:srgbClr val="FF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0x8(%</a:t>
            </a:r>
            <a:r>
              <a:rPr lang="en-US" altLang="zh-CN" sz="2000" b="1" kern="100" dirty="0" err="1">
                <a:solidFill>
                  <a:srgbClr val="FF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000" b="1" kern="100" dirty="0">
                <a:solidFill>
                  <a:srgbClr val="FF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sz="2000" b="1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eax</a:t>
            </a:r>
            <a:endParaRPr lang="en-US" altLang="zh-CN" sz="2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8048f17:	89 04 24             		</a:t>
            </a:r>
            <a:r>
              <a:rPr lang="en-US" altLang="zh-CN" sz="2000" b="1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%</a:t>
            </a:r>
            <a:r>
              <a:rPr lang="en-US" altLang="zh-CN" sz="2000" b="1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b="1" kern="1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(%</a:t>
            </a:r>
            <a:r>
              <a:rPr lang="en-US" altLang="zh-CN" sz="2000" b="1" kern="100" dirty="0" err="1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esp</a:t>
            </a:r>
            <a:r>
              <a:rPr lang="en-US" altLang="zh-CN" sz="2000" b="1" kern="1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8048f1a:	e8 2c 00 00 00         	call      8048f4b &lt;</a:t>
            </a:r>
            <a:r>
              <a:rPr lang="en-US" altLang="zh-CN" sz="2000" b="1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strings_not_equal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8048f1f:		85 c0                 		test     %</a:t>
            </a:r>
            <a:r>
              <a:rPr lang="en-US" altLang="zh-CN" sz="2000" b="1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sz="2000" b="1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eax</a:t>
            </a:r>
            <a:endParaRPr lang="en-US" altLang="zh-CN" sz="2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8048f21:	74 05                 		je       </a:t>
            </a:r>
            <a:r>
              <a:rPr lang="en-US" altLang="zh-CN" sz="2000" b="1" kern="100" dirty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8048f28 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&lt;phase_1+0x22&gt;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8048f23:	e8 49 01 00 00       	call     8049071 &lt;</a:t>
            </a:r>
            <a:r>
              <a:rPr lang="en-US" altLang="zh-CN" sz="2000" b="1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explode_bomb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8048f28</a:t>
            </a:r>
            <a:r>
              <a:rPr lang="en-US" altLang="zh-CN" sz="2000" b="1" kern="1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	c9                   		leave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8048f29:	c3                   		ret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</a:p>
          <a:p>
            <a:pPr marL="0" indent="0">
              <a:spcAft>
                <a:spcPts val="0"/>
              </a:spcAft>
              <a:buNone/>
            </a:pPr>
            <a:endParaRPr lang="zh-CN" altLang="zh-CN" sz="36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10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508104" y="2996952"/>
            <a:ext cx="23042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508104" y="3933056"/>
            <a:ext cx="12241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132892" y="3292117"/>
            <a:ext cx="3935052" cy="3240360"/>
            <a:chOff x="-227148" y="2276872"/>
            <a:chExt cx="3935052" cy="3240360"/>
          </a:xfrm>
        </p:grpSpPr>
        <p:sp>
          <p:nvSpPr>
            <p:cNvPr id="9" name="矩形 8"/>
            <p:cNvSpPr/>
            <p:nvPr/>
          </p:nvSpPr>
          <p:spPr>
            <a:xfrm>
              <a:off x="-227148" y="2276872"/>
              <a:ext cx="3935052" cy="324036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……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27584" y="2564904"/>
              <a:ext cx="2160240" cy="288032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phase_1</a:t>
              </a:r>
              <a:r>
                <a:rPr lang="zh-CN" altLang="en-US" sz="1000" dirty="0">
                  <a:solidFill>
                    <a:schemeClr val="tx1"/>
                  </a:solidFill>
                </a:rPr>
                <a:t>的参数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827584" y="2852936"/>
              <a:ext cx="2160240" cy="32403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Main</a:t>
              </a:r>
              <a:r>
                <a:rPr lang="zh-CN" altLang="en-US" sz="1050" dirty="0">
                  <a:solidFill>
                    <a:schemeClr val="tx1"/>
                  </a:solidFill>
                </a:rPr>
                <a:t>中调用</a:t>
              </a:r>
              <a:r>
                <a:rPr lang="en-US" altLang="zh-CN" sz="1050" dirty="0">
                  <a:solidFill>
                    <a:schemeClr val="tx1"/>
                  </a:solidFill>
                </a:rPr>
                <a:t>phase_1</a:t>
              </a:r>
              <a:r>
                <a:rPr lang="zh-CN" altLang="en-US" sz="1050" dirty="0">
                  <a:solidFill>
                    <a:schemeClr val="tx1"/>
                  </a:solidFill>
                </a:rPr>
                <a:t>的返回地址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827584" y="4869160"/>
              <a:ext cx="2160240" cy="21602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000" dirty="0" err="1">
                  <a:solidFill>
                    <a:srgbClr val="FF0000"/>
                  </a:solidFill>
                </a:rPr>
                <a:t>Strings_not</a:t>
              </a:r>
              <a:r>
                <a:rPr lang="en-US" altLang="zh-CN" sz="1000" dirty="0">
                  <a:solidFill>
                    <a:srgbClr val="FF0000"/>
                  </a:solidFill>
                </a:rPr>
                <a:t> _equal </a:t>
              </a:r>
              <a:r>
                <a:rPr lang="zh-CN" altLang="en-US" sz="1000" dirty="0">
                  <a:solidFill>
                    <a:srgbClr val="FF0000"/>
                  </a:solidFill>
                </a:rPr>
                <a:t>参数</a:t>
              </a:r>
              <a:r>
                <a:rPr lang="en-US" altLang="zh-CN" sz="1000" dirty="0">
                  <a:solidFill>
                    <a:srgbClr val="FF0000"/>
                  </a:solidFill>
                </a:rPr>
                <a:t>1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27584" y="3152836"/>
              <a:ext cx="2160240" cy="32403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旧</a:t>
              </a:r>
              <a:r>
                <a:rPr lang="en-US" altLang="zh-CN" sz="1050" dirty="0" err="1">
                  <a:solidFill>
                    <a:schemeClr val="tx1"/>
                  </a:solidFill>
                </a:rPr>
                <a:t>ebp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467544" y="3312368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-227148" y="3095930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ebp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827584" y="4653136"/>
              <a:ext cx="2160240" cy="21602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kern="100" dirty="0">
                  <a:solidFill>
                    <a:srgbClr val="FF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0x804a0fc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直接连接符 23"/>
            <p:cNvCxnSpPr>
              <a:stCxn id="11" idx="3"/>
            </p:cNvCxnSpPr>
            <p:nvPr/>
          </p:nvCxnSpPr>
          <p:spPr>
            <a:xfrm>
              <a:off x="2987824" y="2708920"/>
              <a:ext cx="64807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3635896" y="2708920"/>
              <a:ext cx="0" cy="226825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endCxn id="14" idx="3"/>
            </p:cNvCxnSpPr>
            <p:nvPr/>
          </p:nvCxnSpPr>
          <p:spPr>
            <a:xfrm flipH="1">
              <a:off x="2987824" y="4977172"/>
              <a:ext cx="648072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467544" y="4977172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-227148" y="4736084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esp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827584" y="3465262"/>
              <a:ext cx="2160240" cy="1187873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rgbClr val="FF0000"/>
                  </a:solidFill>
                </a:rPr>
                <a:t>….</a:t>
              </a:r>
              <a:endParaRPr lang="zh-CN" altLang="en-US" sz="105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2" name="直接连接符 31"/>
          <p:cNvCxnSpPr/>
          <p:nvPr/>
        </p:nvCxnSpPr>
        <p:spPr>
          <a:xfrm flipV="1">
            <a:off x="5508104" y="4243154"/>
            <a:ext cx="2952328" cy="11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788024" y="5924256"/>
            <a:ext cx="3888432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1600" i="0" dirty="0">
                <a:latin typeface="+mj-lt"/>
              </a:rPr>
              <a:t>&lt;</a:t>
            </a:r>
            <a:r>
              <a:rPr lang="en-US" altLang="zh-CN" sz="1600" i="0" dirty="0" err="1">
                <a:latin typeface="+mj-lt"/>
              </a:rPr>
              <a:t>strings_not_equal</a:t>
            </a:r>
            <a:r>
              <a:rPr lang="en-US" altLang="zh-CN" sz="1600" i="0" dirty="0">
                <a:latin typeface="+mj-lt"/>
              </a:rPr>
              <a:t>&gt;</a:t>
            </a:r>
            <a:r>
              <a:rPr lang="zh-CN" altLang="en-US" sz="1600" i="0" dirty="0">
                <a:latin typeface="+mj-lt"/>
              </a:rPr>
              <a:t>函数</a:t>
            </a:r>
            <a:r>
              <a:rPr lang="zh-CN" altLang="zh-CN" sz="1600" i="0" dirty="0">
                <a:latin typeface="+mj-lt"/>
              </a:rPr>
              <a:t>两个</a:t>
            </a:r>
            <a:r>
              <a:rPr lang="zh-CN" altLang="en-US" sz="1600" i="0" dirty="0">
                <a:latin typeface="+mj-lt"/>
              </a:rPr>
              <a:t>参数</a:t>
            </a:r>
            <a:endParaRPr lang="en-US" altLang="zh-CN" sz="1600" i="0" dirty="0">
              <a:latin typeface="+mj-lt"/>
            </a:endParaRPr>
          </a:p>
          <a:p>
            <a:pPr algn="l"/>
            <a:r>
              <a:rPr lang="zh-CN" altLang="zh-CN" sz="1600" i="0" dirty="0">
                <a:latin typeface="+mj-lt"/>
              </a:rPr>
              <a:t>存在于</a:t>
            </a:r>
            <a:r>
              <a:rPr lang="en-US" altLang="zh-CN" sz="1600" i="0" dirty="0">
                <a:latin typeface="+mj-lt"/>
              </a:rPr>
              <a:t>%</a:t>
            </a:r>
            <a:r>
              <a:rPr lang="en-US" altLang="zh-CN" sz="1600" i="0" dirty="0" err="1">
                <a:latin typeface="+mj-lt"/>
              </a:rPr>
              <a:t>esp</a:t>
            </a:r>
            <a:r>
              <a:rPr lang="zh-CN" altLang="zh-CN" sz="1600" i="0" dirty="0">
                <a:latin typeface="+mj-lt"/>
              </a:rPr>
              <a:t>所指向的堆栈存储单元里。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3131840" y="2154216"/>
            <a:ext cx="2376264" cy="635853"/>
            <a:chOff x="3131840" y="2154216"/>
            <a:chExt cx="2376264" cy="635853"/>
          </a:xfrm>
        </p:grpSpPr>
        <p:sp>
          <p:nvSpPr>
            <p:cNvPr id="27" name="矩形 26"/>
            <p:cNvSpPr/>
            <p:nvPr/>
          </p:nvSpPr>
          <p:spPr>
            <a:xfrm>
              <a:off x="3131840" y="2154216"/>
              <a:ext cx="1224136" cy="33855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rgbClr val="FF0000"/>
                  </a:solidFill>
                  <a:latin typeface="+mj-lt"/>
                </a:rPr>
                <a:t>数据区地址</a:t>
              </a:r>
              <a:endParaRPr lang="zh-CN" altLang="zh-CN" sz="1600" i="0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4355976" y="2476891"/>
              <a:ext cx="1152128" cy="31317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3275856" y="3570742"/>
            <a:ext cx="2664296" cy="642710"/>
            <a:chOff x="3275856" y="3570742"/>
            <a:chExt cx="2664296" cy="642710"/>
          </a:xfrm>
        </p:grpSpPr>
        <p:sp>
          <p:nvSpPr>
            <p:cNvPr id="36" name="矩形 35"/>
            <p:cNvSpPr/>
            <p:nvPr/>
          </p:nvSpPr>
          <p:spPr>
            <a:xfrm>
              <a:off x="3275856" y="3874898"/>
              <a:ext cx="1296144" cy="33855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600" i="0" dirty="0">
                  <a:solidFill>
                    <a:srgbClr val="FF00FF"/>
                  </a:solidFill>
                  <a:latin typeface="+mj-lt"/>
                </a:rPr>
                <a:t>Phase1</a:t>
              </a:r>
              <a:r>
                <a:rPr lang="zh-CN" altLang="en-US" sz="1600" i="0" dirty="0">
                  <a:solidFill>
                    <a:srgbClr val="FF00FF"/>
                  </a:solidFill>
                  <a:latin typeface="+mj-lt"/>
                </a:rPr>
                <a:t>参数</a:t>
              </a:r>
              <a:endParaRPr lang="zh-CN" altLang="zh-CN" sz="1600" i="0" dirty="0">
                <a:solidFill>
                  <a:srgbClr val="FF00FF"/>
                </a:solidFill>
                <a:latin typeface="+mj-lt"/>
              </a:endParaRPr>
            </a:p>
          </p:txBody>
        </p:sp>
        <p:cxnSp>
          <p:nvCxnSpPr>
            <p:cNvPr id="37" name="直接箭头连接符 36"/>
            <p:cNvCxnSpPr/>
            <p:nvPr/>
          </p:nvCxnSpPr>
          <p:spPr>
            <a:xfrm flipV="1">
              <a:off x="4499992" y="3570742"/>
              <a:ext cx="1440160" cy="316365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7308304" y="2159517"/>
            <a:ext cx="1476890" cy="554826"/>
            <a:chOff x="7308304" y="2159517"/>
            <a:chExt cx="1476890" cy="554826"/>
          </a:xfrm>
        </p:grpSpPr>
        <p:sp>
          <p:nvSpPr>
            <p:cNvPr id="33" name="矩形 32"/>
            <p:cNvSpPr/>
            <p:nvPr/>
          </p:nvSpPr>
          <p:spPr>
            <a:xfrm>
              <a:off x="8028384" y="2159517"/>
              <a:ext cx="756810" cy="33855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rgbClr val="3333FF"/>
                  </a:solidFill>
                  <a:latin typeface="+mj-lt"/>
                </a:rPr>
                <a:t>参数</a:t>
              </a:r>
              <a:r>
                <a:rPr lang="en-US" altLang="zh-CN" sz="1600" i="0" dirty="0">
                  <a:solidFill>
                    <a:srgbClr val="3333FF"/>
                  </a:solidFill>
                  <a:latin typeface="+mj-lt"/>
                </a:rPr>
                <a:t>2</a:t>
              </a:r>
              <a:endParaRPr lang="zh-CN" altLang="zh-CN" sz="1600" i="0" dirty="0">
                <a:solidFill>
                  <a:srgbClr val="3333FF"/>
                </a:solidFill>
                <a:latin typeface="+mj-lt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 flipH="1">
              <a:off x="7308304" y="2476891"/>
              <a:ext cx="720080" cy="23745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6781237" y="3385611"/>
            <a:ext cx="1523710" cy="406729"/>
            <a:chOff x="6781237" y="3385611"/>
            <a:chExt cx="1523710" cy="406729"/>
          </a:xfrm>
        </p:grpSpPr>
        <p:sp>
          <p:nvSpPr>
            <p:cNvPr id="35" name="矩形 34"/>
            <p:cNvSpPr/>
            <p:nvPr/>
          </p:nvSpPr>
          <p:spPr>
            <a:xfrm>
              <a:off x="7548137" y="3385611"/>
              <a:ext cx="756810" cy="33855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rgbClr val="3333FF"/>
                  </a:solidFill>
                  <a:latin typeface="+mj-lt"/>
                </a:rPr>
                <a:t>参数</a:t>
              </a:r>
              <a:r>
                <a:rPr lang="en-US" altLang="zh-CN" sz="1600" i="0" dirty="0">
                  <a:solidFill>
                    <a:srgbClr val="3333FF"/>
                  </a:solidFill>
                  <a:latin typeface="+mj-lt"/>
                </a:rPr>
                <a:t>1</a:t>
              </a:r>
              <a:endParaRPr lang="zh-CN" altLang="zh-CN" sz="1600" i="0" dirty="0">
                <a:solidFill>
                  <a:srgbClr val="3333FF"/>
                </a:solidFill>
                <a:latin typeface="+mj-lt"/>
              </a:endParaRPr>
            </a:p>
          </p:txBody>
        </p:sp>
        <p:cxnSp>
          <p:nvCxnSpPr>
            <p:cNvPr id="45" name="直接箭头连接符 44"/>
            <p:cNvCxnSpPr>
              <a:stCxn id="35" idx="1"/>
            </p:cNvCxnSpPr>
            <p:nvPr/>
          </p:nvCxnSpPr>
          <p:spPr>
            <a:xfrm flipH="1">
              <a:off x="6781237" y="3554888"/>
              <a:ext cx="766900" cy="23745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5940153" y="4763279"/>
            <a:ext cx="2364794" cy="842263"/>
            <a:chOff x="5940153" y="4763279"/>
            <a:chExt cx="2364794" cy="842263"/>
          </a:xfrm>
        </p:grpSpPr>
        <p:sp>
          <p:nvSpPr>
            <p:cNvPr id="47" name="矩形 46"/>
            <p:cNvSpPr/>
            <p:nvPr/>
          </p:nvSpPr>
          <p:spPr>
            <a:xfrm>
              <a:off x="6868271" y="5266988"/>
              <a:ext cx="1436676" cy="338554"/>
            </a:xfrm>
            <a:prstGeom prst="rect">
              <a:avLst/>
            </a:prstGeom>
            <a:solidFill>
              <a:srgbClr val="FFC00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rgbClr val="00B050"/>
                  </a:solidFill>
                  <a:latin typeface="+mj-lt"/>
                </a:rPr>
                <a:t>判断是否成功</a:t>
              </a:r>
              <a:endParaRPr lang="zh-CN" altLang="zh-CN" sz="1600" i="0" dirty="0">
                <a:solidFill>
                  <a:srgbClr val="00B050"/>
                </a:solidFill>
                <a:latin typeface="+mj-lt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 flipV="1">
              <a:off x="5940153" y="4763279"/>
              <a:ext cx="928118" cy="50370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63538" y="143635"/>
            <a:ext cx="8153400" cy="4429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微软雅黑" panose="020B0503020204020204" pitchFamily="34" charset="-122"/>
              </a:rPr>
              <a:t>ASCII</a:t>
            </a:r>
            <a:r>
              <a:rPr lang="zh-CN" altLang="en-US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微软雅黑" panose="020B0503020204020204" pitchFamily="34" charset="-122"/>
              </a:rPr>
              <a:t>码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微软雅黑" panose="020B0503020204020204" pitchFamily="34" charset="-122"/>
              </a:rPr>
              <a:t>/ ISO-646-US</a:t>
            </a:r>
            <a:r>
              <a:rPr lang="zh-CN" altLang="en-US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微软雅黑" panose="020B0503020204020204" pitchFamily="34" charset="-122"/>
              </a:rPr>
              <a:t>标准</a:t>
            </a:r>
          </a:p>
        </p:txBody>
      </p:sp>
      <p:grpSp>
        <p:nvGrpSpPr>
          <p:cNvPr id="9219" name="Group 10"/>
          <p:cNvGrpSpPr/>
          <p:nvPr/>
        </p:nvGrpSpPr>
        <p:grpSpPr bwMode="auto">
          <a:xfrm>
            <a:off x="198438" y="2119312"/>
            <a:ext cx="8318500" cy="3914775"/>
            <a:chOff x="97" y="1530"/>
            <a:chExt cx="5240" cy="2466"/>
          </a:xfrm>
        </p:grpSpPr>
        <p:pic>
          <p:nvPicPr>
            <p:cNvPr id="9223" name="Picture 4" descr="iso646-u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" y="1530"/>
              <a:ext cx="4914" cy="2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4" name="Text Box 7"/>
            <p:cNvSpPr txBox="1">
              <a:spLocks noChangeArrowheads="1"/>
            </p:cNvSpPr>
            <p:nvPr/>
          </p:nvSpPr>
          <p:spPr bwMode="auto">
            <a:xfrm>
              <a:off x="97" y="1550"/>
              <a:ext cx="449" cy="2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6" charset="0"/>
                </a:defRPr>
              </a:lvl9pPr>
            </a:lstStyle>
            <a:p>
              <a:pPr algn="ctr">
                <a:spcBef>
                  <a:spcPct val="30000"/>
                </a:spcBef>
              </a:pPr>
              <a:r>
                <a:rPr kumimoji="1" lang="en-US" altLang="zh-CN">
                  <a:latin typeface="Comic Sans MS" panose="030F0702030302020204" pitchFamily="66" charset="0"/>
                  <a:ea typeface="微软雅黑" panose="020B0503020204020204" pitchFamily="34" charset="-122"/>
                </a:rPr>
                <a:t>0</a:t>
              </a:r>
            </a:p>
            <a:p>
              <a:pPr algn="ctr">
                <a:spcBef>
                  <a:spcPct val="30000"/>
                </a:spcBef>
              </a:pPr>
              <a:r>
                <a:rPr kumimoji="1" lang="en-US" altLang="zh-CN">
                  <a:latin typeface="Comic Sans MS" panose="030F0702030302020204" pitchFamily="66" charset="0"/>
                  <a:ea typeface="微软雅黑" panose="020B0503020204020204" pitchFamily="34" charset="-122"/>
                </a:rPr>
                <a:t>1</a:t>
              </a:r>
            </a:p>
            <a:p>
              <a:pPr algn="ctr">
                <a:spcBef>
                  <a:spcPct val="30000"/>
                </a:spcBef>
              </a:pPr>
              <a:r>
                <a:rPr kumimoji="1" lang="en-US" altLang="zh-CN">
                  <a:latin typeface="Comic Sans MS" panose="030F0702030302020204" pitchFamily="66" charset="0"/>
                  <a:ea typeface="微软雅黑" panose="020B0503020204020204" pitchFamily="34" charset="-122"/>
                </a:rPr>
                <a:t>2</a:t>
              </a:r>
            </a:p>
            <a:p>
              <a:pPr algn="ctr">
                <a:spcBef>
                  <a:spcPct val="30000"/>
                </a:spcBef>
              </a:pPr>
              <a:r>
                <a:rPr kumimoji="1" lang="en-US" altLang="zh-CN">
                  <a:latin typeface="Comic Sans MS" panose="030F0702030302020204" pitchFamily="66" charset="0"/>
                  <a:ea typeface="微软雅黑" panose="020B0503020204020204" pitchFamily="34" charset="-122"/>
                </a:rPr>
                <a:t>3</a:t>
              </a:r>
            </a:p>
            <a:p>
              <a:pPr algn="ctr">
                <a:spcBef>
                  <a:spcPct val="30000"/>
                </a:spcBef>
              </a:pPr>
              <a:r>
                <a:rPr kumimoji="1" lang="en-US" altLang="zh-CN">
                  <a:latin typeface="Comic Sans MS" panose="030F0702030302020204" pitchFamily="66" charset="0"/>
                  <a:ea typeface="微软雅黑" panose="020B0503020204020204" pitchFamily="34" charset="-122"/>
                </a:rPr>
                <a:t>4</a:t>
              </a:r>
            </a:p>
            <a:p>
              <a:pPr algn="ctr">
                <a:spcBef>
                  <a:spcPct val="30000"/>
                </a:spcBef>
              </a:pPr>
              <a:r>
                <a:rPr kumimoji="1" lang="en-US" altLang="zh-CN">
                  <a:latin typeface="Comic Sans MS" panose="030F0702030302020204" pitchFamily="66" charset="0"/>
                  <a:ea typeface="微软雅黑" panose="020B0503020204020204" pitchFamily="34" charset="-122"/>
                </a:rPr>
                <a:t>5</a:t>
              </a:r>
            </a:p>
            <a:p>
              <a:pPr algn="ctr">
                <a:spcBef>
                  <a:spcPct val="30000"/>
                </a:spcBef>
              </a:pPr>
              <a:r>
                <a:rPr kumimoji="1" lang="en-US" altLang="zh-CN">
                  <a:latin typeface="Comic Sans MS" panose="030F0702030302020204" pitchFamily="66" charset="0"/>
                  <a:ea typeface="微软雅黑" panose="020B0503020204020204" pitchFamily="34" charset="-122"/>
                </a:rPr>
                <a:t>6</a:t>
              </a:r>
            </a:p>
            <a:p>
              <a:pPr algn="ctr">
                <a:spcBef>
                  <a:spcPct val="30000"/>
                </a:spcBef>
              </a:pPr>
              <a:r>
                <a:rPr kumimoji="1" lang="en-US" altLang="zh-CN">
                  <a:latin typeface="Comic Sans MS" panose="030F0702030302020204" pitchFamily="66" charset="0"/>
                  <a:ea typeface="微软雅黑" panose="020B0503020204020204" pitchFamily="34" charset="-122"/>
                </a:rPr>
                <a:t>7</a:t>
              </a: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734566" y="1628800"/>
          <a:ext cx="778236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3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3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3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3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3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39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39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39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39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39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639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639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639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/>
          <p:nvPr/>
        </p:nvSpPr>
        <p:spPr bwMode="auto">
          <a:xfrm>
            <a:off x="395536" y="980728"/>
            <a:ext cx="8568952" cy="50403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i="0" kern="0" dirty="0"/>
              <a:t>也许你看到的程序和前面的不一样，而是这样的：</a:t>
            </a:r>
            <a:endParaRPr lang="en-US" altLang="zh-CN" i="0" kern="0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i="0" kern="0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i="0" kern="0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i="0" kern="0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i="0" kern="0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i="0" kern="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b="1" i="0" kern="0" dirty="0" err="1">
                <a:solidFill>
                  <a:srgbClr val="FF0000"/>
                </a:solidFill>
              </a:rPr>
              <a:t>gcc</a:t>
            </a:r>
            <a:r>
              <a:rPr lang="zh-CN" altLang="en-US" b="1" i="0" kern="0" dirty="0">
                <a:solidFill>
                  <a:srgbClr val="FF0000"/>
                </a:solidFill>
              </a:rPr>
              <a:t>可以不使用</a:t>
            </a:r>
            <a:r>
              <a:rPr lang="en-US" altLang="zh-CN" b="1" i="0" kern="0" dirty="0" err="1">
                <a:solidFill>
                  <a:srgbClr val="FF0000"/>
                </a:solidFill>
              </a:rPr>
              <a:t>ebp</a:t>
            </a:r>
            <a:r>
              <a:rPr lang="zh-CN" altLang="en-US" b="1" i="0" kern="0" dirty="0">
                <a:solidFill>
                  <a:srgbClr val="FF0000"/>
                </a:solidFill>
              </a:rPr>
              <a:t>，程序不需要保存、修改、恢复</a:t>
            </a:r>
            <a:r>
              <a:rPr lang="en-US" altLang="zh-CN" b="1" i="0" kern="0" dirty="0" err="1">
                <a:solidFill>
                  <a:srgbClr val="FF0000"/>
                </a:solidFill>
              </a:rPr>
              <a:t>ebp</a:t>
            </a:r>
            <a:r>
              <a:rPr lang="zh-CN" altLang="en-US" b="1" i="0" kern="0" dirty="0">
                <a:solidFill>
                  <a:srgbClr val="FF0000"/>
                </a:solidFill>
              </a:rPr>
              <a:t>。这样</a:t>
            </a:r>
            <a:r>
              <a:rPr lang="en-US" altLang="zh-CN" b="1" i="0" kern="0" dirty="0" err="1">
                <a:solidFill>
                  <a:srgbClr val="FF0000"/>
                </a:solidFill>
              </a:rPr>
              <a:t>ebp</a:t>
            </a:r>
            <a:r>
              <a:rPr lang="zh-CN" altLang="en-US" b="1" i="0" kern="0" dirty="0">
                <a:solidFill>
                  <a:srgbClr val="FF0000"/>
                </a:solidFill>
              </a:rPr>
              <a:t>也可以当通用寄存器使用</a:t>
            </a:r>
            <a:endParaRPr lang="en-US" b="1" i="0" kern="0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实验步骤演示（续）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21" y="1628800"/>
            <a:ext cx="8997923" cy="3096344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实验步骤演示（续）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b="1" dirty="0"/>
              <a:t>第四步：</a:t>
            </a:r>
            <a:r>
              <a:rPr lang="zh-CN" altLang="en-US" dirty="0"/>
              <a:t>在</a:t>
            </a:r>
            <a:r>
              <a:rPr lang="en-US" altLang="zh-CN" dirty="0"/>
              <a:t>main()</a:t>
            </a:r>
            <a:r>
              <a:rPr lang="zh-CN" altLang="zh-CN" dirty="0"/>
              <a:t>函数</a:t>
            </a:r>
            <a:r>
              <a:rPr lang="zh-CN" altLang="en-US" dirty="0"/>
              <a:t>的汇编代码</a:t>
            </a:r>
            <a:r>
              <a:rPr lang="zh-CN" altLang="zh-CN" dirty="0"/>
              <a:t>中，可以进一步找到：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     8048a58:	e8 49 07 00 00       	call   	80491a6 &lt;</a:t>
            </a:r>
            <a:r>
              <a:rPr lang="en-US" altLang="zh-CN" sz="2000" b="1" dirty="0" err="1">
                <a:solidFill>
                  <a:srgbClr val="FF0000"/>
                </a:solidFill>
              </a:rPr>
              <a:t>read_line</a:t>
            </a:r>
            <a:r>
              <a:rPr lang="en-US" altLang="zh-CN" sz="2000" b="1" dirty="0">
                <a:solidFill>
                  <a:srgbClr val="FF0000"/>
                </a:solidFill>
              </a:rPr>
              <a:t>&gt;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     8048a5d:	89 04 24             	</a:t>
            </a:r>
            <a:r>
              <a:rPr lang="en-US" altLang="zh-CN" sz="2000" b="1" dirty="0" err="1">
                <a:solidFill>
                  <a:srgbClr val="FF0000"/>
                </a:solidFill>
              </a:rPr>
              <a:t>mov</a:t>
            </a:r>
            <a:r>
              <a:rPr lang="en-US" altLang="zh-CN" sz="2000" b="1" dirty="0">
                <a:solidFill>
                  <a:srgbClr val="FF0000"/>
                </a:solidFill>
              </a:rPr>
              <a:t>   	%</a:t>
            </a:r>
            <a:r>
              <a:rPr lang="en-US" altLang="zh-CN" sz="2000" b="1" dirty="0" err="1">
                <a:solidFill>
                  <a:srgbClr val="FF0000"/>
                </a:solidFill>
              </a:rPr>
              <a:t>eax</a:t>
            </a:r>
            <a:r>
              <a:rPr lang="en-US" altLang="zh-CN" sz="2000" b="1" dirty="0">
                <a:solidFill>
                  <a:srgbClr val="FF0000"/>
                </a:solidFill>
              </a:rPr>
              <a:t>,(%</a:t>
            </a:r>
            <a:r>
              <a:rPr lang="en-US" altLang="zh-CN" sz="2000" b="1" dirty="0" err="1">
                <a:solidFill>
                  <a:srgbClr val="FF0000"/>
                </a:solidFill>
              </a:rPr>
              <a:t>esp</a:t>
            </a:r>
            <a:r>
              <a:rPr lang="en-US" altLang="zh-CN" sz="2000" b="1" dirty="0">
                <a:solidFill>
                  <a:srgbClr val="FF0000"/>
                </a:solidFill>
              </a:rPr>
              <a:t>)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%</a:t>
            </a:r>
            <a:r>
              <a:rPr lang="en-US" altLang="zh-CN" dirty="0" err="1"/>
              <a:t>eax</a:t>
            </a:r>
            <a:r>
              <a:rPr lang="zh-CN" altLang="zh-CN" dirty="0"/>
              <a:t>里存储的是调用</a:t>
            </a:r>
            <a:r>
              <a:rPr lang="en-US" altLang="zh-CN" dirty="0" err="1"/>
              <a:t>read_line</a:t>
            </a:r>
            <a:r>
              <a:rPr lang="en-US" altLang="zh-CN" dirty="0"/>
              <a:t>()</a:t>
            </a:r>
            <a:r>
              <a:rPr lang="zh-CN" altLang="zh-CN" dirty="0"/>
              <a:t>函数返回</a:t>
            </a:r>
            <a:r>
              <a:rPr lang="zh-CN" altLang="en-US" dirty="0"/>
              <a:t>值</a:t>
            </a:r>
            <a:r>
              <a:rPr lang="zh-CN" altLang="zh-CN" dirty="0"/>
              <a:t>，也是用户输入的字符串首地址，</a:t>
            </a:r>
            <a:r>
              <a:rPr lang="zh-CN" altLang="en-US" dirty="0"/>
              <a:t>推测拆弹密码</a:t>
            </a:r>
            <a:r>
              <a:rPr lang="zh-CN" altLang="zh-CN" dirty="0"/>
              <a:t>字符串的存储地址为</a:t>
            </a:r>
            <a:r>
              <a:rPr lang="en-US" altLang="zh-CN" dirty="0"/>
              <a:t>0x804a0fc</a:t>
            </a:r>
            <a:r>
              <a:rPr lang="zh-CN" altLang="en-US" dirty="0"/>
              <a:t>，因为调用</a:t>
            </a:r>
            <a:r>
              <a:rPr lang="en-US" altLang="zh-CN" dirty="0" err="1"/>
              <a:t>strings_not_equal</a:t>
            </a:r>
            <a:r>
              <a:rPr lang="zh-CN" altLang="en-US" dirty="0"/>
              <a:t>前有语句：</a:t>
            </a:r>
            <a:endParaRPr lang="zh-CN" altLang="zh-CN" dirty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8048f0c:  c7 44 24 04 fc a0 04	</a:t>
            </a:r>
            <a:r>
              <a:rPr lang="en-US" altLang="zh-CN" sz="2000" b="1" dirty="0" err="1">
                <a:solidFill>
                  <a:srgbClr val="0000FF"/>
                </a:solidFill>
              </a:rPr>
              <a:t>movl</a:t>
            </a:r>
            <a:r>
              <a:rPr lang="en-US" altLang="zh-CN" sz="2000" b="1" dirty="0">
                <a:solidFill>
                  <a:srgbClr val="0000FF"/>
                </a:solidFill>
              </a:rPr>
              <a:t>   $0x</a:t>
            </a:r>
            <a:r>
              <a:rPr lang="en-US" altLang="zh-CN" sz="2000" b="1" dirty="0">
                <a:solidFill>
                  <a:srgbClr val="FF0000"/>
                </a:solidFill>
              </a:rPr>
              <a:t>804a0fc</a:t>
            </a:r>
            <a:r>
              <a:rPr lang="en-US" altLang="zh-CN" sz="2000" b="1" dirty="0">
                <a:solidFill>
                  <a:srgbClr val="0000FF"/>
                </a:solidFill>
              </a:rPr>
              <a:t>,0x4(%</a:t>
            </a:r>
            <a:r>
              <a:rPr lang="en-US" altLang="zh-CN" sz="2000" b="1" dirty="0" err="1">
                <a:solidFill>
                  <a:srgbClr val="0000FF"/>
                </a:solidFill>
              </a:rPr>
              <a:t>esp</a:t>
            </a:r>
            <a:r>
              <a:rPr lang="en-US" altLang="zh-CN" sz="2000" b="1" dirty="0">
                <a:solidFill>
                  <a:srgbClr val="0000FF"/>
                </a:solidFill>
              </a:rPr>
              <a:t>)</a:t>
            </a:r>
            <a:endParaRPr lang="zh-CN" altLang="zh-CN" sz="2000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Gdb</a:t>
            </a:r>
            <a:r>
              <a:rPr lang="zh-CN" altLang="en-US" dirty="0"/>
              <a:t>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640960" cy="57606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0x804a0fc</a:t>
            </a:r>
            <a:r>
              <a:rPr lang="zh-CN" altLang="en-US" dirty="0"/>
              <a:t>里存放是是什么呢？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gdb</a:t>
            </a:r>
            <a:r>
              <a:rPr lang="zh-CN" altLang="zh-CN" dirty="0"/>
              <a:t>查看这个地址存储的数据内容。具体过程如下：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b="1" dirty="0"/>
              <a:t>第五步：执行：</a:t>
            </a:r>
            <a:r>
              <a:rPr lang="en-US" altLang="zh-CN" b="1" dirty="0" err="1"/>
              <a:t>gdb</a:t>
            </a:r>
            <a:r>
              <a:rPr lang="en-US" altLang="zh-CN" b="1" dirty="0"/>
              <a:t> bomb</a:t>
            </a:r>
            <a:r>
              <a:rPr lang="zh-CN" altLang="zh-CN" b="1" dirty="0"/>
              <a:t>，显示如下：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1600" dirty="0"/>
              <a:t>GNU </a:t>
            </a:r>
            <a:r>
              <a:rPr lang="en-US" altLang="zh-CN" sz="1600" dirty="0" err="1"/>
              <a:t>gdb</a:t>
            </a:r>
            <a:r>
              <a:rPr lang="en-US" altLang="zh-CN" sz="1600" dirty="0"/>
              <a:t> (GDB) 7.2-ubuntu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Copyright (C) 2010 Free Software Foundation, Inc.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License GPLv3+: GNU GPL version 3 or later &lt;http://gnu.org/licenses/gpl.html&gt;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This is free software: you are free to change and redistribute it.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There is NO WARRANTY, to the extent permitted by law.  Type "show copying"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and "show warranty" for details.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This GDB was configured as "i686-linux-gnu".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For bug reporting instructions, please see: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&lt;http://www.gnu.org/software/</a:t>
            </a:r>
            <a:r>
              <a:rPr lang="en-US" altLang="zh-CN" sz="1600" dirty="0" err="1"/>
              <a:t>gdb</a:t>
            </a:r>
            <a:r>
              <a:rPr lang="en-US" altLang="zh-CN" sz="1600" dirty="0"/>
              <a:t>/bugs/&gt;...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./bomb/</a:t>
            </a:r>
            <a:r>
              <a:rPr lang="en-US" altLang="zh-CN" sz="1600" dirty="0" err="1"/>
              <a:t>bomblab</a:t>
            </a:r>
            <a:r>
              <a:rPr lang="en-US" altLang="zh-CN" sz="1600" dirty="0"/>
              <a:t>/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/bomb...done.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</a:rPr>
              <a:t>gdb</a:t>
            </a:r>
            <a:r>
              <a:rPr lang="en-US" altLang="zh-CN" sz="1600" b="1" dirty="0">
                <a:solidFill>
                  <a:srgbClr val="FF0000"/>
                </a:solidFill>
              </a:rPr>
              <a:t>)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实验步骤演示（续）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640960" cy="5760640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</a:rPr>
              <a:t>gdb</a:t>
            </a:r>
            <a:r>
              <a:rPr lang="en-US" altLang="zh-CN" sz="2000" b="1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>
                <a:solidFill>
                  <a:srgbClr val="FF0000"/>
                </a:solidFill>
              </a:rPr>
              <a:t>b main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在</a:t>
            </a:r>
            <a:r>
              <a:rPr lang="en-US" altLang="zh-CN" sz="2000" dirty="0">
                <a:solidFill>
                  <a:srgbClr val="00B050"/>
                </a:solidFill>
              </a:rPr>
              <a:t>main</a:t>
            </a:r>
            <a:r>
              <a:rPr lang="zh-CN" altLang="en-US" sz="2000" dirty="0">
                <a:solidFill>
                  <a:srgbClr val="00B050"/>
                </a:solidFill>
              </a:rPr>
              <a:t>函数的开始处设置断点</a:t>
            </a:r>
            <a:r>
              <a:rPr lang="en-US" altLang="zh-CN" sz="2000" b="1" dirty="0">
                <a:solidFill>
                  <a:srgbClr val="00B050"/>
                </a:solidFill>
              </a:rPr>
              <a:t>   </a:t>
            </a:r>
            <a:endParaRPr lang="zh-CN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Breakpoint 1 at 0x80489a5: file </a:t>
            </a:r>
            <a:r>
              <a:rPr lang="en-US" altLang="zh-CN" sz="2000" dirty="0" err="1">
                <a:solidFill>
                  <a:schemeClr val="bg1"/>
                </a:solidFill>
              </a:rPr>
              <a:t>bomb.c</a:t>
            </a:r>
            <a:r>
              <a:rPr lang="en-US" altLang="zh-CN" sz="2000" dirty="0">
                <a:solidFill>
                  <a:schemeClr val="bg1"/>
                </a:solidFill>
              </a:rPr>
              <a:t>, line 45.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</a:rPr>
              <a:t>gdb</a:t>
            </a:r>
            <a:r>
              <a:rPr lang="en-US" altLang="zh-CN" sz="2000" b="1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>
                <a:solidFill>
                  <a:srgbClr val="FF0000"/>
                </a:solidFill>
              </a:rPr>
              <a:t>r </a:t>
            </a:r>
            <a:r>
              <a:rPr lang="en-US" altLang="zh-CN" sz="2000" b="1" dirty="0">
                <a:solidFill>
                  <a:schemeClr val="bg1"/>
                </a:solidFill>
              </a:rPr>
              <a:t>         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从</a:t>
            </a:r>
            <a:r>
              <a:rPr lang="en-US" altLang="zh-CN" sz="2000" dirty="0" err="1">
                <a:solidFill>
                  <a:srgbClr val="00B050"/>
                </a:solidFill>
              </a:rPr>
              <a:t>gdb</a:t>
            </a:r>
            <a:r>
              <a:rPr lang="zh-CN" altLang="en-US" sz="2000" dirty="0">
                <a:solidFill>
                  <a:srgbClr val="00B050"/>
                </a:solidFill>
              </a:rPr>
              <a:t>里运行</a:t>
            </a:r>
            <a:r>
              <a:rPr lang="en-US" altLang="zh-CN" sz="2000" dirty="0">
                <a:solidFill>
                  <a:srgbClr val="00B050"/>
                </a:solidFill>
              </a:rPr>
              <a:t>bomb</a:t>
            </a:r>
            <a:r>
              <a:rPr lang="zh-CN" altLang="en-US" sz="2000" dirty="0">
                <a:solidFill>
                  <a:srgbClr val="00B050"/>
                </a:solidFill>
              </a:rPr>
              <a:t>程序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Starting program:./bomb/</a:t>
            </a:r>
            <a:r>
              <a:rPr lang="en-US" altLang="zh-CN" sz="2000" dirty="0" err="1">
                <a:solidFill>
                  <a:schemeClr val="bg1"/>
                </a:solidFill>
              </a:rPr>
              <a:t>bomblab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src</a:t>
            </a:r>
            <a:r>
              <a:rPr lang="en-US" altLang="zh-CN" sz="2000" dirty="0">
                <a:solidFill>
                  <a:schemeClr val="bg1"/>
                </a:solidFill>
              </a:rPr>
              <a:t>/bomb 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         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# </a:t>
            </a:r>
            <a:r>
              <a:rPr lang="zh-CN" altLang="en-US" sz="2000" dirty="0">
                <a:solidFill>
                  <a:srgbClr val="00B050"/>
                </a:solidFill>
              </a:rPr>
              <a:t>运行后，暂停在断点</a:t>
            </a:r>
            <a:r>
              <a:rPr lang="en-US" altLang="zh-CN" sz="2000" dirty="0">
                <a:solidFill>
                  <a:srgbClr val="00B050"/>
                </a:solidFill>
              </a:rPr>
              <a:t>1</a:t>
            </a:r>
            <a:r>
              <a:rPr lang="zh-CN" altLang="en-US" sz="2000" dirty="0">
                <a:solidFill>
                  <a:srgbClr val="00B050"/>
                </a:solidFill>
              </a:rPr>
              <a:t>处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Breakpoint 1, main (</a:t>
            </a:r>
            <a:r>
              <a:rPr lang="en-US" altLang="zh-CN" sz="2000" dirty="0" err="1">
                <a:solidFill>
                  <a:schemeClr val="bg1"/>
                </a:solidFill>
              </a:rPr>
              <a:t>argc</a:t>
            </a:r>
            <a:r>
              <a:rPr lang="en-US" altLang="zh-CN" sz="2000" dirty="0">
                <a:solidFill>
                  <a:schemeClr val="bg1"/>
                </a:solidFill>
              </a:rPr>
              <a:t>=1, </a:t>
            </a:r>
            <a:r>
              <a:rPr lang="en-US" altLang="zh-CN" sz="2000" dirty="0" err="1">
                <a:solidFill>
                  <a:schemeClr val="bg1"/>
                </a:solidFill>
              </a:rPr>
              <a:t>argv</a:t>
            </a:r>
            <a:r>
              <a:rPr lang="en-US" altLang="zh-CN" sz="2000" dirty="0">
                <a:solidFill>
                  <a:schemeClr val="bg1"/>
                </a:solidFill>
              </a:rPr>
              <a:t>=0xbffff3f4) at bomb.c:45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45	    if (</a:t>
            </a:r>
            <a:r>
              <a:rPr lang="en-US" altLang="zh-CN" sz="2000" dirty="0" err="1">
                <a:solidFill>
                  <a:schemeClr val="bg1"/>
                </a:solidFill>
              </a:rPr>
              <a:t>argc</a:t>
            </a:r>
            <a:r>
              <a:rPr lang="en-US" altLang="zh-CN" sz="2000" dirty="0">
                <a:solidFill>
                  <a:schemeClr val="bg1"/>
                </a:solidFill>
              </a:rPr>
              <a:t> == 1) { 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fr-FR" altLang="zh-CN" sz="2000" b="1" dirty="0">
                <a:solidFill>
                  <a:srgbClr val="FF0000"/>
                </a:solidFill>
              </a:rPr>
              <a:t>ni </a:t>
            </a:r>
            <a:r>
              <a:rPr lang="fr-FR" altLang="zh-CN" sz="2000" b="1" dirty="0">
                <a:solidFill>
                  <a:schemeClr val="bg1"/>
                </a:solidFill>
              </a:rPr>
              <a:t>               </a:t>
            </a:r>
            <a:r>
              <a:rPr lang="fr-FR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单步执行机器指令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0x080489a8	45	    if (argc == 1) {  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fr-FR" altLang="zh-CN" sz="2000" b="1" dirty="0">
                <a:solidFill>
                  <a:srgbClr val="FF0000"/>
                </a:solidFill>
              </a:rPr>
              <a:t>ni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46		infile = stdin;   </a:t>
            </a:r>
            <a:r>
              <a:rPr lang="fr-FR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这里可以看到执行到哪一条</a:t>
            </a:r>
            <a:r>
              <a:rPr lang="en-US" altLang="zh-CN" sz="2000" dirty="0">
                <a:solidFill>
                  <a:srgbClr val="00B050"/>
                </a:solidFill>
              </a:rPr>
              <a:t>C</a:t>
            </a:r>
            <a:r>
              <a:rPr lang="zh-CN" altLang="en-US" sz="2000" dirty="0">
                <a:solidFill>
                  <a:srgbClr val="00B050"/>
                </a:solidFill>
              </a:rPr>
              <a:t>语句</a:t>
            </a:r>
            <a:endParaRPr lang="fr-FR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fr-FR" altLang="zh-CN" sz="2000" dirty="0">
                <a:solidFill>
                  <a:srgbClr val="FF0000"/>
                </a:solidFill>
              </a:rPr>
              <a:t>ni</a:t>
            </a:r>
            <a:endParaRPr lang="zh-CN" altLang="zh-C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实验步骤演示（续）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047" y="980728"/>
            <a:ext cx="8593433" cy="3888432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73	    input = </a:t>
            </a:r>
            <a:r>
              <a:rPr lang="en-US" altLang="zh-CN" sz="2000" dirty="0" err="1">
                <a:solidFill>
                  <a:schemeClr val="bg1"/>
                </a:solidFill>
              </a:rPr>
              <a:t>read_line</a:t>
            </a:r>
            <a:r>
              <a:rPr lang="en-US" altLang="zh-CN" sz="2000" dirty="0">
                <a:solidFill>
                  <a:schemeClr val="bg1"/>
                </a:solidFill>
              </a:rPr>
              <a:t>();             /* Get input                   */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 err="1">
                <a:solidFill>
                  <a:srgbClr val="FF0000"/>
                </a:solidFill>
              </a:rPr>
              <a:t>ni</a:t>
            </a:r>
            <a:r>
              <a:rPr lang="en-US" altLang="zh-CN" sz="2000" b="1" dirty="0">
                <a:solidFill>
                  <a:schemeClr val="bg1"/>
                </a:solidFill>
              </a:rPr>
              <a:t>  </a:t>
            </a:r>
            <a:r>
              <a:rPr lang="en-US" altLang="zh-CN" sz="2000" dirty="0">
                <a:solidFill>
                  <a:schemeClr val="bg1"/>
                </a:solidFill>
              </a:rPr>
              <a:t>              </a:t>
            </a:r>
            <a:r>
              <a:rPr lang="en-US" altLang="zh-CN" sz="2000" dirty="0">
                <a:solidFill>
                  <a:srgbClr val="00B050"/>
                </a:solidFill>
              </a:rPr>
              <a:t>/*</a:t>
            </a:r>
            <a:r>
              <a:rPr lang="zh-CN" altLang="en-US" sz="2000" dirty="0">
                <a:solidFill>
                  <a:srgbClr val="00B050"/>
                </a:solidFill>
              </a:rPr>
              <a:t>如果是命令行输入，这里输入你的拆弹字符串*</a:t>
            </a:r>
            <a:r>
              <a:rPr lang="en-US" altLang="zh-CN" sz="2000" dirty="0">
                <a:solidFill>
                  <a:srgbClr val="00B050"/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74	    phase_1(input);                  /* Run the phase               */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</a:t>
            </a:r>
            <a:r>
              <a:rPr lang="en-US" altLang="zh-CN" sz="2000" dirty="0">
                <a:solidFill>
                  <a:srgbClr val="FF0000"/>
                </a:solidFill>
              </a:rPr>
              <a:t>x/2s 0x804a0fc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查看地址</a:t>
            </a:r>
            <a:r>
              <a:rPr lang="en-US" altLang="zh-CN" sz="2000" dirty="0">
                <a:solidFill>
                  <a:srgbClr val="00B050"/>
                </a:solidFill>
              </a:rPr>
              <a:t>0x804a0fc</a:t>
            </a:r>
            <a:r>
              <a:rPr lang="zh-CN" altLang="en-US" sz="2000" dirty="0">
                <a:solidFill>
                  <a:srgbClr val="00B050"/>
                </a:solidFill>
              </a:rPr>
              <a:t>处两个字符串：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0x804a0fc:	" </a:t>
            </a:r>
            <a:r>
              <a:rPr lang="en-US" altLang="zh-CN" sz="2000" dirty="0">
                <a:solidFill>
                  <a:srgbClr val="FFFF00"/>
                </a:solidFill>
              </a:rPr>
              <a:t>I am just a renegade hockey mom </a:t>
            </a:r>
            <a:r>
              <a:rPr lang="en-US" altLang="zh-CN" sz="2000" dirty="0">
                <a:solidFill>
                  <a:schemeClr val="bg1"/>
                </a:solidFill>
              </a:rPr>
              <a:t>"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0x804a132:	""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q          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退出</a:t>
            </a:r>
            <a:r>
              <a:rPr lang="en-US" altLang="zh-CN" sz="2000" dirty="0" err="1">
                <a:solidFill>
                  <a:srgbClr val="00B050"/>
                </a:solidFill>
              </a:rPr>
              <a:t>gdb</a:t>
            </a:r>
            <a:r>
              <a:rPr lang="en-US" altLang="zh-CN" sz="2000" dirty="0">
                <a:solidFill>
                  <a:srgbClr val="00B050"/>
                </a:solidFill>
              </a:rPr>
              <a:t>   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rgbClr val="FF0000"/>
                </a:solidFill>
              </a:rPr>
              <a:t>Objdump</a:t>
            </a:r>
            <a:r>
              <a:rPr lang="en-US" altLang="zh-CN" sz="2000" dirty="0">
                <a:solidFill>
                  <a:srgbClr val="FF0000"/>
                </a:solidFill>
              </a:rPr>
              <a:t> --start-address=0x804a0fc –s bomb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方法</a:t>
            </a:r>
            <a:r>
              <a:rPr lang="en-US" altLang="zh-CN" sz="2000" dirty="0">
                <a:solidFill>
                  <a:srgbClr val="00B050"/>
                </a:solidFill>
              </a:rPr>
              <a:t>2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299047" y="5157192"/>
            <a:ext cx="8640960" cy="5040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i="0" kern="0" dirty="0"/>
              <a:t>“</a:t>
            </a:r>
            <a:r>
              <a:rPr lang="en-US" altLang="zh-CN" sz="2000" i="0" kern="0" dirty="0"/>
              <a:t>I am just a renegade hockey mom.”</a:t>
            </a:r>
            <a:r>
              <a:rPr lang="zh-CN" altLang="en-US" sz="2000" i="0" kern="0" dirty="0"/>
              <a:t>就是第一个密码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000" i="0" kern="0" dirty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i="0" kern="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拆弹现场演示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64825"/>
            <a:ext cx="8247836" cy="1334562"/>
          </a:xfrm>
        </p:spPr>
      </p:pic>
      <p:sp>
        <p:nvSpPr>
          <p:cNvPr id="6" name="TextBox 5"/>
          <p:cNvSpPr txBox="1"/>
          <p:nvPr/>
        </p:nvSpPr>
        <p:spPr>
          <a:xfrm>
            <a:off x="755576" y="1447097"/>
            <a:ext cx="5905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0" dirty="0">
                <a:latin typeface="+mj-lt"/>
              </a:rPr>
              <a:t>正确拆弹的另一个实例的显示（阶段</a:t>
            </a:r>
            <a:r>
              <a:rPr lang="en-US" altLang="zh-CN" sz="2400" i="0" dirty="0">
                <a:latin typeface="+mj-lt"/>
              </a:rPr>
              <a:t>1</a:t>
            </a:r>
            <a:r>
              <a:rPr lang="zh-CN" altLang="en-US" sz="2400" i="0" dirty="0">
                <a:latin typeface="+mj-lt"/>
              </a:rPr>
              <a:t>）：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97152"/>
            <a:ext cx="6020121" cy="13701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7523" y="4293096"/>
            <a:ext cx="4059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0" dirty="0">
                <a:latin typeface="+mj-lt"/>
              </a:rPr>
              <a:t>拆弹失败的显示（阶段</a:t>
            </a:r>
            <a:r>
              <a:rPr lang="en-US" altLang="zh-CN" sz="2400" i="0" dirty="0">
                <a:latin typeface="+mj-lt"/>
              </a:rPr>
              <a:t>1</a:t>
            </a:r>
            <a:r>
              <a:rPr lang="zh-CN" altLang="en-US" sz="2400" i="0" dirty="0">
                <a:latin typeface="+mj-lt"/>
              </a:rPr>
              <a:t>）：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Gdb</a:t>
            </a:r>
            <a:r>
              <a:rPr lang="zh-CN" altLang="en-US" dirty="0"/>
              <a:t>和</a:t>
            </a:r>
            <a:r>
              <a:rPr lang="en-US" altLang="zh-CN" dirty="0" err="1"/>
              <a:t>objdump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0403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1）</a:t>
            </a:r>
            <a:r>
              <a:rPr lang="zh-CN" altLang="en-US" dirty="0"/>
              <a:t>使用</a:t>
            </a:r>
            <a:r>
              <a:rPr lang="en-US" altLang="zh-CN" dirty="0" err="1"/>
              <a:t>objdump</a:t>
            </a:r>
            <a:r>
              <a:rPr lang="en-US" altLang="zh-CN" dirty="0"/>
              <a:t> </a:t>
            </a:r>
            <a:r>
              <a:rPr lang="zh-CN" altLang="en-US" dirty="0"/>
              <a:t>反汇编</a:t>
            </a:r>
            <a:r>
              <a:rPr lang="en-US" altLang="zh-CN" dirty="0"/>
              <a:t>bomb</a:t>
            </a:r>
            <a:r>
              <a:rPr lang="zh-CN" altLang="en-US" dirty="0"/>
              <a:t>的汇编源程序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</a:t>
            </a:r>
            <a:r>
              <a:rPr lang="en-US" altLang="zh-CN" dirty="0" err="1"/>
              <a:t>objdump</a:t>
            </a:r>
            <a:r>
              <a:rPr lang="en-US" altLang="zh-CN" dirty="0"/>
              <a:t> </a:t>
            </a:r>
            <a:r>
              <a:rPr lang="zh-CN" altLang="zh-CN" dirty="0"/>
              <a:t>–</a:t>
            </a:r>
            <a:r>
              <a:rPr lang="en-US" altLang="zh-CN" dirty="0"/>
              <a:t>d bomb </a:t>
            </a:r>
            <a:r>
              <a:rPr lang="en-US" altLang="zh-CN" dirty="0">
                <a:solidFill>
                  <a:srgbClr val="FF0000"/>
                </a:solidFill>
              </a:rPr>
              <a:t>&gt; asm.txt</a:t>
            </a:r>
          </a:p>
          <a:p>
            <a:pPr marL="0" indent="0">
              <a:buNone/>
            </a:pPr>
            <a:r>
              <a:rPr lang="en-US" altLang="zh-CN" sz="2000" dirty="0"/>
              <a:t>     “&gt;”:</a:t>
            </a:r>
            <a:r>
              <a:rPr lang="zh-CN" altLang="en-US" sz="2000" dirty="0"/>
              <a:t>重定向，将反汇编出来的源程序输出至文件</a:t>
            </a:r>
            <a:r>
              <a:rPr lang="en-US" altLang="zh-CN" sz="2000" dirty="0"/>
              <a:t>asm.txt</a:t>
            </a:r>
            <a:r>
              <a:rPr lang="zh-CN" altLang="en-US" sz="2000" dirty="0"/>
              <a:t>中</a:t>
            </a:r>
            <a:endParaRPr lang="en-US" altLang="zh-CN" sz="2000" dirty="0"/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/>
              <a:t>2）</a:t>
            </a:r>
            <a:r>
              <a:rPr lang="zh-CN" altLang="en-US" dirty="0"/>
              <a:t>查看反汇编源代码：</a:t>
            </a:r>
            <a:r>
              <a:rPr lang="en-US" altLang="zh-CN" dirty="0" err="1"/>
              <a:t>gedit</a:t>
            </a:r>
            <a:r>
              <a:rPr lang="en-US" altLang="zh-CN" dirty="0"/>
              <a:t> asm.txt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075424"/>
            <a:ext cx="4637409" cy="36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12160" y="3429001"/>
            <a:ext cx="2952327" cy="128990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i="0" dirty="0">
                <a:latin typeface="+mj-ea"/>
                <a:ea typeface="+mj-ea"/>
              </a:rPr>
              <a:t>如何在</a:t>
            </a:r>
            <a:r>
              <a:rPr lang="en-US" altLang="zh-CN" i="0" dirty="0" err="1">
                <a:latin typeface="+mj-ea"/>
                <a:ea typeface="+mj-ea"/>
              </a:rPr>
              <a:t>asm</a:t>
            </a:r>
            <a:r>
              <a:rPr lang="zh-CN" altLang="en-US" i="0" dirty="0">
                <a:latin typeface="+mj-ea"/>
                <a:ea typeface="+mj-ea"/>
              </a:rPr>
              <a:t>定位</a:t>
            </a:r>
            <a:r>
              <a:rPr lang="en-US" altLang="zh-CN" i="0" dirty="0">
                <a:latin typeface="+mj-ea"/>
                <a:ea typeface="+mj-ea"/>
              </a:rPr>
              <a:t>main</a:t>
            </a:r>
            <a:r>
              <a:rPr lang="zh-CN" altLang="en-US" i="0" dirty="0">
                <a:latin typeface="+mj-ea"/>
                <a:ea typeface="+mj-ea"/>
              </a:rPr>
              <a:t>或</a:t>
            </a:r>
            <a:r>
              <a:rPr lang="en-US" altLang="zh-CN" i="0" dirty="0">
                <a:latin typeface="+mj-ea"/>
                <a:ea typeface="+mj-ea"/>
              </a:rPr>
              <a:t>phase_1</a:t>
            </a:r>
            <a:r>
              <a:rPr lang="zh-CN" altLang="en-US" i="0" dirty="0">
                <a:latin typeface="+mj-ea"/>
                <a:ea typeface="+mj-ea"/>
              </a:rPr>
              <a:t>等符号？</a:t>
            </a:r>
            <a:endParaRPr lang="en-US" altLang="zh-CN" i="0" dirty="0"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zh-CN" i="0" dirty="0">
                <a:latin typeface="+mj-ea"/>
                <a:ea typeface="+mj-ea"/>
              </a:rPr>
              <a:t>find</a:t>
            </a:r>
            <a:r>
              <a:rPr lang="zh-CN" altLang="en-US" i="0" dirty="0">
                <a:latin typeface="+mj-ea"/>
                <a:ea typeface="+mj-ea"/>
              </a:rPr>
              <a:t>查找相应字符串即可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Gdb</a:t>
            </a:r>
            <a:r>
              <a:rPr lang="zh-CN" altLang="en-US" dirty="0"/>
              <a:t>和</a:t>
            </a:r>
            <a:r>
              <a:rPr lang="en-US" altLang="zh-CN" dirty="0" err="1"/>
              <a:t>objdump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8772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3）gdb</a:t>
            </a:r>
            <a:r>
              <a:rPr lang="zh-CN" altLang="en-US" dirty="0"/>
              <a:t>的使用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/>
              <a:t>  $ </a:t>
            </a:r>
            <a:r>
              <a:rPr lang="en-US" altLang="zh-CN" b="1" dirty="0" err="1">
                <a:solidFill>
                  <a:srgbClr val="FF0000"/>
                </a:solidFill>
              </a:rPr>
              <a:t>gdb</a:t>
            </a:r>
            <a:r>
              <a:rPr lang="en-US" altLang="zh-CN" b="1" dirty="0">
                <a:solidFill>
                  <a:srgbClr val="FF0000"/>
                </a:solidFill>
              </a:rPr>
              <a:t> bomb</a:t>
            </a:r>
          </a:p>
          <a:p>
            <a:pPr marL="0" indent="0">
              <a:buNone/>
            </a:pPr>
            <a:r>
              <a:rPr lang="en-US" altLang="zh-CN" dirty="0"/>
              <a:t>4）gdb</a:t>
            </a:r>
            <a:r>
              <a:rPr lang="zh-CN" altLang="en-US" dirty="0"/>
              <a:t>常用指令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l</a:t>
            </a:r>
            <a:r>
              <a:rPr lang="en-US" altLang="zh-CN" dirty="0"/>
              <a:t>：	（list）</a:t>
            </a:r>
            <a:r>
              <a:rPr lang="zh-CN" altLang="en-US" dirty="0"/>
              <a:t>显式当前行的上、下若干行</a:t>
            </a:r>
            <a:r>
              <a:rPr lang="en-US" altLang="zh-CN" dirty="0"/>
              <a:t>C</a:t>
            </a:r>
            <a:r>
              <a:rPr lang="zh-CN" altLang="en-US" dirty="0"/>
              <a:t>语句的内容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dirty="0"/>
              <a:t>：	（breakpoint）</a:t>
            </a:r>
            <a:r>
              <a:rPr lang="zh-CN" altLang="en-US" dirty="0"/>
              <a:t>设置断点</a:t>
            </a:r>
            <a:endParaRPr lang="en-US" altLang="zh-CN" dirty="0"/>
          </a:p>
          <a:p>
            <a:pPr marL="1876425" lvl="2" indent="-628650"/>
            <a:r>
              <a:rPr lang="zh-CN" altLang="en-US" dirty="0"/>
              <a:t>在</a:t>
            </a:r>
            <a:r>
              <a:rPr lang="en-US" altLang="zh-CN" dirty="0"/>
              <a:t>main</a:t>
            </a:r>
            <a:r>
              <a:rPr lang="zh-CN" altLang="en-US" dirty="0"/>
              <a:t>函数前设置断点：</a:t>
            </a:r>
            <a:r>
              <a:rPr lang="en-US" altLang="zh-CN" dirty="0">
                <a:solidFill>
                  <a:srgbClr val="FF0000"/>
                </a:solidFill>
              </a:rPr>
              <a:t>b main</a:t>
            </a:r>
          </a:p>
          <a:p>
            <a:pPr marL="1876425" lvl="2" indent="-628650"/>
            <a:r>
              <a:rPr lang="zh-CN" altLang="en-US" dirty="0"/>
              <a:t>在第</a:t>
            </a:r>
            <a:r>
              <a:rPr lang="en-US" altLang="zh-CN" dirty="0"/>
              <a:t>5</a:t>
            </a:r>
            <a:r>
              <a:rPr lang="zh-CN" altLang="en-US" dirty="0"/>
              <a:t>行程序前设置断点：</a:t>
            </a:r>
            <a:r>
              <a:rPr lang="en-US" altLang="zh-CN" dirty="0">
                <a:solidFill>
                  <a:srgbClr val="FF0000"/>
                </a:solidFill>
              </a:rPr>
              <a:t>b 5</a:t>
            </a:r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r</a:t>
            </a:r>
            <a:r>
              <a:rPr lang="en-US" altLang="zh-CN" dirty="0"/>
              <a:t>：	(run)</a:t>
            </a:r>
            <a:r>
              <a:rPr lang="zh-CN" altLang="en-US" dirty="0"/>
              <a:t>执行，直到第一个断点处，若没有断点，就一直执行下去直至结束。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 err="1">
                <a:solidFill>
                  <a:srgbClr val="FF0000"/>
                </a:solidFill>
              </a:rPr>
              <a:t>ni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en-US" altLang="zh-CN" b="1" dirty="0" err="1">
                <a:solidFill>
                  <a:srgbClr val="FF0000"/>
                </a:solidFill>
              </a:rPr>
              <a:t>stepi</a:t>
            </a:r>
            <a:r>
              <a:rPr lang="en-US" altLang="zh-CN" dirty="0"/>
              <a:t>：（next/step instructor）</a:t>
            </a:r>
            <a:r>
              <a:rPr lang="zh-CN" altLang="en-US" dirty="0"/>
              <a:t>单步执行机器指令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n/step</a:t>
            </a:r>
            <a:r>
              <a:rPr lang="en-US" altLang="zh-CN" dirty="0"/>
              <a:t>：	（next/step）</a:t>
            </a:r>
            <a:r>
              <a:rPr lang="zh-CN" altLang="en-US" dirty="0"/>
              <a:t>单步执行</a:t>
            </a:r>
            <a:r>
              <a:rPr lang="en-US" altLang="zh-CN" dirty="0"/>
              <a:t>C</a:t>
            </a:r>
            <a:r>
              <a:rPr lang="zh-CN" altLang="en-US" dirty="0"/>
              <a:t>语句</a:t>
            </a:r>
            <a:endParaRPr lang="en-US" altLang="zh-CN" dirty="0"/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逆向工程拆除“二进制炸弹”程序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增强对程序机器级表示、汇编语言、调试器和逆向工程等理解。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Binary Bombs”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（二进制炸弹，简称炸弹）是一个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可执行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程序，包含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phase1~phase6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个阶段。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炸弹运行各阶段要求输入一个字符串，若输入符合程序预期，该阶段炸弹被“拆除”，否则“爆炸” 。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你需要拆除尽可能多的炸弹。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Gdb</a:t>
            </a:r>
            <a:r>
              <a:rPr lang="zh-CN" altLang="en-US" dirty="0"/>
              <a:t>和</a:t>
            </a:r>
            <a:r>
              <a:rPr lang="en-US" altLang="zh-CN" dirty="0" err="1"/>
              <a:t>objdump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4726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dirty="0"/>
              <a:t>：</a:t>
            </a:r>
            <a:r>
              <a:rPr lang="zh-CN" altLang="en-US" dirty="0">
                <a:ea typeface="宋体" panose="02010600030101010101" pitchFamily="2" charset="-122"/>
              </a:rPr>
              <a:t>显示内存内容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 </a:t>
            </a:r>
            <a:r>
              <a:rPr lang="zh-CN" altLang="en-US" dirty="0">
                <a:ea typeface="宋体" panose="02010600030101010101" pitchFamily="2" charset="-122"/>
              </a:rPr>
              <a:t>基本用法：以十六进制的形式显式</a:t>
            </a:r>
            <a:r>
              <a:rPr lang="en-US" altLang="zh-CN" dirty="0">
                <a:ea typeface="宋体" panose="02010600030101010101" pitchFamily="2" charset="-122"/>
              </a:rPr>
              <a:t>0x804a0fc</a:t>
            </a:r>
            <a:r>
              <a:rPr lang="zh-CN" altLang="en-US" dirty="0">
                <a:ea typeface="宋体" panose="02010600030101010101" pitchFamily="2" charset="-122"/>
              </a:rPr>
              <a:t>处开始的</a:t>
            </a:r>
            <a:r>
              <a:rPr lang="en-US" altLang="zh-CN" dirty="0">
                <a:ea typeface="宋体" panose="02010600030101010101" pitchFamily="2" charset="-122"/>
              </a:rPr>
              <a:t>20</a:t>
            </a:r>
            <a:r>
              <a:rPr lang="zh-CN" altLang="en-US" dirty="0">
                <a:ea typeface="宋体" panose="02010600030101010101" pitchFamily="2" charset="-122"/>
              </a:rPr>
              <a:t>个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         </a:t>
            </a:r>
            <a:r>
              <a:rPr lang="zh-CN" altLang="en-US" dirty="0">
                <a:ea typeface="宋体" panose="02010600030101010101" pitchFamily="2" charset="-122"/>
              </a:rPr>
              <a:t>字节的内容：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b="1" dirty="0"/>
              <a:t>                                (</a:t>
            </a:r>
            <a:r>
              <a:rPr lang="en-US" altLang="zh-CN" b="1" dirty="0" err="1"/>
              <a:t>gdb</a:t>
            </a:r>
            <a:r>
              <a:rPr lang="en-US" altLang="zh-CN" b="1" dirty="0"/>
              <a:t>) x/20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b="1" dirty="0"/>
              <a:t> 0x804a0fc</a:t>
            </a:r>
          </a:p>
          <a:p>
            <a:r>
              <a:rPr lang="en-US" altLang="zh-CN" sz="1600" dirty="0"/>
              <a:t>0x804a0fc:	</a:t>
            </a:r>
            <a:r>
              <a:rPr lang="en-US" altLang="zh-CN" sz="1600" b="1" dirty="0"/>
              <a:t>0x6d612049	0x73756a20	0x20612074 	0x656e6572</a:t>
            </a:r>
            <a:endParaRPr lang="zh-CN" altLang="zh-CN" sz="1600" dirty="0"/>
          </a:p>
          <a:p>
            <a:r>
              <a:rPr lang="en-US" altLang="zh-CN" sz="1600" dirty="0"/>
              <a:t>0x804a10c:	</a:t>
            </a:r>
            <a:r>
              <a:rPr lang="en-US" altLang="zh-CN" sz="1600" b="1" dirty="0"/>
              <a:t>0x65646167	0x636f6820	0x2079656b	0x2e6d6f6d</a:t>
            </a:r>
            <a:endParaRPr lang="zh-CN" altLang="zh-CN" sz="1600" dirty="0"/>
          </a:p>
          <a:p>
            <a:r>
              <a:rPr lang="en-US" altLang="zh-CN" sz="1600" dirty="0"/>
              <a:t>0x804a11c:	</a:t>
            </a:r>
            <a:r>
              <a:rPr lang="en-US" altLang="zh-CN" sz="1600" b="1" dirty="0"/>
              <a:t>0x00000000</a:t>
            </a:r>
            <a:r>
              <a:rPr lang="en-US" altLang="zh-CN" sz="1600" dirty="0"/>
              <a:t>	0x08048eb3	0x08048eac	0x08048eba</a:t>
            </a:r>
            <a:endParaRPr lang="zh-CN" altLang="zh-CN" sz="1600" dirty="0"/>
          </a:p>
          <a:p>
            <a:r>
              <a:rPr lang="en-US" altLang="zh-CN" sz="1600" dirty="0"/>
              <a:t>0x804a12c:	0x08048ec2	0x08048ec9	0x08048ed2	0x08048ed9</a:t>
            </a:r>
            <a:endParaRPr lang="zh-CN" altLang="zh-CN" sz="1600" dirty="0"/>
          </a:p>
          <a:p>
            <a:r>
              <a:rPr lang="en-US" altLang="zh-CN" sz="1600" dirty="0"/>
              <a:t>0x804a13c:	0x08048ee2	0x0000000a	0x00000002	0x0000000e</a:t>
            </a:r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q</a:t>
            </a:r>
            <a:r>
              <a:rPr lang="en-US" altLang="zh-CN" dirty="0"/>
              <a:t>：</a:t>
            </a:r>
            <a:r>
              <a:rPr lang="zh-CN" altLang="en-US" dirty="0"/>
              <a:t>退出</a:t>
            </a:r>
            <a:r>
              <a:rPr lang="en-US" altLang="zh-CN" dirty="0" err="1"/>
              <a:t>gdb</a:t>
            </a:r>
            <a:r>
              <a:rPr lang="en-US" altLang="zh-CN" dirty="0"/>
              <a:t>，</a:t>
            </a:r>
            <a:r>
              <a:rPr lang="zh-CN" altLang="en-US" dirty="0"/>
              <a:t>返回</a:t>
            </a:r>
            <a:r>
              <a:rPr lang="en-US" altLang="zh-CN" dirty="0" err="1"/>
              <a:t>linux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gdb</a:t>
            </a:r>
            <a:r>
              <a:rPr lang="zh-CN" altLang="en-US" dirty="0"/>
              <a:t>其他命令的用法详见使用手册，或联机</a:t>
            </a:r>
            <a:r>
              <a:rPr lang="en-US" altLang="zh-CN" dirty="0"/>
              <a:t>help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Lab2  Binary Bombs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dirty="0"/>
              <a:t>实验介绍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每个炸弹阶段考察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机器级语言程序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不同方面，难度递增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：字符串比较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：循环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：条件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：递归调用和栈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：指针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：链表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隐藏阶段，第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阶段之后附加特定字符串后出现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实验技能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拆弹装备：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调试器和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objdump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单步跟踪调试每一阶段的机器代码；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理解汇编语言代码的行为或作用；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“推断”拆除炸弹所需的目标字符串。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在各阶段的开始代码前和引爆炸弹函数前设置断点，便于调试。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实验语言：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at&amp;t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汇编语言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实验环境：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 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kumimoji="1"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文件说明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炸弹文件包</a:t>
            </a: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（每位同学不一样）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$tar 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vxf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bomb_2017.tar</a:t>
            </a:r>
            <a:endParaRPr kumimoji="1"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30655" lvl="1"/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bomb</a:t>
            </a: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bomb</a:t>
            </a: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的可执行程序。</a:t>
            </a:r>
          </a:p>
          <a:p>
            <a:pPr marL="1430655" lvl="1"/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bomb.c</a:t>
            </a: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bomb</a:t>
            </a: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程序的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函数。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30655" lvl="1"/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README</a:t>
            </a:r>
          </a:p>
          <a:p>
            <a:pPr>
              <a:spcBef>
                <a:spcPts val="1200"/>
              </a:spcBef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bomb：</a:t>
            </a: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可执行程序，需要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个命令行参数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30655" lvl="1"/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</a:t>
            </a: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欢迎信息后，期待你按行输入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拆弹字符串，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错误炸弹引爆退出，正确提示进入下一关。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30655" lvl="1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带参数运行，从拆弹者的密码文件中读取用户密码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bomb.c：bomb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主程序，帮助拆弹者了解代码框架，没有细节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967155" y="1898830"/>
            <a:ext cx="2478023" cy="1080119"/>
            <a:chOff x="5831656" y="2060847"/>
            <a:chExt cx="2478023" cy="1080119"/>
          </a:xfrm>
        </p:grpSpPr>
        <p:sp>
          <p:nvSpPr>
            <p:cNvPr id="10" name="右大括号 9"/>
            <p:cNvSpPr/>
            <p:nvPr/>
          </p:nvSpPr>
          <p:spPr>
            <a:xfrm>
              <a:off x="5831656" y="2060847"/>
              <a:ext cx="360040" cy="108011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5"/>
            <p:cNvSpPr txBox="1"/>
            <p:nvPr/>
          </p:nvSpPr>
          <p:spPr>
            <a:xfrm>
              <a:off x="6444208" y="2139241"/>
              <a:ext cx="1865471" cy="92333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i="0" dirty="0">
                  <a:latin typeface="+mj-lt"/>
                </a:rPr>
                <a:t>用文本编辑器打开看看就知道里面有什么了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拆弹过程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$./bomb </a:t>
            </a:r>
          </a:p>
          <a:p>
            <a:pPr lvl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根据提示，逐阶段手工输入拆弹字符串（见演示）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较为繁琐，重复工作多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$./bomb ans.txt    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（推荐）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ans.txt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为拆弹密码文本文件，名字可以自定义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文本文件，</a:t>
            </a:r>
            <a:r>
              <a:rPr kumimoji="1"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每个拆弹字符串一行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，回车结束，最多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行</a:t>
            </a:r>
            <a:endParaRPr kumimoji="1"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2"/>
            <a:r>
              <a:rPr kumimoji="1"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除此之外不要包含任何其它字符</a:t>
            </a:r>
            <a:endParaRPr kumimoji="1"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程序会检查每一阶段的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拆弹密码字符串</a:t>
            </a: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来决定炸弹拆除成败。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实验结果提交要求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2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本次实验需要提交的结果包括：实验报告和结果文件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结果文件：即上述的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ans.txt，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重新命名如下：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ts val="3200"/>
              </a:lnSpc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_ans.txt，</a:t>
            </a: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12345678_</a:t>
            </a: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_ans.txt</a:t>
            </a:r>
          </a:p>
          <a:p>
            <a:pPr marL="457200" lvl="1" indent="0">
              <a:lnSpc>
                <a:spcPts val="3200"/>
              </a:lnSpc>
              <a:buNone/>
            </a:pPr>
            <a:endParaRPr kumimoji="1"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实验报告：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/pdf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。在实验报告中，对你拆除了炸弹的每一道题，用文字详细描述分析求解过程，附上接炸弹成功的截图。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实验步骤提示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直接运行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bomb</a:t>
            </a:r>
          </a:p>
          <a:p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你的工作：猜这个密码？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下面以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phase1</a:t>
            </a: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为例介绍一下基本的实验步骤</a:t>
            </a:r>
            <a:r>
              <a:rPr kumimoji="1"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64990"/>
            <a:ext cx="6558337" cy="104393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 rot="14107999">
            <a:off x="962084" y="3076225"/>
            <a:ext cx="1008112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8"/>
          <p:cNvSpPr txBox="1"/>
          <p:nvPr/>
        </p:nvSpPr>
        <p:spPr>
          <a:xfrm>
            <a:off x="1053452" y="3669075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在这个位置初入阶段</a:t>
            </a:r>
            <a:r>
              <a:rPr lang="en-US" altLang="zh-CN" dirty="0"/>
              <a:t>1</a:t>
            </a:r>
            <a:r>
              <a:rPr lang="zh-CN" altLang="en-US" dirty="0"/>
              <a:t>的拆弹密码，如：</a:t>
            </a:r>
            <a:r>
              <a:rPr lang="en-US" altLang="zh-CN" dirty="0"/>
              <a:t>This is a nice day.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实验步骤演示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9217024" cy="5688632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000" b="1" dirty="0"/>
              <a:t>第一步</a:t>
            </a:r>
            <a:r>
              <a:rPr lang="zh-CN" altLang="zh-CN" b="1" dirty="0"/>
              <a:t>：</a:t>
            </a:r>
            <a:r>
              <a:rPr lang="en-US" altLang="zh-CN" b="1" dirty="0"/>
              <a:t>         </a:t>
            </a:r>
            <a:r>
              <a:rPr lang="en-US" altLang="zh-CN" b="1" dirty="0" err="1">
                <a:solidFill>
                  <a:srgbClr val="FF0000"/>
                </a:solidFill>
              </a:rPr>
              <a:t>objdump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zh-CN" b="1" dirty="0">
                <a:solidFill>
                  <a:srgbClr val="FF0000"/>
                </a:solidFill>
              </a:rPr>
              <a:t>–</a:t>
            </a:r>
            <a:r>
              <a:rPr lang="en-US" altLang="zh-CN" b="1" dirty="0">
                <a:solidFill>
                  <a:srgbClr val="FF0000"/>
                </a:solidFill>
              </a:rPr>
              <a:t>d bomb &gt; asm.txt</a:t>
            </a:r>
          </a:p>
          <a:p>
            <a:pPr marL="0" indent="0">
              <a:buNone/>
            </a:pPr>
            <a:r>
              <a:rPr lang="en-US" altLang="zh-CN" sz="2000" b="1" dirty="0"/>
              <a:t>              </a:t>
            </a:r>
            <a:r>
              <a:rPr lang="zh-CN" altLang="zh-CN" sz="2000" dirty="0"/>
              <a:t>对</a:t>
            </a:r>
            <a:r>
              <a:rPr lang="en-US" altLang="zh-CN" sz="2000" dirty="0"/>
              <a:t>bomb</a:t>
            </a:r>
            <a:r>
              <a:rPr lang="zh-CN" altLang="zh-CN" sz="2000" dirty="0"/>
              <a:t>进行反汇编并将汇编代码输出到</a:t>
            </a:r>
            <a:r>
              <a:rPr lang="en-US" altLang="zh-CN" sz="2000" dirty="0"/>
              <a:t>asm.txt</a:t>
            </a:r>
            <a:r>
              <a:rPr lang="zh-CN" altLang="zh-CN" sz="2000" dirty="0"/>
              <a:t>中。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zh-CN" sz="2000" b="1" dirty="0"/>
              <a:t>第二步：</a:t>
            </a:r>
            <a:r>
              <a:rPr lang="zh-CN" altLang="zh-CN" sz="2000" dirty="0"/>
              <a:t>查看汇编源代码</a:t>
            </a:r>
            <a:r>
              <a:rPr lang="en-US" altLang="zh-CN" sz="2000" dirty="0"/>
              <a:t>asm.txt</a:t>
            </a:r>
            <a:r>
              <a:rPr lang="zh-CN" altLang="en-US" sz="2000" dirty="0"/>
              <a:t>文件，</a:t>
            </a:r>
            <a:r>
              <a:rPr lang="zh-CN" altLang="zh-CN" sz="2000" dirty="0"/>
              <a:t>在</a:t>
            </a:r>
            <a:r>
              <a:rPr lang="en-US" altLang="zh-CN" sz="2000" dirty="0"/>
              <a:t>main</a:t>
            </a:r>
            <a:r>
              <a:rPr lang="zh-CN" altLang="zh-CN" sz="2000" dirty="0"/>
              <a:t>函数中找到如下语句</a:t>
            </a:r>
            <a:endParaRPr lang="en-US" altLang="zh-CN" sz="2000" dirty="0"/>
          </a:p>
          <a:p>
            <a:pPr marL="1706880" indent="-720725">
              <a:buNone/>
            </a:pPr>
            <a:r>
              <a:rPr lang="zh-CN" altLang="en-US" sz="2000" dirty="0"/>
              <a:t>这里为</a:t>
            </a:r>
            <a:r>
              <a:rPr lang="en-US" altLang="zh-CN" sz="2000" dirty="0"/>
              <a:t>phase1</a:t>
            </a:r>
            <a:r>
              <a:rPr lang="zh-CN" altLang="en-US" sz="2000" dirty="0"/>
              <a:t>函数</a:t>
            </a:r>
            <a:r>
              <a:rPr lang="zh-CN" altLang="zh-CN" sz="2000" dirty="0"/>
              <a:t>在</a:t>
            </a:r>
            <a:r>
              <a:rPr lang="en-US" altLang="zh-CN" sz="2000" dirty="0"/>
              <a:t>main()</a:t>
            </a:r>
            <a:r>
              <a:rPr lang="zh-CN" altLang="zh-CN" sz="2000" dirty="0"/>
              <a:t>函数</a:t>
            </a:r>
            <a:r>
              <a:rPr lang="zh-CN" altLang="en-US" sz="2000" dirty="0"/>
              <a:t>中被</a:t>
            </a:r>
            <a:r>
              <a:rPr lang="zh-CN" altLang="zh-CN" sz="2000" dirty="0"/>
              <a:t>调用</a:t>
            </a:r>
            <a:r>
              <a:rPr lang="zh-CN" altLang="en-US" sz="2000" dirty="0"/>
              <a:t>的位置）</a:t>
            </a:r>
            <a:r>
              <a:rPr lang="zh-CN" altLang="zh-CN" sz="2000" dirty="0"/>
              <a:t>：</a:t>
            </a:r>
            <a:endParaRPr lang="en-US" altLang="zh-CN" sz="2000" dirty="0"/>
          </a:p>
          <a:p>
            <a:pPr marL="1706880" indent="-720725">
              <a:buNone/>
            </a:pPr>
            <a:endParaRPr lang="en-US" altLang="zh-CN" sz="2000" dirty="0"/>
          </a:p>
          <a:p>
            <a:pPr marL="0" indent="177800">
              <a:buNone/>
            </a:pPr>
            <a:r>
              <a:rPr lang="en-US" altLang="zh-CN" sz="2000" dirty="0"/>
              <a:t>8048a4c:	c7 04 24 01 00 00 00 	</a:t>
            </a:r>
            <a:r>
              <a:rPr lang="en-US" altLang="zh-CN" sz="2000" dirty="0" err="1"/>
              <a:t>movl</a:t>
            </a:r>
            <a:r>
              <a:rPr lang="en-US" altLang="zh-CN" sz="2000" dirty="0"/>
              <a:t>   $0x1,(%</a:t>
            </a:r>
            <a:r>
              <a:rPr lang="en-US" altLang="zh-CN" sz="2000" dirty="0" err="1"/>
              <a:t>esp</a:t>
            </a:r>
            <a:r>
              <a:rPr lang="en-US" altLang="zh-CN" sz="2000" dirty="0"/>
              <a:t>)</a:t>
            </a:r>
          </a:p>
          <a:p>
            <a:pPr marL="0" indent="177800">
              <a:buNone/>
            </a:pPr>
            <a:r>
              <a:rPr lang="en-US" altLang="zh-CN" sz="2000" dirty="0"/>
              <a:t>8048a53:	e8 2c 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ff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ff</a:t>
            </a:r>
            <a:r>
              <a:rPr lang="en-US" altLang="zh-CN" sz="2000" dirty="0"/>
              <a:t>       	</a:t>
            </a:r>
            <a:r>
              <a:rPr lang="en-US" altLang="zh-CN" sz="2000" dirty="0">
                <a:solidFill>
                  <a:srgbClr val="7030A0"/>
                </a:solidFill>
              </a:rPr>
              <a:t>call   8048784 &lt;__</a:t>
            </a:r>
            <a:r>
              <a:rPr lang="en-US" altLang="zh-CN" sz="2000" dirty="0" err="1">
                <a:solidFill>
                  <a:srgbClr val="7030A0"/>
                </a:solidFill>
              </a:rPr>
              <a:t>printf_chk@plt</a:t>
            </a:r>
            <a:r>
              <a:rPr lang="en-US" altLang="zh-CN" sz="2000" dirty="0">
                <a:solidFill>
                  <a:srgbClr val="7030A0"/>
                </a:solidFill>
              </a:rPr>
              <a:t>&gt;</a:t>
            </a:r>
          </a:p>
          <a:p>
            <a:pPr marL="0" indent="177800">
              <a:buNone/>
            </a:pPr>
            <a:r>
              <a:rPr lang="en-US" altLang="zh-CN" sz="2000" dirty="0"/>
              <a:t>8048a58:	e8 49 07 00 00       	</a:t>
            </a:r>
            <a:r>
              <a:rPr lang="en-US" altLang="zh-CN" sz="2000" dirty="0">
                <a:solidFill>
                  <a:srgbClr val="00B050"/>
                </a:solidFill>
              </a:rPr>
              <a:t>call   80491a6 &lt;</a:t>
            </a:r>
            <a:r>
              <a:rPr lang="en-US" altLang="zh-CN" sz="2000" dirty="0" err="1">
                <a:solidFill>
                  <a:srgbClr val="00B050"/>
                </a:solidFill>
              </a:rPr>
              <a:t>read_line</a:t>
            </a:r>
            <a:r>
              <a:rPr lang="en-US" altLang="zh-CN" sz="2000" dirty="0">
                <a:solidFill>
                  <a:srgbClr val="00B050"/>
                </a:solidFill>
              </a:rPr>
              <a:t>&gt;</a:t>
            </a:r>
          </a:p>
          <a:p>
            <a:pPr marL="0" indent="177800">
              <a:buNone/>
            </a:pPr>
            <a:r>
              <a:rPr lang="en-US" altLang="zh-CN" sz="2000" dirty="0"/>
              <a:t>8048a5d:	89 04 24             	</a:t>
            </a:r>
            <a:r>
              <a:rPr lang="en-US" altLang="zh-CN" sz="2000" dirty="0" err="1"/>
              <a:t>mov</a:t>
            </a:r>
            <a:r>
              <a:rPr lang="en-US" altLang="zh-CN" sz="2000" dirty="0"/>
              <a:t>  </a:t>
            </a:r>
            <a:r>
              <a:rPr lang="en-US" altLang="zh-CN" sz="2000" dirty="0">
                <a:solidFill>
                  <a:srgbClr val="00B050"/>
                </a:solidFill>
              </a:rPr>
              <a:t>%</a:t>
            </a:r>
            <a:r>
              <a:rPr lang="en-US" altLang="zh-CN" sz="2000" dirty="0" err="1">
                <a:solidFill>
                  <a:srgbClr val="00B050"/>
                </a:solidFill>
              </a:rPr>
              <a:t>eax</a:t>
            </a:r>
            <a:r>
              <a:rPr lang="en-US" altLang="zh-CN" sz="2000" dirty="0"/>
              <a:t>, </a:t>
            </a:r>
            <a:r>
              <a:rPr lang="en-US" altLang="zh-CN" sz="2000" dirty="0">
                <a:solidFill>
                  <a:srgbClr val="0000FF"/>
                </a:solidFill>
              </a:rPr>
              <a:t>(%</a:t>
            </a:r>
            <a:r>
              <a:rPr lang="en-US" altLang="zh-CN" sz="2000" dirty="0" err="1">
                <a:solidFill>
                  <a:srgbClr val="0000FF"/>
                </a:solidFill>
              </a:rPr>
              <a:t>esp</a:t>
            </a:r>
            <a:r>
              <a:rPr lang="en-US" altLang="zh-CN" sz="2000" dirty="0">
                <a:solidFill>
                  <a:srgbClr val="0000FF"/>
                </a:solidFill>
              </a:rPr>
              <a:t>)</a:t>
            </a:r>
          </a:p>
          <a:p>
            <a:pPr marL="0" indent="177800">
              <a:buNone/>
            </a:pPr>
            <a:r>
              <a:rPr lang="en-US" altLang="zh-CN" sz="2000" b="1" dirty="0"/>
              <a:t>8048a60:	e8 a1 04 00 00       	call   8048f06 &lt;</a:t>
            </a:r>
            <a:r>
              <a:rPr lang="en-US" altLang="zh-CN" sz="2000" b="1" dirty="0">
                <a:solidFill>
                  <a:srgbClr val="FF0000"/>
                </a:solidFill>
              </a:rPr>
              <a:t>phase_1</a:t>
            </a:r>
            <a:r>
              <a:rPr lang="en-US" altLang="zh-CN" sz="2000" b="1" dirty="0"/>
              <a:t>&gt;</a:t>
            </a:r>
          </a:p>
          <a:p>
            <a:pPr marL="0" indent="177800">
              <a:buNone/>
            </a:pPr>
            <a:r>
              <a:rPr lang="en-US" altLang="zh-CN" sz="2000" dirty="0"/>
              <a:t>8048a65:	e8 4a 05 00 00       	call   8048fb4 &lt;</a:t>
            </a:r>
            <a:r>
              <a:rPr lang="en-US" altLang="zh-CN" sz="2000" dirty="0" err="1"/>
              <a:t>phase_defused</a:t>
            </a:r>
            <a:r>
              <a:rPr lang="en-US" altLang="zh-CN" sz="2000" dirty="0"/>
              <a:t>&gt;</a:t>
            </a:r>
          </a:p>
          <a:p>
            <a:pPr marL="0" indent="177800">
              <a:buNone/>
            </a:pPr>
            <a:r>
              <a:rPr lang="en-US" altLang="zh-CN" sz="2000" dirty="0"/>
              <a:t>8048a6a:	c7 44 24 04 40 a0 04 	</a:t>
            </a:r>
            <a:r>
              <a:rPr lang="en-US" altLang="zh-CN" sz="2000" dirty="0" err="1"/>
              <a:t>movl</a:t>
            </a:r>
            <a:r>
              <a:rPr lang="en-US" altLang="zh-CN" sz="2000" dirty="0"/>
              <a:t>  $0x804a040,0x4(%</a:t>
            </a:r>
            <a:r>
              <a:rPr lang="en-US" altLang="zh-CN" sz="2000" dirty="0" err="1"/>
              <a:t>esp</a:t>
            </a:r>
            <a:r>
              <a:rPr lang="en-US" altLang="zh-CN" sz="20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</TotalTime>
  <Words>1950</Words>
  <Application>Microsoft Office PowerPoint</Application>
  <PresentationFormat>全屏显示(4:3)</PresentationFormat>
  <Paragraphs>224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宋体</vt:lpstr>
      <vt:lpstr>微软雅黑</vt:lpstr>
      <vt:lpstr>Arial</vt:lpstr>
      <vt:lpstr>Calibri</vt:lpstr>
      <vt:lpstr>Comic Sans MS</vt:lpstr>
      <vt:lpstr>Wingdings</vt:lpstr>
      <vt:lpstr>默认设计模板</vt:lpstr>
      <vt:lpstr>LAB2 实验指导 </vt:lpstr>
      <vt:lpstr>概述</vt:lpstr>
      <vt:lpstr>Lab2  Binary Bombs 实验介绍</vt:lpstr>
      <vt:lpstr>实验技能</vt:lpstr>
      <vt:lpstr>文件说明</vt:lpstr>
      <vt:lpstr>拆弹过程</vt:lpstr>
      <vt:lpstr>实验结果提交要求</vt:lpstr>
      <vt:lpstr>实验步骤提示</vt:lpstr>
      <vt:lpstr>实验步骤演示</vt:lpstr>
      <vt:lpstr>实验步骤演示（续）</vt:lpstr>
      <vt:lpstr>ASCII码/ ISO-646-US标准</vt:lpstr>
      <vt:lpstr>实验步骤演示（续）</vt:lpstr>
      <vt:lpstr>实验步骤演示（续）</vt:lpstr>
      <vt:lpstr>Gdb调试</vt:lpstr>
      <vt:lpstr>实验步骤演示（续）</vt:lpstr>
      <vt:lpstr>实验步骤演示（续）</vt:lpstr>
      <vt:lpstr>拆弹现场演示</vt:lpstr>
      <vt:lpstr>Gdb和objdump的使用</vt:lpstr>
      <vt:lpstr>Gdb和objdump的使用</vt:lpstr>
      <vt:lpstr>Gdb和objdump的使用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 精品课程建设的一点体会</dc:title>
  <dc:creator>Yuan Chunfeng</dc:creator>
  <cp:lastModifiedBy>Ren HT</cp:lastModifiedBy>
  <cp:revision>2182</cp:revision>
  <dcterms:created xsi:type="dcterms:W3CDTF">2008-04-26T09:05:00Z</dcterms:created>
  <dcterms:modified xsi:type="dcterms:W3CDTF">2021-11-24T15:18:28Z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2052-11.1.0.9209</vt:lpwstr>
  </property>
</Properties>
</file>