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1" r:id="rId3"/>
    <p:sldId id="257" r:id="rId4"/>
    <p:sldId id="292" r:id="rId5"/>
    <p:sldId id="313" r:id="rId7"/>
    <p:sldId id="295" r:id="rId8"/>
    <p:sldId id="314" r:id="rId9"/>
    <p:sldId id="315" r:id="rId10"/>
    <p:sldId id="296" r:id="rId11"/>
    <p:sldId id="297" r:id="rId12"/>
    <p:sldId id="294" r:id="rId13"/>
    <p:sldId id="298" r:id="rId14"/>
    <p:sldId id="321" r:id="rId15"/>
    <p:sldId id="322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D23"/>
    <a:srgbClr val="023A91"/>
    <a:srgbClr val="013990"/>
    <a:srgbClr val="CC0000"/>
    <a:srgbClr val="23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417" autoAdjust="0"/>
  </p:normalViewPr>
  <p:slideViewPr>
    <p:cSldViewPr snapToGrid="0" showGuides="1">
      <p:cViewPr varScale="1">
        <p:scale>
          <a:sx n="93" d="100"/>
          <a:sy n="93" d="100"/>
        </p:scale>
        <p:origin x="14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BCDC-223D-4792-9224-83EF6F87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9475D-8F12-40E5-A23D-4131445999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475D-8F12-40E5-A23D-4131445999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475D-8F12-40E5-A23D-4131445999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475D-8F12-40E5-A23D-4131445999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475D-8F12-40E5-A23D-4131445999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475D-8F12-40E5-A23D-4131445999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279525"/>
            <a:ext cx="3962400" cy="4897438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9525"/>
            <a:ext cx="4260850" cy="4897438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269207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881189"/>
            <a:ext cx="4006850" cy="4308473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69207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81189"/>
            <a:ext cx="4305300" cy="4308473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fld id="{DD087ABC-C147-4608-9421-DC913BD45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fld id="{DE0B59AC-3424-42EB-B3D4-DEBEAAEEC0D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45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524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D087ABC-C147-4608-9421-DC913BD45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0B59AC-3424-42EB-B3D4-DEBEAAEEC0DC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257300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828800"/>
            <a:ext cx="8629650" cy="43434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45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zhuanlan.zhihu.com/p/4327083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0413" y="5398377"/>
            <a:ext cx="584775" cy="629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300" spc="-300" dirty="0">
                <a:latin typeface="华文仿宋" panose="02010600040101010101" pitchFamily="2" charset="-122"/>
                <a:ea typeface="华文仿宋" panose="02010600040101010101" pitchFamily="2" charset="-122"/>
              </a:rPr>
              <a:t>李绍园 </a:t>
            </a:r>
            <a:endParaRPr lang="en-US" altLang="zh-CN" sz="1300" spc="-3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300" spc="-3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刘冲</a:t>
            </a:r>
            <a:endParaRPr lang="zh-CN" altLang="en-US" sz="1300" spc="-3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类别不平衡问题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972561"/>
          </a:xfrm>
        </p:spPr>
        <p:txBody>
          <a:bodyPr>
            <a:normAutofit/>
          </a:bodyPr>
          <a:lstStyle/>
          <a:p>
            <a:r>
              <a:rPr lang="zh-CN" altLang="en-US" dirty="0"/>
              <a:t>类别不平衡（</a:t>
            </a:r>
            <a:r>
              <a:rPr lang="en-US" altLang="zh-CN" dirty="0"/>
              <a:t>class imbalance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不同类别训练样例数相差很大情况（正类为小类）</a:t>
            </a:r>
            <a:endParaRPr lang="en-US" altLang="zh-CN" dirty="0"/>
          </a:p>
          <a:p>
            <a:pPr marL="342900" indent="-342900"/>
            <a:endParaRPr lang="en-US" altLang="zh-CN" dirty="0"/>
          </a:p>
          <a:p>
            <a:pPr marL="342900" indent="-342900"/>
            <a:endParaRPr lang="en-US" altLang="zh-CN" dirty="0"/>
          </a:p>
          <a:p>
            <a:pPr marL="342900" indent="-342900"/>
            <a:endParaRPr lang="en-US" altLang="zh-CN" dirty="0"/>
          </a:p>
          <a:p>
            <a:pPr marL="342900" indent="-342900"/>
            <a:endParaRPr lang="en-US" altLang="zh-CN" dirty="0"/>
          </a:p>
          <a:p>
            <a:pPr marL="342900" indent="-342900"/>
            <a:r>
              <a:rPr lang="zh-CN" altLang="en-US" dirty="0"/>
              <a:t>再缩放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欠采样（</a:t>
            </a:r>
            <a:r>
              <a:rPr lang="en-US" altLang="zh-CN" dirty="0" err="1"/>
              <a:t>undersampling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57300" lvl="2" indent="-342900"/>
            <a:r>
              <a:rPr lang="zh-CN" altLang="en-US" dirty="0"/>
              <a:t>去除一些反例使正反例数目接近（</a:t>
            </a:r>
            <a:r>
              <a:rPr lang="en-US" altLang="zh-CN" dirty="0" err="1"/>
              <a:t>EasyEnsemble</a:t>
            </a:r>
            <a:r>
              <a:rPr lang="en-US" altLang="zh-CN" dirty="0"/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[Liu et al.,2009]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过采样（</a:t>
            </a:r>
            <a:r>
              <a:rPr lang="en-US" altLang="zh-CN" dirty="0"/>
              <a:t>oversampling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57300" lvl="2" indent="-342900"/>
            <a:r>
              <a:rPr lang="zh-CN" altLang="en-US" dirty="0"/>
              <a:t>增加一些正例使正反例数目接近（</a:t>
            </a:r>
            <a:r>
              <a:rPr lang="en-US" altLang="zh-CN" dirty="0"/>
              <a:t>SMOTE </a:t>
            </a:r>
            <a:r>
              <a:rPr lang="en-US" altLang="zh-CN" sz="1600" dirty="0">
                <a:solidFill>
                  <a:srgbClr val="FF0000"/>
                </a:solidFill>
              </a:rPr>
              <a:t>[Chawla et al.2002]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阈值移动（</a:t>
            </a:r>
            <a:r>
              <a:rPr lang="en-US" altLang="zh-CN" dirty="0"/>
              <a:t>threshold-moving</a:t>
            </a:r>
            <a:r>
              <a:rPr lang="zh-CN" altLang="en-US" dirty="0"/>
              <a:t>）</a:t>
            </a:r>
            <a:endParaRPr lang="en-US" altLang="zh-CN" dirty="0">
              <a:solidFill>
                <a:srgbClr val="00B0F0"/>
              </a:solidFill>
            </a:endParaRPr>
          </a:p>
          <a:p>
            <a:pPr marL="800100" lvl="1" indent="-342900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92667" y="2420150"/>
            <a:ext cx="22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类别平衡正例预测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4130434" y="2425677"/>
            <a:ext cx="723332" cy="4572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/>
          <p:nvPr/>
        </p:nvSpPr>
        <p:spPr>
          <a:xfrm>
            <a:off x="276843" y="3579421"/>
            <a:ext cx="8616950" cy="1278329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6894" y="2420150"/>
            <a:ext cx="17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正负类比例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45718" y="2429662"/>
          <a:ext cx="9683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Formula" r:id="rId1" imgW="484505" imgH="214630" progId="Equation.Ribbit">
                  <p:embed/>
                </p:oleObj>
              </mc:Choice>
              <mc:Fallback>
                <p:oleObj name="Formula" r:id="rId1" imgW="484505" imgH="21463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718" y="2429662"/>
                        <a:ext cx="9683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290453" y="2402248"/>
          <a:ext cx="12255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Formula" r:id="rId3" imgW="612140" imgH="247650" progId="Equation.Ribbit">
                  <p:embed/>
                </p:oleObj>
              </mc:Choice>
              <mc:Fallback>
                <p:oleObj name="Formula" r:id="rId3" imgW="612140" imgH="24765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453" y="2402248"/>
                        <a:ext cx="12255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各任务下（回归、分类）各个模型优化的目标</a:t>
            </a:r>
            <a:endParaRPr lang="en-US" altLang="zh-CN" dirty="0"/>
          </a:p>
          <a:p>
            <a:pPr lvl="1"/>
            <a:r>
              <a:rPr lang="zh-CN" altLang="en-US" dirty="0">
                <a:latin typeface="幼圆" panose="02010509060101010101" pitchFamily="49" charset="-122"/>
              </a:rPr>
              <a:t>最小二乘法：最小化均方误差</a:t>
            </a:r>
            <a:endParaRPr lang="en-US" altLang="zh-CN" dirty="0">
              <a:latin typeface="幼圆" panose="02010509060101010101" pitchFamily="49" charset="-122"/>
            </a:endParaRPr>
          </a:p>
          <a:p>
            <a:pPr lvl="1"/>
            <a:r>
              <a:rPr lang="zh-CN" altLang="en-US" dirty="0">
                <a:latin typeface="幼圆" panose="02010509060101010101" pitchFamily="49" charset="-122"/>
              </a:rPr>
              <a:t>对数几率回归：最大化样本分布似然</a:t>
            </a:r>
            <a:endParaRPr lang="en-US" altLang="zh-CN" dirty="0">
              <a:latin typeface="幼圆" panose="02010509060101010101" pitchFamily="49" charset="-122"/>
            </a:endParaRPr>
          </a:p>
          <a:p>
            <a:pPr lvl="1"/>
            <a:r>
              <a:rPr lang="zh-CN" altLang="en-US" dirty="0">
                <a:latin typeface="幼圆" panose="02010509060101010101" pitchFamily="49" charset="-122"/>
              </a:rPr>
              <a:t>线性判别分析：投影空间内最小（大）化类内（间）散度</a:t>
            </a:r>
            <a:endParaRPr lang="zh-CN" altLang="en-US" dirty="0">
              <a:latin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参数的优化方法</a:t>
            </a:r>
            <a:endParaRPr lang="en-US" altLang="zh-CN" dirty="0"/>
          </a:p>
          <a:p>
            <a:pPr lvl="1"/>
            <a:r>
              <a:rPr lang="zh-CN" altLang="en-US" dirty="0">
                <a:latin typeface="幼圆" panose="02010509060101010101" pitchFamily="49" charset="-122"/>
              </a:rPr>
              <a:t>最小二乘法：线性代数</a:t>
            </a:r>
            <a:endParaRPr lang="en-US" altLang="zh-CN" dirty="0">
              <a:latin typeface="幼圆" panose="02010509060101010101" pitchFamily="49" charset="-122"/>
            </a:endParaRPr>
          </a:p>
          <a:p>
            <a:pPr lvl="1"/>
            <a:r>
              <a:rPr lang="zh-CN" altLang="en-US" dirty="0">
                <a:latin typeface="幼圆" panose="02010509060101010101" pitchFamily="49" charset="-122"/>
              </a:rPr>
              <a:t>对数几率回归：凸优化梯度下降、牛顿法</a:t>
            </a:r>
            <a:endParaRPr lang="en-US" altLang="zh-CN" dirty="0">
              <a:latin typeface="幼圆" panose="02010509060101010101" pitchFamily="49" charset="-122"/>
            </a:endParaRPr>
          </a:p>
          <a:p>
            <a:pPr lvl="1"/>
            <a:r>
              <a:rPr lang="zh-CN" altLang="en-US" dirty="0">
                <a:latin typeface="幼圆" panose="02010509060101010101" pitchFamily="49" charset="-122"/>
              </a:rPr>
              <a:t>线性判别分析：矩阵论、广义瑞利商</a:t>
            </a:r>
            <a:endParaRPr lang="en-US" altLang="zh-CN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5393266"/>
          </a:xfrm>
        </p:spPr>
        <p:txBody>
          <a:bodyPr>
            <a:normAutofit/>
          </a:bodyPr>
          <a:lstStyle/>
          <a:p>
            <a:r>
              <a:rPr lang="zh-CN" altLang="en-US" dirty="0"/>
              <a:t>线性回归</a:t>
            </a:r>
            <a:endParaRPr lang="en-US" altLang="zh-CN" dirty="0"/>
          </a:p>
          <a:p>
            <a:pPr lvl="1"/>
            <a:r>
              <a:rPr lang="zh-CN" altLang="en-US" dirty="0"/>
              <a:t>最小二乘法（最小化均方误差）</a:t>
            </a:r>
            <a:endParaRPr lang="zh-CN" altLang="en-US" dirty="0"/>
          </a:p>
          <a:p>
            <a:r>
              <a:rPr lang="zh-CN" altLang="en-US" dirty="0"/>
              <a:t> 二分类任务</a:t>
            </a:r>
            <a:endParaRPr lang="zh-CN" altLang="en-US" dirty="0"/>
          </a:p>
          <a:p>
            <a:pPr lvl="1"/>
            <a:r>
              <a:rPr lang="zh-CN" altLang="en-US" dirty="0"/>
              <a:t>对数几率回归</a:t>
            </a:r>
            <a:endParaRPr lang="en-US" altLang="zh-CN" dirty="0"/>
          </a:p>
          <a:p>
            <a:pPr lvl="2"/>
            <a:r>
              <a:rPr lang="zh-CN" altLang="en-US" dirty="0"/>
              <a:t>单位阶跃函数、对数几率函数、极大似然法</a:t>
            </a:r>
            <a:endParaRPr lang="zh-CN" altLang="en-US" dirty="0"/>
          </a:p>
          <a:p>
            <a:pPr lvl="1"/>
            <a:r>
              <a:rPr lang="zh-CN" altLang="en-US" dirty="0"/>
              <a:t>线性判别分析</a:t>
            </a:r>
            <a:endParaRPr lang="en-US" altLang="zh-CN" dirty="0"/>
          </a:p>
          <a:p>
            <a:pPr lvl="2"/>
            <a:r>
              <a:rPr lang="zh-CN" altLang="en-US" dirty="0"/>
              <a:t>最大化广义瑞利商</a:t>
            </a:r>
            <a:endParaRPr lang="zh-CN" altLang="en-US" dirty="0"/>
          </a:p>
          <a:p>
            <a:r>
              <a:rPr lang="zh-CN" altLang="en-US" dirty="0"/>
              <a:t> 多分类学习</a:t>
            </a:r>
            <a:endParaRPr lang="en-US" altLang="zh-CN" dirty="0"/>
          </a:p>
          <a:p>
            <a:pPr lvl="1"/>
            <a:r>
              <a:rPr lang="zh-CN" altLang="en-US" dirty="0"/>
              <a:t>一对一</a:t>
            </a:r>
            <a:endParaRPr lang="zh-CN" altLang="en-US" dirty="0"/>
          </a:p>
          <a:p>
            <a:pPr lvl="1"/>
            <a:r>
              <a:rPr lang="zh-CN" altLang="en-US" dirty="0"/>
              <a:t>一对其余</a:t>
            </a:r>
            <a:endParaRPr lang="zh-CN" altLang="en-US" dirty="0"/>
          </a:p>
          <a:p>
            <a:pPr lvl="1"/>
            <a:r>
              <a:rPr lang="zh-CN" altLang="en-US" dirty="0"/>
              <a:t>多对多</a:t>
            </a:r>
            <a:endParaRPr lang="en-US" altLang="zh-CN" dirty="0"/>
          </a:p>
          <a:p>
            <a:pPr lvl="2"/>
            <a:r>
              <a:rPr lang="zh-CN" altLang="en-US" dirty="0"/>
              <a:t>纠错输出码</a:t>
            </a:r>
            <a:endParaRPr lang="zh-CN" altLang="en-US" dirty="0"/>
          </a:p>
          <a:p>
            <a:r>
              <a:rPr lang="zh-CN" altLang="en-US" dirty="0"/>
              <a:t> 类别不平衡问题</a:t>
            </a:r>
            <a:endParaRPr lang="en-US" altLang="zh-CN" dirty="0"/>
          </a:p>
          <a:p>
            <a:pPr lvl="1"/>
            <a:r>
              <a:rPr lang="zh-CN" altLang="en-US" dirty="0"/>
              <a:t>基本策略：再缩放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5393266"/>
          </a:xfrm>
        </p:spPr>
        <p:txBody>
          <a:bodyPr>
            <a:normAutofit/>
          </a:bodyPr>
          <a:lstStyle/>
          <a:p>
            <a:r>
              <a:rPr lang="zh-CN" altLang="en-US" dirty="0"/>
              <a:t>验证式（</a:t>
            </a:r>
            <a:r>
              <a:rPr lang="en-US" altLang="zh-CN" dirty="0"/>
              <a:t>3.7</a:t>
            </a:r>
            <a:r>
              <a:rPr lang="zh-CN" altLang="en-US" dirty="0"/>
              <a:t>）和式（</a:t>
            </a:r>
            <a:r>
              <a:rPr lang="en-US" altLang="zh-CN" dirty="0"/>
              <a:t>3.8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验证式（</a:t>
            </a:r>
            <a:r>
              <a:rPr lang="en-US" altLang="zh-CN" dirty="0"/>
              <a:t>3.19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求解问题（</a:t>
            </a:r>
            <a:r>
              <a:rPr lang="en-US" altLang="zh-CN" dirty="0"/>
              <a:t>3.44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习题</a:t>
            </a:r>
            <a:r>
              <a:rPr lang="en-US" altLang="zh-CN" dirty="0"/>
              <a:t>3.2</a:t>
            </a:r>
            <a:r>
              <a:rPr lang="zh-CN" altLang="en-US" dirty="0"/>
              <a:t>：试证明，对于参数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/>
              <a:t>，对率回归（</a:t>
            </a:r>
            <a:r>
              <a:rPr lang="en-US" altLang="zh-CN" dirty="0"/>
              <a:t>logistics</a:t>
            </a:r>
            <a:r>
              <a:rPr lang="zh-CN" altLang="en-US" dirty="0"/>
              <a:t>回归）的目标函数（</a:t>
            </a:r>
            <a:r>
              <a:rPr lang="en-US" altLang="zh-CN" dirty="0"/>
              <a:t>3.18</a:t>
            </a:r>
            <a:r>
              <a:rPr lang="zh-CN" altLang="en-US" dirty="0"/>
              <a:t>）是非凸的，但其对数似然函数（</a:t>
            </a:r>
            <a:r>
              <a:rPr lang="en-US" altLang="zh-CN" dirty="0"/>
              <a:t>3.27</a:t>
            </a:r>
            <a:r>
              <a:rPr lang="zh-CN" altLang="en-US" dirty="0"/>
              <a:t>）是凸的。</a:t>
            </a:r>
            <a:endParaRPr lang="en-US" altLang="zh-CN" dirty="0"/>
          </a:p>
          <a:p>
            <a:r>
              <a:rPr lang="zh-CN" altLang="en-US" dirty="0"/>
              <a:t>习题</a:t>
            </a:r>
            <a:r>
              <a:rPr lang="en-US" altLang="zh-CN" dirty="0"/>
              <a:t>3.8</a:t>
            </a:r>
            <a:r>
              <a:rPr lang="zh-CN" altLang="en-US" dirty="0"/>
              <a:t>：</a:t>
            </a:r>
            <a:r>
              <a:rPr lang="en-US" altLang="zh-CN" dirty="0"/>
              <a:t>ECOC </a:t>
            </a:r>
            <a:r>
              <a:rPr lang="zh-CN" altLang="en-US" dirty="0"/>
              <a:t>编码能起到理想纠错作用的重要条件是：在每一位编码上出错的概率相当且独立。试析多分类任务经 </a:t>
            </a:r>
            <a:r>
              <a:rPr lang="en-US" altLang="zh-CN" dirty="0"/>
              <a:t>ECOC </a:t>
            </a:r>
            <a:r>
              <a:rPr lang="zh-CN" altLang="en-US" dirty="0"/>
              <a:t>编码后产生的二类分类器满足该条件的可能性及由此产生的影响。</a:t>
            </a:r>
            <a:endParaRPr lang="en-US" altLang="zh-CN" dirty="0"/>
          </a:p>
          <a:p>
            <a:r>
              <a:rPr lang="zh-CN" altLang="en-US" dirty="0"/>
              <a:t>习题</a:t>
            </a:r>
            <a:r>
              <a:rPr lang="en-US" altLang="zh-CN" dirty="0"/>
              <a:t>3.9</a:t>
            </a:r>
            <a:r>
              <a:rPr lang="zh-CN" altLang="en-US" dirty="0"/>
              <a:t>：使用 </a:t>
            </a:r>
            <a:r>
              <a:rPr lang="en-US" altLang="zh-CN" dirty="0" err="1"/>
              <a:t>OvR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MvM</a:t>
            </a:r>
            <a:r>
              <a:rPr lang="en-US" altLang="zh-CN" dirty="0"/>
              <a:t> </a:t>
            </a:r>
            <a:r>
              <a:rPr lang="zh-CN" altLang="en-US" dirty="0"/>
              <a:t>将多分类任务分解为二分类任务求解时，试述为何无需专门针对类别不平衡性进行处理。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习题答案参考：</a:t>
            </a:r>
            <a:r>
              <a:rPr lang="en-US" altLang="zh-CN" dirty="0">
                <a:hlinkClick r:id="rId1"/>
              </a:rPr>
              <a:t> https://zhuanlan.zhihu.com/p/43270830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03042"/>
            <a:ext cx="7886700" cy="23641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</a:rPr>
              <a:t>第三章：</a:t>
            </a:r>
            <a:r>
              <a:rPr kumimoji="1" lang="zh-CN" altLang="en-US" dirty="0">
                <a:cs typeface="Verdana" panose="020B0604030504040204" pitchFamily="34" charset="0"/>
              </a:rPr>
              <a:t>线性模型</a:t>
            </a:r>
            <a:br>
              <a:rPr kumimoji="1" lang="en-US" altLang="zh-CN" dirty="0">
                <a:cs typeface="Verdana" panose="020B0604030504040204" pitchFamily="34" charset="0"/>
              </a:rPr>
            </a:br>
            <a:r>
              <a:rPr kumimoji="1" lang="zh-CN" altLang="en-US" dirty="0">
                <a:cs typeface="Verdana" panose="020B0604030504040204" pitchFamily="34" charset="0"/>
              </a:rPr>
              <a:t>研讨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5"/>
            <a:ext cx="8616950" cy="4957806"/>
          </a:xfrm>
        </p:spPr>
        <p:txBody>
          <a:bodyPr>
            <a:normAutofit/>
          </a:bodyPr>
          <a:lstStyle/>
          <a:p>
            <a:r>
              <a:rPr lang="zh-CN" altLang="en-US" dirty="0"/>
              <a:t>多分类学习方法</a:t>
            </a:r>
            <a:endParaRPr lang="en-US" altLang="zh-CN" dirty="0"/>
          </a:p>
          <a:p>
            <a:pPr lvl="1"/>
            <a:r>
              <a:rPr lang="zh-CN" altLang="en-US" dirty="0"/>
              <a:t>二分类学习方法推广到多类</a:t>
            </a:r>
            <a:endParaRPr lang="en-US" altLang="zh-CN" dirty="0"/>
          </a:p>
          <a:p>
            <a:pPr lvl="1"/>
            <a:r>
              <a:rPr lang="zh-CN" altLang="en-US" dirty="0"/>
              <a:t>利用二分类学习器解决多分类问题</a:t>
            </a:r>
            <a:r>
              <a:rPr lang="zh-CN" altLang="en-US" dirty="0">
                <a:solidFill>
                  <a:srgbClr val="FF0000"/>
                </a:solidFill>
              </a:rPr>
              <a:t>（常用）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对问题进行拆分，为拆出的每个二分类任务训练一个分类器</a:t>
            </a:r>
            <a:endParaRPr lang="en-US" altLang="zh-CN" dirty="0"/>
          </a:p>
          <a:p>
            <a:pPr lvl="2"/>
            <a:r>
              <a:rPr lang="zh-CN" altLang="en-US" dirty="0"/>
              <a:t>对于每个分类器的预测结果进行集成以获得最终的多分类结果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782955" lvl="2" indent="0">
              <a:buNone/>
            </a:pPr>
            <a:endParaRPr lang="en-US" altLang="zh-CN" dirty="0"/>
          </a:p>
          <a:p>
            <a:pPr marL="342900" indent="-342900"/>
            <a:r>
              <a:rPr lang="zh-CN" altLang="en-US" dirty="0"/>
              <a:t>拆分策略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一对一（</a:t>
            </a:r>
            <a:r>
              <a:rPr lang="en-US" altLang="zh-CN" dirty="0"/>
              <a:t>One vs. One, </a:t>
            </a:r>
            <a:r>
              <a:rPr lang="en-US" altLang="zh-CN" dirty="0" err="1"/>
              <a:t>OvO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一对其余（</a:t>
            </a:r>
            <a:r>
              <a:rPr lang="en-US" altLang="zh-CN" dirty="0"/>
              <a:t>One vs. Rest, </a:t>
            </a:r>
            <a:r>
              <a:rPr lang="en-US" altLang="zh-CN" dirty="0" err="1"/>
              <a:t>OvR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多对多（</a:t>
            </a:r>
            <a:r>
              <a:rPr lang="en-US" altLang="zh-CN" dirty="0"/>
              <a:t>Many vs. Many, </a:t>
            </a:r>
            <a:r>
              <a:rPr lang="en-US" altLang="zh-CN" dirty="0" err="1"/>
              <a:t>MvM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一对一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5"/>
            <a:ext cx="8616950" cy="4722914"/>
          </a:xfrm>
        </p:spPr>
        <p:txBody>
          <a:bodyPr>
            <a:normAutofit/>
          </a:bodyPr>
          <a:lstStyle/>
          <a:p>
            <a:r>
              <a:rPr lang="zh-CN" altLang="en-US" dirty="0"/>
              <a:t>拆分阶段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个类别两两配对</a:t>
            </a:r>
            <a:endParaRPr lang="en-US" altLang="zh-CN" dirty="0"/>
          </a:p>
          <a:p>
            <a:pPr lvl="2"/>
            <a:r>
              <a:rPr lang="en-US" altLang="zh-CN" dirty="0"/>
              <a:t>N(N-1)/2 </a:t>
            </a:r>
            <a:r>
              <a:rPr lang="zh-CN" altLang="en-US" dirty="0"/>
              <a:t>个二类任务</a:t>
            </a:r>
            <a:endParaRPr lang="en-US" altLang="zh-CN" dirty="0"/>
          </a:p>
          <a:p>
            <a:pPr lvl="1"/>
            <a:r>
              <a:rPr lang="zh-CN" altLang="en-US" dirty="0"/>
              <a:t>各个二类任务学习分类器</a:t>
            </a:r>
            <a:endParaRPr lang="en-US" altLang="zh-CN" dirty="0"/>
          </a:p>
          <a:p>
            <a:pPr lvl="2"/>
            <a:r>
              <a:rPr lang="en-US" altLang="zh-CN" dirty="0"/>
              <a:t>N(N-1)/2 </a:t>
            </a:r>
            <a:r>
              <a:rPr lang="zh-CN" altLang="en-US" dirty="0"/>
              <a:t>个二类分类器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测试阶段</a:t>
            </a:r>
            <a:endParaRPr lang="en-US" altLang="zh-CN" dirty="0"/>
          </a:p>
          <a:p>
            <a:pPr lvl="1"/>
            <a:r>
              <a:rPr lang="zh-CN" altLang="en-US" dirty="0"/>
              <a:t>新样本提交给所有分类器预测</a:t>
            </a:r>
            <a:endParaRPr lang="en-US" altLang="zh-CN" dirty="0"/>
          </a:p>
          <a:p>
            <a:pPr lvl="2"/>
            <a:r>
              <a:rPr lang="en-US" altLang="zh-CN" dirty="0"/>
              <a:t>N(N-1)/2 </a:t>
            </a:r>
            <a:r>
              <a:rPr lang="zh-CN" altLang="en-US" dirty="0"/>
              <a:t>个分类结果</a:t>
            </a:r>
            <a:endParaRPr lang="en-US" altLang="zh-CN" dirty="0"/>
          </a:p>
          <a:p>
            <a:pPr lvl="1"/>
            <a:r>
              <a:rPr lang="zh-CN" altLang="en-US" dirty="0"/>
              <a:t>投票产生最终分类结果</a:t>
            </a:r>
            <a:endParaRPr lang="en-US" altLang="zh-CN" dirty="0"/>
          </a:p>
          <a:p>
            <a:pPr lvl="2"/>
            <a:r>
              <a:rPr lang="zh-CN" altLang="en-US" dirty="0"/>
              <a:t>被预测最多的类别为最终类别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/>
          <p:nvPr/>
        </p:nvSpPr>
        <p:spPr>
          <a:xfrm>
            <a:off x="277171" y="3781309"/>
            <a:ext cx="8616950" cy="246709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一对其余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66825"/>
            <a:ext cx="8616950" cy="4981576"/>
          </a:xfrm>
        </p:spPr>
        <p:txBody>
          <a:bodyPr>
            <a:normAutofit/>
          </a:bodyPr>
          <a:lstStyle/>
          <a:p>
            <a:r>
              <a:rPr lang="zh-CN" altLang="en-US" dirty="0"/>
              <a:t>任务拆分</a:t>
            </a:r>
            <a:endParaRPr lang="en-US" altLang="zh-CN" dirty="0"/>
          </a:p>
          <a:p>
            <a:pPr lvl="1"/>
            <a:r>
              <a:rPr lang="zh-CN" altLang="en-US" dirty="0"/>
              <a:t>某一类作为正例，其他反例</a:t>
            </a:r>
            <a:endParaRPr lang="en-US" altLang="zh-CN" dirty="0"/>
          </a:p>
          <a:p>
            <a:pPr lvl="2"/>
            <a:r>
              <a:rPr lang="en-US" altLang="zh-CN" dirty="0"/>
              <a:t>N </a:t>
            </a:r>
            <a:r>
              <a:rPr lang="zh-CN" altLang="en-US" dirty="0"/>
              <a:t>个二类任务</a:t>
            </a:r>
            <a:endParaRPr lang="en-US" altLang="zh-CN" dirty="0"/>
          </a:p>
          <a:p>
            <a:pPr lvl="1"/>
            <a:r>
              <a:rPr lang="zh-CN" altLang="en-US" dirty="0"/>
              <a:t>各个二类任务学习分类器</a:t>
            </a:r>
            <a:endParaRPr lang="en-US" altLang="zh-CN" dirty="0"/>
          </a:p>
          <a:p>
            <a:pPr lvl="2"/>
            <a:r>
              <a:rPr lang="en-US" altLang="zh-CN" dirty="0"/>
              <a:t>N </a:t>
            </a:r>
            <a:r>
              <a:rPr lang="zh-CN" altLang="en-US" dirty="0"/>
              <a:t>个二类分类器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测试阶段</a:t>
            </a:r>
            <a:endParaRPr lang="en-US" altLang="zh-CN" dirty="0"/>
          </a:p>
          <a:p>
            <a:pPr lvl="1"/>
            <a:r>
              <a:rPr lang="zh-CN" altLang="en-US" dirty="0"/>
              <a:t>新样本提交给所有分类器预测</a:t>
            </a:r>
            <a:endParaRPr lang="en-US" altLang="zh-CN" dirty="0"/>
          </a:p>
          <a:p>
            <a:pPr lvl="2"/>
            <a:r>
              <a:rPr lang="en-US" altLang="zh-CN" dirty="0"/>
              <a:t>N </a:t>
            </a:r>
            <a:r>
              <a:rPr lang="zh-CN" altLang="en-US" dirty="0"/>
              <a:t>个分类结果</a:t>
            </a:r>
            <a:endParaRPr lang="en-US" altLang="zh-CN" dirty="0"/>
          </a:p>
          <a:p>
            <a:pPr lvl="1"/>
            <a:r>
              <a:rPr lang="zh-CN" altLang="en-US" dirty="0"/>
              <a:t>比较各分类器预测置信度</a:t>
            </a:r>
            <a:endParaRPr lang="en-US" altLang="zh-CN" dirty="0"/>
          </a:p>
          <a:p>
            <a:pPr lvl="2"/>
            <a:r>
              <a:rPr lang="zh-CN" altLang="en-US" dirty="0"/>
              <a:t>置信度最大类别作为最终类别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/>
          <p:nvPr/>
        </p:nvSpPr>
        <p:spPr>
          <a:xfrm>
            <a:off x="277171" y="3781309"/>
            <a:ext cx="8616950" cy="246709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两种策略比较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6" y="1420738"/>
            <a:ext cx="7669325" cy="433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一对一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en-US" altLang="zh-CN" dirty="0"/>
              <a:t>N(N-1)/2</a:t>
            </a:r>
            <a:r>
              <a:rPr lang="zh-CN" altLang="en-US" dirty="0"/>
              <a:t>个分类器，存储开销和测试时间大</a:t>
            </a:r>
            <a:endParaRPr lang="en-US" altLang="zh-CN" dirty="0"/>
          </a:p>
          <a:p>
            <a:r>
              <a:rPr lang="zh-CN" altLang="en-US" dirty="0"/>
              <a:t>训练只用两个类的样例，训练时间短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一对其余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en-US" altLang="zh-CN" dirty="0"/>
              <a:t>N</a:t>
            </a:r>
            <a:r>
              <a:rPr lang="zh-CN" altLang="en-US" dirty="0"/>
              <a:t>个分类器，存储开销和测试时间小</a:t>
            </a:r>
            <a:endParaRPr lang="en-US" altLang="zh-CN" dirty="0"/>
          </a:p>
          <a:p>
            <a:r>
              <a:rPr lang="zh-CN" altLang="en-US" dirty="0"/>
              <a:t>训练用到全部训练样例，训练时间长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47860"/>
            <a:ext cx="7886700" cy="777874"/>
          </a:xfrm>
        </p:spPr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两种策略比较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0306" y="4266097"/>
            <a:ext cx="8148918" cy="117317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预测性能取决于具体数据分布，多数情况下两者差不多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770" y="1201905"/>
            <a:ext cx="8616950" cy="858907"/>
          </a:xfrm>
        </p:spPr>
        <p:txBody>
          <a:bodyPr/>
          <a:lstStyle/>
          <a:p>
            <a:r>
              <a:rPr lang="zh-CN" altLang="en-US" dirty="0"/>
              <a:t>多对多（</a:t>
            </a:r>
            <a:r>
              <a:rPr lang="en-US" altLang="zh-CN" dirty="0"/>
              <a:t>Many vs Many, </a:t>
            </a:r>
            <a:r>
              <a:rPr lang="en-US" altLang="zh-CN" dirty="0" err="1"/>
              <a:t>MvM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若干类作为正类，若干类作为反类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5322" y="3230742"/>
            <a:ext cx="3541594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编码：对</a:t>
            </a:r>
            <a:r>
              <a:rPr lang="en-US" altLang="zh-CN" sz="2200" dirty="0">
                <a:latin typeface="Verdana" panose="020B0604030504040204" pitchFamily="34" charset="0"/>
                <a:ea typeface="幼圆" panose="02010509060101010101" pitchFamily="49" charset="-122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个类别做</a:t>
            </a:r>
            <a:r>
              <a:rPr lang="en-US" altLang="zh-CN" sz="2200" dirty="0">
                <a:latin typeface="Verdana" panose="020B0604030504040204" pitchFamily="34" charset="0"/>
                <a:ea typeface="幼圆" panose="02010509060101010101" pitchFamily="49" charset="-122"/>
              </a:rPr>
              <a:t>M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次划分，每次划分将一部分类别划为正类，一部分划为反类</a:t>
            </a:r>
            <a:endParaRPr lang="zh-CN" altLang="en-US" sz="22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6533" y="2846021"/>
            <a:ext cx="324319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200" dirty="0">
                <a:latin typeface="Verdana" panose="020B0604030504040204" pitchFamily="34" charset="0"/>
                <a:ea typeface="幼圆" panose="02010509060101010101" pitchFamily="49" charset="-122"/>
              </a:rPr>
              <a:t>M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个二类任务</a:t>
            </a:r>
            <a:endParaRPr lang="en-US" altLang="zh-CN" sz="2200" dirty="0">
              <a:latin typeface="Verdana" panose="020B0604030504040204" pitchFamily="34" charset="0"/>
              <a:ea typeface="幼圆" panose="02010509060101010101" pitchFamily="49" charset="-122"/>
            </a:endParaRPr>
          </a:p>
          <a:p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各个类别长度为</a:t>
            </a:r>
            <a:r>
              <a:rPr lang="en-US" altLang="zh-CN" sz="2200" dirty="0">
                <a:latin typeface="Verdana" panose="020B0604030504040204" pitchFamily="34" charset="0"/>
                <a:ea typeface="幼圆" panose="02010509060101010101" pitchFamily="49" charset="-122"/>
              </a:rPr>
              <a:t>M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的编码</a:t>
            </a:r>
            <a:endParaRPr lang="en-US" altLang="zh-CN" sz="22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 flipV="1">
            <a:off x="4146916" y="3230742"/>
            <a:ext cx="989617" cy="5539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5322" y="4842732"/>
            <a:ext cx="3541594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解码：测试样本交给</a:t>
            </a:r>
            <a:r>
              <a:rPr lang="en-US" altLang="zh-CN" sz="2200" dirty="0">
                <a:latin typeface="Verdana" panose="020B0604030504040204" pitchFamily="34" charset="0"/>
                <a:ea typeface="幼圆" panose="02010509060101010101" pitchFamily="49" charset="-122"/>
              </a:rPr>
              <a:t>M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个分类器预测</a:t>
            </a:r>
            <a:endParaRPr lang="zh-CN" altLang="en-US" sz="22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8662" y="5547407"/>
            <a:ext cx="2678938" cy="430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长度为</a:t>
            </a:r>
            <a:r>
              <a:rPr lang="en-US" altLang="zh-CN" sz="2200" dirty="0">
                <a:latin typeface="Verdana" panose="020B0604030504040204" pitchFamily="34" charset="0"/>
                <a:ea typeface="幼圆" panose="02010509060101010101" pitchFamily="49" charset="-122"/>
              </a:rPr>
              <a:t>M</a:t>
            </a:r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的编码预测</a:t>
            </a:r>
            <a:endParaRPr lang="zh-CN" altLang="en-US" sz="22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cxnSp>
        <p:nvCxnSpPr>
          <p:cNvPr id="14" name="直接箭头连接符 13"/>
          <p:cNvCxnSpPr>
            <a:stCxn id="13" idx="3"/>
            <a:endCxn id="7" idx="1"/>
          </p:cNvCxnSpPr>
          <p:nvPr/>
        </p:nvCxnSpPr>
        <p:spPr>
          <a:xfrm>
            <a:off x="4146916" y="5227453"/>
            <a:ext cx="1271746" cy="535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24" idx="2"/>
          </p:cNvCxnSpPr>
          <p:nvPr/>
        </p:nvCxnSpPr>
        <p:spPr>
          <a:xfrm flipH="1" flipV="1">
            <a:off x="6758130" y="4915964"/>
            <a:ext cx="1" cy="63144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826489" y="4146523"/>
            <a:ext cx="1863281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>
                <a:latin typeface="Verdana" panose="020B0604030504040204" pitchFamily="34" charset="0"/>
                <a:ea typeface="幼圆" panose="02010509060101010101" pitchFamily="49" charset="-122"/>
              </a:rPr>
              <a:t>距离最小的类别为最终类别</a:t>
            </a:r>
            <a:endParaRPr lang="zh-CN" altLang="en-US" sz="22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31" name="内容占位符 2"/>
          <p:cNvSpPr txBox="1"/>
          <p:nvPr/>
        </p:nvSpPr>
        <p:spPr>
          <a:xfrm>
            <a:off x="240770" y="2225488"/>
            <a:ext cx="8616950" cy="858907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纠错输出码（</a:t>
            </a:r>
            <a:r>
              <a:rPr lang="en-US" altLang="zh-CN" dirty="0"/>
              <a:t>Error Correcting Output Code, ECOC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24" idx="0"/>
          </p:cNvCxnSpPr>
          <p:nvPr/>
        </p:nvCxnSpPr>
        <p:spPr>
          <a:xfrm>
            <a:off x="6758129" y="3615462"/>
            <a:ext cx="1" cy="53106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纠错输出码</a:t>
            </a:r>
            <a:r>
              <a:rPr lang="en-US" altLang="zh-CN" dirty="0"/>
              <a:t>(Error Correcting Output Code, ECOC)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0342" y="5061570"/>
            <a:ext cx="8690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ECOC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编码对分类器错误有一定容忍和修正能力，编码越长、纠错能力越强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对同等长度的编码，理论上来说，任意两个类别之间的编码距离越远，则纠错能力越强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6845" y="4358143"/>
            <a:ext cx="3150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Dietterich</a:t>
            </a:r>
            <a:r>
              <a:rPr lang="en-US" altLang="zh-CN" sz="1600" dirty="0">
                <a:solidFill>
                  <a:srgbClr val="FF0000"/>
                </a:solidFill>
              </a:rPr>
              <a:t> and Bakiri,1995]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7631" y="4358143"/>
            <a:ext cx="2292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Allwein</a:t>
            </a:r>
            <a:r>
              <a:rPr lang="en-US" altLang="zh-CN" sz="1600" dirty="0">
                <a:solidFill>
                  <a:srgbClr val="FF0000"/>
                </a:solidFill>
              </a:rPr>
              <a:t> et al. 2000]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4" y="1632685"/>
            <a:ext cx="8087403" cy="26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0742089-eb58-4d25-a83c-a8feb40cd359"/>
  <p:tag name="COMMONDATA" val="eyJoZGlkIjoiMTU4MWI4NGMwNTczMzVjNTFmZjE3OWQ0MmI5NjQ3ODgifQ=="/>
</p:tagLst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0</TotalTime>
  <Words>1655</Words>
  <Application>WPS 演示</Application>
  <PresentationFormat>全屏显示(4:3)</PresentationFormat>
  <Paragraphs>172</Paragraphs>
  <Slides>13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Verdana</vt:lpstr>
      <vt:lpstr>幼圆</vt:lpstr>
      <vt:lpstr>微软雅黑</vt:lpstr>
      <vt:lpstr>方正准圆简体</vt:lpstr>
      <vt:lpstr>华文仿宋</vt:lpstr>
      <vt:lpstr>仿宋</vt:lpstr>
      <vt:lpstr>Times New Roman</vt:lpstr>
      <vt:lpstr>-apple-system</vt:lpstr>
      <vt:lpstr>Segoe Print</vt:lpstr>
      <vt:lpstr>Arial Unicode MS</vt:lpstr>
      <vt:lpstr>等线</vt:lpstr>
      <vt:lpstr>Calibri</vt:lpstr>
      <vt:lpstr>机器学习v2.1rgb</vt:lpstr>
      <vt:lpstr>Equation.Ribbit</vt:lpstr>
      <vt:lpstr>Equation.Ribbit</vt:lpstr>
      <vt:lpstr>PowerPoint 演示文稿</vt:lpstr>
      <vt:lpstr>第三章：线性模型 研讨</vt:lpstr>
      <vt:lpstr>多分类学习</vt:lpstr>
      <vt:lpstr>多分类学习– 一对一</vt:lpstr>
      <vt:lpstr>多分类学习– 一对其余</vt:lpstr>
      <vt:lpstr>多分类学习– 两种策略比较</vt:lpstr>
      <vt:lpstr>多分类学习– 两种策略比较</vt:lpstr>
      <vt:lpstr>多分类学习– 多对多</vt:lpstr>
      <vt:lpstr>多分类学习– 多对多</vt:lpstr>
      <vt:lpstr>类别不平衡问题 </vt:lpstr>
      <vt:lpstr>优化提要</vt:lpstr>
      <vt:lpstr>总结</vt:lpstr>
      <vt:lpstr>问题</vt:lpstr>
    </vt:vector>
  </TitlesOfParts>
  <Company>LAMDA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机器学习-第三章</dc:title>
  <dc:creator/>
  <cp:lastModifiedBy>Joe</cp:lastModifiedBy>
  <cp:revision>375</cp:revision>
  <dcterms:created xsi:type="dcterms:W3CDTF">2015-06-30T12:15:00Z</dcterms:created>
  <dcterms:modified xsi:type="dcterms:W3CDTF">2023-03-18T16:42:27Z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1A95E7D98BEF41D3A6F9CDC20A5ECDD3</vt:lpwstr>
  </property>
  <property fmtid="{D5CDD505-2E9C-101B-9397-08002B2CF9AE}" pid="3" name="KSOProductBuildVer">
    <vt:lpwstr>2052-11.1.0.12980</vt:lpwstr>
  </property>
</Properties>
</file>