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158"/>
  </p:notesMasterIdLst>
  <p:handoutMasterIdLst>
    <p:handoutMasterId r:id="rId159"/>
  </p:handoutMasterIdLst>
  <p:sldIdLst>
    <p:sldId id="409" r:id="rId2"/>
    <p:sldId id="256" r:id="rId3"/>
    <p:sldId id="257" r:id="rId4"/>
    <p:sldId id="258" r:id="rId5"/>
    <p:sldId id="259" r:id="rId6"/>
    <p:sldId id="260" r:id="rId7"/>
    <p:sldId id="261" r:id="rId8"/>
    <p:sldId id="262" r:id="rId9"/>
    <p:sldId id="378" r:id="rId10"/>
    <p:sldId id="263" r:id="rId11"/>
    <p:sldId id="265" r:id="rId12"/>
    <p:sldId id="379" r:id="rId13"/>
    <p:sldId id="268" r:id="rId14"/>
    <p:sldId id="269" r:id="rId15"/>
    <p:sldId id="271" r:id="rId16"/>
    <p:sldId id="273" r:id="rId17"/>
    <p:sldId id="272" r:id="rId18"/>
    <p:sldId id="424" r:id="rId19"/>
    <p:sldId id="274" r:id="rId20"/>
    <p:sldId id="275" r:id="rId21"/>
    <p:sldId id="276" r:id="rId22"/>
    <p:sldId id="317" r:id="rId23"/>
    <p:sldId id="280" r:id="rId24"/>
    <p:sldId id="279" r:id="rId25"/>
    <p:sldId id="380" r:id="rId26"/>
    <p:sldId id="381" r:id="rId27"/>
    <p:sldId id="281" r:id="rId28"/>
    <p:sldId id="415" r:id="rId29"/>
    <p:sldId id="282" r:id="rId30"/>
    <p:sldId id="285" r:id="rId31"/>
    <p:sldId id="416" r:id="rId32"/>
    <p:sldId id="417" r:id="rId33"/>
    <p:sldId id="286" r:id="rId34"/>
    <p:sldId id="303" r:id="rId35"/>
    <p:sldId id="325" r:id="rId36"/>
    <p:sldId id="301" r:id="rId37"/>
    <p:sldId id="382" r:id="rId38"/>
    <p:sldId id="300" r:id="rId39"/>
    <p:sldId id="383" r:id="rId40"/>
    <p:sldId id="299" r:id="rId41"/>
    <p:sldId id="384" r:id="rId42"/>
    <p:sldId id="298" r:id="rId43"/>
    <p:sldId id="297" r:id="rId44"/>
    <p:sldId id="296" r:id="rId45"/>
    <p:sldId id="295" r:id="rId46"/>
    <p:sldId id="293" r:id="rId47"/>
    <p:sldId id="292" r:id="rId48"/>
    <p:sldId id="291" r:id="rId49"/>
    <p:sldId id="290" r:id="rId50"/>
    <p:sldId id="289" r:id="rId51"/>
    <p:sldId id="389" r:id="rId52"/>
    <p:sldId id="411" r:id="rId53"/>
    <p:sldId id="412" r:id="rId54"/>
    <p:sldId id="413" r:id="rId55"/>
    <p:sldId id="426" r:id="rId56"/>
    <p:sldId id="438" r:id="rId57"/>
    <p:sldId id="414" r:id="rId58"/>
    <p:sldId id="304" r:id="rId59"/>
    <p:sldId id="432" r:id="rId60"/>
    <p:sldId id="433" r:id="rId61"/>
    <p:sldId id="434" r:id="rId62"/>
    <p:sldId id="435" r:id="rId63"/>
    <p:sldId id="431" r:id="rId64"/>
    <p:sldId id="305" r:id="rId65"/>
    <p:sldId id="306" r:id="rId66"/>
    <p:sldId id="307" r:id="rId67"/>
    <p:sldId id="308" r:id="rId68"/>
    <p:sldId id="385" r:id="rId69"/>
    <p:sldId id="309" r:id="rId70"/>
    <p:sldId id="386" r:id="rId71"/>
    <p:sldId id="310" r:id="rId72"/>
    <p:sldId id="387" r:id="rId73"/>
    <p:sldId id="287" r:id="rId74"/>
    <p:sldId id="425" r:id="rId75"/>
    <p:sldId id="363" r:id="rId76"/>
    <p:sldId id="311" r:id="rId77"/>
    <p:sldId id="388" r:id="rId78"/>
    <p:sldId id="390" r:id="rId79"/>
    <p:sldId id="312" r:id="rId80"/>
    <p:sldId id="391" r:id="rId81"/>
    <p:sldId id="392" r:id="rId82"/>
    <p:sldId id="393" r:id="rId83"/>
    <p:sldId id="394" r:id="rId84"/>
    <p:sldId id="314" r:id="rId85"/>
    <p:sldId id="395" r:id="rId86"/>
    <p:sldId id="313" r:id="rId87"/>
    <p:sldId id="366" r:id="rId88"/>
    <p:sldId id="364" r:id="rId89"/>
    <p:sldId id="367" r:id="rId90"/>
    <p:sldId id="319" r:id="rId91"/>
    <p:sldId id="399" r:id="rId92"/>
    <p:sldId id="320" r:id="rId93"/>
    <p:sldId id="321" r:id="rId94"/>
    <p:sldId id="427" r:id="rId95"/>
    <p:sldId id="322" r:id="rId96"/>
    <p:sldId id="323" r:id="rId97"/>
    <p:sldId id="324" r:id="rId98"/>
    <p:sldId id="326" r:id="rId99"/>
    <p:sldId id="327" r:id="rId100"/>
    <p:sldId id="328" r:id="rId101"/>
    <p:sldId id="400" r:id="rId102"/>
    <p:sldId id="368" r:id="rId103"/>
    <p:sldId id="330" r:id="rId104"/>
    <p:sldId id="331" r:id="rId105"/>
    <p:sldId id="370" r:id="rId106"/>
    <p:sldId id="332" r:id="rId107"/>
    <p:sldId id="372" r:id="rId108"/>
    <p:sldId id="334" r:id="rId109"/>
    <p:sldId id="335" r:id="rId110"/>
    <p:sldId id="373" r:id="rId111"/>
    <p:sldId id="337" r:id="rId112"/>
    <p:sldId id="338" r:id="rId113"/>
    <p:sldId id="339" r:id="rId114"/>
    <p:sldId id="340" r:id="rId115"/>
    <p:sldId id="341" r:id="rId116"/>
    <p:sldId id="418" r:id="rId117"/>
    <p:sldId id="428" r:id="rId118"/>
    <p:sldId id="342" r:id="rId119"/>
    <p:sldId id="343" r:id="rId120"/>
    <p:sldId id="402" r:id="rId121"/>
    <p:sldId id="375" r:id="rId122"/>
    <p:sldId id="344" r:id="rId123"/>
    <p:sldId id="345" r:id="rId124"/>
    <p:sldId id="346" r:id="rId125"/>
    <p:sldId id="403" r:id="rId126"/>
    <p:sldId id="347" r:id="rId127"/>
    <p:sldId id="348" r:id="rId128"/>
    <p:sldId id="404" r:id="rId129"/>
    <p:sldId id="349" r:id="rId130"/>
    <p:sldId id="350" r:id="rId131"/>
    <p:sldId id="408" r:id="rId132"/>
    <p:sldId id="407" r:id="rId133"/>
    <p:sldId id="351" r:id="rId134"/>
    <p:sldId id="362" r:id="rId135"/>
    <p:sldId id="354" r:id="rId136"/>
    <p:sldId id="376" r:id="rId137"/>
    <p:sldId id="429" r:id="rId138"/>
    <p:sldId id="357" r:id="rId139"/>
    <p:sldId id="405" r:id="rId140"/>
    <p:sldId id="406" r:id="rId141"/>
    <p:sldId id="358" r:id="rId142"/>
    <p:sldId id="444" r:id="rId143"/>
    <p:sldId id="419" r:id="rId144"/>
    <p:sldId id="420" r:id="rId145"/>
    <p:sldId id="421" r:id="rId146"/>
    <p:sldId id="422" r:id="rId147"/>
    <p:sldId id="423" r:id="rId148"/>
    <p:sldId id="439" r:id="rId149"/>
    <p:sldId id="440" r:id="rId150"/>
    <p:sldId id="442" r:id="rId151"/>
    <p:sldId id="443" r:id="rId152"/>
    <p:sldId id="359" r:id="rId153"/>
    <p:sldId id="360" r:id="rId154"/>
    <p:sldId id="361" r:id="rId155"/>
    <p:sldId id="436" r:id="rId156"/>
    <p:sldId id="437" r:id="rId157"/>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chemeClr val="tx1"/>
        </a:solidFill>
        <a:latin typeface="Times New Roman" charset="0"/>
        <a:ea typeface="宋体" charset="-122"/>
        <a:cs typeface="+mn-cs"/>
      </a:defRPr>
    </a:lvl1pPr>
    <a:lvl2pPr marL="4572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2pPr>
    <a:lvl3pPr marL="9144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3pPr>
    <a:lvl4pPr marL="13716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4pPr>
    <a:lvl5pPr marL="18288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5pPr>
    <a:lvl6pPr marL="2286000" algn="l" defTabSz="914400" rtl="0" eaLnBrk="1" latinLnBrk="0" hangingPunct="1">
      <a:defRPr kumimoji="1" sz="2800" kern="1200">
        <a:solidFill>
          <a:schemeClr val="tx1"/>
        </a:solidFill>
        <a:latin typeface="Times New Roman" charset="0"/>
        <a:ea typeface="宋体" charset="-122"/>
        <a:cs typeface="+mn-cs"/>
      </a:defRPr>
    </a:lvl6pPr>
    <a:lvl7pPr marL="2743200" algn="l" defTabSz="914400" rtl="0" eaLnBrk="1" latinLnBrk="0" hangingPunct="1">
      <a:defRPr kumimoji="1" sz="2800" kern="1200">
        <a:solidFill>
          <a:schemeClr val="tx1"/>
        </a:solidFill>
        <a:latin typeface="Times New Roman" charset="0"/>
        <a:ea typeface="宋体" charset="-122"/>
        <a:cs typeface="+mn-cs"/>
      </a:defRPr>
    </a:lvl7pPr>
    <a:lvl8pPr marL="3200400" algn="l" defTabSz="914400" rtl="0" eaLnBrk="1" latinLnBrk="0" hangingPunct="1">
      <a:defRPr kumimoji="1" sz="2800" kern="1200">
        <a:solidFill>
          <a:schemeClr val="tx1"/>
        </a:solidFill>
        <a:latin typeface="Times New Roman" charset="0"/>
        <a:ea typeface="宋体" charset="-122"/>
        <a:cs typeface="+mn-cs"/>
      </a:defRPr>
    </a:lvl8pPr>
    <a:lvl9pPr marL="3657600" algn="l" defTabSz="914400" rtl="0" eaLnBrk="1" latinLnBrk="0" hangingPunct="1">
      <a:defRPr kumimoji="1" sz="2800" kern="1200">
        <a:solidFill>
          <a:schemeClr val="tx1"/>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3792">
          <p15:clr>
            <a:srgbClr val="A4A3A4"/>
          </p15:clr>
        </p15:guide>
        <p15:guide id="2" pos="4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AF2CE"/>
    <a:srgbClr val="FBE2DF"/>
    <a:srgbClr val="990000"/>
    <a:srgbClr val="CC6600"/>
    <a:srgbClr val="333399"/>
    <a:srgbClr val="0066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23" autoAdjust="0"/>
    <p:restoredTop sz="83089" autoAdjust="0"/>
  </p:normalViewPr>
  <p:slideViewPr>
    <p:cSldViewPr>
      <p:cViewPr varScale="1">
        <p:scale>
          <a:sx n="108" d="100"/>
          <a:sy n="108" d="100"/>
        </p:scale>
        <p:origin x="1168" y="184"/>
      </p:cViewPr>
      <p:guideLst>
        <p:guide orient="horz" pos="3792"/>
        <p:guide pos="48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26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D0A06ED-93B8-2948-AF16-8607BF6A38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D071E6F-1868-9E4D-B452-2FEF406009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本章内容比较重要，树也是很多算法的基础，希望大家能好好掌握</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a:t>
            </a:fld>
            <a:endParaRPr lang="en-US" altLang="zh-CN"/>
          </a:p>
        </p:txBody>
      </p:sp>
    </p:spTree>
    <p:extLst>
      <p:ext uri="{BB962C8B-B14F-4D97-AF65-F5344CB8AC3E}">
        <p14:creationId xmlns:p14="http://schemas.microsoft.com/office/powerpoint/2010/main" val="130105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小米出品，亲戚计算器</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14</a:t>
            </a:fld>
            <a:endParaRPr lang="en-US" altLang="zh-CN"/>
          </a:p>
        </p:txBody>
      </p:sp>
    </p:spTree>
    <p:extLst>
      <p:ext uri="{BB962C8B-B14F-4D97-AF65-F5344CB8AC3E}">
        <p14:creationId xmlns:p14="http://schemas.microsoft.com/office/powerpoint/2010/main" val="354815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去掉根节点，剩下的部分就是森林</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15</a:t>
            </a:fld>
            <a:endParaRPr lang="en-US" altLang="zh-CN"/>
          </a:p>
        </p:txBody>
      </p:sp>
    </p:spTree>
    <p:extLst>
      <p:ext uri="{BB962C8B-B14F-4D97-AF65-F5344CB8AC3E}">
        <p14:creationId xmlns:p14="http://schemas.microsoft.com/office/powerpoint/2010/main" val="113945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a:t>这里我们明确了左子树和右子树。所以在画的时候一定区分开，这是有序树</a:t>
            </a:r>
          </a:p>
        </p:txBody>
      </p:sp>
      <p:sp>
        <p:nvSpPr>
          <p:cNvPr id="4" name="幻灯片编号占位符 3"/>
          <p:cNvSpPr>
            <a:spLocks noGrp="1"/>
          </p:cNvSpPr>
          <p:nvPr>
            <p:ph type="sldNum" sz="quarter" idx="5"/>
          </p:nvPr>
        </p:nvSpPr>
        <p:spPr/>
        <p:txBody>
          <a:bodyPr/>
          <a:lstStyle/>
          <a:p>
            <a:pPr>
              <a:defRPr/>
            </a:pPr>
            <a:fld id="{8808A912-F7B3-4C45-9ABE-91597890CA36}" type="slidenum">
              <a:rPr lang="en-US" altLang="zh-CN"/>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定义跟树类似，只不过这个树之后又两个子树</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18</a:t>
            </a:fld>
            <a:endParaRPr lang="en-US" altLang="zh-CN"/>
          </a:p>
        </p:txBody>
      </p:sp>
    </p:spTree>
    <p:extLst>
      <p:ext uri="{BB962C8B-B14F-4D97-AF65-F5344CB8AC3E}">
        <p14:creationId xmlns:p14="http://schemas.microsoft.com/office/powerpoint/2010/main" val="53565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种形态</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19</a:t>
            </a:fld>
            <a:endParaRPr lang="en-US" altLang="zh-CN"/>
          </a:p>
        </p:txBody>
      </p:sp>
    </p:spTree>
    <p:extLst>
      <p:ext uri="{BB962C8B-B14F-4D97-AF65-F5344CB8AC3E}">
        <p14:creationId xmlns:p14="http://schemas.microsoft.com/office/powerpoint/2010/main" val="3819613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a:t>
            </a:r>
            <a:r>
              <a:rPr lang="zh-CN" altLang="en-US" dirty="0"/>
              <a:t>，先序遍历，</a:t>
            </a:r>
            <a:r>
              <a:rPr lang="en-US" altLang="zh-CN" dirty="0"/>
              <a:t>In</a:t>
            </a:r>
            <a:r>
              <a:rPr lang="zh-CN" altLang="en-US" dirty="0"/>
              <a:t>中序，</a:t>
            </a:r>
            <a:r>
              <a:rPr lang="en-US" altLang="zh-CN" dirty="0"/>
              <a:t>Post</a:t>
            </a:r>
            <a:r>
              <a:rPr lang="zh-CN" altLang="en-US" dirty="0"/>
              <a:t>后序，</a:t>
            </a:r>
            <a:r>
              <a:rPr lang="en-US" altLang="zh-CN" dirty="0"/>
              <a:t>Level</a:t>
            </a:r>
            <a:r>
              <a:rPr lang="zh-CN" altLang="en-US" dirty="0"/>
              <a:t>广度优先遍历</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21</a:t>
            </a:fld>
            <a:endParaRPr lang="en-US" altLang="zh-CN"/>
          </a:p>
        </p:txBody>
      </p:sp>
    </p:spTree>
    <p:extLst>
      <p:ext uri="{BB962C8B-B14F-4D97-AF65-F5344CB8AC3E}">
        <p14:creationId xmlns:p14="http://schemas.microsoft.com/office/powerpoint/2010/main" val="2646756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24</a:t>
            </a:fld>
            <a:endParaRPr lang="en-US" altLang="zh-CN"/>
          </a:p>
        </p:txBody>
      </p:sp>
    </p:spTree>
    <p:extLst>
      <p:ext uri="{BB962C8B-B14F-4D97-AF65-F5344CB8AC3E}">
        <p14:creationId xmlns:p14="http://schemas.microsoft.com/office/powerpoint/2010/main" val="180491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等比数列求和 </a:t>
            </a:r>
            <a:r>
              <a:rPr kumimoji="1" lang="en-US" altLang="zh-CN" dirty="0"/>
              <a:t>a1*</a:t>
            </a:r>
            <a:r>
              <a:rPr kumimoji="1" lang="zh-CN" altLang="en-US" dirty="0"/>
              <a:t>（</a:t>
            </a:r>
            <a:r>
              <a:rPr kumimoji="1" lang="en-US" altLang="zh-CN" dirty="0"/>
              <a:t>1-q^n</a:t>
            </a:r>
            <a:r>
              <a:rPr kumimoji="1" lang="zh-CN" altLang="en-US" dirty="0"/>
              <a:t>）</a:t>
            </a:r>
            <a:r>
              <a:rPr kumimoji="1" lang="en-US" altLang="zh-CN" dirty="0"/>
              <a:t>/(1-q)</a:t>
            </a:r>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25</a:t>
            </a:fld>
            <a:endParaRPr lang="en-US" altLang="zh-CN"/>
          </a:p>
        </p:txBody>
      </p:sp>
    </p:spTree>
    <p:extLst>
      <p:ext uri="{BB962C8B-B14F-4D97-AF65-F5344CB8AC3E}">
        <p14:creationId xmlns:p14="http://schemas.microsoft.com/office/powerpoint/2010/main" val="1971264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分之数为</a:t>
            </a:r>
            <a:r>
              <a:rPr kumimoji="1" lang="en-US" altLang="zh-CN" dirty="0"/>
              <a:t>b=n1+2n2</a:t>
            </a:r>
          </a:p>
          <a:p>
            <a:r>
              <a:rPr kumimoji="1" lang="zh-CN" altLang="en-US" dirty="0"/>
              <a:t>除了根节点，每一个节点都有一个分支指向它，所以呢 </a:t>
            </a:r>
            <a:r>
              <a:rPr kumimoji="1" lang="en-US" altLang="zh-CN" dirty="0"/>
              <a:t>b</a:t>
            </a:r>
            <a:r>
              <a:rPr kumimoji="1" lang="zh-CN" altLang="en-US" dirty="0"/>
              <a:t> </a:t>
            </a:r>
            <a:r>
              <a:rPr kumimoji="1" lang="en-US" altLang="zh-CN" dirty="0"/>
              <a:t>= n -1</a:t>
            </a:r>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26</a:t>
            </a:fld>
            <a:endParaRPr lang="en-US" altLang="zh-CN"/>
          </a:p>
        </p:txBody>
      </p:sp>
    </p:spTree>
    <p:extLst>
      <p:ext uri="{BB962C8B-B14F-4D97-AF65-F5344CB8AC3E}">
        <p14:creationId xmlns:p14="http://schemas.microsoft.com/office/powerpoint/2010/main" val="335639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满二叉树，每一层都达到了节点最大</a:t>
            </a:r>
            <a:endParaRPr kumimoji="1" lang="en-US" altLang="zh-CN" dirty="0"/>
          </a:p>
          <a:p>
            <a:endParaRPr kumimoji="1" lang="en-US" altLang="zh-CN" dirty="0"/>
          </a:p>
          <a:p>
            <a:r>
              <a:rPr kumimoji="1" lang="zh-CN" altLang="en-US" dirty="0"/>
              <a:t>完全二叉树，简单说就是如果有</a:t>
            </a:r>
            <a:r>
              <a:rPr kumimoji="1" lang="en-US" altLang="zh-CN" dirty="0"/>
              <a:t>n</a:t>
            </a:r>
            <a:r>
              <a:rPr kumimoji="1" lang="zh-CN" altLang="en-US" dirty="0"/>
              <a:t>层，前</a:t>
            </a:r>
            <a:r>
              <a:rPr kumimoji="1" lang="en-US" altLang="zh-CN" dirty="0"/>
              <a:t>n-1</a:t>
            </a:r>
            <a:r>
              <a:rPr kumimoji="1" lang="zh-CN" altLang="en-US" dirty="0"/>
              <a:t>层全满，第</a:t>
            </a:r>
            <a:r>
              <a:rPr kumimoji="1" lang="en-US" altLang="zh-CN" dirty="0"/>
              <a:t>n</a:t>
            </a:r>
            <a:r>
              <a:rPr kumimoji="1" lang="zh-CN" altLang="en-US" dirty="0"/>
              <a:t>层，从左向右排列</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27</a:t>
            </a:fld>
            <a:endParaRPr lang="en-US" altLang="zh-CN"/>
          </a:p>
        </p:txBody>
      </p:sp>
    </p:spTree>
    <p:extLst>
      <p:ext uri="{BB962C8B-B14F-4D97-AF65-F5344CB8AC3E}">
        <p14:creationId xmlns:p14="http://schemas.microsoft.com/office/powerpoint/2010/main" val="79309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a:t>树的定义又用到树，所以，他是一个递归定义</a:t>
            </a:r>
          </a:p>
        </p:txBody>
      </p:sp>
      <p:sp>
        <p:nvSpPr>
          <p:cNvPr id="4" name="幻灯片编号占位符 3"/>
          <p:cNvSpPr>
            <a:spLocks noGrp="1"/>
          </p:cNvSpPr>
          <p:nvPr>
            <p:ph type="sldNum" sz="quarter" idx="5"/>
          </p:nvPr>
        </p:nvSpPr>
        <p:spPr/>
        <p:txBody>
          <a:bodyPr/>
          <a:lstStyle/>
          <a:p>
            <a:pPr>
              <a:defRPr/>
            </a:pPr>
            <a:fld id="{2B8B5979-4D7B-F741-8C58-A3085B519FD7}" type="slidenum">
              <a:rPr lang="en-US" altLang="zh-CN"/>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结论要记住，因为后面讨论很多问题的时候都要用到这个结论</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29</a:t>
            </a:fld>
            <a:endParaRPr lang="en-US" altLang="zh-CN"/>
          </a:p>
        </p:txBody>
      </p:sp>
    </p:spTree>
    <p:extLst>
      <p:ext uri="{BB962C8B-B14F-4D97-AF65-F5344CB8AC3E}">
        <p14:creationId xmlns:p14="http://schemas.microsoft.com/office/powerpoint/2010/main" val="1606208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在同一层次上，根据公式，我们算出他们的儿子。编号正好连接起来，是完全二叉树</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31</a:t>
            </a:fld>
            <a:endParaRPr lang="en-US" altLang="zh-CN"/>
          </a:p>
        </p:txBody>
      </p:sp>
    </p:spTree>
    <p:extLst>
      <p:ext uri="{BB962C8B-B14F-4D97-AF65-F5344CB8AC3E}">
        <p14:creationId xmlns:p14="http://schemas.microsoft.com/office/powerpoint/2010/main" val="108941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不在一个层次上，算出儿子，发现也是有顺序的，成立</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32</a:t>
            </a:fld>
            <a:endParaRPr lang="en-US" altLang="zh-CN"/>
          </a:p>
        </p:txBody>
      </p:sp>
    </p:spTree>
    <p:extLst>
      <p:ext uri="{BB962C8B-B14F-4D97-AF65-F5344CB8AC3E}">
        <p14:creationId xmlns:p14="http://schemas.microsoft.com/office/powerpoint/2010/main" val="1828756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(N+1)*2-1 </a:t>
            </a:r>
            <a:r>
              <a:rPr kumimoji="1" lang="zh-CN" altLang="en-US" dirty="0"/>
              <a:t>左儿子，</a:t>
            </a:r>
            <a:r>
              <a:rPr kumimoji="1" lang="en-US" altLang="zh-CN" dirty="0"/>
              <a:t>2(n+1)</a:t>
            </a:r>
            <a:r>
              <a:rPr kumimoji="1" lang="zh-CN" altLang="en-US" dirty="0"/>
              <a:t>右儿子</a:t>
            </a:r>
            <a:endParaRPr kumimoji="1" lang="en-US" altLang="zh-CN" dirty="0"/>
          </a:p>
          <a:p>
            <a:endParaRPr kumimoji="1" lang="en-US" altLang="zh-CN" dirty="0"/>
          </a:p>
          <a:p>
            <a:r>
              <a:rPr kumimoji="1" lang="zh-CN" altLang="en-US" dirty="0"/>
              <a:t>这里面有很多空间是空的，因为我们必须严格按照下标位置存储，以防有插入和删除操作。</a:t>
            </a:r>
            <a:endParaRPr kumimoji="1" lang="en-US" altLang="zh-CN" dirty="0"/>
          </a:p>
          <a:p>
            <a:endParaRPr kumimoji="1" lang="en-US" altLang="zh-CN" dirty="0"/>
          </a:p>
          <a:p>
            <a:r>
              <a:rPr kumimoji="1" lang="zh-CN" altLang="en-US" dirty="0"/>
              <a:t>因此，这种存储结构对于满二叉树和完全二叉树特别适用，因为方便定位和随机存储</a:t>
            </a:r>
            <a:endParaRPr kumimoji="1" lang="en-US" altLang="zh-CN" dirty="0"/>
          </a:p>
          <a:p>
            <a:endParaRPr kumimoji="1" lang="en-US" altLang="zh-CN" dirty="0"/>
          </a:p>
          <a:p>
            <a:r>
              <a:rPr kumimoji="1" lang="zh-CN" altLang="en-US" dirty="0"/>
              <a:t>但是在最后增加结点，特别消耗空间。</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35</a:t>
            </a:fld>
            <a:endParaRPr lang="en-US" altLang="zh-CN"/>
          </a:p>
        </p:txBody>
      </p:sp>
    </p:spTree>
    <p:extLst>
      <p:ext uri="{BB962C8B-B14F-4D97-AF65-F5344CB8AC3E}">
        <p14:creationId xmlns:p14="http://schemas.microsoft.com/office/powerpoint/2010/main" val="1358346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这是我们最常用的一种存储方式，是我们用到最多的</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37</a:t>
            </a:fld>
            <a:endParaRPr lang="en-US" altLang="zh-CN"/>
          </a:p>
        </p:txBody>
      </p:sp>
    </p:spTree>
    <p:extLst>
      <p:ext uri="{BB962C8B-B14F-4D97-AF65-F5344CB8AC3E}">
        <p14:creationId xmlns:p14="http://schemas.microsoft.com/office/powerpoint/2010/main" val="181582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区别在于仅仅多了一个</a:t>
            </a:r>
            <a:r>
              <a:rPr kumimoji="1" lang="en-US" altLang="zh-CN" dirty="0"/>
              <a:t>parent</a:t>
            </a:r>
            <a:r>
              <a:rPr kumimoji="1" lang="zh-CN" altLang="en-US" dirty="0"/>
              <a:t>，可以倒着往回查，二叉链表没法回退</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39</a:t>
            </a:fld>
            <a:endParaRPr lang="en-US" altLang="zh-CN"/>
          </a:p>
        </p:txBody>
      </p:sp>
    </p:spTree>
    <p:extLst>
      <p:ext uri="{BB962C8B-B14F-4D97-AF65-F5344CB8AC3E}">
        <p14:creationId xmlns:p14="http://schemas.microsoft.com/office/powerpoint/2010/main" val="105346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记录父亲节点的地址，并保存他自己是左孩子还是右孩子（在空白处把树画出来）</a:t>
            </a:r>
            <a:endParaRPr kumimoji="1" lang="en-US" altLang="zh-CN" dirty="0"/>
          </a:p>
          <a:p>
            <a:endParaRPr kumimoji="1" lang="en-US" altLang="zh-CN" dirty="0"/>
          </a:p>
          <a:p>
            <a:r>
              <a:rPr kumimoji="1" lang="zh-CN" altLang="en-US" dirty="0"/>
              <a:t>由双亲找孩子需要遍历</a:t>
            </a:r>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41</a:t>
            </a:fld>
            <a:endParaRPr lang="en-US" altLang="zh-CN"/>
          </a:p>
        </p:txBody>
      </p:sp>
    </p:spTree>
    <p:extLst>
      <p:ext uri="{BB962C8B-B14F-4D97-AF65-F5344CB8AC3E}">
        <p14:creationId xmlns:p14="http://schemas.microsoft.com/office/powerpoint/2010/main" val="698552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遍历涉及一个遍历路径的问题，线性结构只有一条路径，二叉树由于有两个后继，所以遍历路径也不同</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45</a:t>
            </a:fld>
            <a:endParaRPr lang="en-US" altLang="zh-CN"/>
          </a:p>
        </p:txBody>
      </p:sp>
    </p:spTree>
    <p:extLst>
      <p:ext uri="{BB962C8B-B14F-4D97-AF65-F5344CB8AC3E}">
        <p14:creationId xmlns:p14="http://schemas.microsoft.com/office/powerpoint/2010/main" val="119463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通常，我们用第二种</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46</a:t>
            </a:fld>
            <a:endParaRPr lang="en-US" altLang="zh-CN"/>
          </a:p>
        </p:txBody>
      </p:sp>
    </p:spTree>
    <p:extLst>
      <p:ext uri="{BB962C8B-B14F-4D97-AF65-F5344CB8AC3E}">
        <p14:creationId xmlns:p14="http://schemas.microsoft.com/office/powerpoint/2010/main" val="2066595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分别解释三种方法</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47</a:t>
            </a:fld>
            <a:endParaRPr lang="en-US" altLang="zh-CN"/>
          </a:p>
        </p:txBody>
      </p:sp>
    </p:spTree>
    <p:extLst>
      <p:ext uri="{BB962C8B-B14F-4D97-AF65-F5344CB8AC3E}">
        <p14:creationId xmlns:p14="http://schemas.microsoft.com/office/powerpoint/2010/main" val="1920351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a:t>1</a:t>
            </a:r>
            <a:r>
              <a:rPr lang="zh-CN" altLang="en-US" dirty="0"/>
              <a:t>、只有一个结点的时候，表明仅有根结点，所以没有数据关系。</a:t>
            </a:r>
            <a:endParaRPr lang="en-US" altLang="zh-CN" dirty="0"/>
          </a:p>
          <a:p>
            <a:pPr eaLnBrk="1" hangingPunct="1">
              <a:defRPr/>
            </a:pPr>
            <a:r>
              <a:rPr lang="en-US" altLang="zh-CN" dirty="0"/>
              <a:t>2</a:t>
            </a:r>
            <a:r>
              <a:rPr lang="zh-CN" altLang="en-US" dirty="0"/>
              <a:t>、</a:t>
            </a:r>
            <a:r>
              <a:rPr lang="en-US" altLang="zh-CN" b="1" dirty="0" err="1">
                <a:solidFill>
                  <a:srgbClr val="990033"/>
                </a:solidFill>
                <a:latin typeface="宋体" charset="-122"/>
              </a:rPr>
              <a:t>D</a:t>
            </a:r>
            <a:r>
              <a:rPr lang="en-US" altLang="zh-CN" b="1" baseline="-25000" dirty="0" err="1">
                <a:solidFill>
                  <a:srgbClr val="990033"/>
                </a:solidFill>
                <a:latin typeface="宋体" charset="-122"/>
              </a:rPr>
              <a:t>j</a:t>
            </a:r>
            <a:r>
              <a:rPr lang="en-US" altLang="en-US" b="1" dirty="0">
                <a:latin typeface="宋体" charset="-122"/>
              </a:rPr>
              <a:t>∩</a:t>
            </a:r>
            <a:r>
              <a:rPr lang="en-US" altLang="zh-CN" b="1" dirty="0">
                <a:solidFill>
                  <a:srgbClr val="990033"/>
                </a:solidFill>
                <a:latin typeface="宋体" charset="-122"/>
              </a:rPr>
              <a:t> </a:t>
            </a:r>
            <a:r>
              <a:rPr lang="en-US" altLang="zh-CN" b="1" dirty="0" err="1">
                <a:solidFill>
                  <a:srgbClr val="990033"/>
                </a:solidFill>
                <a:latin typeface="宋体" charset="-122"/>
              </a:rPr>
              <a:t>D</a:t>
            </a:r>
            <a:r>
              <a:rPr lang="en-US" altLang="zh-CN" b="1" baseline="-25000" dirty="0" err="1">
                <a:solidFill>
                  <a:srgbClr val="990033"/>
                </a:solidFill>
                <a:latin typeface="宋体" charset="-122"/>
              </a:rPr>
              <a:t>k</a:t>
            </a:r>
            <a:r>
              <a:rPr lang="en-US" altLang="zh-CN" b="1" dirty="0">
                <a:solidFill>
                  <a:srgbClr val="990033"/>
                </a:solidFill>
                <a:latin typeface="宋体" charset="-122"/>
              </a:rPr>
              <a:t>= </a:t>
            </a:r>
            <a:r>
              <a:rPr lang="en-US" altLang="zh-CN" b="1" dirty="0" err="1">
                <a:solidFill>
                  <a:srgbClr val="990000"/>
                </a:solidFill>
                <a:latin typeface="宋体" charset="-122"/>
              </a:rPr>
              <a:t>Ø</a:t>
            </a:r>
            <a:r>
              <a:rPr lang="zh-CN" altLang="en-US" b="1" dirty="0">
                <a:solidFill>
                  <a:srgbClr val="990000"/>
                </a:solidFill>
                <a:latin typeface="宋体" charset="-122"/>
              </a:rPr>
              <a:t> 表明是互不相交的子集，</a:t>
            </a:r>
            <a:r>
              <a:rPr lang="en-US" altLang="zh-CN" b="1" dirty="0">
                <a:solidFill>
                  <a:srgbClr val="990000"/>
                </a:solidFill>
                <a:latin typeface="宋体" charset="-122"/>
              </a:rPr>
              <a:t>xi</a:t>
            </a:r>
            <a:r>
              <a:rPr lang="zh-CN" altLang="en-US" b="1" dirty="0">
                <a:solidFill>
                  <a:srgbClr val="990000"/>
                </a:solidFill>
                <a:latin typeface="宋体" charset="-122"/>
              </a:rPr>
              <a:t>相当于子树的根节点</a:t>
            </a:r>
            <a:endParaRPr lang="en-US" altLang="zh-CN" b="1" dirty="0">
              <a:solidFill>
                <a:srgbClr val="990000"/>
              </a:solidFill>
              <a:latin typeface="宋体" charset="-122"/>
            </a:endParaRPr>
          </a:p>
          <a:p>
            <a:pPr eaLnBrk="1" hangingPunct="1">
              <a:defRPr/>
            </a:pPr>
            <a:endParaRPr lang="en-US" altLang="zh-CN" b="1" dirty="0">
              <a:solidFill>
                <a:srgbClr val="990000"/>
              </a:solidFill>
              <a:latin typeface="宋体" charset="-122"/>
            </a:endParaRPr>
          </a:p>
          <a:p>
            <a:pPr eaLnBrk="1" hangingPunct="1">
              <a:defRPr/>
            </a:pPr>
            <a:r>
              <a:rPr lang="en-US" altLang="zh-CN" b="1" dirty="0">
                <a:solidFill>
                  <a:srgbClr val="990000"/>
                </a:solidFill>
                <a:latin typeface="宋体" charset="-122"/>
              </a:rPr>
              <a:t>(</a:t>
            </a:r>
            <a:r>
              <a:rPr lang="en-US" altLang="zh-Hans" b="1" dirty="0">
                <a:solidFill>
                  <a:srgbClr val="990000"/>
                </a:solidFill>
                <a:latin typeface="宋体" charset="-122"/>
              </a:rPr>
              <a:t>3</a:t>
            </a:r>
            <a:r>
              <a:rPr lang="en-US" altLang="zh-CN" b="1" dirty="0">
                <a:solidFill>
                  <a:srgbClr val="990000"/>
                </a:solidFill>
                <a:latin typeface="宋体" charset="-122"/>
              </a:rPr>
              <a:t>)</a:t>
            </a:r>
            <a:r>
              <a:rPr lang="zh-CN" altLang="en-US" b="1" dirty="0">
                <a:solidFill>
                  <a:srgbClr val="990000"/>
                </a:solidFill>
                <a:latin typeface="宋体" charset="-122"/>
              </a:rPr>
              <a:t>代表什么意思呢？就是说，把子树跟</a:t>
            </a:r>
            <a:r>
              <a:rPr lang="en-US" altLang="zh-CN" b="1" dirty="0">
                <a:solidFill>
                  <a:srgbClr val="990000"/>
                </a:solidFill>
                <a:latin typeface="宋体" charset="-122"/>
              </a:rPr>
              <a:t>root</a:t>
            </a:r>
            <a:r>
              <a:rPr lang="zh-CN" altLang="en-US" b="1" dirty="0">
                <a:solidFill>
                  <a:srgbClr val="990000"/>
                </a:solidFill>
                <a:latin typeface="宋体" charset="-122"/>
              </a:rPr>
              <a:t>的关系去掉，剩下的关系再做一个划分，他们是没有交叉的，每一个划分属于</a:t>
            </a:r>
            <a:r>
              <a:rPr lang="en-US" altLang="zh-CN" b="1" dirty="0">
                <a:solidFill>
                  <a:srgbClr val="990000"/>
                </a:solidFill>
                <a:latin typeface="宋体" charset="-122"/>
              </a:rPr>
              <a:t>Di</a:t>
            </a:r>
            <a:r>
              <a:rPr lang="zh-CN" altLang="en-US" b="1" dirty="0">
                <a:solidFill>
                  <a:srgbClr val="990000"/>
                </a:solidFill>
                <a:latin typeface="宋体" charset="-122"/>
              </a:rPr>
              <a:t>，也是一个树？？</a:t>
            </a:r>
            <a:endParaRPr lang="zh-CN" altLang="en-US" dirty="0"/>
          </a:p>
        </p:txBody>
      </p:sp>
      <p:sp>
        <p:nvSpPr>
          <p:cNvPr id="4" name="幻灯片编号占位符 3"/>
          <p:cNvSpPr>
            <a:spLocks noGrp="1"/>
          </p:cNvSpPr>
          <p:nvPr>
            <p:ph type="sldNum" sz="quarter" idx="5"/>
          </p:nvPr>
        </p:nvSpPr>
        <p:spPr/>
        <p:txBody>
          <a:bodyPr/>
          <a:lstStyle/>
          <a:p>
            <a:pPr>
              <a:defRPr/>
            </a:pPr>
            <a:fld id="{84D12B48-EF0D-8E42-820C-B154BAF17A16}" type="slidenum">
              <a:rPr lang="en-US" altLang="zh-CN"/>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演示一下</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51</a:t>
            </a:fld>
            <a:endParaRPr lang="en-US" altLang="zh-CN"/>
          </a:p>
        </p:txBody>
      </p:sp>
    </p:spTree>
    <p:extLst>
      <p:ext uri="{BB962C8B-B14F-4D97-AF65-F5344CB8AC3E}">
        <p14:creationId xmlns:p14="http://schemas.microsoft.com/office/powerpoint/2010/main" val="702637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有最左找最左，每次循环都要找最左元素</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53</a:t>
            </a:fld>
            <a:endParaRPr lang="en-US" altLang="zh-CN"/>
          </a:p>
        </p:txBody>
      </p:sp>
    </p:spTree>
    <p:extLst>
      <p:ext uri="{BB962C8B-B14F-4D97-AF65-F5344CB8AC3E}">
        <p14:creationId xmlns:p14="http://schemas.microsoft.com/office/powerpoint/2010/main" val="297995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54</a:t>
            </a:fld>
            <a:endParaRPr lang="en-US" altLang="zh-CN"/>
          </a:p>
        </p:txBody>
      </p:sp>
    </p:spTree>
    <p:extLst>
      <p:ext uri="{BB962C8B-B14F-4D97-AF65-F5344CB8AC3E}">
        <p14:creationId xmlns:p14="http://schemas.microsoft.com/office/powerpoint/2010/main" val="708536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把字符串看成一个先序遍历的序列</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55</a:t>
            </a:fld>
            <a:endParaRPr lang="en-US" altLang="zh-CN"/>
          </a:p>
        </p:txBody>
      </p:sp>
    </p:spTree>
    <p:extLst>
      <p:ext uri="{BB962C8B-B14F-4D97-AF65-F5344CB8AC3E}">
        <p14:creationId xmlns:p14="http://schemas.microsoft.com/office/powerpoint/2010/main" val="64344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为什么不行？因为无法确定左右子树，中序连根结点都找不到</a:t>
            </a:r>
            <a:endParaRPr kumimoji="1" lang="en-US" altLang="zh-CN" dirty="0"/>
          </a:p>
          <a:p>
            <a:endParaRPr kumimoji="1" lang="en-US" altLang="zh-CN" dirty="0"/>
          </a:p>
          <a:p>
            <a:r>
              <a:rPr kumimoji="1" lang="zh-CN" altLang="en-US" dirty="0"/>
              <a:t>给先序序列，我们就能找到根</a:t>
            </a:r>
            <a:endParaRPr kumimoji="1" lang="en-US" altLang="zh-CN" dirty="0"/>
          </a:p>
          <a:p>
            <a:endParaRPr kumimoji="1" lang="en-US" altLang="zh-CN" dirty="0"/>
          </a:p>
          <a:p>
            <a:r>
              <a:rPr kumimoji="1" lang="zh-CN" altLang="en-US" dirty="0"/>
              <a:t>给了中序序列，就可以区分左子树和右子树</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59</a:t>
            </a:fld>
            <a:endParaRPr lang="en-US" altLang="zh-CN"/>
          </a:p>
        </p:txBody>
      </p:sp>
    </p:spTree>
    <p:extLst>
      <p:ext uri="{BB962C8B-B14F-4D97-AF65-F5344CB8AC3E}">
        <p14:creationId xmlns:p14="http://schemas.microsoft.com/office/powerpoint/2010/main" val="1627222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顺序讲解过程</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60</a:t>
            </a:fld>
            <a:endParaRPr lang="en-US" altLang="zh-CN"/>
          </a:p>
        </p:txBody>
      </p:sp>
    </p:spTree>
    <p:extLst>
      <p:ext uri="{BB962C8B-B14F-4D97-AF65-F5344CB8AC3E}">
        <p14:creationId xmlns:p14="http://schemas.microsoft.com/office/powerpoint/2010/main" val="2045472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a:t>
            </a:r>
            <a:r>
              <a:rPr kumimoji="1" lang="zh-CN" altLang="en-US" dirty="0"/>
              <a:t>表示结点的个数</a:t>
            </a:r>
            <a:endParaRPr kumimoji="1" lang="en-US" altLang="zh-CN" dirty="0"/>
          </a:p>
          <a:p>
            <a:r>
              <a:rPr kumimoji="1" lang="en-US" altLang="zh-CN" dirty="0"/>
              <a:t>K=search</a:t>
            </a:r>
            <a:r>
              <a:rPr kumimoji="1" lang="zh-CN" altLang="en-US" dirty="0"/>
              <a:t>，在中序序列中查找根节点</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61</a:t>
            </a:fld>
            <a:endParaRPr lang="en-US" altLang="zh-CN"/>
          </a:p>
        </p:txBody>
      </p:sp>
    </p:spTree>
    <p:extLst>
      <p:ext uri="{BB962C8B-B14F-4D97-AF65-F5344CB8AC3E}">
        <p14:creationId xmlns:p14="http://schemas.microsoft.com/office/powerpoint/2010/main" val="917622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a:t>
            </a:r>
            <a:r>
              <a:rPr kumimoji="1" lang="en-US" altLang="zh-CN" dirty="0"/>
              <a:t>k</a:t>
            </a:r>
            <a:r>
              <a:rPr kumimoji="1" lang="zh-CN" altLang="en-US" dirty="0"/>
              <a:t> </a:t>
            </a:r>
            <a:r>
              <a:rPr kumimoji="1" lang="en-US" altLang="zh-CN" dirty="0"/>
              <a:t>=</a:t>
            </a:r>
            <a:r>
              <a:rPr kumimoji="1" lang="zh-CN" altLang="en-US" dirty="0"/>
              <a:t> </a:t>
            </a:r>
            <a:r>
              <a:rPr kumimoji="1" lang="en-US" altLang="zh-CN" dirty="0"/>
              <a:t>is</a:t>
            </a:r>
            <a:r>
              <a:rPr kumimoji="1" lang="zh-CN" altLang="en-US" dirty="0"/>
              <a:t>，说明左子树为空</a:t>
            </a:r>
            <a:endParaRPr kumimoji="1" lang="en-US" altLang="zh-CN" dirty="0"/>
          </a:p>
          <a:p>
            <a:endParaRPr kumimoji="1" lang="en-US" altLang="zh-CN" dirty="0"/>
          </a:p>
          <a:p>
            <a:r>
              <a:rPr kumimoji="1" lang="zh-CN" altLang="en-US" dirty="0"/>
              <a:t>每一个参数的意思搞清楚（</a:t>
            </a:r>
            <a:r>
              <a:rPr kumimoji="1" lang="en-US" altLang="zh-CN" dirty="0"/>
              <a:t>1</a:t>
            </a:r>
            <a:r>
              <a:rPr kumimoji="1" lang="zh-CN" altLang="en-US" dirty="0"/>
              <a:t>：先序序列的起点，</a:t>
            </a:r>
            <a:r>
              <a:rPr kumimoji="1" lang="en-US" altLang="zh-CN" dirty="0"/>
              <a:t>2</a:t>
            </a:r>
            <a:r>
              <a:rPr kumimoji="1" lang="zh-CN" altLang="en-US" dirty="0"/>
              <a:t>：代表中序序列的起点，</a:t>
            </a:r>
            <a:r>
              <a:rPr kumimoji="1" lang="en-US" altLang="zh-CN" dirty="0"/>
              <a:t>3</a:t>
            </a:r>
            <a:r>
              <a:rPr kumimoji="1" lang="zh-CN" altLang="en-US" dirty="0"/>
              <a:t>：元素个数）</a:t>
            </a:r>
            <a:endParaRPr kumimoji="1" lang="en-US" altLang="zh-CN" dirty="0"/>
          </a:p>
          <a:p>
            <a:endParaRPr kumimoji="1" lang="en-US" altLang="zh-CN" dirty="0"/>
          </a:p>
          <a:p>
            <a:r>
              <a:rPr kumimoji="1" lang="zh-CN" altLang="en-US" dirty="0"/>
              <a:t>同理，给了后序</a:t>
            </a:r>
            <a:r>
              <a:rPr kumimoji="1" lang="en-US" altLang="zh-CN" dirty="0"/>
              <a:t>+</a:t>
            </a:r>
            <a:r>
              <a:rPr kumimoji="1" lang="zh-CN" altLang="en-US" dirty="0"/>
              <a:t>中序，也可以。</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62</a:t>
            </a:fld>
            <a:endParaRPr lang="en-US" altLang="zh-CN"/>
          </a:p>
        </p:txBody>
      </p:sp>
    </p:spTree>
    <p:extLst>
      <p:ext uri="{BB962C8B-B14F-4D97-AF65-F5344CB8AC3E}">
        <p14:creationId xmlns:p14="http://schemas.microsoft.com/office/powerpoint/2010/main" val="495027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此处</a:t>
            </a:r>
            <a:r>
              <a:rPr kumimoji="1" lang="en-US" altLang="zh-CN" dirty="0"/>
              <a:t>count</a:t>
            </a:r>
            <a:r>
              <a:rPr kumimoji="1" lang="zh-CN" altLang="en-US"/>
              <a:t>为全局变量，因为访问的地址是同一个</a:t>
            </a:r>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68</a:t>
            </a:fld>
            <a:endParaRPr lang="en-US" altLang="zh-CN"/>
          </a:p>
        </p:txBody>
      </p:sp>
    </p:spTree>
    <p:extLst>
      <p:ext uri="{BB962C8B-B14F-4D97-AF65-F5344CB8AC3E}">
        <p14:creationId xmlns:p14="http://schemas.microsoft.com/office/powerpoint/2010/main" val="583595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这样就发现了，他是一个后根遍历</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73</a:t>
            </a:fld>
            <a:endParaRPr lang="en-US" altLang="zh-CN"/>
          </a:p>
        </p:txBody>
      </p:sp>
    </p:spTree>
    <p:extLst>
      <p:ext uri="{BB962C8B-B14F-4D97-AF65-F5344CB8AC3E}">
        <p14:creationId xmlns:p14="http://schemas.microsoft.com/office/powerpoint/2010/main" val="73485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怎么求兄弟，存储的时候，不能动态调整指针数组，所以我们跟子表表示广义表一样，把同一层的用链表连接起来</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6</a:t>
            </a:fld>
            <a:endParaRPr lang="en-US" altLang="zh-CN"/>
          </a:p>
        </p:txBody>
      </p:sp>
    </p:spTree>
    <p:extLst>
      <p:ext uri="{BB962C8B-B14F-4D97-AF65-F5344CB8AC3E}">
        <p14:creationId xmlns:p14="http://schemas.microsoft.com/office/powerpoint/2010/main" val="2088836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之前讲了遍历</a:t>
            </a:r>
          </a:p>
        </p:txBody>
      </p:sp>
      <p:sp>
        <p:nvSpPr>
          <p:cNvPr id="4" name="灯片编号占位符 3"/>
          <p:cNvSpPr>
            <a:spLocks noGrp="1"/>
          </p:cNvSpPr>
          <p:nvPr>
            <p:ph type="sldNum" sz="quarter" idx="5"/>
          </p:nvPr>
        </p:nvSpPr>
        <p:spPr/>
        <p:txBody>
          <a:bodyPr/>
          <a:lstStyle/>
          <a:p>
            <a:pPr>
              <a:defRPr/>
            </a:pPr>
            <a:fld id="{FD071E6F-1868-9E4D-B452-2FEF406009E0}" type="slidenum">
              <a:rPr lang="en-US" altLang="zh-CN" smtClean="0"/>
              <a:pPr>
                <a:defRPr/>
              </a:pPr>
              <a:t>89</a:t>
            </a:fld>
            <a:endParaRPr lang="en-US" altLang="zh-CN"/>
          </a:p>
        </p:txBody>
      </p:sp>
    </p:spTree>
    <p:extLst>
      <p:ext uri="{BB962C8B-B14F-4D97-AF65-F5344CB8AC3E}">
        <p14:creationId xmlns:p14="http://schemas.microsoft.com/office/powerpoint/2010/main" val="1160513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既然是个序列，就存在先后关系。</a:t>
            </a:r>
            <a:endParaRPr kumimoji="1" lang="en-US" altLang="zh-CN" dirty="0"/>
          </a:p>
          <a:p>
            <a:r>
              <a:rPr kumimoji="1" lang="zh-CN" altLang="en-US" dirty="0"/>
              <a:t>我们每次想要这个序列，都要遍历一遍才能知道</a:t>
            </a:r>
            <a:endParaRPr kumimoji="1" lang="en-US" altLang="zh-CN" dirty="0"/>
          </a:p>
          <a:p>
            <a:r>
              <a:rPr kumimoji="1" lang="zh-CN" altLang="en-US" dirty="0"/>
              <a:t>只有在遍历过程中才知道前后顺序，那么我们能否保留一下呢？</a:t>
            </a:r>
            <a:endParaRPr kumimoji="1" lang="en-US" altLang="zh-CN" dirty="0"/>
          </a:p>
          <a:p>
            <a:endParaRPr kumimoji="1" lang="en-US" altLang="zh-CN" dirty="0"/>
          </a:p>
          <a:p>
            <a:r>
              <a:rPr kumimoji="1" lang="zh-CN" altLang="en-US" dirty="0"/>
              <a:t>中序序列，每次都找最左下方的节点</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90</a:t>
            </a:fld>
            <a:endParaRPr lang="en-US" altLang="zh-CN"/>
          </a:p>
        </p:txBody>
      </p:sp>
    </p:spTree>
    <p:extLst>
      <p:ext uri="{BB962C8B-B14F-4D97-AF65-F5344CB8AC3E}">
        <p14:creationId xmlns:p14="http://schemas.microsoft.com/office/powerpoint/2010/main" val="1252357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我们利用</a:t>
            </a:r>
            <a:r>
              <a:rPr kumimoji="1" lang="en-US" altLang="zh-CN" dirty="0"/>
              <a:t>n+1</a:t>
            </a:r>
            <a:r>
              <a:rPr kumimoji="1" lang="zh-CN" altLang="en-US" dirty="0"/>
              <a:t>个空闲的指针，来存储前驱和后继关系，为什么是</a:t>
            </a:r>
            <a:r>
              <a:rPr kumimoji="1" lang="en-US" altLang="zh-CN" dirty="0"/>
              <a:t>n+1,</a:t>
            </a:r>
            <a:r>
              <a:rPr kumimoji="1" lang="zh-CN" altLang="en-US" dirty="0"/>
              <a:t>数学归纳法。</a:t>
            </a:r>
            <a:endParaRPr kumimoji="1" lang="en-US" altLang="zh-CN"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91</a:t>
            </a:fld>
            <a:endParaRPr lang="en-US" altLang="zh-CN"/>
          </a:p>
        </p:txBody>
      </p:sp>
    </p:spTree>
    <p:extLst>
      <p:ext uri="{BB962C8B-B14F-4D97-AF65-F5344CB8AC3E}">
        <p14:creationId xmlns:p14="http://schemas.microsoft.com/office/powerpoint/2010/main" val="1476341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中序遍历，挨个画一下</a:t>
            </a:r>
            <a:endParaRPr kumimoji="1" lang="en-US" altLang="zh-CN" dirty="0"/>
          </a:p>
          <a:p>
            <a:endParaRPr kumimoji="1" lang="en-US" altLang="zh-CN" dirty="0"/>
          </a:p>
          <a:p>
            <a:r>
              <a:rPr kumimoji="1" lang="zh-CN" altLang="en-US" dirty="0"/>
              <a:t>实际中，我们可能会有一个头节点，令整个线索二叉树构成一个循环</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94</a:t>
            </a:fld>
            <a:endParaRPr lang="en-US" altLang="zh-CN"/>
          </a:p>
        </p:txBody>
      </p:sp>
    </p:spTree>
    <p:extLst>
      <p:ext uri="{BB962C8B-B14F-4D97-AF65-F5344CB8AC3E}">
        <p14:creationId xmlns:p14="http://schemas.microsoft.com/office/powerpoint/2010/main" val="113685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数据结构</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95</a:t>
            </a:fld>
            <a:endParaRPr lang="en-US" altLang="zh-CN"/>
          </a:p>
        </p:txBody>
      </p:sp>
    </p:spTree>
    <p:extLst>
      <p:ext uri="{BB962C8B-B14F-4D97-AF65-F5344CB8AC3E}">
        <p14:creationId xmlns:p14="http://schemas.microsoft.com/office/powerpoint/2010/main" val="731687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最后一个线索要回指到头结点。</a:t>
            </a:r>
            <a:endParaRPr kumimoji="1" lang="en-US" altLang="zh-CN" dirty="0"/>
          </a:p>
          <a:p>
            <a:endParaRPr kumimoji="1" lang="en-US" altLang="zh-CN" dirty="0"/>
          </a:p>
          <a:p>
            <a:r>
              <a:rPr kumimoji="1" lang="en-US" altLang="zh-CN" dirty="0"/>
              <a:t>1</a:t>
            </a:r>
            <a:r>
              <a:rPr kumimoji="1" lang="zh-Hans" altLang="en-US" dirty="0"/>
              <a:t>、</a:t>
            </a:r>
            <a:r>
              <a:rPr kumimoji="1" lang="zh-CN" altLang="en-US" dirty="0"/>
              <a:t>先找最左下方的节点</a:t>
            </a:r>
            <a:endParaRPr kumimoji="1" lang="en-US" altLang="zh-CN" dirty="0"/>
          </a:p>
          <a:p>
            <a:r>
              <a:rPr kumimoji="1" lang="en-US" altLang="zh-CN" dirty="0"/>
              <a:t>2</a:t>
            </a:r>
            <a:r>
              <a:rPr kumimoji="1" lang="zh-CN" altLang="en-US" dirty="0"/>
              <a:t>、然后访问，</a:t>
            </a:r>
            <a:endParaRPr kumimoji="1" lang="en-US" altLang="zh-CN" dirty="0"/>
          </a:p>
          <a:p>
            <a:r>
              <a:rPr kumimoji="1" lang="en-US" altLang="zh-CN" dirty="0"/>
              <a:t>3</a:t>
            </a:r>
            <a:r>
              <a:rPr kumimoji="1" lang="zh-CN" altLang="en-US" dirty="0"/>
              <a:t>、访问之后，查看右指针，如果一直是线索，就可以一直往后访问，如果不是线索。那么就把指针转移到右子树上，然后，返回循环开始，再找最左下方的节点</a:t>
            </a:r>
            <a:endParaRPr kumimoji="1" lang="en-US" altLang="zh-CN" dirty="0"/>
          </a:p>
          <a:p>
            <a:endParaRPr kumimoji="1" lang="en-US" altLang="zh-CN" dirty="0"/>
          </a:p>
          <a:p>
            <a:r>
              <a:rPr kumimoji="1" lang="zh-CN" altLang="en-US" dirty="0"/>
              <a:t>找最左下方的结点</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98</a:t>
            </a:fld>
            <a:endParaRPr lang="en-US" altLang="zh-CN"/>
          </a:p>
        </p:txBody>
      </p:sp>
    </p:spTree>
    <p:extLst>
      <p:ext uri="{BB962C8B-B14F-4D97-AF65-F5344CB8AC3E}">
        <p14:creationId xmlns:p14="http://schemas.microsoft.com/office/powerpoint/2010/main" val="1521897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建立头结点，头结点左指针</a:t>
            </a:r>
            <a:r>
              <a:rPr kumimoji="1" lang="zh-CN" altLang="en-US"/>
              <a:t>指向跟节点</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100</a:t>
            </a:fld>
            <a:endParaRPr lang="en-US" altLang="zh-CN"/>
          </a:p>
        </p:txBody>
      </p:sp>
    </p:spTree>
    <p:extLst>
      <p:ext uri="{BB962C8B-B14F-4D97-AF65-F5344CB8AC3E}">
        <p14:creationId xmlns:p14="http://schemas.microsoft.com/office/powerpoint/2010/main" val="3078918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In</a:t>
            </a:r>
            <a:r>
              <a:rPr kumimoji="1" lang="en-US" altLang="zh-Hans" dirty="0" err="1"/>
              <a:t>Threading</a:t>
            </a:r>
            <a:r>
              <a:rPr kumimoji="1" lang="zh-CN" altLang="en-US" dirty="0"/>
              <a:t>就是中序线索化，</a:t>
            </a:r>
            <a:endParaRPr kumimoji="1" lang="en-US" altLang="zh-CN" dirty="0"/>
          </a:p>
          <a:p>
            <a:r>
              <a:rPr kumimoji="1" lang="zh-CN" altLang="en-US" dirty="0"/>
              <a:t>先不用考虑如何中序线索化，如果中序线索化完了，那么就把</a:t>
            </a:r>
            <a:r>
              <a:rPr kumimoji="1" lang="en-US" altLang="zh-CN" dirty="0"/>
              <a:t>pre</a:t>
            </a:r>
            <a:r>
              <a:rPr kumimoji="1" lang="zh-CN" altLang="en-US" dirty="0"/>
              <a:t>直接赋值成头结点</a:t>
            </a:r>
            <a:endParaRPr kumimoji="1" lang="en-US" altLang="zh-CN"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101</a:t>
            </a:fld>
            <a:endParaRPr lang="en-US" altLang="zh-CN"/>
          </a:p>
        </p:txBody>
      </p:sp>
    </p:spTree>
    <p:extLst>
      <p:ext uri="{BB962C8B-B14F-4D97-AF65-F5344CB8AC3E}">
        <p14:creationId xmlns:p14="http://schemas.microsoft.com/office/powerpoint/2010/main" val="3601724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线索化</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102</a:t>
            </a:fld>
            <a:endParaRPr lang="en-US" altLang="zh-CN"/>
          </a:p>
        </p:txBody>
      </p:sp>
    </p:spTree>
    <p:extLst>
      <p:ext uri="{BB962C8B-B14F-4D97-AF65-F5344CB8AC3E}">
        <p14:creationId xmlns:p14="http://schemas.microsoft.com/office/powerpoint/2010/main" val="1913242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表示，根节点坐在位置，</a:t>
            </a:r>
            <a:r>
              <a:rPr kumimoji="1" lang="en-US" altLang="zh-CN" dirty="0"/>
              <a:t>n</a:t>
            </a:r>
            <a:r>
              <a:rPr kumimoji="1" lang="zh-CN" altLang="en-US" dirty="0"/>
              <a:t>表示节点个数</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105</a:t>
            </a:fld>
            <a:endParaRPr lang="en-US" altLang="zh-CN"/>
          </a:p>
        </p:txBody>
      </p:sp>
    </p:spTree>
    <p:extLst>
      <p:ext uri="{BB962C8B-B14F-4D97-AF65-F5344CB8AC3E}">
        <p14:creationId xmlns:p14="http://schemas.microsoft.com/office/powerpoint/2010/main" val="177744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是一棵树，将其作为节点</a:t>
            </a:r>
            <a:r>
              <a:rPr lang="en-US" altLang="zh-CN" dirty="0"/>
              <a:t>P</a:t>
            </a:r>
            <a:r>
              <a:rPr lang="zh-CN" altLang="en-US" dirty="0"/>
              <a:t>的第</a:t>
            </a:r>
            <a:r>
              <a:rPr lang="en-US" altLang="zh-CN" dirty="0" err="1"/>
              <a:t>i</a:t>
            </a:r>
            <a:r>
              <a:rPr lang="zh-CN" altLang="en-US" dirty="0"/>
              <a:t>棵子树</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7</a:t>
            </a:fld>
            <a:endParaRPr lang="en-US" altLang="zh-CN"/>
          </a:p>
        </p:txBody>
      </p:sp>
    </p:spTree>
    <p:extLst>
      <p:ext uri="{BB962C8B-B14F-4D97-AF65-F5344CB8AC3E}">
        <p14:creationId xmlns:p14="http://schemas.microsoft.com/office/powerpoint/2010/main" val="42367578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跟上一个双亲表差不多，只不过每一个父亲会有一个链表，链接到孩子节点，孩子节点之间互相连接。</a:t>
            </a:r>
            <a:endParaRPr kumimoji="1" lang="en-US" altLang="zh-CN" dirty="0"/>
          </a:p>
          <a:p>
            <a:r>
              <a:rPr kumimoji="1" lang="zh-CN" altLang="en-US" dirty="0"/>
              <a:t>描述图</a:t>
            </a:r>
            <a:endParaRPr kumimoji="1" lang="en-US" altLang="zh-CN" dirty="0"/>
          </a:p>
          <a:p>
            <a:endParaRPr kumimoji="1" lang="en-US" altLang="zh-CN" dirty="0"/>
          </a:p>
          <a:p>
            <a:r>
              <a:rPr kumimoji="1" lang="zh-CN" altLang="en-US" dirty="0"/>
              <a:t>去掉指向父亲的节点</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107</a:t>
            </a:fld>
            <a:endParaRPr lang="en-US" altLang="zh-CN"/>
          </a:p>
        </p:txBody>
      </p:sp>
    </p:spTree>
    <p:extLst>
      <p:ext uri="{BB962C8B-B14F-4D97-AF65-F5344CB8AC3E}">
        <p14:creationId xmlns:p14="http://schemas.microsoft.com/office/powerpoint/2010/main" val="4280961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孩子节点，互相连接</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108</a:t>
            </a:fld>
            <a:endParaRPr lang="en-US" altLang="zh-CN"/>
          </a:p>
        </p:txBody>
      </p:sp>
    </p:spTree>
    <p:extLst>
      <p:ext uri="{BB962C8B-B14F-4D97-AF65-F5344CB8AC3E}">
        <p14:creationId xmlns:p14="http://schemas.microsoft.com/office/powerpoint/2010/main" val="956486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孩子链表表示法</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109</a:t>
            </a:fld>
            <a:endParaRPr lang="en-US" altLang="zh-CN"/>
          </a:p>
        </p:txBody>
      </p:sp>
    </p:spTree>
    <p:extLst>
      <p:ext uri="{BB962C8B-B14F-4D97-AF65-F5344CB8AC3E}">
        <p14:creationId xmlns:p14="http://schemas.microsoft.com/office/powerpoint/2010/main" val="22190172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我们知道，刚才那个每个节点保存了自己的孩子，然后还要单独创造一个孩子节点，一个一个连接。能不能把孩子节点和父亲结点的类型合二为一？</a:t>
            </a:r>
            <a:endParaRPr kumimoji="1" lang="en-US" altLang="zh-CN" dirty="0"/>
          </a:p>
          <a:p>
            <a:r>
              <a:rPr kumimoji="1" lang="zh-CN" altLang="en-US" dirty="0"/>
              <a:t>答案是可以的，我们令每个节点的左指针，指向第一个孩子，右指针指向自己的兄弟</a:t>
            </a:r>
            <a:endParaRPr kumimoji="1" lang="en-US" altLang="zh-CN" dirty="0"/>
          </a:p>
          <a:p>
            <a:endParaRPr kumimoji="1" lang="en-US" altLang="zh-CN" dirty="0"/>
          </a:p>
          <a:p>
            <a:r>
              <a:rPr kumimoji="1" lang="zh-CN" altLang="en-US" dirty="0"/>
              <a:t>我们会发现什么现象？？树跟二叉树是相互转换了。</a:t>
            </a:r>
            <a:endParaRPr kumimoji="1" lang="en-US" altLang="zh-CN"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110</a:t>
            </a:fld>
            <a:endParaRPr lang="en-US" altLang="zh-CN"/>
          </a:p>
        </p:txBody>
      </p:sp>
    </p:spTree>
    <p:extLst>
      <p:ext uri="{BB962C8B-B14F-4D97-AF65-F5344CB8AC3E}">
        <p14:creationId xmlns:p14="http://schemas.microsoft.com/office/powerpoint/2010/main" val="9268286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为什么要把森林转换为二叉树。因为二叉树操作比较成熟。森林由多棵树</a:t>
            </a:r>
            <a:r>
              <a:rPr kumimoji="1" lang="en-US" altLang="zh-CN" dirty="0"/>
              <a:t>T</a:t>
            </a:r>
            <a:r>
              <a:rPr kumimoji="1" lang="en-US" altLang="zh-Hans" dirty="0"/>
              <a:t>1-Tn</a:t>
            </a:r>
            <a:r>
              <a:rPr kumimoji="1" lang="zh-CN" altLang="en-US" dirty="0"/>
              <a:t>组成，每棵树由跟和</a:t>
            </a:r>
            <a:r>
              <a:rPr kumimoji="1" lang="en-US" altLang="zh-CN" dirty="0"/>
              <a:t>t</a:t>
            </a:r>
            <a:r>
              <a:rPr kumimoji="1" lang="en-US" altLang="zh-Hans" dirty="0"/>
              <a:t>11-t1m</a:t>
            </a:r>
            <a:r>
              <a:rPr kumimoji="1" lang="zh-CN" altLang="en-US" dirty="0"/>
              <a:t>组成</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112</a:t>
            </a:fld>
            <a:endParaRPr lang="en-US" altLang="zh-CN"/>
          </a:p>
        </p:txBody>
      </p:sp>
    </p:spTree>
    <p:extLst>
      <p:ext uri="{BB962C8B-B14F-4D97-AF65-F5344CB8AC3E}">
        <p14:creationId xmlns:p14="http://schemas.microsoft.com/office/powerpoint/2010/main" val="19028773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第一棵子树的根为根，第一棵树的子树组成左子树，</a:t>
            </a:r>
            <a:r>
              <a:rPr kumimoji="1" lang="en-US" altLang="zh-CN" dirty="0"/>
              <a:t>T</a:t>
            </a:r>
            <a:r>
              <a:rPr kumimoji="1" lang="en-US" altLang="zh-Hans" dirty="0"/>
              <a:t>1</a:t>
            </a:r>
            <a:r>
              <a:rPr kumimoji="1" lang="zh-CN" altLang="en-US" dirty="0"/>
              <a:t>的兄弟组成右子树</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113</a:t>
            </a:fld>
            <a:endParaRPr lang="en-US" altLang="zh-CN"/>
          </a:p>
        </p:txBody>
      </p:sp>
    </p:spTree>
    <p:extLst>
      <p:ext uri="{BB962C8B-B14F-4D97-AF65-F5344CB8AC3E}">
        <p14:creationId xmlns:p14="http://schemas.microsoft.com/office/powerpoint/2010/main" val="37817404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森林的话有右子树，只是一棵树的话没有。</a:t>
            </a:r>
          </a:p>
        </p:txBody>
      </p:sp>
      <p:sp>
        <p:nvSpPr>
          <p:cNvPr id="4" name="灯片编号占位符 3"/>
          <p:cNvSpPr>
            <a:spLocks noGrp="1"/>
          </p:cNvSpPr>
          <p:nvPr>
            <p:ph type="sldNum" sz="quarter" idx="5"/>
          </p:nvPr>
        </p:nvSpPr>
        <p:spPr/>
        <p:txBody>
          <a:bodyPr/>
          <a:lstStyle/>
          <a:p>
            <a:pPr>
              <a:defRPr/>
            </a:pPr>
            <a:fld id="{FD071E6F-1868-9E4D-B452-2FEF406009E0}" type="slidenum">
              <a:rPr lang="en-US" altLang="zh-CN" smtClean="0"/>
              <a:pPr>
                <a:defRPr/>
              </a:pPr>
              <a:t>115</a:t>
            </a:fld>
            <a:endParaRPr lang="en-US" altLang="zh-CN"/>
          </a:p>
        </p:txBody>
      </p:sp>
    </p:spTree>
    <p:extLst>
      <p:ext uri="{BB962C8B-B14F-4D97-AF65-F5344CB8AC3E}">
        <p14:creationId xmlns:p14="http://schemas.microsoft.com/office/powerpoint/2010/main" val="9889552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其实就是把左边的拉扯一下就变成右边的</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116</a:t>
            </a:fld>
            <a:endParaRPr lang="en-US" altLang="zh-CN"/>
          </a:p>
        </p:txBody>
      </p:sp>
    </p:spTree>
    <p:extLst>
      <p:ext uri="{BB962C8B-B14F-4D97-AF65-F5344CB8AC3E}">
        <p14:creationId xmlns:p14="http://schemas.microsoft.com/office/powerpoint/2010/main" val="914929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树变二叉树，然后把各个二叉树看做兄弟</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117</a:t>
            </a:fld>
            <a:endParaRPr lang="en-US" altLang="zh-CN"/>
          </a:p>
        </p:txBody>
      </p:sp>
    </p:spTree>
    <p:extLst>
      <p:ext uri="{BB962C8B-B14F-4D97-AF65-F5344CB8AC3E}">
        <p14:creationId xmlns:p14="http://schemas.microsoft.com/office/powerpoint/2010/main" val="13391275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没有中序遍历</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120</a:t>
            </a:fld>
            <a:endParaRPr lang="en-US" altLang="zh-CN"/>
          </a:p>
        </p:txBody>
      </p:sp>
    </p:spTree>
    <p:extLst>
      <p:ext uri="{BB962C8B-B14F-4D97-AF65-F5344CB8AC3E}">
        <p14:creationId xmlns:p14="http://schemas.microsoft.com/office/powerpoint/2010/main" val="314288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删除第</a:t>
            </a:r>
            <a:r>
              <a:rPr lang="en-US" altLang="zh-CN" dirty="0" err="1"/>
              <a:t>i</a:t>
            </a:r>
            <a:r>
              <a:rPr lang="zh-CN" altLang="en-US" dirty="0"/>
              <a:t>棵子树</a:t>
            </a:r>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8</a:t>
            </a:fld>
            <a:endParaRPr lang="en-US" altLang="zh-CN"/>
          </a:p>
        </p:txBody>
      </p:sp>
    </p:spTree>
    <p:extLst>
      <p:ext uri="{BB962C8B-B14F-4D97-AF65-F5344CB8AC3E}">
        <p14:creationId xmlns:p14="http://schemas.microsoft.com/office/powerpoint/2010/main" val="14276192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跟定义对应，</a:t>
            </a:r>
            <a:endParaRPr kumimoji="1" lang="en-US" altLang="zh-CN" dirty="0"/>
          </a:p>
          <a:p>
            <a:r>
              <a:rPr kumimoji="1" lang="en-US" altLang="zh-CN" dirty="0"/>
              <a:t>1</a:t>
            </a:r>
            <a:r>
              <a:rPr kumimoji="1" lang="zh-CN" altLang="en-US" dirty="0"/>
              <a:t>、是二叉树的根节点</a:t>
            </a:r>
            <a:endParaRPr kumimoji="1" lang="en-US" altLang="zh-CN" dirty="0"/>
          </a:p>
          <a:p>
            <a:r>
              <a:rPr kumimoji="1" lang="en-US" altLang="zh-CN" dirty="0"/>
              <a:t>2</a:t>
            </a:r>
            <a:r>
              <a:rPr kumimoji="1" lang="zh-CN" altLang="en-US" dirty="0"/>
              <a:t>、是二叉树的左子树</a:t>
            </a:r>
            <a:endParaRPr kumimoji="1" lang="en-US" altLang="zh-CN" dirty="0"/>
          </a:p>
          <a:p>
            <a:r>
              <a:rPr kumimoji="1" lang="en-US" altLang="zh-CN" dirty="0"/>
              <a:t>3</a:t>
            </a:r>
            <a:r>
              <a:rPr kumimoji="1" lang="zh-CN" altLang="en-US" dirty="0"/>
              <a:t>、是二叉树的右子树</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121</a:t>
            </a:fld>
            <a:endParaRPr lang="en-US" altLang="zh-CN"/>
          </a:p>
        </p:txBody>
      </p:sp>
    </p:spTree>
    <p:extLst>
      <p:ext uri="{BB962C8B-B14F-4D97-AF65-F5344CB8AC3E}">
        <p14:creationId xmlns:p14="http://schemas.microsoft.com/office/powerpoint/2010/main" val="8858061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对应二叉树的，先序遍历</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122</a:t>
            </a:fld>
            <a:endParaRPr lang="en-US" altLang="zh-CN"/>
          </a:p>
        </p:txBody>
      </p:sp>
    </p:spTree>
    <p:extLst>
      <p:ext uri="{BB962C8B-B14F-4D97-AF65-F5344CB8AC3E}">
        <p14:creationId xmlns:p14="http://schemas.microsoft.com/office/powerpoint/2010/main" val="2333875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对应二叉树的，中序遍历</a:t>
            </a:r>
          </a:p>
          <a:p>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123</a:t>
            </a:fld>
            <a:endParaRPr lang="en-US" altLang="zh-CN"/>
          </a:p>
        </p:txBody>
      </p:sp>
    </p:spTree>
    <p:extLst>
      <p:ext uri="{BB962C8B-B14F-4D97-AF65-F5344CB8AC3E}">
        <p14:creationId xmlns:p14="http://schemas.microsoft.com/office/powerpoint/2010/main" val="8596535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森林没有后续遍历的概念，而树没有中序遍历的概念？想想为什么。</a:t>
            </a:r>
            <a:endParaRPr kumimoji="1" lang="en-US" altLang="zh-CN" dirty="0"/>
          </a:p>
          <a:p>
            <a:endParaRPr kumimoji="1" lang="en-US" altLang="zh-CN" dirty="0"/>
          </a:p>
          <a:p>
            <a:r>
              <a:rPr kumimoji="1" lang="zh-CN" altLang="en-US" dirty="0"/>
              <a:t>因为树变成二叉树之后，根节点没有右子树，也就是说，你中序遍历一棵树，是不可能的。因为他的所有的孩子都在左子树上</a:t>
            </a:r>
            <a:endParaRPr kumimoji="1" lang="en-US" altLang="zh-CN" dirty="0"/>
          </a:p>
          <a:p>
            <a:endParaRPr kumimoji="1" lang="en-US" altLang="zh-CN" dirty="0"/>
          </a:p>
          <a:p>
            <a:r>
              <a:rPr kumimoji="1" lang="zh-CN" altLang="en-US" dirty="0"/>
              <a:t>森林为什么没有后续遍历呢？因为你没有办法先访问所有的子树，再依次访问根</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124</a:t>
            </a:fld>
            <a:endParaRPr lang="en-US" altLang="zh-CN"/>
          </a:p>
        </p:txBody>
      </p:sp>
    </p:spTree>
    <p:extLst>
      <p:ext uri="{BB962C8B-B14F-4D97-AF65-F5344CB8AC3E}">
        <p14:creationId xmlns:p14="http://schemas.microsoft.com/office/powerpoint/2010/main" val="26342960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求二叉树左子树的深度（树的第一课子树的深度），</a:t>
            </a:r>
            <a:r>
              <a:rPr kumimoji="1" lang="en-US" altLang="zh-CN" dirty="0"/>
              <a:t>h</a:t>
            </a:r>
            <a:r>
              <a:rPr kumimoji="1" lang="en-US" altLang="zh-Hans" dirty="0"/>
              <a:t>2</a:t>
            </a:r>
            <a:r>
              <a:rPr kumimoji="1" lang="zh-CN" altLang="en-US" dirty="0"/>
              <a:t>是右子树的深度（根节点兄弟的深度，等于他的深度）</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126</a:t>
            </a:fld>
            <a:endParaRPr lang="en-US" altLang="zh-CN"/>
          </a:p>
        </p:txBody>
      </p:sp>
    </p:spTree>
    <p:extLst>
      <p:ext uri="{BB962C8B-B14F-4D97-AF65-F5344CB8AC3E}">
        <p14:creationId xmlns:p14="http://schemas.microsoft.com/office/powerpoint/2010/main" val="27081601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可以画出来这棵树的二叉树形式</a:t>
            </a:r>
          </a:p>
        </p:txBody>
      </p:sp>
      <p:sp>
        <p:nvSpPr>
          <p:cNvPr id="4" name="灯片编号占位符 3"/>
          <p:cNvSpPr>
            <a:spLocks noGrp="1"/>
          </p:cNvSpPr>
          <p:nvPr>
            <p:ph type="sldNum" sz="quarter" idx="5"/>
          </p:nvPr>
        </p:nvSpPr>
        <p:spPr/>
        <p:txBody>
          <a:bodyPr/>
          <a:lstStyle/>
          <a:p>
            <a:pPr>
              <a:defRPr/>
            </a:pPr>
            <a:fld id="{FD071E6F-1868-9E4D-B452-2FEF406009E0}" type="slidenum">
              <a:rPr lang="en-US" altLang="zh-CN" smtClean="0"/>
              <a:pPr>
                <a:defRPr/>
              </a:pPr>
              <a:t>127</a:t>
            </a:fld>
            <a:endParaRPr lang="en-US" altLang="zh-CN"/>
          </a:p>
        </p:txBody>
      </p:sp>
    </p:spTree>
    <p:extLst>
      <p:ext uri="{BB962C8B-B14F-4D97-AF65-F5344CB8AC3E}">
        <p14:creationId xmlns:p14="http://schemas.microsoft.com/office/powerpoint/2010/main" val="31873649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先看二叉树如何输出</a:t>
            </a:r>
            <a:endParaRPr kumimoji="1" lang="en-US" altLang="zh-CN" dirty="0"/>
          </a:p>
          <a:p>
            <a:r>
              <a:rPr kumimoji="1" lang="zh-CN" altLang="en-US" dirty="0"/>
              <a:t>遍历的时候，如果不是叶子节点，就要保存在栈中。当前路径的左右自树路径都输入完了之后，当前节点弹栈</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128</a:t>
            </a:fld>
            <a:endParaRPr lang="en-US" altLang="zh-CN"/>
          </a:p>
        </p:txBody>
      </p:sp>
    </p:spTree>
    <p:extLst>
      <p:ext uri="{BB962C8B-B14F-4D97-AF65-F5344CB8AC3E}">
        <p14:creationId xmlns:p14="http://schemas.microsoft.com/office/powerpoint/2010/main" val="617101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（将其看成二叉树，先输出左子树，左子树输完了，弹出当前节点，换成右子树，因为右子树是根的兄弟，所以不应包含兄弟节点，要弹栈。</a:t>
            </a:r>
            <a:endParaRPr kumimoji="1" lang="en-US" altLang="zh-CN" dirty="0"/>
          </a:p>
          <a:p>
            <a:r>
              <a:rPr kumimoji="1" lang="zh-CN" altLang="en-US" dirty="0"/>
              <a:t>道理同样，如果当前节点路径输出完了，就弹栈，换成下一个兄弟。）一个兄弟一个兄弟的输出</a:t>
            </a:r>
            <a:endParaRPr kumimoji="1" lang="en-US" altLang="zh-CN" dirty="0"/>
          </a:p>
          <a:p>
            <a:endParaRPr kumimoji="1" lang="en-US" altLang="zh-CN" dirty="0"/>
          </a:p>
          <a:p>
            <a:r>
              <a:rPr kumimoji="1" lang="zh-CN" altLang="en-US" dirty="0"/>
              <a:t>可以画图</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129</a:t>
            </a:fld>
            <a:endParaRPr lang="en-US" altLang="zh-CN"/>
          </a:p>
        </p:txBody>
      </p:sp>
    </p:spTree>
    <p:extLst>
      <p:ext uri="{BB962C8B-B14F-4D97-AF65-F5344CB8AC3E}">
        <p14:creationId xmlns:p14="http://schemas.microsoft.com/office/powerpoint/2010/main" val="18219507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这是一个队列结构，为什么是队列呢？因为是一层一层输入的。广度优先的算法都是队列结构。</a:t>
            </a:r>
            <a:endParaRPr kumimoji="1" lang="en-US" altLang="zh-CN" dirty="0"/>
          </a:p>
          <a:p>
            <a:r>
              <a:rPr kumimoji="1" lang="zh-CN" altLang="en-US" dirty="0"/>
              <a:t>先输入</a:t>
            </a:r>
            <a:r>
              <a:rPr kumimoji="1" lang="en-US" altLang="zh-CN" dirty="0"/>
              <a:t>A</a:t>
            </a:r>
            <a:r>
              <a:rPr kumimoji="1" lang="zh-Hans" altLang="en-US" dirty="0"/>
              <a:t>，</a:t>
            </a:r>
            <a:r>
              <a:rPr kumimoji="1" lang="zh-CN" altLang="en-US" dirty="0"/>
              <a:t>然后输入</a:t>
            </a:r>
            <a:r>
              <a:rPr kumimoji="1" lang="en-US" altLang="zh-CN" dirty="0"/>
              <a:t>B</a:t>
            </a:r>
            <a:r>
              <a:rPr kumimoji="1" lang="zh-Hans" altLang="en-US" dirty="0"/>
              <a:t>，</a:t>
            </a:r>
            <a:r>
              <a:rPr kumimoji="1" lang="en-US" altLang="zh-Hans" dirty="0"/>
              <a:t>C</a:t>
            </a:r>
            <a:r>
              <a:rPr kumimoji="1" lang="zh-Hans" altLang="en-US" dirty="0"/>
              <a:t>，</a:t>
            </a:r>
            <a:r>
              <a:rPr kumimoji="1" lang="en-US" altLang="zh-Hans" dirty="0"/>
              <a:t>D</a:t>
            </a:r>
            <a:r>
              <a:rPr kumimoji="1" lang="zh-Hans" altLang="en-US" dirty="0"/>
              <a:t>，</a:t>
            </a:r>
            <a:r>
              <a:rPr kumimoji="1" lang="zh-CN" altLang="en-US" dirty="0"/>
              <a:t>全部跟队首比较，如果是，二元组第一个元素跟队首一样，就不用出队列。否则，说明该节点没有子树了，出队列，换下一个队首</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131</a:t>
            </a:fld>
            <a:endParaRPr lang="en-US" altLang="zh-CN"/>
          </a:p>
        </p:txBody>
      </p:sp>
    </p:spTree>
    <p:extLst>
      <p:ext uri="{BB962C8B-B14F-4D97-AF65-F5344CB8AC3E}">
        <p14:creationId xmlns:p14="http://schemas.microsoft.com/office/powerpoint/2010/main" val="12293649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132</a:t>
            </a:fld>
            <a:endParaRPr lang="en-US" altLang="zh-CN"/>
          </a:p>
        </p:txBody>
      </p:sp>
    </p:spTree>
    <p:extLst>
      <p:ext uri="{BB962C8B-B14F-4D97-AF65-F5344CB8AC3E}">
        <p14:creationId xmlns:p14="http://schemas.microsoft.com/office/powerpoint/2010/main" val="43706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a:t>用集合的方式描述一棵树。这是一颗倒置树，跟日常看到的树不一样。</a:t>
            </a:r>
          </a:p>
        </p:txBody>
      </p:sp>
      <p:sp>
        <p:nvSpPr>
          <p:cNvPr id="4" name="幻灯片编号占位符 3"/>
          <p:cNvSpPr>
            <a:spLocks noGrp="1"/>
          </p:cNvSpPr>
          <p:nvPr>
            <p:ph type="sldNum" sz="quarter" idx="5"/>
          </p:nvPr>
        </p:nvSpPr>
        <p:spPr/>
        <p:txBody>
          <a:bodyPr/>
          <a:lstStyle/>
          <a:p>
            <a:pPr>
              <a:defRPr/>
            </a:pPr>
            <a:fld id="{5635F0AA-3066-8149-8713-164A6DE11543}" type="slidenum">
              <a:rPr lang="en-US" altLang="zh-CN"/>
              <a:pPr>
                <a:defRPr/>
              </a:pPr>
              <a:t>9</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查询队头，如果队头是双亲，就不弹栈，否则弹到是双亲为止。</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133</a:t>
            </a:fld>
            <a:endParaRPr lang="en-US" altLang="zh-CN"/>
          </a:p>
        </p:txBody>
      </p:sp>
    </p:spTree>
    <p:extLst>
      <p:ext uri="{BB962C8B-B14F-4D97-AF65-F5344CB8AC3E}">
        <p14:creationId xmlns:p14="http://schemas.microsoft.com/office/powerpoint/2010/main" val="20592254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哈弗曼树不一定唯一</a:t>
            </a:r>
            <a:endParaRPr kumimoji="1" lang="en-US"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139</a:t>
            </a:fld>
            <a:endParaRPr lang="en-US" altLang="zh-CN"/>
          </a:p>
        </p:txBody>
      </p:sp>
    </p:spTree>
    <p:extLst>
      <p:ext uri="{BB962C8B-B14F-4D97-AF65-F5344CB8AC3E}">
        <p14:creationId xmlns:p14="http://schemas.microsoft.com/office/powerpoint/2010/main" val="10354209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（先看下页）假设我们给每个字符确定编码，我们希望出现频率高的，在高层</a:t>
            </a:r>
          </a:p>
        </p:txBody>
      </p:sp>
      <p:sp>
        <p:nvSpPr>
          <p:cNvPr id="4" name="灯片编号占位符 3"/>
          <p:cNvSpPr>
            <a:spLocks noGrp="1"/>
          </p:cNvSpPr>
          <p:nvPr>
            <p:ph type="sldNum" sz="quarter" idx="5"/>
          </p:nvPr>
        </p:nvSpPr>
        <p:spPr/>
        <p:txBody>
          <a:bodyPr/>
          <a:lstStyle/>
          <a:p>
            <a:pPr>
              <a:defRPr/>
            </a:pPr>
            <a:fld id="{FD071E6F-1868-9E4D-B452-2FEF406009E0}" type="slidenum">
              <a:rPr lang="en-US" altLang="zh-CN" smtClean="0"/>
              <a:pPr>
                <a:defRPr/>
              </a:pPr>
              <a:t>140</a:t>
            </a:fld>
            <a:endParaRPr lang="en-US" altLang="zh-CN"/>
          </a:p>
        </p:txBody>
      </p:sp>
    </p:spTree>
    <p:extLst>
      <p:ext uri="{BB962C8B-B14F-4D97-AF65-F5344CB8AC3E}">
        <p14:creationId xmlns:p14="http://schemas.microsoft.com/office/powerpoint/2010/main" val="7533466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990000"/>
                </a:solidFill>
                <a:ea typeface="楷体_GB2312" charset="0"/>
              </a:rPr>
              <a:t> 任何一个字符的编码都不是同一字符集中另一个字符的编码的前缀，这种编码称作前缀编码</a:t>
            </a:r>
            <a:r>
              <a:rPr lang="zh-CN" altLang="en-US" sz="1200" dirty="0">
                <a:solidFill>
                  <a:srgbClr val="990000"/>
                </a:solidFill>
                <a:ea typeface="楷体_GB2312" charset="0"/>
              </a:rPr>
              <a:t>。这个要举例子。举个栗子</a:t>
            </a:r>
            <a:endParaRPr kumimoji="1" lang="zh-CN" altLang="en-US"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141</a:t>
            </a:fld>
            <a:endParaRPr lang="en-US" altLang="zh-CN"/>
          </a:p>
        </p:txBody>
      </p:sp>
    </p:spTree>
    <p:extLst>
      <p:ext uri="{BB962C8B-B14F-4D97-AF65-F5344CB8AC3E}">
        <p14:creationId xmlns:p14="http://schemas.microsoft.com/office/powerpoint/2010/main" val="12466600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（先看下页）假设我们给每个字符确定编码，我们希望出现频率高的，在高层</a:t>
            </a:r>
          </a:p>
        </p:txBody>
      </p:sp>
      <p:sp>
        <p:nvSpPr>
          <p:cNvPr id="4" name="灯片编号占位符 3"/>
          <p:cNvSpPr>
            <a:spLocks noGrp="1"/>
          </p:cNvSpPr>
          <p:nvPr>
            <p:ph type="sldNum" sz="quarter" idx="5"/>
          </p:nvPr>
        </p:nvSpPr>
        <p:spPr/>
        <p:txBody>
          <a:bodyPr/>
          <a:lstStyle/>
          <a:p>
            <a:pPr>
              <a:defRPr/>
            </a:pPr>
            <a:fld id="{FD071E6F-1868-9E4D-B452-2FEF406009E0}" type="slidenum">
              <a:rPr lang="en-US" altLang="zh-CN" smtClean="0"/>
              <a:pPr>
                <a:defRPr/>
              </a:pPr>
              <a:t>142</a:t>
            </a:fld>
            <a:endParaRPr lang="en-US" altLang="zh-CN"/>
          </a:p>
        </p:txBody>
      </p:sp>
    </p:spTree>
    <p:extLst>
      <p:ext uri="{BB962C8B-B14F-4D97-AF65-F5344CB8AC3E}">
        <p14:creationId xmlns:p14="http://schemas.microsoft.com/office/powerpoint/2010/main" val="22014946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Huffman</a:t>
            </a:r>
            <a:r>
              <a:rPr kumimoji="1" lang="zh-CN" altLang="en-US" dirty="0"/>
              <a:t>树，没有度为</a:t>
            </a:r>
            <a:r>
              <a:rPr kumimoji="1" lang="en-US" altLang="zh-CN" dirty="0"/>
              <a:t>1</a:t>
            </a:r>
            <a:r>
              <a:rPr kumimoji="1" lang="zh-CN" altLang="en-US" dirty="0"/>
              <a:t>的节点（根据构造过程，因为所有节点都是由两个节点组成），所以根据二叉树性质</a:t>
            </a:r>
            <a:r>
              <a:rPr kumimoji="1" lang="en-US" altLang="zh-CN" dirty="0"/>
              <a:t>3</a:t>
            </a:r>
            <a:r>
              <a:rPr kumimoji="1" lang="zh-CN" altLang="en-US" dirty="0"/>
              <a:t>，总共有</a:t>
            </a:r>
            <a:r>
              <a:rPr kumimoji="1" lang="en-US" altLang="zh-CN" dirty="0"/>
              <a:t>2n-1</a:t>
            </a:r>
            <a:r>
              <a:rPr kumimoji="1" lang="zh-CN" altLang="en-US" dirty="0"/>
              <a:t>个店</a:t>
            </a:r>
            <a:endParaRPr kumimoji="1" lang="en-US" altLang="zh-CN" dirty="0"/>
          </a:p>
          <a:p>
            <a:endParaRPr kumimoji="1" lang="en-US" altLang="zh-CN" dirty="0"/>
          </a:p>
          <a:p>
            <a:r>
              <a:rPr lang="zh-CN" altLang="en-US" sz="1200" b="1" i="1" dirty="0">
                <a:solidFill>
                  <a:srgbClr val="0000FF"/>
                </a:solidFill>
                <a:ea typeface="楷体_GB2312" charset="0"/>
              </a:rPr>
              <a:t>性质</a:t>
            </a:r>
            <a:r>
              <a:rPr lang="en-US" altLang="zh-CN" sz="1200" b="1" i="1" dirty="0">
                <a:solidFill>
                  <a:srgbClr val="0000FF"/>
                </a:solidFill>
                <a:ea typeface="楷体_GB2312" charset="0"/>
              </a:rPr>
              <a:t>3n</a:t>
            </a:r>
            <a:r>
              <a:rPr lang="en-US" altLang="zh-CN" sz="1200" b="1" i="1" baseline="-25000" dirty="0">
                <a:solidFill>
                  <a:srgbClr val="0000FF"/>
                </a:solidFill>
                <a:ea typeface="楷体_GB2312" charset="0"/>
              </a:rPr>
              <a:t>0</a:t>
            </a:r>
            <a:r>
              <a:rPr lang="en-US" altLang="zh-CN" sz="1200" b="1" i="1" dirty="0">
                <a:solidFill>
                  <a:srgbClr val="0000FF"/>
                </a:solidFill>
                <a:ea typeface="楷体_GB2312" charset="0"/>
              </a:rPr>
              <a:t> = n</a:t>
            </a:r>
            <a:r>
              <a:rPr lang="en-US" altLang="zh-CN" sz="1200" b="1" i="1" baseline="-25000" dirty="0">
                <a:solidFill>
                  <a:srgbClr val="0000FF"/>
                </a:solidFill>
                <a:ea typeface="楷体_GB2312" charset="0"/>
              </a:rPr>
              <a:t>2</a:t>
            </a:r>
            <a:r>
              <a:rPr lang="en-US" altLang="zh-CN" sz="1200" b="1" i="1" dirty="0">
                <a:solidFill>
                  <a:srgbClr val="0000FF"/>
                </a:solidFill>
                <a:ea typeface="楷体_GB2312" charset="0"/>
              </a:rPr>
              <a:t>+1</a:t>
            </a:r>
            <a:endParaRPr kumimoji="1" lang="en-US" altLang="zh-CN" dirty="0"/>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143</a:t>
            </a:fld>
            <a:endParaRPr lang="en-US" altLang="zh-CN"/>
          </a:p>
        </p:txBody>
      </p:sp>
    </p:spTree>
    <p:extLst>
      <p:ext uri="{BB962C8B-B14F-4D97-AF65-F5344CB8AC3E}">
        <p14:creationId xmlns:p14="http://schemas.microsoft.com/office/powerpoint/2010/main" val="20058133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第一行，先把</a:t>
            </a:r>
            <a:r>
              <a:rPr kumimoji="1" lang="en-US" altLang="zh-CN" dirty="0"/>
              <a:t>n</a:t>
            </a:r>
            <a:r>
              <a:rPr kumimoji="1" lang="zh-CN" altLang="en-US" dirty="0"/>
              <a:t>个叶子节点赋值</a:t>
            </a:r>
            <a:endParaRPr kumimoji="1" lang="en-US" altLang="zh-CN" dirty="0"/>
          </a:p>
          <a:p>
            <a:r>
              <a:rPr kumimoji="1" lang="zh-CN" altLang="en-US" dirty="0"/>
              <a:t>第二行，把后面节点初始化为空</a:t>
            </a:r>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144</a:t>
            </a:fld>
            <a:endParaRPr lang="en-US" altLang="zh-CN"/>
          </a:p>
        </p:txBody>
      </p:sp>
    </p:spTree>
    <p:extLst>
      <p:ext uri="{BB962C8B-B14F-4D97-AF65-F5344CB8AC3E}">
        <p14:creationId xmlns:p14="http://schemas.microsoft.com/office/powerpoint/2010/main" val="33849439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左孩子就是</a:t>
            </a:r>
            <a:r>
              <a:rPr kumimoji="1" lang="en-US" altLang="zh-CN" dirty="0"/>
              <a:t>0</a:t>
            </a:r>
            <a:r>
              <a:rPr kumimoji="1" lang="zh-Hans" altLang="en-US" dirty="0"/>
              <a:t>，</a:t>
            </a:r>
            <a:r>
              <a:rPr kumimoji="1" lang="zh-CN" altLang="en-US" dirty="0"/>
              <a:t>右孩子就是</a:t>
            </a:r>
            <a:r>
              <a:rPr kumimoji="1" lang="en-US" altLang="zh-CN"/>
              <a:t>1</a:t>
            </a:r>
            <a:endParaRPr kumimoji="1" lang="zh-CN" altLang="en-US"/>
          </a:p>
        </p:txBody>
      </p:sp>
      <p:sp>
        <p:nvSpPr>
          <p:cNvPr id="4" name="幻灯片编号占位符 3"/>
          <p:cNvSpPr>
            <a:spLocks noGrp="1"/>
          </p:cNvSpPr>
          <p:nvPr>
            <p:ph type="sldNum" sz="quarter" idx="10"/>
          </p:nvPr>
        </p:nvSpPr>
        <p:spPr/>
        <p:txBody>
          <a:bodyPr/>
          <a:lstStyle/>
          <a:p>
            <a:pPr>
              <a:defRPr/>
            </a:pPr>
            <a:fld id="{FD071E6F-1868-9E4D-B452-2FEF406009E0}" type="slidenum">
              <a:rPr lang="en-US" altLang="zh-CN" smtClean="0"/>
              <a:pPr>
                <a:defRPr/>
              </a:pPr>
              <a:t>145</a:t>
            </a:fld>
            <a:endParaRPr lang="en-US" altLang="zh-CN"/>
          </a:p>
        </p:txBody>
      </p:sp>
    </p:spTree>
    <p:extLst>
      <p:ext uri="{BB962C8B-B14F-4D97-AF65-F5344CB8AC3E}">
        <p14:creationId xmlns:p14="http://schemas.microsoft.com/office/powerpoint/2010/main" val="388147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a:t>有序树，是说，子树之间的位置是不能互换的，也就是说，他们是不等价的</a:t>
            </a:r>
            <a:endParaRPr lang="en-US" altLang="zh-CN" dirty="0"/>
          </a:p>
          <a:p>
            <a:pPr eaLnBrk="1" hangingPunct="1">
              <a:defRPr/>
            </a:pPr>
            <a:r>
              <a:rPr lang="zh-CN" altLang="en-US" dirty="0"/>
              <a:t>一般没说的话，都是有序树</a:t>
            </a:r>
          </a:p>
        </p:txBody>
      </p:sp>
      <p:sp>
        <p:nvSpPr>
          <p:cNvPr id="4" name="幻灯片编号占位符 3"/>
          <p:cNvSpPr>
            <a:spLocks noGrp="1"/>
          </p:cNvSpPr>
          <p:nvPr>
            <p:ph type="sldNum" sz="quarter" idx="5"/>
          </p:nvPr>
        </p:nvSpPr>
        <p:spPr/>
        <p:txBody>
          <a:bodyPr/>
          <a:lstStyle/>
          <a:p>
            <a:pPr>
              <a:defRPr/>
            </a:pPr>
            <a:fld id="{11B24B4E-84B3-734A-AC02-92A32783C7D3}" type="slidenum">
              <a:rPr lang="en-US" altLang="zh-CN"/>
              <a:pPr>
                <a:defRPr/>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结点度，是子树的数量</a:t>
            </a:r>
            <a:endParaRPr lang="en-US" altLang="zh-CN" dirty="0"/>
          </a:p>
          <a:p>
            <a:r>
              <a:rPr lang="zh-CN" altLang="en-US" dirty="0"/>
              <a:t>树度，所有结点度的最大值</a:t>
            </a:r>
            <a:endParaRPr lang="en-US" altLang="zh-CN" dirty="0"/>
          </a:p>
        </p:txBody>
      </p:sp>
      <p:sp>
        <p:nvSpPr>
          <p:cNvPr id="4" name="灯片编号占位符 3"/>
          <p:cNvSpPr>
            <a:spLocks noGrp="1"/>
          </p:cNvSpPr>
          <p:nvPr>
            <p:ph type="sldNum" sz="quarter" idx="10"/>
          </p:nvPr>
        </p:nvSpPr>
        <p:spPr/>
        <p:txBody>
          <a:bodyPr/>
          <a:lstStyle/>
          <a:p>
            <a:pPr>
              <a:defRPr/>
            </a:pPr>
            <a:fld id="{FD071E6F-1868-9E4D-B452-2FEF406009E0}" type="slidenum">
              <a:rPr lang="en-US" altLang="zh-CN" smtClean="0"/>
              <a:pPr>
                <a:defRPr/>
              </a:pPr>
              <a:t>13</a:t>
            </a:fld>
            <a:endParaRPr lang="en-US" altLang="zh-CN"/>
          </a:p>
        </p:txBody>
      </p:sp>
    </p:spTree>
    <p:extLst>
      <p:ext uri="{BB962C8B-B14F-4D97-AF65-F5344CB8AC3E}">
        <p14:creationId xmlns:p14="http://schemas.microsoft.com/office/powerpoint/2010/main" val="113604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gd name="T0" fmla="*/ 302203 w 4128"/>
              <a:gd name="T1" fmla="*/ 202829 h 479"/>
              <a:gd name="T2" fmla="*/ 7653337 w 4128"/>
              <a:gd name="T3" fmla="*/ 202829 h 479"/>
              <a:gd name="T4" fmla="*/ 7653337 w 4128"/>
              <a:gd name="T5" fmla="*/ 435068 h 479"/>
              <a:gd name="T6" fmla="*/ 0 w 4128"/>
              <a:gd name="T7" fmla="*/ 447238 h 479"/>
              <a:gd name="T8" fmla="*/ 302203 w 4128"/>
              <a:gd name="T9" fmla="*/ 202829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6627" name="Rectangle 3"/>
          <p:cNvSpPr>
            <a:spLocks noGrp="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zh-CN" noProof="0"/>
          </a:p>
        </p:txBody>
      </p:sp>
      <p:sp>
        <p:nvSpPr>
          <p:cNvPr id="26628"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pPr lvl="0"/>
            <a:r>
              <a:rPr lang="zh-CN" altLang="en-US" noProof="0"/>
              <a:t>单击此处编辑母版副标题样式</a:t>
            </a:r>
          </a:p>
        </p:txBody>
      </p:sp>
      <p:sp>
        <p:nvSpPr>
          <p:cNvPr id="5" name="Rectangle 5"/>
          <p:cNvSpPr>
            <a:spLocks noGrp="1" noChangeArrowheads="1"/>
          </p:cNvSpPr>
          <p:nvPr>
            <p:ph type="dt" sz="half" idx="10"/>
          </p:nvPr>
        </p:nvSpPr>
        <p:spPr/>
        <p:txBody>
          <a:bodyPr/>
          <a:lstStyle>
            <a:lvl1pPr>
              <a:defRPr smtClean="0">
                <a:solidFill>
                  <a:srgbClr val="578963"/>
                </a:solidFill>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smtClean="0">
                <a:solidFill>
                  <a:srgbClr val="578963"/>
                </a:solidFill>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smtClean="0">
                <a:solidFill>
                  <a:srgbClr val="578963"/>
                </a:solidFill>
              </a:defRPr>
            </a:lvl1pPr>
          </a:lstStyle>
          <a:p>
            <a:pPr>
              <a:defRPr/>
            </a:pPr>
            <a:fld id="{581F7DC8-816C-9C4D-9650-45634B9CEBA5}" type="slidenum">
              <a:rPr lang="en-US" altLang="zh-CN"/>
              <a:pPr>
                <a:defRPr/>
              </a:pPr>
              <a:t>‹#›</a:t>
            </a:fld>
            <a:endParaRPr lang="en-US" altLang="zh-CN"/>
          </a:p>
        </p:txBody>
      </p:sp>
    </p:spTree>
    <p:extLst>
      <p:ext uri="{BB962C8B-B14F-4D97-AF65-F5344CB8AC3E}">
        <p14:creationId xmlns:p14="http://schemas.microsoft.com/office/powerpoint/2010/main" val="169034505"/>
      </p:ext>
    </p:extLst>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8215DB-A2A3-784F-B9F1-D21ACD45738A}" type="slidenum">
              <a:rPr lang="en-US" altLang="zh-CN"/>
              <a:pPr>
                <a:defRPr/>
              </a:pPr>
              <a:t>‹#›</a:t>
            </a:fld>
            <a:endParaRPr lang="en-US" altLang="zh-CN"/>
          </a:p>
        </p:txBody>
      </p:sp>
    </p:spTree>
    <p:extLst>
      <p:ext uri="{BB962C8B-B14F-4D97-AF65-F5344CB8AC3E}">
        <p14:creationId xmlns:p14="http://schemas.microsoft.com/office/powerpoint/2010/main" val="1851137734"/>
      </p:ext>
    </p:extLst>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85800" y="457200"/>
            <a:ext cx="56769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A180A4-6973-5C4D-BDD5-234DA53BFA96}" type="slidenum">
              <a:rPr lang="en-US" altLang="zh-CN"/>
              <a:pPr>
                <a:defRPr/>
              </a:pPr>
              <a:t>‹#›</a:t>
            </a:fld>
            <a:endParaRPr lang="en-US" altLang="zh-CN"/>
          </a:p>
        </p:txBody>
      </p:sp>
    </p:spTree>
    <p:extLst>
      <p:ext uri="{BB962C8B-B14F-4D97-AF65-F5344CB8AC3E}">
        <p14:creationId xmlns:p14="http://schemas.microsoft.com/office/powerpoint/2010/main" val="1476301249"/>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AC36901-85C2-3640-B784-005FCFF18169}" type="slidenum">
              <a:rPr lang="en-US" altLang="zh-CN"/>
              <a:pPr>
                <a:defRPr/>
              </a:pPr>
              <a:t>‹#›</a:t>
            </a:fld>
            <a:endParaRPr lang="en-US" altLang="zh-CN"/>
          </a:p>
        </p:txBody>
      </p:sp>
    </p:spTree>
    <p:extLst>
      <p:ext uri="{BB962C8B-B14F-4D97-AF65-F5344CB8AC3E}">
        <p14:creationId xmlns:p14="http://schemas.microsoft.com/office/powerpoint/2010/main" val="1082202372"/>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07E489-7272-9244-AF1B-533E91C8C202}" type="slidenum">
              <a:rPr lang="en-US" altLang="zh-CN"/>
              <a:pPr>
                <a:defRPr/>
              </a:pPr>
              <a:t>‹#›</a:t>
            </a:fld>
            <a:endParaRPr lang="en-US" altLang="zh-CN"/>
          </a:p>
        </p:txBody>
      </p:sp>
    </p:spTree>
    <p:extLst>
      <p:ext uri="{BB962C8B-B14F-4D97-AF65-F5344CB8AC3E}">
        <p14:creationId xmlns:p14="http://schemas.microsoft.com/office/powerpoint/2010/main" val="1536259761"/>
      </p:ext>
    </p:extLst>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B03C2DE-0354-684D-AB48-CCC24ED358FA}" type="slidenum">
              <a:rPr lang="en-US" altLang="zh-CN"/>
              <a:pPr>
                <a:defRPr/>
              </a:pPr>
              <a:t>‹#›</a:t>
            </a:fld>
            <a:endParaRPr lang="en-US" altLang="zh-CN"/>
          </a:p>
        </p:txBody>
      </p:sp>
    </p:spTree>
    <p:extLst>
      <p:ext uri="{BB962C8B-B14F-4D97-AF65-F5344CB8AC3E}">
        <p14:creationId xmlns:p14="http://schemas.microsoft.com/office/powerpoint/2010/main" val="721915246"/>
      </p:ext>
    </p:extLst>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FC7D6FF-C895-594A-822C-E51D0DDF9D18}" type="slidenum">
              <a:rPr lang="en-US" altLang="zh-CN"/>
              <a:pPr>
                <a:defRPr/>
              </a:pPr>
              <a:t>‹#›</a:t>
            </a:fld>
            <a:endParaRPr lang="en-US" altLang="zh-CN"/>
          </a:p>
        </p:txBody>
      </p:sp>
    </p:spTree>
    <p:extLst>
      <p:ext uri="{BB962C8B-B14F-4D97-AF65-F5344CB8AC3E}">
        <p14:creationId xmlns:p14="http://schemas.microsoft.com/office/powerpoint/2010/main" val="2094417619"/>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F75E18B-B044-204F-8140-A8544A275D50}" type="slidenum">
              <a:rPr lang="en-US" altLang="zh-CN"/>
              <a:pPr>
                <a:defRPr/>
              </a:pPr>
              <a:t>‹#›</a:t>
            </a:fld>
            <a:endParaRPr lang="en-US" altLang="zh-CN"/>
          </a:p>
        </p:txBody>
      </p:sp>
    </p:spTree>
    <p:extLst>
      <p:ext uri="{BB962C8B-B14F-4D97-AF65-F5344CB8AC3E}">
        <p14:creationId xmlns:p14="http://schemas.microsoft.com/office/powerpoint/2010/main" val="1472464556"/>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48E57AC-1041-9244-9EFB-3E7BC12EB376}" type="slidenum">
              <a:rPr lang="en-US" altLang="zh-CN"/>
              <a:pPr>
                <a:defRPr/>
              </a:pPr>
              <a:t>‹#›</a:t>
            </a:fld>
            <a:endParaRPr lang="en-US" altLang="zh-CN"/>
          </a:p>
        </p:txBody>
      </p:sp>
    </p:spTree>
    <p:extLst>
      <p:ext uri="{BB962C8B-B14F-4D97-AF65-F5344CB8AC3E}">
        <p14:creationId xmlns:p14="http://schemas.microsoft.com/office/powerpoint/2010/main" val="110244664"/>
      </p:ext>
    </p:extLst>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91E524-2935-6C4F-B286-7C778E9E32E9}" type="slidenum">
              <a:rPr lang="en-US" altLang="zh-CN"/>
              <a:pPr>
                <a:defRPr/>
              </a:pPr>
              <a:t>‹#›</a:t>
            </a:fld>
            <a:endParaRPr lang="en-US" altLang="zh-CN"/>
          </a:p>
        </p:txBody>
      </p:sp>
    </p:spTree>
    <p:extLst>
      <p:ext uri="{BB962C8B-B14F-4D97-AF65-F5344CB8AC3E}">
        <p14:creationId xmlns:p14="http://schemas.microsoft.com/office/powerpoint/2010/main" val="1751164134"/>
      </p:ext>
    </p:extLst>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16567A8-ED71-A147-885E-2D9FBCC833EA}" type="slidenum">
              <a:rPr lang="en-US" altLang="zh-CN"/>
              <a:pPr>
                <a:defRPr/>
              </a:pPr>
              <a:t>‹#›</a:t>
            </a:fld>
            <a:endParaRPr lang="en-US" altLang="zh-CN"/>
          </a:p>
        </p:txBody>
      </p:sp>
    </p:spTree>
    <p:extLst>
      <p:ext uri="{BB962C8B-B14F-4D97-AF65-F5344CB8AC3E}">
        <p14:creationId xmlns:p14="http://schemas.microsoft.com/office/powerpoint/2010/main" val="552218003"/>
      </p:ext>
    </p:extLst>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20000"/>
            <a:lumOff val="80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60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smtClean="0">
                <a:solidFill>
                  <a:schemeClr val="bg2"/>
                </a:solidFill>
              </a:defRPr>
            </a:lvl1pPr>
          </a:lstStyle>
          <a:p>
            <a:pPr>
              <a:defRPr/>
            </a:pPr>
            <a:endParaRPr lang="en-US" altLang="zh-CN"/>
          </a:p>
        </p:txBody>
      </p:sp>
      <p:sp>
        <p:nvSpPr>
          <p:cNvPr id="25605"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smtClean="0">
                <a:solidFill>
                  <a:schemeClr val="bg2"/>
                </a:solidFill>
              </a:defRPr>
            </a:lvl1pPr>
          </a:lstStyle>
          <a:p>
            <a:pPr>
              <a:defRPr/>
            </a:pPr>
            <a:endParaRPr lang="en-US" altLang="zh-CN"/>
          </a:p>
        </p:txBody>
      </p:sp>
      <p:sp>
        <p:nvSpPr>
          <p:cNvPr id="2560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smtClean="0">
                <a:solidFill>
                  <a:schemeClr val="bg2"/>
                </a:solidFill>
              </a:defRPr>
            </a:lvl1pPr>
          </a:lstStyle>
          <a:p>
            <a:pPr>
              <a:defRPr/>
            </a:pPr>
            <a:fld id="{4E76EF69-FB72-3946-B34E-9BD98DA8FD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spd="med">
    <p:pull dir="d"/>
  </p:transition>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charset="0"/>
          <a:ea typeface="宋体" charset="-122"/>
        </a:defRPr>
      </a:lvl2pPr>
      <a:lvl3pPr algn="l" rtl="0" eaLnBrk="0" fontAlgn="base" hangingPunct="0">
        <a:spcBef>
          <a:spcPct val="0"/>
        </a:spcBef>
        <a:spcAft>
          <a:spcPct val="0"/>
        </a:spcAft>
        <a:defRPr kumimoji="1" sz="4400">
          <a:solidFill>
            <a:schemeClr val="tx2"/>
          </a:solidFill>
          <a:latin typeface="Times New Roman" charset="0"/>
          <a:ea typeface="宋体" charset="-122"/>
        </a:defRPr>
      </a:lvl3pPr>
      <a:lvl4pPr algn="l" rtl="0" eaLnBrk="0" fontAlgn="base" hangingPunct="0">
        <a:spcBef>
          <a:spcPct val="0"/>
        </a:spcBef>
        <a:spcAft>
          <a:spcPct val="0"/>
        </a:spcAft>
        <a:defRPr kumimoji="1" sz="4400">
          <a:solidFill>
            <a:schemeClr val="tx2"/>
          </a:solidFill>
          <a:latin typeface="Times New Roman" charset="0"/>
          <a:ea typeface="宋体" charset="-122"/>
        </a:defRPr>
      </a:lvl4pPr>
      <a:lvl5pPr algn="l" rtl="0" eaLnBrk="0" fontAlgn="base" hangingPunct="0">
        <a:spcBef>
          <a:spcPct val="0"/>
        </a:spcBef>
        <a:spcAft>
          <a:spcPct val="0"/>
        </a:spcAft>
        <a:defRPr kumimoji="1" sz="4400">
          <a:solidFill>
            <a:schemeClr val="tx2"/>
          </a:solidFill>
          <a:latin typeface="Times New Roman" charset="0"/>
          <a:ea typeface="宋体" charset="-122"/>
        </a:defRPr>
      </a:lvl5pPr>
      <a:lvl6pPr marL="457200" algn="l" rtl="0" fontAlgn="base">
        <a:spcBef>
          <a:spcPct val="0"/>
        </a:spcBef>
        <a:spcAft>
          <a:spcPct val="0"/>
        </a:spcAft>
        <a:defRPr kumimoji="1" sz="4400">
          <a:solidFill>
            <a:schemeClr val="tx2"/>
          </a:solidFill>
          <a:latin typeface="Times New Roman" charset="0"/>
          <a:ea typeface="宋体" charset="-122"/>
        </a:defRPr>
      </a:lvl6pPr>
      <a:lvl7pPr marL="914400" algn="l" rtl="0" fontAlgn="base">
        <a:spcBef>
          <a:spcPct val="0"/>
        </a:spcBef>
        <a:spcAft>
          <a:spcPct val="0"/>
        </a:spcAft>
        <a:defRPr kumimoji="1" sz="4400">
          <a:solidFill>
            <a:schemeClr val="tx2"/>
          </a:solidFill>
          <a:latin typeface="Times New Roman" charset="0"/>
          <a:ea typeface="宋体" charset="-122"/>
        </a:defRPr>
      </a:lvl7pPr>
      <a:lvl8pPr marL="1371600" algn="l" rtl="0" fontAlgn="base">
        <a:spcBef>
          <a:spcPct val="0"/>
        </a:spcBef>
        <a:spcAft>
          <a:spcPct val="0"/>
        </a:spcAft>
        <a:defRPr kumimoji="1" sz="4400">
          <a:solidFill>
            <a:schemeClr val="tx2"/>
          </a:solidFill>
          <a:latin typeface="Times New Roman" charset="0"/>
          <a:ea typeface="宋体" charset="-122"/>
        </a:defRPr>
      </a:lvl8pPr>
      <a:lvl9pPr marL="1828800" algn="l" rtl="0" fontAlgn="base">
        <a:spcBef>
          <a:spcPct val="0"/>
        </a:spcBef>
        <a:spcAft>
          <a:spcPct val="0"/>
        </a:spcAft>
        <a:defRPr kumimoji="1" sz="4400">
          <a:solidFill>
            <a:schemeClr val="tx2"/>
          </a:solidFill>
          <a:latin typeface="Times New Roman" charset="0"/>
          <a:ea typeface="宋体" charset="-122"/>
        </a:defRPr>
      </a:lvl9pPr>
    </p:titleStyle>
    <p:bodyStyle>
      <a:lvl1pPr marL="342900" indent="-342900" algn="l" rtl="0" eaLnBrk="0" fontAlgn="base" hangingPunct="0">
        <a:spcBef>
          <a:spcPct val="20000"/>
        </a:spcBef>
        <a:spcAft>
          <a:spcPct val="0"/>
        </a:spcAft>
        <a:buClr>
          <a:schemeClr val="bg2"/>
        </a:buClr>
        <a:buFont typeface="Monotype Sorts" charset="2"/>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charset="2"/>
        <a:buChar char="l"/>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04.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slide" Target="slide125.xml"/><Relationship Id="rId5" Type="http://schemas.openxmlformats.org/officeDocument/2006/relationships/slide" Target="slide121.xml"/><Relationship Id="rId4" Type="http://schemas.openxmlformats.org/officeDocument/2006/relationships/image" Target="../media/image9.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slide" Target="slide130.xml"/><Relationship Id="rId2" Type="http://schemas.openxmlformats.org/officeDocument/2006/relationships/slide" Target="slide12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slide" Target="slide141.xml"/><Relationship Id="rId2" Type="http://schemas.openxmlformats.org/officeDocument/2006/relationships/slide" Target="slide1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 Target="slide141.xml"/><Relationship Id="rId2" Type="http://schemas.openxmlformats.org/officeDocument/2006/relationships/slide" Target="slide12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slide" Target="slide141.xml"/><Relationship Id="rId2" Type="http://schemas.openxmlformats.org/officeDocument/2006/relationships/slide" Target="slide12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slide" Target="slide3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slide" Target="slide23.xml"/><Relationship Id="rId5" Type="http://schemas.openxmlformats.org/officeDocument/2006/relationships/slide" Target="slide17.x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16.xml"/><Relationship Id="rId1" Type="http://schemas.openxmlformats.org/officeDocument/2006/relationships/slideLayout" Target="../slideLayouts/slideLayout7.xml"/><Relationship Id="rId5" Type="http://schemas.openxmlformats.org/officeDocument/2006/relationships/slide" Target="slide134.xml"/><Relationship Id="rId4" Type="http://schemas.openxmlformats.org/officeDocument/2006/relationships/slide" Target="slide103.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7.xml"/><Relationship Id="rId4" Type="http://schemas.openxmlformats.org/officeDocument/2006/relationships/slide" Target="slide4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47.xml"/><Relationship Id="rId1" Type="http://schemas.openxmlformats.org/officeDocument/2006/relationships/slideLayout" Target="../slideLayouts/slideLayout7.xml"/><Relationship Id="rId5" Type="http://schemas.openxmlformats.org/officeDocument/2006/relationships/slide" Target="slide66.xml"/><Relationship Id="rId4" Type="http://schemas.openxmlformats.org/officeDocument/2006/relationships/slide" Target="slide6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6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82.xml"/><Relationship Id="rId1" Type="http://schemas.openxmlformats.org/officeDocument/2006/relationships/slideLayout" Target="../slideLayouts/slideLayout7.xml"/><Relationship Id="rId4" Type="http://schemas.openxmlformats.org/officeDocument/2006/relationships/slide" Target="slide7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11188" y="981075"/>
            <a:ext cx="7772400" cy="2871788"/>
          </a:xfrm>
        </p:spPr>
        <p:txBody>
          <a:bodyPr/>
          <a:lstStyle/>
          <a:p>
            <a:pPr algn="ctr" eaLnBrk="1" hangingPunct="1">
              <a:lnSpc>
                <a:spcPct val="140000"/>
              </a:lnSpc>
              <a:defRPr/>
            </a:pPr>
            <a:r>
              <a:rPr lang="zh-CN" altLang="en-US" sz="6600" b="1" i="1">
                <a:solidFill>
                  <a:srgbClr val="333399"/>
                </a:solidFill>
                <a:effectLst>
                  <a:outerShdw blurRad="38100" dist="38100" dir="2700000" algn="tl">
                    <a:srgbClr val="000000"/>
                  </a:outerShdw>
                </a:effectLst>
                <a:latin typeface="华文新魏" charset="-122"/>
                <a:ea typeface="华文新魏" charset="-122"/>
              </a:rPr>
              <a:t>第六章 </a:t>
            </a:r>
            <a:br>
              <a:rPr lang="zh-CN" altLang="en-US" sz="6600" b="1" i="1">
                <a:solidFill>
                  <a:srgbClr val="333399"/>
                </a:solidFill>
                <a:effectLst>
                  <a:outerShdw blurRad="38100" dist="38100" dir="2700000" algn="tl">
                    <a:srgbClr val="000000"/>
                  </a:outerShdw>
                </a:effectLst>
                <a:latin typeface="华文新魏" charset="-122"/>
                <a:ea typeface="华文新魏" charset="-122"/>
              </a:rPr>
            </a:br>
            <a:r>
              <a:rPr lang="zh-CN" altLang="en-US" sz="6600" b="1" i="1">
                <a:solidFill>
                  <a:srgbClr val="333399"/>
                </a:solidFill>
                <a:effectLst>
                  <a:outerShdw blurRad="38100" dist="38100" dir="2700000" algn="tl">
                    <a:srgbClr val="000000"/>
                  </a:outerShdw>
                </a:effectLst>
                <a:latin typeface="华文新魏" charset="-122"/>
                <a:ea typeface="华文新魏" charset="-122"/>
              </a:rPr>
              <a:t>树和二叉树</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1014413" y="764704"/>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FF"/>
                </a:solidFill>
                <a:ea typeface="楷体_GB2312" charset="0"/>
              </a:rPr>
              <a:t>有序树：</a:t>
            </a:r>
            <a:endParaRPr lang="zh-CN" altLang="en-US"/>
          </a:p>
        </p:txBody>
      </p:sp>
      <p:sp>
        <p:nvSpPr>
          <p:cNvPr id="33797" name="Text Box 5"/>
          <p:cNvSpPr txBox="1">
            <a:spLocks noChangeArrowheads="1"/>
          </p:cNvSpPr>
          <p:nvPr/>
        </p:nvSpPr>
        <p:spPr bwMode="auto">
          <a:xfrm>
            <a:off x="1660525" y="1413992"/>
            <a:ext cx="516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AE68AE"/>
                </a:solidFill>
                <a:ea typeface="楷体_GB2312" charset="0"/>
              </a:rPr>
              <a:t>子树之间存在确定的次序关系。</a:t>
            </a:r>
            <a:endParaRPr lang="zh-CN" altLang="en-US"/>
          </a:p>
        </p:txBody>
      </p:sp>
      <p:sp>
        <p:nvSpPr>
          <p:cNvPr id="33798" name="Text Box 6"/>
          <p:cNvSpPr txBox="1">
            <a:spLocks noChangeArrowheads="1"/>
          </p:cNvSpPr>
          <p:nvPr/>
        </p:nvSpPr>
        <p:spPr bwMode="auto">
          <a:xfrm>
            <a:off x="1014413" y="2206154"/>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FF"/>
                </a:solidFill>
                <a:ea typeface="楷体_GB2312" charset="0"/>
              </a:rPr>
              <a:t>无序树：</a:t>
            </a:r>
            <a:endParaRPr lang="zh-CN" altLang="en-US">
              <a:solidFill>
                <a:srgbClr val="FF00FF"/>
              </a:solidFill>
              <a:ea typeface="楷体_GB2312" charset="0"/>
            </a:endParaRPr>
          </a:p>
        </p:txBody>
      </p:sp>
      <p:sp>
        <p:nvSpPr>
          <p:cNvPr id="33799" name="Text Box 7"/>
          <p:cNvSpPr txBox="1">
            <a:spLocks noChangeArrowheads="1"/>
          </p:cNvSpPr>
          <p:nvPr/>
        </p:nvSpPr>
        <p:spPr bwMode="auto">
          <a:xfrm>
            <a:off x="1616075" y="2853854"/>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AE68AE"/>
                </a:solidFill>
                <a:ea typeface="楷体_GB2312" charset="0"/>
              </a:rPr>
              <a:t>子树之间不存在确定的次序关系。</a:t>
            </a:r>
            <a:endParaRPr lang="zh-CN" altLang="en-US"/>
          </a:p>
        </p:txBody>
      </p:sp>
    </p:spTree>
  </p:cSld>
  <p:clrMapOvr>
    <a:masterClrMapping/>
  </p:clrMapOvr>
  <p:transition spd="med">
    <p:pull dir="d"/>
  </p:transition>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468313" y="404813"/>
            <a:ext cx="842486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b="1" dirty="0">
                <a:solidFill>
                  <a:schemeClr val="tx2"/>
                </a:solidFill>
                <a:ea typeface="楷体_GB2312" charset="0"/>
              </a:rPr>
              <a:t>Status</a:t>
            </a:r>
            <a:r>
              <a:rPr lang="en-US" altLang="zh-CN" dirty="0">
                <a:solidFill>
                  <a:schemeClr val="tx2"/>
                </a:solidFill>
                <a:ea typeface="楷体_GB2312" charset="0"/>
              </a:rPr>
              <a:t> </a:t>
            </a:r>
            <a:r>
              <a:rPr lang="en-US" altLang="zh-CN" dirty="0" err="1">
                <a:solidFill>
                  <a:schemeClr val="tx2"/>
                </a:solidFill>
                <a:ea typeface="楷体_GB2312" charset="0"/>
              </a:rPr>
              <a:t>InOrderThreading</a:t>
            </a:r>
            <a:r>
              <a:rPr lang="en-US" altLang="zh-CN" dirty="0">
                <a:solidFill>
                  <a:schemeClr val="tx2"/>
                </a:solidFill>
                <a:ea typeface="楷体_GB2312" charset="0"/>
              </a:rPr>
              <a:t>(</a:t>
            </a:r>
            <a:r>
              <a:rPr lang="en-US" altLang="zh-CN" dirty="0" err="1">
                <a:solidFill>
                  <a:schemeClr val="tx2"/>
                </a:solidFill>
                <a:ea typeface="楷体_GB2312" charset="0"/>
              </a:rPr>
              <a:t>BiThrTree</a:t>
            </a:r>
            <a:r>
              <a:rPr lang="en-US" altLang="zh-CN" dirty="0">
                <a:solidFill>
                  <a:schemeClr val="tx2"/>
                </a:solidFill>
                <a:ea typeface="楷体_GB2312" charset="0"/>
              </a:rPr>
              <a:t> </a:t>
            </a:r>
            <a:r>
              <a:rPr lang="en-US" altLang="zh-CN" b="1" dirty="0">
                <a:solidFill>
                  <a:schemeClr val="tx2"/>
                </a:solidFill>
                <a:ea typeface="楷体_GB2312" charset="0"/>
              </a:rPr>
              <a:t>&amp;</a:t>
            </a:r>
            <a:r>
              <a:rPr lang="en-US" altLang="zh-CN" dirty="0" err="1">
                <a:solidFill>
                  <a:schemeClr val="tx2"/>
                </a:solidFill>
                <a:ea typeface="楷体_GB2312" charset="0"/>
              </a:rPr>
              <a:t>Thrt</a:t>
            </a:r>
            <a:r>
              <a:rPr lang="en-US" altLang="zh-CN" dirty="0">
                <a:solidFill>
                  <a:schemeClr val="tx2"/>
                </a:solidFill>
                <a:ea typeface="楷体_GB2312" charset="0"/>
              </a:rPr>
              <a:t>,</a:t>
            </a:r>
          </a:p>
          <a:p>
            <a:pPr eaLnBrk="1" hangingPunct="1">
              <a:lnSpc>
                <a:spcPct val="115000"/>
              </a:lnSpc>
              <a:defRPr/>
            </a:pPr>
            <a:r>
              <a:rPr lang="en-US" altLang="zh-CN" dirty="0">
                <a:solidFill>
                  <a:schemeClr val="tx2"/>
                </a:solidFill>
                <a:ea typeface="楷体_GB2312" charset="0"/>
              </a:rPr>
              <a:t>                    </a:t>
            </a:r>
            <a:r>
              <a:rPr lang="en-US" altLang="zh-CN" dirty="0" err="1">
                <a:solidFill>
                  <a:schemeClr val="tx2"/>
                </a:solidFill>
                <a:ea typeface="楷体_GB2312" charset="0"/>
              </a:rPr>
              <a:t>BiThrTree</a:t>
            </a:r>
            <a:r>
              <a:rPr lang="en-US" altLang="zh-CN" dirty="0">
                <a:solidFill>
                  <a:schemeClr val="tx2"/>
                </a:solidFill>
                <a:ea typeface="楷体_GB2312" charset="0"/>
              </a:rPr>
              <a:t> T) </a:t>
            </a:r>
            <a:r>
              <a:rPr lang="en-US" altLang="zh-CN" b="1" dirty="0">
                <a:solidFill>
                  <a:schemeClr val="tx2"/>
                </a:solidFill>
                <a:ea typeface="楷体_GB2312" charset="0"/>
              </a:rPr>
              <a:t>{ // </a:t>
            </a:r>
            <a:r>
              <a:rPr lang="zh-CN" altLang="en-US" dirty="0">
                <a:solidFill>
                  <a:schemeClr val="tx2"/>
                </a:solidFill>
                <a:ea typeface="楷体_GB2312" charset="0"/>
              </a:rPr>
              <a:t>构建中序线索链表</a:t>
            </a:r>
          </a:p>
          <a:p>
            <a:pPr eaLnBrk="1" hangingPunct="1">
              <a:lnSpc>
                <a:spcPct val="115000"/>
              </a:lnSpc>
              <a:defRPr/>
            </a:pPr>
            <a:r>
              <a:rPr lang="zh-CN" altLang="en-US" b="1" dirty="0">
                <a:solidFill>
                  <a:schemeClr val="tx2"/>
                </a:solidFill>
                <a:ea typeface="楷体_GB2312" charset="0"/>
              </a:rPr>
              <a:t>   </a:t>
            </a:r>
            <a:r>
              <a:rPr lang="en-US" altLang="zh-CN" b="1" dirty="0">
                <a:solidFill>
                  <a:schemeClr val="tx2"/>
                </a:solidFill>
                <a:ea typeface="楷体_GB2312" charset="0"/>
              </a:rPr>
              <a:t>if</a:t>
            </a:r>
            <a:r>
              <a:rPr lang="en-US" altLang="zh-CN" dirty="0">
                <a:solidFill>
                  <a:schemeClr val="tx2"/>
                </a:solidFill>
                <a:ea typeface="楷体_GB2312" charset="0"/>
              </a:rPr>
              <a:t> (</a:t>
            </a:r>
            <a:r>
              <a:rPr lang="en-US" altLang="zh-CN" b="1" dirty="0">
                <a:solidFill>
                  <a:schemeClr val="tx2"/>
                </a:solidFill>
                <a:ea typeface="楷体_GB2312" charset="0"/>
              </a:rPr>
              <a:t>!</a:t>
            </a:r>
            <a:r>
              <a:rPr lang="en-US" altLang="zh-CN" dirty="0">
                <a:solidFill>
                  <a:schemeClr val="tx2"/>
                </a:solidFill>
                <a:ea typeface="楷体_GB2312" charset="0"/>
              </a:rPr>
              <a:t>(</a:t>
            </a:r>
            <a:r>
              <a:rPr lang="en-US" altLang="zh-CN" dirty="0" err="1">
                <a:solidFill>
                  <a:srgbClr val="990033"/>
                </a:solidFill>
                <a:ea typeface="楷体_GB2312" charset="0"/>
              </a:rPr>
              <a:t>Thrt</a:t>
            </a:r>
            <a:r>
              <a:rPr lang="en-US" altLang="zh-CN" dirty="0">
                <a:ea typeface="楷体_GB2312" charset="0"/>
              </a:rPr>
              <a:t> = </a:t>
            </a:r>
            <a:r>
              <a:rPr lang="en-US" altLang="zh-CN" dirty="0">
                <a:solidFill>
                  <a:schemeClr val="tx2"/>
                </a:solidFill>
                <a:ea typeface="楷体_GB2312" charset="0"/>
              </a:rPr>
              <a:t>(</a:t>
            </a:r>
            <a:r>
              <a:rPr lang="en-US" altLang="zh-CN" dirty="0" err="1">
                <a:solidFill>
                  <a:schemeClr val="tx2"/>
                </a:solidFill>
                <a:ea typeface="楷体_GB2312" charset="0"/>
              </a:rPr>
              <a:t>BiThrTree</a:t>
            </a:r>
            <a:r>
              <a:rPr lang="en-US" altLang="zh-CN" dirty="0">
                <a:solidFill>
                  <a:schemeClr val="tx2"/>
                </a:solidFill>
                <a:ea typeface="楷体_GB2312" charset="0"/>
              </a:rPr>
              <a:t>)</a:t>
            </a:r>
            <a:r>
              <a:rPr lang="en-US" altLang="zh-CN" b="1" dirty="0">
                <a:solidFill>
                  <a:schemeClr val="tx2"/>
                </a:solidFill>
                <a:ea typeface="楷体_GB2312" charset="0"/>
              </a:rPr>
              <a:t>malloc</a:t>
            </a:r>
            <a:r>
              <a:rPr lang="en-US" altLang="zh-CN" dirty="0">
                <a:solidFill>
                  <a:schemeClr val="tx2"/>
                </a:solidFill>
                <a:ea typeface="楷体_GB2312" charset="0"/>
              </a:rPr>
              <a:t>(</a:t>
            </a:r>
          </a:p>
          <a:p>
            <a:pPr eaLnBrk="1" hangingPunct="1">
              <a:lnSpc>
                <a:spcPct val="115000"/>
              </a:lnSpc>
              <a:defRPr/>
            </a:pPr>
            <a:r>
              <a:rPr lang="en-US" altLang="zh-CN" dirty="0">
                <a:solidFill>
                  <a:schemeClr val="tx2"/>
                </a:solidFill>
                <a:ea typeface="楷体_GB2312" charset="0"/>
              </a:rPr>
              <a:t>                                      </a:t>
            </a:r>
            <a:r>
              <a:rPr lang="en-US" altLang="zh-CN" b="1" dirty="0" err="1">
                <a:solidFill>
                  <a:schemeClr val="tx2"/>
                </a:solidFill>
                <a:ea typeface="楷体_GB2312" charset="0"/>
              </a:rPr>
              <a:t>sizeof</a:t>
            </a:r>
            <a:r>
              <a:rPr lang="en-US" altLang="zh-CN" dirty="0">
                <a:solidFill>
                  <a:schemeClr val="tx2"/>
                </a:solidFill>
                <a:ea typeface="楷体_GB2312" charset="0"/>
              </a:rPr>
              <a:t>( </a:t>
            </a:r>
            <a:r>
              <a:rPr lang="en-US" altLang="zh-CN" dirty="0" err="1">
                <a:solidFill>
                  <a:schemeClr val="tx2"/>
                </a:solidFill>
                <a:ea typeface="楷体_GB2312" charset="0"/>
              </a:rPr>
              <a:t>BiThrNode</a:t>
            </a:r>
            <a:r>
              <a:rPr lang="en-US" altLang="zh-CN" dirty="0">
                <a:solidFill>
                  <a:schemeClr val="tx2"/>
                </a:solidFill>
                <a:ea typeface="楷体_GB2312" charset="0"/>
              </a:rPr>
              <a:t>))))</a:t>
            </a:r>
          </a:p>
          <a:p>
            <a:pPr eaLnBrk="1" hangingPunct="1">
              <a:lnSpc>
                <a:spcPct val="115000"/>
              </a:lnSpc>
              <a:defRPr/>
            </a:pPr>
            <a:r>
              <a:rPr lang="en-US" altLang="zh-CN" dirty="0">
                <a:solidFill>
                  <a:schemeClr val="tx2"/>
                </a:solidFill>
                <a:ea typeface="楷体_GB2312" charset="0"/>
              </a:rPr>
              <a:t>       </a:t>
            </a:r>
            <a:r>
              <a:rPr lang="en-US" altLang="zh-CN" b="1" dirty="0">
                <a:solidFill>
                  <a:schemeClr val="tx2"/>
                </a:solidFill>
                <a:ea typeface="楷体_GB2312" charset="0"/>
              </a:rPr>
              <a:t>exit </a:t>
            </a:r>
            <a:r>
              <a:rPr lang="en-US" altLang="zh-CN" dirty="0">
                <a:solidFill>
                  <a:schemeClr val="tx2"/>
                </a:solidFill>
                <a:ea typeface="楷体_GB2312" charset="0"/>
              </a:rPr>
              <a:t>(OVERFLOW);</a:t>
            </a:r>
            <a:endParaRPr lang="en-US" altLang="zh-CN" dirty="0">
              <a:ea typeface="楷体_GB2312" charset="0"/>
            </a:endParaRPr>
          </a:p>
          <a:p>
            <a:pPr eaLnBrk="1" hangingPunct="1">
              <a:lnSpc>
                <a:spcPct val="115000"/>
              </a:lnSpc>
              <a:defRPr/>
            </a:pPr>
            <a:r>
              <a:rPr lang="en-US" altLang="zh-CN" dirty="0">
                <a:ea typeface="楷体_GB2312" charset="0"/>
              </a:rPr>
              <a:t>   </a:t>
            </a:r>
            <a:r>
              <a:rPr lang="en-US" altLang="zh-CN" dirty="0" err="1">
                <a:solidFill>
                  <a:srgbClr val="990033"/>
                </a:solidFill>
                <a:ea typeface="楷体_GB2312" charset="0"/>
              </a:rPr>
              <a:t>Thrt</a:t>
            </a:r>
            <a:r>
              <a:rPr lang="en-US" altLang="zh-CN" dirty="0">
                <a:solidFill>
                  <a:srgbClr val="990033"/>
                </a:solidFill>
                <a:ea typeface="楷体_GB2312" charset="0"/>
              </a:rPr>
              <a:t>-&gt;</a:t>
            </a:r>
            <a:r>
              <a:rPr lang="en-US" altLang="zh-CN" dirty="0" err="1">
                <a:solidFill>
                  <a:srgbClr val="990033"/>
                </a:solidFill>
                <a:ea typeface="楷体_GB2312" charset="0"/>
              </a:rPr>
              <a:t>LTag</a:t>
            </a:r>
            <a:r>
              <a:rPr lang="en-US" altLang="zh-CN" dirty="0">
                <a:solidFill>
                  <a:srgbClr val="990033"/>
                </a:solidFill>
                <a:ea typeface="楷体_GB2312" charset="0"/>
              </a:rPr>
              <a:t> = Link;  </a:t>
            </a:r>
            <a:r>
              <a:rPr lang="en-US" altLang="zh-CN" dirty="0" err="1">
                <a:solidFill>
                  <a:srgbClr val="990033"/>
                </a:solidFill>
                <a:ea typeface="楷体_GB2312" charset="0"/>
              </a:rPr>
              <a:t>Thrt</a:t>
            </a:r>
            <a:r>
              <a:rPr lang="en-US" altLang="zh-CN" dirty="0">
                <a:solidFill>
                  <a:srgbClr val="990033"/>
                </a:solidFill>
                <a:ea typeface="楷体_GB2312" charset="0"/>
              </a:rPr>
              <a:t>-&gt;</a:t>
            </a:r>
            <a:r>
              <a:rPr lang="en-US" altLang="zh-CN" dirty="0" err="1">
                <a:solidFill>
                  <a:srgbClr val="990033"/>
                </a:solidFill>
                <a:ea typeface="楷体_GB2312" charset="0"/>
              </a:rPr>
              <a:t>RTag</a:t>
            </a:r>
            <a:r>
              <a:rPr lang="en-US" altLang="zh-CN" dirty="0">
                <a:solidFill>
                  <a:srgbClr val="990033"/>
                </a:solidFill>
                <a:ea typeface="楷体_GB2312" charset="0"/>
              </a:rPr>
              <a:t> =Thread; //</a:t>
            </a:r>
            <a:r>
              <a:rPr lang="zh-CN" altLang="en-US" dirty="0">
                <a:solidFill>
                  <a:srgbClr val="990033"/>
                </a:solidFill>
                <a:ea typeface="楷体_GB2312" charset="0"/>
              </a:rPr>
              <a:t>建头结点</a:t>
            </a:r>
          </a:p>
          <a:p>
            <a:pPr eaLnBrk="1" hangingPunct="1">
              <a:lnSpc>
                <a:spcPct val="115000"/>
              </a:lnSpc>
              <a:defRPr/>
            </a:pPr>
            <a:r>
              <a:rPr lang="zh-CN" altLang="en-US" dirty="0">
                <a:solidFill>
                  <a:srgbClr val="990033"/>
                </a:solidFill>
                <a:ea typeface="楷体_GB2312" charset="0"/>
              </a:rPr>
              <a:t>   </a:t>
            </a:r>
            <a:r>
              <a:rPr lang="en-US" altLang="zh-CN" dirty="0" err="1">
                <a:solidFill>
                  <a:srgbClr val="990033"/>
                </a:solidFill>
                <a:ea typeface="楷体_GB2312" charset="0"/>
              </a:rPr>
              <a:t>Thrt</a:t>
            </a:r>
            <a:r>
              <a:rPr lang="en-US" altLang="zh-CN" dirty="0">
                <a:solidFill>
                  <a:srgbClr val="990033"/>
                </a:solidFill>
                <a:ea typeface="楷体_GB2312" charset="0"/>
              </a:rPr>
              <a:t>-&gt;</a:t>
            </a:r>
            <a:r>
              <a:rPr lang="en-US" altLang="zh-CN" dirty="0" err="1">
                <a:solidFill>
                  <a:srgbClr val="990033"/>
                </a:solidFill>
                <a:ea typeface="楷体_GB2312" charset="0"/>
              </a:rPr>
              <a:t>rchild</a:t>
            </a:r>
            <a:r>
              <a:rPr lang="en-US" altLang="zh-CN" dirty="0">
                <a:solidFill>
                  <a:srgbClr val="990033"/>
                </a:solidFill>
                <a:ea typeface="楷体_GB2312" charset="0"/>
              </a:rPr>
              <a:t> = </a:t>
            </a:r>
            <a:r>
              <a:rPr lang="en-US" altLang="zh-CN" dirty="0" err="1">
                <a:solidFill>
                  <a:srgbClr val="990033"/>
                </a:solidFill>
                <a:ea typeface="楷体_GB2312" charset="0"/>
              </a:rPr>
              <a:t>Thrt</a:t>
            </a:r>
            <a:r>
              <a:rPr lang="en-US" altLang="zh-CN" dirty="0">
                <a:solidFill>
                  <a:srgbClr val="990033"/>
                </a:solidFill>
                <a:ea typeface="楷体_GB2312" charset="0"/>
              </a:rPr>
              <a:t>;</a:t>
            </a:r>
            <a:r>
              <a:rPr lang="en-US" altLang="zh-CN" dirty="0">
                <a:ea typeface="楷体_GB2312" charset="0"/>
              </a:rPr>
              <a:t>      </a:t>
            </a:r>
            <a:r>
              <a:rPr lang="en-US" altLang="zh-CN" dirty="0">
                <a:solidFill>
                  <a:schemeClr val="tx2"/>
                </a:solidFill>
                <a:ea typeface="楷体_GB2312" charset="0"/>
              </a:rPr>
              <a:t>// </a:t>
            </a:r>
            <a:r>
              <a:rPr lang="zh-CN" altLang="en-US" dirty="0">
                <a:solidFill>
                  <a:schemeClr val="tx2"/>
                </a:solidFill>
                <a:ea typeface="楷体_GB2312" charset="0"/>
              </a:rPr>
              <a:t>右指针回指</a:t>
            </a:r>
            <a:endParaRPr lang="zh-CN" altLang="en-US" dirty="0">
              <a:ea typeface="楷体_GB2312" charset="0"/>
            </a:endParaRPr>
          </a:p>
          <a:p>
            <a:pPr eaLnBrk="1" hangingPunct="1">
              <a:lnSpc>
                <a:spcPct val="115000"/>
              </a:lnSpc>
              <a:defRPr/>
            </a:pPr>
            <a:endParaRPr lang="zh-CN" altLang="en-US" b="1" dirty="0">
              <a:solidFill>
                <a:schemeClr val="tx2"/>
              </a:solidFill>
              <a:ea typeface="楷体_GB2312" charset="0"/>
            </a:endParaRPr>
          </a:p>
          <a:p>
            <a:pPr eaLnBrk="1" hangingPunct="1">
              <a:lnSpc>
                <a:spcPct val="115000"/>
              </a:lnSpc>
              <a:defRPr/>
            </a:pPr>
            <a:r>
              <a:rPr lang="zh-CN" altLang="en-US" b="1" dirty="0">
                <a:solidFill>
                  <a:schemeClr val="tx2"/>
                </a:solidFill>
                <a:ea typeface="楷体_GB2312" charset="0"/>
              </a:rPr>
              <a:t>   </a:t>
            </a:r>
            <a:r>
              <a:rPr lang="en-US" altLang="zh-CN" b="1" dirty="0">
                <a:solidFill>
                  <a:schemeClr val="tx2"/>
                </a:solidFill>
                <a:ea typeface="楷体_GB2312" charset="0"/>
              </a:rPr>
              <a:t>return</a:t>
            </a:r>
            <a:r>
              <a:rPr lang="en-US" altLang="zh-CN" dirty="0">
                <a:solidFill>
                  <a:schemeClr val="tx2"/>
                </a:solidFill>
                <a:ea typeface="楷体_GB2312" charset="0"/>
              </a:rPr>
              <a:t> OK;</a:t>
            </a:r>
          </a:p>
          <a:p>
            <a:pPr eaLnBrk="1" hangingPunct="1">
              <a:lnSpc>
                <a:spcPct val="115000"/>
              </a:lnSpc>
              <a:defRPr/>
            </a:pPr>
            <a:r>
              <a:rPr lang="en-US" altLang="zh-CN" b="1" dirty="0">
                <a:solidFill>
                  <a:schemeClr val="tx2"/>
                </a:solidFill>
                <a:ea typeface="楷体_GB2312" charset="0"/>
              </a:rPr>
              <a:t>}</a:t>
            </a:r>
            <a:r>
              <a:rPr lang="en-US" altLang="zh-CN" dirty="0">
                <a:solidFill>
                  <a:schemeClr val="tx2"/>
                </a:solidFill>
                <a:ea typeface="楷体_GB2312" charset="0"/>
              </a:rPr>
              <a:t> // </a:t>
            </a:r>
            <a:r>
              <a:rPr lang="en-US" altLang="zh-CN" dirty="0" err="1">
                <a:solidFill>
                  <a:schemeClr val="tx2"/>
                </a:solidFill>
                <a:ea typeface="楷体_GB2312" charset="0"/>
              </a:rPr>
              <a:t>InOrderThreading</a:t>
            </a:r>
            <a:r>
              <a:rPr lang="en-US" altLang="zh-CN" dirty="0">
                <a:ea typeface="楷体_GB2312" charset="0"/>
              </a:rPr>
              <a:t>                  </a:t>
            </a:r>
          </a:p>
        </p:txBody>
      </p:sp>
      <p:sp>
        <p:nvSpPr>
          <p:cNvPr id="117766" name="Text Box 6">
            <a:hlinkClick r:id="" action="ppaction://hlinkshowjump?jump=nextslide" highlightClick="1"/>
          </p:cNvPr>
          <p:cNvSpPr txBox="1">
            <a:spLocks noChangeArrowheads="1"/>
          </p:cNvSpPr>
          <p:nvPr/>
        </p:nvSpPr>
        <p:spPr bwMode="auto">
          <a:xfrm>
            <a:off x="1125538" y="3789363"/>
            <a:ext cx="373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200" b="1">
                <a:solidFill>
                  <a:srgbClr val="003399"/>
                </a:solidFill>
              </a:rPr>
              <a:t>        </a:t>
            </a:r>
            <a:r>
              <a:rPr lang="en-US" altLang="zh-CN" sz="3200" b="1">
                <a:solidFill>
                  <a:srgbClr val="0000FF"/>
                </a:solidFill>
              </a:rPr>
              <a:t>…   … </a:t>
            </a:r>
          </a:p>
        </p:txBody>
      </p:sp>
      <p:sp>
        <p:nvSpPr>
          <p:cNvPr id="117768" name="Text Box 8"/>
          <p:cNvSpPr txBox="1">
            <a:spLocks noChangeArrowheads="1"/>
          </p:cNvSpPr>
          <p:nvPr/>
        </p:nvSpPr>
        <p:spPr bwMode="auto">
          <a:xfrm>
            <a:off x="2987675" y="5646738"/>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6.6</a:t>
            </a:r>
            <a:endParaRPr lang="en-US" altLang="zh-CN">
              <a:latin typeface="楷体_GB2312" charset="0"/>
              <a:ea typeface="楷体_GB2312" charset="0"/>
            </a:endParaRPr>
          </a:p>
        </p:txBody>
      </p:sp>
    </p:spTree>
  </p:cSld>
  <p:clrMapOvr>
    <a:masterClrMapping/>
  </p:clrMapOvr>
  <p:transition spd="med">
    <p:pull dir="d"/>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3" name="Rectangle 1027"/>
          <p:cNvSpPr>
            <a:spLocks noChangeArrowheads="1"/>
          </p:cNvSpPr>
          <p:nvPr/>
        </p:nvSpPr>
        <p:spPr bwMode="auto">
          <a:xfrm>
            <a:off x="323850" y="765175"/>
            <a:ext cx="85693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b="1" dirty="0">
                <a:solidFill>
                  <a:srgbClr val="0000FF"/>
                </a:solidFill>
                <a:ea typeface="楷体_GB2312" charset="0"/>
              </a:rPr>
              <a:t>if</a:t>
            </a:r>
            <a:r>
              <a:rPr lang="en-US" altLang="zh-CN" dirty="0">
                <a:solidFill>
                  <a:srgbClr val="0000FF"/>
                </a:solidFill>
                <a:ea typeface="楷体_GB2312" charset="0"/>
              </a:rPr>
              <a:t> (</a:t>
            </a:r>
            <a:r>
              <a:rPr lang="en-US" altLang="zh-CN" b="1" dirty="0">
                <a:solidFill>
                  <a:srgbClr val="0000FF"/>
                </a:solidFill>
                <a:ea typeface="楷体_GB2312" charset="0"/>
              </a:rPr>
              <a:t>!</a:t>
            </a:r>
            <a:r>
              <a:rPr lang="en-US" altLang="zh-CN" dirty="0">
                <a:solidFill>
                  <a:srgbClr val="0000FF"/>
                </a:solidFill>
                <a:ea typeface="楷体_GB2312" charset="0"/>
              </a:rPr>
              <a:t>T)  </a:t>
            </a:r>
            <a:r>
              <a:rPr lang="en-US" altLang="zh-CN" dirty="0" err="1">
                <a:solidFill>
                  <a:srgbClr val="0000FF"/>
                </a:solidFill>
                <a:ea typeface="楷体_GB2312" charset="0"/>
              </a:rPr>
              <a:t>Thrt</a:t>
            </a:r>
            <a:r>
              <a:rPr lang="en-US" altLang="zh-CN" dirty="0">
                <a:solidFill>
                  <a:srgbClr val="0000FF"/>
                </a:solidFill>
                <a:ea typeface="楷体_GB2312" charset="0"/>
              </a:rPr>
              <a:t>-&gt;</a:t>
            </a:r>
            <a:r>
              <a:rPr lang="en-US" altLang="zh-CN" dirty="0" err="1">
                <a:solidFill>
                  <a:srgbClr val="0000FF"/>
                </a:solidFill>
                <a:ea typeface="楷体_GB2312" charset="0"/>
              </a:rPr>
              <a:t>lchild</a:t>
            </a:r>
            <a:r>
              <a:rPr lang="en-US" altLang="zh-CN" dirty="0">
                <a:solidFill>
                  <a:srgbClr val="0000FF"/>
                </a:solidFill>
                <a:ea typeface="楷体_GB2312" charset="0"/>
              </a:rPr>
              <a:t> = </a:t>
            </a:r>
            <a:r>
              <a:rPr lang="en-US" altLang="zh-CN" dirty="0" err="1">
                <a:solidFill>
                  <a:srgbClr val="0000FF"/>
                </a:solidFill>
                <a:ea typeface="楷体_GB2312" charset="0"/>
              </a:rPr>
              <a:t>Thrt</a:t>
            </a:r>
            <a:r>
              <a:rPr lang="en-US" altLang="zh-CN" dirty="0">
                <a:solidFill>
                  <a:srgbClr val="0000FF"/>
                </a:solidFill>
                <a:ea typeface="楷体_GB2312" charset="0"/>
              </a:rPr>
              <a:t>; //</a:t>
            </a:r>
            <a:r>
              <a:rPr lang="zh-CN" altLang="en-US" dirty="0">
                <a:solidFill>
                  <a:srgbClr val="CC6600"/>
                </a:solidFill>
                <a:ea typeface="楷体_GB2312" charset="0"/>
              </a:rPr>
              <a:t>若二叉树空</a:t>
            </a:r>
            <a:r>
              <a:rPr lang="en-US" altLang="zh-CN" dirty="0">
                <a:solidFill>
                  <a:srgbClr val="CC6600"/>
                </a:solidFill>
                <a:ea typeface="楷体_GB2312" charset="0"/>
              </a:rPr>
              <a:t>,</a:t>
            </a:r>
            <a:r>
              <a:rPr lang="zh-CN" altLang="en-US" dirty="0">
                <a:solidFill>
                  <a:srgbClr val="CC6600"/>
                </a:solidFill>
                <a:ea typeface="楷体_GB2312" charset="0"/>
              </a:rPr>
              <a:t>则左指针回指</a:t>
            </a:r>
          </a:p>
          <a:p>
            <a:pPr eaLnBrk="1" hangingPunct="1">
              <a:lnSpc>
                <a:spcPct val="125000"/>
              </a:lnSpc>
              <a:defRPr/>
            </a:pPr>
            <a:r>
              <a:rPr lang="en-US" altLang="zh-CN" b="1" dirty="0">
                <a:solidFill>
                  <a:srgbClr val="0000FF"/>
                </a:solidFill>
                <a:ea typeface="楷体_GB2312" charset="0"/>
              </a:rPr>
              <a:t>else {             </a:t>
            </a:r>
          </a:p>
          <a:p>
            <a:pPr eaLnBrk="1" hangingPunct="1">
              <a:lnSpc>
                <a:spcPct val="125000"/>
              </a:lnSpc>
              <a:defRPr/>
            </a:pPr>
            <a:r>
              <a:rPr lang="en-US" altLang="zh-CN" dirty="0">
                <a:solidFill>
                  <a:srgbClr val="0000FF"/>
                </a:solidFill>
                <a:ea typeface="楷体_GB2312" charset="0"/>
              </a:rPr>
              <a:t>   </a:t>
            </a:r>
            <a:r>
              <a:rPr lang="en-US" altLang="zh-CN" dirty="0" err="1">
                <a:solidFill>
                  <a:srgbClr val="0000FF"/>
                </a:solidFill>
                <a:ea typeface="楷体_GB2312" charset="0"/>
              </a:rPr>
              <a:t>Thrt</a:t>
            </a:r>
            <a:r>
              <a:rPr lang="en-US" altLang="zh-CN" dirty="0">
                <a:solidFill>
                  <a:srgbClr val="0000FF"/>
                </a:solidFill>
                <a:ea typeface="楷体_GB2312" charset="0"/>
              </a:rPr>
              <a:t>-&gt;</a:t>
            </a:r>
            <a:r>
              <a:rPr lang="en-US" altLang="zh-CN" dirty="0" err="1">
                <a:solidFill>
                  <a:srgbClr val="0000FF"/>
                </a:solidFill>
                <a:ea typeface="楷体_GB2312" charset="0"/>
              </a:rPr>
              <a:t>lchild</a:t>
            </a:r>
            <a:r>
              <a:rPr lang="en-US" altLang="zh-CN" dirty="0">
                <a:solidFill>
                  <a:srgbClr val="0000FF"/>
                </a:solidFill>
                <a:ea typeface="楷体_GB2312" charset="0"/>
              </a:rPr>
              <a:t> = T;   </a:t>
            </a:r>
            <a:r>
              <a:rPr lang="en-US" altLang="zh-CN" b="1" dirty="0">
                <a:solidFill>
                  <a:srgbClr val="0000FF"/>
                </a:solidFill>
                <a:ea typeface="楷体_GB2312" charset="0"/>
              </a:rPr>
              <a:t>pre = </a:t>
            </a:r>
            <a:r>
              <a:rPr lang="en-US" altLang="zh-CN" b="1" dirty="0" err="1">
                <a:solidFill>
                  <a:srgbClr val="0000FF"/>
                </a:solidFill>
                <a:ea typeface="楷体_GB2312" charset="0"/>
              </a:rPr>
              <a:t>Thrt</a:t>
            </a:r>
            <a:r>
              <a:rPr lang="en-US" altLang="zh-CN" b="1" dirty="0">
                <a:solidFill>
                  <a:srgbClr val="0000FF"/>
                </a:solidFill>
                <a:ea typeface="楷体_GB2312" charset="0"/>
              </a:rPr>
              <a:t>;</a:t>
            </a:r>
            <a:endParaRPr lang="en-US" altLang="zh-CN" dirty="0">
              <a:solidFill>
                <a:srgbClr val="0000FF"/>
              </a:solidFill>
              <a:ea typeface="楷体_GB2312" charset="0"/>
            </a:endParaRPr>
          </a:p>
          <a:p>
            <a:pPr eaLnBrk="1" hangingPunct="1">
              <a:lnSpc>
                <a:spcPct val="125000"/>
              </a:lnSpc>
              <a:defRPr/>
            </a:pPr>
            <a:r>
              <a:rPr lang="en-US" altLang="zh-CN" b="1" dirty="0">
                <a:solidFill>
                  <a:srgbClr val="0000FF"/>
                </a:solidFill>
                <a:ea typeface="楷体_GB2312" charset="0"/>
              </a:rPr>
              <a:t>   </a:t>
            </a:r>
            <a:r>
              <a:rPr lang="en-US" altLang="zh-CN" b="1" dirty="0" err="1">
                <a:solidFill>
                  <a:srgbClr val="0000FF"/>
                </a:solidFill>
                <a:ea typeface="楷体_GB2312" charset="0"/>
              </a:rPr>
              <a:t>InThreading</a:t>
            </a:r>
            <a:r>
              <a:rPr lang="en-US" altLang="zh-CN" b="1" dirty="0">
                <a:solidFill>
                  <a:srgbClr val="0000FF"/>
                </a:solidFill>
                <a:ea typeface="楷体_GB2312" charset="0"/>
              </a:rPr>
              <a:t>(T)</a:t>
            </a:r>
            <a:r>
              <a:rPr lang="en-US" altLang="zh-CN" dirty="0">
                <a:solidFill>
                  <a:srgbClr val="0000FF"/>
                </a:solidFill>
                <a:ea typeface="楷体_GB2312" charset="0"/>
              </a:rPr>
              <a:t>;   //</a:t>
            </a:r>
            <a:r>
              <a:rPr lang="zh-CN" altLang="en-US" dirty="0">
                <a:solidFill>
                  <a:srgbClr val="CC6600"/>
                </a:solidFill>
                <a:ea typeface="楷体_GB2312" charset="0"/>
              </a:rPr>
              <a:t>中序遍历进行线索化</a:t>
            </a:r>
            <a:r>
              <a:rPr lang="zh-CN" altLang="en-US" dirty="0">
                <a:solidFill>
                  <a:srgbClr val="0000FF"/>
                </a:solidFill>
                <a:ea typeface="楷体_GB2312" charset="0"/>
              </a:rPr>
              <a:t>              </a:t>
            </a:r>
          </a:p>
          <a:p>
            <a:pPr eaLnBrk="1" hangingPunct="1">
              <a:lnSpc>
                <a:spcPct val="125000"/>
              </a:lnSpc>
              <a:defRPr/>
            </a:pPr>
            <a:r>
              <a:rPr lang="zh-CN" altLang="en-US" dirty="0">
                <a:solidFill>
                  <a:srgbClr val="0000FF"/>
                </a:solidFill>
                <a:ea typeface="楷体_GB2312" charset="0"/>
              </a:rPr>
              <a:t>   </a:t>
            </a:r>
            <a:r>
              <a:rPr lang="en-US" altLang="zh-CN" dirty="0">
                <a:solidFill>
                  <a:srgbClr val="0000FF"/>
                </a:solidFill>
                <a:ea typeface="楷体_GB2312" charset="0"/>
              </a:rPr>
              <a:t>pre-&gt;</a:t>
            </a:r>
            <a:r>
              <a:rPr lang="en-US" altLang="zh-CN" dirty="0" err="1">
                <a:solidFill>
                  <a:srgbClr val="0000FF"/>
                </a:solidFill>
                <a:ea typeface="楷体_GB2312" charset="0"/>
              </a:rPr>
              <a:t>rchild</a:t>
            </a:r>
            <a:r>
              <a:rPr lang="en-US" altLang="zh-CN" dirty="0">
                <a:solidFill>
                  <a:srgbClr val="0000FF"/>
                </a:solidFill>
                <a:ea typeface="楷体_GB2312" charset="0"/>
              </a:rPr>
              <a:t> = </a:t>
            </a:r>
            <a:r>
              <a:rPr lang="en-US" altLang="zh-CN" dirty="0" err="1">
                <a:solidFill>
                  <a:srgbClr val="0000FF"/>
                </a:solidFill>
                <a:ea typeface="楷体_GB2312" charset="0"/>
              </a:rPr>
              <a:t>Thrt</a:t>
            </a:r>
            <a:r>
              <a:rPr lang="en-US" altLang="zh-CN" dirty="0">
                <a:solidFill>
                  <a:srgbClr val="0000FF"/>
                </a:solidFill>
                <a:ea typeface="楷体_GB2312" charset="0"/>
              </a:rPr>
              <a:t>;   // </a:t>
            </a:r>
            <a:r>
              <a:rPr lang="zh-CN" altLang="en-US" dirty="0">
                <a:solidFill>
                  <a:srgbClr val="CC6600"/>
                </a:solidFill>
                <a:ea typeface="楷体_GB2312" charset="0"/>
              </a:rPr>
              <a:t>最后一个结点线索化</a:t>
            </a:r>
          </a:p>
          <a:p>
            <a:pPr eaLnBrk="1" hangingPunct="1">
              <a:lnSpc>
                <a:spcPct val="125000"/>
              </a:lnSpc>
              <a:defRPr/>
            </a:pPr>
            <a:r>
              <a:rPr lang="zh-CN" altLang="en-US" dirty="0">
                <a:solidFill>
                  <a:srgbClr val="0000FF"/>
                </a:solidFill>
                <a:ea typeface="楷体_GB2312" charset="0"/>
              </a:rPr>
              <a:t>   </a:t>
            </a:r>
            <a:r>
              <a:rPr lang="en-US" altLang="zh-CN" dirty="0">
                <a:solidFill>
                  <a:srgbClr val="0000FF"/>
                </a:solidFill>
                <a:ea typeface="楷体_GB2312" charset="0"/>
              </a:rPr>
              <a:t>pre-&gt;</a:t>
            </a:r>
            <a:r>
              <a:rPr lang="en-US" altLang="zh-CN" dirty="0" err="1">
                <a:solidFill>
                  <a:srgbClr val="0000FF"/>
                </a:solidFill>
                <a:ea typeface="楷体_GB2312" charset="0"/>
              </a:rPr>
              <a:t>RTag</a:t>
            </a:r>
            <a:r>
              <a:rPr lang="en-US" altLang="zh-CN" dirty="0">
                <a:solidFill>
                  <a:srgbClr val="0000FF"/>
                </a:solidFill>
                <a:ea typeface="楷体_GB2312" charset="0"/>
              </a:rPr>
              <a:t> = Thread;    </a:t>
            </a:r>
          </a:p>
          <a:p>
            <a:pPr eaLnBrk="1" hangingPunct="1">
              <a:lnSpc>
                <a:spcPct val="125000"/>
              </a:lnSpc>
              <a:defRPr/>
            </a:pPr>
            <a:r>
              <a:rPr lang="en-US" altLang="zh-CN" dirty="0">
                <a:solidFill>
                  <a:srgbClr val="0000FF"/>
                </a:solidFill>
                <a:ea typeface="楷体_GB2312" charset="0"/>
              </a:rPr>
              <a:t>   </a:t>
            </a:r>
            <a:r>
              <a:rPr lang="en-US" altLang="zh-CN" dirty="0" err="1">
                <a:solidFill>
                  <a:srgbClr val="0000FF"/>
                </a:solidFill>
                <a:ea typeface="楷体_GB2312" charset="0"/>
              </a:rPr>
              <a:t>Thrt</a:t>
            </a:r>
            <a:r>
              <a:rPr lang="en-US" altLang="zh-CN" dirty="0">
                <a:solidFill>
                  <a:srgbClr val="0000FF"/>
                </a:solidFill>
                <a:ea typeface="楷体_GB2312" charset="0"/>
              </a:rPr>
              <a:t>-&gt;</a:t>
            </a:r>
            <a:r>
              <a:rPr lang="en-US" altLang="zh-CN" dirty="0" err="1">
                <a:solidFill>
                  <a:srgbClr val="0000FF"/>
                </a:solidFill>
                <a:ea typeface="楷体_GB2312" charset="0"/>
              </a:rPr>
              <a:t>rchild</a:t>
            </a:r>
            <a:r>
              <a:rPr lang="en-US" altLang="zh-CN" dirty="0">
                <a:solidFill>
                  <a:srgbClr val="0000FF"/>
                </a:solidFill>
                <a:ea typeface="楷体_GB2312" charset="0"/>
              </a:rPr>
              <a:t> = pre;    </a:t>
            </a:r>
          </a:p>
          <a:p>
            <a:pPr eaLnBrk="1" hangingPunct="1">
              <a:lnSpc>
                <a:spcPct val="125000"/>
              </a:lnSpc>
              <a:defRPr/>
            </a:pPr>
            <a:r>
              <a:rPr lang="en-US" altLang="zh-CN" b="1" dirty="0">
                <a:solidFill>
                  <a:srgbClr val="0000FF"/>
                </a:solidFill>
                <a:ea typeface="楷体_GB2312" charset="0"/>
              </a:rPr>
              <a:t>}</a:t>
            </a:r>
          </a:p>
        </p:txBody>
      </p:sp>
    </p:spTree>
  </p:cSld>
  <p:clrMapOvr>
    <a:masterClrMapping/>
  </p:clrMapOvr>
  <p:transition spd="med">
    <p:pull dir="d"/>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755650" y="549275"/>
            <a:ext cx="7732713"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b="1" dirty="0">
                <a:solidFill>
                  <a:schemeClr val="tx2"/>
                </a:solidFill>
                <a:ea typeface="楷体_GB2312" charset="0"/>
              </a:rPr>
              <a:t>void</a:t>
            </a:r>
            <a:r>
              <a:rPr lang="en-US" altLang="zh-CN" dirty="0">
                <a:ea typeface="楷体_GB2312" charset="0"/>
              </a:rPr>
              <a:t> </a:t>
            </a:r>
            <a:r>
              <a:rPr lang="en-US" altLang="zh-CN" dirty="0" err="1">
                <a:solidFill>
                  <a:srgbClr val="0000FF"/>
                </a:solidFill>
                <a:ea typeface="楷体_GB2312" charset="0"/>
              </a:rPr>
              <a:t>InThreading</a:t>
            </a:r>
            <a:r>
              <a:rPr lang="en-US" altLang="zh-CN" dirty="0">
                <a:solidFill>
                  <a:srgbClr val="0000FF"/>
                </a:solidFill>
                <a:ea typeface="楷体_GB2312" charset="0"/>
              </a:rPr>
              <a:t>(</a:t>
            </a:r>
            <a:r>
              <a:rPr lang="en-US" altLang="zh-CN" dirty="0" err="1">
                <a:solidFill>
                  <a:srgbClr val="0000FF"/>
                </a:solidFill>
                <a:ea typeface="楷体_GB2312" charset="0"/>
              </a:rPr>
              <a:t>BiThrTree</a:t>
            </a:r>
            <a:r>
              <a:rPr lang="en-US" altLang="zh-CN" dirty="0">
                <a:solidFill>
                  <a:srgbClr val="0000FF"/>
                </a:solidFill>
                <a:ea typeface="楷体_GB2312" charset="0"/>
              </a:rPr>
              <a:t> p)</a:t>
            </a:r>
            <a:r>
              <a:rPr lang="en-US" altLang="zh-CN" dirty="0">
                <a:ea typeface="楷体_GB2312" charset="0"/>
              </a:rPr>
              <a:t> </a:t>
            </a:r>
            <a:r>
              <a:rPr lang="en-US" altLang="zh-CN" b="1" dirty="0">
                <a:solidFill>
                  <a:schemeClr val="tx2"/>
                </a:solidFill>
                <a:ea typeface="楷体_GB2312" charset="0"/>
              </a:rPr>
              <a:t>{</a:t>
            </a:r>
            <a:endParaRPr lang="en-US" altLang="zh-CN" dirty="0">
              <a:ea typeface="楷体_GB2312" charset="0"/>
            </a:endParaRPr>
          </a:p>
          <a:p>
            <a:pPr eaLnBrk="1" hangingPunct="1">
              <a:lnSpc>
                <a:spcPct val="110000"/>
              </a:lnSpc>
              <a:defRPr/>
            </a:pPr>
            <a:r>
              <a:rPr lang="en-US" altLang="zh-CN" dirty="0">
                <a:ea typeface="楷体_GB2312" charset="0"/>
              </a:rPr>
              <a:t>  </a:t>
            </a:r>
            <a:r>
              <a:rPr lang="en-US" altLang="zh-CN" b="1" dirty="0">
                <a:solidFill>
                  <a:schemeClr val="tx2"/>
                </a:solidFill>
                <a:ea typeface="楷体_GB2312" charset="0"/>
              </a:rPr>
              <a:t>if</a:t>
            </a:r>
            <a:r>
              <a:rPr lang="en-US" altLang="zh-CN" dirty="0">
                <a:solidFill>
                  <a:schemeClr val="tx2"/>
                </a:solidFill>
                <a:ea typeface="楷体_GB2312" charset="0"/>
              </a:rPr>
              <a:t> (p) </a:t>
            </a:r>
            <a:r>
              <a:rPr lang="en-US" altLang="zh-CN" b="1" dirty="0">
                <a:solidFill>
                  <a:schemeClr val="tx2"/>
                </a:solidFill>
                <a:ea typeface="楷体_GB2312" charset="0"/>
              </a:rPr>
              <a:t>{    // </a:t>
            </a:r>
            <a:r>
              <a:rPr lang="zh-CN" altLang="en-US" dirty="0">
                <a:solidFill>
                  <a:schemeClr val="tx2"/>
                </a:solidFill>
                <a:ea typeface="楷体_GB2312" charset="0"/>
              </a:rPr>
              <a:t>对以</a:t>
            </a:r>
            <a:r>
              <a:rPr lang="en-US" altLang="zh-CN" dirty="0">
                <a:solidFill>
                  <a:schemeClr val="tx2"/>
                </a:solidFill>
                <a:ea typeface="楷体_GB2312" charset="0"/>
              </a:rPr>
              <a:t>p</a:t>
            </a:r>
            <a:r>
              <a:rPr lang="zh-CN" altLang="en-US" dirty="0">
                <a:solidFill>
                  <a:schemeClr val="tx2"/>
                </a:solidFill>
                <a:ea typeface="楷体_GB2312" charset="0"/>
              </a:rPr>
              <a:t>为根的非空二叉树进行线索化</a:t>
            </a:r>
          </a:p>
          <a:p>
            <a:pPr eaLnBrk="1" hangingPunct="1">
              <a:lnSpc>
                <a:spcPct val="110000"/>
              </a:lnSpc>
              <a:defRPr/>
            </a:pPr>
            <a:r>
              <a:rPr lang="zh-CN" altLang="en-US" dirty="0">
                <a:ea typeface="楷体_GB2312" charset="0"/>
              </a:rPr>
              <a:t>    </a:t>
            </a:r>
            <a:r>
              <a:rPr lang="en-US" altLang="zh-CN" dirty="0" err="1">
                <a:solidFill>
                  <a:srgbClr val="0000FF"/>
                </a:solidFill>
                <a:ea typeface="楷体_GB2312" charset="0"/>
              </a:rPr>
              <a:t>InThreading</a:t>
            </a:r>
            <a:r>
              <a:rPr lang="en-US" altLang="zh-CN" dirty="0">
                <a:solidFill>
                  <a:srgbClr val="0000FF"/>
                </a:solidFill>
                <a:ea typeface="楷体_GB2312" charset="0"/>
              </a:rPr>
              <a:t>(p-&gt;</a:t>
            </a:r>
            <a:r>
              <a:rPr lang="en-US" altLang="zh-CN" dirty="0" err="1">
                <a:solidFill>
                  <a:srgbClr val="0000FF"/>
                </a:solidFill>
                <a:ea typeface="楷体_GB2312" charset="0"/>
              </a:rPr>
              <a:t>lchild</a:t>
            </a:r>
            <a:r>
              <a:rPr lang="en-US" altLang="zh-CN" dirty="0">
                <a:solidFill>
                  <a:srgbClr val="0000FF"/>
                </a:solidFill>
                <a:ea typeface="楷体_GB2312" charset="0"/>
              </a:rPr>
              <a:t>)</a:t>
            </a:r>
            <a:r>
              <a:rPr lang="en-US" altLang="zh-CN" dirty="0">
                <a:solidFill>
                  <a:srgbClr val="0033CC"/>
                </a:solidFill>
                <a:ea typeface="楷体_GB2312" charset="0"/>
              </a:rPr>
              <a:t>;</a:t>
            </a:r>
            <a:r>
              <a:rPr lang="en-US" altLang="zh-CN" dirty="0">
                <a:ea typeface="楷体_GB2312" charset="0"/>
              </a:rPr>
              <a:t>      </a:t>
            </a:r>
            <a:r>
              <a:rPr lang="en-US" altLang="zh-CN" dirty="0">
                <a:solidFill>
                  <a:schemeClr val="tx2"/>
                </a:solidFill>
                <a:ea typeface="楷体_GB2312" charset="0"/>
              </a:rPr>
              <a:t>// </a:t>
            </a:r>
            <a:r>
              <a:rPr lang="zh-CN" altLang="en-US" dirty="0">
                <a:solidFill>
                  <a:schemeClr val="tx2"/>
                </a:solidFill>
                <a:ea typeface="楷体_GB2312" charset="0"/>
              </a:rPr>
              <a:t>左子树线索化</a:t>
            </a:r>
            <a:endParaRPr lang="zh-CN" altLang="en-US" dirty="0">
              <a:ea typeface="楷体_GB2312" charset="0"/>
            </a:endParaRPr>
          </a:p>
          <a:p>
            <a:pPr eaLnBrk="1" hangingPunct="1">
              <a:lnSpc>
                <a:spcPct val="110000"/>
              </a:lnSpc>
              <a:defRPr/>
            </a:pPr>
            <a:r>
              <a:rPr lang="zh-CN" altLang="en-US" dirty="0">
                <a:ea typeface="楷体_GB2312" charset="0"/>
              </a:rPr>
              <a:t>    </a:t>
            </a:r>
            <a:r>
              <a:rPr lang="en-US" altLang="zh-CN" b="1" dirty="0">
                <a:solidFill>
                  <a:srgbClr val="800000"/>
                </a:solidFill>
                <a:ea typeface="楷体_GB2312" charset="0"/>
              </a:rPr>
              <a:t>if</a:t>
            </a:r>
            <a:r>
              <a:rPr lang="en-US" altLang="zh-CN" dirty="0">
                <a:solidFill>
                  <a:srgbClr val="800000"/>
                </a:solidFill>
                <a:ea typeface="楷体_GB2312" charset="0"/>
              </a:rPr>
              <a:t> (</a:t>
            </a:r>
            <a:r>
              <a:rPr lang="en-US" altLang="zh-CN" b="1" dirty="0">
                <a:solidFill>
                  <a:srgbClr val="800000"/>
                </a:solidFill>
                <a:ea typeface="楷体_GB2312" charset="0"/>
              </a:rPr>
              <a:t>!</a:t>
            </a:r>
            <a:r>
              <a:rPr lang="en-US" altLang="zh-CN" dirty="0">
                <a:solidFill>
                  <a:srgbClr val="800000"/>
                </a:solidFill>
                <a:ea typeface="楷体_GB2312" charset="0"/>
              </a:rPr>
              <a:t>p-&gt;</a:t>
            </a:r>
            <a:r>
              <a:rPr lang="en-US" altLang="zh-CN" dirty="0" err="1">
                <a:solidFill>
                  <a:srgbClr val="800000"/>
                </a:solidFill>
                <a:ea typeface="楷体_GB2312" charset="0"/>
              </a:rPr>
              <a:t>lchild</a:t>
            </a:r>
            <a:r>
              <a:rPr lang="en-US" altLang="zh-CN" dirty="0">
                <a:solidFill>
                  <a:srgbClr val="800000"/>
                </a:solidFill>
                <a:ea typeface="楷体_GB2312" charset="0"/>
              </a:rPr>
              <a:t>)      </a:t>
            </a:r>
            <a:r>
              <a:rPr lang="en-US" altLang="zh-CN" dirty="0">
                <a:solidFill>
                  <a:schemeClr val="tx2"/>
                </a:solidFill>
                <a:ea typeface="楷体_GB2312" charset="0"/>
              </a:rPr>
              <a:t>// </a:t>
            </a:r>
            <a:r>
              <a:rPr lang="zh-CN" altLang="en-US" dirty="0">
                <a:solidFill>
                  <a:schemeClr val="tx2"/>
                </a:solidFill>
                <a:ea typeface="楷体_GB2312" charset="0"/>
              </a:rPr>
              <a:t>建前驱线索</a:t>
            </a:r>
            <a:endParaRPr lang="zh-CN" altLang="en-US" dirty="0">
              <a:solidFill>
                <a:srgbClr val="800000"/>
              </a:solidFill>
              <a:ea typeface="楷体_GB2312" charset="0"/>
            </a:endParaRPr>
          </a:p>
          <a:p>
            <a:pPr eaLnBrk="1" hangingPunct="1">
              <a:lnSpc>
                <a:spcPct val="110000"/>
              </a:lnSpc>
              <a:defRPr/>
            </a:pPr>
            <a:r>
              <a:rPr lang="zh-CN" altLang="en-US" dirty="0">
                <a:solidFill>
                  <a:srgbClr val="800000"/>
                </a:solidFill>
                <a:ea typeface="楷体_GB2312" charset="0"/>
              </a:rPr>
              <a:t>      </a:t>
            </a:r>
            <a:r>
              <a:rPr lang="en-US" altLang="zh-CN" b="1" dirty="0">
                <a:solidFill>
                  <a:srgbClr val="800000"/>
                </a:solidFill>
                <a:ea typeface="楷体_GB2312" charset="0"/>
              </a:rPr>
              <a:t>{</a:t>
            </a:r>
            <a:r>
              <a:rPr lang="en-US" altLang="zh-CN" dirty="0">
                <a:solidFill>
                  <a:srgbClr val="800000"/>
                </a:solidFill>
                <a:ea typeface="楷体_GB2312" charset="0"/>
              </a:rPr>
              <a:t> p-&gt;</a:t>
            </a:r>
            <a:r>
              <a:rPr lang="en-US" altLang="zh-CN" dirty="0" err="1">
                <a:solidFill>
                  <a:srgbClr val="800000"/>
                </a:solidFill>
                <a:ea typeface="楷体_GB2312" charset="0"/>
              </a:rPr>
              <a:t>LTag</a:t>
            </a:r>
            <a:r>
              <a:rPr lang="en-US" altLang="zh-CN" dirty="0">
                <a:solidFill>
                  <a:srgbClr val="800000"/>
                </a:solidFill>
                <a:ea typeface="楷体_GB2312" charset="0"/>
              </a:rPr>
              <a:t> = Thread;    p-&gt;</a:t>
            </a:r>
            <a:r>
              <a:rPr lang="en-US" altLang="zh-CN" dirty="0" err="1">
                <a:solidFill>
                  <a:srgbClr val="800000"/>
                </a:solidFill>
                <a:ea typeface="楷体_GB2312" charset="0"/>
              </a:rPr>
              <a:t>lchild</a:t>
            </a:r>
            <a:r>
              <a:rPr lang="en-US" altLang="zh-CN" dirty="0">
                <a:solidFill>
                  <a:srgbClr val="800000"/>
                </a:solidFill>
                <a:ea typeface="楷体_GB2312" charset="0"/>
              </a:rPr>
              <a:t> = pre; </a:t>
            </a:r>
            <a:r>
              <a:rPr lang="en-US" altLang="zh-CN" b="1" dirty="0">
                <a:solidFill>
                  <a:srgbClr val="800000"/>
                </a:solidFill>
                <a:ea typeface="楷体_GB2312" charset="0"/>
              </a:rPr>
              <a:t>}</a:t>
            </a:r>
            <a:endParaRPr lang="en-US" altLang="zh-CN" dirty="0">
              <a:ea typeface="楷体_GB2312" charset="0"/>
            </a:endParaRPr>
          </a:p>
          <a:p>
            <a:pPr eaLnBrk="1" hangingPunct="1">
              <a:lnSpc>
                <a:spcPct val="110000"/>
              </a:lnSpc>
              <a:defRPr/>
            </a:pPr>
            <a:r>
              <a:rPr lang="en-US" altLang="zh-CN" dirty="0">
                <a:ea typeface="楷体_GB2312" charset="0"/>
              </a:rPr>
              <a:t>    </a:t>
            </a:r>
            <a:r>
              <a:rPr lang="en-US" altLang="zh-CN" b="1" dirty="0">
                <a:solidFill>
                  <a:srgbClr val="800000"/>
                </a:solidFill>
                <a:ea typeface="楷体_GB2312" charset="0"/>
              </a:rPr>
              <a:t>if</a:t>
            </a:r>
            <a:r>
              <a:rPr lang="en-US" altLang="zh-CN" dirty="0">
                <a:solidFill>
                  <a:srgbClr val="800000"/>
                </a:solidFill>
                <a:ea typeface="楷体_GB2312" charset="0"/>
              </a:rPr>
              <a:t> (</a:t>
            </a:r>
            <a:r>
              <a:rPr lang="en-US" altLang="zh-CN" b="1" dirty="0">
                <a:solidFill>
                  <a:srgbClr val="800000"/>
                </a:solidFill>
                <a:ea typeface="楷体_GB2312" charset="0"/>
              </a:rPr>
              <a:t>!</a:t>
            </a:r>
            <a:r>
              <a:rPr lang="en-US" altLang="zh-CN" dirty="0">
                <a:solidFill>
                  <a:srgbClr val="800000"/>
                </a:solidFill>
                <a:ea typeface="楷体_GB2312" charset="0"/>
              </a:rPr>
              <a:t>pre-&gt;</a:t>
            </a:r>
            <a:r>
              <a:rPr lang="en-US" altLang="zh-CN" dirty="0" err="1">
                <a:solidFill>
                  <a:srgbClr val="800000"/>
                </a:solidFill>
                <a:ea typeface="楷体_GB2312" charset="0"/>
              </a:rPr>
              <a:t>rchild</a:t>
            </a:r>
            <a:r>
              <a:rPr lang="en-US" altLang="zh-CN" dirty="0">
                <a:solidFill>
                  <a:srgbClr val="800000"/>
                </a:solidFill>
                <a:ea typeface="楷体_GB2312" charset="0"/>
              </a:rPr>
              <a:t>)   </a:t>
            </a:r>
            <a:r>
              <a:rPr lang="en-US" altLang="zh-CN" dirty="0">
                <a:solidFill>
                  <a:schemeClr val="tx2"/>
                </a:solidFill>
                <a:ea typeface="楷体_GB2312" charset="0"/>
              </a:rPr>
              <a:t>// </a:t>
            </a:r>
            <a:r>
              <a:rPr lang="zh-CN" altLang="en-US" dirty="0">
                <a:solidFill>
                  <a:schemeClr val="tx2"/>
                </a:solidFill>
                <a:ea typeface="楷体_GB2312" charset="0"/>
              </a:rPr>
              <a:t>建后继线索</a:t>
            </a:r>
            <a:endParaRPr lang="zh-CN" altLang="en-US" dirty="0">
              <a:ea typeface="楷体_GB2312" charset="0"/>
            </a:endParaRPr>
          </a:p>
          <a:p>
            <a:pPr eaLnBrk="1" hangingPunct="1">
              <a:lnSpc>
                <a:spcPct val="110000"/>
              </a:lnSpc>
              <a:defRPr/>
            </a:pPr>
            <a:r>
              <a:rPr lang="zh-CN" altLang="en-US" dirty="0">
                <a:solidFill>
                  <a:srgbClr val="800000"/>
                </a:solidFill>
                <a:ea typeface="楷体_GB2312" charset="0"/>
              </a:rPr>
              <a:t>      </a:t>
            </a:r>
            <a:r>
              <a:rPr lang="en-US" altLang="zh-CN" b="1" dirty="0">
                <a:solidFill>
                  <a:srgbClr val="800000"/>
                </a:solidFill>
                <a:ea typeface="楷体_GB2312" charset="0"/>
              </a:rPr>
              <a:t>{</a:t>
            </a:r>
            <a:r>
              <a:rPr lang="en-US" altLang="zh-CN" dirty="0">
                <a:solidFill>
                  <a:srgbClr val="800000"/>
                </a:solidFill>
                <a:ea typeface="楷体_GB2312" charset="0"/>
              </a:rPr>
              <a:t> pre-&gt;</a:t>
            </a:r>
            <a:r>
              <a:rPr lang="en-US" altLang="zh-CN" dirty="0" err="1">
                <a:solidFill>
                  <a:srgbClr val="800000"/>
                </a:solidFill>
                <a:ea typeface="楷体_GB2312" charset="0"/>
              </a:rPr>
              <a:t>RTag</a:t>
            </a:r>
            <a:r>
              <a:rPr lang="en-US" altLang="zh-CN" dirty="0">
                <a:solidFill>
                  <a:srgbClr val="800000"/>
                </a:solidFill>
                <a:ea typeface="楷体_GB2312" charset="0"/>
              </a:rPr>
              <a:t> = Thread;   pre-&gt;</a:t>
            </a:r>
            <a:r>
              <a:rPr lang="en-US" altLang="zh-CN" dirty="0" err="1">
                <a:solidFill>
                  <a:srgbClr val="800000"/>
                </a:solidFill>
                <a:ea typeface="楷体_GB2312" charset="0"/>
              </a:rPr>
              <a:t>rchild</a:t>
            </a:r>
            <a:r>
              <a:rPr lang="en-US" altLang="zh-CN" dirty="0">
                <a:solidFill>
                  <a:srgbClr val="800000"/>
                </a:solidFill>
                <a:ea typeface="楷体_GB2312" charset="0"/>
              </a:rPr>
              <a:t> = p; </a:t>
            </a:r>
            <a:r>
              <a:rPr lang="en-US" altLang="zh-CN" b="1" dirty="0">
                <a:solidFill>
                  <a:srgbClr val="800000"/>
                </a:solidFill>
                <a:ea typeface="楷体_GB2312" charset="0"/>
              </a:rPr>
              <a:t>}</a:t>
            </a:r>
            <a:r>
              <a:rPr lang="en-US" altLang="zh-CN" dirty="0">
                <a:ea typeface="楷体_GB2312" charset="0"/>
              </a:rPr>
              <a:t> </a:t>
            </a:r>
          </a:p>
          <a:p>
            <a:pPr eaLnBrk="1" hangingPunct="1">
              <a:lnSpc>
                <a:spcPct val="110000"/>
              </a:lnSpc>
              <a:defRPr/>
            </a:pPr>
            <a:r>
              <a:rPr lang="en-US" altLang="zh-CN" b="1" dirty="0">
                <a:solidFill>
                  <a:srgbClr val="800080"/>
                </a:solidFill>
                <a:ea typeface="楷体_GB2312" charset="0"/>
              </a:rPr>
              <a:t>    pre = p</a:t>
            </a:r>
            <a:r>
              <a:rPr lang="en-US" altLang="zh-CN" dirty="0">
                <a:ea typeface="楷体_GB2312" charset="0"/>
              </a:rPr>
              <a:t>;             </a:t>
            </a:r>
            <a:r>
              <a:rPr lang="en-US" altLang="zh-CN" dirty="0">
                <a:solidFill>
                  <a:schemeClr val="tx2"/>
                </a:solidFill>
                <a:ea typeface="楷体_GB2312" charset="0"/>
              </a:rPr>
              <a:t>// </a:t>
            </a:r>
            <a:r>
              <a:rPr lang="zh-CN" altLang="en-US" dirty="0">
                <a:solidFill>
                  <a:schemeClr val="tx2"/>
                </a:solidFill>
                <a:ea typeface="楷体_GB2312" charset="0"/>
              </a:rPr>
              <a:t>保持 </a:t>
            </a:r>
            <a:r>
              <a:rPr lang="en-US" altLang="zh-CN" dirty="0">
                <a:solidFill>
                  <a:schemeClr val="tx2"/>
                </a:solidFill>
                <a:ea typeface="楷体_GB2312" charset="0"/>
              </a:rPr>
              <a:t>pre </a:t>
            </a:r>
            <a:r>
              <a:rPr lang="zh-CN" altLang="en-US" dirty="0">
                <a:solidFill>
                  <a:schemeClr val="tx2"/>
                </a:solidFill>
                <a:ea typeface="楷体_GB2312" charset="0"/>
              </a:rPr>
              <a:t>指向 </a:t>
            </a:r>
            <a:r>
              <a:rPr lang="en-US" altLang="zh-CN" dirty="0">
                <a:solidFill>
                  <a:schemeClr val="tx2"/>
                </a:solidFill>
                <a:ea typeface="楷体_GB2312" charset="0"/>
              </a:rPr>
              <a:t>p </a:t>
            </a:r>
            <a:r>
              <a:rPr lang="zh-CN" altLang="en-US" dirty="0">
                <a:solidFill>
                  <a:schemeClr val="tx2"/>
                </a:solidFill>
                <a:ea typeface="楷体_GB2312" charset="0"/>
              </a:rPr>
              <a:t>的前驱</a:t>
            </a:r>
          </a:p>
          <a:p>
            <a:pPr eaLnBrk="1" hangingPunct="1">
              <a:lnSpc>
                <a:spcPct val="110000"/>
              </a:lnSpc>
              <a:defRPr/>
            </a:pPr>
            <a:r>
              <a:rPr lang="zh-CN" altLang="en-US" dirty="0">
                <a:ea typeface="楷体_GB2312" charset="0"/>
              </a:rPr>
              <a:t>    </a:t>
            </a:r>
            <a:r>
              <a:rPr lang="en-US" altLang="zh-CN" dirty="0" err="1">
                <a:solidFill>
                  <a:srgbClr val="0000FF"/>
                </a:solidFill>
                <a:ea typeface="楷体_GB2312" charset="0"/>
              </a:rPr>
              <a:t>InThreading</a:t>
            </a:r>
            <a:r>
              <a:rPr lang="en-US" altLang="zh-CN" dirty="0">
                <a:solidFill>
                  <a:srgbClr val="0000FF"/>
                </a:solidFill>
                <a:ea typeface="楷体_GB2312" charset="0"/>
              </a:rPr>
              <a:t>(p-&gt;</a:t>
            </a:r>
            <a:r>
              <a:rPr lang="en-US" altLang="zh-CN" dirty="0" err="1">
                <a:solidFill>
                  <a:srgbClr val="0000FF"/>
                </a:solidFill>
                <a:ea typeface="楷体_GB2312" charset="0"/>
              </a:rPr>
              <a:t>rchild</a:t>
            </a:r>
            <a:r>
              <a:rPr lang="en-US" altLang="zh-CN" dirty="0">
                <a:solidFill>
                  <a:srgbClr val="0000FF"/>
                </a:solidFill>
                <a:ea typeface="楷体_GB2312" charset="0"/>
              </a:rPr>
              <a:t>)</a:t>
            </a:r>
            <a:r>
              <a:rPr lang="en-US" altLang="zh-CN" dirty="0">
                <a:solidFill>
                  <a:srgbClr val="0033CC"/>
                </a:solidFill>
                <a:ea typeface="楷体_GB2312" charset="0"/>
              </a:rPr>
              <a:t>;</a:t>
            </a:r>
            <a:r>
              <a:rPr lang="en-US" altLang="zh-CN" dirty="0">
                <a:ea typeface="楷体_GB2312" charset="0"/>
              </a:rPr>
              <a:t>      </a:t>
            </a:r>
            <a:r>
              <a:rPr lang="en-US" altLang="zh-CN" dirty="0">
                <a:solidFill>
                  <a:schemeClr val="tx2"/>
                </a:solidFill>
                <a:ea typeface="楷体_GB2312" charset="0"/>
              </a:rPr>
              <a:t>// </a:t>
            </a:r>
            <a:r>
              <a:rPr lang="zh-CN" altLang="en-US" dirty="0">
                <a:solidFill>
                  <a:schemeClr val="tx2"/>
                </a:solidFill>
                <a:ea typeface="楷体_GB2312" charset="0"/>
              </a:rPr>
              <a:t>右子树线索化</a:t>
            </a:r>
            <a:endParaRPr lang="zh-CN" altLang="en-US" dirty="0">
              <a:ea typeface="楷体_GB2312" charset="0"/>
            </a:endParaRPr>
          </a:p>
          <a:p>
            <a:pPr eaLnBrk="1" hangingPunct="1">
              <a:lnSpc>
                <a:spcPct val="110000"/>
              </a:lnSpc>
              <a:defRPr/>
            </a:pPr>
            <a:r>
              <a:rPr lang="zh-CN" altLang="en-US" dirty="0">
                <a:ea typeface="楷体_GB2312" charset="0"/>
              </a:rPr>
              <a:t>  </a:t>
            </a:r>
            <a:r>
              <a:rPr lang="en-US" altLang="zh-CN" b="1" dirty="0">
                <a:solidFill>
                  <a:schemeClr val="tx2"/>
                </a:solidFill>
                <a:ea typeface="楷体_GB2312" charset="0"/>
              </a:rPr>
              <a:t>} // </a:t>
            </a:r>
            <a:r>
              <a:rPr lang="en-US" altLang="zh-CN" dirty="0">
                <a:solidFill>
                  <a:schemeClr val="tx2"/>
                </a:solidFill>
                <a:ea typeface="楷体_GB2312" charset="0"/>
              </a:rPr>
              <a:t>if</a:t>
            </a:r>
          </a:p>
          <a:p>
            <a:pPr eaLnBrk="1" hangingPunct="1">
              <a:lnSpc>
                <a:spcPct val="110000"/>
              </a:lnSpc>
              <a:defRPr/>
            </a:pPr>
            <a:r>
              <a:rPr lang="en-US" altLang="zh-CN" b="1" dirty="0">
                <a:solidFill>
                  <a:schemeClr val="tx2"/>
                </a:solidFill>
                <a:ea typeface="楷体_GB2312" charset="0"/>
              </a:rPr>
              <a:t>}</a:t>
            </a:r>
            <a:r>
              <a:rPr lang="en-US" altLang="zh-CN" dirty="0">
                <a:solidFill>
                  <a:schemeClr val="tx2"/>
                </a:solidFill>
                <a:ea typeface="楷体_GB2312" charset="0"/>
              </a:rPr>
              <a:t> // </a:t>
            </a:r>
            <a:r>
              <a:rPr lang="en-US" altLang="zh-CN" dirty="0" err="1">
                <a:solidFill>
                  <a:schemeClr val="tx2"/>
                </a:solidFill>
                <a:ea typeface="楷体_GB2312" charset="0"/>
              </a:rPr>
              <a:t>InThreading</a:t>
            </a:r>
            <a:endParaRPr lang="en-US" altLang="zh-CN" dirty="0">
              <a:solidFill>
                <a:schemeClr val="tx2"/>
              </a:solidFill>
              <a:ea typeface="楷体_GB2312" charset="0"/>
            </a:endParaRPr>
          </a:p>
        </p:txBody>
      </p:sp>
      <p:sp>
        <p:nvSpPr>
          <p:cNvPr id="159747" name="Text Box 3"/>
          <p:cNvSpPr txBox="1">
            <a:spLocks noChangeArrowheads="1"/>
          </p:cNvSpPr>
          <p:nvPr/>
        </p:nvSpPr>
        <p:spPr bwMode="auto">
          <a:xfrm>
            <a:off x="3276600" y="5862638"/>
            <a:ext cx="208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6.7</a:t>
            </a:r>
            <a:endParaRPr lang="en-US" altLang="zh-CN">
              <a:latin typeface="楷体_GB2312" charset="0"/>
              <a:ea typeface="楷体_GB2312" charset="0"/>
            </a:endParaRPr>
          </a:p>
        </p:txBody>
      </p:sp>
    </p:spTree>
  </p:cSld>
  <p:clrMapOvr>
    <a:masterClrMapping/>
  </p:clrMapOvr>
  <p:transition spd="med">
    <p:pull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404938" y="1343025"/>
            <a:ext cx="5903912" cy="1006475"/>
          </a:xfrm>
          <a:prstGeom prst="rect">
            <a:avLst/>
          </a:prstGeom>
          <a:solidFill>
            <a:schemeClr val="accent2">
              <a:alpha val="5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125000"/>
              </a:lnSpc>
              <a:defRPr/>
            </a:pPr>
            <a:r>
              <a:rPr lang="en-US" altLang="zh-CN" sz="4800" b="1">
                <a:solidFill>
                  <a:srgbClr val="008080"/>
                </a:solidFill>
                <a:latin typeface="楷体_GB2312" charset="0"/>
                <a:ea typeface="楷体_GB2312" charset="0"/>
              </a:rPr>
              <a:t>6.4  </a:t>
            </a:r>
            <a:r>
              <a:rPr lang="zh-CN" altLang="en-US" sz="4800" b="1">
                <a:solidFill>
                  <a:srgbClr val="008080"/>
                </a:solidFill>
                <a:latin typeface="楷体_GB2312" charset="0"/>
                <a:ea typeface="楷体_GB2312" charset="0"/>
              </a:rPr>
              <a:t>树和森林</a:t>
            </a:r>
            <a:endParaRPr lang="zh-CN" altLang="en-US" sz="4800">
              <a:latin typeface="楷体_GB2312" charset="0"/>
              <a:ea typeface="楷体_GB2312" charset="0"/>
            </a:endParaRPr>
          </a:p>
        </p:txBody>
      </p:sp>
      <p:graphicFrame>
        <p:nvGraphicFramePr>
          <p:cNvPr id="109570" name="Object 3"/>
          <p:cNvGraphicFramePr>
            <a:graphicFrameLocks noChangeAspect="1"/>
          </p:cNvGraphicFramePr>
          <p:nvPr/>
        </p:nvGraphicFramePr>
        <p:xfrm>
          <a:off x="2152650" y="3933825"/>
          <a:ext cx="4724400" cy="1566863"/>
        </p:xfrm>
        <a:graphic>
          <a:graphicData uri="http://schemas.openxmlformats.org/presentationml/2006/ole">
            <mc:AlternateContent xmlns:mc="http://schemas.openxmlformats.org/markup-compatibility/2006">
              <mc:Choice xmlns:v="urn:schemas-microsoft-com:vml" Requires="v">
                <p:oleObj spid="_x0000_s109702" name="剪辑" r:id="rId3" imgW="1154061" imgH="407424" progId="MS_ClipArt_Gallery.2">
                  <p:embed/>
                </p:oleObj>
              </mc:Choice>
              <mc:Fallback>
                <p:oleObj name="剪辑" r:id="rId3" imgW="1154061" imgH="407424"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3933825"/>
                        <a:ext cx="4724400" cy="15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pull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755650" y="715963"/>
            <a:ext cx="3887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200" b="1">
                <a:solidFill>
                  <a:srgbClr val="000099"/>
                </a:solidFill>
                <a:ea typeface="楷体_GB2312" charset="0"/>
              </a:rPr>
              <a:t>6.4.1 </a:t>
            </a:r>
            <a:r>
              <a:rPr lang="zh-CN" altLang="en-US" sz="3200" b="1">
                <a:solidFill>
                  <a:srgbClr val="000099"/>
                </a:solidFill>
                <a:ea typeface="楷体_GB2312" charset="0"/>
              </a:rPr>
              <a:t>树的存储结构</a:t>
            </a:r>
            <a:endParaRPr lang="zh-CN" altLang="en-US" sz="3200">
              <a:solidFill>
                <a:srgbClr val="000099"/>
              </a:solidFill>
            </a:endParaRPr>
          </a:p>
        </p:txBody>
      </p:sp>
      <p:sp>
        <p:nvSpPr>
          <p:cNvPr id="120835" name="Text Box 3">
            <a:hlinkClick r:id="" action="ppaction://hlinkshowjump?jump=nextslide"/>
          </p:cNvPr>
          <p:cNvSpPr txBox="1">
            <a:spLocks noChangeArrowheads="1"/>
          </p:cNvSpPr>
          <p:nvPr/>
        </p:nvSpPr>
        <p:spPr bwMode="auto">
          <a:xfrm>
            <a:off x="1174750" y="1773238"/>
            <a:ext cx="2892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一、双亲表示法</a:t>
            </a:r>
            <a:endParaRPr lang="zh-CN" altLang="en-US">
              <a:ea typeface="楷体_GB2312" charset="0"/>
            </a:endParaRPr>
          </a:p>
        </p:txBody>
      </p:sp>
      <p:sp>
        <p:nvSpPr>
          <p:cNvPr id="120836" name="Text Box 4">
            <a:hlinkClick r:id="rId2" action="ppaction://hlinksldjump" highlightClick="1"/>
          </p:cNvPr>
          <p:cNvSpPr txBox="1">
            <a:spLocks noChangeArrowheads="1"/>
          </p:cNvSpPr>
          <p:nvPr/>
        </p:nvSpPr>
        <p:spPr bwMode="auto">
          <a:xfrm>
            <a:off x="1192987" y="2636837"/>
            <a:ext cx="3671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0000FF"/>
                </a:solidFill>
                <a:ea typeface="楷体_GB2312" charset="0"/>
              </a:rPr>
              <a:t>二、孩子链表表示法</a:t>
            </a:r>
            <a:endParaRPr lang="zh-CN" altLang="en-US" dirty="0">
              <a:ea typeface="楷体_GB2312" charset="0"/>
            </a:endParaRPr>
          </a:p>
        </p:txBody>
      </p:sp>
      <p:sp>
        <p:nvSpPr>
          <p:cNvPr id="120837" name="Text Box 5">
            <a:hlinkClick r:id="rId3" action="ppaction://hlinksldjump" highlightClick="1"/>
          </p:cNvPr>
          <p:cNvSpPr txBox="1">
            <a:spLocks noChangeArrowheads="1"/>
          </p:cNvSpPr>
          <p:nvPr/>
        </p:nvSpPr>
        <p:spPr bwMode="auto">
          <a:xfrm>
            <a:off x="1206500" y="3500438"/>
            <a:ext cx="718185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a:solidFill>
                  <a:srgbClr val="0000FF"/>
                </a:solidFill>
                <a:ea typeface="楷体_GB2312" charset="0"/>
              </a:rPr>
              <a:t>三、</a:t>
            </a:r>
            <a:r>
              <a:rPr lang="zh-CN" altLang="en-US" b="1">
                <a:solidFill>
                  <a:srgbClr val="0000FF"/>
                </a:solidFill>
                <a:latin typeface="楷体_GB2312" charset="0"/>
                <a:ea typeface="楷体_GB2312" charset="0"/>
              </a:rPr>
              <a:t>树的二叉链表</a:t>
            </a:r>
            <a:r>
              <a:rPr lang="en-US" altLang="zh-CN" b="1">
                <a:solidFill>
                  <a:srgbClr val="0000FF"/>
                </a:solidFill>
                <a:latin typeface="楷体_GB2312" charset="0"/>
                <a:ea typeface="楷体_GB2312" charset="0"/>
              </a:rPr>
              <a:t>(</a:t>
            </a:r>
            <a:r>
              <a:rPr lang="zh-CN" altLang="en-US" b="1">
                <a:solidFill>
                  <a:srgbClr val="0000FF"/>
                </a:solidFill>
                <a:latin typeface="楷体_GB2312" charset="0"/>
                <a:ea typeface="楷体_GB2312" charset="0"/>
              </a:rPr>
              <a:t>孩子</a:t>
            </a:r>
            <a:r>
              <a:rPr lang="en-US" altLang="zh-CN" b="1">
                <a:solidFill>
                  <a:srgbClr val="0000FF"/>
                </a:solidFill>
                <a:latin typeface="楷体_GB2312" charset="0"/>
                <a:ea typeface="楷体_GB2312" charset="0"/>
              </a:rPr>
              <a:t>-</a:t>
            </a:r>
            <a:r>
              <a:rPr lang="zh-CN" altLang="en-US" b="1">
                <a:solidFill>
                  <a:srgbClr val="0000FF"/>
                </a:solidFill>
                <a:latin typeface="楷体_GB2312" charset="0"/>
                <a:ea typeface="楷体_GB2312" charset="0"/>
              </a:rPr>
              <a:t>兄弟）存储表示法</a:t>
            </a:r>
            <a:endParaRPr lang="zh-CN" altLang="en-US">
              <a:latin typeface="楷体_GB2312" charset="0"/>
              <a:ea typeface="楷体_GB2312" charset="0"/>
            </a:endParaRPr>
          </a:p>
        </p:txBody>
      </p:sp>
    </p:spTree>
  </p:cSld>
  <p:clrMapOvr>
    <a:masterClrMapping/>
  </p:clrMapOvr>
  <p:transition spd="med">
    <p:pull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Oval 1026"/>
          <p:cNvSpPr>
            <a:spLocks noChangeArrowheads="1"/>
          </p:cNvSpPr>
          <p:nvPr/>
        </p:nvSpPr>
        <p:spPr bwMode="auto">
          <a:xfrm>
            <a:off x="1676400" y="19812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795" name="Text Box 1027"/>
          <p:cNvSpPr txBox="1">
            <a:spLocks noChangeArrowheads="1"/>
          </p:cNvSpPr>
          <p:nvPr/>
        </p:nvSpPr>
        <p:spPr bwMode="auto">
          <a:xfrm>
            <a:off x="1676400" y="1828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A</a:t>
            </a:r>
            <a:endParaRPr lang="en-US" altLang="zh-CN" sz="2400"/>
          </a:p>
        </p:txBody>
      </p:sp>
      <p:sp>
        <p:nvSpPr>
          <p:cNvPr id="161797" name="Oval 1029"/>
          <p:cNvSpPr>
            <a:spLocks noChangeArrowheads="1"/>
          </p:cNvSpPr>
          <p:nvPr/>
        </p:nvSpPr>
        <p:spPr bwMode="auto">
          <a:xfrm>
            <a:off x="1676400" y="3048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798" name="Oval 1030"/>
          <p:cNvSpPr>
            <a:spLocks noChangeArrowheads="1"/>
          </p:cNvSpPr>
          <p:nvPr/>
        </p:nvSpPr>
        <p:spPr bwMode="auto">
          <a:xfrm>
            <a:off x="685800" y="3048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799" name="Oval 1031"/>
          <p:cNvSpPr>
            <a:spLocks noChangeArrowheads="1"/>
          </p:cNvSpPr>
          <p:nvPr/>
        </p:nvSpPr>
        <p:spPr bwMode="auto">
          <a:xfrm>
            <a:off x="2667000" y="3048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00" name="Oval 1032"/>
          <p:cNvSpPr>
            <a:spLocks noChangeArrowheads="1"/>
          </p:cNvSpPr>
          <p:nvPr/>
        </p:nvSpPr>
        <p:spPr bwMode="auto">
          <a:xfrm>
            <a:off x="1295400" y="4191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01" name="Oval 1033"/>
          <p:cNvSpPr>
            <a:spLocks noChangeArrowheads="1"/>
          </p:cNvSpPr>
          <p:nvPr/>
        </p:nvSpPr>
        <p:spPr bwMode="auto">
          <a:xfrm>
            <a:off x="2209800" y="4191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02" name="Oval 1034"/>
          <p:cNvSpPr>
            <a:spLocks noChangeArrowheads="1"/>
          </p:cNvSpPr>
          <p:nvPr/>
        </p:nvSpPr>
        <p:spPr bwMode="auto">
          <a:xfrm>
            <a:off x="2209800" y="5334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03" name="Text Box 1035"/>
          <p:cNvSpPr txBox="1">
            <a:spLocks noChangeArrowheads="1"/>
          </p:cNvSpPr>
          <p:nvPr/>
        </p:nvSpPr>
        <p:spPr bwMode="auto">
          <a:xfrm>
            <a:off x="762000" y="29718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B</a:t>
            </a:r>
            <a:endParaRPr lang="en-US" altLang="zh-CN" sz="2400"/>
          </a:p>
        </p:txBody>
      </p:sp>
      <p:sp>
        <p:nvSpPr>
          <p:cNvPr id="161804" name="Text Box 1036"/>
          <p:cNvSpPr txBox="1">
            <a:spLocks noChangeArrowheads="1"/>
          </p:cNvSpPr>
          <p:nvPr/>
        </p:nvSpPr>
        <p:spPr bwMode="auto">
          <a:xfrm>
            <a:off x="1676400" y="29718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C</a:t>
            </a:r>
            <a:endParaRPr lang="en-US" altLang="zh-CN" sz="2400"/>
          </a:p>
        </p:txBody>
      </p:sp>
      <p:sp>
        <p:nvSpPr>
          <p:cNvPr id="161805" name="Text Box 1037"/>
          <p:cNvSpPr txBox="1">
            <a:spLocks noChangeArrowheads="1"/>
          </p:cNvSpPr>
          <p:nvPr/>
        </p:nvSpPr>
        <p:spPr bwMode="auto">
          <a:xfrm>
            <a:off x="2667000" y="2971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D</a:t>
            </a:r>
            <a:endParaRPr lang="en-US" altLang="zh-CN" sz="2400"/>
          </a:p>
        </p:txBody>
      </p:sp>
      <p:sp>
        <p:nvSpPr>
          <p:cNvPr id="161806" name="Text Box 1038"/>
          <p:cNvSpPr txBox="1">
            <a:spLocks noChangeArrowheads="1"/>
          </p:cNvSpPr>
          <p:nvPr/>
        </p:nvSpPr>
        <p:spPr bwMode="auto">
          <a:xfrm>
            <a:off x="1371600" y="4114800"/>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E</a:t>
            </a:r>
            <a:endParaRPr lang="en-US" altLang="zh-CN" sz="2400"/>
          </a:p>
        </p:txBody>
      </p:sp>
      <p:sp>
        <p:nvSpPr>
          <p:cNvPr id="161807" name="Text Box 1039"/>
          <p:cNvSpPr txBox="1">
            <a:spLocks noChangeArrowheads="1"/>
          </p:cNvSpPr>
          <p:nvPr/>
        </p:nvSpPr>
        <p:spPr bwMode="auto">
          <a:xfrm>
            <a:off x="2286000" y="41148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F</a:t>
            </a:r>
            <a:endParaRPr lang="en-US" altLang="zh-CN" sz="2400"/>
          </a:p>
        </p:txBody>
      </p:sp>
      <p:sp>
        <p:nvSpPr>
          <p:cNvPr id="161808" name="Text Box 1040"/>
          <p:cNvSpPr txBox="1">
            <a:spLocks noChangeArrowheads="1"/>
          </p:cNvSpPr>
          <p:nvPr/>
        </p:nvSpPr>
        <p:spPr bwMode="auto">
          <a:xfrm>
            <a:off x="2209800" y="5257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G</a:t>
            </a:r>
            <a:endParaRPr lang="en-US" altLang="zh-CN" sz="2400"/>
          </a:p>
        </p:txBody>
      </p:sp>
      <p:sp>
        <p:nvSpPr>
          <p:cNvPr id="161809" name="Line 1041"/>
          <p:cNvSpPr>
            <a:spLocks noChangeShapeType="1"/>
          </p:cNvSpPr>
          <p:nvPr/>
        </p:nvSpPr>
        <p:spPr bwMode="auto">
          <a:xfrm>
            <a:off x="1981200" y="25908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0" name="Line 1042"/>
          <p:cNvSpPr>
            <a:spLocks noChangeShapeType="1"/>
          </p:cNvSpPr>
          <p:nvPr/>
        </p:nvSpPr>
        <p:spPr bwMode="auto">
          <a:xfrm>
            <a:off x="2286000" y="2438400"/>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1" name="Line 1043"/>
          <p:cNvSpPr>
            <a:spLocks noChangeShapeType="1"/>
          </p:cNvSpPr>
          <p:nvPr/>
        </p:nvSpPr>
        <p:spPr bwMode="auto">
          <a:xfrm flipH="1">
            <a:off x="990600" y="2438400"/>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2" name="Line 1044"/>
          <p:cNvSpPr>
            <a:spLocks noChangeShapeType="1"/>
          </p:cNvSpPr>
          <p:nvPr/>
        </p:nvSpPr>
        <p:spPr bwMode="auto">
          <a:xfrm flipH="1">
            <a:off x="1600200" y="3581400"/>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3" name="Line 1045"/>
          <p:cNvSpPr>
            <a:spLocks noChangeShapeType="1"/>
          </p:cNvSpPr>
          <p:nvPr/>
        </p:nvSpPr>
        <p:spPr bwMode="auto">
          <a:xfrm>
            <a:off x="2209800" y="3581400"/>
            <a:ext cx="3048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4" name="Line 1046"/>
          <p:cNvSpPr>
            <a:spLocks noChangeShapeType="1"/>
          </p:cNvSpPr>
          <p:nvPr/>
        </p:nvSpPr>
        <p:spPr bwMode="auto">
          <a:xfrm>
            <a:off x="2514600" y="48006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5" name="Text Box 1047"/>
          <p:cNvSpPr txBox="1">
            <a:spLocks noChangeArrowheads="1"/>
          </p:cNvSpPr>
          <p:nvPr/>
        </p:nvSpPr>
        <p:spPr bwMode="auto">
          <a:xfrm>
            <a:off x="4267200" y="1600200"/>
            <a:ext cx="2652713"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rgbClr val="990033"/>
                </a:solidFill>
              </a:rPr>
              <a:t>0</a:t>
            </a:r>
            <a:r>
              <a:rPr lang="en-US" altLang="zh-CN" sz="4400"/>
              <a:t>    </a:t>
            </a:r>
            <a:r>
              <a:rPr lang="en-US" altLang="zh-CN" sz="4400" b="1">
                <a:solidFill>
                  <a:schemeClr val="tx2"/>
                </a:solidFill>
              </a:rPr>
              <a:t>A</a:t>
            </a:r>
            <a:r>
              <a:rPr lang="en-US" altLang="zh-CN" sz="4400"/>
              <a:t>     </a:t>
            </a:r>
            <a:r>
              <a:rPr lang="en-US" altLang="zh-CN" sz="4400">
                <a:solidFill>
                  <a:srgbClr val="CC0000"/>
                </a:solidFill>
              </a:rPr>
              <a:t>-1</a:t>
            </a:r>
            <a:endParaRPr lang="en-US" altLang="zh-CN" sz="4400"/>
          </a:p>
          <a:p>
            <a:pPr eaLnBrk="1" hangingPunct="1">
              <a:defRPr/>
            </a:pPr>
            <a:r>
              <a:rPr lang="en-US" altLang="zh-CN" sz="4400">
                <a:solidFill>
                  <a:srgbClr val="990033"/>
                </a:solidFill>
              </a:rPr>
              <a:t>1</a:t>
            </a:r>
            <a:r>
              <a:rPr lang="en-US" altLang="zh-CN" sz="4400"/>
              <a:t>   </a:t>
            </a:r>
            <a:r>
              <a:rPr lang="en-US" altLang="zh-CN" sz="4400" b="1"/>
              <a:t> </a:t>
            </a:r>
            <a:r>
              <a:rPr lang="en-US" altLang="zh-CN" sz="4400" b="1">
                <a:solidFill>
                  <a:schemeClr val="tx2"/>
                </a:solidFill>
              </a:rPr>
              <a:t>B</a:t>
            </a:r>
            <a:r>
              <a:rPr lang="en-US" altLang="zh-CN" sz="4400"/>
              <a:t>      </a:t>
            </a:r>
            <a:r>
              <a:rPr lang="en-US" altLang="zh-CN" sz="4400">
                <a:solidFill>
                  <a:srgbClr val="0000FF"/>
                </a:solidFill>
              </a:rPr>
              <a:t>0</a:t>
            </a:r>
            <a:endParaRPr lang="en-US" altLang="zh-CN" sz="4400"/>
          </a:p>
          <a:p>
            <a:pPr eaLnBrk="1" hangingPunct="1">
              <a:defRPr/>
            </a:pPr>
            <a:r>
              <a:rPr lang="en-US" altLang="zh-CN" sz="4400">
                <a:solidFill>
                  <a:srgbClr val="990033"/>
                </a:solidFill>
              </a:rPr>
              <a:t>2  </a:t>
            </a:r>
            <a:r>
              <a:rPr lang="en-US" altLang="zh-CN" sz="4400"/>
              <a:t>  </a:t>
            </a:r>
            <a:r>
              <a:rPr lang="en-US" altLang="zh-CN" sz="4400" b="1">
                <a:solidFill>
                  <a:schemeClr val="tx2"/>
                </a:solidFill>
              </a:rPr>
              <a:t>C</a:t>
            </a:r>
            <a:r>
              <a:rPr lang="en-US" altLang="zh-CN" sz="4400"/>
              <a:t>    </a:t>
            </a:r>
            <a:r>
              <a:rPr lang="en-US" altLang="zh-CN" sz="4400">
                <a:solidFill>
                  <a:srgbClr val="0000FF"/>
                </a:solidFill>
              </a:rPr>
              <a:t>  0</a:t>
            </a:r>
            <a:endParaRPr lang="en-US" altLang="zh-CN" sz="4400"/>
          </a:p>
          <a:p>
            <a:pPr eaLnBrk="1" hangingPunct="1">
              <a:defRPr/>
            </a:pPr>
            <a:r>
              <a:rPr lang="en-US" altLang="zh-CN" sz="4400">
                <a:solidFill>
                  <a:srgbClr val="990033"/>
                </a:solidFill>
              </a:rPr>
              <a:t>3</a:t>
            </a:r>
            <a:r>
              <a:rPr lang="en-US" altLang="zh-CN" sz="4400"/>
              <a:t>    </a:t>
            </a:r>
            <a:r>
              <a:rPr lang="en-US" altLang="zh-CN" sz="4400" b="1">
                <a:solidFill>
                  <a:schemeClr val="tx2"/>
                </a:solidFill>
              </a:rPr>
              <a:t>D</a:t>
            </a:r>
            <a:r>
              <a:rPr lang="en-US" altLang="zh-CN" sz="4400"/>
              <a:t>    </a:t>
            </a:r>
            <a:r>
              <a:rPr lang="en-US" altLang="zh-CN" sz="4400">
                <a:solidFill>
                  <a:srgbClr val="0000FF"/>
                </a:solidFill>
              </a:rPr>
              <a:t>  0</a:t>
            </a:r>
            <a:endParaRPr lang="en-US" altLang="zh-CN" sz="4400"/>
          </a:p>
          <a:p>
            <a:pPr eaLnBrk="1" hangingPunct="1">
              <a:defRPr/>
            </a:pPr>
            <a:r>
              <a:rPr lang="en-US" altLang="zh-CN" sz="4400">
                <a:solidFill>
                  <a:srgbClr val="990033"/>
                </a:solidFill>
              </a:rPr>
              <a:t>4</a:t>
            </a:r>
            <a:r>
              <a:rPr lang="en-US" altLang="zh-CN" sz="4400"/>
              <a:t>    </a:t>
            </a:r>
            <a:r>
              <a:rPr lang="en-US" altLang="zh-CN" sz="4400" b="1">
                <a:solidFill>
                  <a:schemeClr val="tx2"/>
                </a:solidFill>
              </a:rPr>
              <a:t>E</a:t>
            </a:r>
            <a:r>
              <a:rPr lang="en-US" altLang="zh-CN" sz="4400"/>
              <a:t>      </a:t>
            </a:r>
            <a:r>
              <a:rPr lang="en-US" altLang="zh-CN" sz="4400">
                <a:solidFill>
                  <a:srgbClr val="0000FF"/>
                </a:solidFill>
              </a:rPr>
              <a:t>2 </a:t>
            </a:r>
            <a:endParaRPr lang="en-US" altLang="zh-CN" sz="4400"/>
          </a:p>
          <a:p>
            <a:pPr eaLnBrk="1" hangingPunct="1">
              <a:defRPr/>
            </a:pPr>
            <a:r>
              <a:rPr lang="en-US" altLang="zh-CN" sz="4400">
                <a:solidFill>
                  <a:srgbClr val="990033"/>
                </a:solidFill>
              </a:rPr>
              <a:t>5</a:t>
            </a:r>
            <a:r>
              <a:rPr lang="en-US" altLang="zh-CN" sz="4400"/>
              <a:t>    </a:t>
            </a:r>
            <a:r>
              <a:rPr lang="en-US" altLang="zh-CN" sz="4400" b="1">
                <a:solidFill>
                  <a:schemeClr val="tx2"/>
                </a:solidFill>
              </a:rPr>
              <a:t>F</a:t>
            </a:r>
            <a:r>
              <a:rPr lang="en-US" altLang="zh-CN" sz="4400"/>
              <a:t>      </a:t>
            </a:r>
            <a:r>
              <a:rPr lang="en-US" altLang="zh-CN" sz="4400">
                <a:solidFill>
                  <a:srgbClr val="0000FF"/>
                </a:solidFill>
              </a:rPr>
              <a:t>2</a:t>
            </a:r>
            <a:endParaRPr lang="en-US" altLang="zh-CN" sz="4400"/>
          </a:p>
          <a:p>
            <a:pPr eaLnBrk="1" hangingPunct="1">
              <a:defRPr/>
            </a:pPr>
            <a:r>
              <a:rPr lang="en-US" altLang="zh-CN" sz="4400">
                <a:solidFill>
                  <a:srgbClr val="990033"/>
                </a:solidFill>
              </a:rPr>
              <a:t>6</a:t>
            </a:r>
            <a:r>
              <a:rPr lang="en-US" altLang="zh-CN" sz="4400"/>
              <a:t>    </a:t>
            </a:r>
            <a:r>
              <a:rPr lang="en-US" altLang="zh-CN" sz="4400" b="1">
                <a:solidFill>
                  <a:schemeClr val="tx2"/>
                </a:solidFill>
              </a:rPr>
              <a:t>G</a:t>
            </a:r>
            <a:r>
              <a:rPr lang="en-US" altLang="zh-CN" sz="4400"/>
              <a:t>     </a:t>
            </a:r>
            <a:r>
              <a:rPr lang="en-US" altLang="zh-CN" sz="4400">
                <a:solidFill>
                  <a:srgbClr val="0000FF"/>
                </a:solidFill>
              </a:rPr>
              <a:t>5</a:t>
            </a:r>
            <a:endParaRPr lang="en-US" altLang="zh-CN" sz="2400"/>
          </a:p>
        </p:txBody>
      </p:sp>
      <p:sp>
        <p:nvSpPr>
          <p:cNvPr id="161816" name="Text Box 1048"/>
          <p:cNvSpPr txBox="1">
            <a:spLocks noChangeArrowheads="1"/>
          </p:cNvSpPr>
          <p:nvPr/>
        </p:nvSpPr>
        <p:spPr bwMode="auto">
          <a:xfrm>
            <a:off x="7596188" y="1828800"/>
            <a:ext cx="105886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rgbClr val="000099"/>
                </a:solidFill>
              </a:rPr>
              <a:t>r=0</a:t>
            </a:r>
          </a:p>
          <a:p>
            <a:pPr eaLnBrk="1" hangingPunct="1">
              <a:defRPr/>
            </a:pPr>
            <a:r>
              <a:rPr lang="en-US" altLang="zh-CN" sz="4400">
                <a:solidFill>
                  <a:srgbClr val="000099"/>
                </a:solidFill>
              </a:rPr>
              <a:t>n=7</a:t>
            </a:r>
            <a:endParaRPr lang="en-US" altLang="zh-CN" sz="2400"/>
          </a:p>
        </p:txBody>
      </p:sp>
      <p:sp>
        <p:nvSpPr>
          <p:cNvPr id="161817" name="Rectangle 1049"/>
          <p:cNvSpPr>
            <a:spLocks noChangeArrowheads="1"/>
          </p:cNvSpPr>
          <p:nvPr/>
        </p:nvSpPr>
        <p:spPr bwMode="auto">
          <a:xfrm>
            <a:off x="4876800" y="1676400"/>
            <a:ext cx="2362200"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8" name="Line 1050"/>
          <p:cNvSpPr>
            <a:spLocks noChangeShapeType="1"/>
          </p:cNvSpPr>
          <p:nvPr/>
        </p:nvSpPr>
        <p:spPr bwMode="auto">
          <a:xfrm>
            <a:off x="4876800" y="22860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19" name="Line 1051"/>
          <p:cNvSpPr>
            <a:spLocks noChangeShapeType="1"/>
          </p:cNvSpPr>
          <p:nvPr/>
        </p:nvSpPr>
        <p:spPr bwMode="auto">
          <a:xfrm>
            <a:off x="4876800" y="29718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20" name="Line 1052"/>
          <p:cNvSpPr>
            <a:spLocks noChangeShapeType="1"/>
          </p:cNvSpPr>
          <p:nvPr/>
        </p:nvSpPr>
        <p:spPr bwMode="auto">
          <a:xfrm>
            <a:off x="4876800" y="36576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21" name="Line 1053"/>
          <p:cNvSpPr>
            <a:spLocks noChangeShapeType="1"/>
          </p:cNvSpPr>
          <p:nvPr/>
        </p:nvSpPr>
        <p:spPr bwMode="auto">
          <a:xfrm>
            <a:off x="4876800" y="43434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22" name="Line 1054"/>
          <p:cNvSpPr>
            <a:spLocks noChangeShapeType="1"/>
          </p:cNvSpPr>
          <p:nvPr/>
        </p:nvSpPr>
        <p:spPr bwMode="auto">
          <a:xfrm>
            <a:off x="4876800" y="50292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23" name="Line 1055"/>
          <p:cNvSpPr>
            <a:spLocks noChangeShapeType="1"/>
          </p:cNvSpPr>
          <p:nvPr/>
        </p:nvSpPr>
        <p:spPr bwMode="auto">
          <a:xfrm>
            <a:off x="4876800" y="57150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24" name="Line 1056"/>
          <p:cNvSpPr>
            <a:spLocks noChangeShapeType="1"/>
          </p:cNvSpPr>
          <p:nvPr/>
        </p:nvSpPr>
        <p:spPr bwMode="auto">
          <a:xfrm>
            <a:off x="5791200" y="1676400"/>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1825" name="Text Box 1057"/>
          <p:cNvSpPr txBox="1">
            <a:spLocks noChangeArrowheads="1"/>
          </p:cNvSpPr>
          <p:nvPr/>
        </p:nvSpPr>
        <p:spPr bwMode="auto">
          <a:xfrm>
            <a:off x="4876800" y="990600"/>
            <a:ext cx="2492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a:solidFill>
                  <a:srgbClr val="990033"/>
                </a:solidFill>
              </a:rPr>
              <a:t>data  parent</a:t>
            </a:r>
            <a:endParaRPr lang="en-US" altLang="zh-CN" sz="2400">
              <a:solidFill>
                <a:srgbClr val="990033"/>
              </a:solidFill>
            </a:endParaRPr>
          </a:p>
        </p:txBody>
      </p:sp>
      <p:sp>
        <p:nvSpPr>
          <p:cNvPr id="161827" name="Text Box 1059"/>
          <p:cNvSpPr txBox="1">
            <a:spLocks noChangeArrowheads="1"/>
          </p:cNvSpPr>
          <p:nvPr/>
        </p:nvSpPr>
        <p:spPr bwMode="auto">
          <a:xfrm>
            <a:off x="915988" y="655638"/>
            <a:ext cx="286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00FF"/>
                </a:solidFill>
                <a:latin typeface="楷体_GB2312" charset="0"/>
                <a:ea typeface="楷体_GB2312" charset="0"/>
              </a:rPr>
              <a:t>一、双亲表示法</a:t>
            </a:r>
            <a:r>
              <a:rPr lang="en-US" altLang="zh-CN" b="1">
                <a:solidFill>
                  <a:srgbClr val="0000FF"/>
                </a:solidFill>
                <a:latin typeface="楷体_GB2312" charset="0"/>
                <a:ea typeface="楷体_GB2312" charset="0"/>
              </a:rPr>
              <a:t>:</a:t>
            </a:r>
            <a:endParaRPr lang="en-US" altLang="zh-CN">
              <a:latin typeface="楷体_GB2312" charset="0"/>
              <a:ea typeface="楷体_GB2312" charset="0"/>
            </a:endParaRPr>
          </a:p>
        </p:txBody>
      </p:sp>
    </p:spTree>
  </p:cSld>
  <p:clrMapOvr>
    <a:masterClrMapping/>
  </p:clrMapOvr>
  <p:transition spd="med">
    <p:pull di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971550" y="1879600"/>
            <a:ext cx="5184775"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5000"/>
              </a:lnSpc>
              <a:defRPr/>
            </a:pPr>
            <a:r>
              <a:rPr lang="en-US" altLang="zh-CN" b="1">
                <a:solidFill>
                  <a:schemeClr val="tx2"/>
                </a:solidFill>
              </a:rPr>
              <a:t>#define</a:t>
            </a:r>
            <a:r>
              <a:rPr lang="en-US" altLang="zh-CN">
                <a:solidFill>
                  <a:schemeClr val="tx2"/>
                </a:solidFill>
              </a:rPr>
              <a:t> MAX_TREE_SIZE  100</a:t>
            </a:r>
            <a:r>
              <a:rPr lang="en-US" altLang="zh-CN">
                <a:ea typeface="楷体_GB2312" charset="0"/>
              </a:rPr>
              <a:t> </a:t>
            </a:r>
          </a:p>
          <a:p>
            <a:pPr eaLnBrk="1" hangingPunct="1">
              <a:lnSpc>
                <a:spcPct val="105000"/>
              </a:lnSpc>
              <a:defRPr/>
            </a:pPr>
            <a:r>
              <a:rPr lang="en-US" altLang="zh-CN">
                <a:ea typeface="楷体_GB2312" charset="0"/>
              </a:rPr>
              <a:t> </a:t>
            </a:r>
            <a:r>
              <a:rPr lang="en-US" altLang="zh-CN" b="1">
                <a:ea typeface="楷体_GB2312" charset="0"/>
              </a:rPr>
              <a:t> </a:t>
            </a:r>
            <a:r>
              <a:rPr lang="en-US" altLang="zh-CN" b="1">
                <a:solidFill>
                  <a:schemeClr val="tx2"/>
                </a:solidFill>
                <a:ea typeface="楷体_GB2312" charset="0"/>
              </a:rPr>
              <a:t>typedef struct</a:t>
            </a:r>
            <a:r>
              <a:rPr lang="en-US" altLang="zh-CN">
                <a:solidFill>
                  <a:schemeClr val="tx2"/>
                </a:solidFill>
                <a:ea typeface="楷体_GB2312" charset="0"/>
              </a:rPr>
              <a:t> PTNode </a:t>
            </a:r>
            <a:r>
              <a:rPr lang="en-US" altLang="zh-CN" b="1">
                <a:solidFill>
                  <a:schemeClr val="tx2"/>
                </a:solidFill>
                <a:ea typeface="楷体_GB2312" charset="0"/>
              </a:rPr>
              <a:t>{</a:t>
            </a:r>
            <a:endParaRPr lang="en-US" altLang="zh-CN">
              <a:solidFill>
                <a:schemeClr val="tx2"/>
              </a:solidFill>
              <a:ea typeface="楷体_GB2312" charset="0"/>
            </a:endParaRPr>
          </a:p>
          <a:p>
            <a:pPr eaLnBrk="1" hangingPunct="1">
              <a:lnSpc>
                <a:spcPct val="105000"/>
              </a:lnSpc>
              <a:defRPr/>
            </a:pPr>
            <a:r>
              <a:rPr lang="en-US" altLang="zh-CN">
                <a:solidFill>
                  <a:schemeClr val="tx2"/>
                </a:solidFill>
                <a:ea typeface="楷体_GB2312" charset="0"/>
              </a:rPr>
              <a:t>      Elem  data;</a:t>
            </a:r>
          </a:p>
          <a:p>
            <a:pPr eaLnBrk="1" hangingPunct="1">
              <a:lnSpc>
                <a:spcPct val="105000"/>
              </a:lnSpc>
              <a:defRPr/>
            </a:pPr>
            <a:r>
              <a:rPr lang="en-US" altLang="zh-CN">
                <a:solidFill>
                  <a:schemeClr val="tx2"/>
                </a:solidFill>
                <a:ea typeface="楷体_GB2312" charset="0"/>
              </a:rPr>
              <a:t>      </a:t>
            </a:r>
            <a:r>
              <a:rPr lang="en-US" altLang="zh-CN" b="1">
                <a:solidFill>
                  <a:schemeClr val="tx2"/>
                </a:solidFill>
                <a:ea typeface="楷体_GB2312" charset="0"/>
              </a:rPr>
              <a:t>int</a:t>
            </a:r>
            <a:r>
              <a:rPr lang="en-US" altLang="zh-CN">
                <a:solidFill>
                  <a:schemeClr val="tx2"/>
                </a:solidFill>
                <a:ea typeface="楷体_GB2312" charset="0"/>
              </a:rPr>
              <a:t>    parent;   // </a:t>
            </a:r>
            <a:r>
              <a:rPr lang="zh-CN" altLang="en-US">
                <a:solidFill>
                  <a:schemeClr val="tx2"/>
                </a:solidFill>
                <a:ea typeface="楷体_GB2312" charset="0"/>
              </a:rPr>
              <a:t>双亲位置域</a:t>
            </a:r>
          </a:p>
          <a:p>
            <a:pPr eaLnBrk="1" hangingPunct="1">
              <a:lnSpc>
                <a:spcPct val="105000"/>
              </a:lnSpc>
              <a:defRPr/>
            </a:pPr>
            <a:r>
              <a:rPr lang="zh-CN" altLang="en-US">
                <a:solidFill>
                  <a:schemeClr val="tx2"/>
                </a:solidFill>
                <a:ea typeface="楷体_GB2312" charset="0"/>
              </a:rPr>
              <a:t>   </a:t>
            </a:r>
            <a:r>
              <a:rPr lang="en-US" altLang="zh-CN" b="1">
                <a:solidFill>
                  <a:schemeClr val="tx2"/>
                </a:solidFill>
                <a:ea typeface="楷体_GB2312" charset="0"/>
              </a:rPr>
              <a:t>}</a:t>
            </a:r>
            <a:r>
              <a:rPr lang="en-US" altLang="zh-CN">
                <a:solidFill>
                  <a:schemeClr val="tx2"/>
                </a:solidFill>
                <a:ea typeface="楷体_GB2312" charset="0"/>
              </a:rPr>
              <a:t> PTNode; </a:t>
            </a:r>
          </a:p>
        </p:txBody>
      </p:sp>
      <p:sp>
        <p:nvSpPr>
          <p:cNvPr id="121861" name="Text Box 5"/>
          <p:cNvSpPr txBox="1">
            <a:spLocks noChangeArrowheads="1"/>
          </p:cNvSpPr>
          <p:nvPr/>
        </p:nvSpPr>
        <p:spPr bwMode="auto">
          <a:xfrm>
            <a:off x="3348038" y="398463"/>
            <a:ext cx="3200400" cy="727075"/>
          </a:xfrm>
          <a:prstGeom prst="rect">
            <a:avLst/>
          </a:prstGeom>
          <a:solidFill>
            <a:srgbClr val="FFFF99">
              <a:alpha val="50000"/>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a:t> </a:t>
            </a:r>
            <a:r>
              <a:rPr lang="en-US" altLang="zh-CN" sz="4000" b="1">
                <a:solidFill>
                  <a:srgbClr val="990000"/>
                </a:solidFill>
              </a:rPr>
              <a:t>data   parent</a:t>
            </a:r>
            <a:endParaRPr lang="en-US" altLang="zh-CN" sz="4000"/>
          </a:p>
        </p:txBody>
      </p:sp>
      <p:sp>
        <p:nvSpPr>
          <p:cNvPr id="121864" name="Line 8"/>
          <p:cNvSpPr>
            <a:spLocks noChangeShapeType="1"/>
          </p:cNvSpPr>
          <p:nvPr/>
        </p:nvSpPr>
        <p:spPr bwMode="auto">
          <a:xfrm>
            <a:off x="4787900" y="404813"/>
            <a:ext cx="0" cy="7620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1866" name="Rectangle 10"/>
          <p:cNvSpPr>
            <a:spLocks noChangeArrowheads="1"/>
          </p:cNvSpPr>
          <p:nvPr/>
        </p:nvSpPr>
        <p:spPr bwMode="auto">
          <a:xfrm>
            <a:off x="1423988" y="509588"/>
            <a:ext cx="1725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33"/>
                </a:solidFill>
                <a:ea typeface="楷体_GB2312" charset="0"/>
              </a:rPr>
              <a:t>结点结构</a:t>
            </a:r>
            <a:r>
              <a:rPr lang="en-US" altLang="zh-CN" b="1">
                <a:solidFill>
                  <a:srgbClr val="990033"/>
                </a:solidFill>
                <a:ea typeface="楷体_GB2312" charset="0"/>
              </a:rPr>
              <a:t>:</a:t>
            </a:r>
          </a:p>
        </p:txBody>
      </p:sp>
      <p:sp>
        <p:nvSpPr>
          <p:cNvPr id="121867" name="Text Box 11"/>
          <p:cNvSpPr txBox="1">
            <a:spLocks noChangeArrowheads="1"/>
          </p:cNvSpPr>
          <p:nvPr/>
        </p:nvSpPr>
        <p:spPr bwMode="auto">
          <a:xfrm>
            <a:off x="1179513" y="1341438"/>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000099"/>
                </a:solidFill>
                <a:latin typeface="楷体_GB2312" charset="0"/>
                <a:ea typeface="楷体_GB2312" charset="0"/>
              </a:rPr>
              <a:t>C</a:t>
            </a:r>
            <a:r>
              <a:rPr lang="zh-CN" altLang="zh-CN" b="1">
                <a:solidFill>
                  <a:srgbClr val="000099"/>
                </a:solidFill>
                <a:latin typeface="楷体_GB2312" charset="0"/>
                <a:ea typeface="楷体_GB2312" charset="0"/>
              </a:rPr>
              <a:t>语言的类型描述:</a:t>
            </a:r>
            <a:endParaRPr lang="en-US" altLang="zh-CN">
              <a:latin typeface="楷体_GB2312" charset="0"/>
              <a:ea typeface="楷体_GB2312" charset="0"/>
            </a:endParaRPr>
          </a:p>
        </p:txBody>
      </p:sp>
      <p:sp>
        <p:nvSpPr>
          <p:cNvPr id="121868" name="Text Box 12"/>
          <p:cNvSpPr txBox="1">
            <a:spLocks noChangeArrowheads="1"/>
          </p:cNvSpPr>
          <p:nvPr/>
        </p:nvSpPr>
        <p:spPr bwMode="auto">
          <a:xfrm>
            <a:off x="971550" y="4697413"/>
            <a:ext cx="6696075"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5000"/>
              </a:lnSpc>
              <a:defRPr/>
            </a:pPr>
            <a:r>
              <a:rPr lang="en-US" altLang="zh-CN" b="1">
                <a:solidFill>
                  <a:schemeClr val="tx2"/>
                </a:solidFill>
                <a:ea typeface="楷体_GB2312" charset="0"/>
              </a:rPr>
              <a:t>typedef struct {</a:t>
            </a:r>
            <a:endParaRPr lang="en-US" altLang="zh-CN">
              <a:solidFill>
                <a:schemeClr val="tx2"/>
              </a:solidFill>
              <a:ea typeface="楷体_GB2312" charset="0"/>
            </a:endParaRPr>
          </a:p>
          <a:p>
            <a:pPr eaLnBrk="1" hangingPunct="1">
              <a:lnSpc>
                <a:spcPct val="105000"/>
              </a:lnSpc>
              <a:defRPr/>
            </a:pPr>
            <a:r>
              <a:rPr lang="en-US" altLang="zh-CN">
                <a:solidFill>
                  <a:schemeClr val="tx2"/>
                </a:solidFill>
                <a:ea typeface="楷体_GB2312" charset="0"/>
              </a:rPr>
              <a:t>     PTNode  nodes [MAX_TREE_SIZE];</a:t>
            </a:r>
          </a:p>
          <a:p>
            <a:pPr eaLnBrk="1" hangingPunct="1">
              <a:lnSpc>
                <a:spcPct val="105000"/>
              </a:lnSpc>
              <a:defRPr/>
            </a:pPr>
            <a:r>
              <a:rPr lang="en-US" altLang="zh-CN">
                <a:solidFill>
                  <a:schemeClr val="tx2"/>
                </a:solidFill>
                <a:ea typeface="楷体_GB2312" charset="0"/>
              </a:rPr>
              <a:t>     </a:t>
            </a:r>
            <a:r>
              <a:rPr lang="en-US" altLang="zh-CN" b="1">
                <a:solidFill>
                  <a:schemeClr val="tx2"/>
                </a:solidFill>
                <a:ea typeface="楷体_GB2312" charset="0"/>
              </a:rPr>
              <a:t>int</a:t>
            </a:r>
            <a:r>
              <a:rPr lang="en-US" altLang="zh-CN">
                <a:solidFill>
                  <a:schemeClr val="tx2"/>
                </a:solidFill>
                <a:ea typeface="楷体_GB2312" charset="0"/>
              </a:rPr>
              <a:t>    r, n;    // </a:t>
            </a:r>
            <a:r>
              <a:rPr lang="zh-CN" altLang="en-US">
                <a:solidFill>
                  <a:schemeClr val="tx2"/>
                </a:solidFill>
                <a:ea typeface="楷体_GB2312" charset="0"/>
              </a:rPr>
              <a:t>根结点的位置和结点个数</a:t>
            </a:r>
          </a:p>
          <a:p>
            <a:pPr eaLnBrk="1" hangingPunct="1">
              <a:lnSpc>
                <a:spcPct val="105000"/>
              </a:lnSpc>
              <a:defRPr/>
            </a:pPr>
            <a:r>
              <a:rPr lang="zh-CN" altLang="en-US">
                <a:solidFill>
                  <a:schemeClr val="tx2"/>
                </a:solidFill>
                <a:ea typeface="楷体_GB2312" charset="0"/>
              </a:rPr>
              <a:t>   </a:t>
            </a:r>
            <a:r>
              <a:rPr lang="en-US" altLang="zh-CN" b="1">
                <a:solidFill>
                  <a:schemeClr val="tx2"/>
                </a:solidFill>
                <a:ea typeface="楷体_GB2312" charset="0"/>
              </a:rPr>
              <a:t>}</a:t>
            </a:r>
            <a:r>
              <a:rPr lang="en-US" altLang="zh-CN">
                <a:solidFill>
                  <a:schemeClr val="tx2"/>
                </a:solidFill>
                <a:ea typeface="楷体_GB2312" charset="0"/>
              </a:rPr>
              <a:t> PTree;</a:t>
            </a:r>
            <a:endParaRPr lang="en-US" altLang="zh-CN">
              <a:solidFill>
                <a:schemeClr val="tx2"/>
              </a:solidFill>
            </a:endParaRPr>
          </a:p>
        </p:txBody>
      </p:sp>
      <p:sp>
        <p:nvSpPr>
          <p:cNvPr id="121869" name="Rectangle 13"/>
          <p:cNvSpPr>
            <a:spLocks noChangeArrowheads="1"/>
          </p:cNvSpPr>
          <p:nvPr/>
        </p:nvSpPr>
        <p:spPr bwMode="auto">
          <a:xfrm>
            <a:off x="1331913" y="4235450"/>
            <a:ext cx="133191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b="1">
                <a:solidFill>
                  <a:srgbClr val="990033"/>
                </a:solidFill>
                <a:ea typeface="楷体_GB2312" charset="0"/>
              </a:rPr>
              <a:t>树结构</a:t>
            </a:r>
            <a:r>
              <a:rPr lang="en-US" altLang="zh-CN" b="1">
                <a:solidFill>
                  <a:srgbClr val="990033"/>
                </a:solidFill>
                <a:ea typeface="楷体_GB2312" charset="0"/>
              </a:rPr>
              <a:t>:</a:t>
            </a:r>
          </a:p>
        </p:txBody>
      </p:sp>
    </p:spTree>
  </p:cSld>
  <p:clrMapOvr>
    <a:masterClrMapping/>
  </p:clrMapOvr>
  <p:transition spd="med">
    <p:pull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Oval 2"/>
          <p:cNvSpPr>
            <a:spLocks noChangeArrowheads="1"/>
          </p:cNvSpPr>
          <p:nvPr/>
        </p:nvSpPr>
        <p:spPr bwMode="auto">
          <a:xfrm>
            <a:off x="1524000" y="1752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43" name="Text Box 3"/>
          <p:cNvSpPr txBox="1">
            <a:spLocks noChangeArrowheads="1"/>
          </p:cNvSpPr>
          <p:nvPr/>
        </p:nvSpPr>
        <p:spPr bwMode="auto">
          <a:xfrm>
            <a:off x="1546225" y="16764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A</a:t>
            </a:r>
            <a:endParaRPr lang="en-US" altLang="zh-CN" sz="2400"/>
          </a:p>
        </p:txBody>
      </p:sp>
      <p:sp>
        <p:nvSpPr>
          <p:cNvPr id="163844" name="Oval 4"/>
          <p:cNvSpPr>
            <a:spLocks noChangeArrowheads="1"/>
          </p:cNvSpPr>
          <p:nvPr/>
        </p:nvSpPr>
        <p:spPr bwMode="auto">
          <a:xfrm>
            <a:off x="1524000" y="28194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45" name="Oval 5"/>
          <p:cNvSpPr>
            <a:spLocks noChangeArrowheads="1"/>
          </p:cNvSpPr>
          <p:nvPr/>
        </p:nvSpPr>
        <p:spPr bwMode="auto">
          <a:xfrm>
            <a:off x="533400" y="28194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46" name="Oval 6"/>
          <p:cNvSpPr>
            <a:spLocks noChangeArrowheads="1"/>
          </p:cNvSpPr>
          <p:nvPr/>
        </p:nvSpPr>
        <p:spPr bwMode="auto">
          <a:xfrm>
            <a:off x="2514600" y="28194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47" name="Oval 7"/>
          <p:cNvSpPr>
            <a:spLocks noChangeArrowheads="1"/>
          </p:cNvSpPr>
          <p:nvPr/>
        </p:nvSpPr>
        <p:spPr bwMode="auto">
          <a:xfrm>
            <a:off x="1143000" y="39624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48" name="Oval 8"/>
          <p:cNvSpPr>
            <a:spLocks noChangeArrowheads="1"/>
          </p:cNvSpPr>
          <p:nvPr/>
        </p:nvSpPr>
        <p:spPr bwMode="auto">
          <a:xfrm>
            <a:off x="2057400" y="39624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49" name="Oval 9"/>
          <p:cNvSpPr>
            <a:spLocks noChangeArrowheads="1"/>
          </p:cNvSpPr>
          <p:nvPr/>
        </p:nvSpPr>
        <p:spPr bwMode="auto">
          <a:xfrm>
            <a:off x="1143000" y="51054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50" name="Text Box 10"/>
          <p:cNvSpPr txBox="1">
            <a:spLocks noChangeArrowheads="1"/>
          </p:cNvSpPr>
          <p:nvPr/>
        </p:nvSpPr>
        <p:spPr bwMode="auto">
          <a:xfrm>
            <a:off x="609600" y="27432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B</a:t>
            </a:r>
            <a:endParaRPr lang="en-US" altLang="zh-CN" sz="2400"/>
          </a:p>
        </p:txBody>
      </p:sp>
      <p:sp>
        <p:nvSpPr>
          <p:cNvPr id="163851" name="Text Box 11"/>
          <p:cNvSpPr txBox="1">
            <a:spLocks noChangeArrowheads="1"/>
          </p:cNvSpPr>
          <p:nvPr/>
        </p:nvSpPr>
        <p:spPr bwMode="auto">
          <a:xfrm>
            <a:off x="1524000" y="27432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C</a:t>
            </a:r>
            <a:endParaRPr lang="en-US" altLang="zh-CN" sz="2400"/>
          </a:p>
        </p:txBody>
      </p:sp>
      <p:sp>
        <p:nvSpPr>
          <p:cNvPr id="163852" name="Text Box 12"/>
          <p:cNvSpPr txBox="1">
            <a:spLocks noChangeArrowheads="1"/>
          </p:cNvSpPr>
          <p:nvPr/>
        </p:nvSpPr>
        <p:spPr bwMode="auto">
          <a:xfrm>
            <a:off x="2514600" y="27432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D</a:t>
            </a:r>
            <a:endParaRPr lang="en-US" altLang="zh-CN" sz="2400"/>
          </a:p>
        </p:txBody>
      </p:sp>
      <p:sp>
        <p:nvSpPr>
          <p:cNvPr id="163853" name="Text Box 13"/>
          <p:cNvSpPr txBox="1">
            <a:spLocks noChangeArrowheads="1"/>
          </p:cNvSpPr>
          <p:nvPr/>
        </p:nvSpPr>
        <p:spPr bwMode="auto">
          <a:xfrm>
            <a:off x="1219200" y="3886200"/>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E</a:t>
            </a:r>
            <a:endParaRPr lang="en-US" altLang="zh-CN" sz="2400"/>
          </a:p>
        </p:txBody>
      </p:sp>
      <p:sp>
        <p:nvSpPr>
          <p:cNvPr id="163854" name="Text Box 14"/>
          <p:cNvSpPr txBox="1">
            <a:spLocks noChangeArrowheads="1"/>
          </p:cNvSpPr>
          <p:nvPr/>
        </p:nvSpPr>
        <p:spPr bwMode="auto">
          <a:xfrm>
            <a:off x="2133600" y="38862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F</a:t>
            </a:r>
            <a:endParaRPr lang="en-US" altLang="zh-CN" sz="2400"/>
          </a:p>
        </p:txBody>
      </p:sp>
      <p:sp>
        <p:nvSpPr>
          <p:cNvPr id="163855" name="Text Box 15"/>
          <p:cNvSpPr txBox="1">
            <a:spLocks noChangeArrowheads="1"/>
          </p:cNvSpPr>
          <p:nvPr/>
        </p:nvSpPr>
        <p:spPr bwMode="auto">
          <a:xfrm>
            <a:off x="1143000" y="50292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G</a:t>
            </a:r>
            <a:endParaRPr lang="en-US" altLang="zh-CN" sz="2400"/>
          </a:p>
        </p:txBody>
      </p:sp>
      <p:sp>
        <p:nvSpPr>
          <p:cNvPr id="163856" name="Line 16"/>
          <p:cNvSpPr>
            <a:spLocks noChangeShapeType="1"/>
          </p:cNvSpPr>
          <p:nvPr/>
        </p:nvSpPr>
        <p:spPr bwMode="auto">
          <a:xfrm>
            <a:off x="2133600" y="2209800"/>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57" name="Line 17"/>
          <p:cNvSpPr>
            <a:spLocks noChangeShapeType="1"/>
          </p:cNvSpPr>
          <p:nvPr/>
        </p:nvSpPr>
        <p:spPr bwMode="auto">
          <a:xfrm flipH="1">
            <a:off x="838200" y="2209800"/>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58" name="Line 18"/>
          <p:cNvSpPr>
            <a:spLocks noChangeShapeType="1"/>
          </p:cNvSpPr>
          <p:nvPr/>
        </p:nvSpPr>
        <p:spPr bwMode="auto">
          <a:xfrm flipH="1">
            <a:off x="1447800" y="3352800"/>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59" name="Text Box 19"/>
          <p:cNvSpPr txBox="1">
            <a:spLocks noChangeArrowheads="1"/>
          </p:cNvSpPr>
          <p:nvPr/>
        </p:nvSpPr>
        <p:spPr bwMode="auto">
          <a:xfrm>
            <a:off x="3581400" y="1752600"/>
            <a:ext cx="2030413"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dirty="0">
                <a:solidFill>
                  <a:srgbClr val="990033"/>
                </a:solidFill>
              </a:rPr>
              <a:t>0</a:t>
            </a:r>
            <a:r>
              <a:rPr lang="en-US" altLang="zh-CN" sz="4400" dirty="0"/>
              <a:t>   </a:t>
            </a:r>
            <a:r>
              <a:rPr lang="en-US" altLang="zh-CN" sz="4400" b="1" dirty="0"/>
              <a:t>A</a:t>
            </a:r>
            <a:r>
              <a:rPr lang="en-US" altLang="zh-CN" sz="4400" dirty="0"/>
              <a:t>  </a:t>
            </a:r>
            <a:r>
              <a:rPr lang="en-US" altLang="zh-CN" sz="4400" dirty="0">
                <a:solidFill>
                  <a:srgbClr val="CCFF33"/>
                </a:solidFill>
              </a:rPr>
              <a:t>-1</a:t>
            </a:r>
            <a:endParaRPr lang="en-US" altLang="zh-CN" sz="4400" dirty="0"/>
          </a:p>
          <a:p>
            <a:pPr eaLnBrk="1" hangingPunct="1">
              <a:defRPr/>
            </a:pPr>
            <a:r>
              <a:rPr lang="en-US" altLang="zh-CN" sz="4400" dirty="0">
                <a:solidFill>
                  <a:srgbClr val="990033"/>
                </a:solidFill>
              </a:rPr>
              <a:t>1</a:t>
            </a:r>
            <a:r>
              <a:rPr lang="en-US" altLang="zh-CN" sz="4400" dirty="0"/>
              <a:t>   </a:t>
            </a:r>
            <a:r>
              <a:rPr lang="en-US" altLang="zh-CN" sz="4400" b="1" dirty="0"/>
              <a:t>B</a:t>
            </a:r>
            <a:r>
              <a:rPr lang="en-US" altLang="zh-CN" sz="4400" dirty="0"/>
              <a:t>  </a:t>
            </a:r>
            <a:r>
              <a:rPr lang="en-US" altLang="zh-CN" sz="4400" dirty="0">
                <a:solidFill>
                  <a:srgbClr val="CCFF33"/>
                </a:solidFill>
              </a:rPr>
              <a:t> 0</a:t>
            </a:r>
            <a:endParaRPr lang="en-US" altLang="zh-CN" sz="4400" dirty="0"/>
          </a:p>
          <a:p>
            <a:pPr eaLnBrk="1" hangingPunct="1">
              <a:defRPr/>
            </a:pPr>
            <a:r>
              <a:rPr lang="en-US" altLang="zh-CN" sz="4400" dirty="0">
                <a:solidFill>
                  <a:srgbClr val="990033"/>
                </a:solidFill>
              </a:rPr>
              <a:t>2  </a:t>
            </a:r>
            <a:r>
              <a:rPr lang="en-US" altLang="zh-CN" sz="4400" dirty="0"/>
              <a:t> </a:t>
            </a:r>
            <a:r>
              <a:rPr lang="en-US" altLang="zh-CN" sz="4400" b="1" dirty="0"/>
              <a:t>C</a:t>
            </a:r>
            <a:r>
              <a:rPr lang="en-US" altLang="zh-CN" sz="4400" dirty="0"/>
              <a:t>  </a:t>
            </a:r>
            <a:r>
              <a:rPr lang="en-US" altLang="zh-CN" sz="4400" dirty="0">
                <a:solidFill>
                  <a:srgbClr val="0000FF"/>
                </a:solidFill>
              </a:rPr>
              <a:t> </a:t>
            </a:r>
            <a:r>
              <a:rPr lang="en-US" altLang="zh-CN" sz="4400" dirty="0">
                <a:solidFill>
                  <a:srgbClr val="CCFF33"/>
                </a:solidFill>
              </a:rPr>
              <a:t>0</a:t>
            </a:r>
            <a:endParaRPr lang="en-US" altLang="zh-CN" sz="4400" dirty="0"/>
          </a:p>
          <a:p>
            <a:pPr eaLnBrk="1" hangingPunct="1">
              <a:defRPr/>
            </a:pPr>
            <a:r>
              <a:rPr lang="en-US" altLang="zh-CN" sz="4400" dirty="0">
                <a:solidFill>
                  <a:srgbClr val="990033"/>
                </a:solidFill>
              </a:rPr>
              <a:t>3</a:t>
            </a:r>
            <a:r>
              <a:rPr lang="en-US" altLang="zh-CN" sz="4400" dirty="0"/>
              <a:t>   </a:t>
            </a:r>
            <a:r>
              <a:rPr lang="en-US" altLang="zh-CN" sz="4400" b="1" dirty="0"/>
              <a:t>D</a:t>
            </a:r>
            <a:r>
              <a:rPr lang="en-US" altLang="zh-CN" sz="4400" dirty="0"/>
              <a:t>  </a:t>
            </a:r>
            <a:r>
              <a:rPr lang="en-US" altLang="zh-CN" sz="4400" dirty="0">
                <a:solidFill>
                  <a:srgbClr val="0000FF"/>
                </a:solidFill>
              </a:rPr>
              <a:t> </a:t>
            </a:r>
            <a:r>
              <a:rPr lang="en-US" altLang="zh-CN" sz="4400" dirty="0">
                <a:solidFill>
                  <a:srgbClr val="CCFF33"/>
                </a:solidFill>
              </a:rPr>
              <a:t>0</a:t>
            </a:r>
            <a:endParaRPr lang="en-US" altLang="zh-CN" sz="4400" dirty="0"/>
          </a:p>
          <a:p>
            <a:pPr eaLnBrk="1" hangingPunct="1">
              <a:defRPr/>
            </a:pPr>
            <a:r>
              <a:rPr lang="en-US" altLang="zh-CN" sz="4400" dirty="0">
                <a:solidFill>
                  <a:srgbClr val="990033"/>
                </a:solidFill>
              </a:rPr>
              <a:t>4</a:t>
            </a:r>
            <a:r>
              <a:rPr lang="en-US" altLang="zh-CN" sz="4400" dirty="0"/>
              <a:t>   </a:t>
            </a:r>
            <a:r>
              <a:rPr lang="en-US" altLang="zh-CN" sz="4400" b="1" dirty="0"/>
              <a:t>E</a:t>
            </a:r>
            <a:r>
              <a:rPr lang="en-US" altLang="zh-CN" sz="4400" dirty="0"/>
              <a:t>   </a:t>
            </a:r>
            <a:r>
              <a:rPr lang="en-US" altLang="zh-CN" sz="4400" dirty="0">
                <a:solidFill>
                  <a:srgbClr val="CCFF33"/>
                </a:solidFill>
              </a:rPr>
              <a:t>2</a:t>
            </a:r>
            <a:endParaRPr lang="en-US" altLang="zh-CN" sz="4400" dirty="0"/>
          </a:p>
          <a:p>
            <a:pPr eaLnBrk="1" hangingPunct="1">
              <a:defRPr/>
            </a:pPr>
            <a:r>
              <a:rPr lang="en-US" altLang="zh-CN" sz="4400" dirty="0">
                <a:solidFill>
                  <a:srgbClr val="990033"/>
                </a:solidFill>
              </a:rPr>
              <a:t>5</a:t>
            </a:r>
            <a:r>
              <a:rPr lang="en-US" altLang="zh-CN" sz="4400" dirty="0"/>
              <a:t>   </a:t>
            </a:r>
            <a:r>
              <a:rPr lang="en-US" altLang="zh-CN" sz="4400" b="1" dirty="0"/>
              <a:t>F</a:t>
            </a:r>
            <a:r>
              <a:rPr lang="en-US" altLang="zh-CN" sz="4400" dirty="0"/>
              <a:t>   </a:t>
            </a:r>
            <a:r>
              <a:rPr lang="en-US" altLang="zh-CN" sz="4400" dirty="0">
                <a:solidFill>
                  <a:srgbClr val="CCFF33"/>
                </a:solidFill>
              </a:rPr>
              <a:t>2</a:t>
            </a:r>
            <a:endParaRPr lang="en-US" altLang="zh-CN" sz="4400" dirty="0"/>
          </a:p>
          <a:p>
            <a:pPr eaLnBrk="1" hangingPunct="1">
              <a:defRPr/>
            </a:pPr>
            <a:r>
              <a:rPr lang="en-US" altLang="zh-CN" sz="4400" dirty="0">
                <a:solidFill>
                  <a:srgbClr val="990033"/>
                </a:solidFill>
              </a:rPr>
              <a:t>6</a:t>
            </a:r>
            <a:r>
              <a:rPr lang="en-US" altLang="zh-CN" sz="4400" dirty="0"/>
              <a:t>   </a:t>
            </a:r>
            <a:r>
              <a:rPr lang="en-US" altLang="zh-CN" sz="4400" b="1" dirty="0"/>
              <a:t>G</a:t>
            </a:r>
            <a:r>
              <a:rPr lang="en-US" altLang="zh-CN" sz="4400" dirty="0"/>
              <a:t>  </a:t>
            </a:r>
            <a:r>
              <a:rPr lang="en-US" altLang="zh-CN" sz="4400" dirty="0">
                <a:solidFill>
                  <a:srgbClr val="CCFF33"/>
                </a:solidFill>
              </a:rPr>
              <a:t>4</a:t>
            </a:r>
            <a:endParaRPr lang="en-US" altLang="zh-CN" sz="2400" dirty="0"/>
          </a:p>
        </p:txBody>
      </p:sp>
      <p:sp>
        <p:nvSpPr>
          <p:cNvPr id="163860" name="Text Box 20"/>
          <p:cNvSpPr txBox="1">
            <a:spLocks noChangeArrowheads="1"/>
          </p:cNvSpPr>
          <p:nvPr/>
        </p:nvSpPr>
        <p:spPr bwMode="auto">
          <a:xfrm>
            <a:off x="7451725" y="4800600"/>
            <a:ext cx="819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0000FF"/>
                </a:solidFill>
              </a:rPr>
              <a:t>r=0</a:t>
            </a:r>
          </a:p>
          <a:p>
            <a:pPr eaLnBrk="1" hangingPunct="1">
              <a:defRPr/>
            </a:pPr>
            <a:r>
              <a:rPr lang="en-US" altLang="zh-CN" sz="3200">
                <a:solidFill>
                  <a:srgbClr val="0000FF"/>
                </a:solidFill>
              </a:rPr>
              <a:t>n=7</a:t>
            </a:r>
            <a:endParaRPr lang="en-US" altLang="zh-CN" sz="3200"/>
          </a:p>
        </p:txBody>
      </p:sp>
      <p:sp>
        <p:nvSpPr>
          <p:cNvPr id="163861" name="Rectangle 21"/>
          <p:cNvSpPr>
            <a:spLocks noChangeArrowheads="1"/>
          </p:cNvSpPr>
          <p:nvPr/>
        </p:nvSpPr>
        <p:spPr bwMode="auto">
          <a:xfrm>
            <a:off x="4038600" y="1828800"/>
            <a:ext cx="1905000"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2" name="Line 22"/>
          <p:cNvSpPr>
            <a:spLocks noChangeShapeType="1"/>
          </p:cNvSpPr>
          <p:nvPr/>
        </p:nvSpPr>
        <p:spPr bwMode="auto">
          <a:xfrm>
            <a:off x="4038600" y="243840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3" name="Line 23"/>
          <p:cNvSpPr>
            <a:spLocks noChangeShapeType="1"/>
          </p:cNvSpPr>
          <p:nvPr/>
        </p:nvSpPr>
        <p:spPr bwMode="auto">
          <a:xfrm>
            <a:off x="4038600" y="312420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4" name="Line 24"/>
          <p:cNvSpPr>
            <a:spLocks noChangeShapeType="1"/>
          </p:cNvSpPr>
          <p:nvPr/>
        </p:nvSpPr>
        <p:spPr bwMode="auto">
          <a:xfrm>
            <a:off x="4038600" y="381000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5" name="Line 25"/>
          <p:cNvSpPr>
            <a:spLocks noChangeShapeType="1"/>
          </p:cNvSpPr>
          <p:nvPr/>
        </p:nvSpPr>
        <p:spPr bwMode="auto">
          <a:xfrm>
            <a:off x="4038600" y="449580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6" name="Line 26"/>
          <p:cNvSpPr>
            <a:spLocks noChangeShapeType="1"/>
          </p:cNvSpPr>
          <p:nvPr/>
        </p:nvSpPr>
        <p:spPr bwMode="auto">
          <a:xfrm>
            <a:off x="4038600" y="518160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7" name="Line 27"/>
          <p:cNvSpPr>
            <a:spLocks noChangeShapeType="1"/>
          </p:cNvSpPr>
          <p:nvPr/>
        </p:nvSpPr>
        <p:spPr bwMode="auto">
          <a:xfrm>
            <a:off x="4038600" y="586740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8" name="Line 28"/>
          <p:cNvSpPr>
            <a:spLocks noChangeShapeType="1"/>
          </p:cNvSpPr>
          <p:nvPr/>
        </p:nvSpPr>
        <p:spPr bwMode="auto">
          <a:xfrm>
            <a:off x="5562600" y="1828800"/>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69" name="Text Box 29"/>
          <p:cNvSpPr txBox="1">
            <a:spLocks noChangeArrowheads="1"/>
          </p:cNvSpPr>
          <p:nvPr/>
        </p:nvSpPr>
        <p:spPr bwMode="auto">
          <a:xfrm>
            <a:off x="3886200" y="1143000"/>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a:solidFill>
                  <a:srgbClr val="990033"/>
                </a:solidFill>
              </a:rPr>
              <a:t> data  firstchild</a:t>
            </a:r>
            <a:endParaRPr lang="en-US" altLang="zh-CN" sz="2400">
              <a:solidFill>
                <a:srgbClr val="990033"/>
              </a:solidFill>
            </a:endParaRPr>
          </a:p>
        </p:txBody>
      </p:sp>
      <p:sp>
        <p:nvSpPr>
          <p:cNvPr id="163870" name="Line 30"/>
          <p:cNvSpPr>
            <a:spLocks noChangeShapeType="1"/>
          </p:cNvSpPr>
          <p:nvPr/>
        </p:nvSpPr>
        <p:spPr bwMode="auto">
          <a:xfrm>
            <a:off x="1828800" y="23622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1" name="Line 31"/>
          <p:cNvSpPr>
            <a:spLocks noChangeShapeType="1"/>
          </p:cNvSpPr>
          <p:nvPr/>
        </p:nvSpPr>
        <p:spPr bwMode="auto">
          <a:xfrm>
            <a:off x="2057400" y="3352800"/>
            <a:ext cx="3048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2" name="Line 32"/>
          <p:cNvSpPr>
            <a:spLocks noChangeShapeType="1"/>
          </p:cNvSpPr>
          <p:nvPr/>
        </p:nvSpPr>
        <p:spPr bwMode="auto">
          <a:xfrm>
            <a:off x="1447800" y="4572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3" name="Line 33"/>
          <p:cNvSpPr>
            <a:spLocks noChangeShapeType="1"/>
          </p:cNvSpPr>
          <p:nvPr/>
        </p:nvSpPr>
        <p:spPr bwMode="auto">
          <a:xfrm>
            <a:off x="4953000" y="1828800"/>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4" name="Text Box 34"/>
          <p:cNvSpPr txBox="1">
            <a:spLocks noChangeArrowheads="1"/>
          </p:cNvSpPr>
          <p:nvPr/>
        </p:nvSpPr>
        <p:spPr bwMode="auto">
          <a:xfrm>
            <a:off x="6019800" y="1828800"/>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  1      2      3</a:t>
            </a:r>
            <a:endParaRPr lang="en-US" altLang="zh-CN" sz="2400"/>
          </a:p>
        </p:txBody>
      </p:sp>
      <p:sp>
        <p:nvSpPr>
          <p:cNvPr id="163875" name="Rectangle 35"/>
          <p:cNvSpPr>
            <a:spLocks noChangeArrowheads="1"/>
          </p:cNvSpPr>
          <p:nvPr/>
        </p:nvSpPr>
        <p:spPr bwMode="auto">
          <a:xfrm>
            <a:off x="6248400" y="1981200"/>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6" name="Line 36"/>
          <p:cNvSpPr>
            <a:spLocks noChangeShapeType="1"/>
          </p:cNvSpPr>
          <p:nvPr/>
        </p:nvSpPr>
        <p:spPr bwMode="auto">
          <a:xfrm>
            <a:off x="6629400" y="19812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7" name="Line 37"/>
          <p:cNvSpPr>
            <a:spLocks noChangeShapeType="1"/>
          </p:cNvSpPr>
          <p:nvPr/>
        </p:nvSpPr>
        <p:spPr bwMode="auto">
          <a:xfrm>
            <a:off x="5791200" y="2209800"/>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8" name="Rectangle 38"/>
          <p:cNvSpPr>
            <a:spLocks noChangeArrowheads="1"/>
          </p:cNvSpPr>
          <p:nvPr/>
        </p:nvSpPr>
        <p:spPr bwMode="auto">
          <a:xfrm>
            <a:off x="7162800" y="1981200"/>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79" name="Line 39"/>
          <p:cNvSpPr>
            <a:spLocks noChangeShapeType="1"/>
          </p:cNvSpPr>
          <p:nvPr/>
        </p:nvSpPr>
        <p:spPr bwMode="auto">
          <a:xfrm>
            <a:off x="7543800" y="19812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0" name="Line 40"/>
          <p:cNvSpPr>
            <a:spLocks noChangeShapeType="1"/>
          </p:cNvSpPr>
          <p:nvPr/>
        </p:nvSpPr>
        <p:spPr bwMode="auto">
          <a:xfrm>
            <a:off x="6705600" y="2209800"/>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1" name="Rectangle 41"/>
          <p:cNvSpPr>
            <a:spLocks noChangeArrowheads="1"/>
          </p:cNvSpPr>
          <p:nvPr/>
        </p:nvSpPr>
        <p:spPr bwMode="auto">
          <a:xfrm>
            <a:off x="8077200" y="1981200"/>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2" name="Line 42"/>
          <p:cNvSpPr>
            <a:spLocks noChangeShapeType="1"/>
          </p:cNvSpPr>
          <p:nvPr/>
        </p:nvSpPr>
        <p:spPr bwMode="auto">
          <a:xfrm>
            <a:off x="8458200" y="19812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3" name="Line 43"/>
          <p:cNvSpPr>
            <a:spLocks noChangeShapeType="1"/>
          </p:cNvSpPr>
          <p:nvPr/>
        </p:nvSpPr>
        <p:spPr bwMode="auto">
          <a:xfrm>
            <a:off x="7620000" y="2209800"/>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4" name="Text Box 44"/>
          <p:cNvSpPr txBox="1">
            <a:spLocks noChangeArrowheads="1"/>
          </p:cNvSpPr>
          <p:nvPr/>
        </p:nvSpPr>
        <p:spPr bwMode="auto">
          <a:xfrm>
            <a:off x="6248400" y="31242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4      5</a:t>
            </a:r>
            <a:endParaRPr lang="en-US" altLang="zh-CN" sz="2400"/>
          </a:p>
        </p:txBody>
      </p:sp>
      <p:sp>
        <p:nvSpPr>
          <p:cNvPr id="163885" name="Text Box 45"/>
          <p:cNvSpPr txBox="1">
            <a:spLocks noChangeArrowheads="1"/>
          </p:cNvSpPr>
          <p:nvPr/>
        </p:nvSpPr>
        <p:spPr bwMode="auto">
          <a:xfrm>
            <a:off x="6248400" y="4495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6</a:t>
            </a:r>
            <a:endParaRPr lang="en-US" altLang="zh-CN" sz="2400"/>
          </a:p>
        </p:txBody>
      </p:sp>
      <p:sp>
        <p:nvSpPr>
          <p:cNvPr id="163886" name="Rectangle 46"/>
          <p:cNvSpPr>
            <a:spLocks noChangeArrowheads="1"/>
          </p:cNvSpPr>
          <p:nvPr/>
        </p:nvSpPr>
        <p:spPr bwMode="auto">
          <a:xfrm>
            <a:off x="6248400" y="3276600"/>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7" name="Line 47"/>
          <p:cNvSpPr>
            <a:spLocks noChangeShapeType="1"/>
          </p:cNvSpPr>
          <p:nvPr/>
        </p:nvSpPr>
        <p:spPr bwMode="auto">
          <a:xfrm>
            <a:off x="6629400" y="3276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8" name="Line 48"/>
          <p:cNvSpPr>
            <a:spLocks noChangeShapeType="1"/>
          </p:cNvSpPr>
          <p:nvPr/>
        </p:nvSpPr>
        <p:spPr bwMode="auto">
          <a:xfrm>
            <a:off x="5791200" y="3505200"/>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89" name="Rectangle 49"/>
          <p:cNvSpPr>
            <a:spLocks noChangeArrowheads="1"/>
          </p:cNvSpPr>
          <p:nvPr/>
        </p:nvSpPr>
        <p:spPr bwMode="auto">
          <a:xfrm>
            <a:off x="7162800" y="3276600"/>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0" name="Line 50"/>
          <p:cNvSpPr>
            <a:spLocks noChangeShapeType="1"/>
          </p:cNvSpPr>
          <p:nvPr/>
        </p:nvSpPr>
        <p:spPr bwMode="auto">
          <a:xfrm>
            <a:off x="7543800" y="3276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1" name="Line 51"/>
          <p:cNvSpPr>
            <a:spLocks noChangeShapeType="1"/>
          </p:cNvSpPr>
          <p:nvPr/>
        </p:nvSpPr>
        <p:spPr bwMode="auto">
          <a:xfrm>
            <a:off x="6705600" y="3505200"/>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2" name="Rectangle 52"/>
          <p:cNvSpPr>
            <a:spLocks noChangeArrowheads="1"/>
          </p:cNvSpPr>
          <p:nvPr/>
        </p:nvSpPr>
        <p:spPr bwMode="auto">
          <a:xfrm>
            <a:off x="6248400" y="4648200"/>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3" name="Line 53"/>
          <p:cNvSpPr>
            <a:spLocks noChangeShapeType="1"/>
          </p:cNvSpPr>
          <p:nvPr/>
        </p:nvSpPr>
        <p:spPr bwMode="auto">
          <a:xfrm>
            <a:off x="6629400" y="46482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4" name="Line 54"/>
          <p:cNvSpPr>
            <a:spLocks noChangeShapeType="1"/>
          </p:cNvSpPr>
          <p:nvPr/>
        </p:nvSpPr>
        <p:spPr bwMode="auto">
          <a:xfrm>
            <a:off x="5791200" y="4876800"/>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6" name="Line 56"/>
          <p:cNvSpPr>
            <a:spLocks noChangeShapeType="1"/>
          </p:cNvSpPr>
          <p:nvPr/>
        </p:nvSpPr>
        <p:spPr bwMode="auto">
          <a:xfrm flipH="1">
            <a:off x="5715000" y="54102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7" name="Line 57"/>
          <p:cNvSpPr>
            <a:spLocks noChangeShapeType="1"/>
          </p:cNvSpPr>
          <p:nvPr/>
        </p:nvSpPr>
        <p:spPr bwMode="auto">
          <a:xfrm>
            <a:off x="5791200" y="54102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8" name="Line 58"/>
          <p:cNvSpPr>
            <a:spLocks noChangeShapeType="1"/>
          </p:cNvSpPr>
          <p:nvPr/>
        </p:nvSpPr>
        <p:spPr bwMode="auto">
          <a:xfrm flipH="1">
            <a:off x="5715000" y="60960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899" name="Line 59"/>
          <p:cNvSpPr>
            <a:spLocks noChangeShapeType="1"/>
          </p:cNvSpPr>
          <p:nvPr/>
        </p:nvSpPr>
        <p:spPr bwMode="auto">
          <a:xfrm>
            <a:off x="5791200" y="60960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0" name="Line 60"/>
          <p:cNvSpPr>
            <a:spLocks noChangeShapeType="1"/>
          </p:cNvSpPr>
          <p:nvPr/>
        </p:nvSpPr>
        <p:spPr bwMode="auto">
          <a:xfrm flipH="1">
            <a:off x="5715000" y="40386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1" name="Line 61"/>
          <p:cNvSpPr>
            <a:spLocks noChangeShapeType="1"/>
          </p:cNvSpPr>
          <p:nvPr/>
        </p:nvSpPr>
        <p:spPr bwMode="auto">
          <a:xfrm>
            <a:off x="5791200" y="40386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2" name="Line 62"/>
          <p:cNvSpPr>
            <a:spLocks noChangeShapeType="1"/>
          </p:cNvSpPr>
          <p:nvPr/>
        </p:nvSpPr>
        <p:spPr bwMode="auto">
          <a:xfrm flipH="1">
            <a:off x="5715000" y="26670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3" name="Line 63"/>
          <p:cNvSpPr>
            <a:spLocks noChangeShapeType="1"/>
          </p:cNvSpPr>
          <p:nvPr/>
        </p:nvSpPr>
        <p:spPr bwMode="auto">
          <a:xfrm>
            <a:off x="5791200" y="26670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4" name="Line 64"/>
          <p:cNvSpPr>
            <a:spLocks noChangeShapeType="1"/>
          </p:cNvSpPr>
          <p:nvPr/>
        </p:nvSpPr>
        <p:spPr bwMode="auto">
          <a:xfrm flipH="1">
            <a:off x="6705600" y="47244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5" name="Line 65"/>
          <p:cNvSpPr>
            <a:spLocks noChangeShapeType="1"/>
          </p:cNvSpPr>
          <p:nvPr/>
        </p:nvSpPr>
        <p:spPr bwMode="auto">
          <a:xfrm>
            <a:off x="6781800" y="47244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6" name="Line 66"/>
          <p:cNvSpPr>
            <a:spLocks noChangeShapeType="1"/>
          </p:cNvSpPr>
          <p:nvPr/>
        </p:nvSpPr>
        <p:spPr bwMode="auto">
          <a:xfrm flipH="1">
            <a:off x="7620000" y="33528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7" name="Line 67"/>
          <p:cNvSpPr>
            <a:spLocks noChangeShapeType="1"/>
          </p:cNvSpPr>
          <p:nvPr/>
        </p:nvSpPr>
        <p:spPr bwMode="auto">
          <a:xfrm>
            <a:off x="7696200" y="33528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8" name="Line 68"/>
          <p:cNvSpPr>
            <a:spLocks noChangeShapeType="1"/>
          </p:cNvSpPr>
          <p:nvPr/>
        </p:nvSpPr>
        <p:spPr bwMode="auto">
          <a:xfrm flipH="1">
            <a:off x="8534400" y="20574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09" name="Line 69"/>
          <p:cNvSpPr>
            <a:spLocks noChangeShapeType="1"/>
          </p:cNvSpPr>
          <p:nvPr/>
        </p:nvSpPr>
        <p:spPr bwMode="auto">
          <a:xfrm>
            <a:off x="8610600" y="205740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3910" name="Text Box 70"/>
          <p:cNvSpPr txBox="1">
            <a:spLocks noChangeArrowheads="1"/>
          </p:cNvSpPr>
          <p:nvPr/>
        </p:nvSpPr>
        <p:spPr bwMode="auto">
          <a:xfrm>
            <a:off x="611188" y="620713"/>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latin typeface="楷体_GB2312" charset="0"/>
                <a:ea typeface="楷体_GB2312" charset="0"/>
              </a:rPr>
              <a:t>二、孩子链表表示法</a:t>
            </a:r>
            <a:r>
              <a:rPr lang="en-US" altLang="zh-CN" b="1">
                <a:solidFill>
                  <a:srgbClr val="0000FF"/>
                </a:solidFill>
                <a:latin typeface="楷体_GB2312" charset="0"/>
                <a:ea typeface="楷体_GB2312" charset="0"/>
              </a:rPr>
              <a:t>:</a:t>
            </a:r>
            <a:endParaRPr lang="en-US" altLang="zh-CN">
              <a:latin typeface="楷体_GB2312" charset="0"/>
              <a:ea typeface="楷体_GB2312" charset="0"/>
            </a:endParaRPr>
          </a:p>
        </p:txBody>
      </p:sp>
      <p:sp>
        <p:nvSpPr>
          <p:cNvPr id="163911" name="Text Box 71"/>
          <p:cNvSpPr txBox="1">
            <a:spLocks noChangeArrowheads="1"/>
          </p:cNvSpPr>
          <p:nvPr/>
        </p:nvSpPr>
        <p:spPr bwMode="auto">
          <a:xfrm>
            <a:off x="5056188" y="1752600"/>
            <a:ext cx="7397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4400" dirty="0">
                <a:solidFill>
                  <a:srgbClr val="CC6600"/>
                </a:solidFill>
              </a:rPr>
              <a:t>-1</a:t>
            </a:r>
          </a:p>
          <a:p>
            <a:pPr eaLnBrk="1" hangingPunct="1">
              <a:defRPr/>
            </a:pPr>
            <a:r>
              <a:rPr lang="en-US" altLang="zh-CN" sz="4400" dirty="0">
                <a:solidFill>
                  <a:srgbClr val="CC6600"/>
                </a:solidFill>
              </a:rPr>
              <a:t>0</a:t>
            </a:r>
          </a:p>
          <a:p>
            <a:pPr eaLnBrk="1" hangingPunct="1">
              <a:defRPr/>
            </a:pPr>
            <a:r>
              <a:rPr lang="en-US" altLang="zh-CN" sz="4400" dirty="0">
                <a:solidFill>
                  <a:srgbClr val="CC6600"/>
                </a:solidFill>
              </a:rPr>
              <a:t>0</a:t>
            </a:r>
          </a:p>
          <a:p>
            <a:pPr eaLnBrk="1" hangingPunct="1">
              <a:defRPr/>
            </a:pPr>
            <a:r>
              <a:rPr lang="en-US" altLang="zh-CN" sz="4400" dirty="0">
                <a:solidFill>
                  <a:srgbClr val="CC6600"/>
                </a:solidFill>
              </a:rPr>
              <a:t>0</a:t>
            </a:r>
          </a:p>
          <a:p>
            <a:pPr eaLnBrk="1" hangingPunct="1">
              <a:defRPr/>
            </a:pPr>
            <a:r>
              <a:rPr lang="en-US" altLang="zh-CN" sz="4400" dirty="0">
                <a:solidFill>
                  <a:srgbClr val="CC6600"/>
                </a:solidFill>
              </a:rPr>
              <a:t>2</a:t>
            </a:r>
          </a:p>
          <a:p>
            <a:pPr eaLnBrk="1" hangingPunct="1">
              <a:defRPr/>
            </a:pPr>
            <a:r>
              <a:rPr lang="en-US" altLang="zh-CN" sz="4400" dirty="0">
                <a:solidFill>
                  <a:srgbClr val="CC6600"/>
                </a:solidFill>
              </a:rPr>
              <a:t>2</a:t>
            </a:r>
          </a:p>
          <a:p>
            <a:pPr eaLnBrk="1" hangingPunct="1">
              <a:defRPr/>
            </a:pPr>
            <a:r>
              <a:rPr lang="en-US" altLang="zh-CN" sz="4400" dirty="0">
                <a:solidFill>
                  <a:srgbClr val="CC6600"/>
                </a:solidFill>
              </a:rPr>
              <a:t>4</a:t>
            </a:r>
            <a:endParaRPr lang="en-US" altLang="zh-CN" sz="2400" dirty="0">
              <a:solidFill>
                <a:srgbClr val="CC6600"/>
              </a:solidFill>
            </a:endParaRPr>
          </a:p>
        </p:txBody>
      </p:sp>
    </p:spTree>
  </p:cSld>
  <p:clrMapOvr>
    <a:masterClrMapping/>
  </p:clrMapOvr>
  <p:transition spd="med">
    <p:pull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624013" y="2647950"/>
            <a:ext cx="3830637"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en-US" altLang="zh-CN" b="1">
                <a:solidFill>
                  <a:schemeClr val="tx2"/>
                </a:solidFill>
                <a:ea typeface="楷体_GB2312" charset="0"/>
              </a:rPr>
              <a:t>typedef struct </a:t>
            </a:r>
            <a:r>
              <a:rPr lang="en-US" altLang="zh-CN">
                <a:solidFill>
                  <a:schemeClr val="tx2"/>
                </a:solidFill>
                <a:ea typeface="楷体_GB2312" charset="0"/>
              </a:rPr>
              <a:t>CTNode </a:t>
            </a:r>
            <a:r>
              <a:rPr lang="en-US" altLang="zh-CN" b="1">
                <a:solidFill>
                  <a:schemeClr val="tx2"/>
                </a:solidFill>
                <a:ea typeface="楷体_GB2312" charset="0"/>
              </a:rPr>
              <a:t>{</a:t>
            </a:r>
            <a:endParaRPr lang="en-US" altLang="zh-CN">
              <a:solidFill>
                <a:schemeClr val="tx2"/>
              </a:solidFill>
              <a:ea typeface="楷体_GB2312" charset="0"/>
            </a:endParaRPr>
          </a:p>
          <a:p>
            <a:pPr eaLnBrk="1" hangingPunct="1">
              <a:lnSpc>
                <a:spcPct val="115000"/>
              </a:lnSpc>
              <a:defRPr/>
            </a:pPr>
            <a:r>
              <a:rPr lang="en-US" altLang="zh-CN">
                <a:solidFill>
                  <a:schemeClr val="tx2"/>
                </a:solidFill>
                <a:ea typeface="楷体_GB2312" charset="0"/>
              </a:rPr>
              <a:t>     </a:t>
            </a:r>
            <a:r>
              <a:rPr lang="en-US" altLang="zh-CN" b="1">
                <a:solidFill>
                  <a:schemeClr val="tx2"/>
                </a:solidFill>
                <a:ea typeface="楷体_GB2312" charset="0"/>
              </a:rPr>
              <a:t>int</a:t>
            </a:r>
            <a:r>
              <a:rPr lang="en-US" altLang="zh-CN">
                <a:solidFill>
                  <a:schemeClr val="tx2"/>
                </a:solidFill>
                <a:ea typeface="楷体_GB2312" charset="0"/>
              </a:rPr>
              <a:t>          child;</a:t>
            </a:r>
          </a:p>
          <a:p>
            <a:pPr eaLnBrk="1" hangingPunct="1">
              <a:lnSpc>
                <a:spcPct val="115000"/>
              </a:lnSpc>
              <a:defRPr/>
            </a:pPr>
            <a:r>
              <a:rPr lang="en-US" altLang="zh-CN">
                <a:solidFill>
                  <a:schemeClr val="tx2"/>
                </a:solidFill>
                <a:ea typeface="楷体_GB2312" charset="0"/>
              </a:rPr>
              <a:t>     </a:t>
            </a:r>
            <a:r>
              <a:rPr lang="en-US" altLang="zh-CN" b="1">
                <a:solidFill>
                  <a:schemeClr val="tx2"/>
                </a:solidFill>
                <a:ea typeface="楷体_GB2312" charset="0"/>
              </a:rPr>
              <a:t>struct </a:t>
            </a:r>
            <a:r>
              <a:rPr lang="en-US" altLang="zh-CN">
                <a:solidFill>
                  <a:schemeClr val="tx2"/>
                </a:solidFill>
                <a:ea typeface="楷体_GB2312" charset="0"/>
              </a:rPr>
              <a:t>CTNode </a:t>
            </a:r>
            <a:r>
              <a:rPr lang="en-US" altLang="zh-CN" b="1">
                <a:solidFill>
                  <a:schemeClr val="tx2"/>
                </a:solidFill>
                <a:ea typeface="楷体_GB2312" charset="0"/>
              </a:rPr>
              <a:t>*</a:t>
            </a:r>
            <a:r>
              <a:rPr lang="en-US" altLang="zh-CN">
                <a:solidFill>
                  <a:schemeClr val="tx2"/>
                </a:solidFill>
                <a:ea typeface="楷体_GB2312" charset="0"/>
              </a:rPr>
              <a:t>next;</a:t>
            </a:r>
          </a:p>
          <a:p>
            <a:pPr eaLnBrk="1" hangingPunct="1">
              <a:lnSpc>
                <a:spcPct val="115000"/>
              </a:lnSpc>
              <a:defRPr/>
            </a:pPr>
            <a:r>
              <a:rPr lang="en-US" altLang="zh-CN">
                <a:solidFill>
                  <a:schemeClr val="tx2"/>
                </a:solidFill>
                <a:ea typeface="楷体_GB2312" charset="0"/>
              </a:rPr>
              <a:t>   </a:t>
            </a:r>
            <a:r>
              <a:rPr lang="en-US" altLang="zh-CN" b="1">
                <a:solidFill>
                  <a:schemeClr val="tx2"/>
                </a:solidFill>
                <a:ea typeface="楷体_GB2312" charset="0"/>
              </a:rPr>
              <a:t>} *</a:t>
            </a:r>
            <a:r>
              <a:rPr lang="en-US" altLang="zh-CN">
                <a:solidFill>
                  <a:schemeClr val="tx2"/>
                </a:solidFill>
                <a:ea typeface="楷体_GB2312" charset="0"/>
              </a:rPr>
              <a:t>ChildPtr;</a:t>
            </a:r>
          </a:p>
        </p:txBody>
      </p:sp>
      <p:sp>
        <p:nvSpPr>
          <p:cNvPr id="123908" name="Rectangle 4"/>
          <p:cNvSpPr>
            <a:spLocks noChangeArrowheads="1"/>
          </p:cNvSpPr>
          <p:nvPr/>
        </p:nvSpPr>
        <p:spPr bwMode="auto">
          <a:xfrm>
            <a:off x="1547813" y="1609725"/>
            <a:ext cx="244633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zh-CN" altLang="en-US" b="1">
                <a:solidFill>
                  <a:srgbClr val="990033"/>
                </a:solidFill>
                <a:ea typeface="楷体_GB2312" charset="0"/>
              </a:rPr>
              <a:t>孩子结点结构</a:t>
            </a:r>
            <a:r>
              <a:rPr lang="en-US" altLang="zh-CN" b="1">
                <a:solidFill>
                  <a:srgbClr val="990033"/>
                </a:solidFill>
                <a:ea typeface="楷体_GB2312" charset="0"/>
              </a:rPr>
              <a:t>:</a:t>
            </a:r>
          </a:p>
        </p:txBody>
      </p:sp>
      <p:sp>
        <p:nvSpPr>
          <p:cNvPr id="123909" name="Text Box 5"/>
          <p:cNvSpPr txBox="1">
            <a:spLocks noChangeArrowheads="1"/>
          </p:cNvSpPr>
          <p:nvPr/>
        </p:nvSpPr>
        <p:spPr bwMode="auto">
          <a:xfrm>
            <a:off x="4768850" y="1557338"/>
            <a:ext cx="2895600" cy="727075"/>
          </a:xfrm>
          <a:prstGeom prst="rect">
            <a:avLst/>
          </a:prstGeom>
          <a:solidFill>
            <a:srgbClr val="FFFF99">
              <a:alpha val="50000"/>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dirty="0"/>
              <a:t> </a:t>
            </a:r>
            <a:r>
              <a:rPr lang="en-US" altLang="zh-CN" sz="4000" b="1" dirty="0">
                <a:solidFill>
                  <a:srgbClr val="990000"/>
                </a:solidFill>
              </a:rPr>
              <a:t>child   next</a:t>
            </a:r>
            <a:endParaRPr lang="en-US" altLang="zh-CN" sz="4000" dirty="0"/>
          </a:p>
        </p:txBody>
      </p:sp>
      <p:sp>
        <p:nvSpPr>
          <p:cNvPr id="123910" name="Line 6"/>
          <p:cNvSpPr>
            <a:spLocks noChangeShapeType="1"/>
          </p:cNvSpPr>
          <p:nvPr/>
        </p:nvSpPr>
        <p:spPr bwMode="auto">
          <a:xfrm>
            <a:off x="6216650" y="1557338"/>
            <a:ext cx="0" cy="7620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3911" name="Text Box 7"/>
          <p:cNvSpPr txBox="1">
            <a:spLocks noChangeArrowheads="1"/>
          </p:cNvSpPr>
          <p:nvPr/>
        </p:nvSpPr>
        <p:spPr bwMode="auto">
          <a:xfrm>
            <a:off x="971550" y="822325"/>
            <a:ext cx="304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000099"/>
                </a:solidFill>
                <a:latin typeface="楷体_GB2312" charset="0"/>
                <a:ea typeface="楷体_GB2312" charset="0"/>
              </a:rPr>
              <a:t>C</a:t>
            </a:r>
            <a:r>
              <a:rPr lang="zh-CN" altLang="zh-CN" b="1">
                <a:solidFill>
                  <a:srgbClr val="000099"/>
                </a:solidFill>
                <a:latin typeface="楷体_GB2312" charset="0"/>
                <a:ea typeface="楷体_GB2312" charset="0"/>
              </a:rPr>
              <a:t>语言的类型描述:</a:t>
            </a:r>
            <a:endParaRPr lang="en-US" altLang="zh-CN">
              <a:latin typeface="楷体_GB2312" charset="0"/>
              <a:ea typeface="楷体_GB2312" charset="0"/>
            </a:endParaRPr>
          </a:p>
        </p:txBody>
      </p:sp>
      <p:sp>
        <p:nvSpPr>
          <p:cNvPr id="123912" name="Text Box 8"/>
          <p:cNvSpPr txBox="1">
            <a:spLocks noChangeArrowheads="1"/>
          </p:cNvSpPr>
          <p:nvPr/>
        </p:nvSpPr>
        <p:spPr bwMode="auto">
          <a:xfrm>
            <a:off x="1839913" y="5046663"/>
            <a:ext cx="539591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b="1">
                <a:solidFill>
                  <a:srgbClr val="990000"/>
                </a:solidFill>
                <a:ea typeface="楷体_GB2312" charset="0"/>
              </a:rPr>
              <a:t>Next: </a:t>
            </a:r>
            <a:r>
              <a:rPr lang="zh-CN" altLang="en-US" b="1">
                <a:solidFill>
                  <a:srgbClr val="990000"/>
                </a:solidFill>
                <a:ea typeface="楷体_GB2312" charset="0"/>
              </a:rPr>
              <a:t>指向下一孩子结点的指针</a:t>
            </a:r>
          </a:p>
        </p:txBody>
      </p:sp>
    </p:spTree>
  </p:cSld>
  <p:clrMapOvr>
    <a:masterClrMapping/>
  </p:clrMapOvr>
  <p:transition spd="med">
    <p:pull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331913" y="1341438"/>
            <a:ext cx="4826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ea typeface="楷体_GB2312" charset="0"/>
              </a:rPr>
              <a:t>   </a:t>
            </a:r>
            <a:r>
              <a:rPr lang="en-US" altLang="zh-CN" b="1">
                <a:solidFill>
                  <a:schemeClr val="tx2"/>
                </a:solidFill>
                <a:ea typeface="楷体_GB2312" charset="0"/>
              </a:rPr>
              <a:t>typedef struct {</a:t>
            </a:r>
            <a:endParaRPr lang="en-US" altLang="zh-CN">
              <a:solidFill>
                <a:schemeClr val="tx2"/>
              </a:solidFill>
              <a:ea typeface="楷体_GB2312" charset="0"/>
            </a:endParaRPr>
          </a:p>
          <a:p>
            <a:pPr eaLnBrk="1" hangingPunct="1">
              <a:defRPr/>
            </a:pPr>
            <a:r>
              <a:rPr lang="en-US" altLang="zh-CN">
                <a:solidFill>
                  <a:schemeClr val="tx2"/>
                </a:solidFill>
                <a:ea typeface="楷体_GB2312" charset="0"/>
              </a:rPr>
              <a:t>     Elem    data;</a:t>
            </a:r>
          </a:p>
          <a:p>
            <a:pPr eaLnBrk="1" hangingPunct="1">
              <a:defRPr/>
            </a:pPr>
            <a:r>
              <a:rPr lang="en-US" altLang="zh-CN">
                <a:solidFill>
                  <a:schemeClr val="tx2"/>
                </a:solidFill>
                <a:ea typeface="楷体_GB2312" charset="0"/>
              </a:rPr>
              <a:t>     ChildPtr  firstchild; </a:t>
            </a:r>
          </a:p>
          <a:p>
            <a:pPr eaLnBrk="1" hangingPunct="1">
              <a:defRPr/>
            </a:pPr>
            <a:r>
              <a:rPr lang="en-US" altLang="zh-CN">
                <a:solidFill>
                  <a:schemeClr val="tx2"/>
                </a:solidFill>
                <a:ea typeface="楷体_GB2312" charset="0"/>
              </a:rPr>
              <a:t>                     // </a:t>
            </a:r>
            <a:r>
              <a:rPr lang="zh-CN" altLang="en-US">
                <a:solidFill>
                  <a:schemeClr val="tx2"/>
                </a:solidFill>
                <a:ea typeface="楷体_GB2312" charset="0"/>
              </a:rPr>
              <a:t>孩子链的头指针</a:t>
            </a:r>
          </a:p>
          <a:p>
            <a:pPr eaLnBrk="1" hangingPunct="1">
              <a:defRPr/>
            </a:pPr>
            <a:r>
              <a:rPr lang="zh-CN" altLang="en-US">
                <a:solidFill>
                  <a:schemeClr val="tx2"/>
                </a:solidFill>
                <a:ea typeface="楷体_GB2312" charset="0"/>
              </a:rPr>
              <a:t>   </a:t>
            </a:r>
            <a:r>
              <a:rPr lang="en-US" altLang="zh-CN" b="1">
                <a:solidFill>
                  <a:schemeClr val="tx2"/>
                </a:solidFill>
                <a:ea typeface="楷体_GB2312" charset="0"/>
              </a:rPr>
              <a:t>}</a:t>
            </a:r>
            <a:r>
              <a:rPr lang="en-US" altLang="zh-CN">
                <a:solidFill>
                  <a:schemeClr val="tx2"/>
                </a:solidFill>
                <a:ea typeface="楷体_GB2312" charset="0"/>
              </a:rPr>
              <a:t> CTBox;</a:t>
            </a:r>
          </a:p>
        </p:txBody>
      </p:sp>
      <p:sp>
        <p:nvSpPr>
          <p:cNvPr id="124931" name="Rectangle 3"/>
          <p:cNvSpPr>
            <a:spLocks noChangeArrowheads="1"/>
          </p:cNvSpPr>
          <p:nvPr/>
        </p:nvSpPr>
        <p:spPr bwMode="auto">
          <a:xfrm>
            <a:off x="1331913" y="60007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33"/>
                </a:solidFill>
                <a:ea typeface="楷体_GB2312" charset="0"/>
              </a:rPr>
              <a:t>双亲结点结构</a:t>
            </a:r>
          </a:p>
        </p:txBody>
      </p:sp>
      <p:sp>
        <p:nvSpPr>
          <p:cNvPr id="124932" name="Text Box 4"/>
          <p:cNvSpPr txBox="1">
            <a:spLocks noChangeArrowheads="1"/>
          </p:cNvSpPr>
          <p:nvPr/>
        </p:nvSpPr>
        <p:spPr bwMode="auto">
          <a:xfrm>
            <a:off x="3783013" y="476250"/>
            <a:ext cx="3810000" cy="727075"/>
          </a:xfrm>
          <a:prstGeom prst="rect">
            <a:avLst/>
          </a:prstGeom>
          <a:solidFill>
            <a:srgbClr val="FFFF99">
              <a:alpha val="50000"/>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a:t> </a:t>
            </a:r>
            <a:r>
              <a:rPr lang="en-US" altLang="zh-CN" sz="4000" b="1">
                <a:solidFill>
                  <a:srgbClr val="990000"/>
                </a:solidFill>
              </a:rPr>
              <a:t>data   firstchild</a:t>
            </a:r>
            <a:endParaRPr lang="en-US" altLang="zh-CN" sz="4000"/>
          </a:p>
        </p:txBody>
      </p:sp>
      <p:sp>
        <p:nvSpPr>
          <p:cNvPr id="124933" name="Line 5"/>
          <p:cNvSpPr>
            <a:spLocks noChangeShapeType="1"/>
          </p:cNvSpPr>
          <p:nvPr/>
        </p:nvSpPr>
        <p:spPr bwMode="auto">
          <a:xfrm>
            <a:off x="5230813" y="476250"/>
            <a:ext cx="0" cy="7620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4934" name="Text Box 6"/>
          <p:cNvSpPr txBox="1">
            <a:spLocks noChangeArrowheads="1"/>
          </p:cNvSpPr>
          <p:nvPr/>
        </p:nvSpPr>
        <p:spPr bwMode="auto">
          <a:xfrm>
            <a:off x="1679575" y="4194175"/>
            <a:ext cx="608171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0000"/>
              </a:lnSpc>
              <a:defRPr/>
            </a:pPr>
            <a:r>
              <a:rPr lang="en-US" altLang="zh-CN" b="1">
                <a:solidFill>
                  <a:schemeClr val="tx2"/>
                </a:solidFill>
                <a:ea typeface="楷体_GB2312" charset="0"/>
              </a:rPr>
              <a:t>typedef struct {</a:t>
            </a:r>
            <a:endParaRPr lang="en-US" altLang="zh-CN">
              <a:solidFill>
                <a:schemeClr val="tx2"/>
              </a:solidFill>
              <a:ea typeface="楷体_GB2312" charset="0"/>
            </a:endParaRPr>
          </a:p>
          <a:p>
            <a:pPr eaLnBrk="1" hangingPunct="1">
              <a:lnSpc>
                <a:spcPct val="110000"/>
              </a:lnSpc>
              <a:defRPr/>
            </a:pPr>
            <a:r>
              <a:rPr lang="en-US" altLang="zh-CN">
                <a:solidFill>
                  <a:schemeClr val="tx2"/>
                </a:solidFill>
                <a:ea typeface="楷体_GB2312" charset="0"/>
              </a:rPr>
              <a:t>     CTBox  nodes[MAX_TREE_SIZE];</a:t>
            </a:r>
          </a:p>
          <a:p>
            <a:pPr eaLnBrk="1" hangingPunct="1">
              <a:lnSpc>
                <a:spcPct val="110000"/>
              </a:lnSpc>
              <a:defRPr/>
            </a:pPr>
            <a:r>
              <a:rPr lang="en-US" altLang="zh-CN">
                <a:solidFill>
                  <a:schemeClr val="tx2"/>
                </a:solidFill>
                <a:ea typeface="楷体_GB2312" charset="0"/>
              </a:rPr>
              <a:t>     </a:t>
            </a:r>
            <a:r>
              <a:rPr lang="en-US" altLang="zh-CN" b="1">
                <a:solidFill>
                  <a:schemeClr val="tx2"/>
                </a:solidFill>
                <a:ea typeface="楷体_GB2312" charset="0"/>
              </a:rPr>
              <a:t>int</a:t>
            </a:r>
            <a:r>
              <a:rPr lang="en-US" altLang="zh-CN">
                <a:solidFill>
                  <a:schemeClr val="tx2"/>
                </a:solidFill>
                <a:ea typeface="楷体_GB2312" charset="0"/>
              </a:rPr>
              <a:t>    n, r;   // </a:t>
            </a:r>
            <a:r>
              <a:rPr lang="zh-CN" altLang="en-US">
                <a:solidFill>
                  <a:schemeClr val="tx2"/>
                </a:solidFill>
                <a:ea typeface="楷体_GB2312" charset="0"/>
              </a:rPr>
              <a:t>结点数和根结点的位置</a:t>
            </a:r>
          </a:p>
          <a:p>
            <a:pPr eaLnBrk="1" hangingPunct="1">
              <a:lnSpc>
                <a:spcPct val="110000"/>
              </a:lnSpc>
              <a:defRPr/>
            </a:pPr>
            <a:r>
              <a:rPr lang="zh-CN" altLang="en-US">
                <a:solidFill>
                  <a:schemeClr val="tx2"/>
                </a:solidFill>
                <a:ea typeface="楷体_GB2312" charset="0"/>
              </a:rPr>
              <a:t>   </a:t>
            </a:r>
            <a:r>
              <a:rPr lang="en-US" altLang="zh-CN" b="1">
                <a:solidFill>
                  <a:schemeClr val="tx2"/>
                </a:solidFill>
                <a:ea typeface="楷体_GB2312" charset="0"/>
              </a:rPr>
              <a:t>}</a:t>
            </a:r>
            <a:r>
              <a:rPr lang="en-US" altLang="zh-CN">
                <a:solidFill>
                  <a:schemeClr val="tx2"/>
                </a:solidFill>
                <a:ea typeface="楷体_GB2312" charset="0"/>
              </a:rPr>
              <a:t> CTree;</a:t>
            </a:r>
            <a:endParaRPr lang="en-US" altLang="zh-CN">
              <a:solidFill>
                <a:schemeClr val="tx2"/>
              </a:solidFill>
            </a:endParaRPr>
          </a:p>
        </p:txBody>
      </p:sp>
      <p:sp>
        <p:nvSpPr>
          <p:cNvPr id="124935" name="Rectangle 7"/>
          <p:cNvSpPr>
            <a:spLocks noChangeArrowheads="1"/>
          </p:cNvSpPr>
          <p:nvPr/>
        </p:nvSpPr>
        <p:spPr bwMode="auto">
          <a:xfrm>
            <a:off x="1408113" y="3709988"/>
            <a:ext cx="13747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zh-CN" altLang="en-US" b="1">
                <a:solidFill>
                  <a:srgbClr val="990033"/>
                </a:solidFill>
                <a:ea typeface="楷体_GB2312" charset="0"/>
              </a:rPr>
              <a:t>树结构</a:t>
            </a:r>
            <a:r>
              <a:rPr lang="en-US" altLang="zh-CN" b="1">
                <a:solidFill>
                  <a:srgbClr val="990033"/>
                </a:solidFill>
                <a:ea typeface="楷体_GB2312" charset="0"/>
              </a:rPr>
              <a:t>:</a:t>
            </a:r>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1066800"/>
            <a:ext cx="8382000" cy="1835150"/>
          </a:xfrm>
          <a:prstGeom prst="rect">
            <a:avLst/>
          </a:prstGeom>
          <a:solidFill>
            <a:srgbClr val="FBE2DF">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130000"/>
              </a:lnSpc>
              <a:defRPr/>
            </a:pPr>
            <a:r>
              <a:rPr lang="zh-CN" altLang="en-US" sz="4400" b="1">
                <a:solidFill>
                  <a:srgbClr val="9C4E00"/>
                </a:solidFill>
                <a:ea typeface="楷体_GB2312" charset="0"/>
              </a:rPr>
              <a:t>对比</a:t>
            </a:r>
            <a:r>
              <a:rPr lang="zh-CN" altLang="en-US" sz="4400" b="1">
                <a:solidFill>
                  <a:srgbClr val="FF0000"/>
                </a:solidFill>
                <a:ea typeface="楷体_GB2312" charset="0"/>
              </a:rPr>
              <a:t>树型结构</a:t>
            </a:r>
            <a:r>
              <a:rPr lang="zh-CN" altLang="en-US" sz="4400" b="1">
                <a:solidFill>
                  <a:srgbClr val="9C4E00"/>
                </a:solidFill>
                <a:ea typeface="楷体_GB2312" charset="0"/>
              </a:rPr>
              <a:t>和</a:t>
            </a:r>
            <a:r>
              <a:rPr lang="zh-CN" altLang="en-US" sz="4400" b="1">
                <a:solidFill>
                  <a:srgbClr val="FF0000"/>
                </a:solidFill>
                <a:ea typeface="楷体_GB2312" charset="0"/>
              </a:rPr>
              <a:t>线性结构</a:t>
            </a:r>
            <a:r>
              <a:rPr lang="zh-CN" altLang="en-US" sz="4400" b="1">
                <a:solidFill>
                  <a:srgbClr val="9C4E00"/>
                </a:solidFill>
                <a:ea typeface="楷体_GB2312" charset="0"/>
              </a:rPr>
              <a:t>的结构特点</a:t>
            </a:r>
            <a:endParaRPr lang="zh-CN" altLang="en-US" sz="4400">
              <a:solidFill>
                <a:srgbClr val="9C4E00"/>
              </a:solidFill>
            </a:endParaRPr>
          </a:p>
        </p:txBody>
      </p:sp>
      <p:graphicFrame>
        <p:nvGraphicFramePr>
          <p:cNvPr id="15362" name="Object 4"/>
          <p:cNvGraphicFramePr>
            <a:graphicFrameLocks noChangeAspect="1"/>
          </p:cNvGraphicFramePr>
          <p:nvPr/>
        </p:nvGraphicFramePr>
        <p:xfrm>
          <a:off x="76200" y="4800600"/>
          <a:ext cx="2819400" cy="1985963"/>
        </p:xfrm>
        <a:graphic>
          <a:graphicData uri="http://schemas.openxmlformats.org/presentationml/2006/ole">
            <mc:AlternateContent xmlns:mc="http://schemas.openxmlformats.org/markup-compatibility/2006">
              <mc:Choice xmlns:v="urn:schemas-microsoft-com:vml" Requires="v">
                <p:oleObj spid="_x0000_s15494" name="剪辑" r:id="rId3" imgW="984455" imgH="698705" progId="MS_ClipArt_Gallery.2">
                  <p:embed/>
                </p:oleObj>
              </mc:Choice>
              <mc:Fallback>
                <p:oleObj name="剪辑" r:id="rId3" imgW="984455" imgH="698705"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800600"/>
                        <a:ext cx="2819400" cy="198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pull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Oval 2"/>
          <p:cNvSpPr>
            <a:spLocks noChangeArrowheads="1"/>
          </p:cNvSpPr>
          <p:nvPr/>
        </p:nvSpPr>
        <p:spPr bwMode="auto">
          <a:xfrm>
            <a:off x="1219200" y="1143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67" name="Text Box 3"/>
          <p:cNvSpPr txBox="1">
            <a:spLocks noChangeArrowheads="1"/>
          </p:cNvSpPr>
          <p:nvPr/>
        </p:nvSpPr>
        <p:spPr bwMode="auto">
          <a:xfrm>
            <a:off x="1241425" y="1066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A</a:t>
            </a:r>
            <a:endParaRPr lang="en-US" altLang="zh-CN" sz="2400"/>
          </a:p>
        </p:txBody>
      </p:sp>
      <p:sp>
        <p:nvSpPr>
          <p:cNvPr id="164868" name="Oval 4"/>
          <p:cNvSpPr>
            <a:spLocks noChangeArrowheads="1"/>
          </p:cNvSpPr>
          <p:nvPr/>
        </p:nvSpPr>
        <p:spPr bwMode="auto">
          <a:xfrm>
            <a:off x="1219200" y="2209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69" name="Oval 5"/>
          <p:cNvSpPr>
            <a:spLocks noChangeArrowheads="1"/>
          </p:cNvSpPr>
          <p:nvPr/>
        </p:nvSpPr>
        <p:spPr bwMode="auto">
          <a:xfrm>
            <a:off x="228600" y="2209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70" name="Oval 6"/>
          <p:cNvSpPr>
            <a:spLocks noChangeArrowheads="1"/>
          </p:cNvSpPr>
          <p:nvPr/>
        </p:nvSpPr>
        <p:spPr bwMode="auto">
          <a:xfrm>
            <a:off x="2209800" y="2209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71" name="Oval 7"/>
          <p:cNvSpPr>
            <a:spLocks noChangeArrowheads="1"/>
          </p:cNvSpPr>
          <p:nvPr/>
        </p:nvSpPr>
        <p:spPr bwMode="auto">
          <a:xfrm>
            <a:off x="838200" y="3352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72" name="Oval 8"/>
          <p:cNvSpPr>
            <a:spLocks noChangeArrowheads="1"/>
          </p:cNvSpPr>
          <p:nvPr/>
        </p:nvSpPr>
        <p:spPr bwMode="auto">
          <a:xfrm>
            <a:off x="1752600" y="3352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73" name="Oval 9"/>
          <p:cNvSpPr>
            <a:spLocks noChangeArrowheads="1"/>
          </p:cNvSpPr>
          <p:nvPr/>
        </p:nvSpPr>
        <p:spPr bwMode="auto">
          <a:xfrm>
            <a:off x="1752600" y="4495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74" name="Text Box 10"/>
          <p:cNvSpPr txBox="1">
            <a:spLocks noChangeArrowheads="1"/>
          </p:cNvSpPr>
          <p:nvPr/>
        </p:nvSpPr>
        <p:spPr bwMode="auto">
          <a:xfrm>
            <a:off x="304800" y="21336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B</a:t>
            </a:r>
            <a:endParaRPr lang="en-US" altLang="zh-CN" sz="2400"/>
          </a:p>
        </p:txBody>
      </p:sp>
      <p:sp>
        <p:nvSpPr>
          <p:cNvPr id="164875" name="Text Box 11"/>
          <p:cNvSpPr txBox="1">
            <a:spLocks noChangeArrowheads="1"/>
          </p:cNvSpPr>
          <p:nvPr/>
        </p:nvSpPr>
        <p:spPr bwMode="auto">
          <a:xfrm>
            <a:off x="1219200" y="21336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C</a:t>
            </a:r>
            <a:endParaRPr lang="en-US" altLang="zh-CN" sz="2400"/>
          </a:p>
        </p:txBody>
      </p:sp>
      <p:sp>
        <p:nvSpPr>
          <p:cNvPr id="164876" name="Text Box 12"/>
          <p:cNvSpPr txBox="1">
            <a:spLocks noChangeArrowheads="1"/>
          </p:cNvSpPr>
          <p:nvPr/>
        </p:nvSpPr>
        <p:spPr bwMode="auto">
          <a:xfrm>
            <a:off x="2209800" y="21336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D</a:t>
            </a:r>
            <a:endParaRPr lang="en-US" altLang="zh-CN" sz="2400"/>
          </a:p>
        </p:txBody>
      </p:sp>
      <p:sp>
        <p:nvSpPr>
          <p:cNvPr id="164877" name="Text Box 13"/>
          <p:cNvSpPr txBox="1">
            <a:spLocks noChangeArrowheads="1"/>
          </p:cNvSpPr>
          <p:nvPr/>
        </p:nvSpPr>
        <p:spPr bwMode="auto">
          <a:xfrm>
            <a:off x="914400" y="3276600"/>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E</a:t>
            </a:r>
            <a:endParaRPr lang="en-US" altLang="zh-CN" sz="2400"/>
          </a:p>
        </p:txBody>
      </p:sp>
      <p:sp>
        <p:nvSpPr>
          <p:cNvPr id="164878" name="Text Box 14"/>
          <p:cNvSpPr txBox="1">
            <a:spLocks noChangeArrowheads="1"/>
          </p:cNvSpPr>
          <p:nvPr/>
        </p:nvSpPr>
        <p:spPr bwMode="auto">
          <a:xfrm>
            <a:off x="1828800" y="32766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F</a:t>
            </a:r>
            <a:endParaRPr lang="en-US" altLang="zh-CN" sz="2400"/>
          </a:p>
        </p:txBody>
      </p:sp>
      <p:sp>
        <p:nvSpPr>
          <p:cNvPr id="164879" name="Text Box 15"/>
          <p:cNvSpPr txBox="1">
            <a:spLocks noChangeArrowheads="1"/>
          </p:cNvSpPr>
          <p:nvPr/>
        </p:nvSpPr>
        <p:spPr bwMode="auto">
          <a:xfrm>
            <a:off x="1752600" y="44196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t>G</a:t>
            </a:r>
            <a:endParaRPr lang="en-US" altLang="zh-CN" sz="2400"/>
          </a:p>
        </p:txBody>
      </p:sp>
      <p:sp>
        <p:nvSpPr>
          <p:cNvPr id="164880" name="Line 16"/>
          <p:cNvSpPr>
            <a:spLocks noChangeShapeType="1"/>
          </p:cNvSpPr>
          <p:nvPr/>
        </p:nvSpPr>
        <p:spPr bwMode="auto">
          <a:xfrm>
            <a:off x="1828800" y="1600200"/>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1" name="Line 17"/>
          <p:cNvSpPr>
            <a:spLocks noChangeShapeType="1"/>
          </p:cNvSpPr>
          <p:nvPr/>
        </p:nvSpPr>
        <p:spPr bwMode="auto">
          <a:xfrm flipH="1">
            <a:off x="533400" y="1600200"/>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2" name="Line 18"/>
          <p:cNvSpPr>
            <a:spLocks noChangeShapeType="1"/>
          </p:cNvSpPr>
          <p:nvPr/>
        </p:nvSpPr>
        <p:spPr bwMode="auto">
          <a:xfrm flipH="1">
            <a:off x="1143000" y="2743200"/>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3" name="Line 19"/>
          <p:cNvSpPr>
            <a:spLocks noChangeShapeType="1"/>
          </p:cNvSpPr>
          <p:nvPr/>
        </p:nvSpPr>
        <p:spPr bwMode="auto">
          <a:xfrm>
            <a:off x="1524000" y="17526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4" name="Line 20"/>
          <p:cNvSpPr>
            <a:spLocks noChangeShapeType="1"/>
          </p:cNvSpPr>
          <p:nvPr/>
        </p:nvSpPr>
        <p:spPr bwMode="auto">
          <a:xfrm>
            <a:off x="1752600" y="2667000"/>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5" name="Line 21"/>
          <p:cNvSpPr>
            <a:spLocks noChangeShapeType="1"/>
          </p:cNvSpPr>
          <p:nvPr/>
        </p:nvSpPr>
        <p:spPr bwMode="auto">
          <a:xfrm>
            <a:off x="2057400" y="39624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6" name="Text Box 22"/>
          <p:cNvSpPr txBox="1">
            <a:spLocks noChangeArrowheads="1"/>
          </p:cNvSpPr>
          <p:nvPr/>
        </p:nvSpPr>
        <p:spPr bwMode="auto">
          <a:xfrm>
            <a:off x="4781550" y="1117600"/>
            <a:ext cx="403860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4400" b="1"/>
              <a:t>          A</a:t>
            </a:r>
          </a:p>
          <a:p>
            <a:pPr eaLnBrk="1" hangingPunct="1">
              <a:defRPr/>
            </a:pPr>
            <a:r>
              <a:rPr lang="en-US" altLang="zh-CN" sz="4400" b="1"/>
              <a:t>B</a:t>
            </a:r>
          </a:p>
          <a:p>
            <a:pPr eaLnBrk="1" hangingPunct="1">
              <a:defRPr/>
            </a:pPr>
            <a:r>
              <a:rPr lang="en-US" altLang="zh-CN" sz="4400" b="1"/>
              <a:t>          C</a:t>
            </a:r>
          </a:p>
          <a:p>
            <a:pPr eaLnBrk="1" hangingPunct="1">
              <a:defRPr/>
            </a:pPr>
            <a:r>
              <a:rPr lang="en-US" altLang="zh-CN" sz="4400" b="1"/>
              <a:t>   E                D</a:t>
            </a:r>
          </a:p>
          <a:p>
            <a:pPr eaLnBrk="1" hangingPunct="1">
              <a:defRPr/>
            </a:pPr>
            <a:r>
              <a:rPr lang="en-US" altLang="zh-CN" sz="4400" b="1"/>
              <a:t>              F</a:t>
            </a:r>
          </a:p>
          <a:p>
            <a:pPr eaLnBrk="1" hangingPunct="1">
              <a:defRPr/>
            </a:pPr>
            <a:r>
              <a:rPr lang="en-US" altLang="zh-CN" sz="4400" b="1"/>
              <a:t>       G</a:t>
            </a:r>
            <a:endParaRPr lang="en-US" altLang="zh-CN" sz="2400"/>
          </a:p>
        </p:txBody>
      </p:sp>
      <p:sp>
        <p:nvSpPr>
          <p:cNvPr id="164887" name="Rectangle 23"/>
          <p:cNvSpPr>
            <a:spLocks noChangeArrowheads="1"/>
          </p:cNvSpPr>
          <p:nvPr/>
        </p:nvSpPr>
        <p:spPr bwMode="auto">
          <a:xfrm>
            <a:off x="5924550" y="12700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8" name="Line 24"/>
          <p:cNvSpPr>
            <a:spLocks noChangeShapeType="1"/>
          </p:cNvSpPr>
          <p:nvPr/>
        </p:nvSpPr>
        <p:spPr bwMode="auto">
          <a:xfrm>
            <a:off x="6229350" y="1270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89" name="Line 25"/>
          <p:cNvSpPr>
            <a:spLocks noChangeShapeType="1"/>
          </p:cNvSpPr>
          <p:nvPr/>
        </p:nvSpPr>
        <p:spPr bwMode="auto">
          <a:xfrm>
            <a:off x="6686550" y="1270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90" name="Line 26"/>
          <p:cNvSpPr>
            <a:spLocks noChangeShapeType="1"/>
          </p:cNvSpPr>
          <p:nvPr/>
        </p:nvSpPr>
        <p:spPr bwMode="auto">
          <a:xfrm flipH="1">
            <a:off x="6762750" y="14224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91" name="Line 27"/>
          <p:cNvSpPr>
            <a:spLocks noChangeShapeType="1"/>
          </p:cNvSpPr>
          <p:nvPr/>
        </p:nvSpPr>
        <p:spPr bwMode="auto">
          <a:xfrm>
            <a:off x="6838950" y="14224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94" name="Line 30"/>
          <p:cNvSpPr>
            <a:spLocks noChangeShapeType="1"/>
          </p:cNvSpPr>
          <p:nvPr/>
        </p:nvSpPr>
        <p:spPr bwMode="auto">
          <a:xfrm flipH="1">
            <a:off x="4629150" y="20320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95" name="Line 31"/>
          <p:cNvSpPr>
            <a:spLocks noChangeShapeType="1"/>
          </p:cNvSpPr>
          <p:nvPr/>
        </p:nvSpPr>
        <p:spPr bwMode="auto">
          <a:xfrm>
            <a:off x="4705350" y="20320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96" name="Line 32"/>
          <p:cNvSpPr>
            <a:spLocks noChangeShapeType="1"/>
          </p:cNvSpPr>
          <p:nvPr/>
        </p:nvSpPr>
        <p:spPr bwMode="auto">
          <a:xfrm flipH="1">
            <a:off x="7677150" y="34036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897" name="Line 33"/>
          <p:cNvSpPr>
            <a:spLocks noChangeShapeType="1"/>
          </p:cNvSpPr>
          <p:nvPr/>
        </p:nvSpPr>
        <p:spPr bwMode="auto">
          <a:xfrm>
            <a:off x="7753350" y="34036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2" name="Line 38"/>
          <p:cNvSpPr>
            <a:spLocks noChangeShapeType="1"/>
          </p:cNvSpPr>
          <p:nvPr/>
        </p:nvSpPr>
        <p:spPr bwMode="auto">
          <a:xfrm flipH="1">
            <a:off x="5010150" y="34036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3" name="Line 39"/>
          <p:cNvSpPr>
            <a:spLocks noChangeShapeType="1"/>
          </p:cNvSpPr>
          <p:nvPr/>
        </p:nvSpPr>
        <p:spPr bwMode="auto">
          <a:xfrm>
            <a:off x="5086350" y="3429000"/>
            <a:ext cx="76200" cy="22701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4" name="Rectangle 40"/>
          <p:cNvSpPr>
            <a:spLocks noChangeArrowheads="1"/>
          </p:cNvSpPr>
          <p:nvPr/>
        </p:nvSpPr>
        <p:spPr bwMode="auto">
          <a:xfrm>
            <a:off x="6457950" y="39370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5" name="Line 41"/>
          <p:cNvSpPr>
            <a:spLocks noChangeShapeType="1"/>
          </p:cNvSpPr>
          <p:nvPr/>
        </p:nvSpPr>
        <p:spPr bwMode="auto">
          <a:xfrm>
            <a:off x="6762750" y="3937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6" name="Line 42"/>
          <p:cNvSpPr>
            <a:spLocks noChangeShapeType="1"/>
          </p:cNvSpPr>
          <p:nvPr/>
        </p:nvSpPr>
        <p:spPr bwMode="auto">
          <a:xfrm>
            <a:off x="7219950" y="3937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7" name="Line 43"/>
          <p:cNvSpPr>
            <a:spLocks noChangeShapeType="1"/>
          </p:cNvSpPr>
          <p:nvPr/>
        </p:nvSpPr>
        <p:spPr bwMode="auto">
          <a:xfrm flipH="1">
            <a:off x="7296150" y="40894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8" name="Line 44"/>
          <p:cNvSpPr>
            <a:spLocks noChangeShapeType="1"/>
          </p:cNvSpPr>
          <p:nvPr/>
        </p:nvSpPr>
        <p:spPr bwMode="auto">
          <a:xfrm>
            <a:off x="7372350" y="40894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09" name="Rectangle 45"/>
          <p:cNvSpPr>
            <a:spLocks noChangeArrowheads="1"/>
          </p:cNvSpPr>
          <p:nvPr/>
        </p:nvSpPr>
        <p:spPr bwMode="auto">
          <a:xfrm>
            <a:off x="7600950" y="32512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0" name="Line 46"/>
          <p:cNvSpPr>
            <a:spLocks noChangeShapeType="1"/>
          </p:cNvSpPr>
          <p:nvPr/>
        </p:nvSpPr>
        <p:spPr bwMode="auto">
          <a:xfrm>
            <a:off x="7905750" y="32512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1" name="Line 47"/>
          <p:cNvSpPr>
            <a:spLocks noChangeShapeType="1"/>
          </p:cNvSpPr>
          <p:nvPr/>
        </p:nvSpPr>
        <p:spPr bwMode="auto">
          <a:xfrm>
            <a:off x="8362950" y="32512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2" name="Line 48"/>
          <p:cNvSpPr>
            <a:spLocks noChangeShapeType="1"/>
          </p:cNvSpPr>
          <p:nvPr/>
        </p:nvSpPr>
        <p:spPr bwMode="auto">
          <a:xfrm flipH="1">
            <a:off x="8439150" y="34036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3" name="Line 49"/>
          <p:cNvSpPr>
            <a:spLocks noChangeShapeType="1"/>
          </p:cNvSpPr>
          <p:nvPr/>
        </p:nvSpPr>
        <p:spPr bwMode="auto">
          <a:xfrm>
            <a:off x="8515350" y="34036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4" name="Rectangle 50"/>
          <p:cNvSpPr>
            <a:spLocks noChangeArrowheads="1"/>
          </p:cNvSpPr>
          <p:nvPr/>
        </p:nvSpPr>
        <p:spPr bwMode="auto">
          <a:xfrm>
            <a:off x="4933950" y="32512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5" name="Line 51"/>
          <p:cNvSpPr>
            <a:spLocks noChangeShapeType="1"/>
          </p:cNvSpPr>
          <p:nvPr/>
        </p:nvSpPr>
        <p:spPr bwMode="auto">
          <a:xfrm>
            <a:off x="5238750" y="3284538"/>
            <a:ext cx="0" cy="5000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6" name="Line 52"/>
          <p:cNvSpPr>
            <a:spLocks noChangeShapeType="1"/>
          </p:cNvSpPr>
          <p:nvPr/>
        </p:nvSpPr>
        <p:spPr bwMode="auto">
          <a:xfrm>
            <a:off x="5695950" y="32512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19" name="Rectangle 55"/>
          <p:cNvSpPr>
            <a:spLocks noChangeArrowheads="1"/>
          </p:cNvSpPr>
          <p:nvPr/>
        </p:nvSpPr>
        <p:spPr bwMode="auto">
          <a:xfrm>
            <a:off x="5924550" y="25654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20" name="Line 56"/>
          <p:cNvSpPr>
            <a:spLocks noChangeShapeType="1"/>
          </p:cNvSpPr>
          <p:nvPr/>
        </p:nvSpPr>
        <p:spPr bwMode="auto">
          <a:xfrm>
            <a:off x="6229350" y="25654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21" name="Line 57"/>
          <p:cNvSpPr>
            <a:spLocks noChangeShapeType="1"/>
          </p:cNvSpPr>
          <p:nvPr/>
        </p:nvSpPr>
        <p:spPr bwMode="auto">
          <a:xfrm>
            <a:off x="6686550" y="25654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24" name="Rectangle 60"/>
          <p:cNvSpPr>
            <a:spLocks noChangeArrowheads="1"/>
          </p:cNvSpPr>
          <p:nvPr/>
        </p:nvSpPr>
        <p:spPr bwMode="auto">
          <a:xfrm>
            <a:off x="4552950" y="18796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25" name="Line 61"/>
          <p:cNvSpPr>
            <a:spLocks noChangeShapeType="1"/>
          </p:cNvSpPr>
          <p:nvPr/>
        </p:nvSpPr>
        <p:spPr bwMode="auto">
          <a:xfrm>
            <a:off x="4857750" y="18796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26" name="Line 62"/>
          <p:cNvSpPr>
            <a:spLocks noChangeShapeType="1"/>
          </p:cNvSpPr>
          <p:nvPr/>
        </p:nvSpPr>
        <p:spPr bwMode="auto">
          <a:xfrm>
            <a:off x="5314950" y="18796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29" name="Line 65"/>
          <p:cNvSpPr>
            <a:spLocks noChangeShapeType="1"/>
          </p:cNvSpPr>
          <p:nvPr/>
        </p:nvSpPr>
        <p:spPr bwMode="auto">
          <a:xfrm flipH="1">
            <a:off x="5086350" y="1574800"/>
            <a:ext cx="990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30" name="Line 66"/>
          <p:cNvSpPr>
            <a:spLocks noChangeShapeType="1"/>
          </p:cNvSpPr>
          <p:nvPr/>
        </p:nvSpPr>
        <p:spPr bwMode="auto">
          <a:xfrm>
            <a:off x="5467350" y="2184400"/>
            <a:ext cx="990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31" name="Line 67"/>
          <p:cNvSpPr>
            <a:spLocks noChangeShapeType="1"/>
          </p:cNvSpPr>
          <p:nvPr/>
        </p:nvSpPr>
        <p:spPr bwMode="auto">
          <a:xfrm flipH="1">
            <a:off x="5467350" y="2794000"/>
            <a:ext cx="6096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32" name="Line 68"/>
          <p:cNvSpPr>
            <a:spLocks noChangeShapeType="1"/>
          </p:cNvSpPr>
          <p:nvPr/>
        </p:nvSpPr>
        <p:spPr bwMode="auto">
          <a:xfrm>
            <a:off x="6838950" y="2794000"/>
            <a:ext cx="12954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33" name="Line 69"/>
          <p:cNvSpPr>
            <a:spLocks noChangeShapeType="1"/>
          </p:cNvSpPr>
          <p:nvPr/>
        </p:nvSpPr>
        <p:spPr bwMode="auto">
          <a:xfrm>
            <a:off x="5848350" y="3479800"/>
            <a:ext cx="11430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cxnSp>
        <p:nvCxnSpPr>
          <p:cNvPr id="164934" name="AutoShape 70"/>
          <p:cNvCxnSpPr>
            <a:cxnSpLocks noChangeShapeType="1"/>
            <a:endCxn id="164887" idx="0"/>
          </p:cNvCxnSpPr>
          <p:nvPr/>
        </p:nvCxnSpPr>
        <p:spPr bwMode="auto">
          <a:xfrm>
            <a:off x="5543550" y="965200"/>
            <a:ext cx="914400" cy="304800"/>
          </a:xfrm>
          <a:prstGeom prst="curvedConnector2">
            <a:avLst/>
          </a:prstGeom>
          <a:noFill/>
          <a:ln w="127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4935" name="Text Box 71"/>
          <p:cNvSpPr txBox="1">
            <a:spLocks noChangeArrowheads="1"/>
          </p:cNvSpPr>
          <p:nvPr/>
        </p:nvSpPr>
        <p:spPr bwMode="auto">
          <a:xfrm>
            <a:off x="4781550" y="611188"/>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0000FF"/>
                </a:solidFill>
              </a:rPr>
              <a:t>root</a:t>
            </a:r>
            <a:endParaRPr lang="en-US" altLang="zh-CN" sz="2400"/>
          </a:p>
        </p:txBody>
      </p:sp>
      <p:sp>
        <p:nvSpPr>
          <p:cNvPr id="164936" name="Text Box 72"/>
          <p:cNvSpPr txBox="1">
            <a:spLocks noChangeArrowheads="1"/>
          </p:cNvSpPr>
          <p:nvPr/>
        </p:nvSpPr>
        <p:spPr bwMode="auto">
          <a:xfrm>
            <a:off x="2627313" y="3294063"/>
            <a:ext cx="25781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t>         A</a:t>
            </a:r>
          </a:p>
          <a:p>
            <a:pPr eaLnBrk="1" hangingPunct="1">
              <a:defRPr/>
            </a:pPr>
            <a:r>
              <a:rPr lang="en-US" altLang="zh-CN" sz="3200" b="1"/>
              <a:t>B</a:t>
            </a:r>
          </a:p>
          <a:p>
            <a:pPr eaLnBrk="1" hangingPunct="1">
              <a:defRPr/>
            </a:pPr>
            <a:r>
              <a:rPr lang="en-US" altLang="zh-CN" sz="3200" b="1"/>
              <a:t>          C</a:t>
            </a:r>
          </a:p>
          <a:p>
            <a:pPr eaLnBrk="1" hangingPunct="1">
              <a:defRPr/>
            </a:pPr>
            <a:r>
              <a:rPr lang="en-US" altLang="zh-CN" sz="3200" b="1"/>
              <a:t>   E               D</a:t>
            </a:r>
          </a:p>
          <a:p>
            <a:pPr eaLnBrk="1" hangingPunct="1">
              <a:defRPr/>
            </a:pPr>
            <a:r>
              <a:rPr lang="en-US" altLang="zh-CN" sz="3200" b="1"/>
              <a:t>              F</a:t>
            </a:r>
          </a:p>
          <a:p>
            <a:pPr eaLnBrk="1" hangingPunct="1">
              <a:defRPr/>
            </a:pPr>
            <a:r>
              <a:rPr lang="en-US" altLang="zh-CN" sz="3200" b="1"/>
              <a:t>      G</a:t>
            </a:r>
            <a:r>
              <a:rPr lang="en-US" altLang="zh-CN" sz="3200"/>
              <a:t>  </a:t>
            </a:r>
          </a:p>
        </p:txBody>
      </p:sp>
      <p:sp>
        <p:nvSpPr>
          <p:cNvPr id="164937" name="Oval 73"/>
          <p:cNvSpPr>
            <a:spLocks noChangeArrowheads="1"/>
          </p:cNvSpPr>
          <p:nvPr/>
        </p:nvSpPr>
        <p:spPr bwMode="auto">
          <a:xfrm>
            <a:off x="3541713" y="33702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38" name="Oval 74"/>
          <p:cNvSpPr>
            <a:spLocks noChangeArrowheads="1"/>
          </p:cNvSpPr>
          <p:nvPr/>
        </p:nvSpPr>
        <p:spPr bwMode="auto">
          <a:xfrm>
            <a:off x="3694113" y="42846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39" name="Oval 75"/>
          <p:cNvSpPr>
            <a:spLocks noChangeArrowheads="1"/>
          </p:cNvSpPr>
          <p:nvPr/>
        </p:nvSpPr>
        <p:spPr bwMode="auto">
          <a:xfrm>
            <a:off x="2627313" y="38274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0" name="Oval 76"/>
          <p:cNvSpPr>
            <a:spLocks noChangeArrowheads="1"/>
          </p:cNvSpPr>
          <p:nvPr/>
        </p:nvSpPr>
        <p:spPr bwMode="auto">
          <a:xfrm>
            <a:off x="4760913" y="48180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1" name="Oval 77"/>
          <p:cNvSpPr>
            <a:spLocks noChangeArrowheads="1"/>
          </p:cNvSpPr>
          <p:nvPr/>
        </p:nvSpPr>
        <p:spPr bwMode="auto">
          <a:xfrm>
            <a:off x="2932113" y="48180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2" name="Oval 78"/>
          <p:cNvSpPr>
            <a:spLocks noChangeArrowheads="1"/>
          </p:cNvSpPr>
          <p:nvPr/>
        </p:nvSpPr>
        <p:spPr bwMode="auto">
          <a:xfrm>
            <a:off x="3998913" y="52752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5" name="Line 81"/>
          <p:cNvSpPr>
            <a:spLocks noChangeShapeType="1"/>
          </p:cNvSpPr>
          <p:nvPr/>
        </p:nvSpPr>
        <p:spPr bwMode="auto">
          <a:xfrm>
            <a:off x="3084513" y="4132263"/>
            <a:ext cx="609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6" name="Line 82"/>
          <p:cNvSpPr>
            <a:spLocks noChangeShapeType="1"/>
          </p:cNvSpPr>
          <p:nvPr/>
        </p:nvSpPr>
        <p:spPr bwMode="auto">
          <a:xfrm>
            <a:off x="4151313" y="4589463"/>
            <a:ext cx="6858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8" name="Line 84"/>
          <p:cNvSpPr>
            <a:spLocks noChangeShapeType="1"/>
          </p:cNvSpPr>
          <p:nvPr/>
        </p:nvSpPr>
        <p:spPr bwMode="auto">
          <a:xfrm>
            <a:off x="3389313" y="5122863"/>
            <a:ext cx="609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49" name="Line 85"/>
          <p:cNvSpPr>
            <a:spLocks noChangeShapeType="1"/>
          </p:cNvSpPr>
          <p:nvPr/>
        </p:nvSpPr>
        <p:spPr bwMode="auto">
          <a:xfrm flipH="1">
            <a:off x="3313113" y="4589463"/>
            <a:ext cx="3810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0" name="Line 86"/>
          <p:cNvSpPr>
            <a:spLocks noChangeShapeType="1"/>
          </p:cNvSpPr>
          <p:nvPr/>
        </p:nvSpPr>
        <p:spPr bwMode="auto">
          <a:xfrm flipH="1">
            <a:off x="3008313" y="3675063"/>
            <a:ext cx="5334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1" name="Line 87"/>
          <p:cNvSpPr>
            <a:spLocks noChangeShapeType="1"/>
          </p:cNvSpPr>
          <p:nvPr/>
        </p:nvSpPr>
        <p:spPr bwMode="auto">
          <a:xfrm flipH="1">
            <a:off x="5619750" y="4724400"/>
            <a:ext cx="93663" cy="279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2" name="Line 88"/>
          <p:cNvSpPr>
            <a:spLocks noChangeShapeType="1"/>
          </p:cNvSpPr>
          <p:nvPr/>
        </p:nvSpPr>
        <p:spPr bwMode="auto">
          <a:xfrm>
            <a:off x="5695950" y="47752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3" name="Rectangle 89"/>
          <p:cNvSpPr>
            <a:spLocks noChangeArrowheads="1"/>
          </p:cNvSpPr>
          <p:nvPr/>
        </p:nvSpPr>
        <p:spPr bwMode="auto">
          <a:xfrm>
            <a:off x="5543550" y="4622800"/>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4" name="Line 90"/>
          <p:cNvSpPr>
            <a:spLocks noChangeShapeType="1"/>
          </p:cNvSpPr>
          <p:nvPr/>
        </p:nvSpPr>
        <p:spPr bwMode="auto">
          <a:xfrm>
            <a:off x="5848350" y="46228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5" name="Line 91"/>
          <p:cNvSpPr>
            <a:spLocks noChangeShapeType="1"/>
          </p:cNvSpPr>
          <p:nvPr/>
        </p:nvSpPr>
        <p:spPr bwMode="auto">
          <a:xfrm>
            <a:off x="6305550" y="46228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6" name="Line 92"/>
          <p:cNvSpPr>
            <a:spLocks noChangeShapeType="1"/>
          </p:cNvSpPr>
          <p:nvPr/>
        </p:nvSpPr>
        <p:spPr bwMode="auto">
          <a:xfrm flipH="1">
            <a:off x="6381750" y="47752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7" name="Line 93"/>
          <p:cNvSpPr>
            <a:spLocks noChangeShapeType="1"/>
          </p:cNvSpPr>
          <p:nvPr/>
        </p:nvSpPr>
        <p:spPr bwMode="auto">
          <a:xfrm>
            <a:off x="6457950" y="4775200"/>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8" name="Line 94"/>
          <p:cNvSpPr>
            <a:spLocks noChangeShapeType="1"/>
          </p:cNvSpPr>
          <p:nvPr/>
        </p:nvSpPr>
        <p:spPr bwMode="auto">
          <a:xfrm flipH="1">
            <a:off x="6076950" y="4165600"/>
            <a:ext cx="5334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59" name="Oval 95"/>
          <p:cNvSpPr>
            <a:spLocks noChangeArrowheads="1"/>
          </p:cNvSpPr>
          <p:nvPr/>
        </p:nvSpPr>
        <p:spPr bwMode="auto">
          <a:xfrm>
            <a:off x="3236913" y="5808663"/>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4960" name="Line 96"/>
          <p:cNvSpPr>
            <a:spLocks noChangeShapeType="1"/>
          </p:cNvSpPr>
          <p:nvPr/>
        </p:nvSpPr>
        <p:spPr bwMode="auto">
          <a:xfrm flipH="1">
            <a:off x="3617913" y="5580063"/>
            <a:ext cx="3810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cxnSp>
        <p:nvCxnSpPr>
          <p:cNvPr id="164961" name="AutoShape 97"/>
          <p:cNvCxnSpPr>
            <a:cxnSpLocks noChangeShapeType="1"/>
            <a:endCxn id="164937" idx="0"/>
          </p:cNvCxnSpPr>
          <p:nvPr/>
        </p:nvCxnSpPr>
        <p:spPr bwMode="auto">
          <a:xfrm>
            <a:off x="3084513" y="3141663"/>
            <a:ext cx="685800" cy="228600"/>
          </a:xfrm>
          <a:prstGeom prst="curvedConnector2">
            <a:avLst/>
          </a:prstGeom>
          <a:noFill/>
          <a:ln w="127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4965" name="Text Box 101"/>
          <p:cNvSpPr txBox="1">
            <a:spLocks noChangeArrowheads="1"/>
          </p:cNvSpPr>
          <p:nvPr/>
        </p:nvSpPr>
        <p:spPr bwMode="auto">
          <a:xfrm>
            <a:off x="539750" y="246063"/>
            <a:ext cx="737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latin typeface="楷体_GB2312" charset="0"/>
                <a:ea typeface="楷体_GB2312" charset="0"/>
              </a:rPr>
              <a:t>三、树的二叉链表 </a:t>
            </a:r>
            <a:r>
              <a:rPr lang="en-US" altLang="zh-CN" b="1">
                <a:solidFill>
                  <a:srgbClr val="0000FF"/>
                </a:solidFill>
                <a:latin typeface="楷体_GB2312" charset="0"/>
                <a:ea typeface="楷体_GB2312" charset="0"/>
              </a:rPr>
              <a:t>(</a:t>
            </a:r>
            <a:r>
              <a:rPr lang="zh-CN" altLang="en-US" b="1">
                <a:solidFill>
                  <a:srgbClr val="0000FF"/>
                </a:solidFill>
                <a:latin typeface="楷体_GB2312" charset="0"/>
                <a:ea typeface="楷体_GB2312" charset="0"/>
              </a:rPr>
              <a:t>孩子</a:t>
            </a:r>
            <a:r>
              <a:rPr lang="en-US" altLang="zh-CN" b="1">
                <a:solidFill>
                  <a:srgbClr val="0000FF"/>
                </a:solidFill>
                <a:latin typeface="楷体_GB2312" charset="0"/>
                <a:ea typeface="楷体_GB2312" charset="0"/>
              </a:rPr>
              <a:t>-</a:t>
            </a:r>
            <a:r>
              <a:rPr lang="zh-CN" altLang="en-US" b="1">
                <a:solidFill>
                  <a:srgbClr val="0000FF"/>
                </a:solidFill>
                <a:latin typeface="楷体_GB2312" charset="0"/>
                <a:ea typeface="楷体_GB2312" charset="0"/>
              </a:rPr>
              <a:t>兄弟）存储表示法</a:t>
            </a:r>
            <a:endParaRPr lang="zh-CN" altLang="en-US">
              <a:latin typeface="楷体_GB2312" charset="0"/>
              <a:ea typeface="楷体_GB2312"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9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49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49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49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49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49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49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1649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1649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1649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1649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1649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649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1649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499"/>
                                          </p:stCondLst>
                                        </p:cTn>
                                        <p:tgtEl>
                                          <p:spTgt spid="164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6" grpId="0" autoUpdateAnimBg="0"/>
      <p:bldP spid="164937" grpId="0" animBg="1"/>
      <p:bldP spid="164938" grpId="0" animBg="1"/>
      <p:bldP spid="164939" grpId="0" animBg="1"/>
      <p:bldP spid="164940" grpId="0" animBg="1"/>
      <p:bldP spid="164941" grpId="0" animBg="1"/>
      <p:bldP spid="164942" grpId="0" animBg="1"/>
      <p:bldP spid="16495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1123950" y="2060575"/>
            <a:ext cx="4654550"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en-US" altLang="zh-CN" b="1">
                <a:solidFill>
                  <a:schemeClr val="tx2"/>
                </a:solidFill>
                <a:ea typeface="楷体_GB2312" charset="0"/>
              </a:rPr>
              <a:t>typedef struct</a:t>
            </a:r>
            <a:r>
              <a:rPr lang="en-US" altLang="zh-CN">
                <a:solidFill>
                  <a:schemeClr val="tx2"/>
                </a:solidFill>
                <a:ea typeface="楷体_GB2312" charset="0"/>
              </a:rPr>
              <a:t> CSNode</a:t>
            </a:r>
            <a:r>
              <a:rPr lang="en-US" altLang="zh-CN" b="1">
                <a:solidFill>
                  <a:schemeClr val="tx2"/>
                </a:solidFill>
                <a:ea typeface="楷体_GB2312" charset="0"/>
              </a:rPr>
              <a:t>{</a:t>
            </a:r>
            <a:endParaRPr lang="en-US" altLang="zh-CN">
              <a:solidFill>
                <a:schemeClr val="tx2"/>
              </a:solidFill>
              <a:ea typeface="楷体_GB2312" charset="0"/>
            </a:endParaRPr>
          </a:p>
          <a:p>
            <a:pPr eaLnBrk="1" hangingPunct="1">
              <a:lnSpc>
                <a:spcPct val="115000"/>
              </a:lnSpc>
              <a:defRPr/>
            </a:pPr>
            <a:r>
              <a:rPr lang="en-US" altLang="zh-CN">
                <a:solidFill>
                  <a:schemeClr val="tx2"/>
                </a:solidFill>
                <a:ea typeface="楷体_GB2312" charset="0"/>
              </a:rPr>
              <a:t>     Elem          data;</a:t>
            </a:r>
          </a:p>
          <a:p>
            <a:pPr eaLnBrk="1" hangingPunct="1">
              <a:lnSpc>
                <a:spcPct val="115000"/>
              </a:lnSpc>
              <a:defRPr/>
            </a:pPr>
            <a:r>
              <a:rPr lang="en-US" altLang="zh-CN">
                <a:solidFill>
                  <a:schemeClr val="tx2"/>
                </a:solidFill>
                <a:ea typeface="楷体_GB2312" charset="0"/>
              </a:rPr>
              <a:t>     </a:t>
            </a:r>
            <a:r>
              <a:rPr lang="en-US" altLang="zh-CN" b="1">
                <a:solidFill>
                  <a:schemeClr val="tx2"/>
                </a:solidFill>
                <a:ea typeface="楷体_GB2312" charset="0"/>
              </a:rPr>
              <a:t>struct</a:t>
            </a:r>
            <a:r>
              <a:rPr lang="en-US" altLang="zh-CN">
                <a:solidFill>
                  <a:schemeClr val="tx2"/>
                </a:solidFill>
                <a:ea typeface="楷体_GB2312" charset="0"/>
              </a:rPr>
              <a:t> CSNode  </a:t>
            </a:r>
          </a:p>
          <a:p>
            <a:pPr eaLnBrk="1" hangingPunct="1">
              <a:lnSpc>
                <a:spcPct val="115000"/>
              </a:lnSpc>
              <a:defRPr/>
            </a:pPr>
            <a:r>
              <a:rPr lang="en-US" altLang="zh-CN">
                <a:solidFill>
                  <a:schemeClr val="tx2"/>
                </a:solidFill>
                <a:ea typeface="楷体_GB2312" charset="0"/>
              </a:rPr>
              <a:t>           </a:t>
            </a:r>
            <a:r>
              <a:rPr lang="en-US" altLang="zh-CN" b="1">
                <a:solidFill>
                  <a:schemeClr val="tx2"/>
                </a:solidFill>
                <a:ea typeface="楷体_GB2312" charset="0"/>
              </a:rPr>
              <a:t>*</a:t>
            </a:r>
            <a:r>
              <a:rPr lang="en-US" altLang="zh-CN">
                <a:solidFill>
                  <a:schemeClr val="tx2"/>
                </a:solidFill>
                <a:ea typeface="楷体_GB2312" charset="0"/>
              </a:rPr>
              <a:t>firstchild, </a:t>
            </a:r>
            <a:r>
              <a:rPr lang="en-US" altLang="zh-CN" b="1">
                <a:solidFill>
                  <a:schemeClr val="tx2"/>
                </a:solidFill>
                <a:ea typeface="楷体_GB2312" charset="0"/>
              </a:rPr>
              <a:t>*</a:t>
            </a:r>
            <a:r>
              <a:rPr lang="en-US" altLang="zh-CN">
                <a:solidFill>
                  <a:schemeClr val="tx2"/>
                </a:solidFill>
                <a:ea typeface="楷体_GB2312" charset="0"/>
              </a:rPr>
              <a:t>nextsibling;</a:t>
            </a:r>
          </a:p>
          <a:p>
            <a:pPr eaLnBrk="1" hangingPunct="1">
              <a:lnSpc>
                <a:spcPct val="115000"/>
              </a:lnSpc>
              <a:defRPr/>
            </a:pPr>
            <a:r>
              <a:rPr lang="en-US" altLang="zh-CN" b="1">
                <a:solidFill>
                  <a:schemeClr val="tx2"/>
                </a:solidFill>
                <a:ea typeface="楷体_GB2312" charset="0"/>
              </a:rPr>
              <a:t>}</a:t>
            </a:r>
            <a:r>
              <a:rPr lang="en-US" altLang="zh-CN">
                <a:solidFill>
                  <a:schemeClr val="tx2"/>
                </a:solidFill>
                <a:ea typeface="楷体_GB2312" charset="0"/>
              </a:rPr>
              <a:t> CSNode, </a:t>
            </a:r>
            <a:r>
              <a:rPr lang="en-US" altLang="zh-CN" b="1">
                <a:solidFill>
                  <a:schemeClr val="tx2"/>
                </a:solidFill>
                <a:ea typeface="楷体_GB2312" charset="0"/>
              </a:rPr>
              <a:t>*</a:t>
            </a:r>
            <a:r>
              <a:rPr lang="en-US" altLang="zh-CN">
                <a:solidFill>
                  <a:schemeClr val="tx2"/>
                </a:solidFill>
                <a:ea typeface="楷体_GB2312" charset="0"/>
              </a:rPr>
              <a:t>CSTree;</a:t>
            </a:r>
            <a:endParaRPr lang="en-US" altLang="zh-CN">
              <a:solidFill>
                <a:schemeClr val="tx2"/>
              </a:solidFill>
            </a:endParaRPr>
          </a:p>
        </p:txBody>
      </p:sp>
      <p:sp>
        <p:nvSpPr>
          <p:cNvPr id="126981" name="Text Box 5"/>
          <p:cNvSpPr txBox="1">
            <a:spLocks noChangeArrowheads="1"/>
          </p:cNvSpPr>
          <p:nvPr/>
        </p:nvSpPr>
        <p:spPr bwMode="auto">
          <a:xfrm>
            <a:off x="971550" y="568325"/>
            <a:ext cx="304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000099"/>
                </a:solidFill>
                <a:latin typeface="楷体_GB2312" charset="0"/>
                <a:ea typeface="楷体_GB2312" charset="0"/>
              </a:rPr>
              <a:t>C</a:t>
            </a:r>
            <a:r>
              <a:rPr lang="zh-CN" altLang="zh-CN" b="1">
                <a:solidFill>
                  <a:srgbClr val="000099"/>
                </a:solidFill>
                <a:latin typeface="楷体_GB2312" charset="0"/>
                <a:ea typeface="楷体_GB2312" charset="0"/>
              </a:rPr>
              <a:t>语言的类型描述:</a:t>
            </a:r>
            <a:endParaRPr lang="en-US" altLang="zh-CN">
              <a:latin typeface="楷体_GB2312" charset="0"/>
              <a:ea typeface="楷体_GB2312" charset="0"/>
            </a:endParaRPr>
          </a:p>
        </p:txBody>
      </p:sp>
      <p:sp>
        <p:nvSpPr>
          <p:cNvPr id="126982" name="Rectangle 6"/>
          <p:cNvSpPr>
            <a:spLocks noChangeArrowheads="1"/>
          </p:cNvSpPr>
          <p:nvPr/>
        </p:nvSpPr>
        <p:spPr bwMode="auto">
          <a:xfrm>
            <a:off x="1047750" y="1282700"/>
            <a:ext cx="173196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zh-CN" altLang="en-US" b="1">
                <a:solidFill>
                  <a:srgbClr val="990033"/>
                </a:solidFill>
                <a:ea typeface="楷体_GB2312" charset="0"/>
              </a:rPr>
              <a:t>结点结构</a:t>
            </a:r>
            <a:r>
              <a:rPr lang="en-US" altLang="zh-CN" b="1">
                <a:solidFill>
                  <a:srgbClr val="990033"/>
                </a:solidFill>
                <a:ea typeface="楷体_GB2312" charset="0"/>
              </a:rPr>
              <a:t>:</a:t>
            </a:r>
          </a:p>
        </p:txBody>
      </p:sp>
      <p:sp>
        <p:nvSpPr>
          <p:cNvPr id="126983" name="Text Box 7"/>
          <p:cNvSpPr txBox="1">
            <a:spLocks noChangeArrowheads="1"/>
          </p:cNvSpPr>
          <p:nvPr/>
        </p:nvSpPr>
        <p:spPr bwMode="auto">
          <a:xfrm>
            <a:off x="2749550" y="1196975"/>
            <a:ext cx="5638800" cy="666750"/>
          </a:xfrm>
          <a:prstGeom prst="rect">
            <a:avLst/>
          </a:prstGeom>
          <a:solidFill>
            <a:srgbClr val="FFFF99">
              <a:alpha val="50000"/>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a:t> </a:t>
            </a:r>
            <a:r>
              <a:rPr lang="en-US" altLang="zh-CN" sz="3600" b="1">
                <a:solidFill>
                  <a:srgbClr val="990000"/>
                </a:solidFill>
              </a:rPr>
              <a:t>firstchild  data  nextsibling</a:t>
            </a:r>
            <a:endParaRPr lang="en-US" altLang="zh-CN" sz="4000"/>
          </a:p>
        </p:txBody>
      </p:sp>
      <p:sp>
        <p:nvSpPr>
          <p:cNvPr id="126984" name="Line 8"/>
          <p:cNvSpPr>
            <a:spLocks noChangeShapeType="1"/>
          </p:cNvSpPr>
          <p:nvPr/>
        </p:nvSpPr>
        <p:spPr bwMode="auto">
          <a:xfrm>
            <a:off x="5949950" y="1196975"/>
            <a:ext cx="0" cy="6858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6985" name="Line 9"/>
          <p:cNvSpPr>
            <a:spLocks noChangeShapeType="1"/>
          </p:cNvSpPr>
          <p:nvPr/>
        </p:nvSpPr>
        <p:spPr bwMode="auto">
          <a:xfrm>
            <a:off x="4806950" y="1196975"/>
            <a:ext cx="0" cy="6858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6987" name="Text Box 11"/>
          <p:cNvSpPr txBox="1">
            <a:spLocks noChangeArrowheads="1"/>
          </p:cNvSpPr>
          <p:nvPr/>
        </p:nvSpPr>
        <p:spPr bwMode="auto">
          <a:xfrm>
            <a:off x="1042988" y="4745038"/>
            <a:ext cx="760095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zh-CN" altLang="en-US">
                <a:solidFill>
                  <a:srgbClr val="990000"/>
                </a:solidFill>
                <a:ea typeface="楷体_GB2312" charset="0"/>
              </a:rPr>
              <a:t>其中，</a:t>
            </a:r>
            <a:r>
              <a:rPr lang="en-US" altLang="zh-CN">
                <a:solidFill>
                  <a:srgbClr val="990000"/>
                </a:solidFill>
                <a:ea typeface="楷体_GB2312" charset="0"/>
              </a:rPr>
              <a:t>firstchild</a:t>
            </a:r>
            <a:r>
              <a:rPr lang="zh-CN" altLang="en-US">
                <a:solidFill>
                  <a:srgbClr val="990000"/>
                </a:solidFill>
                <a:ea typeface="楷体_GB2312" charset="0"/>
              </a:rPr>
              <a:t>：指向左边第一个子结点的指针</a:t>
            </a:r>
            <a:r>
              <a:rPr lang="en-US" altLang="zh-CN">
                <a:solidFill>
                  <a:srgbClr val="990000"/>
                </a:solidFill>
                <a:ea typeface="楷体_GB2312" charset="0"/>
              </a:rPr>
              <a:t>,</a:t>
            </a:r>
          </a:p>
          <a:p>
            <a:pPr eaLnBrk="1" hangingPunct="1">
              <a:lnSpc>
                <a:spcPct val="115000"/>
              </a:lnSpc>
              <a:defRPr/>
            </a:pPr>
            <a:r>
              <a:rPr lang="en-US" altLang="zh-CN">
                <a:solidFill>
                  <a:srgbClr val="990000"/>
                </a:solidFill>
                <a:ea typeface="楷体_GB2312" charset="0"/>
              </a:rPr>
              <a:t>nextsibling</a:t>
            </a:r>
            <a:r>
              <a:rPr lang="zh-CN" altLang="en-US">
                <a:solidFill>
                  <a:srgbClr val="990000"/>
                </a:solidFill>
                <a:ea typeface="楷体_GB2312" charset="0"/>
              </a:rPr>
              <a:t>：</a:t>
            </a:r>
            <a:r>
              <a:rPr lang="zh-CN" altLang="en-US">
                <a:solidFill>
                  <a:srgbClr val="990000"/>
                </a:solidFill>
                <a:latin typeface="楷体_GB2312" charset="0"/>
                <a:ea typeface="楷体_GB2312" charset="0"/>
              </a:rPr>
              <a:t>指向右边第一个兄弟结点的指针。</a:t>
            </a:r>
          </a:p>
        </p:txBody>
      </p:sp>
    </p:spTree>
  </p:cSld>
  <p:clrMapOvr>
    <a:masterClrMapping/>
  </p:clrMapOvr>
  <p:transition spd="med">
    <p:pull di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669925" y="69215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200" b="1">
                <a:ea typeface="楷体_GB2312" charset="0"/>
              </a:rPr>
              <a:t> </a:t>
            </a:r>
            <a:r>
              <a:rPr lang="en-US" altLang="zh-CN" sz="3200" b="1">
                <a:solidFill>
                  <a:srgbClr val="990000"/>
                </a:solidFill>
                <a:ea typeface="楷体_GB2312" charset="0"/>
              </a:rPr>
              <a:t>6.4.2</a:t>
            </a:r>
            <a:r>
              <a:rPr lang="en-US" altLang="zh-CN" sz="3200" b="1">
                <a:ea typeface="楷体_GB2312" charset="0"/>
              </a:rPr>
              <a:t>  </a:t>
            </a:r>
            <a:r>
              <a:rPr lang="zh-CN" altLang="en-US" sz="3200" b="1">
                <a:solidFill>
                  <a:srgbClr val="990033"/>
                </a:solidFill>
                <a:ea typeface="楷体_GB2312" charset="0"/>
              </a:rPr>
              <a:t>森林与二叉树的转换</a:t>
            </a:r>
            <a:endParaRPr lang="zh-CN" altLang="en-US" sz="3200"/>
          </a:p>
        </p:txBody>
      </p:sp>
      <p:sp>
        <p:nvSpPr>
          <p:cNvPr id="128003" name="Text Box 3"/>
          <p:cNvSpPr txBox="1">
            <a:spLocks noChangeArrowheads="1"/>
          </p:cNvSpPr>
          <p:nvPr/>
        </p:nvSpPr>
        <p:spPr bwMode="auto">
          <a:xfrm>
            <a:off x="971550" y="1585913"/>
            <a:ext cx="476408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zh-CN" altLang="en-US" b="1">
                <a:solidFill>
                  <a:schemeClr val="tx2"/>
                </a:solidFill>
                <a:ea typeface="楷体_GB2312" charset="0"/>
              </a:rPr>
              <a:t>设</a:t>
            </a:r>
            <a:r>
              <a:rPr lang="zh-CN" altLang="en-US" b="1">
                <a:solidFill>
                  <a:srgbClr val="990033"/>
                </a:solidFill>
                <a:ea typeface="楷体_GB2312" charset="0"/>
              </a:rPr>
              <a:t>森林</a:t>
            </a:r>
            <a:r>
              <a:rPr lang="zh-CN" altLang="en-US" b="1">
                <a:solidFill>
                  <a:schemeClr val="tx2"/>
                </a:solidFill>
                <a:ea typeface="楷体_GB2312" charset="0"/>
              </a:rPr>
              <a:t>    </a:t>
            </a:r>
            <a:r>
              <a:rPr lang="en-US" altLang="zh-CN" b="1">
                <a:solidFill>
                  <a:schemeClr val="tx2"/>
                </a:solidFill>
                <a:ea typeface="楷体_GB2312" charset="0"/>
              </a:rPr>
              <a:t>F = ( T</a:t>
            </a:r>
            <a:r>
              <a:rPr lang="en-US" altLang="zh-CN" b="1" baseline="-25000">
                <a:solidFill>
                  <a:schemeClr val="tx2"/>
                </a:solidFill>
                <a:ea typeface="楷体_GB2312" charset="0"/>
              </a:rPr>
              <a:t>1</a:t>
            </a:r>
            <a:r>
              <a:rPr lang="en-US" altLang="zh-CN" b="1">
                <a:solidFill>
                  <a:schemeClr val="tx2"/>
                </a:solidFill>
                <a:ea typeface="楷体_GB2312" charset="0"/>
              </a:rPr>
              <a:t>, T</a:t>
            </a:r>
            <a:r>
              <a:rPr lang="en-US" altLang="zh-CN" b="1" baseline="-25000">
                <a:solidFill>
                  <a:schemeClr val="tx2"/>
                </a:solidFill>
                <a:ea typeface="楷体_GB2312" charset="0"/>
              </a:rPr>
              <a:t>2</a:t>
            </a:r>
            <a:r>
              <a:rPr lang="en-US" altLang="zh-CN" b="1">
                <a:solidFill>
                  <a:schemeClr val="tx2"/>
                </a:solidFill>
                <a:ea typeface="楷体_GB2312" charset="0"/>
              </a:rPr>
              <a:t>, …, T</a:t>
            </a:r>
            <a:r>
              <a:rPr lang="en-US" altLang="zh-CN" b="1" baseline="-25000">
                <a:solidFill>
                  <a:schemeClr val="tx2"/>
                </a:solidFill>
                <a:ea typeface="楷体_GB2312" charset="0"/>
              </a:rPr>
              <a:t>n</a:t>
            </a:r>
            <a:r>
              <a:rPr lang="en-US" altLang="zh-CN" b="1">
                <a:solidFill>
                  <a:schemeClr val="tx2"/>
                </a:solidFill>
                <a:ea typeface="楷体_GB2312" charset="0"/>
              </a:rPr>
              <a:t> );</a:t>
            </a:r>
          </a:p>
          <a:p>
            <a:pPr eaLnBrk="1" hangingPunct="1">
              <a:lnSpc>
                <a:spcPct val="125000"/>
              </a:lnSpc>
              <a:defRPr/>
            </a:pPr>
            <a:r>
              <a:rPr lang="en-US" altLang="zh-CN" b="1">
                <a:solidFill>
                  <a:schemeClr val="tx2"/>
                </a:solidFill>
                <a:ea typeface="楷体_GB2312" charset="0"/>
              </a:rPr>
              <a:t>     T</a:t>
            </a:r>
            <a:r>
              <a:rPr lang="en-US" altLang="zh-CN" b="1" baseline="-25000">
                <a:solidFill>
                  <a:schemeClr val="tx2"/>
                </a:solidFill>
                <a:ea typeface="楷体_GB2312" charset="0"/>
              </a:rPr>
              <a:t>1</a:t>
            </a:r>
            <a:r>
              <a:rPr lang="en-US" altLang="zh-CN" b="1">
                <a:solidFill>
                  <a:schemeClr val="tx2"/>
                </a:solidFill>
                <a:ea typeface="楷体_GB2312" charset="0"/>
              </a:rPr>
              <a:t> = (root</a:t>
            </a:r>
            <a:r>
              <a:rPr lang="zh-CN" altLang="en-US" b="1">
                <a:solidFill>
                  <a:schemeClr val="tx2"/>
                </a:solidFill>
                <a:ea typeface="楷体_GB2312" charset="0"/>
              </a:rPr>
              <a:t>，</a:t>
            </a:r>
            <a:r>
              <a:rPr lang="en-US" altLang="zh-CN" b="1">
                <a:solidFill>
                  <a:schemeClr val="tx2"/>
                </a:solidFill>
                <a:ea typeface="楷体_GB2312" charset="0"/>
              </a:rPr>
              <a:t>t</a:t>
            </a:r>
            <a:r>
              <a:rPr lang="en-US" altLang="zh-CN" b="1" baseline="-25000">
                <a:solidFill>
                  <a:schemeClr val="tx2"/>
                </a:solidFill>
                <a:ea typeface="楷体_GB2312" charset="0"/>
              </a:rPr>
              <a:t>11</a:t>
            </a:r>
            <a:r>
              <a:rPr lang="en-US" altLang="zh-CN" b="1">
                <a:solidFill>
                  <a:schemeClr val="tx2"/>
                </a:solidFill>
                <a:ea typeface="楷体_GB2312" charset="0"/>
              </a:rPr>
              <a:t>, t</a:t>
            </a:r>
            <a:r>
              <a:rPr lang="en-US" altLang="zh-CN" b="1" baseline="-25000">
                <a:solidFill>
                  <a:schemeClr val="tx2"/>
                </a:solidFill>
                <a:ea typeface="楷体_GB2312" charset="0"/>
              </a:rPr>
              <a:t>12</a:t>
            </a:r>
            <a:r>
              <a:rPr lang="en-US" altLang="zh-CN" b="1">
                <a:solidFill>
                  <a:schemeClr val="tx2"/>
                </a:solidFill>
                <a:ea typeface="楷体_GB2312" charset="0"/>
              </a:rPr>
              <a:t>, …, t</a:t>
            </a:r>
            <a:r>
              <a:rPr lang="en-US" altLang="zh-CN" b="1" baseline="-25000">
                <a:solidFill>
                  <a:schemeClr val="tx2"/>
                </a:solidFill>
                <a:ea typeface="楷体_GB2312" charset="0"/>
              </a:rPr>
              <a:t>1m</a:t>
            </a:r>
            <a:r>
              <a:rPr lang="en-US" altLang="zh-CN" b="1">
                <a:solidFill>
                  <a:schemeClr val="tx2"/>
                </a:solidFill>
                <a:ea typeface="楷体_GB2312" charset="0"/>
              </a:rPr>
              <a:t>);</a:t>
            </a:r>
          </a:p>
        </p:txBody>
      </p:sp>
      <p:sp>
        <p:nvSpPr>
          <p:cNvPr id="128004" name="Rectangle 4"/>
          <p:cNvSpPr>
            <a:spLocks noChangeArrowheads="1"/>
          </p:cNvSpPr>
          <p:nvPr/>
        </p:nvSpPr>
        <p:spPr bwMode="auto">
          <a:xfrm>
            <a:off x="1403350" y="3141663"/>
            <a:ext cx="51181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zh-CN" altLang="en-US" b="1">
                <a:solidFill>
                  <a:srgbClr val="990033"/>
                </a:solidFill>
                <a:ea typeface="楷体_GB2312" charset="0"/>
              </a:rPr>
              <a:t>二叉树</a:t>
            </a:r>
            <a:r>
              <a:rPr lang="zh-CN" altLang="en-US" b="1">
                <a:ea typeface="楷体_GB2312" charset="0"/>
              </a:rPr>
              <a:t>  </a:t>
            </a:r>
          </a:p>
          <a:p>
            <a:pPr eaLnBrk="1" hangingPunct="1">
              <a:lnSpc>
                <a:spcPct val="125000"/>
              </a:lnSpc>
              <a:defRPr/>
            </a:pPr>
            <a:r>
              <a:rPr lang="zh-CN" altLang="en-US" b="1">
                <a:ea typeface="楷体_GB2312" charset="0"/>
              </a:rPr>
              <a:t>    </a:t>
            </a:r>
            <a:r>
              <a:rPr lang="en-US" altLang="zh-CN" b="1">
                <a:solidFill>
                  <a:schemeClr val="tx2"/>
                </a:solidFill>
                <a:ea typeface="楷体_GB2312" charset="0"/>
              </a:rPr>
              <a:t>B =( LBT, Node(root), RBT )</a:t>
            </a:r>
            <a:r>
              <a:rPr lang="en-US" altLang="zh-CN">
                <a:solidFill>
                  <a:schemeClr val="tx2"/>
                </a:solidFill>
                <a:latin typeface="楷体_GB2312" charset="0"/>
                <a:ea typeface="楷体_GB2312" charset="0"/>
              </a:rPr>
              <a:t>;</a:t>
            </a:r>
            <a:endParaRPr lang="en-US" altLang="zh-CN">
              <a:latin typeface="楷体_GB2312" charset="0"/>
              <a:ea typeface="楷体_GB2312" charset="0"/>
            </a:endParaRPr>
          </a:p>
        </p:txBody>
      </p:sp>
    </p:spTree>
  </p:cSld>
  <p:clrMapOvr>
    <a:masterClrMapping/>
  </p:clrMapOvr>
  <p:transition spd="med">
    <p:pull di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971550" y="836613"/>
            <a:ext cx="6207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FF"/>
                </a:solidFill>
                <a:ea typeface="楷体_GB2312" charset="0"/>
              </a:rPr>
              <a:t>1</a:t>
            </a:r>
            <a:r>
              <a:rPr lang="zh-CN" altLang="en-US" b="1">
                <a:solidFill>
                  <a:srgbClr val="0000FF"/>
                </a:solidFill>
                <a:ea typeface="楷体_GB2312" charset="0"/>
              </a:rPr>
              <a:t>、由森林转换成二叉树</a:t>
            </a:r>
            <a:r>
              <a:rPr lang="zh-CN" altLang="en-US">
                <a:ea typeface="楷体_GB2312" charset="0"/>
              </a:rPr>
              <a:t>的</a:t>
            </a:r>
            <a:r>
              <a:rPr lang="zh-CN" altLang="en-US">
                <a:latin typeface="楷体_GB2312" charset="0"/>
                <a:ea typeface="楷体_GB2312" charset="0"/>
              </a:rPr>
              <a:t>转换规则为</a:t>
            </a:r>
            <a:r>
              <a:rPr lang="en-US" altLang="zh-CN">
                <a:latin typeface="楷体_GB2312" charset="0"/>
                <a:ea typeface="楷体_GB2312" charset="0"/>
              </a:rPr>
              <a:t>:</a:t>
            </a:r>
            <a:endParaRPr lang="en-US" altLang="zh-CN"/>
          </a:p>
        </p:txBody>
      </p:sp>
      <p:sp>
        <p:nvSpPr>
          <p:cNvPr id="129027" name="Text Box 3"/>
          <p:cNvSpPr txBox="1">
            <a:spLocks noChangeArrowheads="1"/>
          </p:cNvSpPr>
          <p:nvPr/>
        </p:nvSpPr>
        <p:spPr bwMode="auto">
          <a:xfrm>
            <a:off x="1409700" y="1484313"/>
            <a:ext cx="659765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40000"/>
              </a:lnSpc>
              <a:defRPr/>
            </a:pPr>
            <a:r>
              <a:rPr lang="zh-CN" altLang="en-US">
                <a:solidFill>
                  <a:schemeClr val="tx2"/>
                </a:solidFill>
                <a:ea typeface="楷体_GB2312" charset="0"/>
              </a:rPr>
              <a:t>若 </a:t>
            </a:r>
            <a:r>
              <a:rPr lang="en-US" altLang="zh-CN" b="1">
                <a:solidFill>
                  <a:schemeClr val="tx2"/>
                </a:solidFill>
                <a:ea typeface="楷体_GB2312" charset="0"/>
              </a:rPr>
              <a:t>F = Φ</a:t>
            </a:r>
            <a:r>
              <a:rPr lang="zh-CN" altLang="en-US">
                <a:solidFill>
                  <a:schemeClr val="tx2"/>
                </a:solidFill>
                <a:ea typeface="楷体_GB2312" charset="0"/>
              </a:rPr>
              <a:t>，则 </a:t>
            </a:r>
            <a:r>
              <a:rPr lang="en-US" altLang="zh-CN" b="1">
                <a:solidFill>
                  <a:schemeClr val="tx2"/>
                </a:solidFill>
                <a:ea typeface="楷体_GB2312" charset="0"/>
              </a:rPr>
              <a:t>B = Φ</a:t>
            </a:r>
            <a:r>
              <a:rPr lang="zh-CN" altLang="en-US">
                <a:solidFill>
                  <a:schemeClr val="tx2"/>
                </a:solidFill>
                <a:ea typeface="楷体_GB2312" charset="0"/>
              </a:rPr>
              <a:t>；</a:t>
            </a:r>
          </a:p>
          <a:p>
            <a:pPr eaLnBrk="1" hangingPunct="1">
              <a:lnSpc>
                <a:spcPct val="140000"/>
              </a:lnSpc>
              <a:defRPr/>
            </a:pPr>
            <a:r>
              <a:rPr lang="zh-CN" altLang="en-US">
                <a:solidFill>
                  <a:schemeClr val="tx2"/>
                </a:solidFill>
                <a:ea typeface="楷体_GB2312" charset="0"/>
              </a:rPr>
              <a:t>否则，</a:t>
            </a:r>
          </a:p>
          <a:p>
            <a:pPr eaLnBrk="1" hangingPunct="1">
              <a:lnSpc>
                <a:spcPct val="140000"/>
              </a:lnSpc>
              <a:defRPr/>
            </a:pPr>
            <a:r>
              <a:rPr lang="zh-CN" altLang="en-US">
                <a:solidFill>
                  <a:schemeClr val="tx2"/>
                </a:solidFill>
                <a:ea typeface="楷体_GB2312" charset="0"/>
              </a:rPr>
              <a:t>      由 </a:t>
            </a:r>
            <a:r>
              <a:rPr lang="en-US" altLang="zh-CN" b="1">
                <a:solidFill>
                  <a:schemeClr val="tx2"/>
                </a:solidFill>
                <a:ea typeface="楷体_GB2312" charset="0"/>
              </a:rPr>
              <a:t>ROOT( T</a:t>
            </a:r>
            <a:r>
              <a:rPr lang="en-US" altLang="zh-CN" b="1" baseline="-25000">
                <a:solidFill>
                  <a:schemeClr val="tx2"/>
                </a:solidFill>
                <a:ea typeface="楷体_GB2312" charset="0"/>
              </a:rPr>
              <a:t>1</a:t>
            </a:r>
            <a:r>
              <a:rPr lang="en-US" altLang="zh-CN" b="1">
                <a:solidFill>
                  <a:schemeClr val="tx2"/>
                </a:solidFill>
                <a:ea typeface="楷体_GB2312" charset="0"/>
              </a:rPr>
              <a:t> )</a:t>
            </a:r>
            <a:r>
              <a:rPr lang="en-US" altLang="zh-CN">
                <a:solidFill>
                  <a:schemeClr val="tx2"/>
                </a:solidFill>
                <a:ea typeface="楷体_GB2312" charset="0"/>
              </a:rPr>
              <a:t> </a:t>
            </a:r>
            <a:r>
              <a:rPr lang="zh-CN" altLang="en-US">
                <a:solidFill>
                  <a:schemeClr val="tx2"/>
                </a:solidFill>
                <a:ea typeface="楷体_GB2312" charset="0"/>
              </a:rPr>
              <a:t>对应得到 </a:t>
            </a:r>
            <a:r>
              <a:rPr lang="en-US" altLang="zh-CN" b="1">
                <a:solidFill>
                  <a:schemeClr val="tx2"/>
                </a:solidFill>
                <a:ea typeface="楷体_GB2312" charset="0"/>
              </a:rPr>
              <a:t>Node(root)</a:t>
            </a:r>
            <a:r>
              <a:rPr lang="zh-CN" altLang="en-US">
                <a:solidFill>
                  <a:schemeClr val="tx2"/>
                </a:solidFill>
                <a:ea typeface="楷体_GB2312" charset="0"/>
              </a:rPr>
              <a:t>；</a:t>
            </a:r>
          </a:p>
          <a:p>
            <a:pPr eaLnBrk="1" hangingPunct="1">
              <a:lnSpc>
                <a:spcPct val="140000"/>
              </a:lnSpc>
              <a:defRPr/>
            </a:pPr>
            <a:r>
              <a:rPr lang="zh-CN" altLang="en-US">
                <a:solidFill>
                  <a:schemeClr val="tx2"/>
                </a:solidFill>
                <a:ea typeface="楷体_GB2312" charset="0"/>
              </a:rPr>
              <a:t>      由 </a:t>
            </a:r>
            <a:r>
              <a:rPr lang="en-US" altLang="zh-CN" b="1">
                <a:solidFill>
                  <a:schemeClr val="tx2"/>
                </a:solidFill>
                <a:ea typeface="楷体_GB2312" charset="0"/>
              </a:rPr>
              <a:t>(t</a:t>
            </a:r>
            <a:r>
              <a:rPr lang="en-US" altLang="zh-CN" b="1" baseline="-25000">
                <a:solidFill>
                  <a:schemeClr val="tx2"/>
                </a:solidFill>
                <a:ea typeface="楷体_GB2312" charset="0"/>
              </a:rPr>
              <a:t>11</a:t>
            </a:r>
            <a:r>
              <a:rPr lang="en-US" altLang="zh-CN" b="1">
                <a:solidFill>
                  <a:schemeClr val="tx2"/>
                </a:solidFill>
                <a:ea typeface="楷体_GB2312" charset="0"/>
              </a:rPr>
              <a:t>, t</a:t>
            </a:r>
            <a:r>
              <a:rPr lang="en-US" altLang="zh-CN" b="1" baseline="-25000">
                <a:solidFill>
                  <a:schemeClr val="tx2"/>
                </a:solidFill>
                <a:ea typeface="楷体_GB2312" charset="0"/>
              </a:rPr>
              <a:t>12</a:t>
            </a:r>
            <a:r>
              <a:rPr lang="en-US" altLang="zh-CN" b="1">
                <a:solidFill>
                  <a:schemeClr val="tx2"/>
                </a:solidFill>
                <a:ea typeface="楷体_GB2312" charset="0"/>
              </a:rPr>
              <a:t>, …, t</a:t>
            </a:r>
            <a:r>
              <a:rPr lang="en-US" altLang="zh-CN" b="1" baseline="-25000">
                <a:solidFill>
                  <a:schemeClr val="tx2"/>
                </a:solidFill>
                <a:ea typeface="楷体_GB2312" charset="0"/>
              </a:rPr>
              <a:t>1m</a:t>
            </a:r>
            <a:r>
              <a:rPr lang="en-US" altLang="zh-CN" b="1">
                <a:solidFill>
                  <a:schemeClr val="tx2"/>
                </a:solidFill>
                <a:ea typeface="楷体_GB2312" charset="0"/>
              </a:rPr>
              <a:t> )</a:t>
            </a:r>
            <a:r>
              <a:rPr lang="en-US" altLang="zh-CN">
                <a:solidFill>
                  <a:schemeClr val="tx2"/>
                </a:solidFill>
                <a:ea typeface="楷体_GB2312" charset="0"/>
              </a:rPr>
              <a:t> </a:t>
            </a:r>
            <a:r>
              <a:rPr lang="zh-CN" altLang="en-US">
                <a:solidFill>
                  <a:schemeClr val="tx2"/>
                </a:solidFill>
                <a:ea typeface="楷体_GB2312" charset="0"/>
              </a:rPr>
              <a:t>对应得到 </a:t>
            </a:r>
            <a:r>
              <a:rPr lang="en-US" altLang="zh-CN" b="1">
                <a:solidFill>
                  <a:schemeClr val="tx2"/>
                </a:solidFill>
                <a:ea typeface="楷体_GB2312" charset="0"/>
              </a:rPr>
              <a:t>LBT</a:t>
            </a:r>
            <a:r>
              <a:rPr lang="zh-CN" altLang="en-US">
                <a:solidFill>
                  <a:schemeClr val="tx2"/>
                </a:solidFill>
                <a:ea typeface="楷体_GB2312" charset="0"/>
              </a:rPr>
              <a:t>；</a:t>
            </a:r>
          </a:p>
          <a:p>
            <a:pPr eaLnBrk="1" hangingPunct="1">
              <a:lnSpc>
                <a:spcPct val="140000"/>
              </a:lnSpc>
              <a:defRPr/>
            </a:pPr>
            <a:r>
              <a:rPr lang="zh-CN" altLang="en-US">
                <a:solidFill>
                  <a:schemeClr val="tx2"/>
                </a:solidFill>
                <a:ea typeface="楷体_GB2312" charset="0"/>
              </a:rPr>
              <a:t>      由 </a:t>
            </a:r>
            <a:r>
              <a:rPr lang="en-US" altLang="zh-CN" b="1">
                <a:solidFill>
                  <a:schemeClr val="tx2"/>
                </a:solidFill>
                <a:ea typeface="楷体_GB2312" charset="0"/>
              </a:rPr>
              <a:t>(T</a:t>
            </a:r>
            <a:r>
              <a:rPr lang="en-US" altLang="zh-CN" b="1" baseline="-25000">
                <a:solidFill>
                  <a:schemeClr val="tx2"/>
                </a:solidFill>
                <a:ea typeface="楷体_GB2312" charset="0"/>
              </a:rPr>
              <a:t>2</a:t>
            </a:r>
            <a:r>
              <a:rPr lang="en-US" altLang="zh-CN" b="1">
                <a:solidFill>
                  <a:schemeClr val="tx2"/>
                </a:solidFill>
                <a:ea typeface="楷体_GB2312" charset="0"/>
              </a:rPr>
              <a:t>, T</a:t>
            </a:r>
            <a:r>
              <a:rPr lang="en-US" altLang="zh-CN" b="1" baseline="-25000">
                <a:solidFill>
                  <a:schemeClr val="tx2"/>
                </a:solidFill>
                <a:ea typeface="楷体_GB2312" charset="0"/>
              </a:rPr>
              <a:t>3</a:t>
            </a:r>
            <a:r>
              <a:rPr lang="en-US" altLang="zh-CN" b="1">
                <a:solidFill>
                  <a:schemeClr val="tx2"/>
                </a:solidFill>
                <a:ea typeface="楷体_GB2312" charset="0"/>
              </a:rPr>
              <a:t>,…, T</a:t>
            </a:r>
            <a:r>
              <a:rPr lang="en-US" altLang="zh-CN" b="1" baseline="-25000">
                <a:solidFill>
                  <a:schemeClr val="tx2"/>
                </a:solidFill>
                <a:ea typeface="楷体_GB2312" charset="0"/>
              </a:rPr>
              <a:t>n </a:t>
            </a:r>
            <a:r>
              <a:rPr lang="en-US" altLang="zh-CN" b="1">
                <a:solidFill>
                  <a:schemeClr val="tx2"/>
                </a:solidFill>
                <a:ea typeface="楷体_GB2312" charset="0"/>
              </a:rPr>
              <a:t>)</a:t>
            </a:r>
            <a:r>
              <a:rPr lang="en-US" altLang="zh-CN">
                <a:solidFill>
                  <a:schemeClr val="tx2"/>
                </a:solidFill>
                <a:ea typeface="楷体_GB2312" charset="0"/>
              </a:rPr>
              <a:t> </a:t>
            </a:r>
            <a:r>
              <a:rPr lang="zh-CN" altLang="en-US">
                <a:solidFill>
                  <a:schemeClr val="tx2"/>
                </a:solidFill>
                <a:ea typeface="楷体_GB2312" charset="0"/>
              </a:rPr>
              <a:t>对应得到 </a:t>
            </a:r>
            <a:r>
              <a:rPr lang="en-US" altLang="zh-CN" b="1">
                <a:solidFill>
                  <a:schemeClr val="tx2"/>
                </a:solidFill>
                <a:ea typeface="楷体_GB2312" charset="0"/>
              </a:rPr>
              <a:t>RBT</a:t>
            </a:r>
            <a:r>
              <a:rPr lang="zh-CN" altLang="en-US" b="1">
                <a:solidFill>
                  <a:schemeClr val="tx2"/>
                </a:solidFill>
                <a:ea typeface="楷体_GB2312" charset="0"/>
              </a:rPr>
              <a:t>。</a:t>
            </a:r>
            <a:endParaRPr lang="zh-CN" altLang="en-US"/>
          </a:p>
        </p:txBody>
      </p:sp>
    </p:spTree>
  </p:cSld>
  <p:clrMapOvr>
    <a:masterClrMapping/>
  </p:clrMapOvr>
  <p:transition spd="med">
    <p:pull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116013" y="981075"/>
            <a:ext cx="676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FF"/>
                </a:solidFill>
                <a:ea typeface="楷体_GB2312" charset="0"/>
              </a:rPr>
              <a:t>2</a:t>
            </a:r>
            <a:r>
              <a:rPr lang="zh-CN" altLang="en-US" b="1">
                <a:solidFill>
                  <a:srgbClr val="0000FF"/>
                </a:solidFill>
                <a:ea typeface="楷体_GB2312" charset="0"/>
              </a:rPr>
              <a:t>、由二叉树转换为森林</a:t>
            </a:r>
            <a:r>
              <a:rPr lang="zh-CN" altLang="en-US">
                <a:ea typeface="楷体_GB2312" charset="0"/>
              </a:rPr>
              <a:t>的转换规则为：</a:t>
            </a:r>
            <a:endParaRPr lang="zh-CN" altLang="en-US"/>
          </a:p>
        </p:txBody>
      </p:sp>
      <p:sp>
        <p:nvSpPr>
          <p:cNvPr id="130051" name="Text Box 3"/>
          <p:cNvSpPr txBox="1">
            <a:spLocks noChangeArrowheads="1"/>
          </p:cNvSpPr>
          <p:nvPr/>
        </p:nvSpPr>
        <p:spPr bwMode="auto">
          <a:xfrm>
            <a:off x="1624013" y="1628775"/>
            <a:ext cx="6480175"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40000"/>
              </a:lnSpc>
              <a:defRPr/>
            </a:pPr>
            <a:r>
              <a:rPr lang="zh-CN" altLang="en-US">
                <a:solidFill>
                  <a:schemeClr val="tx2"/>
                </a:solidFill>
                <a:ea typeface="楷体_GB2312" charset="0"/>
              </a:rPr>
              <a:t>若 </a:t>
            </a:r>
            <a:r>
              <a:rPr lang="en-US" altLang="zh-CN" b="1">
                <a:solidFill>
                  <a:schemeClr val="tx2"/>
                </a:solidFill>
                <a:ea typeface="楷体_GB2312" charset="0"/>
              </a:rPr>
              <a:t>B = Φ</a:t>
            </a:r>
            <a:r>
              <a:rPr lang="zh-CN" altLang="en-US">
                <a:solidFill>
                  <a:schemeClr val="tx2"/>
                </a:solidFill>
                <a:ea typeface="楷体_GB2312" charset="0"/>
              </a:rPr>
              <a:t>， 则 </a:t>
            </a:r>
            <a:r>
              <a:rPr lang="en-US" altLang="zh-CN" b="1">
                <a:solidFill>
                  <a:schemeClr val="tx2"/>
                </a:solidFill>
                <a:ea typeface="楷体_GB2312" charset="0"/>
              </a:rPr>
              <a:t>F = Φ</a:t>
            </a:r>
            <a:r>
              <a:rPr lang="zh-CN" altLang="en-US">
                <a:solidFill>
                  <a:schemeClr val="tx2"/>
                </a:solidFill>
                <a:ea typeface="楷体_GB2312" charset="0"/>
              </a:rPr>
              <a:t>；</a:t>
            </a:r>
          </a:p>
          <a:p>
            <a:pPr eaLnBrk="1" hangingPunct="1">
              <a:lnSpc>
                <a:spcPct val="140000"/>
              </a:lnSpc>
              <a:defRPr/>
            </a:pPr>
            <a:r>
              <a:rPr lang="zh-CN" altLang="en-US">
                <a:solidFill>
                  <a:schemeClr val="tx2"/>
                </a:solidFill>
                <a:ea typeface="楷体_GB2312" charset="0"/>
              </a:rPr>
              <a:t>否则，</a:t>
            </a:r>
          </a:p>
          <a:p>
            <a:pPr eaLnBrk="1" hangingPunct="1">
              <a:lnSpc>
                <a:spcPct val="140000"/>
              </a:lnSpc>
              <a:defRPr/>
            </a:pPr>
            <a:r>
              <a:rPr lang="zh-CN" altLang="en-US">
                <a:solidFill>
                  <a:schemeClr val="tx2"/>
                </a:solidFill>
                <a:ea typeface="楷体_GB2312" charset="0"/>
              </a:rPr>
              <a:t>     由 </a:t>
            </a:r>
            <a:r>
              <a:rPr lang="en-US" altLang="zh-CN" b="1">
                <a:solidFill>
                  <a:schemeClr val="tx2"/>
                </a:solidFill>
                <a:ea typeface="楷体_GB2312" charset="0"/>
              </a:rPr>
              <a:t>Node(root)</a:t>
            </a:r>
            <a:r>
              <a:rPr lang="en-US" altLang="zh-CN">
                <a:solidFill>
                  <a:schemeClr val="tx2"/>
                </a:solidFill>
                <a:ea typeface="楷体_GB2312" charset="0"/>
              </a:rPr>
              <a:t> </a:t>
            </a:r>
            <a:r>
              <a:rPr lang="zh-CN" altLang="en-US">
                <a:solidFill>
                  <a:schemeClr val="tx2"/>
                </a:solidFill>
                <a:ea typeface="楷体_GB2312" charset="0"/>
              </a:rPr>
              <a:t>对应得到 </a:t>
            </a:r>
            <a:r>
              <a:rPr lang="en-US" altLang="zh-CN" b="1">
                <a:solidFill>
                  <a:schemeClr val="tx2"/>
                </a:solidFill>
                <a:ea typeface="楷体_GB2312" charset="0"/>
              </a:rPr>
              <a:t>ROOT( T</a:t>
            </a:r>
            <a:r>
              <a:rPr lang="en-US" altLang="zh-CN" b="1" baseline="-25000">
                <a:solidFill>
                  <a:schemeClr val="tx2"/>
                </a:solidFill>
                <a:ea typeface="楷体_GB2312" charset="0"/>
              </a:rPr>
              <a:t>1</a:t>
            </a:r>
            <a:r>
              <a:rPr lang="en-US" altLang="zh-CN" baseline="-25000">
                <a:solidFill>
                  <a:schemeClr val="tx2"/>
                </a:solidFill>
                <a:ea typeface="楷体_GB2312" charset="0"/>
              </a:rPr>
              <a:t> </a:t>
            </a:r>
            <a:r>
              <a:rPr lang="en-US" altLang="zh-CN" b="1">
                <a:solidFill>
                  <a:schemeClr val="tx2"/>
                </a:solidFill>
                <a:ea typeface="楷体_GB2312" charset="0"/>
              </a:rPr>
              <a:t>)</a:t>
            </a:r>
            <a:r>
              <a:rPr lang="zh-CN" altLang="en-US">
                <a:solidFill>
                  <a:schemeClr val="tx2"/>
                </a:solidFill>
                <a:ea typeface="楷体_GB2312" charset="0"/>
              </a:rPr>
              <a:t>；</a:t>
            </a:r>
          </a:p>
          <a:p>
            <a:pPr eaLnBrk="1" hangingPunct="1">
              <a:lnSpc>
                <a:spcPct val="140000"/>
              </a:lnSpc>
              <a:defRPr/>
            </a:pPr>
            <a:r>
              <a:rPr lang="zh-CN" altLang="en-US">
                <a:solidFill>
                  <a:schemeClr val="tx2"/>
                </a:solidFill>
                <a:ea typeface="楷体_GB2312" charset="0"/>
              </a:rPr>
              <a:t>     由 </a:t>
            </a:r>
            <a:r>
              <a:rPr lang="en-US" altLang="zh-CN" b="1">
                <a:solidFill>
                  <a:schemeClr val="tx2"/>
                </a:solidFill>
                <a:ea typeface="楷体_GB2312" charset="0"/>
              </a:rPr>
              <a:t>LBT</a:t>
            </a:r>
            <a:r>
              <a:rPr lang="en-US" altLang="zh-CN">
                <a:solidFill>
                  <a:schemeClr val="tx2"/>
                </a:solidFill>
                <a:ea typeface="楷体_GB2312" charset="0"/>
              </a:rPr>
              <a:t> </a:t>
            </a:r>
            <a:r>
              <a:rPr lang="zh-CN" altLang="en-US">
                <a:solidFill>
                  <a:schemeClr val="tx2"/>
                </a:solidFill>
                <a:ea typeface="楷体_GB2312" charset="0"/>
              </a:rPr>
              <a:t>对应得到 </a:t>
            </a:r>
            <a:r>
              <a:rPr lang="en-US" altLang="zh-CN" b="1">
                <a:solidFill>
                  <a:schemeClr val="tx2"/>
                </a:solidFill>
                <a:ea typeface="楷体_GB2312" charset="0"/>
              </a:rPr>
              <a:t>( t</a:t>
            </a:r>
            <a:r>
              <a:rPr lang="en-US" altLang="zh-CN" b="1" baseline="-25000">
                <a:solidFill>
                  <a:schemeClr val="tx2"/>
                </a:solidFill>
                <a:ea typeface="楷体_GB2312" charset="0"/>
              </a:rPr>
              <a:t>11</a:t>
            </a:r>
            <a:r>
              <a:rPr lang="en-US" altLang="zh-CN" b="1">
                <a:solidFill>
                  <a:schemeClr val="tx2"/>
                </a:solidFill>
                <a:ea typeface="楷体_GB2312" charset="0"/>
              </a:rPr>
              <a:t>, t</a:t>
            </a:r>
            <a:r>
              <a:rPr lang="en-US" altLang="zh-CN" b="1" baseline="-25000">
                <a:solidFill>
                  <a:schemeClr val="tx2"/>
                </a:solidFill>
                <a:ea typeface="楷体_GB2312" charset="0"/>
              </a:rPr>
              <a:t>12</a:t>
            </a:r>
            <a:r>
              <a:rPr lang="en-US" altLang="zh-CN" b="1">
                <a:solidFill>
                  <a:schemeClr val="tx2"/>
                </a:solidFill>
                <a:ea typeface="楷体_GB2312" charset="0"/>
              </a:rPr>
              <a:t>, …</a:t>
            </a:r>
            <a:r>
              <a:rPr lang="zh-CN" altLang="en-US" b="1">
                <a:solidFill>
                  <a:schemeClr val="tx2"/>
                </a:solidFill>
                <a:ea typeface="楷体_GB2312" charset="0"/>
              </a:rPr>
              <a:t>，</a:t>
            </a:r>
            <a:r>
              <a:rPr lang="en-US" altLang="zh-CN" b="1">
                <a:solidFill>
                  <a:schemeClr val="tx2"/>
                </a:solidFill>
                <a:ea typeface="楷体_GB2312" charset="0"/>
              </a:rPr>
              <a:t>t</a:t>
            </a:r>
            <a:r>
              <a:rPr lang="en-US" altLang="zh-CN" b="1" baseline="-25000">
                <a:solidFill>
                  <a:schemeClr val="tx2"/>
                </a:solidFill>
                <a:ea typeface="楷体_GB2312" charset="0"/>
              </a:rPr>
              <a:t>1m</a:t>
            </a:r>
            <a:r>
              <a:rPr lang="en-US" altLang="zh-CN" b="1">
                <a:solidFill>
                  <a:schemeClr val="tx2"/>
                </a:solidFill>
                <a:ea typeface="楷体_GB2312" charset="0"/>
              </a:rPr>
              <a:t>)</a:t>
            </a:r>
            <a:r>
              <a:rPr lang="zh-CN" altLang="en-US">
                <a:solidFill>
                  <a:schemeClr val="tx2"/>
                </a:solidFill>
                <a:ea typeface="楷体_GB2312" charset="0"/>
              </a:rPr>
              <a:t>；</a:t>
            </a:r>
          </a:p>
          <a:p>
            <a:pPr eaLnBrk="1" hangingPunct="1">
              <a:lnSpc>
                <a:spcPct val="140000"/>
              </a:lnSpc>
              <a:defRPr/>
            </a:pPr>
            <a:r>
              <a:rPr lang="zh-CN" altLang="en-US">
                <a:solidFill>
                  <a:schemeClr val="tx2"/>
                </a:solidFill>
                <a:ea typeface="楷体_GB2312" charset="0"/>
              </a:rPr>
              <a:t>     由 </a:t>
            </a:r>
            <a:r>
              <a:rPr lang="en-US" altLang="zh-CN" b="1">
                <a:solidFill>
                  <a:schemeClr val="tx2"/>
                </a:solidFill>
                <a:ea typeface="楷体_GB2312" charset="0"/>
              </a:rPr>
              <a:t>RBT</a:t>
            </a:r>
            <a:r>
              <a:rPr lang="en-US" altLang="zh-CN">
                <a:solidFill>
                  <a:schemeClr val="tx2"/>
                </a:solidFill>
                <a:ea typeface="楷体_GB2312" charset="0"/>
              </a:rPr>
              <a:t> </a:t>
            </a:r>
            <a:r>
              <a:rPr lang="zh-CN" altLang="en-US">
                <a:solidFill>
                  <a:schemeClr val="tx2"/>
                </a:solidFill>
                <a:ea typeface="楷体_GB2312" charset="0"/>
              </a:rPr>
              <a:t>对应得到 </a:t>
            </a:r>
            <a:r>
              <a:rPr lang="en-US" altLang="zh-CN" b="1">
                <a:solidFill>
                  <a:schemeClr val="tx2"/>
                </a:solidFill>
                <a:ea typeface="楷体_GB2312" charset="0"/>
              </a:rPr>
              <a:t>(T</a:t>
            </a:r>
            <a:r>
              <a:rPr lang="en-US" altLang="zh-CN" b="1" baseline="-25000">
                <a:solidFill>
                  <a:schemeClr val="tx2"/>
                </a:solidFill>
                <a:ea typeface="楷体_GB2312" charset="0"/>
              </a:rPr>
              <a:t>2</a:t>
            </a:r>
            <a:r>
              <a:rPr lang="en-US" altLang="zh-CN" b="1">
                <a:solidFill>
                  <a:schemeClr val="tx2"/>
                </a:solidFill>
                <a:ea typeface="楷体_GB2312" charset="0"/>
              </a:rPr>
              <a:t>, T</a:t>
            </a:r>
            <a:r>
              <a:rPr lang="en-US" altLang="zh-CN" b="1" baseline="-25000">
                <a:solidFill>
                  <a:schemeClr val="tx2"/>
                </a:solidFill>
                <a:ea typeface="楷体_GB2312" charset="0"/>
              </a:rPr>
              <a:t>3</a:t>
            </a:r>
            <a:r>
              <a:rPr lang="en-US" altLang="zh-CN" b="1">
                <a:solidFill>
                  <a:schemeClr val="tx2"/>
                </a:solidFill>
                <a:ea typeface="楷体_GB2312" charset="0"/>
              </a:rPr>
              <a:t>, …, T</a:t>
            </a:r>
            <a:r>
              <a:rPr lang="en-US" altLang="zh-CN" b="1" baseline="-25000">
                <a:solidFill>
                  <a:schemeClr val="tx2"/>
                </a:solidFill>
                <a:ea typeface="楷体_GB2312" charset="0"/>
              </a:rPr>
              <a:t>n</a:t>
            </a:r>
            <a:r>
              <a:rPr lang="en-US" altLang="zh-CN" b="1">
                <a:solidFill>
                  <a:schemeClr val="tx2"/>
                </a:solidFill>
                <a:ea typeface="楷体_GB2312" charset="0"/>
              </a:rPr>
              <a:t>)</a:t>
            </a:r>
            <a:r>
              <a:rPr lang="zh-CN" altLang="en-US" b="1">
                <a:solidFill>
                  <a:schemeClr val="tx2"/>
                </a:solidFill>
                <a:ea typeface="楷体_GB2312" charset="0"/>
              </a:rPr>
              <a:t>。</a:t>
            </a:r>
            <a:endParaRPr lang="zh-CN" altLang="en-US">
              <a:solidFill>
                <a:schemeClr val="tx2"/>
              </a:solidFill>
            </a:endParaRPr>
          </a:p>
        </p:txBody>
      </p:sp>
    </p:spTree>
  </p:cSld>
  <p:clrMapOvr>
    <a:masterClrMapping/>
  </p:clrMapOvr>
  <p:transition spd="med">
    <p:pull di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968375" y="836613"/>
            <a:ext cx="6997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a:ea typeface="楷体_GB2312" charset="0"/>
              </a:rPr>
              <a:t>        </a:t>
            </a:r>
            <a:r>
              <a:rPr lang="zh-CN" altLang="en-US">
                <a:solidFill>
                  <a:schemeClr val="tx2"/>
                </a:solidFill>
                <a:ea typeface="楷体_GB2312" charset="0"/>
              </a:rPr>
              <a:t>由此，树的各种操作均可对应二叉树的操作来完成。</a:t>
            </a:r>
            <a:endParaRPr lang="zh-CN" altLang="en-US"/>
          </a:p>
        </p:txBody>
      </p:sp>
      <p:sp>
        <p:nvSpPr>
          <p:cNvPr id="131076" name="Text Box 4"/>
          <p:cNvSpPr txBox="1">
            <a:spLocks noChangeArrowheads="1"/>
          </p:cNvSpPr>
          <p:nvPr/>
        </p:nvSpPr>
        <p:spPr bwMode="auto">
          <a:xfrm>
            <a:off x="900113" y="2060575"/>
            <a:ext cx="72009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a:ea typeface="楷体_GB2312" charset="0"/>
              </a:rPr>
              <a:t>         </a:t>
            </a:r>
            <a:r>
              <a:rPr lang="zh-CN" altLang="en-US" b="1">
                <a:solidFill>
                  <a:srgbClr val="990033"/>
                </a:solidFill>
                <a:ea typeface="楷体_GB2312" charset="0"/>
              </a:rPr>
              <a:t>应当注意的是，</a:t>
            </a:r>
            <a:r>
              <a:rPr lang="zh-CN" altLang="en-US">
                <a:solidFill>
                  <a:schemeClr val="tx2"/>
                </a:solidFill>
                <a:ea typeface="楷体_GB2312" charset="0"/>
              </a:rPr>
              <a:t>和树对应的二叉树，其左、右子树的概念已改变为：</a:t>
            </a:r>
            <a:r>
              <a:rPr lang="zh-CN" altLang="en-US">
                <a:ea typeface="楷体_GB2312" charset="0"/>
              </a:rPr>
              <a:t> </a:t>
            </a:r>
            <a:r>
              <a:rPr lang="zh-CN" altLang="en-US" b="1">
                <a:solidFill>
                  <a:srgbClr val="0000FF"/>
                </a:solidFill>
                <a:ea typeface="楷体_GB2312" charset="0"/>
              </a:rPr>
              <a:t>左是孩子，右是兄弟。</a:t>
            </a:r>
            <a:r>
              <a:rPr lang="zh-CN" altLang="en-US" b="1">
                <a:solidFill>
                  <a:srgbClr val="990000"/>
                </a:solidFill>
                <a:ea typeface="楷体_GB2312" charset="0"/>
              </a:rPr>
              <a:t>由于树的根结点无兄弟，因此对应二叉树的根结点无右子树。</a:t>
            </a:r>
          </a:p>
        </p:txBody>
      </p:sp>
    </p:spTree>
  </p:cSld>
  <p:clrMapOvr>
    <a:masterClrMapping/>
  </p:clrMapOvr>
  <p:transition spd="med">
    <p:pull di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1" name="Group 241"/>
          <p:cNvGrpSpPr>
            <a:grpSpLocks/>
          </p:cNvGrpSpPr>
          <p:nvPr/>
        </p:nvGrpSpPr>
        <p:grpSpPr bwMode="auto">
          <a:xfrm>
            <a:off x="539750" y="260350"/>
            <a:ext cx="2573338" cy="3222625"/>
            <a:chOff x="340" y="164"/>
            <a:chExt cx="1621" cy="2030"/>
          </a:xfrm>
        </p:grpSpPr>
        <p:sp>
          <p:nvSpPr>
            <p:cNvPr id="217112" name="Oval 24"/>
            <p:cNvSpPr>
              <a:spLocks noChangeArrowheads="1"/>
            </p:cNvSpPr>
            <p:nvPr/>
          </p:nvSpPr>
          <p:spPr bwMode="auto">
            <a:xfrm>
              <a:off x="964" y="458"/>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13" name="Text Box 25"/>
            <p:cNvSpPr txBox="1">
              <a:spLocks noChangeArrowheads="1"/>
            </p:cNvSpPr>
            <p:nvPr/>
          </p:nvSpPr>
          <p:spPr bwMode="auto">
            <a:xfrm>
              <a:off x="1021" y="52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A</a:t>
              </a:r>
            </a:p>
          </p:txBody>
        </p:sp>
        <p:sp>
          <p:nvSpPr>
            <p:cNvPr id="217114" name="Oval 26"/>
            <p:cNvSpPr>
              <a:spLocks noChangeArrowheads="1"/>
            </p:cNvSpPr>
            <p:nvPr/>
          </p:nvSpPr>
          <p:spPr bwMode="auto">
            <a:xfrm>
              <a:off x="964" y="113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15" name="Oval 27"/>
            <p:cNvSpPr>
              <a:spLocks noChangeArrowheads="1"/>
            </p:cNvSpPr>
            <p:nvPr/>
          </p:nvSpPr>
          <p:spPr bwMode="auto">
            <a:xfrm>
              <a:off x="340" y="113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16" name="Oval 28"/>
            <p:cNvSpPr>
              <a:spLocks noChangeArrowheads="1"/>
            </p:cNvSpPr>
            <p:nvPr/>
          </p:nvSpPr>
          <p:spPr bwMode="auto">
            <a:xfrm>
              <a:off x="989" y="181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17" name="Oval 29"/>
            <p:cNvSpPr>
              <a:spLocks noChangeArrowheads="1"/>
            </p:cNvSpPr>
            <p:nvPr/>
          </p:nvSpPr>
          <p:spPr bwMode="auto">
            <a:xfrm>
              <a:off x="1577" y="113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20" name="Text Box 32"/>
            <p:cNvSpPr txBox="1">
              <a:spLocks noChangeArrowheads="1"/>
            </p:cNvSpPr>
            <p:nvPr/>
          </p:nvSpPr>
          <p:spPr bwMode="auto">
            <a:xfrm>
              <a:off x="431" y="11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B</a:t>
              </a:r>
            </a:p>
          </p:txBody>
        </p:sp>
        <p:sp>
          <p:nvSpPr>
            <p:cNvPr id="217121" name="Text Box 33"/>
            <p:cNvSpPr txBox="1">
              <a:spLocks noChangeArrowheads="1"/>
            </p:cNvSpPr>
            <p:nvPr/>
          </p:nvSpPr>
          <p:spPr bwMode="auto">
            <a:xfrm>
              <a:off x="1007" y="11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C</a:t>
              </a:r>
            </a:p>
          </p:txBody>
        </p:sp>
        <p:sp>
          <p:nvSpPr>
            <p:cNvPr id="217122" name="Text Box 34"/>
            <p:cNvSpPr txBox="1">
              <a:spLocks noChangeArrowheads="1"/>
            </p:cNvSpPr>
            <p:nvPr/>
          </p:nvSpPr>
          <p:spPr bwMode="auto">
            <a:xfrm>
              <a:off x="1032" y="187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D</a:t>
              </a:r>
            </a:p>
          </p:txBody>
        </p:sp>
        <p:sp>
          <p:nvSpPr>
            <p:cNvPr id="217123" name="Text Box 35"/>
            <p:cNvSpPr txBox="1">
              <a:spLocks noChangeArrowheads="1"/>
            </p:cNvSpPr>
            <p:nvPr/>
          </p:nvSpPr>
          <p:spPr bwMode="auto">
            <a:xfrm>
              <a:off x="1655" y="116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E</a:t>
              </a:r>
            </a:p>
          </p:txBody>
        </p:sp>
        <p:sp>
          <p:nvSpPr>
            <p:cNvPr id="217126" name="Line 38"/>
            <p:cNvSpPr>
              <a:spLocks noChangeShapeType="1"/>
            </p:cNvSpPr>
            <p:nvPr/>
          </p:nvSpPr>
          <p:spPr bwMode="auto">
            <a:xfrm>
              <a:off x="1348" y="746"/>
              <a:ext cx="384"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27" name="Line 39"/>
            <p:cNvSpPr>
              <a:spLocks noChangeShapeType="1"/>
            </p:cNvSpPr>
            <p:nvPr/>
          </p:nvSpPr>
          <p:spPr bwMode="auto">
            <a:xfrm flipH="1">
              <a:off x="532" y="746"/>
              <a:ext cx="48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29" name="Line 41"/>
            <p:cNvSpPr>
              <a:spLocks noChangeShapeType="1"/>
            </p:cNvSpPr>
            <p:nvPr/>
          </p:nvSpPr>
          <p:spPr bwMode="auto">
            <a:xfrm>
              <a:off x="1156" y="842"/>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1" name="Line 43"/>
            <p:cNvSpPr>
              <a:spLocks noChangeShapeType="1"/>
            </p:cNvSpPr>
            <p:nvPr/>
          </p:nvSpPr>
          <p:spPr bwMode="auto">
            <a:xfrm>
              <a:off x="1171" y="1490"/>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47" name="Text Box 59"/>
            <p:cNvSpPr txBox="1">
              <a:spLocks noChangeArrowheads="1"/>
            </p:cNvSpPr>
            <p:nvPr/>
          </p:nvSpPr>
          <p:spPr bwMode="auto">
            <a:xfrm>
              <a:off x="1020" y="164"/>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t>树</a:t>
              </a:r>
            </a:p>
          </p:txBody>
        </p:sp>
      </p:grpSp>
      <p:grpSp>
        <p:nvGrpSpPr>
          <p:cNvPr id="122882" name="Group 242"/>
          <p:cNvGrpSpPr>
            <a:grpSpLocks/>
          </p:cNvGrpSpPr>
          <p:nvPr/>
        </p:nvGrpSpPr>
        <p:grpSpPr bwMode="auto">
          <a:xfrm>
            <a:off x="5935663" y="404813"/>
            <a:ext cx="2092325" cy="3879850"/>
            <a:chOff x="3739" y="255"/>
            <a:chExt cx="1318" cy="2444"/>
          </a:xfrm>
        </p:grpSpPr>
        <p:sp>
          <p:nvSpPr>
            <p:cNvPr id="217128" name="Line 40"/>
            <p:cNvSpPr>
              <a:spLocks noChangeShapeType="1"/>
            </p:cNvSpPr>
            <p:nvPr/>
          </p:nvSpPr>
          <p:spPr bwMode="auto">
            <a:xfrm flipH="1">
              <a:off x="4241" y="1933"/>
              <a:ext cx="96"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0" name="Line 42"/>
            <p:cNvSpPr>
              <a:spLocks noChangeShapeType="1"/>
            </p:cNvSpPr>
            <p:nvPr/>
          </p:nvSpPr>
          <p:spPr bwMode="auto">
            <a:xfrm>
              <a:off x="4649" y="1933"/>
              <a:ext cx="181" cy="3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3" name="Oval 45"/>
            <p:cNvSpPr>
              <a:spLocks noChangeArrowheads="1"/>
            </p:cNvSpPr>
            <p:nvPr/>
          </p:nvSpPr>
          <p:spPr bwMode="auto">
            <a:xfrm>
              <a:off x="4363" y="527"/>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4" name="Text Box 46"/>
            <p:cNvSpPr txBox="1">
              <a:spLocks noChangeArrowheads="1"/>
            </p:cNvSpPr>
            <p:nvPr/>
          </p:nvSpPr>
          <p:spPr bwMode="auto">
            <a:xfrm>
              <a:off x="4439" y="55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A</a:t>
              </a:r>
            </a:p>
          </p:txBody>
        </p:sp>
        <p:sp>
          <p:nvSpPr>
            <p:cNvPr id="217135" name="Oval 47"/>
            <p:cNvSpPr>
              <a:spLocks noChangeArrowheads="1"/>
            </p:cNvSpPr>
            <p:nvPr/>
          </p:nvSpPr>
          <p:spPr bwMode="auto">
            <a:xfrm>
              <a:off x="4310" y="161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6" name="Oval 48"/>
            <p:cNvSpPr>
              <a:spLocks noChangeArrowheads="1"/>
            </p:cNvSpPr>
            <p:nvPr/>
          </p:nvSpPr>
          <p:spPr bwMode="auto">
            <a:xfrm>
              <a:off x="3739" y="102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7" name="Oval 49"/>
            <p:cNvSpPr>
              <a:spLocks noChangeArrowheads="1"/>
            </p:cNvSpPr>
            <p:nvPr/>
          </p:nvSpPr>
          <p:spPr bwMode="auto">
            <a:xfrm>
              <a:off x="4014" y="229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8" name="Oval 50"/>
            <p:cNvSpPr>
              <a:spLocks noChangeArrowheads="1"/>
            </p:cNvSpPr>
            <p:nvPr/>
          </p:nvSpPr>
          <p:spPr bwMode="auto">
            <a:xfrm>
              <a:off x="4673" y="2315"/>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39" name="Text Box 51"/>
            <p:cNvSpPr txBox="1">
              <a:spLocks noChangeArrowheads="1"/>
            </p:cNvSpPr>
            <p:nvPr/>
          </p:nvSpPr>
          <p:spPr bwMode="auto">
            <a:xfrm>
              <a:off x="3834" y="107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B</a:t>
              </a:r>
            </a:p>
          </p:txBody>
        </p:sp>
        <p:sp>
          <p:nvSpPr>
            <p:cNvPr id="217140" name="Text Box 52"/>
            <p:cNvSpPr txBox="1">
              <a:spLocks noChangeArrowheads="1"/>
            </p:cNvSpPr>
            <p:nvPr/>
          </p:nvSpPr>
          <p:spPr bwMode="auto">
            <a:xfrm>
              <a:off x="4357" y="166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C</a:t>
              </a:r>
            </a:p>
          </p:txBody>
        </p:sp>
        <p:sp>
          <p:nvSpPr>
            <p:cNvPr id="217141" name="Text Box 53"/>
            <p:cNvSpPr txBox="1">
              <a:spLocks noChangeArrowheads="1"/>
            </p:cNvSpPr>
            <p:nvPr/>
          </p:nvSpPr>
          <p:spPr bwMode="auto">
            <a:xfrm>
              <a:off x="4061" y="23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D</a:t>
              </a:r>
            </a:p>
          </p:txBody>
        </p:sp>
        <p:sp>
          <p:nvSpPr>
            <p:cNvPr id="217142" name="Text Box 54"/>
            <p:cNvSpPr txBox="1">
              <a:spLocks noChangeArrowheads="1"/>
            </p:cNvSpPr>
            <p:nvPr/>
          </p:nvSpPr>
          <p:spPr bwMode="auto">
            <a:xfrm>
              <a:off x="4768" y="236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b="1"/>
                <a:t>E</a:t>
              </a:r>
            </a:p>
          </p:txBody>
        </p:sp>
        <p:sp>
          <p:nvSpPr>
            <p:cNvPr id="217143" name="Line 55"/>
            <p:cNvSpPr>
              <a:spLocks noChangeShapeType="1"/>
            </p:cNvSpPr>
            <p:nvPr/>
          </p:nvSpPr>
          <p:spPr bwMode="auto">
            <a:xfrm>
              <a:off x="3923" y="1389"/>
              <a:ext cx="384"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44" name="Line 56"/>
            <p:cNvSpPr>
              <a:spLocks noChangeShapeType="1"/>
            </p:cNvSpPr>
            <p:nvPr/>
          </p:nvSpPr>
          <p:spPr bwMode="auto">
            <a:xfrm flipH="1">
              <a:off x="4059" y="815"/>
              <a:ext cx="352" cy="25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48" name="Text Box 60"/>
            <p:cNvSpPr txBox="1">
              <a:spLocks noChangeArrowheads="1"/>
            </p:cNvSpPr>
            <p:nvPr/>
          </p:nvSpPr>
          <p:spPr bwMode="auto">
            <a:xfrm>
              <a:off x="4195" y="255"/>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t>二叉树</a:t>
              </a:r>
            </a:p>
          </p:txBody>
        </p:sp>
      </p:grpSp>
      <p:sp>
        <p:nvSpPr>
          <p:cNvPr id="217149" name="Text Box 61"/>
          <p:cNvSpPr txBox="1">
            <a:spLocks noChangeArrowheads="1"/>
          </p:cNvSpPr>
          <p:nvPr/>
        </p:nvSpPr>
        <p:spPr bwMode="auto">
          <a:xfrm>
            <a:off x="3132212" y="244475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a:t>存储</a:t>
            </a:r>
          </a:p>
        </p:txBody>
      </p:sp>
      <p:sp>
        <p:nvSpPr>
          <p:cNvPr id="217152" name="Text Box 64"/>
          <p:cNvSpPr txBox="1">
            <a:spLocks noChangeArrowheads="1"/>
          </p:cNvSpPr>
          <p:nvPr/>
        </p:nvSpPr>
        <p:spPr bwMode="auto">
          <a:xfrm>
            <a:off x="4067249" y="1579563"/>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a:t>对应</a:t>
            </a:r>
          </a:p>
        </p:txBody>
      </p:sp>
      <p:sp>
        <p:nvSpPr>
          <p:cNvPr id="217153" name="Text Box 65"/>
          <p:cNvSpPr txBox="1">
            <a:spLocks noChangeArrowheads="1"/>
          </p:cNvSpPr>
          <p:nvPr/>
        </p:nvSpPr>
        <p:spPr bwMode="auto">
          <a:xfrm>
            <a:off x="2843287" y="3525838"/>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a:t>解释</a:t>
            </a:r>
          </a:p>
        </p:txBody>
      </p:sp>
      <p:sp>
        <p:nvSpPr>
          <p:cNvPr id="217154" name="Text Box 66"/>
          <p:cNvSpPr txBox="1">
            <a:spLocks noChangeArrowheads="1"/>
          </p:cNvSpPr>
          <p:nvPr/>
        </p:nvSpPr>
        <p:spPr bwMode="auto">
          <a:xfrm>
            <a:off x="5003874" y="237331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a:t>存储</a:t>
            </a:r>
          </a:p>
        </p:txBody>
      </p:sp>
      <p:sp>
        <p:nvSpPr>
          <p:cNvPr id="217155" name="Text Box 67"/>
          <p:cNvSpPr txBox="1">
            <a:spLocks noChangeArrowheads="1"/>
          </p:cNvSpPr>
          <p:nvPr/>
        </p:nvSpPr>
        <p:spPr bwMode="auto">
          <a:xfrm>
            <a:off x="5363567" y="3525838"/>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dirty="0"/>
              <a:t>解释</a:t>
            </a:r>
          </a:p>
        </p:txBody>
      </p:sp>
      <p:sp>
        <p:nvSpPr>
          <p:cNvPr id="217156" name="AutoShape 68"/>
          <p:cNvSpPr>
            <a:spLocks noChangeArrowheads="1"/>
          </p:cNvSpPr>
          <p:nvPr/>
        </p:nvSpPr>
        <p:spPr bwMode="auto">
          <a:xfrm>
            <a:off x="3924374" y="2011363"/>
            <a:ext cx="1223963" cy="217487"/>
          </a:xfrm>
          <a:prstGeom prst="leftRightArrow">
            <a:avLst>
              <a:gd name="adj1" fmla="val 50000"/>
              <a:gd name="adj2" fmla="val 112555"/>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57" name="AutoShape 69"/>
          <p:cNvSpPr>
            <a:spLocks noChangeArrowheads="1"/>
          </p:cNvSpPr>
          <p:nvPr/>
        </p:nvSpPr>
        <p:spPr bwMode="auto">
          <a:xfrm rot="2212194">
            <a:off x="2843287" y="2876550"/>
            <a:ext cx="865187" cy="215900"/>
          </a:xfrm>
          <a:prstGeom prst="rightArrow">
            <a:avLst>
              <a:gd name="adj1" fmla="val 50000"/>
              <a:gd name="adj2" fmla="val 100184"/>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58" name="AutoShape 70"/>
          <p:cNvSpPr>
            <a:spLocks noChangeArrowheads="1"/>
          </p:cNvSpPr>
          <p:nvPr/>
        </p:nvSpPr>
        <p:spPr bwMode="auto">
          <a:xfrm rot="-2472402">
            <a:off x="5148337" y="2876550"/>
            <a:ext cx="863600" cy="215900"/>
          </a:xfrm>
          <a:prstGeom prst="leftArrow">
            <a:avLst>
              <a:gd name="adj1" fmla="val 50000"/>
              <a:gd name="adj2" fmla="val 100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59" name="AutoShape 71"/>
          <p:cNvSpPr>
            <a:spLocks noChangeArrowheads="1"/>
          </p:cNvSpPr>
          <p:nvPr/>
        </p:nvSpPr>
        <p:spPr bwMode="auto">
          <a:xfrm rot="-2472402">
            <a:off x="2916312" y="4100513"/>
            <a:ext cx="863600" cy="231775"/>
          </a:xfrm>
          <a:prstGeom prst="leftArrow">
            <a:avLst>
              <a:gd name="adj1" fmla="val 50000"/>
              <a:gd name="adj2" fmla="val 93151"/>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7160" name="AutoShape 72"/>
          <p:cNvSpPr>
            <a:spLocks noChangeArrowheads="1"/>
          </p:cNvSpPr>
          <p:nvPr/>
        </p:nvSpPr>
        <p:spPr bwMode="auto">
          <a:xfrm rot="2212194">
            <a:off x="5219774" y="4029075"/>
            <a:ext cx="865188" cy="215900"/>
          </a:xfrm>
          <a:prstGeom prst="rightArrow">
            <a:avLst>
              <a:gd name="adj1" fmla="val 50000"/>
              <a:gd name="adj2" fmla="val 100184"/>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nvGrpSpPr>
          <p:cNvPr id="217172" name="Group 84"/>
          <p:cNvGrpSpPr>
            <a:grpSpLocks/>
          </p:cNvGrpSpPr>
          <p:nvPr/>
        </p:nvGrpSpPr>
        <p:grpSpPr bwMode="auto">
          <a:xfrm>
            <a:off x="3924374" y="3068638"/>
            <a:ext cx="1008063" cy="384175"/>
            <a:chOff x="2488" y="436"/>
            <a:chExt cx="665" cy="215"/>
          </a:xfrm>
        </p:grpSpPr>
        <p:sp>
          <p:nvSpPr>
            <p:cNvPr id="217163" name="Rectangle 75"/>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164" name="Rectangle 76"/>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a:t>
              </a:r>
            </a:p>
          </p:txBody>
        </p:sp>
        <p:sp>
          <p:nvSpPr>
            <p:cNvPr id="217165" name="Rectangle 77"/>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166" name="Line 78"/>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67" name="Line 79"/>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68" name="Line 80"/>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69" name="Line 81"/>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70" name="Line 82"/>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71" name="Line 83"/>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173" name="Group 85"/>
          <p:cNvGrpSpPr>
            <a:grpSpLocks/>
          </p:cNvGrpSpPr>
          <p:nvPr/>
        </p:nvGrpSpPr>
        <p:grpSpPr bwMode="auto">
          <a:xfrm>
            <a:off x="3924374" y="3838575"/>
            <a:ext cx="1008063" cy="384175"/>
            <a:chOff x="2488" y="436"/>
            <a:chExt cx="665" cy="215"/>
          </a:xfrm>
        </p:grpSpPr>
        <p:sp>
          <p:nvSpPr>
            <p:cNvPr id="217174" name="Rectangle 8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175" name="Rectangle 8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B</a:t>
              </a:r>
            </a:p>
          </p:txBody>
        </p:sp>
        <p:sp>
          <p:nvSpPr>
            <p:cNvPr id="217176" name="Rectangle 8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177" name="Line 8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78" name="Line 9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79" name="Line 9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80" name="Line 9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81" name="Line 9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82" name="Line 9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183" name="Group 95"/>
          <p:cNvGrpSpPr>
            <a:grpSpLocks/>
          </p:cNvGrpSpPr>
          <p:nvPr/>
        </p:nvGrpSpPr>
        <p:grpSpPr bwMode="auto">
          <a:xfrm>
            <a:off x="3924374" y="4557713"/>
            <a:ext cx="1008063" cy="384175"/>
            <a:chOff x="2488" y="436"/>
            <a:chExt cx="665" cy="215"/>
          </a:xfrm>
        </p:grpSpPr>
        <p:sp>
          <p:nvSpPr>
            <p:cNvPr id="217184" name="Rectangle 9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185" name="Rectangle 9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C</a:t>
              </a:r>
            </a:p>
          </p:txBody>
        </p:sp>
        <p:sp>
          <p:nvSpPr>
            <p:cNvPr id="217186" name="Rectangle 9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187" name="Line 9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88" name="Line 10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89" name="Line 10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90" name="Line 10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91" name="Line 10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92" name="Line 10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193" name="Group 105"/>
          <p:cNvGrpSpPr>
            <a:grpSpLocks/>
          </p:cNvGrpSpPr>
          <p:nvPr/>
        </p:nvGrpSpPr>
        <p:grpSpPr bwMode="auto">
          <a:xfrm>
            <a:off x="1259855" y="5302250"/>
            <a:ext cx="1008063" cy="360363"/>
            <a:chOff x="2488" y="436"/>
            <a:chExt cx="665" cy="215"/>
          </a:xfrm>
        </p:grpSpPr>
        <p:sp>
          <p:nvSpPr>
            <p:cNvPr id="217194" name="Rectangle 10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195" name="Rectangle 10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C</a:t>
              </a:r>
            </a:p>
          </p:txBody>
        </p:sp>
        <p:sp>
          <p:nvSpPr>
            <p:cNvPr id="217196" name="Rectangle 10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197" name="Line 10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98" name="Line 11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199" name="Line 11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00" name="Line 11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01" name="Line 11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02" name="Line 11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03" name="Group 115"/>
          <p:cNvGrpSpPr>
            <a:grpSpLocks/>
          </p:cNvGrpSpPr>
          <p:nvPr/>
        </p:nvGrpSpPr>
        <p:grpSpPr bwMode="auto">
          <a:xfrm>
            <a:off x="3924374" y="5278438"/>
            <a:ext cx="1008063" cy="384175"/>
            <a:chOff x="2488" y="436"/>
            <a:chExt cx="665" cy="215"/>
          </a:xfrm>
        </p:grpSpPr>
        <p:sp>
          <p:nvSpPr>
            <p:cNvPr id="217204" name="Rectangle 11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05" name="Rectangle 11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D</a:t>
              </a:r>
            </a:p>
          </p:txBody>
        </p:sp>
        <p:sp>
          <p:nvSpPr>
            <p:cNvPr id="217206" name="Rectangle 11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07" name="Line 11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08" name="Line 12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09" name="Line 12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10" name="Line 12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11" name="Line 12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12" name="Line 12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13" name="Group 125"/>
          <p:cNvGrpSpPr>
            <a:grpSpLocks/>
          </p:cNvGrpSpPr>
          <p:nvPr/>
        </p:nvGrpSpPr>
        <p:grpSpPr bwMode="auto">
          <a:xfrm>
            <a:off x="828055" y="4581525"/>
            <a:ext cx="1008063" cy="360363"/>
            <a:chOff x="2488" y="436"/>
            <a:chExt cx="665" cy="215"/>
          </a:xfrm>
        </p:grpSpPr>
        <p:sp>
          <p:nvSpPr>
            <p:cNvPr id="217214" name="Rectangle 12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15" name="Rectangle 12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a:t>
              </a:r>
            </a:p>
          </p:txBody>
        </p:sp>
        <p:sp>
          <p:nvSpPr>
            <p:cNvPr id="217216" name="Rectangle 12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217" name="Line 12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18" name="Line 13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19" name="Line 13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20" name="Line 13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21" name="Line 13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22" name="Line 13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23" name="Group 135"/>
          <p:cNvGrpSpPr>
            <a:grpSpLocks/>
          </p:cNvGrpSpPr>
          <p:nvPr/>
        </p:nvGrpSpPr>
        <p:grpSpPr bwMode="auto">
          <a:xfrm>
            <a:off x="2483768" y="5302250"/>
            <a:ext cx="1008062" cy="360363"/>
            <a:chOff x="2488" y="436"/>
            <a:chExt cx="665" cy="215"/>
          </a:xfrm>
        </p:grpSpPr>
        <p:sp>
          <p:nvSpPr>
            <p:cNvPr id="217224" name="Rectangle 13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25" name="Rectangle 13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E</a:t>
              </a:r>
            </a:p>
          </p:txBody>
        </p:sp>
        <p:sp>
          <p:nvSpPr>
            <p:cNvPr id="217226" name="Rectangle 13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27" name="Line 13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28" name="Line 14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29" name="Line 14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30" name="Line 14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31" name="Line 14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32" name="Line 14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33" name="Group 145"/>
          <p:cNvGrpSpPr>
            <a:grpSpLocks/>
          </p:cNvGrpSpPr>
          <p:nvPr/>
        </p:nvGrpSpPr>
        <p:grpSpPr bwMode="auto">
          <a:xfrm>
            <a:off x="6012060" y="4941888"/>
            <a:ext cx="1008063" cy="360362"/>
            <a:chOff x="2488" y="436"/>
            <a:chExt cx="665" cy="215"/>
          </a:xfrm>
        </p:grpSpPr>
        <p:sp>
          <p:nvSpPr>
            <p:cNvPr id="217234" name="Rectangle 14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235" name="Rectangle 14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B</a:t>
              </a:r>
            </a:p>
          </p:txBody>
        </p:sp>
        <p:sp>
          <p:nvSpPr>
            <p:cNvPr id="217236" name="Rectangle 14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37" name="Line 14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38" name="Line 15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39" name="Line 15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40" name="Line 15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41" name="Line 15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42" name="Line 15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43" name="Group 155"/>
          <p:cNvGrpSpPr>
            <a:grpSpLocks/>
          </p:cNvGrpSpPr>
          <p:nvPr/>
        </p:nvGrpSpPr>
        <p:grpSpPr bwMode="auto">
          <a:xfrm>
            <a:off x="3924374" y="5999163"/>
            <a:ext cx="1008063" cy="384175"/>
            <a:chOff x="2488" y="436"/>
            <a:chExt cx="665" cy="215"/>
          </a:xfrm>
        </p:grpSpPr>
        <p:sp>
          <p:nvSpPr>
            <p:cNvPr id="217244" name="Rectangle 15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45" name="Rectangle 15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E</a:t>
              </a:r>
            </a:p>
          </p:txBody>
        </p:sp>
        <p:sp>
          <p:nvSpPr>
            <p:cNvPr id="217246" name="Rectangle 15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47" name="Line 15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48" name="Line 16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49" name="Line 16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50" name="Line 16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51" name="Line 16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52" name="Line 16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53" name="Group 165"/>
          <p:cNvGrpSpPr>
            <a:grpSpLocks/>
          </p:cNvGrpSpPr>
          <p:nvPr/>
        </p:nvGrpSpPr>
        <p:grpSpPr bwMode="auto">
          <a:xfrm>
            <a:off x="35893" y="5302250"/>
            <a:ext cx="1008062" cy="360363"/>
            <a:chOff x="2488" y="436"/>
            <a:chExt cx="665" cy="215"/>
          </a:xfrm>
        </p:grpSpPr>
        <p:sp>
          <p:nvSpPr>
            <p:cNvPr id="217254" name="Rectangle 16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255" name="Rectangle 16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B</a:t>
              </a:r>
            </a:p>
          </p:txBody>
        </p:sp>
        <p:sp>
          <p:nvSpPr>
            <p:cNvPr id="217256" name="Rectangle 16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57" name="Line 16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58" name="Line 17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59" name="Line 17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60" name="Line 17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61" name="Line 17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62" name="Line 17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63" name="Group 175"/>
          <p:cNvGrpSpPr>
            <a:grpSpLocks/>
          </p:cNvGrpSpPr>
          <p:nvPr/>
        </p:nvGrpSpPr>
        <p:grpSpPr bwMode="auto">
          <a:xfrm>
            <a:off x="6804223" y="4365625"/>
            <a:ext cx="1008062" cy="360363"/>
            <a:chOff x="2488" y="436"/>
            <a:chExt cx="665" cy="215"/>
          </a:xfrm>
        </p:grpSpPr>
        <p:sp>
          <p:nvSpPr>
            <p:cNvPr id="217264" name="Rectangle 17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65" name="Rectangle 17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a:t>
              </a:r>
            </a:p>
          </p:txBody>
        </p:sp>
        <p:sp>
          <p:nvSpPr>
            <p:cNvPr id="217266" name="Rectangle 17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267" name="Line 17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68" name="Line 18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69" name="Line 18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70" name="Line 18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71" name="Line 18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72" name="Line 18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73" name="Group 185"/>
          <p:cNvGrpSpPr>
            <a:grpSpLocks/>
          </p:cNvGrpSpPr>
          <p:nvPr/>
        </p:nvGrpSpPr>
        <p:grpSpPr bwMode="auto">
          <a:xfrm>
            <a:off x="6804223" y="5516563"/>
            <a:ext cx="1008062" cy="360362"/>
            <a:chOff x="2488" y="436"/>
            <a:chExt cx="665" cy="215"/>
          </a:xfrm>
        </p:grpSpPr>
        <p:sp>
          <p:nvSpPr>
            <p:cNvPr id="217274" name="Rectangle 18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275" name="Rectangle 18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C</a:t>
              </a:r>
            </a:p>
          </p:txBody>
        </p:sp>
        <p:sp>
          <p:nvSpPr>
            <p:cNvPr id="217276" name="Rectangle 18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endParaRPr lang="x-none" altLang="x-none" sz="2000"/>
            </a:p>
          </p:txBody>
        </p:sp>
        <p:sp>
          <p:nvSpPr>
            <p:cNvPr id="217277" name="Line 18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78" name="Line 19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79" name="Line 19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80" name="Line 19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81" name="Line 19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82" name="Line 19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83" name="Group 195"/>
          <p:cNvGrpSpPr>
            <a:grpSpLocks/>
          </p:cNvGrpSpPr>
          <p:nvPr/>
        </p:nvGrpSpPr>
        <p:grpSpPr bwMode="auto">
          <a:xfrm>
            <a:off x="6012060" y="6237288"/>
            <a:ext cx="1008063" cy="360362"/>
            <a:chOff x="2488" y="436"/>
            <a:chExt cx="665" cy="215"/>
          </a:xfrm>
        </p:grpSpPr>
        <p:sp>
          <p:nvSpPr>
            <p:cNvPr id="217284" name="Rectangle 19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85" name="Rectangle 19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D</a:t>
              </a:r>
            </a:p>
          </p:txBody>
        </p:sp>
        <p:sp>
          <p:nvSpPr>
            <p:cNvPr id="217286" name="Rectangle 19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87" name="Line 19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88" name="Line 20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89" name="Line 20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90" name="Line 20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91" name="Line 20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92" name="Line 20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293" name="Group 205"/>
          <p:cNvGrpSpPr>
            <a:grpSpLocks/>
          </p:cNvGrpSpPr>
          <p:nvPr/>
        </p:nvGrpSpPr>
        <p:grpSpPr bwMode="auto">
          <a:xfrm>
            <a:off x="7596385" y="6237288"/>
            <a:ext cx="1008063" cy="360362"/>
            <a:chOff x="2488" y="436"/>
            <a:chExt cx="665" cy="215"/>
          </a:xfrm>
        </p:grpSpPr>
        <p:sp>
          <p:nvSpPr>
            <p:cNvPr id="217294" name="Rectangle 20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95" name="Rectangle 20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E</a:t>
              </a:r>
            </a:p>
          </p:txBody>
        </p:sp>
        <p:sp>
          <p:nvSpPr>
            <p:cNvPr id="217296" name="Rectangle 20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297" name="Line 20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98" name="Line 21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299" name="Line 21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00" name="Line 21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01" name="Line 21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02" name="Line 21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grpSp>
        <p:nvGrpSpPr>
          <p:cNvPr id="217303" name="Group 215"/>
          <p:cNvGrpSpPr>
            <a:grpSpLocks/>
          </p:cNvGrpSpPr>
          <p:nvPr/>
        </p:nvGrpSpPr>
        <p:grpSpPr bwMode="auto">
          <a:xfrm>
            <a:off x="1259855" y="6021388"/>
            <a:ext cx="1008063" cy="360362"/>
            <a:chOff x="2488" y="436"/>
            <a:chExt cx="665" cy="215"/>
          </a:xfrm>
        </p:grpSpPr>
        <p:sp>
          <p:nvSpPr>
            <p:cNvPr id="217304" name="Rectangle 216"/>
            <p:cNvSpPr>
              <a:spLocks noChangeArrowheads="1"/>
            </p:cNvSpPr>
            <p:nvPr/>
          </p:nvSpPr>
          <p:spPr bwMode="auto">
            <a:xfrm>
              <a:off x="2932"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305" name="Rectangle 217"/>
            <p:cNvSpPr>
              <a:spLocks noChangeArrowheads="1"/>
            </p:cNvSpPr>
            <p:nvPr/>
          </p:nvSpPr>
          <p:spPr bwMode="auto">
            <a:xfrm>
              <a:off x="2709" y="436"/>
              <a:ext cx="22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D</a:t>
              </a:r>
            </a:p>
          </p:txBody>
        </p:sp>
        <p:sp>
          <p:nvSpPr>
            <p:cNvPr id="217306" name="Rectangle 218"/>
            <p:cNvSpPr>
              <a:spLocks noChangeArrowheads="1"/>
            </p:cNvSpPr>
            <p:nvPr/>
          </p:nvSpPr>
          <p:spPr bwMode="auto">
            <a:xfrm>
              <a:off x="2488" y="436"/>
              <a:ext cx="22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Font typeface="Monotype Sorts" charset="2"/>
                <a:buChar char="§"/>
                <a:defRPr kumimoji="1" sz="2800">
                  <a:solidFill>
                    <a:schemeClr val="tx1"/>
                  </a:solidFill>
                  <a:latin typeface="Times New Roman" charset="0"/>
                  <a:ea typeface="宋体" charset="-122"/>
                </a:defRPr>
              </a:lvl1pPr>
              <a:lvl2pPr>
                <a:spcBef>
                  <a:spcPct val="20000"/>
                </a:spcBef>
                <a:buClr>
                  <a:schemeClr val="bg2"/>
                </a:buClr>
                <a:buSzPct val="50000"/>
                <a:buFont typeface="Monotype Sorts" charset="2"/>
                <a:buChar char="l"/>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eaLnBrk="1" hangingPunct="1">
                <a:buFont typeface="Monotype Sorts" charset="2"/>
                <a:buNone/>
                <a:defRPr/>
              </a:pPr>
              <a:r>
                <a:rPr lang="en-US" altLang="zh-CN" sz="2000"/>
                <a:t>∧</a:t>
              </a:r>
            </a:p>
          </p:txBody>
        </p:sp>
        <p:sp>
          <p:nvSpPr>
            <p:cNvPr id="217307" name="Line 219"/>
            <p:cNvSpPr>
              <a:spLocks noChangeShapeType="1"/>
            </p:cNvSpPr>
            <p:nvPr/>
          </p:nvSpPr>
          <p:spPr bwMode="auto">
            <a:xfrm>
              <a:off x="2488" y="436"/>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08" name="Line 220"/>
            <p:cNvSpPr>
              <a:spLocks noChangeShapeType="1"/>
            </p:cNvSpPr>
            <p:nvPr/>
          </p:nvSpPr>
          <p:spPr bwMode="auto">
            <a:xfrm>
              <a:off x="2488" y="651"/>
              <a:ext cx="66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09" name="Line 221"/>
            <p:cNvSpPr>
              <a:spLocks noChangeShapeType="1"/>
            </p:cNvSpPr>
            <p:nvPr/>
          </p:nvSpPr>
          <p:spPr bwMode="auto">
            <a:xfrm>
              <a:off x="2488"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0" name="Line 222"/>
            <p:cNvSpPr>
              <a:spLocks noChangeShapeType="1"/>
            </p:cNvSpPr>
            <p:nvPr/>
          </p:nvSpPr>
          <p:spPr bwMode="auto">
            <a:xfrm>
              <a:off x="2709"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1" name="Line 223"/>
            <p:cNvSpPr>
              <a:spLocks noChangeShapeType="1"/>
            </p:cNvSpPr>
            <p:nvPr/>
          </p:nvSpPr>
          <p:spPr bwMode="auto">
            <a:xfrm>
              <a:off x="2932" y="436"/>
              <a:ext cx="0" cy="2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2" name="Line 224"/>
            <p:cNvSpPr>
              <a:spLocks noChangeShapeType="1"/>
            </p:cNvSpPr>
            <p:nvPr/>
          </p:nvSpPr>
          <p:spPr bwMode="auto">
            <a:xfrm>
              <a:off x="3153" y="436"/>
              <a:ext cx="0" cy="2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grpSp>
      <p:sp>
        <p:nvSpPr>
          <p:cNvPr id="217313" name="Text Box 225"/>
          <p:cNvSpPr txBox="1">
            <a:spLocks noChangeArrowheads="1"/>
          </p:cNvSpPr>
          <p:nvPr/>
        </p:nvSpPr>
        <p:spPr bwMode="auto">
          <a:xfrm>
            <a:off x="2484438" y="188913"/>
            <a:ext cx="395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solidFill>
                  <a:srgbClr val="990000"/>
                </a:solidFill>
                <a:ea typeface="楷体_GB2312" charset="0"/>
              </a:rPr>
              <a:t>树与二叉树的对应关系示例</a:t>
            </a:r>
          </a:p>
        </p:txBody>
      </p:sp>
      <p:sp>
        <p:nvSpPr>
          <p:cNvPr id="217314" name="Line 226"/>
          <p:cNvSpPr>
            <a:spLocks noChangeShapeType="1"/>
          </p:cNvSpPr>
          <p:nvPr/>
        </p:nvSpPr>
        <p:spPr bwMode="auto">
          <a:xfrm>
            <a:off x="4067249" y="3355975"/>
            <a:ext cx="0" cy="504825"/>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5" name="Line 227"/>
          <p:cNvSpPr>
            <a:spLocks noChangeShapeType="1"/>
          </p:cNvSpPr>
          <p:nvPr/>
        </p:nvSpPr>
        <p:spPr bwMode="auto">
          <a:xfrm>
            <a:off x="4787974" y="4076700"/>
            <a:ext cx="0" cy="504825"/>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6" name="Line 228"/>
          <p:cNvSpPr>
            <a:spLocks noChangeShapeType="1"/>
          </p:cNvSpPr>
          <p:nvPr/>
        </p:nvSpPr>
        <p:spPr bwMode="auto">
          <a:xfrm>
            <a:off x="4067249" y="4797425"/>
            <a:ext cx="0" cy="503238"/>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7" name="Line 229"/>
          <p:cNvSpPr>
            <a:spLocks noChangeShapeType="1"/>
          </p:cNvSpPr>
          <p:nvPr/>
        </p:nvSpPr>
        <p:spPr bwMode="auto">
          <a:xfrm flipH="1">
            <a:off x="540718" y="4797425"/>
            <a:ext cx="431800" cy="503238"/>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8" name="Line 230"/>
          <p:cNvSpPr>
            <a:spLocks noChangeShapeType="1"/>
          </p:cNvSpPr>
          <p:nvPr/>
        </p:nvSpPr>
        <p:spPr bwMode="auto">
          <a:xfrm>
            <a:off x="899493" y="5516563"/>
            <a:ext cx="360362" cy="0"/>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19" name="Line 231"/>
          <p:cNvSpPr>
            <a:spLocks noChangeShapeType="1"/>
          </p:cNvSpPr>
          <p:nvPr/>
        </p:nvSpPr>
        <p:spPr bwMode="auto">
          <a:xfrm>
            <a:off x="2052018" y="5516563"/>
            <a:ext cx="431800" cy="0"/>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0" name="Line 232"/>
          <p:cNvSpPr>
            <a:spLocks noChangeShapeType="1"/>
          </p:cNvSpPr>
          <p:nvPr/>
        </p:nvSpPr>
        <p:spPr bwMode="auto">
          <a:xfrm>
            <a:off x="1404318" y="5516563"/>
            <a:ext cx="0" cy="504825"/>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2" name="Line 234"/>
          <p:cNvSpPr>
            <a:spLocks noChangeShapeType="1"/>
          </p:cNvSpPr>
          <p:nvPr/>
        </p:nvSpPr>
        <p:spPr bwMode="auto">
          <a:xfrm flipH="1">
            <a:off x="6516885" y="4508500"/>
            <a:ext cx="431800" cy="433388"/>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3" name="Line 235"/>
          <p:cNvSpPr>
            <a:spLocks noChangeShapeType="1"/>
          </p:cNvSpPr>
          <p:nvPr/>
        </p:nvSpPr>
        <p:spPr bwMode="auto">
          <a:xfrm>
            <a:off x="6877248" y="5084763"/>
            <a:ext cx="431800" cy="431800"/>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4" name="Line 236"/>
          <p:cNvSpPr>
            <a:spLocks noChangeShapeType="1"/>
          </p:cNvSpPr>
          <p:nvPr/>
        </p:nvSpPr>
        <p:spPr bwMode="auto">
          <a:xfrm flipH="1">
            <a:off x="6516885" y="5734050"/>
            <a:ext cx="431800" cy="503238"/>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5" name="Line 237"/>
          <p:cNvSpPr>
            <a:spLocks noChangeShapeType="1"/>
          </p:cNvSpPr>
          <p:nvPr/>
        </p:nvSpPr>
        <p:spPr bwMode="auto">
          <a:xfrm>
            <a:off x="7669410" y="5734050"/>
            <a:ext cx="431800" cy="503238"/>
          </a:xfrm>
          <a:prstGeom prst="line">
            <a:avLst/>
          </a:prstGeom>
          <a:noFill/>
          <a:ln w="1905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6" name="Line 238"/>
          <p:cNvSpPr>
            <a:spLocks noChangeShapeType="1"/>
          </p:cNvSpPr>
          <p:nvPr/>
        </p:nvSpPr>
        <p:spPr bwMode="auto">
          <a:xfrm>
            <a:off x="4932437" y="4724400"/>
            <a:ext cx="2159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7" name="Line 239"/>
          <p:cNvSpPr>
            <a:spLocks noChangeShapeType="1"/>
          </p:cNvSpPr>
          <p:nvPr/>
        </p:nvSpPr>
        <p:spPr bwMode="auto">
          <a:xfrm>
            <a:off x="5148337" y="4724400"/>
            <a:ext cx="0" cy="144145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17328" name="Line 240"/>
          <p:cNvSpPr>
            <a:spLocks noChangeShapeType="1"/>
          </p:cNvSpPr>
          <p:nvPr/>
        </p:nvSpPr>
        <p:spPr bwMode="auto">
          <a:xfrm flipH="1">
            <a:off x="4932437" y="6165850"/>
            <a:ext cx="2159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Tree>
  </p:cSld>
  <p:clrMapOvr>
    <a:masterClrMapping/>
  </p:clrMapOvr>
  <p:transition spd="med">
    <p:pull di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520" name="Text Box 192"/>
          <p:cNvSpPr txBox="1">
            <a:spLocks noChangeArrowheads="1"/>
          </p:cNvSpPr>
          <p:nvPr/>
        </p:nvSpPr>
        <p:spPr bwMode="auto">
          <a:xfrm>
            <a:off x="2484438" y="307975"/>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solidFill>
                  <a:srgbClr val="990000"/>
                </a:solidFill>
                <a:ea typeface="楷体_GB2312" charset="0"/>
              </a:rPr>
              <a:t>森林与二叉树的对应关系示例</a:t>
            </a:r>
          </a:p>
        </p:txBody>
      </p:sp>
      <p:sp>
        <p:nvSpPr>
          <p:cNvPr id="227535" name="Oval 207"/>
          <p:cNvSpPr>
            <a:spLocks noChangeArrowheads="1"/>
          </p:cNvSpPr>
          <p:nvPr/>
        </p:nvSpPr>
        <p:spPr bwMode="auto">
          <a:xfrm>
            <a:off x="1187450" y="1125538"/>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A</a:t>
            </a:r>
          </a:p>
        </p:txBody>
      </p:sp>
      <p:sp>
        <p:nvSpPr>
          <p:cNvPr id="227536" name="Oval 208"/>
          <p:cNvSpPr>
            <a:spLocks noChangeArrowheads="1"/>
          </p:cNvSpPr>
          <p:nvPr/>
        </p:nvSpPr>
        <p:spPr bwMode="auto">
          <a:xfrm>
            <a:off x="611188" y="17732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B</a:t>
            </a:r>
          </a:p>
        </p:txBody>
      </p:sp>
      <p:sp>
        <p:nvSpPr>
          <p:cNvPr id="227537" name="Oval 209"/>
          <p:cNvSpPr>
            <a:spLocks noChangeArrowheads="1"/>
          </p:cNvSpPr>
          <p:nvPr/>
        </p:nvSpPr>
        <p:spPr bwMode="auto">
          <a:xfrm>
            <a:off x="1187450" y="1773238"/>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C</a:t>
            </a:r>
          </a:p>
        </p:txBody>
      </p:sp>
      <p:sp>
        <p:nvSpPr>
          <p:cNvPr id="227538" name="Oval 210"/>
          <p:cNvSpPr>
            <a:spLocks noChangeArrowheads="1"/>
          </p:cNvSpPr>
          <p:nvPr/>
        </p:nvSpPr>
        <p:spPr bwMode="auto">
          <a:xfrm>
            <a:off x="1763713" y="17732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D</a:t>
            </a:r>
          </a:p>
        </p:txBody>
      </p:sp>
      <p:sp>
        <p:nvSpPr>
          <p:cNvPr id="227539" name="Oval 211"/>
          <p:cNvSpPr>
            <a:spLocks noChangeArrowheads="1"/>
          </p:cNvSpPr>
          <p:nvPr/>
        </p:nvSpPr>
        <p:spPr bwMode="auto">
          <a:xfrm>
            <a:off x="2339975" y="1125538"/>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E</a:t>
            </a:r>
          </a:p>
        </p:txBody>
      </p:sp>
      <p:sp>
        <p:nvSpPr>
          <p:cNvPr id="227540" name="Oval 212"/>
          <p:cNvSpPr>
            <a:spLocks noChangeArrowheads="1"/>
          </p:cNvSpPr>
          <p:nvPr/>
        </p:nvSpPr>
        <p:spPr bwMode="auto">
          <a:xfrm>
            <a:off x="2339975" y="1773238"/>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F</a:t>
            </a:r>
          </a:p>
        </p:txBody>
      </p:sp>
      <p:sp>
        <p:nvSpPr>
          <p:cNvPr id="227541" name="Oval 213"/>
          <p:cNvSpPr>
            <a:spLocks noChangeArrowheads="1"/>
          </p:cNvSpPr>
          <p:nvPr/>
        </p:nvSpPr>
        <p:spPr bwMode="auto">
          <a:xfrm>
            <a:off x="3203575" y="1125538"/>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G</a:t>
            </a:r>
          </a:p>
        </p:txBody>
      </p:sp>
      <p:sp>
        <p:nvSpPr>
          <p:cNvPr id="227542" name="Oval 214"/>
          <p:cNvSpPr>
            <a:spLocks noChangeArrowheads="1"/>
          </p:cNvSpPr>
          <p:nvPr/>
        </p:nvSpPr>
        <p:spPr bwMode="auto">
          <a:xfrm>
            <a:off x="2843213" y="17732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H</a:t>
            </a:r>
          </a:p>
        </p:txBody>
      </p:sp>
      <p:sp>
        <p:nvSpPr>
          <p:cNvPr id="227543" name="Oval 215"/>
          <p:cNvSpPr>
            <a:spLocks noChangeArrowheads="1"/>
          </p:cNvSpPr>
          <p:nvPr/>
        </p:nvSpPr>
        <p:spPr bwMode="auto">
          <a:xfrm>
            <a:off x="3563938" y="17732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I</a:t>
            </a:r>
          </a:p>
        </p:txBody>
      </p:sp>
      <p:sp>
        <p:nvSpPr>
          <p:cNvPr id="227544" name="Oval 216"/>
          <p:cNvSpPr>
            <a:spLocks noChangeArrowheads="1"/>
          </p:cNvSpPr>
          <p:nvPr/>
        </p:nvSpPr>
        <p:spPr bwMode="auto">
          <a:xfrm>
            <a:off x="3563938" y="24209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J</a:t>
            </a:r>
          </a:p>
        </p:txBody>
      </p:sp>
      <p:sp>
        <p:nvSpPr>
          <p:cNvPr id="227545" name="Oval 217"/>
          <p:cNvSpPr>
            <a:spLocks noChangeArrowheads="1"/>
          </p:cNvSpPr>
          <p:nvPr/>
        </p:nvSpPr>
        <p:spPr bwMode="auto">
          <a:xfrm>
            <a:off x="1403350" y="3933825"/>
            <a:ext cx="360363"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A</a:t>
            </a:r>
          </a:p>
        </p:txBody>
      </p:sp>
      <p:sp>
        <p:nvSpPr>
          <p:cNvPr id="227546" name="Oval 218"/>
          <p:cNvSpPr>
            <a:spLocks noChangeArrowheads="1"/>
          </p:cNvSpPr>
          <p:nvPr/>
        </p:nvSpPr>
        <p:spPr bwMode="auto">
          <a:xfrm>
            <a:off x="827088" y="4581525"/>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B</a:t>
            </a:r>
          </a:p>
        </p:txBody>
      </p:sp>
      <p:sp>
        <p:nvSpPr>
          <p:cNvPr id="227547" name="Oval 219"/>
          <p:cNvSpPr>
            <a:spLocks noChangeArrowheads="1"/>
          </p:cNvSpPr>
          <p:nvPr/>
        </p:nvSpPr>
        <p:spPr bwMode="auto">
          <a:xfrm>
            <a:off x="1403350" y="5084763"/>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C</a:t>
            </a:r>
          </a:p>
        </p:txBody>
      </p:sp>
      <p:sp>
        <p:nvSpPr>
          <p:cNvPr id="227548" name="Oval 220"/>
          <p:cNvSpPr>
            <a:spLocks noChangeArrowheads="1"/>
          </p:cNvSpPr>
          <p:nvPr/>
        </p:nvSpPr>
        <p:spPr bwMode="auto">
          <a:xfrm>
            <a:off x="1979613" y="5661025"/>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D</a:t>
            </a:r>
          </a:p>
        </p:txBody>
      </p:sp>
      <p:sp>
        <p:nvSpPr>
          <p:cNvPr id="227549" name="Oval 221"/>
          <p:cNvSpPr>
            <a:spLocks noChangeArrowheads="1"/>
          </p:cNvSpPr>
          <p:nvPr/>
        </p:nvSpPr>
        <p:spPr bwMode="auto">
          <a:xfrm>
            <a:off x="2555875" y="3933825"/>
            <a:ext cx="360363"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E</a:t>
            </a:r>
          </a:p>
        </p:txBody>
      </p:sp>
      <p:sp>
        <p:nvSpPr>
          <p:cNvPr id="227550" name="Oval 222"/>
          <p:cNvSpPr>
            <a:spLocks noChangeArrowheads="1"/>
          </p:cNvSpPr>
          <p:nvPr/>
        </p:nvSpPr>
        <p:spPr bwMode="auto">
          <a:xfrm>
            <a:off x="2195513" y="4581525"/>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F</a:t>
            </a:r>
          </a:p>
        </p:txBody>
      </p:sp>
      <p:sp>
        <p:nvSpPr>
          <p:cNvPr id="227551" name="Oval 223"/>
          <p:cNvSpPr>
            <a:spLocks noChangeArrowheads="1"/>
          </p:cNvSpPr>
          <p:nvPr/>
        </p:nvSpPr>
        <p:spPr bwMode="auto">
          <a:xfrm>
            <a:off x="3419475" y="3933825"/>
            <a:ext cx="360363"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G</a:t>
            </a:r>
          </a:p>
        </p:txBody>
      </p:sp>
      <p:sp>
        <p:nvSpPr>
          <p:cNvPr id="227552" name="Oval 224"/>
          <p:cNvSpPr>
            <a:spLocks noChangeArrowheads="1"/>
          </p:cNvSpPr>
          <p:nvPr/>
        </p:nvSpPr>
        <p:spPr bwMode="auto">
          <a:xfrm>
            <a:off x="3059113" y="4581525"/>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H</a:t>
            </a:r>
          </a:p>
        </p:txBody>
      </p:sp>
      <p:sp>
        <p:nvSpPr>
          <p:cNvPr id="227553" name="Oval 225"/>
          <p:cNvSpPr>
            <a:spLocks noChangeArrowheads="1"/>
          </p:cNvSpPr>
          <p:nvPr/>
        </p:nvSpPr>
        <p:spPr bwMode="auto">
          <a:xfrm>
            <a:off x="3635375" y="5084763"/>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I</a:t>
            </a:r>
          </a:p>
        </p:txBody>
      </p:sp>
      <p:sp>
        <p:nvSpPr>
          <p:cNvPr id="227554" name="Oval 226"/>
          <p:cNvSpPr>
            <a:spLocks noChangeArrowheads="1"/>
          </p:cNvSpPr>
          <p:nvPr/>
        </p:nvSpPr>
        <p:spPr bwMode="auto">
          <a:xfrm>
            <a:off x="3132138" y="5661025"/>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J</a:t>
            </a:r>
          </a:p>
        </p:txBody>
      </p:sp>
      <p:sp>
        <p:nvSpPr>
          <p:cNvPr id="227555" name="Oval 227"/>
          <p:cNvSpPr>
            <a:spLocks noChangeArrowheads="1"/>
          </p:cNvSpPr>
          <p:nvPr/>
        </p:nvSpPr>
        <p:spPr bwMode="auto">
          <a:xfrm>
            <a:off x="6732588" y="11255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A</a:t>
            </a:r>
          </a:p>
        </p:txBody>
      </p:sp>
      <p:sp>
        <p:nvSpPr>
          <p:cNvPr id="227556" name="Oval 228"/>
          <p:cNvSpPr>
            <a:spLocks noChangeArrowheads="1"/>
          </p:cNvSpPr>
          <p:nvPr/>
        </p:nvSpPr>
        <p:spPr bwMode="auto">
          <a:xfrm>
            <a:off x="5938838" y="1773238"/>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B</a:t>
            </a:r>
          </a:p>
        </p:txBody>
      </p:sp>
      <p:sp>
        <p:nvSpPr>
          <p:cNvPr id="227557" name="Oval 229"/>
          <p:cNvSpPr>
            <a:spLocks noChangeArrowheads="1"/>
          </p:cNvSpPr>
          <p:nvPr/>
        </p:nvSpPr>
        <p:spPr bwMode="auto">
          <a:xfrm>
            <a:off x="6515100" y="2349500"/>
            <a:ext cx="360363"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C</a:t>
            </a:r>
          </a:p>
        </p:txBody>
      </p:sp>
      <p:sp>
        <p:nvSpPr>
          <p:cNvPr id="227558" name="Oval 230"/>
          <p:cNvSpPr>
            <a:spLocks noChangeArrowheads="1"/>
          </p:cNvSpPr>
          <p:nvPr/>
        </p:nvSpPr>
        <p:spPr bwMode="auto">
          <a:xfrm>
            <a:off x="7091363" y="2925763"/>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D</a:t>
            </a:r>
          </a:p>
        </p:txBody>
      </p:sp>
      <p:sp>
        <p:nvSpPr>
          <p:cNvPr id="227559" name="Oval 231"/>
          <p:cNvSpPr>
            <a:spLocks noChangeArrowheads="1"/>
          </p:cNvSpPr>
          <p:nvPr/>
        </p:nvSpPr>
        <p:spPr bwMode="auto">
          <a:xfrm>
            <a:off x="7667625" y="1701800"/>
            <a:ext cx="360363"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E</a:t>
            </a:r>
          </a:p>
        </p:txBody>
      </p:sp>
      <p:sp>
        <p:nvSpPr>
          <p:cNvPr id="227560" name="Oval 232"/>
          <p:cNvSpPr>
            <a:spLocks noChangeArrowheads="1"/>
          </p:cNvSpPr>
          <p:nvPr/>
        </p:nvSpPr>
        <p:spPr bwMode="auto">
          <a:xfrm>
            <a:off x="7380288" y="2349500"/>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F</a:t>
            </a:r>
          </a:p>
        </p:txBody>
      </p:sp>
      <p:sp>
        <p:nvSpPr>
          <p:cNvPr id="227561" name="Oval 233"/>
          <p:cNvSpPr>
            <a:spLocks noChangeArrowheads="1"/>
          </p:cNvSpPr>
          <p:nvPr/>
        </p:nvSpPr>
        <p:spPr bwMode="auto">
          <a:xfrm>
            <a:off x="8316913" y="2349500"/>
            <a:ext cx="360362" cy="3603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G</a:t>
            </a:r>
          </a:p>
        </p:txBody>
      </p:sp>
      <p:sp>
        <p:nvSpPr>
          <p:cNvPr id="227562" name="Oval 234"/>
          <p:cNvSpPr>
            <a:spLocks noChangeArrowheads="1"/>
          </p:cNvSpPr>
          <p:nvPr/>
        </p:nvSpPr>
        <p:spPr bwMode="auto">
          <a:xfrm>
            <a:off x="7956550" y="3068638"/>
            <a:ext cx="360363"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H</a:t>
            </a:r>
          </a:p>
        </p:txBody>
      </p:sp>
      <p:sp>
        <p:nvSpPr>
          <p:cNvPr id="227563" name="Oval 235"/>
          <p:cNvSpPr>
            <a:spLocks noChangeArrowheads="1"/>
          </p:cNvSpPr>
          <p:nvPr/>
        </p:nvSpPr>
        <p:spPr bwMode="auto">
          <a:xfrm>
            <a:off x="8459788" y="3573463"/>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I</a:t>
            </a:r>
          </a:p>
        </p:txBody>
      </p:sp>
      <p:sp>
        <p:nvSpPr>
          <p:cNvPr id="227564" name="Oval 236"/>
          <p:cNvSpPr>
            <a:spLocks noChangeArrowheads="1"/>
          </p:cNvSpPr>
          <p:nvPr/>
        </p:nvSpPr>
        <p:spPr bwMode="auto">
          <a:xfrm>
            <a:off x="8027988" y="4221163"/>
            <a:ext cx="360362" cy="36036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a:t>J</a:t>
            </a:r>
          </a:p>
        </p:txBody>
      </p:sp>
      <p:sp>
        <p:nvSpPr>
          <p:cNvPr id="227565" name="Line 237"/>
          <p:cNvSpPr>
            <a:spLocks noChangeShapeType="1"/>
          </p:cNvSpPr>
          <p:nvPr/>
        </p:nvSpPr>
        <p:spPr bwMode="auto">
          <a:xfrm flipH="1">
            <a:off x="898525" y="1412875"/>
            <a:ext cx="360363" cy="3603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66" name="Line 238"/>
          <p:cNvSpPr>
            <a:spLocks noChangeShapeType="1"/>
          </p:cNvSpPr>
          <p:nvPr/>
        </p:nvSpPr>
        <p:spPr bwMode="auto">
          <a:xfrm>
            <a:off x="1331913" y="1484313"/>
            <a:ext cx="0"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67" name="Line 239"/>
          <p:cNvSpPr>
            <a:spLocks noChangeShapeType="1"/>
          </p:cNvSpPr>
          <p:nvPr/>
        </p:nvSpPr>
        <p:spPr bwMode="auto">
          <a:xfrm>
            <a:off x="1547813" y="1412875"/>
            <a:ext cx="360362" cy="3603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68" name="Line 240"/>
          <p:cNvSpPr>
            <a:spLocks noChangeShapeType="1"/>
          </p:cNvSpPr>
          <p:nvPr/>
        </p:nvSpPr>
        <p:spPr bwMode="auto">
          <a:xfrm>
            <a:off x="2484438" y="1484313"/>
            <a:ext cx="0"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69" name="Line 241"/>
          <p:cNvSpPr>
            <a:spLocks noChangeShapeType="1"/>
          </p:cNvSpPr>
          <p:nvPr/>
        </p:nvSpPr>
        <p:spPr bwMode="auto">
          <a:xfrm flipH="1">
            <a:off x="3059113" y="1484313"/>
            <a:ext cx="217487"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0" name="Line 242"/>
          <p:cNvSpPr>
            <a:spLocks noChangeShapeType="1"/>
          </p:cNvSpPr>
          <p:nvPr/>
        </p:nvSpPr>
        <p:spPr bwMode="auto">
          <a:xfrm>
            <a:off x="3492500" y="1484313"/>
            <a:ext cx="215900"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1" name="Line 243"/>
          <p:cNvSpPr>
            <a:spLocks noChangeShapeType="1"/>
          </p:cNvSpPr>
          <p:nvPr/>
        </p:nvSpPr>
        <p:spPr bwMode="auto">
          <a:xfrm>
            <a:off x="3708400" y="2133600"/>
            <a:ext cx="0" cy="28733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2" name="Line 244"/>
          <p:cNvSpPr>
            <a:spLocks noChangeShapeType="1"/>
          </p:cNvSpPr>
          <p:nvPr/>
        </p:nvSpPr>
        <p:spPr bwMode="auto">
          <a:xfrm flipH="1">
            <a:off x="1116013" y="4292600"/>
            <a:ext cx="360362" cy="3603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3" name="Line 245"/>
          <p:cNvSpPr>
            <a:spLocks noChangeShapeType="1"/>
          </p:cNvSpPr>
          <p:nvPr/>
        </p:nvSpPr>
        <p:spPr bwMode="auto">
          <a:xfrm>
            <a:off x="1116013" y="4868863"/>
            <a:ext cx="360362"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4" name="Line 246"/>
          <p:cNvSpPr>
            <a:spLocks noChangeShapeType="1"/>
          </p:cNvSpPr>
          <p:nvPr/>
        </p:nvSpPr>
        <p:spPr bwMode="auto">
          <a:xfrm>
            <a:off x="1692275" y="5373688"/>
            <a:ext cx="287338" cy="2873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5" name="Line 247"/>
          <p:cNvSpPr>
            <a:spLocks noChangeShapeType="1"/>
          </p:cNvSpPr>
          <p:nvPr/>
        </p:nvSpPr>
        <p:spPr bwMode="auto">
          <a:xfrm flipH="1">
            <a:off x="2411413" y="4292600"/>
            <a:ext cx="288925"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6" name="Line 248"/>
          <p:cNvSpPr>
            <a:spLocks noChangeShapeType="1"/>
          </p:cNvSpPr>
          <p:nvPr/>
        </p:nvSpPr>
        <p:spPr bwMode="auto">
          <a:xfrm flipH="1">
            <a:off x="3348038" y="4292600"/>
            <a:ext cx="215900"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7" name="Line 249"/>
          <p:cNvSpPr>
            <a:spLocks noChangeShapeType="1"/>
          </p:cNvSpPr>
          <p:nvPr/>
        </p:nvSpPr>
        <p:spPr bwMode="auto">
          <a:xfrm>
            <a:off x="3348038" y="4868863"/>
            <a:ext cx="287337"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8" name="Line 250"/>
          <p:cNvSpPr>
            <a:spLocks noChangeShapeType="1"/>
          </p:cNvSpPr>
          <p:nvPr/>
        </p:nvSpPr>
        <p:spPr bwMode="auto">
          <a:xfrm flipH="1">
            <a:off x="3419475" y="5445125"/>
            <a:ext cx="215900" cy="215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79" name="Line 251"/>
          <p:cNvSpPr>
            <a:spLocks noChangeShapeType="1"/>
          </p:cNvSpPr>
          <p:nvPr/>
        </p:nvSpPr>
        <p:spPr bwMode="auto">
          <a:xfrm flipH="1">
            <a:off x="6227763" y="1414463"/>
            <a:ext cx="504825" cy="3587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0" name="Line 252"/>
          <p:cNvSpPr>
            <a:spLocks noChangeShapeType="1"/>
          </p:cNvSpPr>
          <p:nvPr/>
        </p:nvSpPr>
        <p:spPr bwMode="auto">
          <a:xfrm>
            <a:off x="7091363" y="1414463"/>
            <a:ext cx="576262" cy="3587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1" name="Line 253"/>
          <p:cNvSpPr>
            <a:spLocks noChangeShapeType="1"/>
          </p:cNvSpPr>
          <p:nvPr/>
        </p:nvSpPr>
        <p:spPr bwMode="auto">
          <a:xfrm>
            <a:off x="6227763" y="2133600"/>
            <a:ext cx="288925"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2" name="Line 254"/>
          <p:cNvSpPr>
            <a:spLocks noChangeShapeType="1"/>
          </p:cNvSpPr>
          <p:nvPr/>
        </p:nvSpPr>
        <p:spPr bwMode="auto">
          <a:xfrm>
            <a:off x="6804025" y="2638425"/>
            <a:ext cx="360363" cy="3603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3" name="Line 255"/>
          <p:cNvSpPr>
            <a:spLocks noChangeShapeType="1"/>
          </p:cNvSpPr>
          <p:nvPr/>
        </p:nvSpPr>
        <p:spPr bwMode="auto">
          <a:xfrm flipH="1">
            <a:off x="7596188" y="2062163"/>
            <a:ext cx="144462" cy="28733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5" name="Line 257"/>
          <p:cNvSpPr>
            <a:spLocks noChangeShapeType="1"/>
          </p:cNvSpPr>
          <p:nvPr/>
        </p:nvSpPr>
        <p:spPr bwMode="auto">
          <a:xfrm>
            <a:off x="8027988" y="1990725"/>
            <a:ext cx="360362" cy="3587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6" name="Line 258"/>
          <p:cNvSpPr>
            <a:spLocks noChangeShapeType="1"/>
          </p:cNvSpPr>
          <p:nvPr/>
        </p:nvSpPr>
        <p:spPr bwMode="auto">
          <a:xfrm flipH="1">
            <a:off x="8243888" y="2709863"/>
            <a:ext cx="215900" cy="3603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7" name="Line 259"/>
          <p:cNvSpPr>
            <a:spLocks noChangeShapeType="1"/>
          </p:cNvSpPr>
          <p:nvPr/>
        </p:nvSpPr>
        <p:spPr bwMode="auto">
          <a:xfrm>
            <a:off x="8243888" y="3430588"/>
            <a:ext cx="215900" cy="215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8" name="Line 260"/>
          <p:cNvSpPr>
            <a:spLocks noChangeShapeType="1"/>
          </p:cNvSpPr>
          <p:nvPr/>
        </p:nvSpPr>
        <p:spPr bwMode="auto">
          <a:xfrm flipH="1">
            <a:off x="8316913" y="3933825"/>
            <a:ext cx="215900" cy="2889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7589" name="Text Box 261"/>
          <p:cNvSpPr txBox="1">
            <a:spLocks noChangeArrowheads="1"/>
          </p:cNvSpPr>
          <p:nvPr/>
        </p:nvSpPr>
        <p:spPr bwMode="auto">
          <a:xfrm>
            <a:off x="3779838" y="1052513"/>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ea typeface="楷体_GB2312" charset="0"/>
              </a:rPr>
              <a:t>森林与二叉树对应</a:t>
            </a:r>
          </a:p>
        </p:txBody>
      </p:sp>
      <p:sp>
        <p:nvSpPr>
          <p:cNvPr id="227590" name="AutoShape 262"/>
          <p:cNvSpPr>
            <a:spLocks noChangeArrowheads="1"/>
          </p:cNvSpPr>
          <p:nvPr/>
        </p:nvSpPr>
        <p:spPr bwMode="auto">
          <a:xfrm>
            <a:off x="4500563" y="1844675"/>
            <a:ext cx="792162" cy="215900"/>
          </a:xfrm>
          <a:prstGeom prst="leftRightArrow">
            <a:avLst>
              <a:gd name="adj1" fmla="val 50000"/>
              <a:gd name="adj2" fmla="val 73382"/>
            </a:avLst>
          </a:prstGeom>
          <a:solidFill>
            <a:srgbClr val="3333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7591" name="Text Box 263"/>
          <p:cNvSpPr txBox="1">
            <a:spLocks noChangeArrowheads="1"/>
          </p:cNvSpPr>
          <p:nvPr/>
        </p:nvSpPr>
        <p:spPr bwMode="auto">
          <a:xfrm>
            <a:off x="250825" y="2755900"/>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ea typeface="楷体_GB2312" charset="0"/>
              </a:rPr>
              <a:t>树与二叉树对应</a:t>
            </a:r>
          </a:p>
        </p:txBody>
      </p:sp>
      <p:sp>
        <p:nvSpPr>
          <p:cNvPr id="227592" name="AutoShape 264"/>
          <p:cNvSpPr>
            <a:spLocks noChangeArrowheads="1"/>
          </p:cNvSpPr>
          <p:nvPr/>
        </p:nvSpPr>
        <p:spPr bwMode="auto">
          <a:xfrm>
            <a:off x="2627313" y="2636838"/>
            <a:ext cx="215900" cy="720725"/>
          </a:xfrm>
          <a:prstGeom prst="upDownArrow">
            <a:avLst>
              <a:gd name="adj1" fmla="val 50000"/>
              <a:gd name="adj2" fmla="val 66765"/>
            </a:avLst>
          </a:prstGeom>
          <a:solidFill>
            <a:srgbClr val="333399"/>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227593" name="Text Box 265"/>
          <p:cNvSpPr txBox="1">
            <a:spLocks noChangeArrowheads="1"/>
          </p:cNvSpPr>
          <p:nvPr/>
        </p:nvSpPr>
        <p:spPr bwMode="auto">
          <a:xfrm>
            <a:off x="4497388" y="3548063"/>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ea typeface="楷体_GB2312" charset="0"/>
              </a:rPr>
              <a:t>树根相连</a:t>
            </a:r>
          </a:p>
        </p:txBody>
      </p:sp>
      <p:sp>
        <p:nvSpPr>
          <p:cNvPr id="227596" name="Line 268"/>
          <p:cNvSpPr>
            <a:spLocks noChangeShapeType="1"/>
          </p:cNvSpPr>
          <p:nvPr/>
        </p:nvSpPr>
        <p:spPr bwMode="auto">
          <a:xfrm flipV="1">
            <a:off x="4716463" y="2852738"/>
            <a:ext cx="719137" cy="504825"/>
          </a:xfrm>
          <a:prstGeom prst="line">
            <a:avLst/>
          </a:prstGeom>
          <a:noFill/>
          <a:ln w="76200" cap="sq">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Tree>
  </p:cSld>
  <p:clrMapOvr>
    <a:masterClrMapping/>
  </p:clrMapOvr>
  <p:transition spd="med">
    <p:pull di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611188" y="620713"/>
            <a:ext cx="5256212" cy="701675"/>
          </a:xfrm>
          <a:prstGeom prst="rect">
            <a:avLst/>
          </a:prstGeom>
          <a:solidFill>
            <a:schemeClr val="accent2">
              <a:alpha val="5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sz="3200" b="1">
                <a:solidFill>
                  <a:srgbClr val="008080"/>
                </a:solidFill>
                <a:latin typeface="楷体_GB2312" charset="0"/>
                <a:ea typeface="楷体_GB2312" charset="0"/>
              </a:rPr>
              <a:t>6.4.3  </a:t>
            </a:r>
            <a:r>
              <a:rPr lang="zh-CN" altLang="en-US" sz="3200" b="1">
                <a:solidFill>
                  <a:srgbClr val="008080"/>
                </a:solidFill>
                <a:latin typeface="楷体_GB2312" charset="0"/>
                <a:ea typeface="楷体_GB2312" charset="0"/>
              </a:rPr>
              <a:t>树和森林的遍历</a:t>
            </a:r>
            <a:endParaRPr lang="zh-CN" altLang="en-US" sz="3200">
              <a:latin typeface="楷体_GB2312" charset="0"/>
              <a:ea typeface="楷体_GB2312" charset="0"/>
            </a:endParaRPr>
          </a:p>
        </p:txBody>
      </p:sp>
      <p:graphicFrame>
        <p:nvGraphicFramePr>
          <p:cNvPr id="124930" name="Object 3"/>
          <p:cNvGraphicFramePr>
            <a:graphicFrameLocks noChangeAspect="1"/>
          </p:cNvGraphicFramePr>
          <p:nvPr/>
        </p:nvGraphicFramePr>
        <p:xfrm>
          <a:off x="3352800" y="4724400"/>
          <a:ext cx="2438400" cy="1219200"/>
        </p:xfrm>
        <a:graphic>
          <a:graphicData uri="http://schemas.openxmlformats.org/presentationml/2006/ole">
            <mc:AlternateContent xmlns:mc="http://schemas.openxmlformats.org/markup-compatibility/2006">
              <mc:Choice xmlns:v="urn:schemas-microsoft-com:vml" Requires="v">
                <p:oleObj spid="_x0000_s125065" name="剪辑" r:id="rId3" imgW="1184102" imgH="685338" progId="MS_ClipArt_Gallery.2">
                  <p:embed/>
                </p:oleObj>
              </mc:Choice>
              <mc:Fallback>
                <p:oleObj name="剪辑" r:id="rId3" imgW="1184102" imgH="685338"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724400"/>
                        <a:ext cx="2438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2100" name="Text Box 4">
            <a:hlinkClick r:id="" action="ppaction://hlinkshowjump?jump=nextslide"/>
          </p:cNvPr>
          <p:cNvSpPr txBox="1">
            <a:spLocks noChangeArrowheads="1"/>
          </p:cNvSpPr>
          <p:nvPr/>
        </p:nvSpPr>
        <p:spPr bwMode="auto">
          <a:xfrm>
            <a:off x="1187450" y="1530350"/>
            <a:ext cx="2982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solidFill>
                  <a:srgbClr val="990033"/>
                </a:solidFill>
                <a:ea typeface="楷体_GB2312" charset="0"/>
              </a:rPr>
              <a:t>一、树的遍历</a:t>
            </a:r>
            <a:endParaRPr lang="zh-CN" altLang="en-US" sz="3200"/>
          </a:p>
        </p:txBody>
      </p:sp>
      <p:sp>
        <p:nvSpPr>
          <p:cNvPr id="132101" name="Text Box 5">
            <a:hlinkClick r:id="rId5" action="ppaction://hlinksldjump"/>
          </p:cNvPr>
          <p:cNvSpPr txBox="1">
            <a:spLocks noChangeArrowheads="1"/>
          </p:cNvSpPr>
          <p:nvPr/>
        </p:nvSpPr>
        <p:spPr bwMode="auto">
          <a:xfrm>
            <a:off x="1187450" y="2349500"/>
            <a:ext cx="3608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solidFill>
                  <a:srgbClr val="990033"/>
                </a:solidFill>
                <a:ea typeface="楷体_GB2312" charset="0"/>
              </a:rPr>
              <a:t>二、森林的遍历</a:t>
            </a:r>
            <a:endParaRPr lang="zh-CN" altLang="en-US" sz="3200"/>
          </a:p>
        </p:txBody>
      </p:sp>
      <p:sp>
        <p:nvSpPr>
          <p:cNvPr id="132102" name="Text Box 6">
            <a:hlinkClick r:id="rId6" action="ppaction://hlinksldjump"/>
          </p:cNvPr>
          <p:cNvSpPr txBox="1">
            <a:spLocks noChangeArrowheads="1"/>
          </p:cNvSpPr>
          <p:nvPr/>
        </p:nvSpPr>
        <p:spPr bwMode="auto">
          <a:xfrm>
            <a:off x="1187450" y="3141663"/>
            <a:ext cx="452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solidFill>
                  <a:srgbClr val="990033"/>
                </a:solidFill>
                <a:ea typeface="楷体_GB2312" charset="0"/>
              </a:rPr>
              <a:t>三、树的遍历的应用</a:t>
            </a:r>
            <a:endParaRPr lang="zh-CN" altLang="en-US" sz="3200"/>
          </a:p>
        </p:txBody>
      </p:sp>
    </p:spTree>
  </p:cSld>
  <p:clrMapOvr>
    <a:masterClrMapping/>
  </p:clrMapOvr>
  <p:transition spd="med">
    <p:pull di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84213" y="29845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990033"/>
                </a:solidFill>
                <a:ea typeface="楷体_GB2312" charset="0"/>
              </a:rPr>
              <a:t>树的遍历可有三条搜索路径</a:t>
            </a:r>
            <a:r>
              <a:rPr lang="en-US" altLang="zh-CN" b="1">
                <a:solidFill>
                  <a:srgbClr val="990033"/>
                </a:solidFill>
                <a:ea typeface="楷体_GB2312" charset="0"/>
              </a:rPr>
              <a:t>:</a:t>
            </a:r>
            <a:endParaRPr lang="en-US" altLang="zh-CN"/>
          </a:p>
        </p:txBody>
      </p:sp>
      <p:sp>
        <p:nvSpPr>
          <p:cNvPr id="133124" name="Text Box 4"/>
          <p:cNvSpPr txBox="1">
            <a:spLocks noChangeArrowheads="1"/>
          </p:cNvSpPr>
          <p:nvPr/>
        </p:nvSpPr>
        <p:spPr bwMode="auto">
          <a:xfrm>
            <a:off x="457200" y="4076700"/>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333399"/>
                </a:solidFill>
                <a:ea typeface="楷体_GB2312" charset="0"/>
              </a:rPr>
              <a:t>按层次遍历</a:t>
            </a:r>
            <a:r>
              <a:rPr lang="en-US" altLang="zh-CN" b="1">
                <a:solidFill>
                  <a:srgbClr val="333399"/>
                </a:solidFill>
                <a:ea typeface="楷体_GB2312" charset="0"/>
              </a:rPr>
              <a:t>:</a:t>
            </a:r>
            <a:endParaRPr lang="en-US" altLang="zh-CN" b="1">
              <a:solidFill>
                <a:srgbClr val="CC6600"/>
              </a:solidFill>
            </a:endParaRPr>
          </a:p>
        </p:txBody>
      </p:sp>
      <p:sp>
        <p:nvSpPr>
          <p:cNvPr id="133125" name="Text Box 5"/>
          <p:cNvSpPr txBox="1">
            <a:spLocks noChangeArrowheads="1"/>
          </p:cNvSpPr>
          <p:nvPr/>
        </p:nvSpPr>
        <p:spPr bwMode="auto">
          <a:xfrm>
            <a:off x="457200" y="9144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333399"/>
                </a:solidFill>
                <a:ea typeface="楷体_GB2312" charset="0"/>
              </a:rPr>
              <a:t>先根</a:t>
            </a:r>
            <a:r>
              <a:rPr lang="en-US" altLang="zh-CN" b="1">
                <a:solidFill>
                  <a:srgbClr val="333399"/>
                </a:solidFill>
                <a:ea typeface="楷体_GB2312" charset="0"/>
              </a:rPr>
              <a:t>(</a:t>
            </a:r>
            <a:r>
              <a:rPr lang="zh-CN" altLang="en-US" b="1">
                <a:solidFill>
                  <a:srgbClr val="333399"/>
                </a:solidFill>
                <a:ea typeface="楷体_GB2312" charset="0"/>
              </a:rPr>
              <a:t>次序</a:t>
            </a:r>
            <a:r>
              <a:rPr lang="en-US" altLang="zh-CN" b="1">
                <a:solidFill>
                  <a:srgbClr val="333399"/>
                </a:solidFill>
                <a:ea typeface="楷体_GB2312" charset="0"/>
              </a:rPr>
              <a:t>)</a:t>
            </a:r>
            <a:r>
              <a:rPr lang="zh-CN" altLang="en-US" b="1">
                <a:solidFill>
                  <a:srgbClr val="333399"/>
                </a:solidFill>
                <a:ea typeface="楷体_GB2312" charset="0"/>
              </a:rPr>
              <a:t>遍历</a:t>
            </a:r>
            <a:r>
              <a:rPr lang="en-US" altLang="zh-CN" b="1">
                <a:solidFill>
                  <a:srgbClr val="333399"/>
                </a:solidFill>
                <a:ea typeface="楷体_GB2312" charset="0"/>
              </a:rPr>
              <a:t>:</a:t>
            </a:r>
            <a:endParaRPr lang="en-US" altLang="zh-CN">
              <a:solidFill>
                <a:schemeClr val="bg2"/>
              </a:solidFill>
              <a:ea typeface="楷体_GB2312" charset="0"/>
            </a:endParaRPr>
          </a:p>
        </p:txBody>
      </p:sp>
      <p:sp>
        <p:nvSpPr>
          <p:cNvPr id="133126" name="Text Box 6"/>
          <p:cNvSpPr txBox="1">
            <a:spLocks noChangeArrowheads="1"/>
          </p:cNvSpPr>
          <p:nvPr/>
        </p:nvSpPr>
        <p:spPr bwMode="auto">
          <a:xfrm>
            <a:off x="457200" y="2478088"/>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333399"/>
                </a:solidFill>
                <a:ea typeface="楷体_GB2312" charset="0"/>
              </a:rPr>
              <a:t>后根</a:t>
            </a:r>
            <a:r>
              <a:rPr lang="en-US" altLang="zh-CN" b="1">
                <a:solidFill>
                  <a:srgbClr val="333399"/>
                </a:solidFill>
                <a:ea typeface="楷体_GB2312" charset="0"/>
              </a:rPr>
              <a:t>(</a:t>
            </a:r>
            <a:r>
              <a:rPr lang="zh-CN" altLang="en-US" b="1">
                <a:solidFill>
                  <a:srgbClr val="333399"/>
                </a:solidFill>
                <a:ea typeface="楷体_GB2312" charset="0"/>
              </a:rPr>
              <a:t>次序</a:t>
            </a:r>
            <a:r>
              <a:rPr lang="en-US" altLang="zh-CN" b="1">
                <a:solidFill>
                  <a:srgbClr val="333399"/>
                </a:solidFill>
                <a:ea typeface="楷体_GB2312" charset="0"/>
              </a:rPr>
              <a:t>)</a:t>
            </a:r>
            <a:r>
              <a:rPr lang="zh-CN" altLang="en-US" b="1">
                <a:solidFill>
                  <a:srgbClr val="333399"/>
                </a:solidFill>
                <a:ea typeface="楷体_GB2312" charset="0"/>
              </a:rPr>
              <a:t>遍历</a:t>
            </a:r>
            <a:r>
              <a:rPr lang="en-US" altLang="zh-CN" b="1">
                <a:solidFill>
                  <a:srgbClr val="333399"/>
                </a:solidFill>
                <a:ea typeface="楷体_GB2312" charset="0"/>
              </a:rPr>
              <a:t>:</a:t>
            </a:r>
            <a:endParaRPr lang="en-US" altLang="zh-CN" b="1">
              <a:solidFill>
                <a:srgbClr val="CC6600"/>
              </a:solidFill>
              <a:ea typeface="楷体_GB2312" charset="0"/>
            </a:endParaRPr>
          </a:p>
        </p:txBody>
      </p:sp>
      <p:sp>
        <p:nvSpPr>
          <p:cNvPr id="133130" name="Rectangle 10"/>
          <p:cNvSpPr>
            <a:spLocks noChangeArrowheads="1"/>
          </p:cNvSpPr>
          <p:nvPr/>
        </p:nvSpPr>
        <p:spPr bwMode="auto">
          <a:xfrm>
            <a:off x="755650" y="1412875"/>
            <a:ext cx="81597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b="1">
                <a:solidFill>
                  <a:srgbClr val="CC6600"/>
                </a:solidFill>
                <a:ea typeface="楷体_GB2312" charset="0"/>
              </a:rPr>
              <a:t>        </a:t>
            </a:r>
            <a:r>
              <a:rPr lang="zh-CN" altLang="en-US" b="1">
                <a:solidFill>
                  <a:srgbClr val="CC6600"/>
                </a:solidFill>
                <a:ea typeface="楷体_GB2312" charset="0"/>
              </a:rPr>
              <a:t>若树不空，则先访问根结点，然后依次先根遍历各棵子树。</a:t>
            </a:r>
          </a:p>
        </p:txBody>
      </p:sp>
      <p:sp>
        <p:nvSpPr>
          <p:cNvPr id="133131" name="Rectangle 11"/>
          <p:cNvSpPr>
            <a:spLocks noChangeArrowheads="1"/>
          </p:cNvSpPr>
          <p:nvPr/>
        </p:nvSpPr>
        <p:spPr bwMode="auto">
          <a:xfrm>
            <a:off x="755650" y="2997200"/>
            <a:ext cx="8208963"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b="1">
                <a:solidFill>
                  <a:srgbClr val="CC6600"/>
                </a:solidFill>
                <a:ea typeface="楷体_GB2312" charset="0"/>
              </a:rPr>
              <a:t>        </a:t>
            </a:r>
            <a:r>
              <a:rPr lang="zh-CN" altLang="en-US" b="1">
                <a:solidFill>
                  <a:srgbClr val="CC6600"/>
                </a:solidFill>
                <a:ea typeface="楷体_GB2312" charset="0"/>
              </a:rPr>
              <a:t>若树不空，则先依次后根遍历各棵子树，然后访问根结点。</a:t>
            </a:r>
          </a:p>
        </p:txBody>
      </p:sp>
      <p:sp>
        <p:nvSpPr>
          <p:cNvPr id="133132" name="Rectangle 12"/>
          <p:cNvSpPr>
            <a:spLocks noChangeArrowheads="1"/>
          </p:cNvSpPr>
          <p:nvPr/>
        </p:nvSpPr>
        <p:spPr bwMode="auto">
          <a:xfrm>
            <a:off x="817563" y="4651375"/>
            <a:ext cx="80025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b="1">
                <a:solidFill>
                  <a:srgbClr val="CC6600"/>
                </a:solidFill>
                <a:ea typeface="楷体_GB2312" charset="0"/>
              </a:rPr>
              <a:t>       </a:t>
            </a:r>
            <a:r>
              <a:rPr lang="zh-CN" altLang="en-US" b="1">
                <a:solidFill>
                  <a:srgbClr val="CC6600"/>
                </a:solidFill>
                <a:ea typeface="楷体_GB2312" charset="0"/>
              </a:rPr>
              <a:t>若树不空，则自上而下自左至右访问树中每个结点。</a:t>
            </a:r>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WordArt 2"/>
          <p:cNvSpPr>
            <a:spLocks noChangeArrowheads="1" noChangeShapeType="1" noTextEdit="1"/>
          </p:cNvSpPr>
          <p:nvPr/>
        </p:nvSpPr>
        <p:spPr bwMode="auto">
          <a:xfrm rot="5400000">
            <a:off x="1858963" y="3124200"/>
            <a:ext cx="5943600" cy="457200"/>
          </a:xfrm>
          <a:prstGeom prst="rect">
            <a:avLst/>
          </a:prstGeom>
        </p:spPr>
        <p:txBody>
          <a:bodyPr vert="wordArtVert" wrap="none" fromWordArt="1">
            <a:prstTxWarp prst="textPlain">
              <a:avLst>
                <a:gd name="adj" fmla="val 50000"/>
              </a:avLst>
            </a:prstTxWarp>
            <a:scene3d>
              <a:camera prst="legacyPerspectiveFront">
                <a:rot lat="20639998" lon="20699998" rev="0"/>
              </a:camera>
              <a:lightRig rig="legacyNormal3" dir="l"/>
            </a:scene3d>
            <a:sp3d extrusionH="201600" contourW="12700" prstMaterial="legacyPlastic">
              <a:extrusionClr>
                <a:srgbClr val="FF9966"/>
              </a:extrusionClr>
              <a:contourClr>
                <a:srgbClr val="CC0000"/>
              </a:contourClr>
            </a:sp3d>
          </a:bodyPr>
          <a:lstStyle/>
          <a:p>
            <a:pPr algn="ctr" fontAlgn="auto"/>
            <a:r>
              <a:rPr lang="en-US" altLang="zh-CN" sz="3600" kern="10" spc="-360">
                <a:ln w="9525">
                  <a:round/>
                  <a:headEnd/>
                  <a:tailEnd/>
                </a:ln>
                <a:solidFill>
                  <a:srgbClr val="CC0000"/>
                </a:solidFill>
                <a:latin typeface="宋体" charset="-122"/>
                <a:cs typeface="宋体" charset="-122"/>
              </a:rPr>
              <a:t>~~~~~~~~~~~~~~~~~~~~~~~~~~~~~~</a:t>
            </a:r>
            <a:endParaRPr lang="zh-CN" altLang="en-US" sz="3600" kern="10" spc="-360">
              <a:ln w="9525">
                <a:round/>
                <a:headEnd/>
                <a:tailEnd/>
              </a:ln>
              <a:solidFill>
                <a:srgbClr val="CC0000"/>
              </a:solidFill>
              <a:latin typeface="宋体" charset="-122"/>
              <a:cs typeface="宋体" charset="-122"/>
            </a:endParaRPr>
          </a:p>
        </p:txBody>
      </p:sp>
      <p:sp>
        <p:nvSpPr>
          <p:cNvPr id="171012" name="Text Box 4"/>
          <p:cNvSpPr txBox="1">
            <a:spLocks noChangeArrowheads="1"/>
          </p:cNvSpPr>
          <p:nvPr/>
        </p:nvSpPr>
        <p:spPr bwMode="auto">
          <a:xfrm>
            <a:off x="1223963" y="38893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ea typeface="楷体_GB2312" charset="0"/>
              </a:rPr>
              <a:t>线性结构</a:t>
            </a:r>
          </a:p>
        </p:txBody>
      </p:sp>
      <p:sp>
        <p:nvSpPr>
          <p:cNvPr id="171013" name="Rectangle 5"/>
          <p:cNvSpPr>
            <a:spLocks noChangeArrowheads="1"/>
          </p:cNvSpPr>
          <p:nvPr/>
        </p:nvSpPr>
        <p:spPr bwMode="auto">
          <a:xfrm>
            <a:off x="5867400" y="3492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5400"/>
                </a:solidFill>
                <a:ea typeface="楷体_GB2312" charset="0"/>
              </a:rPr>
              <a:t>树型结构</a:t>
            </a:r>
            <a:endParaRPr lang="zh-CN" altLang="en-US" b="1">
              <a:solidFill>
                <a:srgbClr val="FF0000"/>
              </a:solidFill>
              <a:ea typeface="楷体_GB2312" charset="0"/>
            </a:endParaRPr>
          </a:p>
        </p:txBody>
      </p:sp>
      <p:sp>
        <p:nvSpPr>
          <p:cNvPr id="171015" name="Text Box 7"/>
          <p:cNvSpPr txBox="1">
            <a:spLocks noChangeArrowheads="1"/>
          </p:cNvSpPr>
          <p:nvPr/>
        </p:nvSpPr>
        <p:spPr bwMode="auto">
          <a:xfrm>
            <a:off x="623888" y="1258888"/>
            <a:ext cx="2690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latin typeface="楷体_GB2312" charset="0"/>
                <a:ea typeface="楷体_GB2312" charset="0"/>
              </a:rPr>
              <a:t>第一个数据元素</a:t>
            </a:r>
          </a:p>
          <a:p>
            <a:pPr eaLnBrk="1" hangingPunct="1">
              <a:defRPr/>
            </a:pPr>
            <a:r>
              <a:rPr lang="zh-CN" altLang="en-US" b="1">
                <a:solidFill>
                  <a:srgbClr val="990000"/>
                </a:solidFill>
                <a:latin typeface="楷体_GB2312" charset="0"/>
                <a:ea typeface="楷体_GB2312" charset="0"/>
              </a:rPr>
              <a:t>      </a:t>
            </a:r>
            <a:r>
              <a:rPr lang="en-US" altLang="zh-CN" b="1">
                <a:solidFill>
                  <a:srgbClr val="990000"/>
                </a:solidFill>
                <a:latin typeface="楷体_GB2312" charset="0"/>
                <a:ea typeface="楷体_GB2312" charset="0"/>
              </a:rPr>
              <a:t>(</a:t>
            </a:r>
            <a:r>
              <a:rPr lang="zh-CN" altLang="en-US" b="1">
                <a:solidFill>
                  <a:srgbClr val="990000"/>
                </a:solidFill>
                <a:latin typeface="楷体_GB2312" charset="0"/>
                <a:ea typeface="楷体_GB2312" charset="0"/>
              </a:rPr>
              <a:t>无前驱</a:t>
            </a:r>
            <a:r>
              <a:rPr lang="en-US" altLang="zh-CN" b="1">
                <a:solidFill>
                  <a:srgbClr val="990000"/>
                </a:solidFill>
                <a:latin typeface="楷体_GB2312" charset="0"/>
                <a:ea typeface="楷体_GB2312" charset="0"/>
              </a:rPr>
              <a:t>)</a:t>
            </a:r>
            <a:endParaRPr lang="en-US" altLang="zh-CN">
              <a:solidFill>
                <a:srgbClr val="990000"/>
              </a:solidFill>
              <a:latin typeface="楷体_GB2312" charset="0"/>
              <a:ea typeface="楷体_GB2312" charset="0"/>
            </a:endParaRPr>
          </a:p>
        </p:txBody>
      </p:sp>
      <p:sp>
        <p:nvSpPr>
          <p:cNvPr id="171016" name="Text Box 8"/>
          <p:cNvSpPr txBox="1">
            <a:spLocks noChangeArrowheads="1"/>
          </p:cNvSpPr>
          <p:nvPr/>
        </p:nvSpPr>
        <p:spPr bwMode="auto">
          <a:xfrm>
            <a:off x="5281613" y="1198563"/>
            <a:ext cx="2690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solidFill>
                  <a:srgbClr val="990000"/>
                </a:solidFill>
                <a:latin typeface="楷体_GB2312" charset="0"/>
                <a:ea typeface="楷体_GB2312" charset="0"/>
              </a:rPr>
              <a:t> </a:t>
            </a:r>
            <a:r>
              <a:rPr lang="zh-CN" altLang="en-US" b="1">
                <a:solidFill>
                  <a:schemeClr val="bg2"/>
                </a:solidFill>
                <a:latin typeface="楷体_GB2312" charset="0"/>
                <a:ea typeface="楷体_GB2312" charset="0"/>
              </a:rPr>
              <a:t>根结点</a:t>
            </a:r>
          </a:p>
          <a:p>
            <a:pPr eaLnBrk="1" hangingPunct="1">
              <a:defRPr/>
            </a:pPr>
            <a:r>
              <a:rPr lang="zh-CN" altLang="en-US" b="1">
                <a:solidFill>
                  <a:schemeClr val="bg2"/>
                </a:solidFill>
                <a:latin typeface="楷体_GB2312" charset="0"/>
                <a:ea typeface="楷体_GB2312" charset="0"/>
              </a:rPr>
              <a:t>      </a:t>
            </a:r>
            <a:r>
              <a:rPr lang="en-US" altLang="zh-CN" b="1">
                <a:solidFill>
                  <a:schemeClr val="bg2"/>
                </a:solidFill>
                <a:latin typeface="楷体_GB2312" charset="0"/>
                <a:ea typeface="楷体_GB2312" charset="0"/>
              </a:rPr>
              <a:t>(</a:t>
            </a:r>
            <a:r>
              <a:rPr lang="zh-CN" altLang="en-US" b="1">
                <a:solidFill>
                  <a:schemeClr val="bg2"/>
                </a:solidFill>
                <a:latin typeface="楷体_GB2312" charset="0"/>
                <a:ea typeface="楷体_GB2312" charset="0"/>
              </a:rPr>
              <a:t>无前驱</a:t>
            </a:r>
            <a:r>
              <a:rPr lang="en-US" altLang="zh-CN" b="1">
                <a:solidFill>
                  <a:schemeClr val="bg2"/>
                </a:solidFill>
                <a:latin typeface="楷体_GB2312" charset="0"/>
                <a:ea typeface="楷体_GB2312" charset="0"/>
              </a:rPr>
              <a:t>)</a:t>
            </a:r>
            <a:endParaRPr lang="en-US" altLang="zh-CN">
              <a:solidFill>
                <a:srgbClr val="990000"/>
              </a:solidFill>
              <a:latin typeface="楷体_GB2312" charset="0"/>
              <a:ea typeface="楷体_GB2312" charset="0"/>
            </a:endParaRPr>
          </a:p>
        </p:txBody>
      </p:sp>
      <p:sp>
        <p:nvSpPr>
          <p:cNvPr id="171017" name="Text Box 9"/>
          <p:cNvSpPr txBox="1">
            <a:spLocks noChangeArrowheads="1"/>
          </p:cNvSpPr>
          <p:nvPr/>
        </p:nvSpPr>
        <p:spPr bwMode="auto">
          <a:xfrm>
            <a:off x="411163" y="2770188"/>
            <a:ext cx="3041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ea typeface="楷体_GB2312" charset="0"/>
              </a:rPr>
              <a:t>最后一个数据元素</a:t>
            </a:r>
          </a:p>
          <a:p>
            <a:pPr eaLnBrk="1" hangingPunct="1">
              <a:defRPr/>
            </a:pPr>
            <a:r>
              <a:rPr lang="zh-CN" altLang="en-US" b="1">
                <a:solidFill>
                  <a:srgbClr val="990000"/>
                </a:solidFill>
                <a:ea typeface="楷体_GB2312" charset="0"/>
              </a:rPr>
              <a:t>              </a:t>
            </a:r>
            <a:r>
              <a:rPr lang="en-US" altLang="zh-CN" b="1">
                <a:solidFill>
                  <a:srgbClr val="990000"/>
                </a:solidFill>
                <a:ea typeface="楷体_GB2312" charset="0"/>
              </a:rPr>
              <a:t>(</a:t>
            </a:r>
            <a:r>
              <a:rPr lang="zh-CN" altLang="en-US" b="1">
                <a:solidFill>
                  <a:srgbClr val="990000"/>
                </a:solidFill>
                <a:ea typeface="楷体_GB2312" charset="0"/>
              </a:rPr>
              <a:t>无后继</a:t>
            </a:r>
            <a:r>
              <a:rPr lang="en-US" altLang="zh-CN" b="1">
                <a:solidFill>
                  <a:srgbClr val="990000"/>
                </a:solidFill>
                <a:ea typeface="楷体_GB2312" charset="0"/>
              </a:rPr>
              <a:t>)</a:t>
            </a:r>
            <a:endParaRPr lang="en-US" altLang="zh-CN">
              <a:ea typeface="楷体_GB2312" charset="0"/>
            </a:endParaRPr>
          </a:p>
        </p:txBody>
      </p:sp>
      <p:sp>
        <p:nvSpPr>
          <p:cNvPr id="171018" name="Text Box 10"/>
          <p:cNvSpPr txBox="1">
            <a:spLocks noChangeArrowheads="1"/>
          </p:cNvSpPr>
          <p:nvPr/>
        </p:nvSpPr>
        <p:spPr bwMode="auto">
          <a:xfrm>
            <a:off x="5532438" y="2770188"/>
            <a:ext cx="2511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bg2"/>
                </a:solidFill>
                <a:latin typeface="楷体_GB2312" charset="0"/>
                <a:ea typeface="楷体_GB2312" charset="0"/>
              </a:rPr>
              <a:t>多个叶子结点</a:t>
            </a:r>
          </a:p>
          <a:p>
            <a:pPr eaLnBrk="1" hangingPunct="1">
              <a:defRPr/>
            </a:pPr>
            <a:r>
              <a:rPr lang="zh-CN" altLang="en-US" b="1">
                <a:solidFill>
                  <a:schemeClr val="bg2"/>
                </a:solidFill>
                <a:latin typeface="楷体_GB2312" charset="0"/>
                <a:ea typeface="楷体_GB2312" charset="0"/>
              </a:rPr>
              <a:t>     </a:t>
            </a:r>
            <a:r>
              <a:rPr lang="en-US" altLang="zh-CN" b="1">
                <a:solidFill>
                  <a:schemeClr val="bg2"/>
                </a:solidFill>
                <a:latin typeface="楷体_GB2312" charset="0"/>
                <a:ea typeface="楷体_GB2312" charset="0"/>
              </a:rPr>
              <a:t>(</a:t>
            </a:r>
            <a:r>
              <a:rPr lang="zh-CN" altLang="en-US" b="1">
                <a:solidFill>
                  <a:schemeClr val="bg2"/>
                </a:solidFill>
                <a:latin typeface="楷体_GB2312" charset="0"/>
                <a:ea typeface="楷体_GB2312" charset="0"/>
              </a:rPr>
              <a:t>无后继</a:t>
            </a:r>
            <a:r>
              <a:rPr lang="en-US" altLang="zh-CN" b="1">
                <a:solidFill>
                  <a:schemeClr val="bg2"/>
                </a:solidFill>
                <a:latin typeface="楷体_GB2312" charset="0"/>
                <a:ea typeface="楷体_GB2312" charset="0"/>
              </a:rPr>
              <a:t>)</a:t>
            </a:r>
          </a:p>
        </p:txBody>
      </p:sp>
      <p:sp>
        <p:nvSpPr>
          <p:cNvPr id="171019" name="Text Box 11"/>
          <p:cNvSpPr txBox="1">
            <a:spLocks noChangeArrowheads="1"/>
          </p:cNvSpPr>
          <p:nvPr/>
        </p:nvSpPr>
        <p:spPr bwMode="auto">
          <a:xfrm>
            <a:off x="574675" y="4292600"/>
            <a:ext cx="26892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latin typeface="楷体_GB2312" charset="0"/>
                <a:ea typeface="楷体_GB2312" charset="0"/>
              </a:rPr>
              <a:t>其它数据元素</a:t>
            </a:r>
          </a:p>
          <a:p>
            <a:pPr eaLnBrk="1" hangingPunct="1">
              <a:defRPr/>
            </a:pPr>
            <a:r>
              <a:rPr lang="en-US" altLang="zh-CN" b="1">
                <a:solidFill>
                  <a:srgbClr val="990000"/>
                </a:solidFill>
                <a:latin typeface="楷体_GB2312" charset="0"/>
                <a:ea typeface="楷体_GB2312" charset="0"/>
              </a:rPr>
              <a:t>(</a:t>
            </a:r>
            <a:r>
              <a:rPr lang="zh-CN" altLang="en-US" b="1">
                <a:solidFill>
                  <a:srgbClr val="990000"/>
                </a:solidFill>
                <a:latin typeface="楷体_GB2312" charset="0"/>
                <a:ea typeface="楷体_GB2312" charset="0"/>
              </a:rPr>
              <a:t>一个前驱、</a:t>
            </a:r>
          </a:p>
          <a:p>
            <a:pPr eaLnBrk="1" hangingPunct="1">
              <a:defRPr/>
            </a:pPr>
            <a:r>
              <a:rPr lang="zh-CN" altLang="en-US" b="1">
                <a:solidFill>
                  <a:srgbClr val="990000"/>
                </a:solidFill>
                <a:latin typeface="楷体_GB2312" charset="0"/>
                <a:ea typeface="楷体_GB2312" charset="0"/>
              </a:rPr>
              <a:t>     一个后继</a:t>
            </a:r>
            <a:r>
              <a:rPr lang="en-US" altLang="zh-CN" b="1">
                <a:solidFill>
                  <a:srgbClr val="990000"/>
                </a:solidFill>
                <a:latin typeface="楷体_GB2312" charset="0"/>
                <a:ea typeface="楷体_GB2312" charset="0"/>
              </a:rPr>
              <a:t>)</a:t>
            </a:r>
            <a:endParaRPr lang="en-US" altLang="zh-CN">
              <a:solidFill>
                <a:srgbClr val="990000"/>
              </a:solidFill>
              <a:latin typeface="楷体_GB2312" charset="0"/>
              <a:ea typeface="楷体_GB2312" charset="0"/>
            </a:endParaRPr>
          </a:p>
        </p:txBody>
      </p:sp>
      <p:sp>
        <p:nvSpPr>
          <p:cNvPr id="171020" name="Text Box 12"/>
          <p:cNvSpPr txBox="1">
            <a:spLocks noChangeArrowheads="1"/>
          </p:cNvSpPr>
          <p:nvPr/>
        </p:nvSpPr>
        <p:spPr bwMode="auto">
          <a:xfrm>
            <a:off x="5518150" y="4308475"/>
            <a:ext cx="25098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8000"/>
                </a:solidFill>
                <a:latin typeface="楷体_GB2312" charset="0"/>
                <a:ea typeface="楷体_GB2312" charset="0"/>
              </a:rPr>
              <a:t>其它数据元素</a:t>
            </a:r>
          </a:p>
          <a:p>
            <a:pPr eaLnBrk="1" hangingPunct="1">
              <a:defRPr/>
            </a:pPr>
            <a:r>
              <a:rPr lang="en-US" altLang="zh-CN" b="1">
                <a:solidFill>
                  <a:srgbClr val="008000"/>
                </a:solidFill>
                <a:latin typeface="楷体_GB2312" charset="0"/>
                <a:ea typeface="楷体_GB2312" charset="0"/>
              </a:rPr>
              <a:t>(</a:t>
            </a:r>
            <a:r>
              <a:rPr lang="zh-CN" altLang="en-US" b="1">
                <a:solidFill>
                  <a:srgbClr val="008000"/>
                </a:solidFill>
                <a:latin typeface="楷体_GB2312" charset="0"/>
                <a:ea typeface="楷体_GB2312" charset="0"/>
              </a:rPr>
              <a:t>一个前驱、</a:t>
            </a:r>
          </a:p>
          <a:p>
            <a:pPr eaLnBrk="1" hangingPunct="1">
              <a:defRPr/>
            </a:pPr>
            <a:r>
              <a:rPr lang="zh-CN" altLang="en-US" b="1">
                <a:solidFill>
                  <a:srgbClr val="008000"/>
                </a:solidFill>
                <a:latin typeface="楷体_GB2312" charset="0"/>
                <a:ea typeface="楷体_GB2312" charset="0"/>
              </a:rPr>
              <a:t>    多个后继</a:t>
            </a:r>
            <a:r>
              <a:rPr lang="en-US" altLang="zh-CN" b="1">
                <a:solidFill>
                  <a:srgbClr val="008000"/>
                </a:solidFill>
                <a:latin typeface="楷体_GB2312" charset="0"/>
                <a:ea typeface="楷体_GB2312" charset="0"/>
              </a:rPr>
              <a:t>)</a:t>
            </a:r>
            <a:endParaRPr lang="en-US" altLang="zh-CN">
              <a:solidFill>
                <a:srgbClr val="990000"/>
              </a:solidFill>
              <a:latin typeface="楷体_GB2312" charset="0"/>
              <a:ea typeface="楷体_GB2312"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71015"/>
                                        </p:tgtEl>
                                        <p:attrNameLst>
                                          <p:attrName>style.visibility</p:attrName>
                                        </p:attrNameLst>
                                      </p:cBhvr>
                                      <p:to>
                                        <p:strVal val="visible"/>
                                      </p:to>
                                    </p:set>
                                    <p:animEffect transition="in" filter="wipe(left)">
                                      <p:cBhvr>
                                        <p:cTn id="7" dur="300"/>
                                        <p:tgtEl>
                                          <p:spTgt spid="171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1016"/>
                                        </p:tgtEl>
                                        <p:attrNameLst>
                                          <p:attrName>style.visibility</p:attrName>
                                        </p:attrNameLst>
                                      </p:cBhvr>
                                      <p:to>
                                        <p:strVal val="visible"/>
                                      </p:to>
                                    </p:set>
                                    <p:animEffect transition="in" filter="wipe(left)">
                                      <p:cBhvr>
                                        <p:cTn id="12" dur="300"/>
                                        <p:tgtEl>
                                          <p:spTgt spid="171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71017"/>
                                        </p:tgtEl>
                                        <p:attrNameLst>
                                          <p:attrName>style.visibility</p:attrName>
                                        </p:attrNameLst>
                                      </p:cBhvr>
                                      <p:to>
                                        <p:strVal val="visible"/>
                                      </p:to>
                                    </p:set>
                                    <p:animEffect transition="in" filter="wipe(left)">
                                      <p:cBhvr>
                                        <p:cTn id="17" dur="300"/>
                                        <p:tgtEl>
                                          <p:spTgt spid="171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71018"/>
                                        </p:tgtEl>
                                        <p:attrNameLst>
                                          <p:attrName>style.visibility</p:attrName>
                                        </p:attrNameLst>
                                      </p:cBhvr>
                                      <p:to>
                                        <p:strVal val="visible"/>
                                      </p:to>
                                    </p:set>
                                    <p:animEffect transition="in" filter="wipe(left)">
                                      <p:cBhvr>
                                        <p:cTn id="22" dur="300"/>
                                        <p:tgtEl>
                                          <p:spTgt spid="1710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71019"/>
                                        </p:tgtEl>
                                        <p:attrNameLst>
                                          <p:attrName>style.visibility</p:attrName>
                                        </p:attrNameLst>
                                      </p:cBhvr>
                                      <p:to>
                                        <p:strVal val="visible"/>
                                      </p:to>
                                    </p:set>
                                    <p:animEffect transition="in" filter="wipe(left)">
                                      <p:cBhvr>
                                        <p:cTn id="27" dur="300"/>
                                        <p:tgtEl>
                                          <p:spTgt spid="1710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71020"/>
                                        </p:tgtEl>
                                        <p:attrNameLst>
                                          <p:attrName>style.visibility</p:attrName>
                                        </p:attrNameLst>
                                      </p:cBhvr>
                                      <p:to>
                                        <p:strVal val="visible"/>
                                      </p:to>
                                    </p:set>
                                    <p:animEffect transition="in" filter="wipe(left)">
                                      <p:cBhvr>
                                        <p:cTn id="32" dur="3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utoUpdateAnimBg="0"/>
      <p:bldP spid="171016" grpId="0" autoUpdateAnimBg="0"/>
      <p:bldP spid="171017" grpId="0" autoUpdateAnimBg="0"/>
      <p:bldP spid="171018" grpId="0" autoUpdateAnimBg="0"/>
      <p:bldP spid="171019" grpId="0" autoUpdateAnimBg="0"/>
      <p:bldP spid="171020"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5075238" y="381000"/>
            <a:ext cx="3840162"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4000"/>
              <a:t>            A</a:t>
            </a:r>
          </a:p>
          <a:p>
            <a:pPr eaLnBrk="1" hangingPunct="1">
              <a:defRPr/>
            </a:pPr>
            <a:endParaRPr lang="en-US" altLang="zh-CN" sz="4000"/>
          </a:p>
          <a:p>
            <a:pPr eaLnBrk="1" hangingPunct="1">
              <a:defRPr/>
            </a:pPr>
            <a:r>
              <a:rPr lang="en-US" altLang="zh-CN" sz="4000"/>
              <a:t>   B      C      D</a:t>
            </a:r>
          </a:p>
          <a:p>
            <a:pPr eaLnBrk="1" hangingPunct="1">
              <a:defRPr/>
            </a:pPr>
            <a:endParaRPr lang="en-US" altLang="zh-CN" sz="4000"/>
          </a:p>
          <a:p>
            <a:pPr eaLnBrk="1" hangingPunct="1">
              <a:defRPr/>
            </a:pPr>
            <a:r>
              <a:rPr lang="en-US" altLang="zh-CN" sz="4000"/>
              <a:t>E    F           G</a:t>
            </a:r>
          </a:p>
          <a:p>
            <a:pPr eaLnBrk="1" hangingPunct="1">
              <a:defRPr/>
            </a:pPr>
            <a:endParaRPr lang="en-US" altLang="zh-CN" sz="4000"/>
          </a:p>
          <a:p>
            <a:pPr eaLnBrk="1" hangingPunct="1">
              <a:defRPr/>
            </a:pPr>
            <a:r>
              <a:rPr lang="en-US" altLang="zh-CN" sz="4000"/>
              <a:t>                    H</a:t>
            </a:r>
          </a:p>
          <a:p>
            <a:pPr eaLnBrk="1" hangingPunct="1">
              <a:defRPr/>
            </a:pPr>
            <a:endParaRPr lang="en-US" altLang="zh-CN" sz="4000"/>
          </a:p>
          <a:p>
            <a:pPr eaLnBrk="1" hangingPunct="1">
              <a:defRPr/>
            </a:pPr>
            <a:r>
              <a:rPr lang="en-US" altLang="zh-CN" sz="4000"/>
              <a:t>               I    J    K</a:t>
            </a:r>
            <a:endParaRPr lang="en-US" altLang="zh-CN" sz="2400"/>
          </a:p>
        </p:txBody>
      </p:sp>
      <p:sp>
        <p:nvSpPr>
          <p:cNvPr id="196611" name="Oval 3"/>
          <p:cNvSpPr>
            <a:spLocks noChangeArrowheads="1"/>
          </p:cNvSpPr>
          <p:nvPr/>
        </p:nvSpPr>
        <p:spPr bwMode="auto">
          <a:xfrm>
            <a:off x="6599238" y="457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2" name="Oval 4"/>
          <p:cNvSpPr>
            <a:spLocks noChangeArrowheads="1"/>
          </p:cNvSpPr>
          <p:nvPr/>
        </p:nvSpPr>
        <p:spPr bwMode="auto">
          <a:xfrm>
            <a:off x="5456238" y="1676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3" name="Oval 5"/>
          <p:cNvSpPr>
            <a:spLocks noChangeArrowheads="1"/>
          </p:cNvSpPr>
          <p:nvPr/>
        </p:nvSpPr>
        <p:spPr bwMode="auto">
          <a:xfrm>
            <a:off x="6599238" y="1676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4" name="Oval 6"/>
          <p:cNvSpPr>
            <a:spLocks noChangeArrowheads="1"/>
          </p:cNvSpPr>
          <p:nvPr/>
        </p:nvSpPr>
        <p:spPr bwMode="auto">
          <a:xfrm>
            <a:off x="7589838" y="1676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5" name="Oval 7"/>
          <p:cNvSpPr>
            <a:spLocks noChangeArrowheads="1"/>
          </p:cNvSpPr>
          <p:nvPr/>
        </p:nvSpPr>
        <p:spPr bwMode="auto">
          <a:xfrm>
            <a:off x="4999038" y="2895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6" name="Oval 8"/>
          <p:cNvSpPr>
            <a:spLocks noChangeArrowheads="1"/>
          </p:cNvSpPr>
          <p:nvPr/>
        </p:nvSpPr>
        <p:spPr bwMode="auto">
          <a:xfrm>
            <a:off x="5837238" y="2895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7" name="Oval 9"/>
          <p:cNvSpPr>
            <a:spLocks noChangeArrowheads="1"/>
          </p:cNvSpPr>
          <p:nvPr/>
        </p:nvSpPr>
        <p:spPr bwMode="auto">
          <a:xfrm>
            <a:off x="7589838" y="2895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8" name="Oval 10"/>
          <p:cNvSpPr>
            <a:spLocks noChangeArrowheads="1"/>
          </p:cNvSpPr>
          <p:nvPr/>
        </p:nvSpPr>
        <p:spPr bwMode="auto">
          <a:xfrm>
            <a:off x="7589838" y="41148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19" name="Oval 11"/>
          <p:cNvSpPr>
            <a:spLocks noChangeArrowheads="1"/>
          </p:cNvSpPr>
          <p:nvPr/>
        </p:nvSpPr>
        <p:spPr bwMode="auto">
          <a:xfrm>
            <a:off x="7589838" y="533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0" name="Oval 12"/>
          <p:cNvSpPr>
            <a:spLocks noChangeArrowheads="1"/>
          </p:cNvSpPr>
          <p:nvPr/>
        </p:nvSpPr>
        <p:spPr bwMode="auto">
          <a:xfrm>
            <a:off x="6827838" y="533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1" name="Oval 13"/>
          <p:cNvSpPr>
            <a:spLocks noChangeArrowheads="1"/>
          </p:cNvSpPr>
          <p:nvPr/>
        </p:nvSpPr>
        <p:spPr bwMode="auto">
          <a:xfrm>
            <a:off x="8351838" y="533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2" name="Line 14"/>
          <p:cNvSpPr>
            <a:spLocks noChangeShapeType="1"/>
          </p:cNvSpPr>
          <p:nvPr/>
        </p:nvSpPr>
        <p:spPr bwMode="auto">
          <a:xfrm>
            <a:off x="6904038" y="9906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3" name="Line 15"/>
          <p:cNvSpPr>
            <a:spLocks noChangeShapeType="1"/>
          </p:cNvSpPr>
          <p:nvPr/>
        </p:nvSpPr>
        <p:spPr bwMode="auto">
          <a:xfrm flipH="1">
            <a:off x="5761038" y="838200"/>
            <a:ext cx="838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4" name="Line 16"/>
          <p:cNvSpPr>
            <a:spLocks noChangeShapeType="1"/>
          </p:cNvSpPr>
          <p:nvPr/>
        </p:nvSpPr>
        <p:spPr bwMode="auto">
          <a:xfrm>
            <a:off x="7132638" y="838200"/>
            <a:ext cx="6858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5" name="Line 17"/>
          <p:cNvSpPr>
            <a:spLocks noChangeShapeType="1"/>
          </p:cNvSpPr>
          <p:nvPr/>
        </p:nvSpPr>
        <p:spPr bwMode="auto">
          <a:xfrm flipH="1">
            <a:off x="5227638" y="2057400"/>
            <a:ext cx="2286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6" name="Line 18"/>
          <p:cNvSpPr>
            <a:spLocks noChangeShapeType="1"/>
          </p:cNvSpPr>
          <p:nvPr/>
        </p:nvSpPr>
        <p:spPr bwMode="auto">
          <a:xfrm>
            <a:off x="5989638" y="2057400"/>
            <a:ext cx="76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7" name="Line 19"/>
          <p:cNvSpPr>
            <a:spLocks noChangeShapeType="1"/>
          </p:cNvSpPr>
          <p:nvPr/>
        </p:nvSpPr>
        <p:spPr bwMode="auto">
          <a:xfrm>
            <a:off x="7818438" y="22098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8" name="Line 20"/>
          <p:cNvSpPr>
            <a:spLocks noChangeShapeType="1"/>
          </p:cNvSpPr>
          <p:nvPr/>
        </p:nvSpPr>
        <p:spPr bwMode="auto">
          <a:xfrm>
            <a:off x="7818438" y="34290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9" name="Line 21"/>
          <p:cNvSpPr>
            <a:spLocks noChangeShapeType="1"/>
          </p:cNvSpPr>
          <p:nvPr/>
        </p:nvSpPr>
        <p:spPr bwMode="auto">
          <a:xfrm>
            <a:off x="7894638" y="46482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30" name="Line 22"/>
          <p:cNvSpPr>
            <a:spLocks noChangeShapeType="1"/>
          </p:cNvSpPr>
          <p:nvPr/>
        </p:nvSpPr>
        <p:spPr bwMode="auto">
          <a:xfrm flipH="1">
            <a:off x="7056438" y="4495800"/>
            <a:ext cx="5334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31" name="Line 23"/>
          <p:cNvSpPr>
            <a:spLocks noChangeShapeType="1"/>
          </p:cNvSpPr>
          <p:nvPr/>
        </p:nvSpPr>
        <p:spPr bwMode="auto">
          <a:xfrm>
            <a:off x="8123238" y="4495800"/>
            <a:ext cx="457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33" name="Text Box 25"/>
          <p:cNvSpPr txBox="1">
            <a:spLocks noChangeArrowheads="1"/>
          </p:cNvSpPr>
          <p:nvPr/>
        </p:nvSpPr>
        <p:spPr bwMode="auto">
          <a:xfrm>
            <a:off x="268288" y="538163"/>
            <a:ext cx="4232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FF"/>
                </a:solidFill>
                <a:ea typeface="楷体_GB2312" charset="0"/>
              </a:rPr>
              <a:t>        </a:t>
            </a:r>
            <a:r>
              <a:rPr lang="zh-CN" altLang="en-US" b="1">
                <a:solidFill>
                  <a:srgbClr val="0000FF"/>
                </a:solidFill>
                <a:ea typeface="楷体_GB2312" charset="0"/>
              </a:rPr>
              <a:t>先根遍历时顶点的访问次序：</a:t>
            </a:r>
          </a:p>
        </p:txBody>
      </p:sp>
      <p:sp>
        <p:nvSpPr>
          <p:cNvPr id="196634" name="Text Box 26"/>
          <p:cNvSpPr txBox="1">
            <a:spLocks noChangeArrowheads="1"/>
          </p:cNvSpPr>
          <p:nvPr/>
        </p:nvSpPr>
        <p:spPr bwMode="auto">
          <a:xfrm>
            <a:off x="676275" y="1628775"/>
            <a:ext cx="367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990033"/>
                </a:solidFill>
              </a:rPr>
              <a:t>A B E F C D G H I J K</a:t>
            </a:r>
            <a:endParaRPr lang="en-US" altLang="zh-CN" b="1"/>
          </a:p>
        </p:txBody>
      </p:sp>
      <p:sp>
        <p:nvSpPr>
          <p:cNvPr id="196635" name="Text Box 27"/>
          <p:cNvSpPr txBox="1">
            <a:spLocks noChangeArrowheads="1"/>
          </p:cNvSpPr>
          <p:nvPr/>
        </p:nvSpPr>
        <p:spPr bwMode="auto">
          <a:xfrm>
            <a:off x="323850" y="2276475"/>
            <a:ext cx="4308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FF"/>
                </a:solidFill>
                <a:ea typeface="楷体_GB2312" charset="0"/>
              </a:rPr>
              <a:t>        </a:t>
            </a:r>
            <a:r>
              <a:rPr lang="zh-CN" altLang="en-US" b="1">
                <a:solidFill>
                  <a:srgbClr val="0000FF"/>
                </a:solidFill>
                <a:ea typeface="楷体_GB2312" charset="0"/>
              </a:rPr>
              <a:t>后根遍历时顶点的访问次序：</a:t>
            </a:r>
          </a:p>
        </p:txBody>
      </p:sp>
      <p:sp>
        <p:nvSpPr>
          <p:cNvPr id="196636" name="Text Box 28"/>
          <p:cNvSpPr txBox="1">
            <a:spLocks noChangeArrowheads="1"/>
          </p:cNvSpPr>
          <p:nvPr/>
        </p:nvSpPr>
        <p:spPr bwMode="auto">
          <a:xfrm>
            <a:off x="676275" y="3284538"/>
            <a:ext cx="3679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990033"/>
                </a:solidFill>
              </a:rPr>
              <a:t>E F B C I J K H G D A</a:t>
            </a:r>
            <a:endParaRPr lang="en-US" altLang="zh-CN">
              <a:solidFill>
                <a:srgbClr val="990033"/>
              </a:solidFill>
            </a:endParaRPr>
          </a:p>
        </p:txBody>
      </p:sp>
      <p:sp>
        <p:nvSpPr>
          <p:cNvPr id="196637" name="Text Box 29"/>
          <p:cNvSpPr txBox="1">
            <a:spLocks noChangeArrowheads="1"/>
          </p:cNvSpPr>
          <p:nvPr/>
        </p:nvSpPr>
        <p:spPr bwMode="auto">
          <a:xfrm>
            <a:off x="395288" y="3933825"/>
            <a:ext cx="4248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FF"/>
                </a:solidFill>
                <a:ea typeface="楷体_GB2312" charset="0"/>
              </a:rPr>
              <a:t>        </a:t>
            </a:r>
            <a:r>
              <a:rPr lang="zh-CN" altLang="en-US" b="1">
                <a:solidFill>
                  <a:srgbClr val="0000FF"/>
                </a:solidFill>
                <a:ea typeface="楷体_GB2312" charset="0"/>
              </a:rPr>
              <a:t>层次遍历时顶点的访问次序：</a:t>
            </a:r>
          </a:p>
        </p:txBody>
      </p:sp>
      <p:sp>
        <p:nvSpPr>
          <p:cNvPr id="196638" name="Text Box 30"/>
          <p:cNvSpPr txBox="1">
            <a:spLocks noChangeArrowheads="1"/>
          </p:cNvSpPr>
          <p:nvPr/>
        </p:nvSpPr>
        <p:spPr bwMode="auto">
          <a:xfrm>
            <a:off x="747713" y="4933950"/>
            <a:ext cx="367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990033"/>
                </a:solidFill>
              </a:rPr>
              <a:t>A B C D E F G H I J K</a:t>
            </a:r>
            <a:endParaRPr lang="en-US" altLang="zh-CN">
              <a:solidFill>
                <a:srgbClr val="990033"/>
              </a:solidFill>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96633"/>
                                        </p:tgtEl>
                                        <p:attrNameLst>
                                          <p:attrName>style.visibility</p:attrName>
                                        </p:attrNameLst>
                                      </p:cBhvr>
                                      <p:to>
                                        <p:strVal val="visible"/>
                                      </p:to>
                                    </p:set>
                                    <p:anim calcmode="lin" valueType="num">
                                      <p:cBhvr additive="base">
                                        <p:cTn id="7" dur="500" fill="hold"/>
                                        <p:tgtEl>
                                          <p:spTgt spid="196633"/>
                                        </p:tgtEl>
                                        <p:attrNameLst>
                                          <p:attrName>ppt_x</p:attrName>
                                        </p:attrNameLst>
                                      </p:cBhvr>
                                      <p:tavLst>
                                        <p:tav tm="0">
                                          <p:val>
                                            <p:strVal val="0-#ppt_w/2"/>
                                          </p:val>
                                        </p:tav>
                                        <p:tav tm="100000">
                                          <p:val>
                                            <p:strVal val="#ppt_x"/>
                                          </p:val>
                                        </p:tav>
                                      </p:tavLst>
                                    </p:anim>
                                    <p:anim calcmode="lin" valueType="num">
                                      <p:cBhvr additive="base">
                                        <p:cTn id="8" dur="500" fill="hold"/>
                                        <p:tgtEl>
                                          <p:spTgt spid="19663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96634"/>
                                        </p:tgtEl>
                                        <p:attrNameLst>
                                          <p:attrName>style.visibility</p:attrName>
                                        </p:attrNameLst>
                                      </p:cBhvr>
                                      <p:to>
                                        <p:strVal val="visible"/>
                                      </p:to>
                                    </p:set>
                                    <p:anim calcmode="lin" valueType="num">
                                      <p:cBhvr>
                                        <p:cTn id="13" dur="500" fill="hold"/>
                                        <p:tgtEl>
                                          <p:spTgt spid="196634"/>
                                        </p:tgtEl>
                                        <p:attrNameLst>
                                          <p:attrName>ppt_x</p:attrName>
                                        </p:attrNameLst>
                                      </p:cBhvr>
                                      <p:tavLst>
                                        <p:tav tm="0">
                                          <p:val>
                                            <p:strVal val="#ppt_x-#ppt_w/2"/>
                                          </p:val>
                                        </p:tav>
                                        <p:tav tm="100000">
                                          <p:val>
                                            <p:strVal val="#ppt_x"/>
                                          </p:val>
                                        </p:tav>
                                      </p:tavLst>
                                    </p:anim>
                                    <p:anim calcmode="lin" valueType="num">
                                      <p:cBhvr>
                                        <p:cTn id="14" dur="500" fill="hold"/>
                                        <p:tgtEl>
                                          <p:spTgt spid="196634"/>
                                        </p:tgtEl>
                                        <p:attrNameLst>
                                          <p:attrName>ppt_y</p:attrName>
                                        </p:attrNameLst>
                                      </p:cBhvr>
                                      <p:tavLst>
                                        <p:tav tm="0">
                                          <p:val>
                                            <p:strVal val="#ppt_y"/>
                                          </p:val>
                                        </p:tav>
                                        <p:tav tm="100000">
                                          <p:val>
                                            <p:strVal val="#ppt_y"/>
                                          </p:val>
                                        </p:tav>
                                      </p:tavLst>
                                    </p:anim>
                                    <p:anim calcmode="lin" valueType="num">
                                      <p:cBhvr>
                                        <p:cTn id="15" dur="500" fill="hold"/>
                                        <p:tgtEl>
                                          <p:spTgt spid="196634"/>
                                        </p:tgtEl>
                                        <p:attrNameLst>
                                          <p:attrName>ppt_w</p:attrName>
                                        </p:attrNameLst>
                                      </p:cBhvr>
                                      <p:tavLst>
                                        <p:tav tm="0">
                                          <p:val>
                                            <p:fltVal val="0"/>
                                          </p:val>
                                        </p:tav>
                                        <p:tav tm="100000">
                                          <p:val>
                                            <p:strVal val="#ppt_w"/>
                                          </p:val>
                                        </p:tav>
                                      </p:tavLst>
                                    </p:anim>
                                    <p:anim calcmode="lin" valueType="num">
                                      <p:cBhvr>
                                        <p:cTn id="16" dur="500" fill="hold"/>
                                        <p:tgtEl>
                                          <p:spTgt spid="196634"/>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6635"/>
                                        </p:tgtEl>
                                        <p:attrNameLst>
                                          <p:attrName>style.visibility</p:attrName>
                                        </p:attrNameLst>
                                      </p:cBhvr>
                                      <p:to>
                                        <p:strVal val="visible"/>
                                      </p:to>
                                    </p:set>
                                    <p:anim calcmode="lin" valueType="num">
                                      <p:cBhvr additive="base">
                                        <p:cTn id="21" dur="500" fill="hold"/>
                                        <p:tgtEl>
                                          <p:spTgt spid="196635"/>
                                        </p:tgtEl>
                                        <p:attrNameLst>
                                          <p:attrName>ppt_x</p:attrName>
                                        </p:attrNameLst>
                                      </p:cBhvr>
                                      <p:tavLst>
                                        <p:tav tm="0">
                                          <p:val>
                                            <p:strVal val="0-#ppt_w/2"/>
                                          </p:val>
                                        </p:tav>
                                        <p:tav tm="100000">
                                          <p:val>
                                            <p:strVal val="#ppt_x"/>
                                          </p:val>
                                        </p:tav>
                                      </p:tavLst>
                                    </p:anim>
                                    <p:anim calcmode="lin" valueType="num">
                                      <p:cBhvr additive="base">
                                        <p:cTn id="22" dur="500" fill="hold"/>
                                        <p:tgtEl>
                                          <p:spTgt spid="19663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96636"/>
                                        </p:tgtEl>
                                        <p:attrNameLst>
                                          <p:attrName>style.visibility</p:attrName>
                                        </p:attrNameLst>
                                      </p:cBhvr>
                                      <p:to>
                                        <p:strVal val="visible"/>
                                      </p:to>
                                    </p:set>
                                    <p:anim calcmode="lin" valueType="num">
                                      <p:cBhvr>
                                        <p:cTn id="27" dur="500" fill="hold"/>
                                        <p:tgtEl>
                                          <p:spTgt spid="196636"/>
                                        </p:tgtEl>
                                        <p:attrNameLst>
                                          <p:attrName>ppt_x</p:attrName>
                                        </p:attrNameLst>
                                      </p:cBhvr>
                                      <p:tavLst>
                                        <p:tav tm="0">
                                          <p:val>
                                            <p:strVal val="#ppt_x-#ppt_w/2"/>
                                          </p:val>
                                        </p:tav>
                                        <p:tav tm="100000">
                                          <p:val>
                                            <p:strVal val="#ppt_x"/>
                                          </p:val>
                                        </p:tav>
                                      </p:tavLst>
                                    </p:anim>
                                    <p:anim calcmode="lin" valueType="num">
                                      <p:cBhvr>
                                        <p:cTn id="28" dur="500" fill="hold"/>
                                        <p:tgtEl>
                                          <p:spTgt spid="196636"/>
                                        </p:tgtEl>
                                        <p:attrNameLst>
                                          <p:attrName>ppt_y</p:attrName>
                                        </p:attrNameLst>
                                      </p:cBhvr>
                                      <p:tavLst>
                                        <p:tav tm="0">
                                          <p:val>
                                            <p:strVal val="#ppt_y"/>
                                          </p:val>
                                        </p:tav>
                                        <p:tav tm="100000">
                                          <p:val>
                                            <p:strVal val="#ppt_y"/>
                                          </p:val>
                                        </p:tav>
                                      </p:tavLst>
                                    </p:anim>
                                    <p:anim calcmode="lin" valueType="num">
                                      <p:cBhvr>
                                        <p:cTn id="29" dur="500" fill="hold"/>
                                        <p:tgtEl>
                                          <p:spTgt spid="196636"/>
                                        </p:tgtEl>
                                        <p:attrNameLst>
                                          <p:attrName>ppt_w</p:attrName>
                                        </p:attrNameLst>
                                      </p:cBhvr>
                                      <p:tavLst>
                                        <p:tav tm="0">
                                          <p:val>
                                            <p:fltVal val="0"/>
                                          </p:val>
                                        </p:tav>
                                        <p:tav tm="100000">
                                          <p:val>
                                            <p:strVal val="#ppt_w"/>
                                          </p:val>
                                        </p:tav>
                                      </p:tavLst>
                                    </p:anim>
                                    <p:anim calcmode="lin" valueType="num">
                                      <p:cBhvr>
                                        <p:cTn id="30" dur="500" fill="hold"/>
                                        <p:tgtEl>
                                          <p:spTgt spid="196636"/>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96637"/>
                                        </p:tgtEl>
                                        <p:attrNameLst>
                                          <p:attrName>style.visibility</p:attrName>
                                        </p:attrNameLst>
                                      </p:cBhvr>
                                      <p:to>
                                        <p:strVal val="visible"/>
                                      </p:to>
                                    </p:set>
                                    <p:anim calcmode="lin" valueType="num">
                                      <p:cBhvr additive="base">
                                        <p:cTn id="35" dur="500" fill="hold"/>
                                        <p:tgtEl>
                                          <p:spTgt spid="196637"/>
                                        </p:tgtEl>
                                        <p:attrNameLst>
                                          <p:attrName>ppt_x</p:attrName>
                                        </p:attrNameLst>
                                      </p:cBhvr>
                                      <p:tavLst>
                                        <p:tav tm="0">
                                          <p:val>
                                            <p:strVal val="0-#ppt_w/2"/>
                                          </p:val>
                                        </p:tav>
                                        <p:tav tm="100000">
                                          <p:val>
                                            <p:strVal val="#ppt_x"/>
                                          </p:val>
                                        </p:tav>
                                      </p:tavLst>
                                    </p:anim>
                                    <p:anim calcmode="lin" valueType="num">
                                      <p:cBhvr additive="base">
                                        <p:cTn id="36" dur="500" fill="hold"/>
                                        <p:tgtEl>
                                          <p:spTgt spid="19663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196638"/>
                                        </p:tgtEl>
                                        <p:attrNameLst>
                                          <p:attrName>style.visibility</p:attrName>
                                        </p:attrNameLst>
                                      </p:cBhvr>
                                      <p:to>
                                        <p:strVal val="visible"/>
                                      </p:to>
                                    </p:set>
                                    <p:anim calcmode="lin" valueType="num">
                                      <p:cBhvr>
                                        <p:cTn id="41" dur="500" fill="hold"/>
                                        <p:tgtEl>
                                          <p:spTgt spid="196638"/>
                                        </p:tgtEl>
                                        <p:attrNameLst>
                                          <p:attrName>ppt_x</p:attrName>
                                        </p:attrNameLst>
                                      </p:cBhvr>
                                      <p:tavLst>
                                        <p:tav tm="0">
                                          <p:val>
                                            <p:strVal val="#ppt_x-#ppt_w/2"/>
                                          </p:val>
                                        </p:tav>
                                        <p:tav tm="100000">
                                          <p:val>
                                            <p:strVal val="#ppt_x"/>
                                          </p:val>
                                        </p:tav>
                                      </p:tavLst>
                                    </p:anim>
                                    <p:anim calcmode="lin" valueType="num">
                                      <p:cBhvr>
                                        <p:cTn id="42" dur="500" fill="hold"/>
                                        <p:tgtEl>
                                          <p:spTgt spid="196638"/>
                                        </p:tgtEl>
                                        <p:attrNameLst>
                                          <p:attrName>ppt_y</p:attrName>
                                        </p:attrNameLst>
                                      </p:cBhvr>
                                      <p:tavLst>
                                        <p:tav tm="0">
                                          <p:val>
                                            <p:strVal val="#ppt_y"/>
                                          </p:val>
                                        </p:tav>
                                        <p:tav tm="100000">
                                          <p:val>
                                            <p:strVal val="#ppt_y"/>
                                          </p:val>
                                        </p:tav>
                                      </p:tavLst>
                                    </p:anim>
                                    <p:anim calcmode="lin" valueType="num">
                                      <p:cBhvr>
                                        <p:cTn id="43" dur="500" fill="hold"/>
                                        <p:tgtEl>
                                          <p:spTgt spid="196638"/>
                                        </p:tgtEl>
                                        <p:attrNameLst>
                                          <p:attrName>ppt_w</p:attrName>
                                        </p:attrNameLst>
                                      </p:cBhvr>
                                      <p:tavLst>
                                        <p:tav tm="0">
                                          <p:val>
                                            <p:fltVal val="0"/>
                                          </p:val>
                                        </p:tav>
                                        <p:tav tm="100000">
                                          <p:val>
                                            <p:strVal val="#ppt_w"/>
                                          </p:val>
                                        </p:tav>
                                      </p:tavLst>
                                    </p:anim>
                                    <p:anim calcmode="lin" valueType="num">
                                      <p:cBhvr>
                                        <p:cTn id="44" dur="500" fill="hold"/>
                                        <p:tgtEl>
                                          <p:spTgt spid="1966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3" grpId="0" autoUpdateAnimBg="0"/>
      <p:bldP spid="196634" grpId="0" autoUpdateAnimBg="0"/>
      <p:bldP spid="196635" grpId="0" autoUpdateAnimBg="0"/>
      <p:bldP spid="196636" grpId="0" autoUpdateAnimBg="0"/>
      <p:bldP spid="196637" grpId="0" autoUpdateAnimBg="0"/>
      <p:bldP spid="196638"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457200" y="228600"/>
            <a:ext cx="384016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a:t>            </a:t>
            </a:r>
          </a:p>
          <a:p>
            <a:pPr eaLnBrk="1" hangingPunct="1">
              <a:defRPr/>
            </a:pPr>
            <a:endParaRPr lang="en-US" altLang="zh-CN" sz="4000"/>
          </a:p>
          <a:p>
            <a:pPr eaLnBrk="1" hangingPunct="1">
              <a:defRPr/>
            </a:pPr>
            <a:r>
              <a:rPr lang="en-US" altLang="zh-CN" sz="4000"/>
              <a:t>   B      C      D</a:t>
            </a:r>
          </a:p>
          <a:p>
            <a:pPr eaLnBrk="1" hangingPunct="1">
              <a:defRPr/>
            </a:pPr>
            <a:endParaRPr lang="en-US" altLang="zh-CN" sz="4000"/>
          </a:p>
          <a:p>
            <a:pPr eaLnBrk="1" hangingPunct="1">
              <a:defRPr/>
            </a:pPr>
            <a:r>
              <a:rPr lang="en-US" altLang="zh-CN" sz="4000"/>
              <a:t>E    F           G</a:t>
            </a:r>
          </a:p>
          <a:p>
            <a:pPr eaLnBrk="1" hangingPunct="1">
              <a:defRPr/>
            </a:pPr>
            <a:endParaRPr lang="en-US" altLang="zh-CN" sz="4000"/>
          </a:p>
          <a:p>
            <a:pPr eaLnBrk="1" hangingPunct="1">
              <a:defRPr/>
            </a:pPr>
            <a:r>
              <a:rPr lang="en-US" altLang="zh-CN" sz="4000"/>
              <a:t>                    H</a:t>
            </a:r>
          </a:p>
          <a:p>
            <a:pPr eaLnBrk="1" hangingPunct="1">
              <a:defRPr/>
            </a:pPr>
            <a:endParaRPr lang="en-US" altLang="zh-CN" sz="4000"/>
          </a:p>
          <a:p>
            <a:pPr eaLnBrk="1" hangingPunct="1">
              <a:defRPr/>
            </a:pPr>
            <a:r>
              <a:rPr lang="en-US" altLang="zh-CN" sz="4000"/>
              <a:t>               I    J    K</a:t>
            </a:r>
          </a:p>
          <a:p>
            <a:pPr eaLnBrk="1" hangingPunct="1">
              <a:defRPr/>
            </a:pPr>
            <a:endParaRPr lang="en-US" altLang="zh-CN" sz="4000"/>
          </a:p>
          <a:p>
            <a:pPr eaLnBrk="1" hangingPunct="1">
              <a:defRPr/>
            </a:pPr>
            <a:endParaRPr lang="en-US" altLang="zh-CN" sz="2400"/>
          </a:p>
        </p:txBody>
      </p:sp>
      <p:sp>
        <p:nvSpPr>
          <p:cNvPr id="166916" name="Oval 4"/>
          <p:cNvSpPr>
            <a:spLocks noChangeArrowheads="1"/>
          </p:cNvSpPr>
          <p:nvPr/>
        </p:nvSpPr>
        <p:spPr bwMode="auto">
          <a:xfrm>
            <a:off x="838200" y="152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17" name="Oval 5"/>
          <p:cNvSpPr>
            <a:spLocks noChangeArrowheads="1"/>
          </p:cNvSpPr>
          <p:nvPr/>
        </p:nvSpPr>
        <p:spPr bwMode="auto">
          <a:xfrm>
            <a:off x="1981200" y="152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18" name="Oval 6"/>
          <p:cNvSpPr>
            <a:spLocks noChangeArrowheads="1"/>
          </p:cNvSpPr>
          <p:nvPr/>
        </p:nvSpPr>
        <p:spPr bwMode="auto">
          <a:xfrm>
            <a:off x="2971800" y="152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19" name="Oval 7"/>
          <p:cNvSpPr>
            <a:spLocks noChangeArrowheads="1"/>
          </p:cNvSpPr>
          <p:nvPr/>
        </p:nvSpPr>
        <p:spPr bwMode="auto">
          <a:xfrm>
            <a:off x="381000" y="2743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0" name="Oval 8"/>
          <p:cNvSpPr>
            <a:spLocks noChangeArrowheads="1"/>
          </p:cNvSpPr>
          <p:nvPr/>
        </p:nvSpPr>
        <p:spPr bwMode="auto">
          <a:xfrm>
            <a:off x="1219200" y="2743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1" name="Oval 9"/>
          <p:cNvSpPr>
            <a:spLocks noChangeArrowheads="1"/>
          </p:cNvSpPr>
          <p:nvPr/>
        </p:nvSpPr>
        <p:spPr bwMode="auto">
          <a:xfrm>
            <a:off x="2971800" y="2743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2" name="Oval 10"/>
          <p:cNvSpPr>
            <a:spLocks noChangeArrowheads="1"/>
          </p:cNvSpPr>
          <p:nvPr/>
        </p:nvSpPr>
        <p:spPr bwMode="auto">
          <a:xfrm>
            <a:off x="2971800" y="3962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3" name="Oval 11"/>
          <p:cNvSpPr>
            <a:spLocks noChangeArrowheads="1"/>
          </p:cNvSpPr>
          <p:nvPr/>
        </p:nvSpPr>
        <p:spPr bwMode="auto">
          <a:xfrm>
            <a:off x="2971800" y="5181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4" name="Oval 12"/>
          <p:cNvSpPr>
            <a:spLocks noChangeArrowheads="1"/>
          </p:cNvSpPr>
          <p:nvPr/>
        </p:nvSpPr>
        <p:spPr bwMode="auto">
          <a:xfrm>
            <a:off x="2209800" y="5181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5" name="Oval 13"/>
          <p:cNvSpPr>
            <a:spLocks noChangeArrowheads="1"/>
          </p:cNvSpPr>
          <p:nvPr/>
        </p:nvSpPr>
        <p:spPr bwMode="auto">
          <a:xfrm>
            <a:off x="3733800" y="5181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29" name="Line 17"/>
          <p:cNvSpPr>
            <a:spLocks noChangeShapeType="1"/>
          </p:cNvSpPr>
          <p:nvPr/>
        </p:nvSpPr>
        <p:spPr bwMode="auto">
          <a:xfrm flipH="1">
            <a:off x="609600" y="1905000"/>
            <a:ext cx="2286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0" name="Line 18"/>
          <p:cNvSpPr>
            <a:spLocks noChangeShapeType="1"/>
          </p:cNvSpPr>
          <p:nvPr/>
        </p:nvSpPr>
        <p:spPr bwMode="auto">
          <a:xfrm>
            <a:off x="1371600" y="1905000"/>
            <a:ext cx="76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1" name="Line 19"/>
          <p:cNvSpPr>
            <a:spLocks noChangeShapeType="1"/>
          </p:cNvSpPr>
          <p:nvPr/>
        </p:nvSpPr>
        <p:spPr bwMode="auto">
          <a:xfrm>
            <a:off x="3200400" y="2057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2" name="Line 20"/>
          <p:cNvSpPr>
            <a:spLocks noChangeShapeType="1"/>
          </p:cNvSpPr>
          <p:nvPr/>
        </p:nvSpPr>
        <p:spPr bwMode="auto">
          <a:xfrm>
            <a:off x="3200400" y="32766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3" name="Line 21"/>
          <p:cNvSpPr>
            <a:spLocks noChangeShapeType="1"/>
          </p:cNvSpPr>
          <p:nvPr/>
        </p:nvSpPr>
        <p:spPr bwMode="auto">
          <a:xfrm>
            <a:off x="3276600" y="44958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4" name="Line 22"/>
          <p:cNvSpPr>
            <a:spLocks noChangeShapeType="1"/>
          </p:cNvSpPr>
          <p:nvPr/>
        </p:nvSpPr>
        <p:spPr bwMode="auto">
          <a:xfrm flipH="1">
            <a:off x="2438400" y="4343400"/>
            <a:ext cx="5334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5" name="Line 23"/>
          <p:cNvSpPr>
            <a:spLocks noChangeShapeType="1"/>
          </p:cNvSpPr>
          <p:nvPr/>
        </p:nvSpPr>
        <p:spPr bwMode="auto">
          <a:xfrm>
            <a:off x="3505200" y="4343400"/>
            <a:ext cx="457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6" name="Rectangle 24"/>
          <p:cNvSpPr>
            <a:spLocks noChangeArrowheads="1"/>
          </p:cNvSpPr>
          <p:nvPr/>
        </p:nvSpPr>
        <p:spPr bwMode="auto">
          <a:xfrm>
            <a:off x="457200" y="1371600"/>
            <a:ext cx="1295400" cy="8382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7" name="Rectangle 25"/>
          <p:cNvSpPr>
            <a:spLocks noChangeArrowheads="1"/>
          </p:cNvSpPr>
          <p:nvPr/>
        </p:nvSpPr>
        <p:spPr bwMode="auto">
          <a:xfrm>
            <a:off x="152400" y="2514600"/>
            <a:ext cx="1676400" cy="11430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38" name="Rectangle 26"/>
          <p:cNvSpPr>
            <a:spLocks noChangeArrowheads="1"/>
          </p:cNvSpPr>
          <p:nvPr/>
        </p:nvSpPr>
        <p:spPr bwMode="auto">
          <a:xfrm>
            <a:off x="1905000" y="1371600"/>
            <a:ext cx="2438400" cy="45720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6940" name="Text Box 28"/>
          <p:cNvSpPr txBox="1">
            <a:spLocks noChangeArrowheads="1"/>
          </p:cNvSpPr>
          <p:nvPr/>
        </p:nvSpPr>
        <p:spPr bwMode="auto">
          <a:xfrm>
            <a:off x="4708525" y="1577975"/>
            <a:ext cx="40401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a:solidFill>
                  <a:srgbClr val="990033"/>
                </a:solidFill>
                <a:ea typeface="楷体_GB2312" charset="0"/>
              </a:rPr>
              <a:t>1</a:t>
            </a:r>
            <a:r>
              <a:rPr lang="zh-CN" altLang="en-US">
                <a:solidFill>
                  <a:srgbClr val="990033"/>
                </a:solidFill>
                <a:latin typeface="楷体_GB2312" charset="0"/>
                <a:ea typeface="楷体_GB2312" charset="0"/>
              </a:rPr>
              <a:t>．森林中第一棵树的根结点；</a:t>
            </a:r>
            <a:endParaRPr lang="zh-CN" altLang="en-US"/>
          </a:p>
        </p:txBody>
      </p:sp>
      <p:sp>
        <p:nvSpPr>
          <p:cNvPr id="166941" name="Text Box 29"/>
          <p:cNvSpPr txBox="1">
            <a:spLocks noChangeArrowheads="1"/>
          </p:cNvSpPr>
          <p:nvPr/>
        </p:nvSpPr>
        <p:spPr bwMode="auto">
          <a:xfrm>
            <a:off x="4724400" y="2708275"/>
            <a:ext cx="419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a:solidFill>
                  <a:srgbClr val="990033"/>
                </a:solidFill>
                <a:ea typeface="楷体_GB2312" charset="0"/>
              </a:rPr>
              <a:t>2</a:t>
            </a:r>
            <a:r>
              <a:rPr lang="zh-CN" altLang="en-US">
                <a:solidFill>
                  <a:srgbClr val="990033"/>
                </a:solidFill>
                <a:latin typeface="楷体_GB2312" charset="0"/>
                <a:ea typeface="楷体_GB2312" charset="0"/>
              </a:rPr>
              <a:t>．森林中第一棵树的子树森林；</a:t>
            </a:r>
            <a:endParaRPr lang="zh-CN" altLang="en-US"/>
          </a:p>
        </p:txBody>
      </p:sp>
      <p:sp>
        <p:nvSpPr>
          <p:cNvPr id="166942" name="Text Box 30"/>
          <p:cNvSpPr txBox="1">
            <a:spLocks noChangeArrowheads="1"/>
          </p:cNvSpPr>
          <p:nvPr/>
        </p:nvSpPr>
        <p:spPr bwMode="auto">
          <a:xfrm>
            <a:off x="4714875" y="3860800"/>
            <a:ext cx="4178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a:solidFill>
                  <a:srgbClr val="990033"/>
                </a:solidFill>
                <a:ea typeface="楷体_GB2312" charset="0"/>
              </a:rPr>
              <a:t>3</a:t>
            </a:r>
            <a:r>
              <a:rPr lang="zh-CN" altLang="en-US">
                <a:solidFill>
                  <a:srgbClr val="990033"/>
                </a:solidFill>
                <a:latin typeface="楷体_GB2312" charset="0"/>
                <a:ea typeface="楷体_GB2312" charset="0"/>
              </a:rPr>
              <a:t>．森林中其它树构成的森林。</a:t>
            </a:r>
            <a:endParaRPr lang="zh-CN" altLang="en-US"/>
          </a:p>
        </p:txBody>
      </p:sp>
      <p:sp>
        <p:nvSpPr>
          <p:cNvPr id="166943" name="Text Box 31"/>
          <p:cNvSpPr txBox="1">
            <a:spLocks noChangeArrowheads="1"/>
          </p:cNvSpPr>
          <p:nvPr/>
        </p:nvSpPr>
        <p:spPr bwMode="auto">
          <a:xfrm>
            <a:off x="4387850" y="836613"/>
            <a:ext cx="3398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00FF"/>
                </a:solidFill>
                <a:ea typeface="楷体_GB2312" charset="0"/>
              </a:rPr>
              <a:t>森林由三部分构成：</a:t>
            </a:r>
          </a:p>
        </p:txBody>
      </p:sp>
    </p:spTree>
  </p:cSld>
  <p:clrMapOvr>
    <a:masterClrMapping/>
  </p:clrMapOvr>
  <p:transition spd="med">
    <p:pull di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187450" y="1341438"/>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FF"/>
                </a:solidFill>
                <a:ea typeface="楷体_GB2312" charset="0"/>
              </a:rPr>
              <a:t>1.  </a:t>
            </a:r>
            <a:r>
              <a:rPr lang="zh-CN" altLang="en-US" b="1">
                <a:solidFill>
                  <a:srgbClr val="0000FF"/>
                </a:solidFill>
                <a:ea typeface="楷体_GB2312" charset="0"/>
              </a:rPr>
              <a:t>先序遍历森林</a:t>
            </a:r>
            <a:endParaRPr lang="zh-CN" altLang="en-US"/>
          </a:p>
        </p:txBody>
      </p:sp>
      <p:sp>
        <p:nvSpPr>
          <p:cNvPr id="134147" name="Text Box 3"/>
          <p:cNvSpPr txBox="1">
            <a:spLocks noChangeArrowheads="1"/>
          </p:cNvSpPr>
          <p:nvPr/>
        </p:nvSpPr>
        <p:spPr bwMode="auto">
          <a:xfrm>
            <a:off x="971550" y="741363"/>
            <a:ext cx="3814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CC00FF"/>
                </a:solidFill>
                <a:ea typeface="楷体_GB2312" charset="0"/>
              </a:rPr>
              <a:t>森林的遍历</a:t>
            </a:r>
            <a:endParaRPr lang="zh-CN" altLang="en-US">
              <a:ea typeface="楷体_GB2312" charset="0"/>
            </a:endParaRPr>
          </a:p>
        </p:txBody>
      </p:sp>
      <p:sp>
        <p:nvSpPr>
          <p:cNvPr id="134148" name="Rectangle 4"/>
          <p:cNvSpPr>
            <a:spLocks noChangeArrowheads="1"/>
          </p:cNvSpPr>
          <p:nvPr/>
        </p:nvSpPr>
        <p:spPr bwMode="auto">
          <a:xfrm>
            <a:off x="1042988" y="1844675"/>
            <a:ext cx="741680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dirty="0">
                <a:solidFill>
                  <a:srgbClr val="006666"/>
                </a:solidFill>
                <a:ea typeface="楷体_GB2312" charset="0"/>
              </a:rPr>
              <a:t> </a:t>
            </a:r>
            <a:r>
              <a:rPr lang="zh-CN" altLang="en-US" dirty="0">
                <a:solidFill>
                  <a:srgbClr val="006666"/>
                </a:solidFill>
                <a:ea typeface="楷体_GB2312" charset="0"/>
              </a:rPr>
              <a:t>若森林不空，则可按下述规则遍历之：</a:t>
            </a:r>
          </a:p>
          <a:p>
            <a:pPr eaLnBrk="1" hangingPunct="1">
              <a:lnSpc>
                <a:spcPct val="125000"/>
              </a:lnSpc>
              <a:defRPr/>
            </a:pPr>
            <a:r>
              <a:rPr lang="zh-CN" altLang="en-US" b="1" dirty="0">
                <a:solidFill>
                  <a:srgbClr val="FF0000"/>
                </a:solidFill>
                <a:ea typeface="楷体_GB2312" charset="0"/>
              </a:rPr>
              <a:t>（</a:t>
            </a:r>
            <a:r>
              <a:rPr lang="en-US" altLang="zh-CN" b="1" dirty="0">
                <a:solidFill>
                  <a:srgbClr val="FF0000"/>
                </a:solidFill>
                <a:ea typeface="楷体_GB2312" charset="0"/>
              </a:rPr>
              <a:t>1</a:t>
            </a:r>
            <a:r>
              <a:rPr lang="zh-CN" altLang="en-US" b="1" dirty="0">
                <a:solidFill>
                  <a:srgbClr val="FF0000"/>
                </a:solidFill>
                <a:ea typeface="楷体_GB2312" charset="0"/>
              </a:rPr>
              <a:t>）访问</a:t>
            </a:r>
            <a:r>
              <a:rPr lang="zh-CN" altLang="en-US" dirty="0">
                <a:solidFill>
                  <a:srgbClr val="FF0000"/>
                </a:solidFill>
                <a:ea typeface="楷体_GB2312" charset="0"/>
              </a:rPr>
              <a:t>森林中第一棵树的根结点；</a:t>
            </a:r>
            <a:endParaRPr lang="zh-CN" altLang="en-US" dirty="0">
              <a:ea typeface="楷体_GB2312" charset="0"/>
            </a:endParaRPr>
          </a:p>
          <a:p>
            <a:pPr eaLnBrk="1" hangingPunct="1">
              <a:lnSpc>
                <a:spcPct val="125000"/>
              </a:lnSpc>
              <a:defRPr/>
            </a:pPr>
            <a:r>
              <a:rPr lang="zh-CN" altLang="en-US" b="1" dirty="0">
                <a:solidFill>
                  <a:srgbClr val="333399"/>
                </a:solidFill>
                <a:ea typeface="楷体_GB2312" charset="0"/>
              </a:rPr>
              <a:t>（</a:t>
            </a:r>
            <a:r>
              <a:rPr lang="en-US" altLang="zh-CN" b="1" dirty="0">
                <a:solidFill>
                  <a:srgbClr val="333399"/>
                </a:solidFill>
                <a:ea typeface="楷体_GB2312" charset="0"/>
              </a:rPr>
              <a:t>2</a:t>
            </a:r>
            <a:r>
              <a:rPr lang="zh-CN" altLang="en-US" b="1" dirty="0">
                <a:solidFill>
                  <a:srgbClr val="333399"/>
                </a:solidFill>
                <a:ea typeface="楷体_GB2312" charset="0"/>
              </a:rPr>
              <a:t>）先序遍历</a:t>
            </a:r>
            <a:r>
              <a:rPr lang="zh-CN" altLang="en-US" dirty="0">
                <a:solidFill>
                  <a:srgbClr val="006666"/>
                </a:solidFill>
                <a:ea typeface="楷体_GB2312" charset="0"/>
              </a:rPr>
              <a:t>森林中第一棵树的子树森林；</a:t>
            </a:r>
          </a:p>
          <a:p>
            <a:pPr eaLnBrk="1" hangingPunct="1">
              <a:lnSpc>
                <a:spcPct val="125000"/>
              </a:lnSpc>
              <a:defRPr/>
            </a:pPr>
            <a:r>
              <a:rPr lang="zh-CN" altLang="en-US" b="1" dirty="0">
                <a:solidFill>
                  <a:srgbClr val="333399"/>
                </a:solidFill>
                <a:ea typeface="楷体_GB2312" charset="0"/>
              </a:rPr>
              <a:t>（</a:t>
            </a:r>
            <a:r>
              <a:rPr lang="en-US" altLang="zh-CN" b="1" dirty="0">
                <a:solidFill>
                  <a:srgbClr val="333399"/>
                </a:solidFill>
                <a:ea typeface="楷体_GB2312" charset="0"/>
              </a:rPr>
              <a:t>3</a:t>
            </a:r>
            <a:r>
              <a:rPr lang="zh-CN" altLang="en-US" b="1" dirty="0">
                <a:solidFill>
                  <a:srgbClr val="333399"/>
                </a:solidFill>
                <a:ea typeface="楷体_GB2312" charset="0"/>
              </a:rPr>
              <a:t>）先序遍历</a:t>
            </a:r>
            <a:r>
              <a:rPr lang="zh-CN" altLang="en-US" dirty="0">
                <a:solidFill>
                  <a:srgbClr val="006666"/>
                </a:solidFill>
                <a:ea typeface="楷体_GB2312" charset="0"/>
              </a:rPr>
              <a:t>森林中</a:t>
            </a:r>
            <a:r>
              <a:rPr lang="en-US" altLang="zh-CN" dirty="0">
                <a:solidFill>
                  <a:srgbClr val="006666"/>
                </a:solidFill>
                <a:ea typeface="楷体_GB2312" charset="0"/>
              </a:rPr>
              <a:t>(</a:t>
            </a:r>
            <a:r>
              <a:rPr lang="zh-CN" altLang="en-US" dirty="0">
                <a:solidFill>
                  <a:srgbClr val="006666"/>
                </a:solidFill>
                <a:ea typeface="楷体_GB2312" charset="0"/>
              </a:rPr>
              <a:t>除第一棵树之外</a:t>
            </a:r>
            <a:r>
              <a:rPr lang="en-US" altLang="zh-CN" dirty="0">
                <a:solidFill>
                  <a:srgbClr val="006666"/>
                </a:solidFill>
                <a:ea typeface="楷体_GB2312" charset="0"/>
              </a:rPr>
              <a:t>)</a:t>
            </a:r>
            <a:r>
              <a:rPr lang="zh-CN" altLang="en-US" dirty="0">
                <a:solidFill>
                  <a:srgbClr val="006666"/>
                </a:solidFill>
                <a:ea typeface="楷体_GB2312" charset="0"/>
              </a:rPr>
              <a:t>其余树构成的森林。</a:t>
            </a:r>
          </a:p>
        </p:txBody>
      </p:sp>
      <p:sp>
        <p:nvSpPr>
          <p:cNvPr id="134149" name="Rectangle 5"/>
          <p:cNvSpPr>
            <a:spLocks noChangeArrowheads="1"/>
          </p:cNvSpPr>
          <p:nvPr/>
        </p:nvSpPr>
        <p:spPr bwMode="auto">
          <a:xfrm>
            <a:off x="971550" y="4652963"/>
            <a:ext cx="741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zh-CN" altLang="en-US">
                <a:solidFill>
                  <a:srgbClr val="CC6600"/>
                </a:solidFill>
                <a:ea typeface="楷体_GB2312" charset="0"/>
              </a:rPr>
              <a:t>即：</a:t>
            </a:r>
            <a:r>
              <a:rPr lang="zh-CN" altLang="en-US" b="1">
                <a:solidFill>
                  <a:srgbClr val="CC6600"/>
                </a:solidFill>
                <a:ea typeface="楷体_GB2312" charset="0"/>
              </a:rPr>
              <a:t>依次从左至右</a:t>
            </a:r>
            <a:r>
              <a:rPr lang="zh-CN" altLang="en-US">
                <a:solidFill>
                  <a:srgbClr val="CC6600"/>
                </a:solidFill>
                <a:ea typeface="楷体_GB2312" charset="0"/>
              </a:rPr>
              <a:t>对森林中的每一棵</a:t>
            </a:r>
            <a:r>
              <a:rPr lang="zh-CN" altLang="en-US" b="1">
                <a:solidFill>
                  <a:srgbClr val="990000"/>
                </a:solidFill>
                <a:ea typeface="楷体_GB2312" charset="0"/>
              </a:rPr>
              <a:t>树</a:t>
            </a:r>
            <a:r>
              <a:rPr lang="zh-CN" altLang="en-US">
                <a:solidFill>
                  <a:srgbClr val="CC6600"/>
                </a:solidFill>
                <a:ea typeface="楷体_GB2312" charset="0"/>
              </a:rPr>
              <a:t>进行</a:t>
            </a:r>
            <a:r>
              <a:rPr lang="zh-CN" altLang="en-US" b="1">
                <a:solidFill>
                  <a:srgbClr val="990000"/>
                </a:solidFill>
                <a:ea typeface="楷体_GB2312" charset="0"/>
              </a:rPr>
              <a:t>先根遍历</a:t>
            </a:r>
            <a:r>
              <a:rPr lang="zh-CN" altLang="en-US">
                <a:solidFill>
                  <a:srgbClr val="CC6600"/>
                </a:solidFill>
                <a:ea typeface="楷体_GB2312" charset="0"/>
              </a:rPr>
              <a:t>。</a:t>
            </a:r>
          </a:p>
        </p:txBody>
      </p:sp>
    </p:spTree>
  </p:cSld>
  <p:clrMapOvr>
    <a:masterClrMapping/>
  </p:clrMapOvr>
  <p:transition spd="med">
    <p:pull di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042988" y="614363"/>
            <a:ext cx="4046537"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zh-CN" altLang="en-US" b="1">
                <a:solidFill>
                  <a:srgbClr val="0000FF"/>
                </a:solidFill>
                <a:ea typeface="楷体_GB2312" charset="0"/>
              </a:rPr>
              <a:t>２．中序遍历森林</a:t>
            </a:r>
          </a:p>
        </p:txBody>
      </p:sp>
      <p:sp>
        <p:nvSpPr>
          <p:cNvPr id="135172" name="Rectangle 4"/>
          <p:cNvSpPr>
            <a:spLocks noChangeArrowheads="1"/>
          </p:cNvSpPr>
          <p:nvPr/>
        </p:nvSpPr>
        <p:spPr bwMode="auto">
          <a:xfrm>
            <a:off x="1042988" y="1268413"/>
            <a:ext cx="7129462"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a:ea typeface="楷体_GB2312" charset="0"/>
              </a:rPr>
              <a:t> </a:t>
            </a:r>
            <a:r>
              <a:rPr lang="zh-CN" altLang="en-US">
                <a:solidFill>
                  <a:srgbClr val="006666"/>
                </a:solidFill>
                <a:ea typeface="楷体_GB2312" charset="0"/>
              </a:rPr>
              <a:t>若森林不空，则可按下述规则遍历之：</a:t>
            </a:r>
            <a:endParaRPr lang="zh-CN" altLang="en-US">
              <a:ea typeface="楷体_GB2312" charset="0"/>
            </a:endParaRPr>
          </a:p>
          <a:p>
            <a:pPr eaLnBrk="1" hangingPunct="1">
              <a:lnSpc>
                <a:spcPct val="125000"/>
              </a:lnSpc>
              <a:defRPr/>
            </a:pPr>
            <a:r>
              <a:rPr lang="zh-CN" altLang="en-US" b="1">
                <a:solidFill>
                  <a:srgbClr val="333399"/>
                </a:solidFill>
                <a:ea typeface="楷体_GB2312" charset="0"/>
              </a:rPr>
              <a:t>（</a:t>
            </a:r>
            <a:r>
              <a:rPr lang="en-US" altLang="zh-CN" b="1">
                <a:solidFill>
                  <a:srgbClr val="333399"/>
                </a:solidFill>
                <a:ea typeface="楷体_GB2312" charset="0"/>
              </a:rPr>
              <a:t>1</a:t>
            </a:r>
            <a:r>
              <a:rPr lang="zh-CN" altLang="en-US" b="1">
                <a:solidFill>
                  <a:srgbClr val="333399"/>
                </a:solidFill>
                <a:ea typeface="楷体_GB2312" charset="0"/>
              </a:rPr>
              <a:t>）中序遍历</a:t>
            </a:r>
            <a:r>
              <a:rPr lang="zh-CN" altLang="en-US">
                <a:solidFill>
                  <a:srgbClr val="006666"/>
                </a:solidFill>
                <a:ea typeface="楷体_GB2312" charset="0"/>
              </a:rPr>
              <a:t>森林中第一棵树的子树森林；</a:t>
            </a:r>
            <a:endParaRPr lang="zh-CN" altLang="en-US">
              <a:ea typeface="楷体_GB2312" charset="0"/>
            </a:endParaRPr>
          </a:p>
          <a:p>
            <a:pPr eaLnBrk="1" hangingPunct="1">
              <a:lnSpc>
                <a:spcPct val="125000"/>
              </a:lnSpc>
              <a:defRPr/>
            </a:pPr>
            <a:r>
              <a:rPr lang="zh-CN" altLang="en-US" b="1">
                <a:solidFill>
                  <a:srgbClr val="FF0000"/>
                </a:solidFill>
                <a:ea typeface="楷体_GB2312" charset="0"/>
              </a:rPr>
              <a:t>（</a:t>
            </a:r>
            <a:r>
              <a:rPr lang="en-US" altLang="zh-CN" b="1">
                <a:solidFill>
                  <a:srgbClr val="FF0000"/>
                </a:solidFill>
                <a:ea typeface="楷体_GB2312" charset="0"/>
              </a:rPr>
              <a:t>2</a:t>
            </a:r>
            <a:r>
              <a:rPr lang="zh-CN" altLang="en-US" b="1">
                <a:solidFill>
                  <a:srgbClr val="FF0000"/>
                </a:solidFill>
                <a:ea typeface="楷体_GB2312" charset="0"/>
              </a:rPr>
              <a:t>）访问</a:t>
            </a:r>
            <a:r>
              <a:rPr lang="zh-CN" altLang="en-US">
                <a:solidFill>
                  <a:srgbClr val="FF0000"/>
                </a:solidFill>
                <a:ea typeface="楷体_GB2312" charset="0"/>
              </a:rPr>
              <a:t>森林中第一棵树的根结点；</a:t>
            </a:r>
          </a:p>
          <a:p>
            <a:pPr eaLnBrk="1" hangingPunct="1">
              <a:lnSpc>
                <a:spcPct val="125000"/>
              </a:lnSpc>
              <a:defRPr/>
            </a:pPr>
            <a:r>
              <a:rPr lang="zh-CN" altLang="en-US" b="1">
                <a:solidFill>
                  <a:srgbClr val="333399"/>
                </a:solidFill>
                <a:ea typeface="楷体_GB2312" charset="0"/>
              </a:rPr>
              <a:t>（</a:t>
            </a:r>
            <a:r>
              <a:rPr lang="en-US" altLang="zh-CN" b="1">
                <a:solidFill>
                  <a:srgbClr val="333399"/>
                </a:solidFill>
                <a:ea typeface="楷体_GB2312" charset="0"/>
              </a:rPr>
              <a:t>3</a:t>
            </a:r>
            <a:r>
              <a:rPr lang="zh-CN" altLang="en-US" b="1">
                <a:solidFill>
                  <a:srgbClr val="333399"/>
                </a:solidFill>
                <a:ea typeface="楷体_GB2312" charset="0"/>
              </a:rPr>
              <a:t>）中序遍历</a:t>
            </a:r>
            <a:r>
              <a:rPr lang="zh-CN" altLang="en-US">
                <a:solidFill>
                  <a:srgbClr val="006666"/>
                </a:solidFill>
                <a:ea typeface="楷体_GB2312" charset="0"/>
              </a:rPr>
              <a:t>森林中</a:t>
            </a:r>
            <a:r>
              <a:rPr lang="en-US" altLang="zh-CN">
                <a:solidFill>
                  <a:srgbClr val="006666"/>
                </a:solidFill>
                <a:ea typeface="楷体_GB2312" charset="0"/>
              </a:rPr>
              <a:t>(</a:t>
            </a:r>
            <a:r>
              <a:rPr lang="zh-CN" altLang="en-US">
                <a:solidFill>
                  <a:srgbClr val="006666"/>
                </a:solidFill>
                <a:ea typeface="楷体_GB2312" charset="0"/>
              </a:rPr>
              <a:t>除第一棵树之外</a:t>
            </a:r>
            <a:r>
              <a:rPr lang="en-US" altLang="zh-CN">
                <a:solidFill>
                  <a:srgbClr val="006666"/>
                </a:solidFill>
                <a:ea typeface="楷体_GB2312" charset="0"/>
              </a:rPr>
              <a:t>)</a:t>
            </a:r>
            <a:r>
              <a:rPr lang="zh-CN" altLang="en-US">
                <a:solidFill>
                  <a:srgbClr val="006666"/>
                </a:solidFill>
                <a:ea typeface="楷体_GB2312" charset="0"/>
              </a:rPr>
              <a:t>其余树构成的森林。</a:t>
            </a:r>
          </a:p>
        </p:txBody>
      </p:sp>
      <p:sp>
        <p:nvSpPr>
          <p:cNvPr id="135173" name="Rectangle 5"/>
          <p:cNvSpPr>
            <a:spLocks noChangeArrowheads="1"/>
          </p:cNvSpPr>
          <p:nvPr/>
        </p:nvSpPr>
        <p:spPr bwMode="auto">
          <a:xfrm>
            <a:off x="1042988" y="4149725"/>
            <a:ext cx="73453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ea typeface="楷体_GB2312" charset="0"/>
              </a:rPr>
              <a:t>即：</a:t>
            </a:r>
            <a:r>
              <a:rPr lang="zh-CN" altLang="en-US" b="1">
                <a:solidFill>
                  <a:srgbClr val="CC6600"/>
                </a:solidFill>
                <a:ea typeface="楷体_GB2312" charset="0"/>
              </a:rPr>
              <a:t>依次从左至右</a:t>
            </a:r>
            <a:r>
              <a:rPr lang="zh-CN" altLang="en-US">
                <a:solidFill>
                  <a:srgbClr val="CC6600"/>
                </a:solidFill>
                <a:ea typeface="楷体_GB2312" charset="0"/>
              </a:rPr>
              <a:t>对森林中的每一棵</a:t>
            </a:r>
            <a:r>
              <a:rPr lang="zh-CN" altLang="en-US" b="1">
                <a:solidFill>
                  <a:srgbClr val="990000"/>
                </a:solidFill>
                <a:ea typeface="楷体_GB2312" charset="0"/>
              </a:rPr>
              <a:t>树</a:t>
            </a:r>
            <a:r>
              <a:rPr lang="zh-CN" altLang="en-US">
                <a:solidFill>
                  <a:srgbClr val="CC6600"/>
                </a:solidFill>
                <a:ea typeface="楷体_GB2312" charset="0"/>
              </a:rPr>
              <a:t>进行</a:t>
            </a:r>
            <a:r>
              <a:rPr lang="zh-CN" altLang="en-US" b="1">
                <a:solidFill>
                  <a:srgbClr val="990000"/>
                </a:solidFill>
                <a:ea typeface="楷体_GB2312" charset="0"/>
              </a:rPr>
              <a:t>后根遍历</a:t>
            </a:r>
            <a:r>
              <a:rPr lang="zh-CN" altLang="en-US">
                <a:solidFill>
                  <a:srgbClr val="CC6600"/>
                </a:solidFill>
                <a:ea typeface="楷体_GB2312" charset="0"/>
              </a:rPr>
              <a:t>。</a:t>
            </a:r>
          </a:p>
        </p:txBody>
      </p:sp>
    </p:spTree>
  </p:cSld>
  <p:clrMapOvr>
    <a:masterClrMapping/>
  </p:clrMapOvr>
  <p:transition spd="med">
    <p:pull di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971550" y="1325563"/>
            <a:ext cx="6934200" cy="519112"/>
          </a:xfrm>
          <a:prstGeom prst="rect">
            <a:avLst/>
          </a:prstGeom>
          <a:solidFill>
            <a:srgbClr val="FBE2D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dirty="0">
                <a:solidFill>
                  <a:srgbClr val="CC3300"/>
                </a:solidFill>
                <a:ea typeface="楷体_GB2312" charset="0"/>
              </a:rPr>
              <a:t> </a:t>
            </a:r>
            <a:r>
              <a:rPr lang="zh-CN" altLang="en-US" b="1" dirty="0">
                <a:solidFill>
                  <a:srgbClr val="CC3300"/>
                </a:solidFill>
                <a:latin typeface="楷体_GB2312" charset="0"/>
                <a:ea typeface="楷体_GB2312" charset="0"/>
              </a:rPr>
              <a:t>树的遍历和二叉树遍历的对应关系 ？</a:t>
            </a:r>
            <a:endParaRPr lang="zh-CN" altLang="en-US" dirty="0">
              <a:latin typeface="楷体_GB2312" charset="0"/>
              <a:ea typeface="楷体_GB2312" charset="0"/>
            </a:endParaRPr>
          </a:p>
        </p:txBody>
      </p:sp>
      <p:sp>
        <p:nvSpPr>
          <p:cNvPr id="136195" name="Text Box 3"/>
          <p:cNvSpPr txBox="1">
            <a:spLocks noChangeArrowheads="1"/>
          </p:cNvSpPr>
          <p:nvPr/>
        </p:nvSpPr>
        <p:spPr bwMode="auto">
          <a:xfrm>
            <a:off x="755650" y="306863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CC"/>
                </a:solidFill>
                <a:ea typeface="楷体_GB2312" charset="0"/>
              </a:rPr>
              <a:t>先根遍历</a:t>
            </a:r>
            <a:endParaRPr lang="zh-CN" altLang="en-US" b="1">
              <a:ea typeface="楷体_GB2312" charset="0"/>
            </a:endParaRPr>
          </a:p>
        </p:txBody>
      </p:sp>
      <p:sp>
        <p:nvSpPr>
          <p:cNvPr id="136196" name="Text Box 4"/>
          <p:cNvSpPr txBox="1">
            <a:spLocks noChangeArrowheads="1"/>
          </p:cNvSpPr>
          <p:nvPr/>
        </p:nvSpPr>
        <p:spPr bwMode="auto">
          <a:xfrm>
            <a:off x="755650" y="409257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CC"/>
                </a:solidFill>
                <a:ea typeface="楷体_GB2312" charset="0"/>
              </a:rPr>
              <a:t>后根遍历</a:t>
            </a:r>
          </a:p>
        </p:txBody>
      </p:sp>
      <p:sp>
        <p:nvSpPr>
          <p:cNvPr id="136198" name="Rectangle 6"/>
          <p:cNvSpPr>
            <a:spLocks noChangeArrowheads="1"/>
          </p:cNvSpPr>
          <p:nvPr/>
        </p:nvSpPr>
        <p:spPr bwMode="auto">
          <a:xfrm>
            <a:off x="1403350" y="21336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CC"/>
                </a:solidFill>
                <a:ea typeface="楷体_GB2312" charset="0"/>
              </a:rPr>
              <a:t>树</a:t>
            </a:r>
          </a:p>
        </p:txBody>
      </p:sp>
      <p:sp>
        <p:nvSpPr>
          <p:cNvPr id="136199" name="Rectangle 7"/>
          <p:cNvSpPr>
            <a:spLocks noChangeArrowheads="1"/>
          </p:cNvSpPr>
          <p:nvPr/>
        </p:nvSpPr>
        <p:spPr bwMode="auto">
          <a:xfrm>
            <a:off x="6472238" y="2133600"/>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ea typeface="楷体_GB2312" charset="0"/>
              </a:rPr>
              <a:t>二叉树</a:t>
            </a:r>
            <a:endParaRPr lang="zh-CN" altLang="en-US" b="1">
              <a:solidFill>
                <a:srgbClr val="3333CC"/>
              </a:solidFill>
              <a:ea typeface="楷体_GB2312" charset="0"/>
            </a:endParaRPr>
          </a:p>
        </p:txBody>
      </p:sp>
      <p:sp>
        <p:nvSpPr>
          <p:cNvPr id="136200" name="Rectangle 8"/>
          <p:cNvSpPr>
            <a:spLocks noChangeArrowheads="1"/>
          </p:cNvSpPr>
          <p:nvPr/>
        </p:nvSpPr>
        <p:spPr bwMode="auto">
          <a:xfrm>
            <a:off x="3951288" y="21336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bg2"/>
                </a:solidFill>
                <a:ea typeface="楷体_GB2312" charset="0"/>
              </a:rPr>
              <a:t>森林</a:t>
            </a:r>
            <a:endParaRPr lang="zh-CN" altLang="en-US" b="1">
              <a:solidFill>
                <a:srgbClr val="3333CC"/>
              </a:solidFill>
              <a:ea typeface="楷体_GB2312" charset="0"/>
            </a:endParaRPr>
          </a:p>
        </p:txBody>
      </p:sp>
      <p:sp>
        <p:nvSpPr>
          <p:cNvPr id="136201" name="Text Box 9"/>
          <p:cNvSpPr txBox="1">
            <a:spLocks noChangeArrowheads="1"/>
          </p:cNvSpPr>
          <p:nvPr/>
        </p:nvSpPr>
        <p:spPr bwMode="auto">
          <a:xfrm>
            <a:off x="3492500" y="306863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bg2"/>
                </a:solidFill>
                <a:ea typeface="楷体_GB2312" charset="0"/>
              </a:rPr>
              <a:t>先序遍历</a:t>
            </a:r>
            <a:endParaRPr lang="zh-CN" altLang="en-US" b="1">
              <a:ea typeface="楷体_GB2312" charset="0"/>
            </a:endParaRPr>
          </a:p>
        </p:txBody>
      </p:sp>
      <p:sp>
        <p:nvSpPr>
          <p:cNvPr id="136202" name="Text Box 10"/>
          <p:cNvSpPr txBox="1">
            <a:spLocks noChangeArrowheads="1"/>
          </p:cNvSpPr>
          <p:nvPr/>
        </p:nvSpPr>
        <p:spPr bwMode="auto">
          <a:xfrm>
            <a:off x="6311900" y="306863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ea typeface="楷体_GB2312" charset="0"/>
              </a:rPr>
              <a:t>先序遍历</a:t>
            </a:r>
            <a:endParaRPr lang="zh-CN" altLang="en-US" b="1">
              <a:ea typeface="楷体_GB2312" charset="0"/>
            </a:endParaRPr>
          </a:p>
        </p:txBody>
      </p:sp>
      <p:sp>
        <p:nvSpPr>
          <p:cNvPr id="136203" name="Text Box 11"/>
          <p:cNvSpPr txBox="1">
            <a:spLocks noChangeArrowheads="1"/>
          </p:cNvSpPr>
          <p:nvPr/>
        </p:nvSpPr>
        <p:spPr bwMode="auto">
          <a:xfrm>
            <a:off x="3492500" y="40767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bg2"/>
                </a:solidFill>
                <a:ea typeface="楷体_GB2312" charset="0"/>
              </a:rPr>
              <a:t>中序遍历</a:t>
            </a:r>
            <a:endParaRPr lang="zh-CN" altLang="en-US" b="1">
              <a:ea typeface="楷体_GB2312" charset="0"/>
            </a:endParaRPr>
          </a:p>
        </p:txBody>
      </p:sp>
      <p:sp>
        <p:nvSpPr>
          <p:cNvPr id="136204" name="Text Box 12"/>
          <p:cNvSpPr txBox="1">
            <a:spLocks noChangeArrowheads="1"/>
          </p:cNvSpPr>
          <p:nvPr/>
        </p:nvSpPr>
        <p:spPr bwMode="auto">
          <a:xfrm>
            <a:off x="6286500" y="40767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ea typeface="楷体_GB2312" charset="0"/>
              </a:rPr>
              <a:t>中序遍历</a:t>
            </a:r>
            <a:endParaRPr lang="zh-CN" altLang="en-US" b="1">
              <a:ea typeface="楷体_GB2312" charset="0"/>
            </a:endParaRPr>
          </a:p>
        </p:txBody>
      </p:sp>
    </p:spTree>
  </p:cSld>
  <p:clrMapOvr>
    <a:masterClrMapping/>
  </p:clrMapOvr>
  <p:transition spd="med">
    <p:pull di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249363" y="461963"/>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ea typeface="楷体_GB2312" charset="0"/>
              </a:rPr>
              <a:t>设树的存储结构为孩子兄弟链表</a:t>
            </a:r>
            <a:endParaRPr lang="zh-CN" altLang="en-US"/>
          </a:p>
        </p:txBody>
      </p:sp>
      <p:sp>
        <p:nvSpPr>
          <p:cNvPr id="197635" name="Text Box 3"/>
          <p:cNvSpPr txBox="1">
            <a:spLocks noChangeArrowheads="1"/>
          </p:cNvSpPr>
          <p:nvPr/>
        </p:nvSpPr>
        <p:spPr bwMode="auto">
          <a:xfrm>
            <a:off x="1249363" y="1027113"/>
            <a:ext cx="6392862"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en-US" altLang="zh-CN" b="1">
                <a:solidFill>
                  <a:schemeClr val="tx2"/>
                </a:solidFill>
                <a:ea typeface="楷体_GB2312" charset="0"/>
              </a:rPr>
              <a:t>typedef struct</a:t>
            </a:r>
            <a:r>
              <a:rPr lang="en-US" altLang="zh-CN">
                <a:solidFill>
                  <a:schemeClr val="tx2"/>
                </a:solidFill>
                <a:ea typeface="楷体_GB2312" charset="0"/>
              </a:rPr>
              <a:t> CSNode</a:t>
            </a:r>
            <a:r>
              <a:rPr lang="en-US" altLang="zh-CN" b="1">
                <a:solidFill>
                  <a:schemeClr val="tx2"/>
                </a:solidFill>
                <a:ea typeface="楷体_GB2312" charset="0"/>
              </a:rPr>
              <a:t>{</a:t>
            </a:r>
            <a:endParaRPr lang="en-US" altLang="zh-CN">
              <a:solidFill>
                <a:schemeClr val="tx2"/>
              </a:solidFill>
              <a:ea typeface="楷体_GB2312" charset="0"/>
            </a:endParaRPr>
          </a:p>
          <a:p>
            <a:pPr eaLnBrk="1" hangingPunct="1">
              <a:lnSpc>
                <a:spcPct val="115000"/>
              </a:lnSpc>
              <a:defRPr/>
            </a:pPr>
            <a:r>
              <a:rPr lang="en-US" altLang="zh-CN">
                <a:solidFill>
                  <a:schemeClr val="tx2"/>
                </a:solidFill>
                <a:ea typeface="楷体_GB2312" charset="0"/>
              </a:rPr>
              <a:t>     Elem          data;</a:t>
            </a:r>
          </a:p>
          <a:p>
            <a:pPr eaLnBrk="1" hangingPunct="1">
              <a:lnSpc>
                <a:spcPct val="115000"/>
              </a:lnSpc>
              <a:defRPr/>
            </a:pPr>
            <a:r>
              <a:rPr lang="en-US" altLang="zh-CN">
                <a:solidFill>
                  <a:schemeClr val="tx2"/>
                </a:solidFill>
                <a:ea typeface="楷体_GB2312" charset="0"/>
              </a:rPr>
              <a:t>     </a:t>
            </a:r>
            <a:r>
              <a:rPr lang="en-US" altLang="zh-CN" b="1">
                <a:solidFill>
                  <a:schemeClr val="tx2"/>
                </a:solidFill>
                <a:ea typeface="楷体_GB2312" charset="0"/>
              </a:rPr>
              <a:t>struct</a:t>
            </a:r>
            <a:r>
              <a:rPr lang="en-US" altLang="zh-CN">
                <a:solidFill>
                  <a:schemeClr val="tx2"/>
                </a:solidFill>
                <a:ea typeface="楷体_GB2312" charset="0"/>
              </a:rPr>
              <a:t> CSNode </a:t>
            </a:r>
            <a:r>
              <a:rPr lang="en-US" altLang="zh-CN" b="1">
                <a:solidFill>
                  <a:schemeClr val="tx2"/>
                </a:solidFill>
                <a:ea typeface="楷体_GB2312" charset="0"/>
              </a:rPr>
              <a:t>*</a:t>
            </a:r>
            <a:r>
              <a:rPr lang="en-US" altLang="zh-CN">
                <a:solidFill>
                  <a:schemeClr val="tx2"/>
                </a:solidFill>
                <a:ea typeface="楷体_GB2312" charset="0"/>
              </a:rPr>
              <a:t>firstchild, </a:t>
            </a:r>
            <a:r>
              <a:rPr lang="en-US" altLang="zh-CN" b="1">
                <a:solidFill>
                  <a:schemeClr val="tx2"/>
                </a:solidFill>
                <a:ea typeface="楷体_GB2312" charset="0"/>
              </a:rPr>
              <a:t>*</a:t>
            </a:r>
            <a:r>
              <a:rPr lang="en-US" altLang="zh-CN">
                <a:solidFill>
                  <a:schemeClr val="tx2"/>
                </a:solidFill>
                <a:ea typeface="楷体_GB2312" charset="0"/>
              </a:rPr>
              <a:t>nextsibling;</a:t>
            </a:r>
          </a:p>
          <a:p>
            <a:pPr eaLnBrk="1" hangingPunct="1">
              <a:lnSpc>
                <a:spcPct val="115000"/>
              </a:lnSpc>
              <a:defRPr/>
            </a:pPr>
            <a:r>
              <a:rPr lang="en-US" altLang="zh-CN" b="1">
                <a:solidFill>
                  <a:schemeClr val="tx2"/>
                </a:solidFill>
                <a:ea typeface="楷体_GB2312" charset="0"/>
              </a:rPr>
              <a:t>}</a:t>
            </a:r>
            <a:r>
              <a:rPr lang="en-US" altLang="zh-CN">
                <a:solidFill>
                  <a:schemeClr val="tx2"/>
                </a:solidFill>
                <a:ea typeface="楷体_GB2312" charset="0"/>
              </a:rPr>
              <a:t> CSNode, </a:t>
            </a:r>
            <a:r>
              <a:rPr lang="en-US" altLang="zh-CN" b="1">
                <a:solidFill>
                  <a:schemeClr val="tx2"/>
                </a:solidFill>
                <a:ea typeface="楷体_GB2312" charset="0"/>
              </a:rPr>
              <a:t>*</a:t>
            </a:r>
            <a:r>
              <a:rPr lang="en-US" altLang="zh-CN">
                <a:solidFill>
                  <a:schemeClr val="tx2"/>
                </a:solidFill>
                <a:ea typeface="楷体_GB2312" charset="0"/>
              </a:rPr>
              <a:t>CSTree;</a:t>
            </a:r>
            <a:endParaRPr lang="en-US" altLang="zh-CN">
              <a:solidFill>
                <a:schemeClr val="tx2"/>
              </a:solidFill>
            </a:endParaRPr>
          </a:p>
        </p:txBody>
      </p:sp>
      <p:sp>
        <p:nvSpPr>
          <p:cNvPr id="197636" name="Text Box 4">
            <a:hlinkClick r:id="" action="ppaction://hlinkshowjump?jump=nextslide"/>
          </p:cNvPr>
          <p:cNvSpPr txBox="1">
            <a:spLocks noChangeArrowheads="1"/>
          </p:cNvSpPr>
          <p:nvPr/>
        </p:nvSpPr>
        <p:spPr bwMode="auto">
          <a:xfrm>
            <a:off x="1042988" y="3357563"/>
            <a:ext cx="3101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solidFill>
                  <a:srgbClr val="FF3300"/>
                </a:solidFill>
                <a:ea typeface="楷体_GB2312" charset="0"/>
              </a:rPr>
              <a:t>树的遍历的应用</a:t>
            </a:r>
          </a:p>
        </p:txBody>
      </p:sp>
      <p:sp>
        <p:nvSpPr>
          <p:cNvPr id="197637" name="Text Box 5">
            <a:hlinkClick r:id="rId2" action="ppaction://hlinksldjump"/>
          </p:cNvPr>
          <p:cNvSpPr txBox="1">
            <a:spLocks noChangeArrowheads="1"/>
          </p:cNvSpPr>
          <p:nvPr/>
        </p:nvSpPr>
        <p:spPr bwMode="auto">
          <a:xfrm>
            <a:off x="906463" y="4048125"/>
            <a:ext cx="648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8080"/>
                </a:solidFill>
                <a:ea typeface="楷体_GB2312" charset="0"/>
              </a:rPr>
              <a:t>一、求树的深度</a:t>
            </a:r>
          </a:p>
        </p:txBody>
      </p:sp>
      <p:sp>
        <p:nvSpPr>
          <p:cNvPr id="197638" name="Text Box 6">
            <a:hlinkClick r:id="rId3" action="ppaction://hlinksldjump"/>
          </p:cNvPr>
          <p:cNvSpPr txBox="1">
            <a:spLocks noChangeArrowheads="1"/>
          </p:cNvSpPr>
          <p:nvPr/>
        </p:nvSpPr>
        <p:spPr bwMode="auto">
          <a:xfrm>
            <a:off x="900113" y="4638080"/>
            <a:ext cx="698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008080"/>
                </a:solidFill>
                <a:ea typeface="楷体_GB2312" charset="0"/>
              </a:rPr>
              <a:t>二、输出树中所有从根到叶子的路径</a:t>
            </a:r>
          </a:p>
        </p:txBody>
      </p:sp>
      <p:sp>
        <p:nvSpPr>
          <p:cNvPr id="197642" name="Text Box 10">
            <a:hlinkClick r:id="rId3" action="ppaction://hlinksldjump"/>
          </p:cNvPr>
          <p:cNvSpPr txBox="1">
            <a:spLocks noChangeArrowheads="1"/>
          </p:cNvSpPr>
          <p:nvPr/>
        </p:nvSpPr>
        <p:spPr bwMode="auto">
          <a:xfrm>
            <a:off x="900113" y="5184775"/>
            <a:ext cx="4110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8080"/>
                </a:solidFill>
                <a:ea typeface="楷体_GB2312" charset="0"/>
              </a:rPr>
              <a:t>三、建树的存储结构</a:t>
            </a:r>
            <a:endParaRPr lang="zh-CN" altLang="en-US">
              <a:ea typeface="隶书" charset="0"/>
            </a:endParaRPr>
          </a:p>
        </p:txBody>
      </p:sp>
    </p:spTree>
  </p:cSld>
  <p:clrMapOvr>
    <a:masterClrMapping/>
  </p:clrMapOvr>
  <p:transition spd="med">
    <p:pull di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042988" y="1412875"/>
            <a:ext cx="65595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a:solidFill>
                  <a:srgbClr val="333399"/>
                </a:solidFill>
                <a:ea typeface="楷体_GB2312" charset="0"/>
              </a:rPr>
              <a:t>int</a:t>
            </a:r>
            <a:r>
              <a:rPr lang="en-US" altLang="zh-CN">
                <a:solidFill>
                  <a:srgbClr val="333399"/>
                </a:solidFill>
                <a:ea typeface="楷体_GB2312" charset="0"/>
              </a:rPr>
              <a:t> TreeDepth(CSTree T) </a:t>
            </a:r>
            <a:r>
              <a:rPr lang="en-US" altLang="zh-CN" b="1">
                <a:solidFill>
                  <a:srgbClr val="333399"/>
                </a:solidFill>
                <a:ea typeface="楷体_GB2312" charset="0"/>
              </a:rPr>
              <a:t>{</a:t>
            </a:r>
          </a:p>
          <a:p>
            <a:pPr eaLnBrk="1" hangingPunct="1">
              <a:lnSpc>
                <a:spcPct val="120000"/>
              </a:lnSpc>
              <a:defRPr/>
            </a:pPr>
            <a:r>
              <a:rPr lang="en-US" altLang="zh-CN">
                <a:solidFill>
                  <a:srgbClr val="333399"/>
                </a:solidFill>
                <a:ea typeface="楷体_GB2312" charset="0"/>
              </a:rPr>
              <a:t>  </a:t>
            </a:r>
            <a:r>
              <a:rPr lang="en-US" altLang="zh-CN" b="1">
                <a:solidFill>
                  <a:srgbClr val="333399"/>
                </a:solidFill>
                <a:ea typeface="楷体_GB2312" charset="0"/>
              </a:rPr>
              <a:t>if</a:t>
            </a:r>
            <a:r>
              <a:rPr lang="en-US" altLang="zh-CN">
                <a:solidFill>
                  <a:srgbClr val="333399"/>
                </a:solidFill>
                <a:ea typeface="楷体_GB2312" charset="0"/>
              </a:rPr>
              <a:t>(</a:t>
            </a:r>
            <a:r>
              <a:rPr lang="en-US" altLang="zh-CN" b="1">
                <a:solidFill>
                  <a:srgbClr val="333399"/>
                </a:solidFill>
                <a:ea typeface="楷体_GB2312" charset="0"/>
              </a:rPr>
              <a:t>!</a:t>
            </a:r>
            <a:r>
              <a:rPr lang="en-US" altLang="zh-CN">
                <a:solidFill>
                  <a:srgbClr val="333399"/>
                </a:solidFill>
                <a:ea typeface="楷体_GB2312" charset="0"/>
              </a:rPr>
              <a:t>T)  </a:t>
            </a:r>
            <a:r>
              <a:rPr lang="en-US" altLang="zh-CN" b="1">
                <a:solidFill>
                  <a:srgbClr val="333399"/>
                </a:solidFill>
                <a:ea typeface="楷体_GB2312" charset="0"/>
              </a:rPr>
              <a:t>return</a:t>
            </a:r>
            <a:r>
              <a:rPr lang="en-US" altLang="zh-CN">
                <a:solidFill>
                  <a:srgbClr val="333399"/>
                </a:solidFill>
                <a:ea typeface="楷体_GB2312" charset="0"/>
              </a:rPr>
              <a:t> 0;</a:t>
            </a:r>
          </a:p>
          <a:p>
            <a:pPr eaLnBrk="1" hangingPunct="1">
              <a:lnSpc>
                <a:spcPct val="120000"/>
              </a:lnSpc>
              <a:defRPr/>
            </a:pPr>
            <a:r>
              <a:rPr lang="en-US" altLang="zh-CN">
                <a:solidFill>
                  <a:srgbClr val="333399"/>
                </a:solidFill>
                <a:ea typeface="楷体_GB2312" charset="0"/>
              </a:rPr>
              <a:t>  </a:t>
            </a:r>
            <a:r>
              <a:rPr lang="en-US" altLang="zh-CN" b="1">
                <a:solidFill>
                  <a:srgbClr val="333399"/>
                </a:solidFill>
                <a:ea typeface="楷体_GB2312" charset="0"/>
              </a:rPr>
              <a:t>else {</a:t>
            </a:r>
          </a:p>
          <a:p>
            <a:pPr eaLnBrk="1" hangingPunct="1">
              <a:lnSpc>
                <a:spcPct val="120000"/>
              </a:lnSpc>
              <a:defRPr/>
            </a:pPr>
            <a:r>
              <a:rPr lang="en-US" altLang="zh-CN">
                <a:solidFill>
                  <a:srgbClr val="333399"/>
                </a:solidFill>
                <a:ea typeface="楷体_GB2312" charset="0"/>
              </a:rPr>
              <a:t>     h1 = TreeDepth( T-&gt;firstchild );</a:t>
            </a:r>
          </a:p>
          <a:p>
            <a:pPr eaLnBrk="1" hangingPunct="1">
              <a:lnSpc>
                <a:spcPct val="120000"/>
              </a:lnSpc>
              <a:defRPr/>
            </a:pPr>
            <a:r>
              <a:rPr lang="en-US" altLang="zh-CN">
                <a:solidFill>
                  <a:srgbClr val="333399"/>
                </a:solidFill>
                <a:ea typeface="楷体_GB2312" charset="0"/>
              </a:rPr>
              <a:t>     h2 = TreeDepth( T-&gt;nextsibling);</a:t>
            </a:r>
          </a:p>
          <a:p>
            <a:pPr eaLnBrk="1" hangingPunct="1">
              <a:lnSpc>
                <a:spcPct val="120000"/>
              </a:lnSpc>
              <a:defRPr/>
            </a:pPr>
            <a:endParaRPr lang="en-US" altLang="zh-CN" b="1">
              <a:solidFill>
                <a:srgbClr val="333399"/>
              </a:solidFill>
              <a:ea typeface="楷体_GB2312" charset="0"/>
            </a:endParaRPr>
          </a:p>
          <a:p>
            <a:pPr eaLnBrk="1" hangingPunct="1">
              <a:lnSpc>
                <a:spcPct val="120000"/>
              </a:lnSpc>
              <a:defRPr/>
            </a:pPr>
            <a:r>
              <a:rPr lang="en-US" altLang="zh-CN" b="1">
                <a:solidFill>
                  <a:srgbClr val="333399"/>
                </a:solidFill>
                <a:ea typeface="楷体_GB2312" charset="0"/>
              </a:rPr>
              <a:t>  }</a:t>
            </a:r>
          </a:p>
          <a:p>
            <a:pPr eaLnBrk="1" hangingPunct="1">
              <a:lnSpc>
                <a:spcPct val="120000"/>
              </a:lnSpc>
              <a:defRPr/>
            </a:pPr>
            <a:r>
              <a:rPr lang="en-US" altLang="zh-CN" b="1">
                <a:solidFill>
                  <a:srgbClr val="333399"/>
                </a:solidFill>
                <a:ea typeface="楷体_GB2312" charset="0"/>
              </a:rPr>
              <a:t>}</a:t>
            </a:r>
            <a:r>
              <a:rPr lang="en-US" altLang="zh-CN">
                <a:solidFill>
                  <a:srgbClr val="333399"/>
                </a:solidFill>
                <a:ea typeface="楷体_GB2312" charset="0"/>
              </a:rPr>
              <a:t> // TreeDepth</a:t>
            </a:r>
            <a:endParaRPr lang="en-US" altLang="zh-CN">
              <a:solidFill>
                <a:srgbClr val="333399"/>
              </a:solidFill>
            </a:endParaRPr>
          </a:p>
        </p:txBody>
      </p:sp>
      <p:sp>
        <p:nvSpPr>
          <p:cNvPr id="137221" name="Text Box 5"/>
          <p:cNvSpPr txBox="1">
            <a:spLocks noChangeArrowheads="1"/>
          </p:cNvSpPr>
          <p:nvPr/>
        </p:nvSpPr>
        <p:spPr bwMode="auto">
          <a:xfrm>
            <a:off x="1476375" y="4076700"/>
            <a:ext cx="3624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CC0000"/>
                </a:solidFill>
                <a:ea typeface="楷体_GB2312" charset="0"/>
              </a:rPr>
              <a:t>return</a:t>
            </a:r>
            <a:r>
              <a:rPr lang="en-US" altLang="zh-CN">
                <a:solidFill>
                  <a:srgbClr val="CC0000"/>
                </a:solidFill>
                <a:ea typeface="楷体_GB2312" charset="0"/>
              </a:rPr>
              <a:t>(max(h1+1, h2));</a:t>
            </a:r>
            <a:endParaRPr lang="en-US" altLang="zh-CN"/>
          </a:p>
        </p:txBody>
      </p:sp>
      <p:sp>
        <p:nvSpPr>
          <p:cNvPr id="137222" name="Text Box 6"/>
          <p:cNvSpPr txBox="1">
            <a:spLocks noChangeArrowheads="1"/>
          </p:cNvSpPr>
          <p:nvPr/>
        </p:nvSpPr>
        <p:spPr bwMode="auto">
          <a:xfrm>
            <a:off x="900113" y="692150"/>
            <a:ext cx="4481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8080"/>
                </a:solidFill>
                <a:ea typeface="楷体_GB2312" charset="0"/>
              </a:rPr>
              <a:t>一、求树的深度的算法：</a:t>
            </a:r>
          </a:p>
        </p:txBody>
      </p:sp>
    </p:spTree>
  </p:cSld>
  <p:clrMapOvr>
    <a:masterClrMapping/>
  </p:clrMapOvr>
  <p:transition spd="med">
    <p:pull di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p:cNvSpPr txBox="1">
            <a:spLocks noChangeArrowheads="1"/>
          </p:cNvSpPr>
          <p:nvPr/>
        </p:nvSpPr>
        <p:spPr bwMode="auto">
          <a:xfrm>
            <a:off x="312738" y="476250"/>
            <a:ext cx="7059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8080"/>
                </a:solidFill>
                <a:ea typeface="楷体_GB2312" charset="0"/>
              </a:rPr>
              <a:t>二、输出树中所有从根到叶子的路径的算法</a:t>
            </a:r>
            <a:r>
              <a:rPr lang="en-US" altLang="zh-CN" b="1">
                <a:solidFill>
                  <a:srgbClr val="008080"/>
                </a:solidFill>
                <a:ea typeface="楷体_GB2312" charset="0"/>
              </a:rPr>
              <a:t>:</a:t>
            </a:r>
            <a:endParaRPr lang="en-US" altLang="zh-CN"/>
          </a:p>
        </p:txBody>
      </p:sp>
      <p:sp>
        <p:nvSpPr>
          <p:cNvPr id="138246" name="Text Box 6"/>
          <p:cNvSpPr txBox="1">
            <a:spLocks noChangeArrowheads="1"/>
          </p:cNvSpPr>
          <p:nvPr/>
        </p:nvSpPr>
        <p:spPr bwMode="auto">
          <a:xfrm>
            <a:off x="685800" y="1066800"/>
            <a:ext cx="3840163"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a:t>            A</a:t>
            </a:r>
          </a:p>
          <a:p>
            <a:pPr eaLnBrk="1" hangingPunct="1">
              <a:defRPr/>
            </a:pPr>
            <a:endParaRPr lang="en-US" altLang="zh-CN" sz="4000"/>
          </a:p>
          <a:p>
            <a:pPr eaLnBrk="1" hangingPunct="1">
              <a:defRPr/>
            </a:pPr>
            <a:r>
              <a:rPr lang="en-US" altLang="zh-CN" sz="4000"/>
              <a:t>   B      C      D</a:t>
            </a:r>
          </a:p>
          <a:p>
            <a:pPr eaLnBrk="1" hangingPunct="1">
              <a:defRPr/>
            </a:pPr>
            <a:endParaRPr lang="en-US" altLang="zh-CN" sz="4000"/>
          </a:p>
          <a:p>
            <a:pPr eaLnBrk="1" hangingPunct="1">
              <a:defRPr/>
            </a:pPr>
            <a:r>
              <a:rPr lang="en-US" altLang="zh-CN" sz="4000"/>
              <a:t>E    F           G</a:t>
            </a:r>
          </a:p>
          <a:p>
            <a:pPr eaLnBrk="1" hangingPunct="1">
              <a:defRPr/>
            </a:pPr>
            <a:endParaRPr lang="en-US" altLang="zh-CN" sz="4000"/>
          </a:p>
          <a:p>
            <a:pPr eaLnBrk="1" hangingPunct="1">
              <a:defRPr/>
            </a:pPr>
            <a:r>
              <a:rPr lang="en-US" altLang="zh-CN" sz="4000"/>
              <a:t>                    H</a:t>
            </a:r>
          </a:p>
          <a:p>
            <a:pPr eaLnBrk="1" hangingPunct="1">
              <a:defRPr/>
            </a:pPr>
            <a:endParaRPr lang="en-US" altLang="zh-CN" sz="4000"/>
          </a:p>
          <a:p>
            <a:pPr eaLnBrk="1" hangingPunct="1">
              <a:defRPr/>
            </a:pPr>
            <a:r>
              <a:rPr lang="en-US" altLang="zh-CN" sz="4000"/>
              <a:t>               I    J    K</a:t>
            </a:r>
          </a:p>
        </p:txBody>
      </p:sp>
      <p:sp>
        <p:nvSpPr>
          <p:cNvPr id="138247" name="Oval 7"/>
          <p:cNvSpPr>
            <a:spLocks noChangeArrowheads="1"/>
          </p:cNvSpPr>
          <p:nvPr/>
        </p:nvSpPr>
        <p:spPr bwMode="auto">
          <a:xfrm>
            <a:off x="2209800" y="1143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48" name="Oval 8"/>
          <p:cNvSpPr>
            <a:spLocks noChangeArrowheads="1"/>
          </p:cNvSpPr>
          <p:nvPr/>
        </p:nvSpPr>
        <p:spPr bwMode="auto">
          <a:xfrm>
            <a:off x="1066800" y="2362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49" name="Oval 9"/>
          <p:cNvSpPr>
            <a:spLocks noChangeArrowheads="1"/>
          </p:cNvSpPr>
          <p:nvPr/>
        </p:nvSpPr>
        <p:spPr bwMode="auto">
          <a:xfrm>
            <a:off x="2209800" y="2362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0" name="Oval 10"/>
          <p:cNvSpPr>
            <a:spLocks noChangeArrowheads="1"/>
          </p:cNvSpPr>
          <p:nvPr/>
        </p:nvSpPr>
        <p:spPr bwMode="auto">
          <a:xfrm>
            <a:off x="3200400" y="2362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1" name="Oval 11"/>
          <p:cNvSpPr>
            <a:spLocks noChangeArrowheads="1"/>
          </p:cNvSpPr>
          <p:nvPr/>
        </p:nvSpPr>
        <p:spPr bwMode="auto">
          <a:xfrm>
            <a:off x="609600" y="3581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2" name="Oval 12"/>
          <p:cNvSpPr>
            <a:spLocks noChangeArrowheads="1"/>
          </p:cNvSpPr>
          <p:nvPr/>
        </p:nvSpPr>
        <p:spPr bwMode="auto">
          <a:xfrm>
            <a:off x="1447800" y="3581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3" name="Oval 13"/>
          <p:cNvSpPr>
            <a:spLocks noChangeArrowheads="1"/>
          </p:cNvSpPr>
          <p:nvPr/>
        </p:nvSpPr>
        <p:spPr bwMode="auto">
          <a:xfrm>
            <a:off x="3200400" y="3581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4" name="Oval 14"/>
          <p:cNvSpPr>
            <a:spLocks noChangeArrowheads="1"/>
          </p:cNvSpPr>
          <p:nvPr/>
        </p:nvSpPr>
        <p:spPr bwMode="auto">
          <a:xfrm>
            <a:off x="3200400" y="4800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5" name="Oval 15"/>
          <p:cNvSpPr>
            <a:spLocks noChangeArrowheads="1"/>
          </p:cNvSpPr>
          <p:nvPr/>
        </p:nvSpPr>
        <p:spPr bwMode="auto">
          <a:xfrm>
            <a:off x="3200400" y="60198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6" name="Oval 16"/>
          <p:cNvSpPr>
            <a:spLocks noChangeArrowheads="1"/>
          </p:cNvSpPr>
          <p:nvPr/>
        </p:nvSpPr>
        <p:spPr bwMode="auto">
          <a:xfrm>
            <a:off x="2438400" y="60198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7" name="Oval 17"/>
          <p:cNvSpPr>
            <a:spLocks noChangeArrowheads="1"/>
          </p:cNvSpPr>
          <p:nvPr/>
        </p:nvSpPr>
        <p:spPr bwMode="auto">
          <a:xfrm>
            <a:off x="3962400" y="60198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8" name="Line 18"/>
          <p:cNvSpPr>
            <a:spLocks noChangeShapeType="1"/>
          </p:cNvSpPr>
          <p:nvPr/>
        </p:nvSpPr>
        <p:spPr bwMode="auto">
          <a:xfrm>
            <a:off x="2514600" y="1676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59" name="Line 19"/>
          <p:cNvSpPr>
            <a:spLocks noChangeShapeType="1"/>
          </p:cNvSpPr>
          <p:nvPr/>
        </p:nvSpPr>
        <p:spPr bwMode="auto">
          <a:xfrm flipH="1">
            <a:off x="1371600" y="1524000"/>
            <a:ext cx="838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0" name="Line 20"/>
          <p:cNvSpPr>
            <a:spLocks noChangeShapeType="1"/>
          </p:cNvSpPr>
          <p:nvPr/>
        </p:nvSpPr>
        <p:spPr bwMode="auto">
          <a:xfrm>
            <a:off x="2743200" y="1524000"/>
            <a:ext cx="6858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1" name="Line 21"/>
          <p:cNvSpPr>
            <a:spLocks noChangeShapeType="1"/>
          </p:cNvSpPr>
          <p:nvPr/>
        </p:nvSpPr>
        <p:spPr bwMode="auto">
          <a:xfrm flipH="1">
            <a:off x="838200" y="2743200"/>
            <a:ext cx="2286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2" name="Line 22"/>
          <p:cNvSpPr>
            <a:spLocks noChangeShapeType="1"/>
          </p:cNvSpPr>
          <p:nvPr/>
        </p:nvSpPr>
        <p:spPr bwMode="auto">
          <a:xfrm>
            <a:off x="1600200" y="2743200"/>
            <a:ext cx="76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3" name="Line 23"/>
          <p:cNvSpPr>
            <a:spLocks noChangeShapeType="1"/>
          </p:cNvSpPr>
          <p:nvPr/>
        </p:nvSpPr>
        <p:spPr bwMode="auto">
          <a:xfrm>
            <a:off x="3429000" y="28956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4" name="Line 24"/>
          <p:cNvSpPr>
            <a:spLocks noChangeShapeType="1"/>
          </p:cNvSpPr>
          <p:nvPr/>
        </p:nvSpPr>
        <p:spPr bwMode="auto">
          <a:xfrm>
            <a:off x="3429000" y="41148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5" name="Line 25"/>
          <p:cNvSpPr>
            <a:spLocks noChangeShapeType="1"/>
          </p:cNvSpPr>
          <p:nvPr/>
        </p:nvSpPr>
        <p:spPr bwMode="auto">
          <a:xfrm>
            <a:off x="3505200" y="53340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6" name="Line 26"/>
          <p:cNvSpPr>
            <a:spLocks noChangeShapeType="1"/>
          </p:cNvSpPr>
          <p:nvPr/>
        </p:nvSpPr>
        <p:spPr bwMode="auto">
          <a:xfrm flipH="1">
            <a:off x="2667000" y="5181600"/>
            <a:ext cx="5334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7" name="Line 27"/>
          <p:cNvSpPr>
            <a:spLocks noChangeShapeType="1"/>
          </p:cNvSpPr>
          <p:nvPr/>
        </p:nvSpPr>
        <p:spPr bwMode="auto">
          <a:xfrm>
            <a:off x="3733800" y="5181600"/>
            <a:ext cx="457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8269" name="Text Box 29"/>
          <p:cNvSpPr txBox="1">
            <a:spLocks noChangeArrowheads="1"/>
          </p:cNvSpPr>
          <p:nvPr/>
        </p:nvSpPr>
        <p:spPr bwMode="auto">
          <a:xfrm>
            <a:off x="4351338" y="1111250"/>
            <a:ext cx="43243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333399"/>
                </a:solidFill>
                <a:latin typeface="楷体_GB2312" charset="0"/>
                <a:ea typeface="楷体_GB2312" charset="0"/>
              </a:rPr>
              <a:t>例如：对左图所示的树，其输出结果应为：</a:t>
            </a:r>
            <a:endParaRPr lang="zh-CN" altLang="en-US"/>
          </a:p>
        </p:txBody>
      </p:sp>
      <p:sp>
        <p:nvSpPr>
          <p:cNvPr id="138270" name="Text Box 30"/>
          <p:cNvSpPr txBox="1">
            <a:spLocks noChangeArrowheads="1"/>
          </p:cNvSpPr>
          <p:nvPr/>
        </p:nvSpPr>
        <p:spPr bwMode="auto">
          <a:xfrm>
            <a:off x="5364163" y="2420938"/>
            <a:ext cx="188277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en-US" altLang="zh-CN" b="1">
                <a:solidFill>
                  <a:srgbClr val="990000"/>
                </a:solidFill>
              </a:rPr>
              <a:t>A B E</a:t>
            </a:r>
          </a:p>
          <a:p>
            <a:pPr eaLnBrk="1" hangingPunct="1">
              <a:lnSpc>
                <a:spcPct val="125000"/>
              </a:lnSpc>
              <a:defRPr/>
            </a:pPr>
            <a:r>
              <a:rPr lang="en-US" altLang="zh-CN" b="1">
                <a:solidFill>
                  <a:srgbClr val="990000"/>
                </a:solidFill>
              </a:rPr>
              <a:t>A B F</a:t>
            </a:r>
          </a:p>
          <a:p>
            <a:pPr eaLnBrk="1" hangingPunct="1">
              <a:lnSpc>
                <a:spcPct val="125000"/>
              </a:lnSpc>
              <a:defRPr/>
            </a:pPr>
            <a:r>
              <a:rPr lang="en-US" altLang="zh-CN" b="1">
                <a:solidFill>
                  <a:srgbClr val="990000"/>
                </a:solidFill>
              </a:rPr>
              <a:t>A C</a:t>
            </a:r>
          </a:p>
          <a:p>
            <a:pPr eaLnBrk="1" hangingPunct="1">
              <a:lnSpc>
                <a:spcPct val="125000"/>
              </a:lnSpc>
              <a:defRPr/>
            </a:pPr>
            <a:r>
              <a:rPr lang="en-US" altLang="zh-CN" b="1">
                <a:solidFill>
                  <a:srgbClr val="990000"/>
                </a:solidFill>
              </a:rPr>
              <a:t>A D G H I</a:t>
            </a:r>
          </a:p>
          <a:p>
            <a:pPr eaLnBrk="1" hangingPunct="1">
              <a:lnSpc>
                <a:spcPct val="125000"/>
              </a:lnSpc>
              <a:defRPr/>
            </a:pPr>
            <a:r>
              <a:rPr lang="en-US" altLang="zh-CN" b="1">
                <a:solidFill>
                  <a:srgbClr val="990000"/>
                </a:solidFill>
              </a:rPr>
              <a:t>A D G H J</a:t>
            </a:r>
          </a:p>
          <a:p>
            <a:pPr eaLnBrk="1" hangingPunct="1">
              <a:lnSpc>
                <a:spcPct val="125000"/>
              </a:lnSpc>
              <a:defRPr/>
            </a:pPr>
            <a:r>
              <a:rPr lang="en-US" altLang="zh-CN" b="1">
                <a:solidFill>
                  <a:srgbClr val="990000"/>
                </a:solidFill>
              </a:rPr>
              <a:t>A D G H K</a:t>
            </a:r>
            <a:endParaRPr lang="en-US" altLang="zh-CN"/>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70"/>
                                        </p:tgtEl>
                                        <p:attrNameLst>
                                          <p:attrName>style.visibility</p:attrName>
                                        </p:attrNameLst>
                                      </p:cBhvr>
                                      <p:to>
                                        <p:strVal val="visible"/>
                                      </p:to>
                                    </p:set>
                                    <p:animEffect transition="in" filter="blinds(horizontal)">
                                      <p:cBhvr>
                                        <p:cTn id="7" dur="500"/>
                                        <p:tgtEl>
                                          <p:spTgt spid="138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719138" y="831850"/>
            <a:ext cx="7234237"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0000"/>
              </a:lnSpc>
              <a:defRPr/>
            </a:pPr>
            <a:r>
              <a:rPr lang="en-US" altLang="zh-CN" b="1">
                <a:ea typeface="楷体_GB2312" charset="0"/>
              </a:rPr>
              <a:t>void</a:t>
            </a:r>
            <a:r>
              <a:rPr lang="en-US" altLang="zh-CN">
                <a:ea typeface="楷体_GB2312" charset="0"/>
              </a:rPr>
              <a:t> AllPath( Bitree T, Stack</a:t>
            </a:r>
            <a:r>
              <a:rPr lang="en-US" altLang="zh-CN" b="1">
                <a:ea typeface="楷体_GB2312" charset="0"/>
              </a:rPr>
              <a:t>&amp;</a:t>
            </a:r>
            <a:r>
              <a:rPr lang="en-US" altLang="zh-CN">
                <a:ea typeface="楷体_GB2312" charset="0"/>
              </a:rPr>
              <a:t> S ) </a:t>
            </a:r>
            <a:r>
              <a:rPr lang="en-US" altLang="zh-CN" b="1">
                <a:ea typeface="楷体_GB2312" charset="0"/>
              </a:rPr>
              <a:t>{</a:t>
            </a:r>
          </a:p>
          <a:p>
            <a:pPr eaLnBrk="1" hangingPunct="1">
              <a:lnSpc>
                <a:spcPct val="110000"/>
              </a:lnSpc>
              <a:defRPr/>
            </a:pPr>
            <a:r>
              <a:rPr lang="en-US" altLang="zh-CN" b="1">
                <a:ea typeface="楷体_GB2312" charset="0"/>
              </a:rPr>
              <a:t>  </a:t>
            </a:r>
            <a:endParaRPr lang="en-US" altLang="zh-CN">
              <a:ea typeface="楷体_GB2312" charset="0"/>
            </a:endParaRPr>
          </a:p>
          <a:p>
            <a:pPr eaLnBrk="1" hangingPunct="1">
              <a:lnSpc>
                <a:spcPct val="110000"/>
              </a:lnSpc>
              <a:defRPr/>
            </a:pPr>
            <a:r>
              <a:rPr lang="en-US" altLang="zh-CN" b="1">
                <a:solidFill>
                  <a:srgbClr val="800000"/>
                </a:solidFill>
                <a:ea typeface="楷体_GB2312" charset="0"/>
              </a:rPr>
              <a:t>  if</a:t>
            </a:r>
            <a:r>
              <a:rPr lang="en-US" altLang="zh-CN">
                <a:solidFill>
                  <a:srgbClr val="800000"/>
                </a:solidFill>
                <a:ea typeface="楷体_GB2312" charset="0"/>
              </a:rPr>
              <a:t> (T)</a:t>
            </a:r>
            <a:r>
              <a:rPr lang="en-US" altLang="zh-CN">
                <a:ea typeface="楷体_GB2312" charset="0"/>
              </a:rPr>
              <a:t> </a:t>
            </a:r>
            <a:r>
              <a:rPr lang="en-US" altLang="zh-CN" b="1">
                <a:ea typeface="楷体_GB2312" charset="0"/>
              </a:rPr>
              <a:t>{</a:t>
            </a:r>
            <a:endParaRPr lang="en-US" altLang="zh-CN">
              <a:ea typeface="楷体_GB2312" charset="0"/>
            </a:endParaRPr>
          </a:p>
          <a:p>
            <a:pPr eaLnBrk="1" hangingPunct="1">
              <a:lnSpc>
                <a:spcPct val="110000"/>
              </a:lnSpc>
              <a:defRPr/>
            </a:pPr>
            <a:r>
              <a:rPr lang="en-US" altLang="zh-CN">
                <a:solidFill>
                  <a:srgbClr val="008080"/>
                </a:solidFill>
                <a:ea typeface="楷体_GB2312" charset="0"/>
              </a:rPr>
              <a:t>    </a:t>
            </a:r>
            <a:r>
              <a:rPr lang="en-US" altLang="zh-CN">
                <a:solidFill>
                  <a:srgbClr val="0000FF"/>
                </a:solidFill>
                <a:ea typeface="楷体_GB2312" charset="0"/>
              </a:rPr>
              <a:t>Push( S, T-&gt;data );</a:t>
            </a:r>
          </a:p>
          <a:p>
            <a:pPr eaLnBrk="1" hangingPunct="1">
              <a:lnSpc>
                <a:spcPct val="110000"/>
              </a:lnSpc>
              <a:defRPr/>
            </a:pPr>
            <a:r>
              <a:rPr lang="en-US" altLang="zh-CN" b="1">
                <a:solidFill>
                  <a:srgbClr val="FF00FF"/>
                </a:solidFill>
                <a:ea typeface="楷体_GB2312" charset="0"/>
              </a:rPr>
              <a:t>    if</a:t>
            </a:r>
            <a:r>
              <a:rPr lang="en-US" altLang="zh-CN">
                <a:solidFill>
                  <a:srgbClr val="FF00FF"/>
                </a:solidFill>
                <a:ea typeface="楷体_GB2312" charset="0"/>
              </a:rPr>
              <a:t> (</a:t>
            </a:r>
            <a:r>
              <a:rPr lang="en-US" altLang="zh-CN" b="1">
                <a:solidFill>
                  <a:srgbClr val="FF00FF"/>
                </a:solidFill>
                <a:ea typeface="楷体_GB2312" charset="0"/>
              </a:rPr>
              <a:t>!</a:t>
            </a:r>
            <a:r>
              <a:rPr lang="en-US" altLang="zh-CN">
                <a:solidFill>
                  <a:srgbClr val="FF00FF"/>
                </a:solidFill>
                <a:ea typeface="楷体_GB2312" charset="0"/>
              </a:rPr>
              <a:t>T-&gt;Lchild</a:t>
            </a:r>
            <a:r>
              <a:rPr lang="en-US" altLang="zh-CN" b="1">
                <a:solidFill>
                  <a:srgbClr val="FF00FF"/>
                </a:solidFill>
                <a:ea typeface="楷体_GB2312" charset="0"/>
              </a:rPr>
              <a:t> &amp;&amp; !</a:t>
            </a:r>
            <a:r>
              <a:rPr lang="en-US" altLang="zh-CN">
                <a:solidFill>
                  <a:srgbClr val="FF00FF"/>
                </a:solidFill>
                <a:ea typeface="楷体_GB2312" charset="0"/>
              </a:rPr>
              <a:t>T-&gt;Rchild ) PrintStack(S)</a:t>
            </a:r>
            <a:r>
              <a:rPr lang="en-US" altLang="zh-CN">
                <a:ea typeface="楷体_GB2312" charset="0"/>
              </a:rPr>
              <a:t>;</a:t>
            </a:r>
          </a:p>
          <a:p>
            <a:pPr eaLnBrk="1" hangingPunct="1">
              <a:lnSpc>
                <a:spcPct val="110000"/>
              </a:lnSpc>
              <a:defRPr/>
            </a:pPr>
            <a:r>
              <a:rPr lang="en-US" altLang="zh-CN" b="1">
                <a:ea typeface="楷体_GB2312" charset="0"/>
              </a:rPr>
              <a:t>    else {</a:t>
            </a:r>
            <a:r>
              <a:rPr lang="en-US" altLang="zh-CN">
                <a:ea typeface="楷体_GB2312" charset="0"/>
              </a:rPr>
              <a:t>  </a:t>
            </a:r>
            <a:r>
              <a:rPr lang="en-US" altLang="zh-CN" b="1">
                <a:ea typeface="楷体_GB2312" charset="0"/>
              </a:rPr>
              <a:t>AllPath( T-&gt;Lchild, S );</a:t>
            </a:r>
          </a:p>
          <a:p>
            <a:pPr eaLnBrk="1" hangingPunct="1">
              <a:lnSpc>
                <a:spcPct val="110000"/>
              </a:lnSpc>
              <a:defRPr/>
            </a:pPr>
            <a:r>
              <a:rPr lang="en-US" altLang="zh-CN" b="1">
                <a:ea typeface="楷体_GB2312" charset="0"/>
              </a:rPr>
              <a:t>                AllPath( T-&gt;Rchild, S );  </a:t>
            </a:r>
          </a:p>
          <a:p>
            <a:pPr eaLnBrk="1" hangingPunct="1">
              <a:lnSpc>
                <a:spcPct val="110000"/>
              </a:lnSpc>
              <a:defRPr/>
            </a:pPr>
            <a:r>
              <a:rPr lang="en-US" altLang="zh-CN" b="1">
                <a:ea typeface="楷体_GB2312" charset="0"/>
              </a:rPr>
              <a:t>    }</a:t>
            </a:r>
          </a:p>
          <a:p>
            <a:pPr eaLnBrk="1" hangingPunct="1">
              <a:lnSpc>
                <a:spcPct val="110000"/>
              </a:lnSpc>
              <a:defRPr/>
            </a:pPr>
            <a:r>
              <a:rPr lang="en-US" altLang="zh-CN">
                <a:solidFill>
                  <a:srgbClr val="008080"/>
                </a:solidFill>
                <a:ea typeface="楷体_GB2312" charset="0"/>
              </a:rPr>
              <a:t>    </a:t>
            </a:r>
            <a:r>
              <a:rPr lang="en-US" altLang="zh-CN">
                <a:solidFill>
                  <a:srgbClr val="0000FF"/>
                </a:solidFill>
                <a:ea typeface="楷体_GB2312" charset="0"/>
              </a:rPr>
              <a:t>Pop(S);</a:t>
            </a:r>
          </a:p>
          <a:p>
            <a:pPr eaLnBrk="1" hangingPunct="1">
              <a:lnSpc>
                <a:spcPct val="110000"/>
              </a:lnSpc>
              <a:defRPr/>
            </a:pPr>
            <a:r>
              <a:rPr lang="en-US" altLang="zh-CN">
                <a:ea typeface="楷体_GB2312" charset="0"/>
              </a:rPr>
              <a:t>  </a:t>
            </a:r>
            <a:r>
              <a:rPr lang="en-US" altLang="zh-CN" b="1">
                <a:ea typeface="楷体_GB2312" charset="0"/>
              </a:rPr>
              <a:t>} </a:t>
            </a:r>
            <a:r>
              <a:rPr lang="en-US" altLang="zh-CN">
                <a:ea typeface="楷体_GB2312" charset="0"/>
              </a:rPr>
              <a:t>//</a:t>
            </a:r>
            <a:r>
              <a:rPr lang="en-US" altLang="zh-CN" b="1">
                <a:ea typeface="楷体_GB2312" charset="0"/>
              </a:rPr>
              <a:t> </a:t>
            </a:r>
            <a:r>
              <a:rPr lang="en-US" altLang="zh-CN">
                <a:ea typeface="楷体_GB2312" charset="0"/>
              </a:rPr>
              <a:t>if(T)</a:t>
            </a:r>
            <a:endParaRPr lang="en-US" altLang="zh-CN" b="1">
              <a:ea typeface="楷体_GB2312" charset="0"/>
            </a:endParaRPr>
          </a:p>
          <a:p>
            <a:pPr eaLnBrk="1" hangingPunct="1">
              <a:lnSpc>
                <a:spcPct val="110000"/>
              </a:lnSpc>
              <a:defRPr/>
            </a:pPr>
            <a:r>
              <a:rPr lang="en-US" altLang="zh-CN" b="1">
                <a:ea typeface="楷体_GB2312" charset="0"/>
              </a:rPr>
              <a:t>}</a:t>
            </a:r>
            <a:r>
              <a:rPr lang="en-US" altLang="zh-CN">
                <a:ea typeface="楷体_GB2312" charset="0"/>
              </a:rPr>
              <a:t> // AllPath</a:t>
            </a:r>
            <a:endParaRPr lang="en-US" altLang="zh-CN"/>
          </a:p>
        </p:txBody>
      </p:sp>
      <p:sp>
        <p:nvSpPr>
          <p:cNvPr id="198659" name="Text Box 3"/>
          <p:cNvSpPr txBox="1">
            <a:spLocks noChangeArrowheads="1"/>
          </p:cNvSpPr>
          <p:nvPr/>
        </p:nvSpPr>
        <p:spPr bwMode="auto">
          <a:xfrm>
            <a:off x="1252538" y="1485900"/>
            <a:ext cx="720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b="1">
                <a:solidFill>
                  <a:srgbClr val="00502E"/>
                </a:solidFill>
                <a:ea typeface="楷体_GB2312" charset="0"/>
              </a:rPr>
              <a:t>// </a:t>
            </a:r>
            <a:r>
              <a:rPr lang="zh-CN" altLang="en-US" b="1">
                <a:solidFill>
                  <a:srgbClr val="00502E"/>
                </a:solidFill>
                <a:ea typeface="楷体_GB2312" charset="0"/>
              </a:rPr>
              <a:t>输出二叉树上从根到所有叶子结点的路径</a:t>
            </a:r>
            <a:endParaRPr lang="zh-CN" altLang="en-US" b="1">
              <a:solidFill>
                <a:schemeClr val="tx2"/>
              </a:solidFill>
              <a:ea typeface="楷体_GB2312"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strips(upRight)">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98659"/>
                                        </p:tgtEl>
                                        <p:attrNameLst>
                                          <p:attrName>style.visibility</p:attrName>
                                        </p:attrNameLst>
                                      </p:cBhvr>
                                      <p:to>
                                        <p:strVal val="visible"/>
                                      </p:to>
                                    </p:set>
                                    <p:animEffect transition="in" filter="wipe(left)">
                                      <p:cBhvr>
                                        <p:cTn id="12" dur="3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187624" y="801688"/>
            <a:ext cx="5459413"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006666"/>
                </a:solidFill>
                <a:ea typeface="楷体_GB2312" charset="0"/>
              </a:rPr>
              <a:t>void</a:t>
            </a:r>
            <a:r>
              <a:rPr lang="en-US" altLang="zh-CN">
                <a:solidFill>
                  <a:srgbClr val="006666"/>
                </a:solidFill>
                <a:ea typeface="楷体_GB2312" charset="0"/>
              </a:rPr>
              <a:t> OutPath( Bitree T, Stack</a:t>
            </a:r>
            <a:r>
              <a:rPr lang="en-US" altLang="zh-CN" b="1">
                <a:solidFill>
                  <a:srgbClr val="006666"/>
                </a:solidFill>
                <a:ea typeface="楷体_GB2312" charset="0"/>
              </a:rPr>
              <a:t>&amp;</a:t>
            </a:r>
            <a:r>
              <a:rPr lang="en-US" altLang="zh-CN">
                <a:solidFill>
                  <a:srgbClr val="006666"/>
                </a:solidFill>
                <a:ea typeface="楷体_GB2312" charset="0"/>
              </a:rPr>
              <a:t> S ) </a:t>
            </a:r>
            <a:r>
              <a:rPr lang="en-US" altLang="zh-CN" b="1">
                <a:solidFill>
                  <a:srgbClr val="006666"/>
                </a:solidFill>
                <a:ea typeface="楷体_GB2312" charset="0"/>
              </a:rPr>
              <a:t>{</a:t>
            </a:r>
            <a:endParaRPr lang="en-US" altLang="zh-CN">
              <a:ea typeface="楷体_GB2312" charset="0"/>
            </a:endParaRPr>
          </a:p>
          <a:p>
            <a:pPr eaLnBrk="1" hangingPunct="1">
              <a:lnSpc>
                <a:spcPct val="120000"/>
              </a:lnSpc>
              <a:defRPr/>
            </a:pPr>
            <a:r>
              <a:rPr lang="en-US" altLang="zh-CN">
                <a:ea typeface="楷体_GB2312" charset="0"/>
              </a:rPr>
              <a:t>  </a:t>
            </a:r>
          </a:p>
          <a:p>
            <a:pPr eaLnBrk="1" hangingPunct="1">
              <a:lnSpc>
                <a:spcPct val="120000"/>
              </a:lnSpc>
              <a:defRPr/>
            </a:pPr>
            <a:r>
              <a:rPr lang="en-US" altLang="zh-CN">
                <a:ea typeface="楷体_GB2312" charset="0"/>
              </a:rPr>
              <a:t>  </a:t>
            </a:r>
            <a:r>
              <a:rPr lang="en-US" altLang="zh-CN" b="1">
                <a:solidFill>
                  <a:srgbClr val="800000"/>
                </a:solidFill>
                <a:ea typeface="楷体_GB2312" charset="0"/>
              </a:rPr>
              <a:t>while</a:t>
            </a:r>
            <a:r>
              <a:rPr lang="en-US" altLang="zh-CN">
                <a:solidFill>
                  <a:srgbClr val="800000"/>
                </a:solidFill>
                <a:ea typeface="楷体_GB2312" charset="0"/>
              </a:rPr>
              <a:t> ( </a:t>
            </a:r>
            <a:r>
              <a:rPr lang="en-US" altLang="zh-CN" b="1">
                <a:solidFill>
                  <a:srgbClr val="800000"/>
                </a:solidFill>
                <a:ea typeface="楷体_GB2312" charset="0"/>
              </a:rPr>
              <a:t>!</a:t>
            </a:r>
            <a:r>
              <a:rPr lang="en-US" altLang="zh-CN">
                <a:solidFill>
                  <a:srgbClr val="800000"/>
                </a:solidFill>
                <a:ea typeface="楷体_GB2312" charset="0"/>
              </a:rPr>
              <a:t>T ) </a:t>
            </a:r>
            <a:r>
              <a:rPr lang="en-US" altLang="zh-CN" b="1">
                <a:solidFill>
                  <a:srgbClr val="006666"/>
                </a:solidFill>
                <a:ea typeface="楷体_GB2312" charset="0"/>
              </a:rPr>
              <a:t>{</a:t>
            </a:r>
            <a:endParaRPr lang="en-US" altLang="zh-CN">
              <a:solidFill>
                <a:srgbClr val="006666"/>
              </a:solidFill>
              <a:ea typeface="楷体_GB2312" charset="0"/>
            </a:endParaRPr>
          </a:p>
          <a:p>
            <a:pPr eaLnBrk="1" hangingPunct="1">
              <a:lnSpc>
                <a:spcPct val="120000"/>
              </a:lnSpc>
              <a:defRPr/>
            </a:pPr>
            <a:r>
              <a:rPr lang="en-US" altLang="zh-CN">
                <a:ea typeface="楷体_GB2312" charset="0"/>
              </a:rPr>
              <a:t>    </a:t>
            </a:r>
            <a:r>
              <a:rPr lang="en-US" altLang="zh-CN">
                <a:solidFill>
                  <a:srgbClr val="FF3300"/>
                </a:solidFill>
                <a:ea typeface="楷体_GB2312" charset="0"/>
              </a:rPr>
              <a:t>Push(S, T-&gt;data );</a:t>
            </a:r>
            <a:endParaRPr lang="en-US" altLang="zh-CN">
              <a:ea typeface="楷体_GB2312" charset="0"/>
            </a:endParaRPr>
          </a:p>
          <a:p>
            <a:pPr eaLnBrk="1" hangingPunct="1">
              <a:lnSpc>
                <a:spcPct val="120000"/>
              </a:lnSpc>
              <a:defRPr/>
            </a:pPr>
            <a:r>
              <a:rPr lang="en-US" altLang="zh-CN">
                <a:ea typeface="楷体_GB2312" charset="0"/>
              </a:rPr>
              <a:t>    </a:t>
            </a:r>
            <a:r>
              <a:rPr lang="en-US" altLang="zh-CN" b="1">
                <a:solidFill>
                  <a:srgbClr val="FF00FF"/>
                </a:solidFill>
                <a:ea typeface="楷体_GB2312" charset="0"/>
              </a:rPr>
              <a:t>if</a:t>
            </a:r>
            <a:r>
              <a:rPr lang="en-US" altLang="zh-CN">
                <a:solidFill>
                  <a:srgbClr val="FF00FF"/>
                </a:solidFill>
                <a:ea typeface="楷体_GB2312" charset="0"/>
              </a:rPr>
              <a:t> ( </a:t>
            </a:r>
            <a:r>
              <a:rPr lang="en-US" altLang="zh-CN" b="1">
                <a:solidFill>
                  <a:srgbClr val="FF00FF"/>
                </a:solidFill>
                <a:ea typeface="楷体_GB2312" charset="0"/>
              </a:rPr>
              <a:t>!</a:t>
            </a:r>
            <a:r>
              <a:rPr lang="en-US" altLang="zh-CN">
                <a:solidFill>
                  <a:srgbClr val="FF00FF"/>
                </a:solidFill>
                <a:ea typeface="楷体_GB2312" charset="0"/>
              </a:rPr>
              <a:t>T-&gt;firstchild ) Printstack(s);</a:t>
            </a:r>
          </a:p>
          <a:p>
            <a:pPr eaLnBrk="1" hangingPunct="1">
              <a:lnSpc>
                <a:spcPct val="120000"/>
              </a:lnSpc>
              <a:defRPr/>
            </a:pPr>
            <a:r>
              <a:rPr lang="en-US" altLang="zh-CN">
                <a:ea typeface="楷体_GB2312" charset="0"/>
              </a:rPr>
              <a:t>    </a:t>
            </a:r>
            <a:r>
              <a:rPr lang="en-US" altLang="zh-CN" b="1">
                <a:ea typeface="楷体_GB2312" charset="0"/>
              </a:rPr>
              <a:t>else</a:t>
            </a:r>
            <a:r>
              <a:rPr lang="en-US" altLang="zh-CN">
                <a:ea typeface="楷体_GB2312" charset="0"/>
              </a:rPr>
              <a:t> OutPath( T-&gt;firstchild, s );</a:t>
            </a:r>
          </a:p>
          <a:p>
            <a:pPr eaLnBrk="1" hangingPunct="1">
              <a:lnSpc>
                <a:spcPct val="120000"/>
              </a:lnSpc>
              <a:defRPr/>
            </a:pPr>
            <a:r>
              <a:rPr lang="en-US" altLang="zh-CN">
                <a:ea typeface="楷体_GB2312" charset="0"/>
              </a:rPr>
              <a:t>    </a:t>
            </a:r>
            <a:r>
              <a:rPr lang="en-US" altLang="zh-CN">
                <a:solidFill>
                  <a:srgbClr val="FF3300"/>
                </a:solidFill>
                <a:ea typeface="楷体_GB2312" charset="0"/>
              </a:rPr>
              <a:t>Pop(S);</a:t>
            </a:r>
          </a:p>
          <a:p>
            <a:pPr eaLnBrk="1" hangingPunct="1">
              <a:lnSpc>
                <a:spcPct val="120000"/>
              </a:lnSpc>
              <a:defRPr/>
            </a:pPr>
            <a:r>
              <a:rPr lang="en-US" altLang="zh-CN">
                <a:ea typeface="楷体_GB2312" charset="0"/>
              </a:rPr>
              <a:t>    </a:t>
            </a:r>
            <a:r>
              <a:rPr lang="en-US" altLang="zh-CN">
                <a:solidFill>
                  <a:srgbClr val="800000"/>
                </a:solidFill>
                <a:ea typeface="楷体_GB2312" charset="0"/>
              </a:rPr>
              <a:t>T = T-&gt;nextsibling</a:t>
            </a:r>
            <a:r>
              <a:rPr lang="en-US" altLang="zh-CN">
                <a:ea typeface="楷体_GB2312" charset="0"/>
              </a:rPr>
              <a:t>;</a:t>
            </a:r>
          </a:p>
          <a:p>
            <a:pPr eaLnBrk="1" hangingPunct="1">
              <a:lnSpc>
                <a:spcPct val="120000"/>
              </a:lnSpc>
              <a:defRPr/>
            </a:pPr>
            <a:r>
              <a:rPr lang="en-US" altLang="zh-CN">
                <a:ea typeface="楷体_GB2312" charset="0"/>
              </a:rPr>
              <a:t>  </a:t>
            </a:r>
            <a:r>
              <a:rPr lang="en-US" altLang="zh-CN" b="1">
                <a:solidFill>
                  <a:srgbClr val="006666"/>
                </a:solidFill>
                <a:ea typeface="楷体_GB2312" charset="0"/>
              </a:rPr>
              <a:t>}</a:t>
            </a:r>
            <a:r>
              <a:rPr lang="en-US" altLang="zh-CN">
                <a:solidFill>
                  <a:srgbClr val="006666"/>
                </a:solidFill>
                <a:ea typeface="楷体_GB2312" charset="0"/>
              </a:rPr>
              <a:t> // while</a:t>
            </a:r>
          </a:p>
          <a:p>
            <a:pPr eaLnBrk="1" hangingPunct="1">
              <a:lnSpc>
                <a:spcPct val="120000"/>
              </a:lnSpc>
              <a:defRPr/>
            </a:pPr>
            <a:r>
              <a:rPr lang="en-US" altLang="zh-CN" b="1">
                <a:solidFill>
                  <a:srgbClr val="006666"/>
                </a:solidFill>
                <a:ea typeface="楷体_GB2312" charset="0"/>
              </a:rPr>
              <a:t>}</a:t>
            </a:r>
            <a:r>
              <a:rPr lang="en-US" altLang="zh-CN">
                <a:solidFill>
                  <a:srgbClr val="006666"/>
                </a:solidFill>
                <a:ea typeface="楷体_GB2312" charset="0"/>
              </a:rPr>
              <a:t> // OutPath</a:t>
            </a:r>
            <a:endParaRPr lang="en-US" altLang="zh-CN">
              <a:solidFill>
                <a:srgbClr val="006666"/>
              </a:solidFill>
            </a:endParaRPr>
          </a:p>
        </p:txBody>
      </p:sp>
      <p:sp>
        <p:nvSpPr>
          <p:cNvPr id="139267" name="Text Box 3"/>
          <p:cNvSpPr txBox="1">
            <a:spLocks noChangeArrowheads="1"/>
          </p:cNvSpPr>
          <p:nvPr/>
        </p:nvSpPr>
        <p:spPr bwMode="auto">
          <a:xfrm>
            <a:off x="1492424" y="1355725"/>
            <a:ext cx="544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FF"/>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solidFill>
                  <a:srgbClr val="0000FF"/>
                </a:solidFill>
                <a:ea typeface="楷体_GB2312" charset="0"/>
              </a:rPr>
              <a:t>// </a:t>
            </a:r>
            <a:r>
              <a:rPr lang="zh-CN" altLang="en-US">
                <a:solidFill>
                  <a:srgbClr val="0000FF"/>
                </a:solidFill>
                <a:ea typeface="楷体_GB2312" charset="0"/>
              </a:rPr>
              <a:t>输出森林中所有从根到叶的路径</a:t>
            </a:r>
            <a:endParaRPr lang="zh-CN" altLang="en-US">
              <a:ea typeface="楷体_GB2312" charset="0"/>
            </a:endParaRPr>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8925" y="1243013"/>
            <a:ext cx="1073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结点</a:t>
            </a:r>
            <a:r>
              <a:rPr lang="en-US" altLang="zh-CN" b="1">
                <a:solidFill>
                  <a:srgbClr val="FF0000"/>
                </a:solidFill>
                <a:latin typeface="楷体_GB2312" charset="0"/>
                <a:ea typeface="楷体_GB2312" charset="0"/>
              </a:rPr>
              <a:t>:</a:t>
            </a:r>
            <a:endParaRPr lang="en-US" altLang="zh-CN"/>
          </a:p>
        </p:txBody>
      </p:sp>
      <p:sp>
        <p:nvSpPr>
          <p:cNvPr id="40963" name="Text Box 3"/>
          <p:cNvSpPr txBox="1">
            <a:spLocks noChangeArrowheads="1"/>
          </p:cNvSpPr>
          <p:nvPr/>
        </p:nvSpPr>
        <p:spPr bwMode="auto">
          <a:xfrm>
            <a:off x="228600" y="2133600"/>
            <a:ext cx="178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结点的度</a:t>
            </a:r>
            <a:r>
              <a:rPr lang="en-US" altLang="zh-CN" b="1">
                <a:solidFill>
                  <a:srgbClr val="FF0000"/>
                </a:solidFill>
                <a:latin typeface="楷体_GB2312" charset="0"/>
                <a:ea typeface="楷体_GB2312" charset="0"/>
              </a:rPr>
              <a:t>:</a:t>
            </a:r>
            <a:endParaRPr lang="en-US" altLang="zh-CN"/>
          </a:p>
        </p:txBody>
      </p:sp>
      <p:sp>
        <p:nvSpPr>
          <p:cNvPr id="40964" name="Text Box 4"/>
          <p:cNvSpPr txBox="1">
            <a:spLocks noChangeArrowheads="1"/>
          </p:cNvSpPr>
          <p:nvPr/>
        </p:nvSpPr>
        <p:spPr bwMode="auto">
          <a:xfrm>
            <a:off x="228600" y="2967038"/>
            <a:ext cx="1428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树的度</a:t>
            </a:r>
            <a:r>
              <a:rPr lang="en-US" altLang="zh-CN" b="1">
                <a:solidFill>
                  <a:srgbClr val="FF0000"/>
                </a:solidFill>
                <a:latin typeface="楷体_GB2312" charset="0"/>
                <a:ea typeface="楷体_GB2312" charset="0"/>
              </a:rPr>
              <a:t>:</a:t>
            </a:r>
            <a:endParaRPr lang="en-US" altLang="zh-CN"/>
          </a:p>
        </p:txBody>
      </p:sp>
      <p:sp>
        <p:nvSpPr>
          <p:cNvPr id="40965" name="Text Box 5"/>
          <p:cNvSpPr txBox="1">
            <a:spLocks noChangeArrowheads="1"/>
          </p:cNvSpPr>
          <p:nvPr/>
        </p:nvSpPr>
        <p:spPr bwMode="auto">
          <a:xfrm>
            <a:off x="228600" y="3789363"/>
            <a:ext cx="1784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叶子结点</a:t>
            </a:r>
            <a:r>
              <a:rPr lang="en-US" altLang="zh-CN" b="1">
                <a:solidFill>
                  <a:srgbClr val="FF0000"/>
                </a:solidFill>
                <a:latin typeface="楷体_GB2312" charset="0"/>
                <a:ea typeface="楷体_GB2312" charset="0"/>
              </a:rPr>
              <a:t>:</a:t>
            </a:r>
            <a:endParaRPr lang="en-US" altLang="zh-CN"/>
          </a:p>
        </p:txBody>
      </p:sp>
      <p:sp>
        <p:nvSpPr>
          <p:cNvPr id="40966" name="Text Box 6"/>
          <p:cNvSpPr txBox="1">
            <a:spLocks noChangeArrowheads="1"/>
          </p:cNvSpPr>
          <p:nvPr/>
        </p:nvSpPr>
        <p:spPr bwMode="auto">
          <a:xfrm>
            <a:off x="228600" y="4710113"/>
            <a:ext cx="1784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分支结点</a:t>
            </a:r>
            <a:r>
              <a:rPr lang="en-US" altLang="zh-CN" b="1">
                <a:solidFill>
                  <a:srgbClr val="FF0000"/>
                </a:solidFill>
                <a:latin typeface="楷体_GB2312" charset="0"/>
                <a:ea typeface="楷体_GB2312" charset="0"/>
              </a:rPr>
              <a:t>:</a:t>
            </a:r>
            <a:endParaRPr lang="en-US" altLang="zh-CN"/>
          </a:p>
        </p:txBody>
      </p:sp>
      <p:sp>
        <p:nvSpPr>
          <p:cNvPr id="40967" name="Text Box 7"/>
          <p:cNvSpPr txBox="1">
            <a:spLocks noChangeArrowheads="1"/>
          </p:cNvSpPr>
          <p:nvPr/>
        </p:nvSpPr>
        <p:spPr bwMode="auto">
          <a:xfrm>
            <a:off x="1828800" y="1243013"/>
            <a:ext cx="498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6600CC"/>
                </a:solidFill>
                <a:latin typeface="楷体_GB2312" charset="0"/>
                <a:ea typeface="楷体_GB2312" charset="0"/>
              </a:rPr>
              <a:t>数据元素</a:t>
            </a:r>
            <a:r>
              <a:rPr lang="en-US" altLang="zh-CN" b="1">
                <a:solidFill>
                  <a:srgbClr val="FF00FF"/>
                </a:solidFill>
                <a:latin typeface="楷体_GB2312" charset="0"/>
                <a:ea typeface="楷体_GB2312" charset="0"/>
              </a:rPr>
              <a:t>+</a:t>
            </a:r>
            <a:r>
              <a:rPr lang="zh-CN" altLang="en-US">
                <a:solidFill>
                  <a:srgbClr val="6600CC"/>
                </a:solidFill>
                <a:latin typeface="楷体_GB2312" charset="0"/>
                <a:ea typeface="楷体_GB2312" charset="0"/>
              </a:rPr>
              <a:t>若干指向子树的分支</a:t>
            </a:r>
            <a:endParaRPr lang="zh-CN" altLang="en-US">
              <a:latin typeface="楷体_GB2312" charset="0"/>
              <a:ea typeface="楷体_GB2312" charset="0"/>
            </a:endParaRPr>
          </a:p>
        </p:txBody>
      </p:sp>
      <p:sp>
        <p:nvSpPr>
          <p:cNvPr id="40968" name="Text Box 8"/>
          <p:cNvSpPr txBox="1">
            <a:spLocks noChangeArrowheads="1"/>
          </p:cNvSpPr>
          <p:nvPr/>
        </p:nvSpPr>
        <p:spPr bwMode="auto">
          <a:xfrm>
            <a:off x="2195513" y="2117725"/>
            <a:ext cx="4681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a:solidFill>
                  <a:srgbClr val="6600CC"/>
                </a:solidFill>
                <a:latin typeface="楷体_GB2312" charset="0"/>
                <a:ea typeface="楷体_GB2312" charset="0"/>
              </a:rPr>
              <a:t>结点拥有的子树的数目</a:t>
            </a:r>
            <a:endParaRPr lang="zh-CN" altLang="en-US"/>
          </a:p>
        </p:txBody>
      </p:sp>
      <p:sp>
        <p:nvSpPr>
          <p:cNvPr id="40969" name="Text Box 9"/>
          <p:cNvSpPr txBox="1">
            <a:spLocks noChangeArrowheads="1"/>
          </p:cNvSpPr>
          <p:nvPr/>
        </p:nvSpPr>
        <p:spPr bwMode="auto">
          <a:xfrm>
            <a:off x="2195513" y="2951163"/>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6600CC"/>
                </a:solidFill>
                <a:latin typeface="楷体_GB2312" charset="0"/>
                <a:ea typeface="楷体_GB2312" charset="0"/>
              </a:rPr>
              <a:t>树中所有结点的度的最大值</a:t>
            </a:r>
            <a:endParaRPr lang="zh-CN" altLang="en-US">
              <a:latin typeface="楷体_GB2312" charset="0"/>
              <a:ea typeface="楷体_GB2312" charset="0"/>
            </a:endParaRPr>
          </a:p>
        </p:txBody>
      </p:sp>
      <p:sp>
        <p:nvSpPr>
          <p:cNvPr id="40970" name="Text Box 10"/>
          <p:cNvSpPr txBox="1">
            <a:spLocks noChangeArrowheads="1"/>
          </p:cNvSpPr>
          <p:nvPr/>
        </p:nvSpPr>
        <p:spPr bwMode="auto">
          <a:xfrm>
            <a:off x="2268538" y="3773488"/>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6600CC"/>
                </a:solidFill>
                <a:latin typeface="楷体_GB2312" charset="0"/>
                <a:ea typeface="楷体_GB2312" charset="0"/>
              </a:rPr>
              <a:t>度为零的结点</a:t>
            </a:r>
            <a:endParaRPr lang="zh-CN" altLang="en-US">
              <a:latin typeface="楷体_GB2312" charset="0"/>
              <a:ea typeface="楷体_GB2312" charset="0"/>
            </a:endParaRPr>
          </a:p>
        </p:txBody>
      </p:sp>
      <p:sp>
        <p:nvSpPr>
          <p:cNvPr id="40971" name="Text Box 11"/>
          <p:cNvSpPr txBox="1">
            <a:spLocks noChangeArrowheads="1"/>
          </p:cNvSpPr>
          <p:nvPr/>
        </p:nvSpPr>
        <p:spPr bwMode="auto">
          <a:xfrm>
            <a:off x="2268538" y="4710113"/>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6600CC"/>
                </a:solidFill>
                <a:latin typeface="楷体_GB2312" charset="0"/>
                <a:ea typeface="楷体_GB2312" charset="0"/>
              </a:rPr>
              <a:t>度不为零的结点</a:t>
            </a:r>
            <a:endParaRPr lang="zh-CN" altLang="en-US">
              <a:latin typeface="楷体_GB2312" charset="0"/>
              <a:ea typeface="楷体_GB2312" charset="0"/>
            </a:endParaRPr>
          </a:p>
        </p:txBody>
      </p:sp>
      <p:sp>
        <p:nvSpPr>
          <p:cNvPr id="40972" name="Oval 12"/>
          <p:cNvSpPr>
            <a:spLocks noChangeArrowheads="1"/>
          </p:cNvSpPr>
          <p:nvPr/>
        </p:nvSpPr>
        <p:spPr bwMode="auto">
          <a:xfrm>
            <a:off x="6870700" y="3413125"/>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D</a:t>
            </a:r>
            <a:endParaRPr lang="en-US" altLang="zh-CN"/>
          </a:p>
        </p:txBody>
      </p:sp>
      <p:sp>
        <p:nvSpPr>
          <p:cNvPr id="40973" name="Oval 13"/>
          <p:cNvSpPr>
            <a:spLocks noChangeArrowheads="1"/>
          </p:cNvSpPr>
          <p:nvPr/>
        </p:nvSpPr>
        <p:spPr bwMode="auto">
          <a:xfrm>
            <a:off x="5651500" y="4556125"/>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H</a:t>
            </a:r>
            <a:endParaRPr lang="en-US" altLang="zh-CN"/>
          </a:p>
        </p:txBody>
      </p:sp>
      <p:sp>
        <p:nvSpPr>
          <p:cNvPr id="40974" name="Oval 14"/>
          <p:cNvSpPr>
            <a:spLocks noChangeArrowheads="1"/>
          </p:cNvSpPr>
          <p:nvPr/>
        </p:nvSpPr>
        <p:spPr bwMode="auto">
          <a:xfrm>
            <a:off x="6870700" y="4556125"/>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I</a:t>
            </a:r>
            <a:endParaRPr lang="en-US" altLang="zh-CN"/>
          </a:p>
        </p:txBody>
      </p:sp>
      <p:sp>
        <p:nvSpPr>
          <p:cNvPr id="40975" name="Oval 15"/>
          <p:cNvSpPr>
            <a:spLocks noChangeArrowheads="1"/>
          </p:cNvSpPr>
          <p:nvPr/>
        </p:nvSpPr>
        <p:spPr bwMode="auto">
          <a:xfrm>
            <a:off x="8089900" y="4556125"/>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J</a:t>
            </a:r>
            <a:endParaRPr lang="en-US" altLang="zh-CN"/>
          </a:p>
        </p:txBody>
      </p:sp>
      <p:sp>
        <p:nvSpPr>
          <p:cNvPr id="40976" name="Oval 16"/>
          <p:cNvSpPr>
            <a:spLocks noChangeArrowheads="1"/>
          </p:cNvSpPr>
          <p:nvPr/>
        </p:nvSpPr>
        <p:spPr bwMode="auto">
          <a:xfrm>
            <a:off x="8089900" y="5699125"/>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M</a:t>
            </a:r>
            <a:endParaRPr lang="en-US" altLang="zh-CN"/>
          </a:p>
        </p:txBody>
      </p:sp>
      <p:sp>
        <p:nvSpPr>
          <p:cNvPr id="40977" name="Line 17"/>
          <p:cNvSpPr>
            <a:spLocks noChangeShapeType="1"/>
          </p:cNvSpPr>
          <p:nvPr/>
        </p:nvSpPr>
        <p:spPr bwMode="auto">
          <a:xfrm>
            <a:off x="7175500" y="4022725"/>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0978" name="Line 18"/>
          <p:cNvSpPr>
            <a:spLocks noChangeShapeType="1"/>
          </p:cNvSpPr>
          <p:nvPr/>
        </p:nvSpPr>
        <p:spPr bwMode="auto">
          <a:xfrm>
            <a:off x="8394700" y="5165725"/>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0979" name="Line 19"/>
          <p:cNvSpPr>
            <a:spLocks noChangeShapeType="1"/>
          </p:cNvSpPr>
          <p:nvPr/>
        </p:nvSpPr>
        <p:spPr bwMode="auto">
          <a:xfrm flipH="1">
            <a:off x="5956300" y="3717925"/>
            <a:ext cx="914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0980" name="Line 20"/>
          <p:cNvSpPr>
            <a:spLocks noChangeShapeType="1"/>
          </p:cNvSpPr>
          <p:nvPr/>
        </p:nvSpPr>
        <p:spPr bwMode="auto">
          <a:xfrm>
            <a:off x="7480300" y="3717925"/>
            <a:ext cx="914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0981" name="Text Box 21"/>
          <p:cNvSpPr txBox="1">
            <a:spLocks noChangeArrowheads="1"/>
          </p:cNvSpPr>
          <p:nvPr/>
        </p:nvSpPr>
        <p:spPr bwMode="auto">
          <a:xfrm>
            <a:off x="444500" y="549275"/>
            <a:ext cx="2039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latin typeface="楷体_GB2312" charset="0"/>
                <a:ea typeface="楷体_GB2312" charset="0"/>
              </a:rPr>
              <a:t>基本术语</a:t>
            </a:r>
            <a:endParaRPr lang="zh-CN" altLang="en-US" sz="3200"/>
          </a:p>
        </p:txBody>
      </p:sp>
    </p:spTree>
  </p:cSld>
  <p:clrMapOvr>
    <a:masterClrMapping/>
  </p:clrMapOvr>
  <p:transition spd="med">
    <p:pull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09600" y="765175"/>
            <a:ext cx="458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8080"/>
                </a:solidFill>
                <a:ea typeface="楷体_GB2312" charset="0"/>
              </a:rPr>
              <a:t>三、建树的存储结构的算法</a:t>
            </a:r>
            <a:r>
              <a:rPr lang="en-US" altLang="zh-CN" b="1">
                <a:solidFill>
                  <a:srgbClr val="008080"/>
                </a:solidFill>
                <a:ea typeface="隶书" charset="0"/>
              </a:rPr>
              <a:t>:</a:t>
            </a:r>
            <a:endParaRPr lang="en-US" altLang="zh-CN">
              <a:ea typeface="隶书" charset="0"/>
            </a:endParaRPr>
          </a:p>
        </p:txBody>
      </p:sp>
      <p:sp>
        <p:nvSpPr>
          <p:cNvPr id="140294" name="Text Box 6"/>
          <p:cNvSpPr txBox="1">
            <a:spLocks noChangeArrowheads="1"/>
          </p:cNvSpPr>
          <p:nvPr/>
        </p:nvSpPr>
        <p:spPr bwMode="auto">
          <a:xfrm>
            <a:off x="509588" y="1412875"/>
            <a:ext cx="82391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a:solidFill>
                  <a:srgbClr val="800080"/>
                </a:solidFill>
                <a:ea typeface="楷体_GB2312" charset="0"/>
              </a:rPr>
              <a:t>      </a:t>
            </a:r>
            <a:r>
              <a:rPr lang="zh-CN" altLang="en-US">
                <a:solidFill>
                  <a:srgbClr val="800080"/>
                </a:solidFill>
                <a:ea typeface="楷体_GB2312" charset="0"/>
              </a:rPr>
              <a:t>和二叉树类似，不同的定义相应有不同的算法。</a:t>
            </a:r>
            <a:endParaRPr lang="zh-CN" altLang="en-US"/>
          </a:p>
        </p:txBody>
      </p:sp>
      <p:sp>
        <p:nvSpPr>
          <p:cNvPr id="140295" name="Text Box 7"/>
          <p:cNvSpPr txBox="1">
            <a:spLocks noChangeArrowheads="1"/>
          </p:cNvSpPr>
          <p:nvPr/>
        </p:nvSpPr>
        <p:spPr bwMode="auto">
          <a:xfrm>
            <a:off x="323850" y="2205038"/>
            <a:ext cx="8153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a:ea typeface="楷体_GB2312" charset="0"/>
              </a:rPr>
              <a:t>        </a:t>
            </a:r>
            <a:r>
              <a:rPr lang="zh-CN" altLang="en-US">
                <a:solidFill>
                  <a:srgbClr val="990000"/>
                </a:solidFill>
                <a:ea typeface="楷体_GB2312" charset="0"/>
              </a:rPr>
              <a:t>假设以二元组</a:t>
            </a:r>
            <a:r>
              <a:rPr lang="en-US" altLang="zh-CN" b="1">
                <a:solidFill>
                  <a:srgbClr val="990000"/>
                </a:solidFill>
                <a:ea typeface="楷体_GB2312" charset="0"/>
              </a:rPr>
              <a:t>(F</a:t>
            </a:r>
            <a:r>
              <a:rPr lang="zh-CN" altLang="en-US" b="1">
                <a:solidFill>
                  <a:srgbClr val="990000"/>
                </a:solidFill>
                <a:ea typeface="楷体_GB2312" charset="0"/>
              </a:rPr>
              <a:t>，</a:t>
            </a:r>
            <a:r>
              <a:rPr lang="en-US" altLang="zh-CN" b="1">
                <a:solidFill>
                  <a:srgbClr val="990000"/>
                </a:solidFill>
                <a:ea typeface="楷体_GB2312" charset="0"/>
              </a:rPr>
              <a:t>C)</a:t>
            </a:r>
            <a:r>
              <a:rPr lang="zh-CN" altLang="en-US">
                <a:solidFill>
                  <a:srgbClr val="990000"/>
                </a:solidFill>
                <a:ea typeface="楷体_GB2312" charset="0"/>
              </a:rPr>
              <a:t>的形式</a:t>
            </a:r>
            <a:r>
              <a:rPr lang="zh-CN" altLang="en-US" b="1">
                <a:solidFill>
                  <a:srgbClr val="990000"/>
                </a:solidFill>
                <a:ea typeface="楷体_GB2312" charset="0"/>
              </a:rPr>
              <a:t>自上而下</a:t>
            </a:r>
            <a:r>
              <a:rPr lang="zh-CN" altLang="en-US">
                <a:solidFill>
                  <a:srgbClr val="990000"/>
                </a:solidFill>
                <a:ea typeface="楷体_GB2312" charset="0"/>
              </a:rPr>
              <a:t>、</a:t>
            </a:r>
            <a:r>
              <a:rPr lang="zh-CN" altLang="en-US" b="1">
                <a:solidFill>
                  <a:srgbClr val="990000"/>
                </a:solidFill>
                <a:ea typeface="楷体_GB2312" charset="0"/>
              </a:rPr>
              <a:t>自左而右</a:t>
            </a:r>
            <a:r>
              <a:rPr lang="zh-CN" altLang="en-US">
                <a:solidFill>
                  <a:srgbClr val="990000"/>
                </a:solidFill>
                <a:ea typeface="楷体_GB2312" charset="0"/>
              </a:rPr>
              <a:t>依次输入树的各边，建立树的</a:t>
            </a:r>
            <a:r>
              <a:rPr lang="zh-CN" altLang="en-US" b="1">
                <a:solidFill>
                  <a:srgbClr val="990000"/>
                </a:solidFill>
                <a:ea typeface="楷体_GB2312" charset="0"/>
              </a:rPr>
              <a:t>孩子</a:t>
            </a:r>
            <a:r>
              <a:rPr lang="en-US" altLang="zh-CN" b="1">
                <a:solidFill>
                  <a:srgbClr val="990000"/>
                </a:solidFill>
                <a:ea typeface="楷体_GB2312" charset="0"/>
              </a:rPr>
              <a:t>-</a:t>
            </a:r>
            <a:r>
              <a:rPr lang="zh-CN" altLang="en-US" b="1">
                <a:solidFill>
                  <a:srgbClr val="990000"/>
                </a:solidFill>
                <a:ea typeface="楷体_GB2312" charset="0"/>
              </a:rPr>
              <a:t>兄弟链表</a:t>
            </a:r>
            <a:r>
              <a:rPr lang="zh-CN" altLang="en-US">
                <a:solidFill>
                  <a:srgbClr val="990000"/>
                </a:solidFill>
                <a:ea typeface="楷体_GB2312" charset="0"/>
              </a:rPr>
              <a:t>。</a:t>
            </a:r>
            <a:endParaRPr lang="zh-CN" altLang="en-US">
              <a:solidFill>
                <a:srgbClr val="990000"/>
              </a:solidFill>
            </a:endParaRPr>
          </a:p>
        </p:txBody>
      </p:sp>
    </p:spTree>
  </p:cSld>
  <p:clrMapOvr>
    <a:masterClrMapping/>
  </p:clrMapOvr>
  <p:transition spd="med">
    <p:pull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Oval 2"/>
          <p:cNvSpPr>
            <a:spLocks noChangeArrowheads="1"/>
          </p:cNvSpPr>
          <p:nvPr/>
        </p:nvSpPr>
        <p:spPr bwMode="auto">
          <a:xfrm>
            <a:off x="1295400" y="16002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55" name="Text Box 3"/>
          <p:cNvSpPr txBox="1">
            <a:spLocks noChangeArrowheads="1"/>
          </p:cNvSpPr>
          <p:nvPr/>
        </p:nvSpPr>
        <p:spPr bwMode="auto">
          <a:xfrm>
            <a:off x="1317625" y="15240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A</a:t>
            </a:r>
            <a:endParaRPr lang="en-US" altLang="zh-CN" sz="2400"/>
          </a:p>
        </p:txBody>
      </p:sp>
      <p:sp>
        <p:nvSpPr>
          <p:cNvPr id="202756" name="Oval 4"/>
          <p:cNvSpPr>
            <a:spLocks noChangeArrowheads="1"/>
          </p:cNvSpPr>
          <p:nvPr/>
        </p:nvSpPr>
        <p:spPr bwMode="auto">
          <a:xfrm>
            <a:off x="1295400" y="26670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57" name="Oval 5"/>
          <p:cNvSpPr>
            <a:spLocks noChangeArrowheads="1"/>
          </p:cNvSpPr>
          <p:nvPr/>
        </p:nvSpPr>
        <p:spPr bwMode="auto">
          <a:xfrm>
            <a:off x="304800" y="26670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58" name="Oval 6"/>
          <p:cNvSpPr>
            <a:spLocks noChangeArrowheads="1"/>
          </p:cNvSpPr>
          <p:nvPr/>
        </p:nvSpPr>
        <p:spPr bwMode="auto">
          <a:xfrm>
            <a:off x="2286000" y="26670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59" name="Oval 7"/>
          <p:cNvSpPr>
            <a:spLocks noChangeArrowheads="1"/>
          </p:cNvSpPr>
          <p:nvPr/>
        </p:nvSpPr>
        <p:spPr bwMode="auto">
          <a:xfrm>
            <a:off x="914400" y="38100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60" name="Oval 8"/>
          <p:cNvSpPr>
            <a:spLocks noChangeArrowheads="1"/>
          </p:cNvSpPr>
          <p:nvPr/>
        </p:nvSpPr>
        <p:spPr bwMode="auto">
          <a:xfrm>
            <a:off x="1828800" y="38100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61" name="Oval 9"/>
          <p:cNvSpPr>
            <a:spLocks noChangeArrowheads="1"/>
          </p:cNvSpPr>
          <p:nvPr/>
        </p:nvSpPr>
        <p:spPr bwMode="auto">
          <a:xfrm>
            <a:off x="914400" y="4953000"/>
            <a:ext cx="609600" cy="609600"/>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62" name="Text Box 10"/>
          <p:cNvSpPr txBox="1">
            <a:spLocks noChangeArrowheads="1"/>
          </p:cNvSpPr>
          <p:nvPr/>
        </p:nvSpPr>
        <p:spPr bwMode="auto">
          <a:xfrm>
            <a:off x="381000" y="25908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B</a:t>
            </a:r>
            <a:endParaRPr lang="en-US" altLang="zh-CN" sz="2400"/>
          </a:p>
        </p:txBody>
      </p:sp>
      <p:sp>
        <p:nvSpPr>
          <p:cNvPr id="202763" name="Text Box 11"/>
          <p:cNvSpPr txBox="1">
            <a:spLocks noChangeArrowheads="1"/>
          </p:cNvSpPr>
          <p:nvPr/>
        </p:nvSpPr>
        <p:spPr bwMode="auto">
          <a:xfrm>
            <a:off x="1295400" y="25908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C</a:t>
            </a:r>
            <a:endParaRPr lang="en-US" altLang="zh-CN" sz="2400"/>
          </a:p>
        </p:txBody>
      </p:sp>
      <p:sp>
        <p:nvSpPr>
          <p:cNvPr id="202764" name="Text Box 12"/>
          <p:cNvSpPr txBox="1">
            <a:spLocks noChangeArrowheads="1"/>
          </p:cNvSpPr>
          <p:nvPr/>
        </p:nvSpPr>
        <p:spPr bwMode="auto">
          <a:xfrm>
            <a:off x="2286000" y="2590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D</a:t>
            </a:r>
            <a:endParaRPr lang="en-US" altLang="zh-CN" sz="2400"/>
          </a:p>
        </p:txBody>
      </p:sp>
      <p:sp>
        <p:nvSpPr>
          <p:cNvPr id="202765" name="Text Box 13"/>
          <p:cNvSpPr txBox="1">
            <a:spLocks noChangeArrowheads="1"/>
          </p:cNvSpPr>
          <p:nvPr/>
        </p:nvSpPr>
        <p:spPr bwMode="auto">
          <a:xfrm>
            <a:off x="990600" y="3733800"/>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E</a:t>
            </a:r>
            <a:endParaRPr lang="en-US" altLang="zh-CN" sz="2400"/>
          </a:p>
        </p:txBody>
      </p:sp>
      <p:sp>
        <p:nvSpPr>
          <p:cNvPr id="202766" name="Text Box 14"/>
          <p:cNvSpPr txBox="1">
            <a:spLocks noChangeArrowheads="1"/>
          </p:cNvSpPr>
          <p:nvPr/>
        </p:nvSpPr>
        <p:spPr bwMode="auto">
          <a:xfrm>
            <a:off x="1905000" y="37338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F</a:t>
            </a:r>
            <a:endParaRPr lang="en-US" altLang="zh-CN" sz="2400"/>
          </a:p>
        </p:txBody>
      </p:sp>
      <p:sp>
        <p:nvSpPr>
          <p:cNvPr id="202767" name="Text Box 15"/>
          <p:cNvSpPr txBox="1">
            <a:spLocks noChangeArrowheads="1"/>
          </p:cNvSpPr>
          <p:nvPr/>
        </p:nvSpPr>
        <p:spPr bwMode="auto">
          <a:xfrm>
            <a:off x="914400" y="4876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a:solidFill>
                  <a:schemeClr val="tx2"/>
                </a:solidFill>
              </a:rPr>
              <a:t>G</a:t>
            </a:r>
            <a:endParaRPr lang="en-US" altLang="zh-CN" sz="2400"/>
          </a:p>
        </p:txBody>
      </p:sp>
      <p:sp>
        <p:nvSpPr>
          <p:cNvPr id="202768" name="Line 16"/>
          <p:cNvSpPr>
            <a:spLocks noChangeShapeType="1"/>
          </p:cNvSpPr>
          <p:nvPr/>
        </p:nvSpPr>
        <p:spPr bwMode="auto">
          <a:xfrm>
            <a:off x="1905000" y="2057400"/>
            <a:ext cx="60960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69" name="Line 17"/>
          <p:cNvSpPr>
            <a:spLocks noChangeShapeType="1"/>
          </p:cNvSpPr>
          <p:nvPr/>
        </p:nvSpPr>
        <p:spPr bwMode="auto">
          <a:xfrm flipH="1">
            <a:off x="609600" y="2057400"/>
            <a:ext cx="76200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70" name="Line 18"/>
          <p:cNvSpPr>
            <a:spLocks noChangeShapeType="1"/>
          </p:cNvSpPr>
          <p:nvPr/>
        </p:nvSpPr>
        <p:spPr bwMode="auto">
          <a:xfrm flipH="1">
            <a:off x="1219200" y="3200400"/>
            <a:ext cx="15240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71" name="Line 19"/>
          <p:cNvSpPr>
            <a:spLocks noChangeShapeType="1"/>
          </p:cNvSpPr>
          <p:nvPr/>
        </p:nvSpPr>
        <p:spPr bwMode="auto">
          <a:xfrm>
            <a:off x="1600200" y="2209800"/>
            <a:ext cx="0" cy="4572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72" name="Line 20"/>
          <p:cNvSpPr>
            <a:spLocks noChangeShapeType="1"/>
          </p:cNvSpPr>
          <p:nvPr/>
        </p:nvSpPr>
        <p:spPr bwMode="auto">
          <a:xfrm>
            <a:off x="1828800" y="3200400"/>
            <a:ext cx="30480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73" name="Line 21"/>
          <p:cNvSpPr>
            <a:spLocks noChangeShapeType="1"/>
          </p:cNvSpPr>
          <p:nvPr/>
        </p:nvSpPr>
        <p:spPr bwMode="auto">
          <a:xfrm>
            <a:off x="1219200" y="44196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774" name="Text Box 22"/>
          <p:cNvSpPr txBox="1">
            <a:spLocks noChangeArrowheads="1"/>
          </p:cNvSpPr>
          <p:nvPr/>
        </p:nvSpPr>
        <p:spPr bwMode="auto">
          <a:xfrm>
            <a:off x="533400" y="374650"/>
            <a:ext cx="1014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tx2"/>
                </a:solidFill>
              </a:rPr>
              <a:t>例如</a:t>
            </a:r>
            <a:r>
              <a:rPr lang="en-US" altLang="zh-CN" b="1">
                <a:solidFill>
                  <a:schemeClr val="tx2"/>
                </a:solidFill>
              </a:rPr>
              <a:t>:</a:t>
            </a:r>
            <a:endParaRPr lang="en-US" altLang="zh-CN"/>
          </a:p>
        </p:txBody>
      </p:sp>
      <p:sp>
        <p:nvSpPr>
          <p:cNvPr id="202775" name="Text Box 23"/>
          <p:cNvSpPr txBox="1">
            <a:spLocks noChangeArrowheads="1"/>
          </p:cNvSpPr>
          <p:nvPr/>
        </p:nvSpPr>
        <p:spPr bwMode="auto">
          <a:xfrm>
            <a:off x="2209800" y="333375"/>
            <a:ext cx="498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0000"/>
                </a:solidFill>
                <a:latin typeface="楷体_GB2312" charset="0"/>
                <a:ea typeface="楷体_GB2312" charset="0"/>
              </a:rPr>
              <a:t>对下列所示树的输入序列应为</a:t>
            </a:r>
            <a:r>
              <a:rPr lang="en-US" altLang="zh-CN">
                <a:solidFill>
                  <a:srgbClr val="990000"/>
                </a:solidFill>
                <a:latin typeface="楷体_GB2312" charset="0"/>
                <a:ea typeface="楷体_GB2312" charset="0"/>
              </a:rPr>
              <a:t>:</a:t>
            </a:r>
          </a:p>
        </p:txBody>
      </p:sp>
      <p:sp>
        <p:nvSpPr>
          <p:cNvPr id="202776" name="Text Box 24"/>
          <p:cNvSpPr txBox="1">
            <a:spLocks noChangeArrowheads="1"/>
          </p:cNvSpPr>
          <p:nvPr/>
        </p:nvSpPr>
        <p:spPr bwMode="auto">
          <a:xfrm>
            <a:off x="3124200" y="1404938"/>
            <a:ext cx="1987550" cy="470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sz="3600" b="1">
                <a:solidFill>
                  <a:srgbClr val="CC6600"/>
                </a:solidFill>
              </a:rPr>
              <a:t>(‘#’, ‘A’)</a:t>
            </a:r>
          </a:p>
          <a:p>
            <a:pPr eaLnBrk="1" hangingPunct="1">
              <a:lnSpc>
                <a:spcPct val="120000"/>
              </a:lnSpc>
              <a:defRPr/>
            </a:pPr>
            <a:r>
              <a:rPr lang="en-US" altLang="zh-CN" sz="3600" b="1">
                <a:solidFill>
                  <a:srgbClr val="CC6600"/>
                </a:solidFill>
              </a:rPr>
              <a:t>(‘A’, ‘B’)</a:t>
            </a:r>
          </a:p>
          <a:p>
            <a:pPr eaLnBrk="1" hangingPunct="1">
              <a:lnSpc>
                <a:spcPct val="120000"/>
              </a:lnSpc>
              <a:defRPr/>
            </a:pPr>
            <a:r>
              <a:rPr lang="en-US" altLang="zh-CN" sz="3600" b="1">
                <a:solidFill>
                  <a:srgbClr val="CC6600"/>
                </a:solidFill>
              </a:rPr>
              <a:t>(‘A’, ‘C’)</a:t>
            </a:r>
          </a:p>
          <a:p>
            <a:pPr eaLnBrk="1" hangingPunct="1">
              <a:lnSpc>
                <a:spcPct val="120000"/>
              </a:lnSpc>
              <a:defRPr/>
            </a:pPr>
            <a:r>
              <a:rPr lang="en-US" altLang="zh-CN" sz="3600" b="1">
                <a:solidFill>
                  <a:srgbClr val="CC6600"/>
                </a:solidFill>
              </a:rPr>
              <a:t>(‘A’, ‘D’)</a:t>
            </a:r>
          </a:p>
          <a:p>
            <a:pPr eaLnBrk="1" hangingPunct="1">
              <a:lnSpc>
                <a:spcPct val="120000"/>
              </a:lnSpc>
              <a:defRPr/>
            </a:pPr>
            <a:r>
              <a:rPr lang="en-US" altLang="zh-CN" sz="3600" b="1">
                <a:solidFill>
                  <a:srgbClr val="CC6600"/>
                </a:solidFill>
              </a:rPr>
              <a:t>(‘C’, ‘E’)</a:t>
            </a:r>
          </a:p>
          <a:p>
            <a:pPr eaLnBrk="1" hangingPunct="1">
              <a:lnSpc>
                <a:spcPct val="120000"/>
              </a:lnSpc>
              <a:defRPr/>
            </a:pPr>
            <a:r>
              <a:rPr lang="en-US" altLang="zh-CN" sz="3600" b="1">
                <a:solidFill>
                  <a:srgbClr val="CC6600"/>
                </a:solidFill>
              </a:rPr>
              <a:t>(‘C’, ‘F’)</a:t>
            </a:r>
          </a:p>
          <a:p>
            <a:pPr eaLnBrk="1" hangingPunct="1">
              <a:lnSpc>
                <a:spcPct val="120000"/>
              </a:lnSpc>
              <a:defRPr/>
            </a:pPr>
            <a:r>
              <a:rPr lang="en-US" altLang="zh-CN" sz="3600" b="1">
                <a:solidFill>
                  <a:srgbClr val="CC6600"/>
                </a:solidFill>
              </a:rPr>
              <a:t>(‘E’, ‘G’)</a:t>
            </a:r>
            <a:endParaRPr lang="en-US" altLang="zh-CN" sz="2400"/>
          </a:p>
        </p:txBody>
      </p:sp>
      <p:cxnSp>
        <p:nvCxnSpPr>
          <p:cNvPr id="202812" name="AutoShape 60"/>
          <p:cNvCxnSpPr>
            <a:cxnSpLocks noChangeShapeType="1"/>
          </p:cNvCxnSpPr>
          <p:nvPr/>
        </p:nvCxnSpPr>
        <p:spPr bwMode="auto">
          <a:xfrm>
            <a:off x="6629400" y="990600"/>
            <a:ext cx="906463" cy="355600"/>
          </a:xfrm>
          <a:prstGeom prst="curvedConnector2">
            <a:avLst/>
          </a:prstGeom>
          <a:noFill/>
          <a:ln w="127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2814" name="Text Box 62"/>
          <p:cNvSpPr txBox="1">
            <a:spLocks noChangeArrowheads="1"/>
          </p:cNvSpPr>
          <p:nvPr/>
        </p:nvSpPr>
        <p:spPr bwMode="auto">
          <a:xfrm>
            <a:off x="7146925" y="1362075"/>
            <a:ext cx="9302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rgbClr val="006666"/>
                </a:solidFill>
              </a:rPr>
              <a:t>A</a:t>
            </a:r>
            <a:endParaRPr lang="en-US" altLang="zh-CN" sz="2400"/>
          </a:p>
        </p:txBody>
      </p:sp>
      <p:sp>
        <p:nvSpPr>
          <p:cNvPr id="202815" name="Line 63"/>
          <p:cNvSpPr>
            <a:spLocks noChangeShapeType="1"/>
          </p:cNvSpPr>
          <p:nvPr/>
        </p:nvSpPr>
        <p:spPr bwMode="auto">
          <a:xfrm>
            <a:off x="7391400" y="13716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16" name="Line 64"/>
          <p:cNvSpPr>
            <a:spLocks noChangeShapeType="1"/>
          </p:cNvSpPr>
          <p:nvPr/>
        </p:nvSpPr>
        <p:spPr bwMode="auto">
          <a:xfrm>
            <a:off x="7772400" y="13716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17" name="Text Box 65"/>
          <p:cNvSpPr txBox="1">
            <a:spLocks noChangeArrowheads="1"/>
          </p:cNvSpPr>
          <p:nvPr/>
        </p:nvSpPr>
        <p:spPr bwMode="auto">
          <a:xfrm>
            <a:off x="5943600" y="2286000"/>
            <a:ext cx="9302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rgbClr val="006666"/>
                </a:solidFill>
              </a:rPr>
              <a:t>B</a:t>
            </a:r>
            <a:endParaRPr lang="en-US" altLang="zh-CN" sz="2400"/>
          </a:p>
        </p:txBody>
      </p:sp>
      <p:sp>
        <p:nvSpPr>
          <p:cNvPr id="202818" name="Line 66"/>
          <p:cNvSpPr>
            <a:spLocks noChangeShapeType="1"/>
          </p:cNvSpPr>
          <p:nvPr/>
        </p:nvSpPr>
        <p:spPr bwMode="auto">
          <a:xfrm>
            <a:off x="6188075" y="22955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19" name="Line 67"/>
          <p:cNvSpPr>
            <a:spLocks noChangeShapeType="1"/>
          </p:cNvSpPr>
          <p:nvPr/>
        </p:nvSpPr>
        <p:spPr bwMode="auto">
          <a:xfrm>
            <a:off x="6569075" y="22955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0" name="Text Box 68"/>
          <p:cNvSpPr txBox="1">
            <a:spLocks noChangeArrowheads="1"/>
          </p:cNvSpPr>
          <p:nvPr/>
        </p:nvSpPr>
        <p:spPr bwMode="auto">
          <a:xfrm>
            <a:off x="6858000" y="3276600"/>
            <a:ext cx="9302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rgbClr val="006666"/>
                </a:solidFill>
              </a:rPr>
              <a:t>C</a:t>
            </a:r>
            <a:endParaRPr lang="en-US" altLang="zh-CN" sz="2400"/>
          </a:p>
        </p:txBody>
      </p:sp>
      <p:sp>
        <p:nvSpPr>
          <p:cNvPr id="202821" name="Line 69"/>
          <p:cNvSpPr>
            <a:spLocks noChangeShapeType="1"/>
          </p:cNvSpPr>
          <p:nvPr/>
        </p:nvSpPr>
        <p:spPr bwMode="auto">
          <a:xfrm>
            <a:off x="7102475" y="32861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2" name="Line 70"/>
          <p:cNvSpPr>
            <a:spLocks noChangeShapeType="1"/>
          </p:cNvSpPr>
          <p:nvPr/>
        </p:nvSpPr>
        <p:spPr bwMode="auto">
          <a:xfrm>
            <a:off x="7483475" y="32861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3" name="Text Box 71"/>
          <p:cNvSpPr txBox="1">
            <a:spLocks noChangeArrowheads="1"/>
          </p:cNvSpPr>
          <p:nvPr/>
        </p:nvSpPr>
        <p:spPr bwMode="auto">
          <a:xfrm>
            <a:off x="7756525" y="4267200"/>
            <a:ext cx="9302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rgbClr val="006666"/>
                </a:solidFill>
              </a:rPr>
              <a:t>D</a:t>
            </a:r>
            <a:endParaRPr lang="en-US" altLang="zh-CN" sz="2400"/>
          </a:p>
        </p:txBody>
      </p:sp>
      <p:sp>
        <p:nvSpPr>
          <p:cNvPr id="202824" name="Line 72"/>
          <p:cNvSpPr>
            <a:spLocks noChangeShapeType="1"/>
          </p:cNvSpPr>
          <p:nvPr/>
        </p:nvSpPr>
        <p:spPr bwMode="auto">
          <a:xfrm>
            <a:off x="8001000" y="42767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5" name="Line 73"/>
          <p:cNvSpPr>
            <a:spLocks noChangeShapeType="1"/>
          </p:cNvSpPr>
          <p:nvPr/>
        </p:nvSpPr>
        <p:spPr bwMode="auto">
          <a:xfrm>
            <a:off x="8382000" y="42767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6" name="Line 74"/>
          <p:cNvSpPr>
            <a:spLocks noChangeShapeType="1"/>
          </p:cNvSpPr>
          <p:nvPr/>
        </p:nvSpPr>
        <p:spPr bwMode="auto">
          <a:xfrm>
            <a:off x="6705600" y="2514600"/>
            <a:ext cx="6096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7" name="Line 75"/>
          <p:cNvSpPr>
            <a:spLocks noChangeShapeType="1"/>
          </p:cNvSpPr>
          <p:nvPr/>
        </p:nvSpPr>
        <p:spPr bwMode="auto">
          <a:xfrm>
            <a:off x="7620000" y="3505200"/>
            <a:ext cx="5334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8" name="Line 76"/>
          <p:cNvSpPr>
            <a:spLocks noChangeShapeType="1"/>
          </p:cNvSpPr>
          <p:nvPr/>
        </p:nvSpPr>
        <p:spPr bwMode="auto">
          <a:xfrm flipH="1">
            <a:off x="6400800" y="1600200"/>
            <a:ext cx="8382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2829" name="Rectangle 77"/>
          <p:cNvSpPr>
            <a:spLocks noChangeArrowheads="1"/>
          </p:cNvSpPr>
          <p:nvPr/>
        </p:nvSpPr>
        <p:spPr bwMode="auto">
          <a:xfrm>
            <a:off x="3124200" y="1459439"/>
            <a:ext cx="1885950" cy="705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dirty="0">
                <a:solidFill>
                  <a:srgbClr val="990000"/>
                </a:solidFill>
              </a:rPr>
              <a:t>(‘#’, ‘A’)</a:t>
            </a:r>
            <a:endParaRPr lang="en-US" altLang="zh-CN" sz="3600" b="1" dirty="0">
              <a:solidFill>
                <a:srgbClr val="CC6600"/>
              </a:solidFill>
            </a:endParaRPr>
          </a:p>
        </p:txBody>
      </p:sp>
      <p:sp>
        <p:nvSpPr>
          <p:cNvPr id="202830" name="Rectangle 78"/>
          <p:cNvSpPr>
            <a:spLocks noChangeArrowheads="1"/>
          </p:cNvSpPr>
          <p:nvPr/>
        </p:nvSpPr>
        <p:spPr bwMode="auto">
          <a:xfrm>
            <a:off x="3124200" y="2132856"/>
            <a:ext cx="196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dirty="0">
                <a:solidFill>
                  <a:srgbClr val="990000"/>
                </a:solidFill>
              </a:rPr>
              <a:t>(‘A’, ‘B’)</a:t>
            </a:r>
            <a:endParaRPr lang="en-US" altLang="zh-CN" sz="3600" b="1" dirty="0">
              <a:solidFill>
                <a:srgbClr val="CC6600"/>
              </a:solidFill>
            </a:endParaRPr>
          </a:p>
        </p:txBody>
      </p:sp>
      <p:sp>
        <p:nvSpPr>
          <p:cNvPr id="202831" name="Rectangle 79"/>
          <p:cNvSpPr>
            <a:spLocks noChangeArrowheads="1"/>
          </p:cNvSpPr>
          <p:nvPr/>
        </p:nvSpPr>
        <p:spPr bwMode="auto">
          <a:xfrm>
            <a:off x="3117850" y="2787650"/>
            <a:ext cx="198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990000"/>
                </a:solidFill>
              </a:rPr>
              <a:t>(‘A’, ‘C’)</a:t>
            </a:r>
            <a:endParaRPr lang="en-US" altLang="zh-CN" sz="3600" b="1">
              <a:solidFill>
                <a:srgbClr val="CC6600"/>
              </a:solidFill>
            </a:endParaRPr>
          </a:p>
        </p:txBody>
      </p:sp>
      <p:sp>
        <p:nvSpPr>
          <p:cNvPr id="202832" name="Rectangle 80"/>
          <p:cNvSpPr>
            <a:spLocks noChangeArrowheads="1"/>
          </p:cNvSpPr>
          <p:nvPr/>
        </p:nvSpPr>
        <p:spPr bwMode="auto">
          <a:xfrm>
            <a:off x="3124200" y="3429000"/>
            <a:ext cx="198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dirty="0">
                <a:solidFill>
                  <a:srgbClr val="990000"/>
                </a:solidFill>
              </a:rPr>
              <a:t>(‘A’, ‘D’)</a:t>
            </a:r>
            <a:endParaRPr lang="en-US" altLang="zh-CN" sz="3600" b="1" dirty="0">
              <a:solidFill>
                <a:srgbClr val="CC6600"/>
              </a:solidFill>
            </a:endParaRPr>
          </a:p>
        </p:txBody>
      </p:sp>
      <p:sp>
        <p:nvSpPr>
          <p:cNvPr id="202833" name="Rectangle 81"/>
          <p:cNvSpPr>
            <a:spLocks noChangeArrowheads="1"/>
          </p:cNvSpPr>
          <p:nvPr/>
        </p:nvSpPr>
        <p:spPr bwMode="auto">
          <a:xfrm>
            <a:off x="3124200" y="4077072"/>
            <a:ext cx="196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dirty="0">
                <a:solidFill>
                  <a:srgbClr val="990000"/>
                </a:solidFill>
              </a:rPr>
              <a:t>(‘C’, ‘E’)</a:t>
            </a:r>
            <a:endParaRPr lang="en-US" altLang="zh-CN" sz="3600" b="1" dirty="0">
              <a:solidFill>
                <a:srgbClr val="CC6600"/>
              </a:solidFill>
            </a:endParaRPr>
          </a:p>
        </p:txBody>
      </p:sp>
      <p:sp>
        <p:nvSpPr>
          <p:cNvPr id="202834" name="Text Box 82"/>
          <p:cNvSpPr txBox="1">
            <a:spLocks noChangeArrowheads="1"/>
          </p:cNvSpPr>
          <p:nvPr/>
        </p:nvSpPr>
        <p:spPr bwMode="auto">
          <a:xfrm>
            <a:off x="5486400" y="5049838"/>
            <a:ext cx="34448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a:solidFill>
                  <a:srgbClr val="990000"/>
                </a:solidFill>
                <a:ea typeface="楷体_GB2312" charset="0"/>
              </a:rPr>
              <a:t>可见，算法中需要一个</a:t>
            </a:r>
            <a:r>
              <a:rPr lang="zh-CN" altLang="en-US" b="1">
                <a:solidFill>
                  <a:srgbClr val="990000"/>
                </a:solidFill>
                <a:ea typeface="楷体_GB2312" charset="0"/>
              </a:rPr>
              <a:t>队列</a:t>
            </a:r>
            <a:r>
              <a:rPr lang="zh-CN" altLang="en-US">
                <a:solidFill>
                  <a:srgbClr val="990000"/>
                </a:solidFill>
                <a:ea typeface="楷体_GB2312" charset="0"/>
              </a:rPr>
              <a:t>保存已建好的结点的</a:t>
            </a:r>
            <a:r>
              <a:rPr lang="zh-CN" altLang="en-US" b="1">
                <a:solidFill>
                  <a:srgbClr val="990000"/>
                </a:solidFill>
                <a:ea typeface="楷体_GB2312" charset="0"/>
              </a:rPr>
              <a:t>指针。</a:t>
            </a:r>
            <a:endParaRPr lang="zh-CN" altLang="en-US">
              <a:solidFill>
                <a:srgbClr val="990000"/>
              </a:solidFill>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0"/>
                                  </p:iterate>
                                  <p:childTnLst>
                                    <p:set>
                                      <p:cBhvr>
                                        <p:cTn id="6" dur="1" fill="hold">
                                          <p:stCondLst>
                                            <p:cond delay="0"/>
                                          </p:stCondLst>
                                        </p:cTn>
                                        <p:tgtEl>
                                          <p:spTgt spid="202776"/>
                                        </p:tgtEl>
                                        <p:attrNameLst>
                                          <p:attrName>style.visibility</p:attrName>
                                        </p:attrNameLst>
                                      </p:cBhvr>
                                      <p:to>
                                        <p:strVal val="visible"/>
                                      </p:to>
                                    </p:set>
                                    <p:animEffect transition="in" filter="wipe(up)">
                                      <p:cBhvr>
                                        <p:cTn id="7" dur="300"/>
                                        <p:tgtEl>
                                          <p:spTgt spid="202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02829"/>
                                        </p:tgtEl>
                                        <p:attrNameLst>
                                          <p:attrName>style.visibility</p:attrName>
                                        </p:attrNameLst>
                                      </p:cBhvr>
                                      <p:to>
                                        <p:strVal val="visible"/>
                                      </p:to>
                                    </p:set>
                                    <p:animEffect transition="in" filter="slide(fromLeft)">
                                      <p:cBhvr>
                                        <p:cTn id="12" dur="500"/>
                                        <p:tgtEl>
                                          <p:spTgt spid="202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202812"/>
                                        </p:tgtEl>
                                        <p:attrNameLst>
                                          <p:attrName>style.visibility</p:attrName>
                                        </p:attrNameLst>
                                      </p:cBhvr>
                                      <p:to>
                                        <p:strVal val="visible"/>
                                      </p:to>
                                    </p:set>
                                    <p:anim calcmode="lin" valueType="num">
                                      <p:cBhvr additive="base">
                                        <p:cTn id="17" dur="500" fill="hold"/>
                                        <p:tgtEl>
                                          <p:spTgt spid="202812"/>
                                        </p:tgtEl>
                                        <p:attrNameLst>
                                          <p:attrName>ppt_x</p:attrName>
                                        </p:attrNameLst>
                                      </p:cBhvr>
                                      <p:tavLst>
                                        <p:tav tm="0">
                                          <p:val>
                                            <p:strVal val="#ppt_x"/>
                                          </p:val>
                                        </p:tav>
                                        <p:tav tm="100000">
                                          <p:val>
                                            <p:strVal val="#ppt_x"/>
                                          </p:val>
                                        </p:tav>
                                      </p:tavLst>
                                    </p:anim>
                                    <p:anim calcmode="lin" valueType="num">
                                      <p:cBhvr additive="base">
                                        <p:cTn id="18" dur="500" fill="hold"/>
                                        <p:tgtEl>
                                          <p:spTgt spid="20281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202814"/>
                                        </p:tgtEl>
                                        <p:attrNameLst>
                                          <p:attrName>style.visibility</p:attrName>
                                        </p:attrNameLst>
                                      </p:cBhvr>
                                      <p:to>
                                        <p:strVal val="visible"/>
                                      </p:to>
                                    </p:set>
                                    <p:anim calcmode="lin" valueType="num">
                                      <p:cBhvr>
                                        <p:cTn id="22" dur="500" fill="hold"/>
                                        <p:tgtEl>
                                          <p:spTgt spid="202814"/>
                                        </p:tgtEl>
                                        <p:attrNameLst>
                                          <p:attrName>ppt_x</p:attrName>
                                        </p:attrNameLst>
                                      </p:cBhvr>
                                      <p:tavLst>
                                        <p:tav tm="0">
                                          <p:val>
                                            <p:strVal val="#ppt_x"/>
                                          </p:val>
                                        </p:tav>
                                        <p:tav tm="100000">
                                          <p:val>
                                            <p:strVal val="#ppt_x"/>
                                          </p:val>
                                        </p:tav>
                                      </p:tavLst>
                                    </p:anim>
                                    <p:anim calcmode="lin" valueType="num">
                                      <p:cBhvr>
                                        <p:cTn id="23" dur="500" fill="hold"/>
                                        <p:tgtEl>
                                          <p:spTgt spid="202814"/>
                                        </p:tgtEl>
                                        <p:attrNameLst>
                                          <p:attrName>ppt_y</p:attrName>
                                        </p:attrNameLst>
                                      </p:cBhvr>
                                      <p:tavLst>
                                        <p:tav tm="0">
                                          <p:val>
                                            <p:strVal val="#ppt_y-#ppt_h/2"/>
                                          </p:val>
                                        </p:tav>
                                        <p:tav tm="100000">
                                          <p:val>
                                            <p:strVal val="#ppt_y"/>
                                          </p:val>
                                        </p:tav>
                                      </p:tavLst>
                                    </p:anim>
                                    <p:anim calcmode="lin" valueType="num">
                                      <p:cBhvr>
                                        <p:cTn id="24" dur="500" fill="hold"/>
                                        <p:tgtEl>
                                          <p:spTgt spid="202814"/>
                                        </p:tgtEl>
                                        <p:attrNameLst>
                                          <p:attrName>ppt_w</p:attrName>
                                        </p:attrNameLst>
                                      </p:cBhvr>
                                      <p:tavLst>
                                        <p:tav tm="0">
                                          <p:val>
                                            <p:strVal val="#ppt_w"/>
                                          </p:val>
                                        </p:tav>
                                        <p:tav tm="100000">
                                          <p:val>
                                            <p:strVal val="#ppt_w"/>
                                          </p:val>
                                        </p:tav>
                                      </p:tavLst>
                                    </p:anim>
                                    <p:anim calcmode="lin" valueType="num">
                                      <p:cBhvr>
                                        <p:cTn id="25" dur="500" fill="hold"/>
                                        <p:tgtEl>
                                          <p:spTgt spid="202814"/>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7" presetClass="entr" presetSubtype="1" fill="hold" nodeType="afterEffect">
                                  <p:stCondLst>
                                    <p:cond delay="0"/>
                                  </p:stCondLst>
                                  <p:childTnLst>
                                    <p:set>
                                      <p:cBhvr>
                                        <p:cTn id="28" dur="1" fill="hold">
                                          <p:stCondLst>
                                            <p:cond delay="0"/>
                                          </p:stCondLst>
                                        </p:cTn>
                                        <p:tgtEl>
                                          <p:spTgt spid="202815"/>
                                        </p:tgtEl>
                                        <p:attrNameLst>
                                          <p:attrName>style.visibility</p:attrName>
                                        </p:attrNameLst>
                                      </p:cBhvr>
                                      <p:to>
                                        <p:strVal val="visible"/>
                                      </p:to>
                                    </p:set>
                                    <p:anim calcmode="lin" valueType="num">
                                      <p:cBhvr>
                                        <p:cTn id="29" dur="500" fill="hold"/>
                                        <p:tgtEl>
                                          <p:spTgt spid="202815"/>
                                        </p:tgtEl>
                                        <p:attrNameLst>
                                          <p:attrName>ppt_x</p:attrName>
                                        </p:attrNameLst>
                                      </p:cBhvr>
                                      <p:tavLst>
                                        <p:tav tm="0">
                                          <p:val>
                                            <p:strVal val="#ppt_x"/>
                                          </p:val>
                                        </p:tav>
                                        <p:tav tm="100000">
                                          <p:val>
                                            <p:strVal val="#ppt_x"/>
                                          </p:val>
                                        </p:tav>
                                      </p:tavLst>
                                    </p:anim>
                                    <p:anim calcmode="lin" valueType="num">
                                      <p:cBhvr>
                                        <p:cTn id="30" dur="500" fill="hold"/>
                                        <p:tgtEl>
                                          <p:spTgt spid="202815"/>
                                        </p:tgtEl>
                                        <p:attrNameLst>
                                          <p:attrName>ppt_y</p:attrName>
                                        </p:attrNameLst>
                                      </p:cBhvr>
                                      <p:tavLst>
                                        <p:tav tm="0">
                                          <p:val>
                                            <p:strVal val="#ppt_y-#ppt_h/2"/>
                                          </p:val>
                                        </p:tav>
                                        <p:tav tm="100000">
                                          <p:val>
                                            <p:strVal val="#ppt_y"/>
                                          </p:val>
                                        </p:tav>
                                      </p:tavLst>
                                    </p:anim>
                                    <p:anim calcmode="lin" valueType="num">
                                      <p:cBhvr>
                                        <p:cTn id="31" dur="500" fill="hold"/>
                                        <p:tgtEl>
                                          <p:spTgt spid="202815"/>
                                        </p:tgtEl>
                                        <p:attrNameLst>
                                          <p:attrName>ppt_w</p:attrName>
                                        </p:attrNameLst>
                                      </p:cBhvr>
                                      <p:tavLst>
                                        <p:tav tm="0">
                                          <p:val>
                                            <p:strVal val="#ppt_w"/>
                                          </p:val>
                                        </p:tav>
                                        <p:tav tm="100000">
                                          <p:val>
                                            <p:strVal val="#ppt_w"/>
                                          </p:val>
                                        </p:tav>
                                      </p:tavLst>
                                    </p:anim>
                                    <p:anim calcmode="lin" valueType="num">
                                      <p:cBhvr>
                                        <p:cTn id="32" dur="500" fill="hold"/>
                                        <p:tgtEl>
                                          <p:spTgt spid="202815"/>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17" presetClass="entr" presetSubtype="1" fill="hold" nodeType="afterEffect">
                                  <p:stCondLst>
                                    <p:cond delay="0"/>
                                  </p:stCondLst>
                                  <p:childTnLst>
                                    <p:set>
                                      <p:cBhvr>
                                        <p:cTn id="35" dur="1" fill="hold">
                                          <p:stCondLst>
                                            <p:cond delay="0"/>
                                          </p:stCondLst>
                                        </p:cTn>
                                        <p:tgtEl>
                                          <p:spTgt spid="202816"/>
                                        </p:tgtEl>
                                        <p:attrNameLst>
                                          <p:attrName>style.visibility</p:attrName>
                                        </p:attrNameLst>
                                      </p:cBhvr>
                                      <p:to>
                                        <p:strVal val="visible"/>
                                      </p:to>
                                    </p:set>
                                    <p:anim calcmode="lin" valueType="num">
                                      <p:cBhvr>
                                        <p:cTn id="36" dur="500" fill="hold"/>
                                        <p:tgtEl>
                                          <p:spTgt spid="202816"/>
                                        </p:tgtEl>
                                        <p:attrNameLst>
                                          <p:attrName>ppt_x</p:attrName>
                                        </p:attrNameLst>
                                      </p:cBhvr>
                                      <p:tavLst>
                                        <p:tav tm="0">
                                          <p:val>
                                            <p:strVal val="#ppt_x"/>
                                          </p:val>
                                        </p:tav>
                                        <p:tav tm="100000">
                                          <p:val>
                                            <p:strVal val="#ppt_x"/>
                                          </p:val>
                                        </p:tav>
                                      </p:tavLst>
                                    </p:anim>
                                    <p:anim calcmode="lin" valueType="num">
                                      <p:cBhvr>
                                        <p:cTn id="37" dur="500" fill="hold"/>
                                        <p:tgtEl>
                                          <p:spTgt spid="202816"/>
                                        </p:tgtEl>
                                        <p:attrNameLst>
                                          <p:attrName>ppt_y</p:attrName>
                                        </p:attrNameLst>
                                      </p:cBhvr>
                                      <p:tavLst>
                                        <p:tav tm="0">
                                          <p:val>
                                            <p:strVal val="#ppt_y-#ppt_h/2"/>
                                          </p:val>
                                        </p:tav>
                                        <p:tav tm="100000">
                                          <p:val>
                                            <p:strVal val="#ppt_y"/>
                                          </p:val>
                                        </p:tav>
                                      </p:tavLst>
                                    </p:anim>
                                    <p:anim calcmode="lin" valueType="num">
                                      <p:cBhvr>
                                        <p:cTn id="38" dur="500" fill="hold"/>
                                        <p:tgtEl>
                                          <p:spTgt spid="202816"/>
                                        </p:tgtEl>
                                        <p:attrNameLst>
                                          <p:attrName>ppt_w</p:attrName>
                                        </p:attrNameLst>
                                      </p:cBhvr>
                                      <p:tavLst>
                                        <p:tav tm="0">
                                          <p:val>
                                            <p:strVal val="#ppt_w"/>
                                          </p:val>
                                        </p:tav>
                                        <p:tav tm="100000">
                                          <p:val>
                                            <p:strVal val="#ppt_w"/>
                                          </p:val>
                                        </p:tav>
                                      </p:tavLst>
                                    </p:anim>
                                    <p:anim calcmode="lin" valueType="num">
                                      <p:cBhvr>
                                        <p:cTn id="39" dur="500" fill="hold"/>
                                        <p:tgtEl>
                                          <p:spTgt spid="20281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202830"/>
                                        </p:tgtEl>
                                        <p:attrNameLst>
                                          <p:attrName>style.visibility</p:attrName>
                                        </p:attrNameLst>
                                      </p:cBhvr>
                                      <p:to>
                                        <p:strVal val="visible"/>
                                      </p:to>
                                    </p:set>
                                    <p:animEffect transition="in" filter="slide(fromLeft)">
                                      <p:cBhvr>
                                        <p:cTn id="44" dur="500"/>
                                        <p:tgtEl>
                                          <p:spTgt spid="20283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202828"/>
                                        </p:tgtEl>
                                        <p:attrNameLst>
                                          <p:attrName>style.visibility</p:attrName>
                                        </p:attrNameLst>
                                      </p:cBhvr>
                                      <p:to>
                                        <p:strVal val="visible"/>
                                      </p:to>
                                    </p:set>
                                    <p:anim calcmode="lin" valueType="num">
                                      <p:cBhvr>
                                        <p:cTn id="49" dur="500" fill="hold"/>
                                        <p:tgtEl>
                                          <p:spTgt spid="202828"/>
                                        </p:tgtEl>
                                        <p:attrNameLst>
                                          <p:attrName>ppt_x</p:attrName>
                                        </p:attrNameLst>
                                      </p:cBhvr>
                                      <p:tavLst>
                                        <p:tav tm="0">
                                          <p:val>
                                            <p:strVal val="#ppt_x"/>
                                          </p:val>
                                        </p:tav>
                                        <p:tav tm="100000">
                                          <p:val>
                                            <p:strVal val="#ppt_x"/>
                                          </p:val>
                                        </p:tav>
                                      </p:tavLst>
                                    </p:anim>
                                    <p:anim calcmode="lin" valueType="num">
                                      <p:cBhvr>
                                        <p:cTn id="50" dur="500" fill="hold"/>
                                        <p:tgtEl>
                                          <p:spTgt spid="202828"/>
                                        </p:tgtEl>
                                        <p:attrNameLst>
                                          <p:attrName>ppt_y</p:attrName>
                                        </p:attrNameLst>
                                      </p:cBhvr>
                                      <p:tavLst>
                                        <p:tav tm="0">
                                          <p:val>
                                            <p:strVal val="#ppt_y-#ppt_h/2"/>
                                          </p:val>
                                        </p:tav>
                                        <p:tav tm="100000">
                                          <p:val>
                                            <p:strVal val="#ppt_y"/>
                                          </p:val>
                                        </p:tav>
                                      </p:tavLst>
                                    </p:anim>
                                    <p:anim calcmode="lin" valueType="num">
                                      <p:cBhvr>
                                        <p:cTn id="51" dur="500" fill="hold"/>
                                        <p:tgtEl>
                                          <p:spTgt spid="202828"/>
                                        </p:tgtEl>
                                        <p:attrNameLst>
                                          <p:attrName>ppt_w</p:attrName>
                                        </p:attrNameLst>
                                      </p:cBhvr>
                                      <p:tavLst>
                                        <p:tav tm="0">
                                          <p:val>
                                            <p:strVal val="#ppt_w"/>
                                          </p:val>
                                        </p:tav>
                                        <p:tav tm="100000">
                                          <p:val>
                                            <p:strVal val="#ppt_w"/>
                                          </p:val>
                                        </p:tav>
                                      </p:tavLst>
                                    </p:anim>
                                    <p:anim calcmode="lin" valueType="num">
                                      <p:cBhvr>
                                        <p:cTn id="52" dur="500" fill="hold"/>
                                        <p:tgtEl>
                                          <p:spTgt spid="202828"/>
                                        </p:tgtEl>
                                        <p:attrNameLst>
                                          <p:attrName>ppt_h</p:attrName>
                                        </p:attrNameLst>
                                      </p:cBhvr>
                                      <p:tavLst>
                                        <p:tav tm="0">
                                          <p:val>
                                            <p:fltVal val="0"/>
                                          </p:val>
                                        </p:tav>
                                        <p:tav tm="100000">
                                          <p:val>
                                            <p:strVal val="#ppt_h"/>
                                          </p:val>
                                        </p:tav>
                                      </p:tavLst>
                                    </p:anim>
                                  </p:childTnLst>
                                </p:cTn>
                              </p:par>
                            </p:childTnLst>
                          </p:cTn>
                        </p:par>
                        <p:par>
                          <p:cTn id="53" fill="hold" nodeType="afterGroup">
                            <p:stCondLst>
                              <p:cond delay="500"/>
                            </p:stCondLst>
                            <p:childTnLst>
                              <p:par>
                                <p:cTn id="54" presetID="17" presetClass="entr" presetSubtype="1" fill="hold" grpId="0" nodeType="afterEffect">
                                  <p:stCondLst>
                                    <p:cond delay="0"/>
                                  </p:stCondLst>
                                  <p:childTnLst>
                                    <p:set>
                                      <p:cBhvr>
                                        <p:cTn id="55" dur="1" fill="hold">
                                          <p:stCondLst>
                                            <p:cond delay="0"/>
                                          </p:stCondLst>
                                        </p:cTn>
                                        <p:tgtEl>
                                          <p:spTgt spid="202817"/>
                                        </p:tgtEl>
                                        <p:attrNameLst>
                                          <p:attrName>style.visibility</p:attrName>
                                        </p:attrNameLst>
                                      </p:cBhvr>
                                      <p:to>
                                        <p:strVal val="visible"/>
                                      </p:to>
                                    </p:set>
                                    <p:anim calcmode="lin" valueType="num">
                                      <p:cBhvr>
                                        <p:cTn id="56" dur="500" fill="hold"/>
                                        <p:tgtEl>
                                          <p:spTgt spid="202817"/>
                                        </p:tgtEl>
                                        <p:attrNameLst>
                                          <p:attrName>ppt_x</p:attrName>
                                        </p:attrNameLst>
                                      </p:cBhvr>
                                      <p:tavLst>
                                        <p:tav tm="0">
                                          <p:val>
                                            <p:strVal val="#ppt_x"/>
                                          </p:val>
                                        </p:tav>
                                        <p:tav tm="100000">
                                          <p:val>
                                            <p:strVal val="#ppt_x"/>
                                          </p:val>
                                        </p:tav>
                                      </p:tavLst>
                                    </p:anim>
                                    <p:anim calcmode="lin" valueType="num">
                                      <p:cBhvr>
                                        <p:cTn id="57" dur="500" fill="hold"/>
                                        <p:tgtEl>
                                          <p:spTgt spid="202817"/>
                                        </p:tgtEl>
                                        <p:attrNameLst>
                                          <p:attrName>ppt_y</p:attrName>
                                        </p:attrNameLst>
                                      </p:cBhvr>
                                      <p:tavLst>
                                        <p:tav tm="0">
                                          <p:val>
                                            <p:strVal val="#ppt_y-#ppt_h/2"/>
                                          </p:val>
                                        </p:tav>
                                        <p:tav tm="100000">
                                          <p:val>
                                            <p:strVal val="#ppt_y"/>
                                          </p:val>
                                        </p:tav>
                                      </p:tavLst>
                                    </p:anim>
                                    <p:anim calcmode="lin" valueType="num">
                                      <p:cBhvr>
                                        <p:cTn id="58" dur="500" fill="hold"/>
                                        <p:tgtEl>
                                          <p:spTgt spid="202817"/>
                                        </p:tgtEl>
                                        <p:attrNameLst>
                                          <p:attrName>ppt_w</p:attrName>
                                        </p:attrNameLst>
                                      </p:cBhvr>
                                      <p:tavLst>
                                        <p:tav tm="0">
                                          <p:val>
                                            <p:strVal val="#ppt_w"/>
                                          </p:val>
                                        </p:tav>
                                        <p:tav tm="100000">
                                          <p:val>
                                            <p:strVal val="#ppt_w"/>
                                          </p:val>
                                        </p:tav>
                                      </p:tavLst>
                                    </p:anim>
                                    <p:anim calcmode="lin" valueType="num">
                                      <p:cBhvr>
                                        <p:cTn id="59" dur="500" fill="hold"/>
                                        <p:tgtEl>
                                          <p:spTgt spid="202817"/>
                                        </p:tgtEl>
                                        <p:attrNameLst>
                                          <p:attrName>ppt_h</p:attrName>
                                        </p:attrNameLst>
                                      </p:cBhvr>
                                      <p:tavLst>
                                        <p:tav tm="0">
                                          <p:val>
                                            <p:fltVal val="0"/>
                                          </p:val>
                                        </p:tav>
                                        <p:tav tm="100000">
                                          <p:val>
                                            <p:strVal val="#ppt_h"/>
                                          </p:val>
                                        </p:tav>
                                      </p:tavLst>
                                    </p:anim>
                                  </p:childTnLst>
                                </p:cTn>
                              </p:par>
                            </p:childTnLst>
                          </p:cTn>
                        </p:par>
                        <p:par>
                          <p:cTn id="60" fill="hold" nodeType="afterGroup">
                            <p:stCondLst>
                              <p:cond delay="1000"/>
                            </p:stCondLst>
                            <p:childTnLst>
                              <p:par>
                                <p:cTn id="61" presetID="17" presetClass="entr" presetSubtype="1" fill="hold" nodeType="afterEffect">
                                  <p:stCondLst>
                                    <p:cond delay="0"/>
                                  </p:stCondLst>
                                  <p:childTnLst>
                                    <p:set>
                                      <p:cBhvr>
                                        <p:cTn id="62" dur="1" fill="hold">
                                          <p:stCondLst>
                                            <p:cond delay="0"/>
                                          </p:stCondLst>
                                        </p:cTn>
                                        <p:tgtEl>
                                          <p:spTgt spid="202818"/>
                                        </p:tgtEl>
                                        <p:attrNameLst>
                                          <p:attrName>style.visibility</p:attrName>
                                        </p:attrNameLst>
                                      </p:cBhvr>
                                      <p:to>
                                        <p:strVal val="visible"/>
                                      </p:to>
                                    </p:set>
                                    <p:anim calcmode="lin" valueType="num">
                                      <p:cBhvr>
                                        <p:cTn id="63" dur="500" fill="hold"/>
                                        <p:tgtEl>
                                          <p:spTgt spid="202818"/>
                                        </p:tgtEl>
                                        <p:attrNameLst>
                                          <p:attrName>ppt_x</p:attrName>
                                        </p:attrNameLst>
                                      </p:cBhvr>
                                      <p:tavLst>
                                        <p:tav tm="0">
                                          <p:val>
                                            <p:strVal val="#ppt_x"/>
                                          </p:val>
                                        </p:tav>
                                        <p:tav tm="100000">
                                          <p:val>
                                            <p:strVal val="#ppt_x"/>
                                          </p:val>
                                        </p:tav>
                                      </p:tavLst>
                                    </p:anim>
                                    <p:anim calcmode="lin" valueType="num">
                                      <p:cBhvr>
                                        <p:cTn id="64" dur="500" fill="hold"/>
                                        <p:tgtEl>
                                          <p:spTgt spid="202818"/>
                                        </p:tgtEl>
                                        <p:attrNameLst>
                                          <p:attrName>ppt_y</p:attrName>
                                        </p:attrNameLst>
                                      </p:cBhvr>
                                      <p:tavLst>
                                        <p:tav tm="0">
                                          <p:val>
                                            <p:strVal val="#ppt_y-#ppt_h/2"/>
                                          </p:val>
                                        </p:tav>
                                        <p:tav tm="100000">
                                          <p:val>
                                            <p:strVal val="#ppt_y"/>
                                          </p:val>
                                        </p:tav>
                                      </p:tavLst>
                                    </p:anim>
                                    <p:anim calcmode="lin" valueType="num">
                                      <p:cBhvr>
                                        <p:cTn id="65" dur="500" fill="hold"/>
                                        <p:tgtEl>
                                          <p:spTgt spid="202818"/>
                                        </p:tgtEl>
                                        <p:attrNameLst>
                                          <p:attrName>ppt_w</p:attrName>
                                        </p:attrNameLst>
                                      </p:cBhvr>
                                      <p:tavLst>
                                        <p:tav tm="0">
                                          <p:val>
                                            <p:strVal val="#ppt_w"/>
                                          </p:val>
                                        </p:tav>
                                        <p:tav tm="100000">
                                          <p:val>
                                            <p:strVal val="#ppt_w"/>
                                          </p:val>
                                        </p:tav>
                                      </p:tavLst>
                                    </p:anim>
                                    <p:anim calcmode="lin" valueType="num">
                                      <p:cBhvr>
                                        <p:cTn id="66" dur="500" fill="hold"/>
                                        <p:tgtEl>
                                          <p:spTgt spid="202818"/>
                                        </p:tgtEl>
                                        <p:attrNameLst>
                                          <p:attrName>ppt_h</p:attrName>
                                        </p:attrNameLst>
                                      </p:cBhvr>
                                      <p:tavLst>
                                        <p:tav tm="0">
                                          <p:val>
                                            <p:fltVal val="0"/>
                                          </p:val>
                                        </p:tav>
                                        <p:tav tm="100000">
                                          <p:val>
                                            <p:strVal val="#ppt_h"/>
                                          </p:val>
                                        </p:tav>
                                      </p:tavLst>
                                    </p:anim>
                                  </p:childTnLst>
                                </p:cTn>
                              </p:par>
                            </p:childTnLst>
                          </p:cTn>
                        </p:par>
                        <p:par>
                          <p:cTn id="67" fill="hold" nodeType="afterGroup">
                            <p:stCondLst>
                              <p:cond delay="1500"/>
                            </p:stCondLst>
                            <p:childTnLst>
                              <p:par>
                                <p:cTn id="68" presetID="17" presetClass="entr" presetSubtype="1" fill="hold" nodeType="afterEffect">
                                  <p:stCondLst>
                                    <p:cond delay="0"/>
                                  </p:stCondLst>
                                  <p:childTnLst>
                                    <p:set>
                                      <p:cBhvr>
                                        <p:cTn id="69" dur="1" fill="hold">
                                          <p:stCondLst>
                                            <p:cond delay="0"/>
                                          </p:stCondLst>
                                        </p:cTn>
                                        <p:tgtEl>
                                          <p:spTgt spid="202819"/>
                                        </p:tgtEl>
                                        <p:attrNameLst>
                                          <p:attrName>style.visibility</p:attrName>
                                        </p:attrNameLst>
                                      </p:cBhvr>
                                      <p:to>
                                        <p:strVal val="visible"/>
                                      </p:to>
                                    </p:set>
                                    <p:anim calcmode="lin" valueType="num">
                                      <p:cBhvr>
                                        <p:cTn id="70" dur="500" fill="hold"/>
                                        <p:tgtEl>
                                          <p:spTgt spid="202819"/>
                                        </p:tgtEl>
                                        <p:attrNameLst>
                                          <p:attrName>ppt_x</p:attrName>
                                        </p:attrNameLst>
                                      </p:cBhvr>
                                      <p:tavLst>
                                        <p:tav tm="0">
                                          <p:val>
                                            <p:strVal val="#ppt_x"/>
                                          </p:val>
                                        </p:tav>
                                        <p:tav tm="100000">
                                          <p:val>
                                            <p:strVal val="#ppt_x"/>
                                          </p:val>
                                        </p:tav>
                                      </p:tavLst>
                                    </p:anim>
                                    <p:anim calcmode="lin" valueType="num">
                                      <p:cBhvr>
                                        <p:cTn id="71" dur="500" fill="hold"/>
                                        <p:tgtEl>
                                          <p:spTgt spid="202819"/>
                                        </p:tgtEl>
                                        <p:attrNameLst>
                                          <p:attrName>ppt_y</p:attrName>
                                        </p:attrNameLst>
                                      </p:cBhvr>
                                      <p:tavLst>
                                        <p:tav tm="0">
                                          <p:val>
                                            <p:strVal val="#ppt_y-#ppt_h/2"/>
                                          </p:val>
                                        </p:tav>
                                        <p:tav tm="100000">
                                          <p:val>
                                            <p:strVal val="#ppt_y"/>
                                          </p:val>
                                        </p:tav>
                                      </p:tavLst>
                                    </p:anim>
                                    <p:anim calcmode="lin" valueType="num">
                                      <p:cBhvr>
                                        <p:cTn id="72" dur="500" fill="hold"/>
                                        <p:tgtEl>
                                          <p:spTgt spid="202819"/>
                                        </p:tgtEl>
                                        <p:attrNameLst>
                                          <p:attrName>ppt_w</p:attrName>
                                        </p:attrNameLst>
                                      </p:cBhvr>
                                      <p:tavLst>
                                        <p:tav tm="0">
                                          <p:val>
                                            <p:strVal val="#ppt_w"/>
                                          </p:val>
                                        </p:tav>
                                        <p:tav tm="100000">
                                          <p:val>
                                            <p:strVal val="#ppt_w"/>
                                          </p:val>
                                        </p:tav>
                                      </p:tavLst>
                                    </p:anim>
                                    <p:anim calcmode="lin" valueType="num">
                                      <p:cBhvr>
                                        <p:cTn id="73" dur="500" fill="hold"/>
                                        <p:tgtEl>
                                          <p:spTgt spid="202819"/>
                                        </p:tgtEl>
                                        <p:attrNameLst>
                                          <p:attrName>ppt_h</p:attrName>
                                        </p:attrNameLst>
                                      </p:cBhvr>
                                      <p:tavLst>
                                        <p:tav tm="0">
                                          <p:val>
                                            <p:fltVal val="0"/>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8" fill="hold" grpId="0" nodeType="clickEffect">
                                  <p:stCondLst>
                                    <p:cond delay="0"/>
                                  </p:stCondLst>
                                  <p:childTnLst>
                                    <p:set>
                                      <p:cBhvr>
                                        <p:cTn id="77" dur="1" fill="hold">
                                          <p:stCondLst>
                                            <p:cond delay="0"/>
                                          </p:stCondLst>
                                        </p:cTn>
                                        <p:tgtEl>
                                          <p:spTgt spid="202831"/>
                                        </p:tgtEl>
                                        <p:attrNameLst>
                                          <p:attrName>style.visibility</p:attrName>
                                        </p:attrNameLst>
                                      </p:cBhvr>
                                      <p:to>
                                        <p:strVal val="visible"/>
                                      </p:to>
                                    </p:set>
                                    <p:animEffect transition="in" filter="slide(fromLeft)">
                                      <p:cBhvr>
                                        <p:cTn id="78" dur="500"/>
                                        <p:tgtEl>
                                          <p:spTgt spid="2028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202826"/>
                                        </p:tgtEl>
                                        <p:attrNameLst>
                                          <p:attrName>style.visibility</p:attrName>
                                        </p:attrNameLst>
                                      </p:cBhvr>
                                      <p:to>
                                        <p:strVal val="visible"/>
                                      </p:to>
                                    </p:set>
                                    <p:anim calcmode="lin" valueType="num">
                                      <p:cBhvr>
                                        <p:cTn id="83" dur="500" fill="hold"/>
                                        <p:tgtEl>
                                          <p:spTgt spid="202826"/>
                                        </p:tgtEl>
                                        <p:attrNameLst>
                                          <p:attrName>ppt_x</p:attrName>
                                        </p:attrNameLst>
                                      </p:cBhvr>
                                      <p:tavLst>
                                        <p:tav tm="0">
                                          <p:val>
                                            <p:strVal val="#ppt_x"/>
                                          </p:val>
                                        </p:tav>
                                        <p:tav tm="100000">
                                          <p:val>
                                            <p:strVal val="#ppt_x"/>
                                          </p:val>
                                        </p:tav>
                                      </p:tavLst>
                                    </p:anim>
                                    <p:anim calcmode="lin" valueType="num">
                                      <p:cBhvr>
                                        <p:cTn id="84" dur="500" fill="hold"/>
                                        <p:tgtEl>
                                          <p:spTgt spid="202826"/>
                                        </p:tgtEl>
                                        <p:attrNameLst>
                                          <p:attrName>ppt_y</p:attrName>
                                        </p:attrNameLst>
                                      </p:cBhvr>
                                      <p:tavLst>
                                        <p:tav tm="0">
                                          <p:val>
                                            <p:strVal val="#ppt_y-#ppt_h/2"/>
                                          </p:val>
                                        </p:tav>
                                        <p:tav tm="100000">
                                          <p:val>
                                            <p:strVal val="#ppt_y"/>
                                          </p:val>
                                        </p:tav>
                                      </p:tavLst>
                                    </p:anim>
                                    <p:anim calcmode="lin" valueType="num">
                                      <p:cBhvr>
                                        <p:cTn id="85" dur="500" fill="hold"/>
                                        <p:tgtEl>
                                          <p:spTgt spid="202826"/>
                                        </p:tgtEl>
                                        <p:attrNameLst>
                                          <p:attrName>ppt_w</p:attrName>
                                        </p:attrNameLst>
                                      </p:cBhvr>
                                      <p:tavLst>
                                        <p:tav tm="0">
                                          <p:val>
                                            <p:strVal val="#ppt_w"/>
                                          </p:val>
                                        </p:tav>
                                        <p:tav tm="100000">
                                          <p:val>
                                            <p:strVal val="#ppt_w"/>
                                          </p:val>
                                        </p:tav>
                                      </p:tavLst>
                                    </p:anim>
                                    <p:anim calcmode="lin" valueType="num">
                                      <p:cBhvr>
                                        <p:cTn id="86" dur="500" fill="hold"/>
                                        <p:tgtEl>
                                          <p:spTgt spid="202826"/>
                                        </p:tgtEl>
                                        <p:attrNameLst>
                                          <p:attrName>ppt_h</p:attrName>
                                        </p:attrNameLst>
                                      </p:cBhvr>
                                      <p:tavLst>
                                        <p:tav tm="0">
                                          <p:val>
                                            <p:fltVal val="0"/>
                                          </p:val>
                                        </p:tav>
                                        <p:tav tm="100000">
                                          <p:val>
                                            <p:strVal val="#ppt_h"/>
                                          </p:val>
                                        </p:tav>
                                      </p:tavLst>
                                    </p:anim>
                                  </p:childTnLst>
                                </p:cTn>
                              </p:par>
                            </p:childTnLst>
                          </p:cTn>
                        </p:par>
                        <p:par>
                          <p:cTn id="87" fill="hold" nodeType="afterGroup">
                            <p:stCondLst>
                              <p:cond delay="500"/>
                            </p:stCondLst>
                            <p:childTnLst>
                              <p:par>
                                <p:cTn id="88" presetID="17" presetClass="entr" presetSubtype="1" fill="hold" grpId="0" nodeType="afterEffect">
                                  <p:stCondLst>
                                    <p:cond delay="0"/>
                                  </p:stCondLst>
                                  <p:childTnLst>
                                    <p:set>
                                      <p:cBhvr>
                                        <p:cTn id="89" dur="1" fill="hold">
                                          <p:stCondLst>
                                            <p:cond delay="0"/>
                                          </p:stCondLst>
                                        </p:cTn>
                                        <p:tgtEl>
                                          <p:spTgt spid="202820"/>
                                        </p:tgtEl>
                                        <p:attrNameLst>
                                          <p:attrName>style.visibility</p:attrName>
                                        </p:attrNameLst>
                                      </p:cBhvr>
                                      <p:to>
                                        <p:strVal val="visible"/>
                                      </p:to>
                                    </p:set>
                                    <p:anim calcmode="lin" valueType="num">
                                      <p:cBhvr>
                                        <p:cTn id="90" dur="500" fill="hold"/>
                                        <p:tgtEl>
                                          <p:spTgt spid="202820"/>
                                        </p:tgtEl>
                                        <p:attrNameLst>
                                          <p:attrName>ppt_x</p:attrName>
                                        </p:attrNameLst>
                                      </p:cBhvr>
                                      <p:tavLst>
                                        <p:tav tm="0">
                                          <p:val>
                                            <p:strVal val="#ppt_x"/>
                                          </p:val>
                                        </p:tav>
                                        <p:tav tm="100000">
                                          <p:val>
                                            <p:strVal val="#ppt_x"/>
                                          </p:val>
                                        </p:tav>
                                      </p:tavLst>
                                    </p:anim>
                                    <p:anim calcmode="lin" valueType="num">
                                      <p:cBhvr>
                                        <p:cTn id="91" dur="500" fill="hold"/>
                                        <p:tgtEl>
                                          <p:spTgt spid="202820"/>
                                        </p:tgtEl>
                                        <p:attrNameLst>
                                          <p:attrName>ppt_y</p:attrName>
                                        </p:attrNameLst>
                                      </p:cBhvr>
                                      <p:tavLst>
                                        <p:tav tm="0">
                                          <p:val>
                                            <p:strVal val="#ppt_y-#ppt_h/2"/>
                                          </p:val>
                                        </p:tav>
                                        <p:tav tm="100000">
                                          <p:val>
                                            <p:strVal val="#ppt_y"/>
                                          </p:val>
                                        </p:tav>
                                      </p:tavLst>
                                    </p:anim>
                                    <p:anim calcmode="lin" valueType="num">
                                      <p:cBhvr>
                                        <p:cTn id="92" dur="500" fill="hold"/>
                                        <p:tgtEl>
                                          <p:spTgt spid="202820"/>
                                        </p:tgtEl>
                                        <p:attrNameLst>
                                          <p:attrName>ppt_w</p:attrName>
                                        </p:attrNameLst>
                                      </p:cBhvr>
                                      <p:tavLst>
                                        <p:tav tm="0">
                                          <p:val>
                                            <p:strVal val="#ppt_w"/>
                                          </p:val>
                                        </p:tav>
                                        <p:tav tm="100000">
                                          <p:val>
                                            <p:strVal val="#ppt_w"/>
                                          </p:val>
                                        </p:tav>
                                      </p:tavLst>
                                    </p:anim>
                                    <p:anim calcmode="lin" valueType="num">
                                      <p:cBhvr>
                                        <p:cTn id="93" dur="500" fill="hold"/>
                                        <p:tgtEl>
                                          <p:spTgt spid="202820"/>
                                        </p:tgtEl>
                                        <p:attrNameLst>
                                          <p:attrName>ppt_h</p:attrName>
                                        </p:attrNameLst>
                                      </p:cBhvr>
                                      <p:tavLst>
                                        <p:tav tm="0">
                                          <p:val>
                                            <p:fltVal val="0"/>
                                          </p:val>
                                        </p:tav>
                                        <p:tav tm="100000">
                                          <p:val>
                                            <p:strVal val="#ppt_h"/>
                                          </p:val>
                                        </p:tav>
                                      </p:tavLst>
                                    </p:anim>
                                  </p:childTnLst>
                                </p:cTn>
                              </p:par>
                            </p:childTnLst>
                          </p:cTn>
                        </p:par>
                        <p:par>
                          <p:cTn id="94" fill="hold" nodeType="afterGroup">
                            <p:stCondLst>
                              <p:cond delay="1000"/>
                            </p:stCondLst>
                            <p:childTnLst>
                              <p:par>
                                <p:cTn id="95" presetID="17" presetClass="entr" presetSubtype="1" fill="hold" nodeType="afterEffect">
                                  <p:stCondLst>
                                    <p:cond delay="0"/>
                                  </p:stCondLst>
                                  <p:childTnLst>
                                    <p:set>
                                      <p:cBhvr>
                                        <p:cTn id="96" dur="1" fill="hold">
                                          <p:stCondLst>
                                            <p:cond delay="0"/>
                                          </p:stCondLst>
                                        </p:cTn>
                                        <p:tgtEl>
                                          <p:spTgt spid="202821"/>
                                        </p:tgtEl>
                                        <p:attrNameLst>
                                          <p:attrName>style.visibility</p:attrName>
                                        </p:attrNameLst>
                                      </p:cBhvr>
                                      <p:to>
                                        <p:strVal val="visible"/>
                                      </p:to>
                                    </p:set>
                                    <p:anim calcmode="lin" valueType="num">
                                      <p:cBhvr>
                                        <p:cTn id="97" dur="500" fill="hold"/>
                                        <p:tgtEl>
                                          <p:spTgt spid="202821"/>
                                        </p:tgtEl>
                                        <p:attrNameLst>
                                          <p:attrName>ppt_x</p:attrName>
                                        </p:attrNameLst>
                                      </p:cBhvr>
                                      <p:tavLst>
                                        <p:tav tm="0">
                                          <p:val>
                                            <p:strVal val="#ppt_x"/>
                                          </p:val>
                                        </p:tav>
                                        <p:tav tm="100000">
                                          <p:val>
                                            <p:strVal val="#ppt_x"/>
                                          </p:val>
                                        </p:tav>
                                      </p:tavLst>
                                    </p:anim>
                                    <p:anim calcmode="lin" valueType="num">
                                      <p:cBhvr>
                                        <p:cTn id="98" dur="500" fill="hold"/>
                                        <p:tgtEl>
                                          <p:spTgt spid="202821"/>
                                        </p:tgtEl>
                                        <p:attrNameLst>
                                          <p:attrName>ppt_y</p:attrName>
                                        </p:attrNameLst>
                                      </p:cBhvr>
                                      <p:tavLst>
                                        <p:tav tm="0">
                                          <p:val>
                                            <p:strVal val="#ppt_y-#ppt_h/2"/>
                                          </p:val>
                                        </p:tav>
                                        <p:tav tm="100000">
                                          <p:val>
                                            <p:strVal val="#ppt_y"/>
                                          </p:val>
                                        </p:tav>
                                      </p:tavLst>
                                    </p:anim>
                                    <p:anim calcmode="lin" valueType="num">
                                      <p:cBhvr>
                                        <p:cTn id="99" dur="500" fill="hold"/>
                                        <p:tgtEl>
                                          <p:spTgt spid="202821"/>
                                        </p:tgtEl>
                                        <p:attrNameLst>
                                          <p:attrName>ppt_w</p:attrName>
                                        </p:attrNameLst>
                                      </p:cBhvr>
                                      <p:tavLst>
                                        <p:tav tm="0">
                                          <p:val>
                                            <p:strVal val="#ppt_w"/>
                                          </p:val>
                                        </p:tav>
                                        <p:tav tm="100000">
                                          <p:val>
                                            <p:strVal val="#ppt_w"/>
                                          </p:val>
                                        </p:tav>
                                      </p:tavLst>
                                    </p:anim>
                                    <p:anim calcmode="lin" valueType="num">
                                      <p:cBhvr>
                                        <p:cTn id="100" dur="500" fill="hold"/>
                                        <p:tgtEl>
                                          <p:spTgt spid="202821"/>
                                        </p:tgtEl>
                                        <p:attrNameLst>
                                          <p:attrName>ppt_h</p:attrName>
                                        </p:attrNameLst>
                                      </p:cBhvr>
                                      <p:tavLst>
                                        <p:tav tm="0">
                                          <p:val>
                                            <p:fltVal val="0"/>
                                          </p:val>
                                        </p:tav>
                                        <p:tav tm="100000">
                                          <p:val>
                                            <p:strVal val="#ppt_h"/>
                                          </p:val>
                                        </p:tav>
                                      </p:tavLst>
                                    </p:anim>
                                  </p:childTnLst>
                                </p:cTn>
                              </p:par>
                            </p:childTnLst>
                          </p:cTn>
                        </p:par>
                        <p:par>
                          <p:cTn id="101" fill="hold" nodeType="afterGroup">
                            <p:stCondLst>
                              <p:cond delay="1500"/>
                            </p:stCondLst>
                            <p:childTnLst>
                              <p:par>
                                <p:cTn id="102" presetID="17" presetClass="entr" presetSubtype="1" fill="hold" nodeType="afterEffect">
                                  <p:stCondLst>
                                    <p:cond delay="0"/>
                                  </p:stCondLst>
                                  <p:childTnLst>
                                    <p:set>
                                      <p:cBhvr>
                                        <p:cTn id="103" dur="1" fill="hold">
                                          <p:stCondLst>
                                            <p:cond delay="0"/>
                                          </p:stCondLst>
                                        </p:cTn>
                                        <p:tgtEl>
                                          <p:spTgt spid="202822"/>
                                        </p:tgtEl>
                                        <p:attrNameLst>
                                          <p:attrName>style.visibility</p:attrName>
                                        </p:attrNameLst>
                                      </p:cBhvr>
                                      <p:to>
                                        <p:strVal val="visible"/>
                                      </p:to>
                                    </p:set>
                                    <p:anim calcmode="lin" valueType="num">
                                      <p:cBhvr>
                                        <p:cTn id="104" dur="500" fill="hold"/>
                                        <p:tgtEl>
                                          <p:spTgt spid="202822"/>
                                        </p:tgtEl>
                                        <p:attrNameLst>
                                          <p:attrName>ppt_x</p:attrName>
                                        </p:attrNameLst>
                                      </p:cBhvr>
                                      <p:tavLst>
                                        <p:tav tm="0">
                                          <p:val>
                                            <p:strVal val="#ppt_x"/>
                                          </p:val>
                                        </p:tav>
                                        <p:tav tm="100000">
                                          <p:val>
                                            <p:strVal val="#ppt_x"/>
                                          </p:val>
                                        </p:tav>
                                      </p:tavLst>
                                    </p:anim>
                                    <p:anim calcmode="lin" valueType="num">
                                      <p:cBhvr>
                                        <p:cTn id="105" dur="500" fill="hold"/>
                                        <p:tgtEl>
                                          <p:spTgt spid="202822"/>
                                        </p:tgtEl>
                                        <p:attrNameLst>
                                          <p:attrName>ppt_y</p:attrName>
                                        </p:attrNameLst>
                                      </p:cBhvr>
                                      <p:tavLst>
                                        <p:tav tm="0">
                                          <p:val>
                                            <p:strVal val="#ppt_y-#ppt_h/2"/>
                                          </p:val>
                                        </p:tav>
                                        <p:tav tm="100000">
                                          <p:val>
                                            <p:strVal val="#ppt_y"/>
                                          </p:val>
                                        </p:tav>
                                      </p:tavLst>
                                    </p:anim>
                                    <p:anim calcmode="lin" valueType="num">
                                      <p:cBhvr>
                                        <p:cTn id="106" dur="500" fill="hold"/>
                                        <p:tgtEl>
                                          <p:spTgt spid="202822"/>
                                        </p:tgtEl>
                                        <p:attrNameLst>
                                          <p:attrName>ppt_w</p:attrName>
                                        </p:attrNameLst>
                                      </p:cBhvr>
                                      <p:tavLst>
                                        <p:tav tm="0">
                                          <p:val>
                                            <p:strVal val="#ppt_w"/>
                                          </p:val>
                                        </p:tav>
                                        <p:tav tm="100000">
                                          <p:val>
                                            <p:strVal val="#ppt_w"/>
                                          </p:val>
                                        </p:tav>
                                      </p:tavLst>
                                    </p:anim>
                                    <p:anim calcmode="lin" valueType="num">
                                      <p:cBhvr>
                                        <p:cTn id="107" dur="500" fill="hold"/>
                                        <p:tgtEl>
                                          <p:spTgt spid="202822"/>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202832"/>
                                        </p:tgtEl>
                                        <p:attrNameLst>
                                          <p:attrName>style.visibility</p:attrName>
                                        </p:attrNameLst>
                                      </p:cBhvr>
                                      <p:to>
                                        <p:strVal val="visible"/>
                                      </p:to>
                                    </p:set>
                                    <p:animEffect transition="in" filter="slide(fromLeft)">
                                      <p:cBhvr>
                                        <p:cTn id="112" dur="500"/>
                                        <p:tgtEl>
                                          <p:spTgt spid="20283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1" fill="hold" nodeType="clickEffect">
                                  <p:stCondLst>
                                    <p:cond delay="0"/>
                                  </p:stCondLst>
                                  <p:childTnLst>
                                    <p:set>
                                      <p:cBhvr>
                                        <p:cTn id="116" dur="1" fill="hold">
                                          <p:stCondLst>
                                            <p:cond delay="0"/>
                                          </p:stCondLst>
                                        </p:cTn>
                                        <p:tgtEl>
                                          <p:spTgt spid="202827"/>
                                        </p:tgtEl>
                                        <p:attrNameLst>
                                          <p:attrName>style.visibility</p:attrName>
                                        </p:attrNameLst>
                                      </p:cBhvr>
                                      <p:to>
                                        <p:strVal val="visible"/>
                                      </p:to>
                                    </p:set>
                                    <p:anim calcmode="lin" valueType="num">
                                      <p:cBhvr>
                                        <p:cTn id="117" dur="500" fill="hold"/>
                                        <p:tgtEl>
                                          <p:spTgt spid="202827"/>
                                        </p:tgtEl>
                                        <p:attrNameLst>
                                          <p:attrName>ppt_x</p:attrName>
                                        </p:attrNameLst>
                                      </p:cBhvr>
                                      <p:tavLst>
                                        <p:tav tm="0">
                                          <p:val>
                                            <p:strVal val="#ppt_x"/>
                                          </p:val>
                                        </p:tav>
                                        <p:tav tm="100000">
                                          <p:val>
                                            <p:strVal val="#ppt_x"/>
                                          </p:val>
                                        </p:tav>
                                      </p:tavLst>
                                    </p:anim>
                                    <p:anim calcmode="lin" valueType="num">
                                      <p:cBhvr>
                                        <p:cTn id="118" dur="500" fill="hold"/>
                                        <p:tgtEl>
                                          <p:spTgt spid="202827"/>
                                        </p:tgtEl>
                                        <p:attrNameLst>
                                          <p:attrName>ppt_y</p:attrName>
                                        </p:attrNameLst>
                                      </p:cBhvr>
                                      <p:tavLst>
                                        <p:tav tm="0">
                                          <p:val>
                                            <p:strVal val="#ppt_y-#ppt_h/2"/>
                                          </p:val>
                                        </p:tav>
                                        <p:tav tm="100000">
                                          <p:val>
                                            <p:strVal val="#ppt_y"/>
                                          </p:val>
                                        </p:tav>
                                      </p:tavLst>
                                    </p:anim>
                                    <p:anim calcmode="lin" valueType="num">
                                      <p:cBhvr>
                                        <p:cTn id="119" dur="500" fill="hold"/>
                                        <p:tgtEl>
                                          <p:spTgt spid="202827"/>
                                        </p:tgtEl>
                                        <p:attrNameLst>
                                          <p:attrName>ppt_w</p:attrName>
                                        </p:attrNameLst>
                                      </p:cBhvr>
                                      <p:tavLst>
                                        <p:tav tm="0">
                                          <p:val>
                                            <p:strVal val="#ppt_w"/>
                                          </p:val>
                                        </p:tav>
                                        <p:tav tm="100000">
                                          <p:val>
                                            <p:strVal val="#ppt_w"/>
                                          </p:val>
                                        </p:tav>
                                      </p:tavLst>
                                    </p:anim>
                                    <p:anim calcmode="lin" valueType="num">
                                      <p:cBhvr>
                                        <p:cTn id="120" dur="500" fill="hold"/>
                                        <p:tgtEl>
                                          <p:spTgt spid="202827"/>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500"/>
                            </p:stCondLst>
                            <p:childTnLst>
                              <p:par>
                                <p:cTn id="122" presetID="17" presetClass="entr" presetSubtype="1" fill="hold" grpId="0" nodeType="afterEffect">
                                  <p:stCondLst>
                                    <p:cond delay="0"/>
                                  </p:stCondLst>
                                  <p:childTnLst>
                                    <p:set>
                                      <p:cBhvr>
                                        <p:cTn id="123" dur="1" fill="hold">
                                          <p:stCondLst>
                                            <p:cond delay="0"/>
                                          </p:stCondLst>
                                        </p:cTn>
                                        <p:tgtEl>
                                          <p:spTgt spid="202823"/>
                                        </p:tgtEl>
                                        <p:attrNameLst>
                                          <p:attrName>style.visibility</p:attrName>
                                        </p:attrNameLst>
                                      </p:cBhvr>
                                      <p:to>
                                        <p:strVal val="visible"/>
                                      </p:to>
                                    </p:set>
                                    <p:anim calcmode="lin" valueType="num">
                                      <p:cBhvr>
                                        <p:cTn id="124" dur="500" fill="hold"/>
                                        <p:tgtEl>
                                          <p:spTgt spid="202823"/>
                                        </p:tgtEl>
                                        <p:attrNameLst>
                                          <p:attrName>ppt_x</p:attrName>
                                        </p:attrNameLst>
                                      </p:cBhvr>
                                      <p:tavLst>
                                        <p:tav tm="0">
                                          <p:val>
                                            <p:strVal val="#ppt_x"/>
                                          </p:val>
                                        </p:tav>
                                        <p:tav tm="100000">
                                          <p:val>
                                            <p:strVal val="#ppt_x"/>
                                          </p:val>
                                        </p:tav>
                                      </p:tavLst>
                                    </p:anim>
                                    <p:anim calcmode="lin" valueType="num">
                                      <p:cBhvr>
                                        <p:cTn id="125" dur="500" fill="hold"/>
                                        <p:tgtEl>
                                          <p:spTgt spid="202823"/>
                                        </p:tgtEl>
                                        <p:attrNameLst>
                                          <p:attrName>ppt_y</p:attrName>
                                        </p:attrNameLst>
                                      </p:cBhvr>
                                      <p:tavLst>
                                        <p:tav tm="0">
                                          <p:val>
                                            <p:strVal val="#ppt_y-#ppt_h/2"/>
                                          </p:val>
                                        </p:tav>
                                        <p:tav tm="100000">
                                          <p:val>
                                            <p:strVal val="#ppt_y"/>
                                          </p:val>
                                        </p:tav>
                                      </p:tavLst>
                                    </p:anim>
                                    <p:anim calcmode="lin" valueType="num">
                                      <p:cBhvr>
                                        <p:cTn id="126" dur="500" fill="hold"/>
                                        <p:tgtEl>
                                          <p:spTgt spid="202823"/>
                                        </p:tgtEl>
                                        <p:attrNameLst>
                                          <p:attrName>ppt_w</p:attrName>
                                        </p:attrNameLst>
                                      </p:cBhvr>
                                      <p:tavLst>
                                        <p:tav tm="0">
                                          <p:val>
                                            <p:strVal val="#ppt_w"/>
                                          </p:val>
                                        </p:tav>
                                        <p:tav tm="100000">
                                          <p:val>
                                            <p:strVal val="#ppt_w"/>
                                          </p:val>
                                        </p:tav>
                                      </p:tavLst>
                                    </p:anim>
                                    <p:anim calcmode="lin" valueType="num">
                                      <p:cBhvr>
                                        <p:cTn id="127" dur="500" fill="hold"/>
                                        <p:tgtEl>
                                          <p:spTgt spid="202823"/>
                                        </p:tgtEl>
                                        <p:attrNameLst>
                                          <p:attrName>ppt_h</p:attrName>
                                        </p:attrNameLst>
                                      </p:cBhvr>
                                      <p:tavLst>
                                        <p:tav tm="0">
                                          <p:val>
                                            <p:fltVal val="0"/>
                                          </p:val>
                                        </p:tav>
                                        <p:tav tm="100000">
                                          <p:val>
                                            <p:strVal val="#ppt_h"/>
                                          </p:val>
                                        </p:tav>
                                      </p:tavLst>
                                    </p:anim>
                                  </p:childTnLst>
                                </p:cTn>
                              </p:par>
                            </p:childTnLst>
                          </p:cTn>
                        </p:par>
                        <p:par>
                          <p:cTn id="128" fill="hold" nodeType="afterGroup">
                            <p:stCondLst>
                              <p:cond delay="1000"/>
                            </p:stCondLst>
                            <p:childTnLst>
                              <p:par>
                                <p:cTn id="129" presetID="17" presetClass="entr" presetSubtype="1" fill="hold" nodeType="afterEffect">
                                  <p:stCondLst>
                                    <p:cond delay="0"/>
                                  </p:stCondLst>
                                  <p:childTnLst>
                                    <p:set>
                                      <p:cBhvr>
                                        <p:cTn id="130" dur="1" fill="hold">
                                          <p:stCondLst>
                                            <p:cond delay="0"/>
                                          </p:stCondLst>
                                        </p:cTn>
                                        <p:tgtEl>
                                          <p:spTgt spid="202824"/>
                                        </p:tgtEl>
                                        <p:attrNameLst>
                                          <p:attrName>style.visibility</p:attrName>
                                        </p:attrNameLst>
                                      </p:cBhvr>
                                      <p:to>
                                        <p:strVal val="visible"/>
                                      </p:to>
                                    </p:set>
                                    <p:anim calcmode="lin" valueType="num">
                                      <p:cBhvr>
                                        <p:cTn id="131" dur="500" fill="hold"/>
                                        <p:tgtEl>
                                          <p:spTgt spid="202824"/>
                                        </p:tgtEl>
                                        <p:attrNameLst>
                                          <p:attrName>ppt_x</p:attrName>
                                        </p:attrNameLst>
                                      </p:cBhvr>
                                      <p:tavLst>
                                        <p:tav tm="0">
                                          <p:val>
                                            <p:strVal val="#ppt_x"/>
                                          </p:val>
                                        </p:tav>
                                        <p:tav tm="100000">
                                          <p:val>
                                            <p:strVal val="#ppt_x"/>
                                          </p:val>
                                        </p:tav>
                                      </p:tavLst>
                                    </p:anim>
                                    <p:anim calcmode="lin" valueType="num">
                                      <p:cBhvr>
                                        <p:cTn id="132" dur="500" fill="hold"/>
                                        <p:tgtEl>
                                          <p:spTgt spid="202824"/>
                                        </p:tgtEl>
                                        <p:attrNameLst>
                                          <p:attrName>ppt_y</p:attrName>
                                        </p:attrNameLst>
                                      </p:cBhvr>
                                      <p:tavLst>
                                        <p:tav tm="0">
                                          <p:val>
                                            <p:strVal val="#ppt_y-#ppt_h/2"/>
                                          </p:val>
                                        </p:tav>
                                        <p:tav tm="100000">
                                          <p:val>
                                            <p:strVal val="#ppt_y"/>
                                          </p:val>
                                        </p:tav>
                                      </p:tavLst>
                                    </p:anim>
                                    <p:anim calcmode="lin" valueType="num">
                                      <p:cBhvr>
                                        <p:cTn id="133" dur="500" fill="hold"/>
                                        <p:tgtEl>
                                          <p:spTgt spid="202824"/>
                                        </p:tgtEl>
                                        <p:attrNameLst>
                                          <p:attrName>ppt_w</p:attrName>
                                        </p:attrNameLst>
                                      </p:cBhvr>
                                      <p:tavLst>
                                        <p:tav tm="0">
                                          <p:val>
                                            <p:strVal val="#ppt_w"/>
                                          </p:val>
                                        </p:tav>
                                        <p:tav tm="100000">
                                          <p:val>
                                            <p:strVal val="#ppt_w"/>
                                          </p:val>
                                        </p:tav>
                                      </p:tavLst>
                                    </p:anim>
                                    <p:anim calcmode="lin" valueType="num">
                                      <p:cBhvr>
                                        <p:cTn id="134" dur="500" fill="hold"/>
                                        <p:tgtEl>
                                          <p:spTgt spid="202824"/>
                                        </p:tgtEl>
                                        <p:attrNameLst>
                                          <p:attrName>ppt_h</p:attrName>
                                        </p:attrNameLst>
                                      </p:cBhvr>
                                      <p:tavLst>
                                        <p:tav tm="0">
                                          <p:val>
                                            <p:fltVal val="0"/>
                                          </p:val>
                                        </p:tav>
                                        <p:tav tm="100000">
                                          <p:val>
                                            <p:strVal val="#ppt_h"/>
                                          </p:val>
                                        </p:tav>
                                      </p:tavLst>
                                    </p:anim>
                                  </p:childTnLst>
                                </p:cTn>
                              </p:par>
                            </p:childTnLst>
                          </p:cTn>
                        </p:par>
                        <p:par>
                          <p:cTn id="135" fill="hold" nodeType="afterGroup">
                            <p:stCondLst>
                              <p:cond delay="1500"/>
                            </p:stCondLst>
                            <p:childTnLst>
                              <p:par>
                                <p:cTn id="136" presetID="17" presetClass="entr" presetSubtype="1" fill="hold" nodeType="afterEffect">
                                  <p:stCondLst>
                                    <p:cond delay="0"/>
                                  </p:stCondLst>
                                  <p:childTnLst>
                                    <p:set>
                                      <p:cBhvr>
                                        <p:cTn id="137" dur="1" fill="hold">
                                          <p:stCondLst>
                                            <p:cond delay="0"/>
                                          </p:stCondLst>
                                        </p:cTn>
                                        <p:tgtEl>
                                          <p:spTgt spid="202825"/>
                                        </p:tgtEl>
                                        <p:attrNameLst>
                                          <p:attrName>style.visibility</p:attrName>
                                        </p:attrNameLst>
                                      </p:cBhvr>
                                      <p:to>
                                        <p:strVal val="visible"/>
                                      </p:to>
                                    </p:set>
                                    <p:anim calcmode="lin" valueType="num">
                                      <p:cBhvr>
                                        <p:cTn id="138" dur="500" fill="hold"/>
                                        <p:tgtEl>
                                          <p:spTgt spid="202825"/>
                                        </p:tgtEl>
                                        <p:attrNameLst>
                                          <p:attrName>ppt_x</p:attrName>
                                        </p:attrNameLst>
                                      </p:cBhvr>
                                      <p:tavLst>
                                        <p:tav tm="0">
                                          <p:val>
                                            <p:strVal val="#ppt_x"/>
                                          </p:val>
                                        </p:tav>
                                        <p:tav tm="100000">
                                          <p:val>
                                            <p:strVal val="#ppt_x"/>
                                          </p:val>
                                        </p:tav>
                                      </p:tavLst>
                                    </p:anim>
                                    <p:anim calcmode="lin" valueType="num">
                                      <p:cBhvr>
                                        <p:cTn id="139" dur="500" fill="hold"/>
                                        <p:tgtEl>
                                          <p:spTgt spid="202825"/>
                                        </p:tgtEl>
                                        <p:attrNameLst>
                                          <p:attrName>ppt_y</p:attrName>
                                        </p:attrNameLst>
                                      </p:cBhvr>
                                      <p:tavLst>
                                        <p:tav tm="0">
                                          <p:val>
                                            <p:strVal val="#ppt_y-#ppt_h/2"/>
                                          </p:val>
                                        </p:tav>
                                        <p:tav tm="100000">
                                          <p:val>
                                            <p:strVal val="#ppt_y"/>
                                          </p:val>
                                        </p:tav>
                                      </p:tavLst>
                                    </p:anim>
                                    <p:anim calcmode="lin" valueType="num">
                                      <p:cBhvr>
                                        <p:cTn id="140" dur="500" fill="hold"/>
                                        <p:tgtEl>
                                          <p:spTgt spid="202825"/>
                                        </p:tgtEl>
                                        <p:attrNameLst>
                                          <p:attrName>ppt_w</p:attrName>
                                        </p:attrNameLst>
                                      </p:cBhvr>
                                      <p:tavLst>
                                        <p:tav tm="0">
                                          <p:val>
                                            <p:strVal val="#ppt_w"/>
                                          </p:val>
                                        </p:tav>
                                        <p:tav tm="100000">
                                          <p:val>
                                            <p:strVal val="#ppt_w"/>
                                          </p:val>
                                        </p:tav>
                                      </p:tavLst>
                                    </p:anim>
                                    <p:anim calcmode="lin" valueType="num">
                                      <p:cBhvr>
                                        <p:cTn id="141" dur="500" fill="hold"/>
                                        <p:tgtEl>
                                          <p:spTgt spid="202825"/>
                                        </p:tgtEl>
                                        <p:attrNameLst>
                                          <p:attrName>ppt_h</p:attrName>
                                        </p:attrNameLst>
                                      </p:cBhvr>
                                      <p:tavLst>
                                        <p:tav tm="0">
                                          <p:val>
                                            <p:fltVal val="0"/>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2" presetClass="entr" presetSubtype="8" fill="hold" grpId="0" nodeType="clickEffect">
                                  <p:stCondLst>
                                    <p:cond delay="0"/>
                                  </p:stCondLst>
                                  <p:childTnLst>
                                    <p:set>
                                      <p:cBhvr>
                                        <p:cTn id="145" dur="1" fill="hold">
                                          <p:stCondLst>
                                            <p:cond delay="0"/>
                                          </p:stCondLst>
                                        </p:cTn>
                                        <p:tgtEl>
                                          <p:spTgt spid="202833"/>
                                        </p:tgtEl>
                                        <p:attrNameLst>
                                          <p:attrName>style.visibility</p:attrName>
                                        </p:attrNameLst>
                                      </p:cBhvr>
                                      <p:to>
                                        <p:strVal val="visible"/>
                                      </p:to>
                                    </p:set>
                                    <p:animEffect transition="in" filter="slide(fromLeft)">
                                      <p:cBhvr>
                                        <p:cTn id="146" dur="500"/>
                                        <p:tgtEl>
                                          <p:spTgt spid="20283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6" fill="hold" grpId="0" nodeType="clickEffect">
                                  <p:stCondLst>
                                    <p:cond delay="0"/>
                                  </p:stCondLst>
                                  <p:childTnLst>
                                    <p:set>
                                      <p:cBhvr>
                                        <p:cTn id="150" dur="1" fill="hold">
                                          <p:stCondLst>
                                            <p:cond delay="0"/>
                                          </p:stCondLst>
                                        </p:cTn>
                                        <p:tgtEl>
                                          <p:spTgt spid="202834"/>
                                        </p:tgtEl>
                                        <p:attrNameLst>
                                          <p:attrName>style.visibility</p:attrName>
                                        </p:attrNameLst>
                                      </p:cBhvr>
                                      <p:to>
                                        <p:strVal val="visible"/>
                                      </p:to>
                                    </p:set>
                                    <p:anim calcmode="lin" valueType="num">
                                      <p:cBhvr additive="base">
                                        <p:cTn id="151" dur="500" fill="hold"/>
                                        <p:tgtEl>
                                          <p:spTgt spid="202834"/>
                                        </p:tgtEl>
                                        <p:attrNameLst>
                                          <p:attrName>ppt_x</p:attrName>
                                        </p:attrNameLst>
                                      </p:cBhvr>
                                      <p:tavLst>
                                        <p:tav tm="0">
                                          <p:val>
                                            <p:strVal val="1+#ppt_w/2"/>
                                          </p:val>
                                        </p:tav>
                                        <p:tav tm="100000">
                                          <p:val>
                                            <p:strVal val="#ppt_x"/>
                                          </p:val>
                                        </p:tav>
                                      </p:tavLst>
                                    </p:anim>
                                    <p:anim calcmode="lin" valueType="num">
                                      <p:cBhvr additive="base">
                                        <p:cTn id="152" dur="500" fill="hold"/>
                                        <p:tgtEl>
                                          <p:spTgt spid="2028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6" grpId="0" autoUpdateAnimBg="0"/>
      <p:bldP spid="202814" grpId="0" animBg="1" autoUpdateAnimBg="0"/>
      <p:bldP spid="202817" grpId="0" animBg="1" autoUpdateAnimBg="0"/>
      <p:bldP spid="202820" grpId="0" animBg="1" autoUpdateAnimBg="0"/>
      <p:bldP spid="202823" grpId="0" animBg="1" autoUpdateAnimBg="0"/>
      <p:bldP spid="202829" grpId="0" autoUpdateAnimBg="0"/>
      <p:bldP spid="202830" grpId="0" autoUpdateAnimBg="0"/>
      <p:bldP spid="202831" grpId="0" autoUpdateAnimBg="0"/>
      <p:bldP spid="202832" grpId="0" autoUpdateAnimBg="0"/>
      <p:bldP spid="202833" grpId="0" autoUpdateAnimBg="0"/>
      <p:bldP spid="202834"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1014413" y="908050"/>
            <a:ext cx="6942137"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b="1">
                <a:solidFill>
                  <a:srgbClr val="990000"/>
                </a:solidFill>
                <a:ea typeface="楷体_GB2312" charset="0"/>
              </a:rPr>
              <a:t>void</a:t>
            </a:r>
            <a:r>
              <a:rPr lang="en-US" altLang="zh-CN">
                <a:solidFill>
                  <a:srgbClr val="990000"/>
                </a:solidFill>
                <a:ea typeface="楷体_GB2312" charset="0"/>
              </a:rPr>
              <a:t> CreatTree( CSTree </a:t>
            </a:r>
            <a:r>
              <a:rPr lang="en-US" altLang="zh-CN" b="1">
                <a:solidFill>
                  <a:srgbClr val="990000"/>
                </a:solidFill>
                <a:ea typeface="楷体_GB2312" charset="0"/>
              </a:rPr>
              <a:t>&amp;</a:t>
            </a:r>
            <a:r>
              <a:rPr lang="en-US" altLang="zh-CN">
                <a:solidFill>
                  <a:srgbClr val="990000"/>
                </a:solidFill>
                <a:ea typeface="楷体_GB2312" charset="0"/>
              </a:rPr>
              <a:t>T ) </a:t>
            </a:r>
            <a:r>
              <a:rPr lang="en-US" altLang="zh-CN" b="1">
                <a:solidFill>
                  <a:srgbClr val="990000"/>
                </a:solidFill>
                <a:ea typeface="楷体_GB2312" charset="0"/>
              </a:rPr>
              <a:t>{</a:t>
            </a:r>
            <a:endParaRPr lang="en-US" altLang="zh-CN">
              <a:solidFill>
                <a:srgbClr val="990000"/>
              </a:solidFill>
              <a:ea typeface="楷体_GB2312" charset="0"/>
            </a:endParaRPr>
          </a:p>
          <a:p>
            <a:pPr eaLnBrk="1" hangingPunct="1">
              <a:lnSpc>
                <a:spcPct val="115000"/>
              </a:lnSpc>
              <a:defRPr/>
            </a:pPr>
            <a:r>
              <a:rPr lang="en-US" altLang="zh-CN">
                <a:solidFill>
                  <a:srgbClr val="990000"/>
                </a:solidFill>
                <a:ea typeface="楷体_GB2312" charset="0"/>
              </a:rPr>
              <a:t>    T = </a:t>
            </a:r>
            <a:r>
              <a:rPr lang="en-US" altLang="zh-CN" b="1">
                <a:solidFill>
                  <a:srgbClr val="990000"/>
                </a:solidFill>
                <a:ea typeface="楷体_GB2312" charset="0"/>
              </a:rPr>
              <a:t>NULL</a:t>
            </a:r>
            <a:r>
              <a:rPr lang="en-US" altLang="zh-CN">
                <a:solidFill>
                  <a:srgbClr val="990000"/>
                </a:solidFill>
                <a:ea typeface="楷体_GB2312" charset="0"/>
              </a:rPr>
              <a:t>;</a:t>
            </a:r>
          </a:p>
          <a:p>
            <a:pPr eaLnBrk="1" hangingPunct="1">
              <a:lnSpc>
                <a:spcPct val="115000"/>
              </a:lnSpc>
              <a:defRPr/>
            </a:pPr>
            <a:r>
              <a:rPr lang="en-US" altLang="zh-CN">
                <a:solidFill>
                  <a:srgbClr val="990000"/>
                </a:solidFill>
                <a:ea typeface="楷体_GB2312" charset="0"/>
              </a:rPr>
              <a:t>    </a:t>
            </a:r>
            <a:r>
              <a:rPr lang="en-US" altLang="zh-CN" b="1">
                <a:solidFill>
                  <a:srgbClr val="990000"/>
                </a:solidFill>
                <a:ea typeface="楷体_GB2312" charset="0"/>
              </a:rPr>
              <a:t>for</a:t>
            </a:r>
            <a:r>
              <a:rPr lang="en-US" altLang="zh-CN">
                <a:solidFill>
                  <a:srgbClr val="990000"/>
                </a:solidFill>
                <a:ea typeface="楷体_GB2312" charset="0"/>
              </a:rPr>
              <a:t>( </a:t>
            </a:r>
            <a:r>
              <a:rPr lang="en-US" altLang="zh-CN" b="1">
                <a:solidFill>
                  <a:srgbClr val="990000"/>
                </a:solidFill>
                <a:ea typeface="楷体_GB2312" charset="0"/>
              </a:rPr>
              <a:t>scanf</a:t>
            </a:r>
            <a:r>
              <a:rPr lang="en-US" altLang="zh-CN">
                <a:solidFill>
                  <a:srgbClr val="990000"/>
                </a:solidFill>
                <a:ea typeface="楷体_GB2312" charset="0"/>
              </a:rPr>
              <a:t>(</a:t>
            </a:r>
            <a:r>
              <a:rPr lang="en-US" altLang="zh-CN" b="1">
                <a:solidFill>
                  <a:srgbClr val="990000"/>
                </a:solidFill>
                <a:ea typeface="楷体_GB2312" charset="0"/>
              </a:rPr>
              <a:t>&amp;</a:t>
            </a:r>
            <a:r>
              <a:rPr lang="en-US" altLang="zh-CN">
                <a:solidFill>
                  <a:srgbClr val="990000"/>
                </a:solidFill>
                <a:ea typeface="楷体_GB2312" charset="0"/>
              </a:rPr>
              <a:t>fa, </a:t>
            </a:r>
            <a:r>
              <a:rPr lang="en-US" altLang="zh-CN" b="1">
                <a:solidFill>
                  <a:srgbClr val="990000"/>
                </a:solidFill>
                <a:ea typeface="楷体_GB2312" charset="0"/>
              </a:rPr>
              <a:t>&amp;</a:t>
            </a:r>
            <a:r>
              <a:rPr lang="en-US" altLang="zh-CN">
                <a:solidFill>
                  <a:srgbClr val="990000"/>
                </a:solidFill>
                <a:ea typeface="楷体_GB2312" charset="0"/>
              </a:rPr>
              <a:t>ch); ch!=</a:t>
            </a:r>
            <a:r>
              <a:rPr lang="en-US" altLang="zh-CN">
                <a:solidFill>
                  <a:srgbClr val="990000"/>
                </a:solidFill>
                <a:ea typeface="楷体_GB2312" charset="0"/>
                <a:sym typeface="Symbol" charset="2"/>
              </a:rPr>
              <a:t></a:t>
            </a:r>
            <a:r>
              <a:rPr lang="en-US" altLang="zh-CN">
                <a:solidFill>
                  <a:srgbClr val="990000"/>
                </a:solidFill>
                <a:ea typeface="楷体_GB2312" charset="0"/>
              </a:rPr>
              <a:t> </a:t>
            </a:r>
            <a:r>
              <a:rPr lang="en-US" altLang="zh-CN">
                <a:solidFill>
                  <a:srgbClr val="990000"/>
                </a:solidFill>
                <a:ea typeface="楷体_GB2312" charset="0"/>
                <a:sym typeface="Symbol" charset="2"/>
              </a:rPr>
              <a:t></a:t>
            </a:r>
            <a:r>
              <a:rPr lang="en-US" altLang="zh-CN">
                <a:solidFill>
                  <a:srgbClr val="990000"/>
                </a:solidFill>
                <a:ea typeface="楷体_GB2312" charset="0"/>
              </a:rPr>
              <a:t>; </a:t>
            </a:r>
          </a:p>
          <a:p>
            <a:pPr eaLnBrk="1" hangingPunct="1">
              <a:lnSpc>
                <a:spcPct val="115000"/>
              </a:lnSpc>
              <a:defRPr/>
            </a:pPr>
            <a:r>
              <a:rPr lang="en-US" altLang="zh-CN">
                <a:solidFill>
                  <a:srgbClr val="990000"/>
                </a:solidFill>
                <a:ea typeface="楷体_GB2312" charset="0"/>
              </a:rPr>
              <a:t>                                     </a:t>
            </a:r>
            <a:r>
              <a:rPr lang="en-US" altLang="zh-CN" b="1">
                <a:solidFill>
                  <a:srgbClr val="990000"/>
                </a:solidFill>
                <a:ea typeface="楷体_GB2312" charset="0"/>
              </a:rPr>
              <a:t>scanf</a:t>
            </a:r>
            <a:r>
              <a:rPr lang="en-US" altLang="zh-CN">
                <a:solidFill>
                  <a:srgbClr val="990000"/>
                </a:solidFill>
                <a:ea typeface="楷体_GB2312" charset="0"/>
              </a:rPr>
              <a:t>(</a:t>
            </a:r>
            <a:r>
              <a:rPr lang="en-US" altLang="zh-CN" b="1">
                <a:solidFill>
                  <a:srgbClr val="990000"/>
                </a:solidFill>
                <a:ea typeface="楷体_GB2312" charset="0"/>
              </a:rPr>
              <a:t>&amp;</a:t>
            </a:r>
            <a:r>
              <a:rPr lang="en-US" altLang="zh-CN">
                <a:solidFill>
                  <a:srgbClr val="990000"/>
                </a:solidFill>
                <a:ea typeface="楷体_GB2312" charset="0"/>
              </a:rPr>
              <a:t>fa, </a:t>
            </a:r>
            <a:r>
              <a:rPr lang="en-US" altLang="zh-CN" b="1">
                <a:solidFill>
                  <a:srgbClr val="990000"/>
                </a:solidFill>
                <a:ea typeface="楷体_GB2312" charset="0"/>
              </a:rPr>
              <a:t>&amp;</a:t>
            </a:r>
            <a:r>
              <a:rPr lang="en-US" altLang="zh-CN">
                <a:solidFill>
                  <a:srgbClr val="990000"/>
                </a:solidFill>
                <a:ea typeface="楷体_GB2312" charset="0"/>
              </a:rPr>
              <a:t>ch);) </a:t>
            </a:r>
            <a:r>
              <a:rPr lang="en-US" altLang="zh-CN" b="1">
                <a:solidFill>
                  <a:srgbClr val="990000"/>
                </a:solidFill>
                <a:ea typeface="楷体_GB2312" charset="0"/>
              </a:rPr>
              <a:t>{</a:t>
            </a:r>
            <a:endParaRPr lang="en-US" altLang="zh-CN">
              <a:solidFill>
                <a:srgbClr val="990000"/>
              </a:solidFill>
              <a:ea typeface="楷体_GB2312" charset="0"/>
            </a:endParaRPr>
          </a:p>
          <a:p>
            <a:pPr eaLnBrk="1" hangingPunct="1">
              <a:lnSpc>
                <a:spcPct val="115000"/>
              </a:lnSpc>
              <a:defRPr/>
            </a:pPr>
            <a:r>
              <a:rPr lang="en-US" altLang="zh-CN">
                <a:solidFill>
                  <a:srgbClr val="990000"/>
                </a:solidFill>
                <a:ea typeface="楷体_GB2312" charset="0"/>
              </a:rPr>
              <a:t>	p = GetTreeNode(ch);    // </a:t>
            </a:r>
            <a:r>
              <a:rPr lang="zh-CN" altLang="en-US">
                <a:solidFill>
                  <a:srgbClr val="990000"/>
                </a:solidFill>
                <a:ea typeface="楷体_GB2312" charset="0"/>
              </a:rPr>
              <a:t>创建结点</a:t>
            </a:r>
          </a:p>
          <a:p>
            <a:pPr eaLnBrk="1" hangingPunct="1">
              <a:lnSpc>
                <a:spcPct val="115000"/>
              </a:lnSpc>
              <a:defRPr/>
            </a:pPr>
            <a:r>
              <a:rPr lang="zh-CN" altLang="en-US">
                <a:solidFill>
                  <a:srgbClr val="990000"/>
                </a:solidFill>
                <a:ea typeface="楷体_GB2312" charset="0"/>
              </a:rPr>
              <a:t>	</a:t>
            </a:r>
            <a:r>
              <a:rPr lang="en-US" altLang="zh-CN">
                <a:solidFill>
                  <a:srgbClr val="990000"/>
                </a:solidFill>
                <a:ea typeface="楷体_GB2312" charset="0"/>
              </a:rPr>
              <a:t>EnQueue(Q, p);       // </a:t>
            </a:r>
            <a:r>
              <a:rPr lang="zh-CN" altLang="en-US">
                <a:solidFill>
                  <a:srgbClr val="990000"/>
                </a:solidFill>
                <a:ea typeface="楷体_GB2312" charset="0"/>
              </a:rPr>
              <a:t>指针入队列</a:t>
            </a:r>
          </a:p>
          <a:p>
            <a:pPr eaLnBrk="1" hangingPunct="1">
              <a:lnSpc>
                <a:spcPct val="115000"/>
              </a:lnSpc>
              <a:defRPr/>
            </a:pPr>
            <a:r>
              <a:rPr lang="zh-CN" altLang="en-US" b="1">
                <a:solidFill>
                  <a:srgbClr val="990000"/>
                </a:solidFill>
                <a:ea typeface="楷体_GB2312" charset="0"/>
              </a:rPr>
              <a:t>	</a:t>
            </a:r>
            <a:r>
              <a:rPr lang="en-US" altLang="zh-CN" b="1">
                <a:solidFill>
                  <a:srgbClr val="990000"/>
                </a:solidFill>
                <a:ea typeface="楷体_GB2312" charset="0"/>
              </a:rPr>
              <a:t>if</a:t>
            </a:r>
            <a:r>
              <a:rPr lang="en-US" altLang="zh-CN">
                <a:solidFill>
                  <a:srgbClr val="990000"/>
                </a:solidFill>
                <a:ea typeface="楷体_GB2312" charset="0"/>
              </a:rPr>
              <a:t> (fa </a:t>
            </a:r>
            <a:r>
              <a:rPr lang="en-US" altLang="zh-CN" b="1">
                <a:solidFill>
                  <a:srgbClr val="990000"/>
                </a:solidFill>
                <a:ea typeface="楷体_GB2312" charset="0"/>
              </a:rPr>
              <a:t>==</a:t>
            </a:r>
            <a:r>
              <a:rPr lang="en-US" altLang="zh-CN">
                <a:solidFill>
                  <a:srgbClr val="990000"/>
                </a:solidFill>
                <a:ea typeface="楷体_GB2312" charset="0"/>
              </a:rPr>
              <a:t> </a:t>
            </a:r>
            <a:r>
              <a:rPr lang="en-US" altLang="zh-CN">
                <a:solidFill>
                  <a:srgbClr val="990000"/>
                </a:solidFill>
                <a:ea typeface="楷体_GB2312" charset="0"/>
                <a:sym typeface="Symbol" charset="2"/>
              </a:rPr>
              <a:t></a:t>
            </a:r>
            <a:r>
              <a:rPr lang="en-US" altLang="zh-CN">
                <a:solidFill>
                  <a:srgbClr val="990000"/>
                </a:solidFill>
                <a:ea typeface="楷体_GB2312" charset="0"/>
              </a:rPr>
              <a:t> </a:t>
            </a:r>
            <a:r>
              <a:rPr lang="en-US" altLang="zh-CN">
                <a:solidFill>
                  <a:srgbClr val="990000"/>
                </a:solidFill>
                <a:ea typeface="楷体_GB2312" charset="0"/>
                <a:sym typeface="Symbol" charset="2"/>
              </a:rPr>
              <a:t></a:t>
            </a:r>
            <a:r>
              <a:rPr lang="en-US" altLang="zh-CN">
                <a:solidFill>
                  <a:srgbClr val="990000"/>
                </a:solidFill>
                <a:ea typeface="楷体_GB2312" charset="0"/>
              </a:rPr>
              <a:t>)  T = p;     // </a:t>
            </a:r>
            <a:r>
              <a:rPr lang="zh-CN" altLang="en-US">
                <a:solidFill>
                  <a:srgbClr val="990000"/>
                </a:solidFill>
                <a:ea typeface="楷体_GB2312" charset="0"/>
              </a:rPr>
              <a:t>所建为根结点</a:t>
            </a:r>
          </a:p>
          <a:p>
            <a:pPr eaLnBrk="1" hangingPunct="1">
              <a:lnSpc>
                <a:spcPct val="115000"/>
              </a:lnSpc>
              <a:defRPr/>
            </a:pPr>
            <a:r>
              <a:rPr lang="zh-CN" altLang="en-US" b="1">
                <a:solidFill>
                  <a:srgbClr val="990000"/>
                </a:solidFill>
                <a:ea typeface="楷体_GB2312" charset="0"/>
              </a:rPr>
              <a:t>        </a:t>
            </a:r>
            <a:r>
              <a:rPr lang="en-US" altLang="zh-CN" b="1">
                <a:solidFill>
                  <a:srgbClr val="990000"/>
                </a:solidFill>
                <a:ea typeface="楷体_GB2312" charset="0"/>
              </a:rPr>
              <a:t>else {</a:t>
            </a:r>
            <a:r>
              <a:rPr lang="en-US" altLang="zh-CN" b="1">
                <a:ea typeface="楷体_GB2312" charset="0"/>
              </a:rPr>
              <a:t>	        </a:t>
            </a:r>
            <a:r>
              <a:rPr lang="en-US" altLang="zh-CN" b="1">
                <a:solidFill>
                  <a:srgbClr val="990000"/>
                </a:solidFill>
                <a:ea typeface="楷体_GB2312" charset="0"/>
              </a:rPr>
              <a:t>}     </a:t>
            </a:r>
            <a:r>
              <a:rPr lang="en-US" altLang="zh-CN">
                <a:solidFill>
                  <a:srgbClr val="990000"/>
                </a:solidFill>
                <a:ea typeface="楷体_GB2312" charset="0"/>
              </a:rPr>
              <a:t>// </a:t>
            </a:r>
            <a:r>
              <a:rPr lang="zh-CN" altLang="en-US">
                <a:solidFill>
                  <a:srgbClr val="990000"/>
                </a:solidFill>
                <a:ea typeface="楷体_GB2312" charset="0"/>
              </a:rPr>
              <a:t>非根结点的情况</a:t>
            </a:r>
            <a:endParaRPr lang="zh-CN" altLang="en-US" b="1">
              <a:solidFill>
                <a:srgbClr val="990000"/>
              </a:solidFill>
              <a:ea typeface="楷体_GB2312" charset="0"/>
            </a:endParaRPr>
          </a:p>
          <a:p>
            <a:pPr eaLnBrk="1" hangingPunct="1">
              <a:lnSpc>
                <a:spcPct val="115000"/>
              </a:lnSpc>
              <a:defRPr/>
            </a:pPr>
            <a:r>
              <a:rPr lang="zh-CN" altLang="en-US">
                <a:solidFill>
                  <a:srgbClr val="990000"/>
                </a:solidFill>
                <a:ea typeface="楷体_GB2312" charset="0"/>
              </a:rPr>
              <a:t>   </a:t>
            </a:r>
            <a:r>
              <a:rPr lang="en-US" altLang="zh-CN" b="1">
                <a:solidFill>
                  <a:srgbClr val="990000"/>
                </a:solidFill>
                <a:ea typeface="楷体_GB2312" charset="0"/>
              </a:rPr>
              <a:t>} </a:t>
            </a:r>
            <a:r>
              <a:rPr lang="en-US" altLang="zh-CN">
                <a:solidFill>
                  <a:srgbClr val="990000"/>
                </a:solidFill>
                <a:ea typeface="楷体_GB2312" charset="0"/>
              </a:rPr>
              <a:t>// for</a:t>
            </a:r>
            <a:endParaRPr lang="en-US" altLang="zh-CN" b="1">
              <a:solidFill>
                <a:srgbClr val="990000"/>
              </a:solidFill>
              <a:ea typeface="楷体_GB2312" charset="0"/>
            </a:endParaRPr>
          </a:p>
          <a:p>
            <a:pPr eaLnBrk="1" hangingPunct="1">
              <a:lnSpc>
                <a:spcPct val="115000"/>
              </a:lnSpc>
              <a:defRPr/>
            </a:pPr>
            <a:r>
              <a:rPr lang="en-US" altLang="zh-CN" b="1">
                <a:solidFill>
                  <a:srgbClr val="990000"/>
                </a:solidFill>
                <a:ea typeface="楷体_GB2312" charset="0"/>
              </a:rPr>
              <a:t>} </a:t>
            </a:r>
            <a:r>
              <a:rPr lang="en-US" altLang="zh-CN">
                <a:solidFill>
                  <a:srgbClr val="990000"/>
                </a:solidFill>
                <a:ea typeface="楷体_GB2312" charset="0"/>
              </a:rPr>
              <a:t>// CreateTree	</a:t>
            </a:r>
          </a:p>
        </p:txBody>
      </p:sp>
      <p:sp>
        <p:nvSpPr>
          <p:cNvPr id="201732" name="Text Box 4">
            <a:hlinkClick r:id="" action="ppaction://hlinkshowjump?jump=nextslide" highlightClick="1"/>
          </p:cNvPr>
          <p:cNvSpPr txBox="1">
            <a:spLocks noChangeArrowheads="1"/>
          </p:cNvSpPr>
          <p:nvPr/>
        </p:nvSpPr>
        <p:spPr bwMode="auto">
          <a:xfrm>
            <a:off x="2397125" y="4321175"/>
            <a:ext cx="1577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200" b="1">
                <a:solidFill>
                  <a:srgbClr val="003399"/>
                </a:solidFill>
              </a:rPr>
              <a:t> …   … </a:t>
            </a:r>
          </a:p>
        </p:txBody>
      </p:sp>
    </p:spTree>
  </p:cSld>
  <p:clrMapOvr>
    <a:masterClrMapping/>
  </p:clrMapOvr>
  <p:transition spd="med">
    <p:pull di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476375" y="874713"/>
            <a:ext cx="6169025"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dirty="0" err="1">
                <a:solidFill>
                  <a:srgbClr val="333399"/>
                </a:solidFill>
                <a:ea typeface="楷体_GB2312" charset="0"/>
              </a:rPr>
              <a:t>GetHead</a:t>
            </a:r>
            <a:r>
              <a:rPr lang="en-US" altLang="zh-CN" dirty="0">
                <a:solidFill>
                  <a:srgbClr val="333399"/>
                </a:solidFill>
                <a:ea typeface="楷体_GB2312" charset="0"/>
              </a:rPr>
              <a:t>(Q,s);  // </a:t>
            </a:r>
            <a:r>
              <a:rPr lang="zh-CN" altLang="zh-CN" dirty="0">
                <a:solidFill>
                  <a:srgbClr val="333399"/>
                </a:solidFill>
                <a:ea typeface="楷体_GB2312" charset="0"/>
              </a:rPr>
              <a:t>取队列头元素(指针值)</a:t>
            </a:r>
            <a:endParaRPr lang="en-US" altLang="zh-CN" dirty="0">
              <a:solidFill>
                <a:srgbClr val="333399"/>
              </a:solidFill>
              <a:ea typeface="楷体_GB2312" charset="0"/>
            </a:endParaRPr>
          </a:p>
          <a:p>
            <a:pPr eaLnBrk="1" hangingPunct="1">
              <a:lnSpc>
                <a:spcPct val="125000"/>
              </a:lnSpc>
              <a:defRPr/>
            </a:pPr>
            <a:r>
              <a:rPr lang="en-US" altLang="zh-CN" b="1" dirty="0">
                <a:solidFill>
                  <a:srgbClr val="333399"/>
                </a:solidFill>
                <a:ea typeface="楷体_GB2312" charset="0"/>
              </a:rPr>
              <a:t>while</a:t>
            </a:r>
            <a:r>
              <a:rPr lang="en-US" altLang="zh-CN" dirty="0">
                <a:solidFill>
                  <a:srgbClr val="333399"/>
                </a:solidFill>
                <a:ea typeface="楷体_GB2312" charset="0"/>
              </a:rPr>
              <a:t> (s-&gt;data </a:t>
            </a:r>
            <a:r>
              <a:rPr lang="en-US" altLang="zh-CN" b="1" dirty="0">
                <a:solidFill>
                  <a:srgbClr val="333399"/>
                </a:solidFill>
                <a:ea typeface="楷体_GB2312" charset="0"/>
              </a:rPr>
              <a:t>!=</a:t>
            </a:r>
            <a:r>
              <a:rPr lang="en-US" altLang="zh-CN" dirty="0">
                <a:solidFill>
                  <a:srgbClr val="333399"/>
                </a:solidFill>
                <a:ea typeface="楷体_GB2312" charset="0"/>
              </a:rPr>
              <a:t> fa ) </a:t>
            </a:r>
            <a:r>
              <a:rPr lang="en-US" altLang="zh-CN" b="1" dirty="0">
                <a:solidFill>
                  <a:srgbClr val="333399"/>
                </a:solidFill>
                <a:ea typeface="楷体_GB2312" charset="0"/>
              </a:rPr>
              <a:t>{ </a:t>
            </a:r>
            <a:r>
              <a:rPr lang="en-US" altLang="zh-CN" dirty="0">
                <a:solidFill>
                  <a:srgbClr val="333399"/>
                </a:solidFill>
                <a:ea typeface="楷体_GB2312" charset="0"/>
              </a:rPr>
              <a:t>// </a:t>
            </a:r>
            <a:r>
              <a:rPr lang="zh-CN" altLang="en-US" dirty="0">
                <a:solidFill>
                  <a:srgbClr val="333399"/>
                </a:solidFill>
                <a:ea typeface="楷体_GB2312" charset="0"/>
              </a:rPr>
              <a:t>查询双亲结点</a:t>
            </a:r>
          </a:p>
          <a:p>
            <a:pPr eaLnBrk="1" hangingPunct="1">
              <a:lnSpc>
                <a:spcPct val="125000"/>
              </a:lnSpc>
              <a:defRPr/>
            </a:pPr>
            <a:r>
              <a:rPr lang="zh-CN" altLang="en-US" dirty="0">
                <a:solidFill>
                  <a:srgbClr val="333399"/>
                </a:solidFill>
                <a:ea typeface="楷体_GB2312" charset="0"/>
              </a:rPr>
              <a:t>     </a:t>
            </a:r>
            <a:r>
              <a:rPr lang="en-US" altLang="zh-CN" dirty="0" err="1">
                <a:solidFill>
                  <a:srgbClr val="333399"/>
                </a:solidFill>
                <a:ea typeface="楷体_GB2312" charset="0"/>
              </a:rPr>
              <a:t>DeQueue</a:t>
            </a:r>
            <a:r>
              <a:rPr lang="en-US" altLang="zh-CN" dirty="0">
                <a:solidFill>
                  <a:srgbClr val="333399"/>
                </a:solidFill>
                <a:ea typeface="楷体_GB2312" charset="0"/>
              </a:rPr>
              <a:t>(Q,s);  </a:t>
            </a:r>
            <a:r>
              <a:rPr lang="en-US" altLang="zh-CN" dirty="0" err="1">
                <a:solidFill>
                  <a:srgbClr val="333399"/>
                </a:solidFill>
                <a:ea typeface="楷体_GB2312" charset="0"/>
              </a:rPr>
              <a:t>GetHead</a:t>
            </a:r>
            <a:r>
              <a:rPr lang="en-US" altLang="zh-CN" dirty="0">
                <a:solidFill>
                  <a:srgbClr val="333399"/>
                </a:solidFill>
                <a:ea typeface="楷体_GB2312" charset="0"/>
              </a:rPr>
              <a:t>(Q,s);</a:t>
            </a:r>
          </a:p>
          <a:p>
            <a:pPr eaLnBrk="1" hangingPunct="1">
              <a:lnSpc>
                <a:spcPct val="125000"/>
              </a:lnSpc>
              <a:defRPr/>
            </a:pPr>
            <a:r>
              <a:rPr lang="en-US" altLang="zh-CN" b="1" dirty="0">
                <a:solidFill>
                  <a:srgbClr val="333399"/>
                </a:solidFill>
                <a:ea typeface="楷体_GB2312" charset="0"/>
              </a:rPr>
              <a:t>}   </a:t>
            </a:r>
          </a:p>
          <a:p>
            <a:pPr eaLnBrk="1" hangingPunct="1">
              <a:lnSpc>
                <a:spcPct val="125000"/>
              </a:lnSpc>
              <a:defRPr/>
            </a:pPr>
            <a:r>
              <a:rPr lang="en-US" altLang="zh-CN" b="1" dirty="0">
                <a:solidFill>
                  <a:srgbClr val="333399"/>
                </a:solidFill>
                <a:ea typeface="楷体_GB2312" charset="0"/>
              </a:rPr>
              <a:t>if</a:t>
            </a:r>
            <a:r>
              <a:rPr lang="en-US" altLang="zh-CN" dirty="0">
                <a:solidFill>
                  <a:srgbClr val="333399"/>
                </a:solidFill>
                <a:ea typeface="楷体_GB2312" charset="0"/>
              </a:rPr>
              <a:t> (</a:t>
            </a:r>
            <a:r>
              <a:rPr lang="en-US" altLang="zh-CN" b="1" dirty="0">
                <a:solidFill>
                  <a:srgbClr val="333399"/>
                </a:solidFill>
                <a:ea typeface="楷体_GB2312" charset="0"/>
              </a:rPr>
              <a:t>!</a:t>
            </a:r>
            <a:r>
              <a:rPr lang="en-US" altLang="zh-CN" dirty="0">
                <a:solidFill>
                  <a:srgbClr val="333399"/>
                </a:solidFill>
                <a:ea typeface="楷体_GB2312" charset="0"/>
              </a:rPr>
              <a:t>(s-&gt;</a:t>
            </a:r>
            <a:r>
              <a:rPr lang="en-US" altLang="zh-CN" dirty="0" err="1">
                <a:solidFill>
                  <a:srgbClr val="333399"/>
                </a:solidFill>
                <a:ea typeface="楷体_GB2312" charset="0"/>
              </a:rPr>
              <a:t>firstchild</a:t>
            </a:r>
            <a:r>
              <a:rPr lang="en-US" altLang="zh-CN" dirty="0">
                <a:solidFill>
                  <a:srgbClr val="333399"/>
                </a:solidFill>
                <a:ea typeface="楷体_GB2312" charset="0"/>
              </a:rPr>
              <a:t>)) </a:t>
            </a:r>
          </a:p>
          <a:p>
            <a:pPr eaLnBrk="1" hangingPunct="1">
              <a:lnSpc>
                <a:spcPct val="125000"/>
              </a:lnSpc>
              <a:defRPr/>
            </a:pPr>
            <a:r>
              <a:rPr lang="en-US" altLang="zh-CN" dirty="0">
                <a:solidFill>
                  <a:srgbClr val="333399"/>
                </a:solidFill>
                <a:ea typeface="楷体_GB2312" charset="0"/>
              </a:rPr>
              <a:t>   </a:t>
            </a:r>
            <a:r>
              <a:rPr lang="en-US" altLang="zh-CN" b="1" dirty="0">
                <a:solidFill>
                  <a:srgbClr val="333399"/>
                </a:solidFill>
                <a:ea typeface="楷体_GB2312" charset="0"/>
              </a:rPr>
              <a:t>{</a:t>
            </a:r>
            <a:r>
              <a:rPr lang="en-US" altLang="zh-CN" dirty="0">
                <a:solidFill>
                  <a:srgbClr val="333399"/>
                </a:solidFill>
                <a:ea typeface="楷体_GB2312" charset="0"/>
              </a:rPr>
              <a:t> s-&gt;</a:t>
            </a:r>
            <a:r>
              <a:rPr lang="en-US" altLang="zh-CN" dirty="0" err="1">
                <a:solidFill>
                  <a:srgbClr val="333399"/>
                </a:solidFill>
                <a:ea typeface="楷体_GB2312" charset="0"/>
              </a:rPr>
              <a:t>firstchild</a:t>
            </a:r>
            <a:r>
              <a:rPr lang="en-US" altLang="zh-CN" dirty="0">
                <a:solidFill>
                  <a:srgbClr val="333399"/>
                </a:solidFill>
                <a:ea typeface="楷体_GB2312" charset="0"/>
              </a:rPr>
              <a:t> = p; r = p; </a:t>
            </a:r>
            <a:r>
              <a:rPr lang="en-US" altLang="zh-CN" b="1" dirty="0">
                <a:solidFill>
                  <a:srgbClr val="333399"/>
                </a:solidFill>
                <a:ea typeface="楷体_GB2312" charset="0"/>
              </a:rPr>
              <a:t>}</a:t>
            </a:r>
          </a:p>
          <a:p>
            <a:pPr eaLnBrk="1" hangingPunct="1">
              <a:lnSpc>
                <a:spcPct val="125000"/>
              </a:lnSpc>
              <a:defRPr/>
            </a:pPr>
            <a:r>
              <a:rPr lang="en-US" altLang="zh-CN" b="1" dirty="0">
                <a:solidFill>
                  <a:srgbClr val="333399"/>
                </a:solidFill>
                <a:ea typeface="楷体_GB2312" charset="0"/>
              </a:rPr>
              <a:t>                         </a:t>
            </a:r>
            <a:r>
              <a:rPr lang="en-US" altLang="zh-CN" dirty="0">
                <a:solidFill>
                  <a:srgbClr val="333399"/>
                </a:solidFill>
                <a:ea typeface="楷体_GB2312" charset="0"/>
              </a:rPr>
              <a:t>// </a:t>
            </a:r>
            <a:r>
              <a:rPr lang="zh-CN" altLang="en-US" dirty="0">
                <a:solidFill>
                  <a:srgbClr val="333399"/>
                </a:solidFill>
                <a:ea typeface="楷体_GB2312" charset="0"/>
              </a:rPr>
              <a:t>链接第一个孩子结点</a:t>
            </a:r>
          </a:p>
          <a:p>
            <a:pPr eaLnBrk="1" hangingPunct="1">
              <a:lnSpc>
                <a:spcPct val="125000"/>
              </a:lnSpc>
              <a:defRPr/>
            </a:pPr>
            <a:r>
              <a:rPr lang="en-US" altLang="zh-CN" b="1" dirty="0">
                <a:solidFill>
                  <a:srgbClr val="333399"/>
                </a:solidFill>
                <a:ea typeface="楷体_GB2312" charset="0"/>
              </a:rPr>
              <a:t>else</a:t>
            </a:r>
            <a:r>
              <a:rPr lang="en-US" altLang="zh-CN" dirty="0">
                <a:solidFill>
                  <a:srgbClr val="333399"/>
                </a:solidFill>
                <a:ea typeface="楷体_GB2312" charset="0"/>
              </a:rPr>
              <a:t> </a:t>
            </a:r>
            <a:r>
              <a:rPr lang="en-US" altLang="zh-CN" b="1" dirty="0">
                <a:solidFill>
                  <a:srgbClr val="333399"/>
                </a:solidFill>
                <a:ea typeface="楷体_GB2312" charset="0"/>
              </a:rPr>
              <a:t>{</a:t>
            </a:r>
            <a:r>
              <a:rPr lang="en-US" altLang="zh-CN" dirty="0">
                <a:solidFill>
                  <a:srgbClr val="333399"/>
                </a:solidFill>
                <a:ea typeface="楷体_GB2312" charset="0"/>
              </a:rPr>
              <a:t> r-&gt;</a:t>
            </a:r>
            <a:r>
              <a:rPr lang="en-US" altLang="zh-CN" dirty="0" err="1">
                <a:solidFill>
                  <a:srgbClr val="333399"/>
                </a:solidFill>
                <a:ea typeface="楷体_GB2312" charset="0"/>
              </a:rPr>
              <a:t>nextsibling</a:t>
            </a:r>
            <a:r>
              <a:rPr lang="en-US" altLang="zh-CN" dirty="0">
                <a:solidFill>
                  <a:srgbClr val="333399"/>
                </a:solidFill>
                <a:ea typeface="楷体_GB2312" charset="0"/>
              </a:rPr>
              <a:t> = p;  r = p;  </a:t>
            </a:r>
            <a:r>
              <a:rPr lang="en-US" altLang="zh-CN" b="1" dirty="0">
                <a:solidFill>
                  <a:srgbClr val="333399"/>
                </a:solidFill>
                <a:ea typeface="楷体_GB2312" charset="0"/>
              </a:rPr>
              <a:t>}</a:t>
            </a:r>
          </a:p>
          <a:p>
            <a:pPr eaLnBrk="1" hangingPunct="1">
              <a:lnSpc>
                <a:spcPct val="125000"/>
              </a:lnSpc>
              <a:defRPr/>
            </a:pPr>
            <a:r>
              <a:rPr lang="en-US" altLang="zh-CN" b="1" dirty="0">
                <a:solidFill>
                  <a:srgbClr val="333399"/>
                </a:solidFill>
                <a:ea typeface="楷体_GB2312" charset="0"/>
              </a:rPr>
              <a:t>                           </a:t>
            </a:r>
            <a:r>
              <a:rPr lang="en-US" altLang="zh-CN" dirty="0">
                <a:solidFill>
                  <a:srgbClr val="333399"/>
                </a:solidFill>
                <a:ea typeface="楷体_GB2312" charset="0"/>
              </a:rPr>
              <a:t>// </a:t>
            </a:r>
            <a:r>
              <a:rPr lang="zh-CN" altLang="en-US" dirty="0">
                <a:solidFill>
                  <a:srgbClr val="333399"/>
                </a:solidFill>
                <a:ea typeface="楷体_GB2312" charset="0"/>
              </a:rPr>
              <a:t>链接其它孩子结点</a:t>
            </a:r>
            <a:r>
              <a:rPr lang="zh-CN" altLang="en-US" b="1" dirty="0">
                <a:solidFill>
                  <a:srgbClr val="333399"/>
                </a:solidFill>
                <a:ea typeface="楷体_GB2312" charset="0"/>
              </a:rPr>
              <a:t> </a:t>
            </a:r>
          </a:p>
        </p:txBody>
      </p:sp>
    </p:spTree>
  </p:cSld>
  <p:clrMapOvr>
    <a:masterClrMapping/>
  </p:clrMapOvr>
  <p:transition spd="med">
    <p:pull di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539750" y="260350"/>
            <a:ext cx="5110163" cy="688975"/>
          </a:xfrm>
        </p:spPr>
        <p:txBody>
          <a:bodyPr/>
          <a:lstStyle/>
          <a:p>
            <a:pPr eaLnBrk="1" hangingPunct="1"/>
            <a:r>
              <a:rPr lang="en-US" altLang="zh-CN" sz="3200" b="1">
                <a:solidFill>
                  <a:srgbClr val="008080"/>
                </a:solidFill>
                <a:latin typeface="楷体_GB2312" charset="0"/>
                <a:ea typeface="楷体_GB2312" charset="0"/>
              </a:rPr>
              <a:t>6.6  </a:t>
            </a:r>
            <a:r>
              <a:rPr lang="zh-CN" altLang="en-US" sz="3200" b="1">
                <a:solidFill>
                  <a:srgbClr val="008080"/>
                </a:solidFill>
                <a:latin typeface="楷体_GB2312" charset="0"/>
                <a:ea typeface="楷体_GB2312" charset="0"/>
              </a:rPr>
              <a:t>赫夫曼树及其应用</a:t>
            </a:r>
            <a:r>
              <a:rPr lang="zh-CN" altLang="en-US" sz="3600" b="1">
                <a:solidFill>
                  <a:srgbClr val="008080"/>
                </a:solidFill>
                <a:latin typeface="隶书" charset="0"/>
                <a:ea typeface="隶书" charset="0"/>
              </a:rPr>
              <a:t> </a:t>
            </a:r>
            <a:endParaRPr lang="zh-CN" altLang="en-US" sz="3600" b="1">
              <a:solidFill>
                <a:srgbClr val="008080"/>
              </a:solidFill>
              <a:ea typeface="楷体_GB2312" charset="0"/>
            </a:endParaRPr>
          </a:p>
        </p:txBody>
      </p:sp>
      <p:sp>
        <p:nvSpPr>
          <p:cNvPr id="152580" name="Text Box 4">
            <a:hlinkClick r:id="" action="ppaction://hlinkshowjump?jump=nextslide"/>
          </p:cNvPr>
          <p:cNvSpPr txBox="1">
            <a:spLocks noChangeArrowheads="1"/>
          </p:cNvSpPr>
          <p:nvPr/>
        </p:nvSpPr>
        <p:spPr bwMode="auto">
          <a:xfrm>
            <a:off x="1931988" y="330835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1" name="Text Box 5">
            <a:hlinkClick r:id="rId2" action="ppaction://hlinksldjump"/>
          </p:cNvPr>
          <p:cNvSpPr txBox="1">
            <a:spLocks noChangeArrowheads="1"/>
          </p:cNvSpPr>
          <p:nvPr/>
        </p:nvSpPr>
        <p:spPr bwMode="auto">
          <a:xfrm>
            <a:off x="1909763" y="429895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2" name="Text Box 6">
            <a:hlinkClick r:id="rId3" action="ppaction://hlinksldjump"/>
          </p:cNvPr>
          <p:cNvSpPr txBox="1">
            <a:spLocks noChangeArrowheads="1"/>
          </p:cNvSpPr>
          <p:nvPr/>
        </p:nvSpPr>
        <p:spPr bwMode="auto">
          <a:xfrm>
            <a:off x="533400" y="499268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4" name="Text Box 8"/>
          <p:cNvSpPr txBox="1">
            <a:spLocks noChangeArrowheads="1"/>
          </p:cNvSpPr>
          <p:nvPr/>
        </p:nvSpPr>
        <p:spPr bwMode="auto">
          <a:xfrm>
            <a:off x="395288" y="1052513"/>
            <a:ext cx="355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00FF"/>
                </a:solidFill>
                <a:ea typeface="楷体_GB2312" charset="0"/>
              </a:rPr>
              <a:t> </a:t>
            </a:r>
            <a:r>
              <a:rPr lang="en-US" altLang="zh-CN" sz="3200" b="1">
                <a:solidFill>
                  <a:srgbClr val="0000FF"/>
                </a:solidFill>
                <a:latin typeface="楷体_GB2312" charset="0"/>
                <a:ea typeface="楷体_GB2312" charset="0"/>
              </a:rPr>
              <a:t>6.6.1 </a:t>
            </a:r>
            <a:r>
              <a:rPr lang="zh-CN" altLang="en-US" sz="3200" b="1">
                <a:solidFill>
                  <a:srgbClr val="0000FF"/>
                </a:solidFill>
                <a:latin typeface="楷体_GB2312" charset="0"/>
                <a:ea typeface="楷体_GB2312" charset="0"/>
              </a:rPr>
              <a:t>最优二叉树</a:t>
            </a:r>
          </a:p>
        </p:txBody>
      </p:sp>
      <p:sp>
        <p:nvSpPr>
          <p:cNvPr id="152585" name="Text Box 9"/>
          <p:cNvSpPr txBox="1">
            <a:spLocks noChangeArrowheads="1"/>
          </p:cNvSpPr>
          <p:nvPr/>
        </p:nvSpPr>
        <p:spPr bwMode="auto">
          <a:xfrm>
            <a:off x="1250950" y="3748088"/>
            <a:ext cx="640715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Aft>
                <a:spcPct val="20000"/>
              </a:spcAft>
              <a:defRPr/>
            </a:pPr>
            <a:r>
              <a:rPr lang="zh-CN" altLang="en-US" b="1">
                <a:solidFill>
                  <a:srgbClr val="800080"/>
                </a:solidFill>
                <a:ea typeface="楷体_GB2312" charset="0"/>
              </a:rPr>
              <a:t>树的路径长度</a:t>
            </a:r>
            <a:r>
              <a:rPr lang="zh-CN" altLang="en-US">
                <a:solidFill>
                  <a:srgbClr val="006666"/>
                </a:solidFill>
                <a:ea typeface="楷体_GB2312" charset="0"/>
              </a:rPr>
              <a:t>定义为：</a:t>
            </a:r>
            <a:endParaRPr lang="zh-CN" altLang="en-US">
              <a:ea typeface="楷体_GB2312" charset="0"/>
            </a:endParaRPr>
          </a:p>
          <a:p>
            <a:pPr eaLnBrk="1" hangingPunct="1">
              <a:lnSpc>
                <a:spcPct val="110000"/>
              </a:lnSpc>
              <a:spcAft>
                <a:spcPct val="20000"/>
              </a:spcAft>
              <a:defRPr/>
            </a:pPr>
            <a:r>
              <a:rPr lang="zh-CN" altLang="en-US">
                <a:ea typeface="楷体_GB2312" charset="0"/>
              </a:rPr>
              <a:t>      </a:t>
            </a:r>
            <a:r>
              <a:rPr lang="zh-CN" altLang="en-US">
                <a:solidFill>
                  <a:srgbClr val="006666"/>
                </a:solidFill>
                <a:ea typeface="楷体_GB2312" charset="0"/>
              </a:rPr>
              <a:t>从树根到每个结点的路径长度之和。</a:t>
            </a:r>
            <a:endParaRPr lang="zh-CN" altLang="en-US">
              <a:ea typeface="楷体_GB2312" charset="0"/>
            </a:endParaRPr>
          </a:p>
        </p:txBody>
      </p:sp>
      <p:sp>
        <p:nvSpPr>
          <p:cNvPr id="152586" name="Text Box 10"/>
          <p:cNvSpPr txBox="1">
            <a:spLocks noChangeArrowheads="1"/>
          </p:cNvSpPr>
          <p:nvPr/>
        </p:nvSpPr>
        <p:spPr bwMode="auto">
          <a:xfrm>
            <a:off x="1155700" y="1587500"/>
            <a:ext cx="744855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en-US" altLang="zh-CN" b="1">
                <a:solidFill>
                  <a:srgbClr val="800080"/>
                </a:solidFill>
                <a:ea typeface="楷体_GB2312" charset="0"/>
              </a:rPr>
              <a:t> </a:t>
            </a:r>
            <a:r>
              <a:rPr lang="zh-CN" altLang="en-US" b="1">
                <a:solidFill>
                  <a:srgbClr val="800080"/>
                </a:solidFill>
                <a:ea typeface="楷体_GB2312" charset="0"/>
              </a:rPr>
              <a:t>结点的路径长度</a:t>
            </a:r>
            <a:r>
              <a:rPr lang="zh-CN" altLang="en-US">
                <a:ea typeface="楷体_GB2312" charset="0"/>
              </a:rPr>
              <a:t>定义为：</a:t>
            </a:r>
          </a:p>
          <a:p>
            <a:pPr eaLnBrk="1" hangingPunct="1">
              <a:lnSpc>
                <a:spcPct val="115000"/>
              </a:lnSpc>
              <a:spcAft>
                <a:spcPct val="20000"/>
              </a:spcAft>
              <a:defRPr/>
            </a:pPr>
            <a:r>
              <a:rPr lang="zh-CN" altLang="en-US">
                <a:ea typeface="楷体_GB2312" charset="0"/>
              </a:rPr>
              <a:t>        </a:t>
            </a:r>
            <a:r>
              <a:rPr lang="zh-CN" altLang="en-US">
                <a:solidFill>
                  <a:srgbClr val="006666"/>
                </a:solidFill>
                <a:ea typeface="楷体_GB2312" charset="0"/>
              </a:rPr>
              <a:t>从树中一个结点到另一个结点之间的分支构成这两个结点之间的路径，路经上的分支数目称作</a:t>
            </a:r>
            <a:r>
              <a:rPr lang="zh-CN" altLang="en-US">
                <a:solidFill>
                  <a:srgbClr val="990000"/>
                </a:solidFill>
                <a:ea typeface="楷体_GB2312" charset="0"/>
              </a:rPr>
              <a:t>路经长度</a:t>
            </a:r>
            <a:r>
              <a:rPr lang="zh-CN" altLang="en-US">
                <a:solidFill>
                  <a:srgbClr val="006666"/>
                </a:solidFill>
                <a:ea typeface="楷体_GB2312" charset="0"/>
              </a:rPr>
              <a:t>。</a:t>
            </a:r>
            <a:endParaRPr lang="zh-CN" altLang="en-US"/>
          </a:p>
        </p:txBody>
      </p:sp>
      <p:pic>
        <p:nvPicPr>
          <p:cNvPr id="152587" name="Picture 11"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58950"/>
            <a:ext cx="309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8" name="Picture 12"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46513"/>
            <a:ext cx="30956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9" name="Text Box 13"/>
          <p:cNvSpPr txBox="1">
            <a:spLocks noChangeArrowheads="1"/>
          </p:cNvSpPr>
          <p:nvPr/>
        </p:nvSpPr>
        <p:spPr bwMode="auto">
          <a:xfrm>
            <a:off x="1250950" y="4833938"/>
            <a:ext cx="7497763"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Aft>
                <a:spcPct val="20000"/>
              </a:spcAft>
              <a:defRPr/>
            </a:pPr>
            <a:r>
              <a:rPr lang="zh-CN" altLang="en-US" b="1">
                <a:solidFill>
                  <a:srgbClr val="800080"/>
                </a:solidFill>
                <a:ea typeface="楷体_GB2312" charset="0"/>
              </a:rPr>
              <a:t>结点的带权路径长度</a:t>
            </a:r>
            <a:r>
              <a:rPr lang="zh-CN" altLang="en-US">
                <a:solidFill>
                  <a:srgbClr val="006666"/>
                </a:solidFill>
                <a:ea typeface="楷体_GB2312" charset="0"/>
              </a:rPr>
              <a:t>定义为：</a:t>
            </a:r>
            <a:endParaRPr lang="zh-CN" altLang="en-US">
              <a:ea typeface="楷体_GB2312" charset="0"/>
            </a:endParaRPr>
          </a:p>
          <a:p>
            <a:pPr eaLnBrk="1" hangingPunct="1">
              <a:lnSpc>
                <a:spcPct val="110000"/>
              </a:lnSpc>
              <a:spcAft>
                <a:spcPct val="20000"/>
              </a:spcAft>
              <a:defRPr/>
            </a:pPr>
            <a:r>
              <a:rPr lang="zh-CN" altLang="en-US">
                <a:ea typeface="楷体_GB2312" charset="0"/>
              </a:rPr>
              <a:t>      </a:t>
            </a:r>
            <a:r>
              <a:rPr lang="zh-CN" altLang="en-US">
                <a:solidFill>
                  <a:srgbClr val="006666"/>
                </a:solidFill>
                <a:ea typeface="楷体_GB2312" charset="0"/>
              </a:rPr>
              <a:t>从该结点到树根之间的路经长度与结点上权的乘积。</a:t>
            </a:r>
            <a:endParaRPr lang="zh-CN" altLang="en-US">
              <a:ea typeface="楷体_GB2312" charset="0"/>
            </a:endParaRPr>
          </a:p>
        </p:txBody>
      </p:sp>
      <p:pic>
        <p:nvPicPr>
          <p:cNvPr id="152590" name="Picture 14" descr="Green and Black Diam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932363"/>
            <a:ext cx="30956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20713" y="476250"/>
            <a:ext cx="8199437"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b="1">
                <a:solidFill>
                  <a:srgbClr val="800080"/>
                </a:solidFill>
                <a:ea typeface="楷体_GB2312" charset="0"/>
              </a:rPr>
              <a:t>  </a:t>
            </a:r>
            <a:r>
              <a:rPr lang="zh-CN" altLang="en-US" b="1">
                <a:solidFill>
                  <a:srgbClr val="800080"/>
                </a:solidFill>
                <a:ea typeface="楷体_GB2312" charset="0"/>
              </a:rPr>
              <a:t>树的带权路径长度</a:t>
            </a:r>
            <a:r>
              <a:rPr lang="zh-CN" altLang="en-US">
                <a:solidFill>
                  <a:srgbClr val="006666"/>
                </a:solidFill>
                <a:ea typeface="楷体_GB2312" charset="0"/>
              </a:rPr>
              <a:t>定义为：</a:t>
            </a:r>
          </a:p>
          <a:p>
            <a:pPr eaLnBrk="1" hangingPunct="1">
              <a:lnSpc>
                <a:spcPct val="125000"/>
              </a:lnSpc>
              <a:defRPr/>
            </a:pPr>
            <a:r>
              <a:rPr lang="zh-CN" altLang="en-US">
                <a:solidFill>
                  <a:srgbClr val="006666"/>
                </a:solidFill>
                <a:ea typeface="楷体_GB2312" charset="0"/>
              </a:rPr>
              <a:t>     树中所有</a:t>
            </a:r>
            <a:r>
              <a:rPr lang="zh-CN" altLang="en-US" b="1">
                <a:solidFill>
                  <a:srgbClr val="333399"/>
                </a:solidFill>
                <a:ea typeface="楷体_GB2312" charset="0"/>
              </a:rPr>
              <a:t>叶子结点的带权路径长度</a:t>
            </a:r>
            <a:r>
              <a:rPr lang="zh-CN" altLang="en-US">
                <a:solidFill>
                  <a:srgbClr val="006666"/>
                </a:solidFill>
                <a:ea typeface="楷体_GB2312" charset="0"/>
              </a:rPr>
              <a:t>之和。记作：</a:t>
            </a:r>
          </a:p>
          <a:p>
            <a:pPr eaLnBrk="1" hangingPunct="1">
              <a:lnSpc>
                <a:spcPct val="125000"/>
              </a:lnSpc>
              <a:defRPr/>
            </a:pPr>
            <a:r>
              <a:rPr lang="zh-CN" altLang="en-US">
                <a:solidFill>
                  <a:srgbClr val="006666"/>
                </a:solidFill>
                <a:ea typeface="楷体_GB2312" charset="0"/>
              </a:rPr>
              <a:t>     </a:t>
            </a:r>
            <a:r>
              <a:rPr lang="en-US" altLang="zh-CN">
                <a:solidFill>
                  <a:srgbClr val="006666"/>
                </a:solidFill>
                <a:ea typeface="楷体_GB2312" charset="0"/>
              </a:rPr>
              <a:t>WPL(T) = </a:t>
            </a:r>
            <a:r>
              <a:rPr lang="en-US" altLang="zh-CN">
                <a:solidFill>
                  <a:srgbClr val="006666"/>
                </a:solidFill>
                <a:ea typeface="楷体_GB2312" charset="0"/>
                <a:sym typeface="Symbol" charset="2"/>
              </a:rPr>
              <a:t></a:t>
            </a:r>
            <a:r>
              <a:rPr lang="en-US" altLang="zh-CN">
                <a:solidFill>
                  <a:srgbClr val="006666"/>
                </a:solidFill>
                <a:ea typeface="楷体_GB2312" charset="0"/>
              </a:rPr>
              <a:t>w</a:t>
            </a:r>
            <a:r>
              <a:rPr lang="en-US" altLang="zh-CN" baseline="-25000">
                <a:solidFill>
                  <a:srgbClr val="006666"/>
                </a:solidFill>
                <a:ea typeface="楷体_GB2312" charset="0"/>
              </a:rPr>
              <a:t>k</a:t>
            </a:r>
            <a:r>
              <a:rPr lang="en-US" altLang="zh-CN">
                <a:solidFill>
                  <a:srgbClr val="006666"/>
                </a:solidFill>
                <a:ea typeface="楷体_GB2312" charset="0"/>
              </a:rPr>
              <a:t>l</a:t>
            </a:r>
            <a:r>
              <a:rPr lang="en-US" altLang="zh-CN" baseline="-25000">
                <a:solidFill>
                  <a:srgbClr val="006666"/>
                </a:solidFill>
                <a:ea typeface="楷体_GB2312" charset="0"/>
              </a:rPr>
              <a:t>k </a:t>
            </a:r>
            <a:r>
              <a:rPr lang="en-US" altLang="zh-CN">
                <a:solidFill>
                  <a:srgbClr val="006666"/>
                </a:solidFill>
                <a:ea typeface="楷体_GB2312" charset="0"/>
              </a:rPr>
              <a:t>(</a:t>
            </a:r>
            <a:r>
              <a:rPr lang="zh-CN" altLang="en-US">
                <a:solidFill>
                  <a:srgbClr val="006666"/>
                </a:solidFill>
                <a:ea typeface="楷体_GB2312" charset="0"/>
              </a:rPr>
              <a:t>对所有叶子结点</a:t>
            </a:r>
            <a:r>
              <a:rPr lang="en-US" altLang="zh-CN">
                <a:solidFill>
                  <a:srgbClr val="006666"/>
                </a:solidFill>
                <a:ea typeface="楷体_GB2312" charset="0"/>
              </a:rPr>
              <a:t>)</a:t>
            </a:r>
            <a:r>
              <a:rPr lang="zh-CN" altLang="en-US">
                <a:solidFill>
                  <a:srgbClr val="006666"/>
                </a:solidFill>
                <a:ea typeface="楷体_GB2312" charset="0"/>
              </a:rPr>
              <a:t>。</a:t>
            </a:r>
            <a:endParaRPr lang="zh-CN" altLang="en-US">
              <a:solidFill>
                <a:srgbClr val="006666"/>
              </a:solidFill>
            </a:endParaRPr>
          </a:p>
        </p:txBody>
      </p:sp>
      <p:pic>
        <p:nvPicPr>
          <p:cNvPr id="144394"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685800"/>
            <a:ext cx="309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7" name="Text Box 13"/>
          <p:cNvSpPr txBox="1">
            <a:spLocks noChangeArrowheads="1"/>
          </p:cNvSpPr>
          <p:nvPr/>
        </p:nvSpPr>
        <p:spPr bwMode="auto">
          <a:xfrm>
            <a:off x="354013" y="2924944"/>
            <a:ext cx="8208963"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dirty="0">
                <a:ea typeface="楷体_GB2312" charset="0"/>
              </a:rPr>
              <a:t>        </a:t>
            </a:r>
            <a:r>
              <a:rPr lang="zh-CN" altLang="en-US" sz="2600" dirty="0">
                <a:solidFill>
                  <a:srgbClr val="006666"/>
                </a:solidFill>
                <a:ea typeface="楷体_GB2312" charset="0"/>
              </a:rPr>
              <a:t>假设有</a:t>
            </a:r>
            <a:r>
              <a:rPr lang="en-US" altLang="zh-CN" sz="2600" dirty="0">
                <a:solidFill>
                  <a:srgbClr val="006666"/>
                </a:solidFill>
                <a:ea typeface="楷体_GB2312" charset="0"/>
              </a:rPr>
              <a:t>n</a:t>
            </a:r>
            <a:r>
              <a:rPr lang="zh-CN" altLang="en-US" sz="2600" dirty="0">
                <a:solidFill>
                  <a:srgbClr val="006666"/>
                </a:solidFill>
                <a:ea typeface="楷体_GB2312" charset="0"/>
              </a:rPr>
              <a:t>个权值</a:t>
            </a:r>
            <a:r>
              <a:rPr lang="en-US" altLang="zh-CN" sz="2600" dirty="0">
                <a:solidFill>
                  <a:srgbClr val="006666"/>
                </a:solidFill>
                <a:ea typeface="楷体_GB2312" charset="0"/>
                <a:cs typeface="Times New Roman" charset="0"/>
              </a:rPr>
              <a:t>{w</a:t>
            </a:r>
            <a:r>
              <a:rPr lang="en-US" altLang="zh-CN" sz="2600" baseline="-25000" dirty="0">
                <a:solidFill>
                  <a:srgbClr val="006666"/>
                </a:solidFill>
                <a:ea typeface="楷体_GB2312" charset="0"/>
                <a:cs typeface="Times New Roman" charset="0"/>
              </a:rPr>
              <a:t>1</a:t>
            </a:r>
            <a:r>
              <a:rPr lang="en-US" altLang="zh-CN" sz="2600" dirty="0">
                <a:solidFill>
                  <a:srgbClr val="006666"/>
                </a:solidFill>
                <a:ea typeface="楷体_GB2312" charset="0"/>
                <a:cs typeface="Times New Roman" charset="0"/>
              </a:rPr>
              <a:t>,w</a:t>
            </a:r>
            <a:r>
              <a:rPr lang="en-US" altLang="zh-CN" sz="2600" baseline="-25000" dirty="0">
                <a:solidFill>
                  <a:srgbClr val="006666"/>
                </a:solidFill>
                <a:ea typeface="楷体_GB2312" charset="0"/>
                <a:cs typeface="Times New Roman" charset="0"/>
              </a:rPr>
              <a:t>2</a:t>
            </a:r>
            <a:r>
              <a:rPr lang="en-US" altLang="zh-CN" sz="2600" dirty="0">
                <a:solidFill>
                  <a:srgbClr val="006666"/>
                </a:solidFill>
                <a:ea typeface="楷体_GB2312" charset="0"/>
                <a:cs typeface="Times New Roman" charset="0"/>
              </a:rPr>
              <a:t>,…</a:t>
            </a:r>
            <a:r>
              <a:rPr lang="en-US" altLang="zh-CN" sz="2600" dirty="0" err="1">
                <a:solidFill>
                  <a:srgbClr val="006666"/>
                </a:solidFill>
                <a:ea typeface="楷体_GB2312" charset="0"/>
                <a:cs typeface="Times New Roman" charset="0"/>
              </a:rPr>
              <a:t>w</a:t>
            </a:r>
            <a:r>
              <a:rPr lang="en-US" altLang="zh-CN" sz="2600" baseline="-25000" dirty="0" err="1">
                <a:solidFill>
                  <a:srgbClr val="006666"/>
                </a:solidFill>
                <a:ea typeface="楷体_GB2312" charset="0"/>
                <a:cs typeface="Times New Roman" charset="0"/>
              </a:rPr>
              <a:t>n</a:t>
            </a:r>
            <a:r>
              <a:rPr lang="en-US" altLang="zh-CN" sz="2600" dirty="0">
                <a:solidFill>
                  <a:srgbClr val="006666"/>
                </a:solidFill>
                <a:ea typeface="楷体_GB2312" charset="0"/>
                <a:cs typeface="Times New Roman" charset="0"/>
              </a:rPr>
              <a:t>}</a:t>
            </a:r>
            <a:r>
              <a:rPr lang="zh-CN" altLang="en-US" sz="2600" dirty="0">
                <a:solidFill>
                  <a:srgbClr val="006666"/>
                </a:solidFill>
                <a:ea typeface="楷体_GB2312" charset="0"/>
                <a:cs typeface="Times New Roman" charset="0"/>
              </a:rPr>
              <a:t>，试构造一棵</a:t>
            </a:r>
            <a:r>
              <a:rPr lang="zh-CN" altLang="en-US" sz="2600" dirty="0">
                <a:solidFill>
                  <a:srgbClr val="006666"/>
                </a:solidFill>
                <a:ea typeface="楷体_GB2312" charset="0"/>
              </a:rPr>
              <a:t>有 </a:t>
            </a:r>
            <a:r>
              <a:rPr lang="en-US" altLang="zh-CN" sz="2600" i="1" dirty="0">
                <a:solidFill>
                  <a:srgbClr val="006666"/>
                </a:solidFill>
                <a:ea typeface="楷体_GB2312" charset="0"/>
              </a:rPr>
              <a:t>n </a:t>
            </a:r>
            <a:r>
              <a:rPr lang="zh-CN" altLang="en-US" sz="2600" dirty="0">
                <a:solidFill>
                  <a:srgbClr val="006666"/>
                </a:solidFill>
                <a:ea typeface="楷体_GB2312" charset="0"/>
              </a:rPr>
              <a:t>个叶子结点的二叉树，每个叶结点带权为</a:t>
            </a:r>
            <a:r>
              <a:rPr lang="en-US" altLang="zh-CN" sz="2600" dirty="0" err="1">
                <a:solidFill>
                  <a:srgbClr val="006666"/>
                </a:solidFill>
                <a:ea typeface="楷体_GB2312" charset="0"/>
              </a:rPr>
              <a:t>w</a:t>
            </a:r>
            <a:r>
              <a:rPr lang="en-US" altLang="zh-CN" sz="2600" baseline="-25000" dirty="0" err="1">
                <a:solidFill>
                  <a:srgbClr val="006666"/>
                </a:solidFill>
                <a:ea typeface="楷体_GB2312" charset="0"/>
              </a:rPr>
              <a:t>i</a:t>
            </a:r>
            <a:r>
              <a:rPr lang="zh-CN" altLang="en-US" sz="2600" dirty="0">
                <a:solidFill>
                  <a:srgbClr val="006666"/>
                </a:solidFill>
                <a:ea typeface="楷体_GB2312" charset="0"/>
              </a:rPr>
              <a:t>，则其中</a:t>
            </a:r>
            <a:r>
              <a:rPr lang="zh-CN" altLang="en-US" sz="2600" b="1" dirty="0">
                <a:solidFill>
                  <a:srgbClr val="990000"/>
                </a:solidFill>
                <a:ea typeface="楷体_GB2312" charset="0"/>
              </a:rPr>
              <a:t>带权路径长度</a:t>
            </a:r>
            <a:r>
              <a:rPr lang="en-US" altLang="zh-CN" sz="2600" b="1" dirty="0">
                <a:solidFill>
                  <a:srgbClr val="990000"/>
                </a:solidFill>
                <a:latin typeface="宋体" charset="-122"/>
              </a:rPr>
              <a:t>WPL</a:t>
            </a:r>
            <a:r>
              <a:rPr lang="zh-CN" altLang="en-US" sz="2600" b="1" dirty="0">
                <a:solidFill>
                  <a:srgbClr val="006666"/>
                </a:solidFill>
                <a:ea typeface="楷体_GB2312" charset="0"/>
              </a:rPr>
              <a:t>最小</a:t>
            </a:r>
            <a:r>
              <a:rPr lang="zh-CN" altLang="en-US" sz="2600" dirty="0">
                <a:solidFill>
                  <a:srgbClr val="006666"/>
                </a:solidFill>
                <a:ea typeface="楷体_GB2312" charset="0"/>
              </a:rPr>
              <a:t>的二叉树称为</a:t>
            </a:r>
            <a:r>
              <a:rPr lang="zh-CN" altLang="en-US" sz="2600" b="1" dirty="0">
                <a:solidFill>
                  <a:srgbClr val="800080"/>
                </a:solidFill>
                <a:ea typeface="楷体_GB2312" charset="0"/>
              </a:rPr>
              <a:t>最优二叉树或哈夫曼树</a:t>
            </a:r>
            <a:r>
              <a:rPr lang="zh-CN" altLang="en-US" sz="2600" dirty="0">
                <a:solidFill>
                  <a:srgbClr val="006666"/>
                </a:solidFill>
                <a:ea typeface="楷体_GB2312" charset="0"/>
              </a:rPr>
              <a:t>。</a:t>
            </a:r>
            <a:endParaRPr lang="zh-CN" altLang="en-US" sz="2600" dirty="0"/>
          </a:p>
        </p:txBody>
      </p:sp>
    </p:spTree>
  </p:cSld>
  <p:clrMapOvr>
    <a:masterClrMapping/>
  </p:clrMapOvr>
  <p:transition spd="med">
    <p:pull di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Oval 2"/>
          <p:cNvSpPr>
            <a:spLocks noChangeArrowheads="1"/>
          </p:cNvSpPr>
          <p:nvPr/>
        </p:nvSpPr>
        <p:spPr bwMode="auto">
          <a:xfrm>
            <a:off x="838200" y="11747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39" name="Oval 3"/>
          <p:cNvSpPr>
            <a:spLocks noChangeArrowheads="1"/>
          </p:cNvSpPr>
          <p:nvPr/>
        </p:nvSpPr>
        <p:spPr bwMode="auto">
          <a:xfrm>
            <a:off x="2667000" y="11747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0" name="Oval 4"/>
          <p:cNvSpPr>
            <a:spLocks noChangeArrowheads="1"/>
          </p:cNvSpPr>
          <p:nvPr/>
        </p:nvSpPr>
        <p:spPr bwMode="auto">
          <a:xfrm>
            <a:off x="1752600" y="5651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1" name="Oval 5"/>
          <p:cNvSpPr>
            <a:spLocks noChangeArrowheads="1"/>
          </p:cNvSpPr>
          <p:nvPr/>
        </p:nvSpPr>
        <p:spPr bwMode="auto">
          <a:xfrm>
            <a:off x="2133600" y="19367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2" name="Oval 6"/>
          <p:cNvSpPr>
            <a:spLocks noChangeArrowheads="1"/>
          </p:cNvSpPr>
          <p:nvPr/>
        </p:nvSpPr>
        <p:spPr bwMode="auto">
          <a:xfrm>
            <a:off x="3276600" y="19367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3" name="Oval 7"/>
          <p:cNvSpPr>
            <a:spLocks noChangeArrowheads="1"/>
          </p:cNvSpPr>
          <p:nvPr/>
        </p:nvSpPr>
        <p:spPr bwMode="auto">
          <a:xfrm>
            <a:off x="1524000" y="2774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t>2</a:t>
            </a:r>
            <a:endParaRPr lang="en-US" altLang="zh-CN" sz="2400"/>
          </a:p>
        </p:txBody>
      </p:sp>
      <p:sp>
        <p:nvSpPr>
          <p:cNvPr id="167944" name="Oval 8"/>
          <p:cNvSpPr>
            <a:spLocks noChangeArrowheads="1"/>
          </p:cNvSpPr>
          <p:nvPr/>
        </p:nvSpPr>
        <p:spPr bwMode="auto">
          <a:xfrm>
            <a:off x="2590800" y="2774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5" name="Oval 9"/>
          <p:cNvSpPr>
            <a:spLocks noChangeArrowheads="1"/>
          </p:cNvSpPr>
          <p:nvPr/>
        </p:nvSpPr>
        <p:spPr bwMode="auto">
          <a:xfrm>
            <a:off x="228600" y="19367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6" name="Oval 10"/>
          <p:cNvSpPr>
            <a:spLocks noChangeArrowheads="1"/>
          </p:cNvSpPr>
          <p:nvPr/>
        </p:nvSpPr>
        <p:spPr bwMode="auto">
          <a:xfrm>
            <a:off x="7239000" y="488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7" name="Oval 11"/>
          <p:cNvSpPr>
            <a:spLocks noChangeArrowheads="1"/>
          </p:cNvSpPr>
          <p:nvPr/>
        </p:nvSpPr>
        <p:spPr bwMode="auto">
          <a:xfrm>
            <a:off x="6324600" y="10985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8" name="Oval 12"/>
          <p:cNvSpPr>
            <a:spLocks noChangeArrowheads="1"/>
          </p:cNvSpPr>
          <p:nvPr/>
        </p:nvSpPr>
        <p:spPr bwMode="auto">
          <a:xfrm>
            <a:off x="8305800" y="10985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49" name="Oval 13"/>
          <p:cNvSpPr>
            <a:spLocks noChangeArrowheads="1"/>
          </p:cNvSpPr>
          <p:nvPr/>
        </p:nvSpPr>
        <p:spPr bwMode="auto">
          <a:xfrm>
            <a:off x="5486400" y="17081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50" name="Oval 14"/>
          <p:cNvSpPr>
            <a:spLocks noChangeArrowheads="1"/>
          </p:cNvSpPr>
          <p:nvPr/>
        </p:nvSpPr>
        <p:spPr bwMode="auto">
          <a:xfrm>
            <a:off x="7239000" y="17081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51" name="Oval 15"/>
          <p:cNvSpPr>
            <a:spLocks noChangeArrowheads="1"/>
          </p:cNvSpPr>
          <p:nvPr/>
        </p:nvSpPr>
        <p:spPr bwMode="auto">
          <a:xfrm>
            <a:off x="4800600" y="2393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52" name="Oval 16"/>
          <p:cNvSpPr>
            <a:spLocks noChangeArrowheads="1"/>
          </p:cNvSpPr>
          <p:nvPr/>
        </p:nvSpPr>
        <p:spPr bwMode="auto">
          <a:xfrm>
            <a:off x="6248400" y="2393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53" name="Oval 17"/>
          <p:cNvSpPr>
            <a:spLocks noChangeArrowheads="1"/>
          </p:cNvSpPr>
          <p:nvPr/>
        </p:nvSpPr>
        <p:spPr bwMode="auto">
          <a:xfrm>
            <a:off x="1371600" y="19367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0" name="Line 24"/>
          <p:cNvSpPr>
            <a:spLocks noChangeShapeType="1"/>
          </p:cNvSpPr>
          <p:nvPr/>
        </p:nvSpPr>
        <p:spPr bwMode="auto">
          <a:xfrm flipH="1">
            <a:off x="1066800" y="79375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1" name="Line 25"/>
          <p:cNvSpPr>
            <a:spLocks noChangeShapeType="1"/>
          </p:cNvSpPr>
          <p:nvPr/>
        </p:nvSpPr>
        <p:spPr bwMode="auto">
          <a:xfrm>
            <a:off x="2209800" y="79375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2" name="Line 26"/>
          <p:cNvSpPr>
            <a:spLocks noChangeShapeType="1"/>
          </p:cNvSpPr>
          <p:nvPr/>
        </p:nvSpPr>
        <p:spPr bwMode="auto">
          <a:xfrm flipH="1">
            <a:off x="2362200" y="1403350"/>
            <a:ext cx="3048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3" name="Line 27"/>
          <p:cNvSpPr>
            <a:spLocks noChangeShapeType="1"/>
          </p:cNvSpPr>
          <p:nvPr/>
        </p:nvSpPr>
        <p:spPr bwMode="auto">
          <a:xfrm>
            <a:off x="3124200" y="1403350"/>
            <a:ext cx="381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4" name="Line 28"/>
          <p:cNvSpPr>
            <a:spLocks noChangeShapeType="1"/>
          </p:cNvSpPr>
          <p:nvPr/>
        </p:nvSpPr>
        <p:spPr bwMode="auto">
          <a:xfrm flipH="1">
            <a:off x="1752600" y="2165350"/>
            <a:ext cx="381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5" name="Line 29"/>
          <p:cNvSpPr>
            <a:spLocks noChangeShapeType="1"/>
          </p:cNvSpPr>
          <p:nvPr/>
        </p:nvSpPr>
        <p:spPr bwMode="auto">
          <a:xfrm>
            <a:off x="2590800" y="2165350"/>
            <a:ext cx="228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6" name="Line 30"/>
          <p:cNvSpPr>
            <a:spLocks noChangeShapeType="1"/>
          </p:cNvSpPr>
          <p:nvPr/>
        </p:nvSpPr>
        <p:spPr bwMode="auto">
          <a:xfrm flipH="1">
            <a:off x="457200" y="1403350"/>
            <a:ext cx="381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7" name="Line 31"/>
          <p:cNvSpPr>
            <a:spLocks noChangeShapeType="1"/>
          </p:cNvSpPr>
          <p:nvPr/>
        </p:nvSpPr>
        <p:spPr bwMode="auto">
          <a:xfrm>
            <a:off x="1295400" y="1403350"/>
            <a:ext cx="3048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68" name="Oval 32"/>
          <p:cNvSpPr>
            <a:spLocks noChangeArrowheads="1"/>
          </p:cNvSpPr>
          <p:nvPr/>
        </p:nvSpPr>
        <p:spPr bwMode="auto">
          <a:xfrm>
            <a:off x="4191000" y="3155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3600" dirty="0"/>
              <a:t>7          9  </a:t>
            </a:r>
            <a:endParaRPr lang="en-US" altLang="zh-CN" sz="2400" dirty="0"/>
          </a:p>
        </p:txBody>
      </p:sp>
      <p:sp>
        <p:nvSpPr>
          <p:cNvPr id="167969" name="Oval 33"/>
          <p:cNvSpPr>
            <a:spLocks noChangeArrowheads="1"/>
          </p:cNvSpPr>
          <p:nvPr/>
        </p:nvSpPr>
        <p:spPr bwMode="auto">
          <a:xfrm>
            <a:off x="5486400" y="315595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72" name="Text Box 36"/>
          <p:cNvSpPr txBox="1">
            <a:spLocks noChangeArrowheads="1"/>
          </p:cNvSpPr>
          <p:nvPr/>
        </p:nvSpPr>
        <p:spPr bwMode="auto">
          <a:xfrm>
            <a:off x="228600" y="1860550"/>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a:t>7</a:t>
            </a:r>
            <a:endParaRPr lang="en-US" altLang="zh-CN" sz="2400"/>
          </a:p>
        </p:txBody>
      </p:sp>
      <p:sp>
        <p:nvSpPr>
          <p:cNvPr id="167973" name="Text Box 37"/>
          <p:cNvSpPr txBox="1">
            <a:spLocks noChangeArrowheads="1"/>
          </p:cNvSpPr>
          <p:nvPr/>
        </p:nvSpPr>
        <p:spPr bwMode="auto">
          <a:xfrm>
            <a:off x="1371600" y="18605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5</a:t>
            </a:r>
            <a:endParaRPr lang="en-US" altLang="zh-CN" sz="2400"/>
          </a:p>
        </p:txBody>
      </p:sp>
      <p:sp>
        <p:nvSpPr>
          <p:cNvPr id="167975" name="Text Box 39"/>
          <p:cNvSpPr txBox="1">
            <a:spLocks noChangeArrowheads="1"/>
          </p:cNvSpPr>
          <p:nvPr/>
        </p:nvSpPr>
        <p:spPr bwMode="auto">
          <a:xfrm>
            <a:off x="2590800" y="2698750"/>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a:t>4</a:t>
            </a:r>
            <a:endParaRPr lang="en-US" altLang="zh-CN" sz="2400"/>
          </a:p>
        </p:txBody>
      </p:sp>
      <p:sp>
        <p:nvSpPr>
          <p:cNvPr id="167976" name="Text Box 40"/>
          <p:cNvSpPr txBox="1">
            <a:spLocks noChangeArrowheads="1"/>
          </p:cNvSpPr>
          <p:nvPr/>
        </p:nvSpPr>
        <p:spPr bwMode="auto">
          <a:xfrm>
            <a:off x="3276600" y="18605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9</a:t>
            </a:r>
            <a:endParaRPr lang="en-US" altLang="zh-CN" sz="2400"/>
          </a:p>
        </p:txBody>
      </p:sp>
      <p:sp>
        <p:nvSpPr>
          <p:cNvPr id="167978" name="Text Box 42"/>
          <p:cNvSpPr txBox="1">
            <a:spLocks noChangeArrowheads="1"/>
          </p:cNvSpPr>
          <p:nvPr/>
        </p:nvSpPr>
        <p:spPr bwMode="auto">
          <a:xfrm>
            <a:off x="8305800" y="10223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2</a:t>
            </a:r>
            <a:endParaRPr lang="en-US" altLang="zh-CN" sz="2400"/>
          </a:p>
        </p:txBody>
      </p:sp>
      <p:sp>
        <p:nvSpPr>
          <p:cNvPr id="167979" name="Text Box 43"/>
          <p:cNvSpPr txBox="1">
            <a:spLocks noChangeArrowheads="1"/>
          </p:cNvSpPr>
          <p:nvPr/>
        </p:nvSpPr>
        <p:spPr bwMode="auto">
          <a:xfrm>
            <a:off x="327025" y="3841750"/>
            <a:ext cx="39163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spcBef>
                <a:spcPct val="50000"/>
              </a:spcBef>
              <a:defRPr/>
            </a:pPr>
            <a:r>
              <a:rPr lang="en-US" altLang="zh-CN">
                <a:solidFill>
                  <a:srgbClr val="990033"/>
                </a:solidFill>
              </a:rPr>
              <a:t>WPL(T)= 7</a:t>
            </a:r>
            <a:r>
              <a:rPr lang="en-US" altLang="zh-CN">
                <a:solidFill>
                  <a:srgbClr val="990033"/>
                </a:solidFill>
                <a:sym typeface="Symbol" charset="2"/>
              </a:rPr>
              <a:t>2+52+23+43+92      =60</a:t>
            </a:r>
            <a:endParaRPr lang="en-US" altLang="zh-CN">
              <a:solidFill>
                <a:srgbClr val="990033"/>
              </a:solidFill>
            </a:endParaRPr>
          </a:p>
        </p:txBody>
      </p:sp>
      <p:sp>
        <p:nvSpPr>
          <p:cNvPr id="167980" name="Text Box 44"/>
          <p:cNvSpPr txBox="1">
            <a:spLocks noChangeArrowheads="1"/>
          </p:cNvSpPr>
          <p:nvPr/>
        </p:nvSpPr>
        <p:spPr bwMode="auto">
          <a:xfrm>
            <a:off x="4648200" y="3917950"/>
            <a:ext cx="4027488"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a:solidFill>
                  <a:srgbClr val="990033"/>
                </a:solidFill>
              </a:rPr>
              <a:t>WPL(T)= 7</a:t>
            </a:r>
            <a:r>
              <a:rPr lang="en-US" altLang="zh-CN">
                <a:solidFill>
                  <a:srgbClr val="990033"/>
                </a:solidFill>
                <a:sym typeface="Symbol" charset="2"/>
              </a:rPr>
              <a:t>4+94+53+42+21      =89 </a:t>
            </a:r>
            <a:endParaRPr lang="en-US" altLang="zh-CN">
              <a:solidFill>
                <a:srgbClr val="990033"/>
              </a:solidFill>
            </a:endParaRPr>
          </a:p>
        </p:txBody>
      </p:sp>
      <p:sp>
        <p:nvSpPr>
          <p:cNvPr id="167982" name="Text Box 46"/>
          <p:cNvSpPr txBox="1">
            <a:spLocks noChangeArrowheads="1"/>
          </p:cNvSpPr>
          <p:nvPr/>
        </p:nvSpPr>
        <p:spPr bwMode="auto">
          <a:xfrm>
            <a:off x="6248400" y="23177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5</a:t>
            </a:r>
            <a:endParaRPr lang="en-US" altLang="zh-CN" sz="2400"/>
          </a:p>
        </p:txBody>
      </p:sp>
      <p:sp>
        <p:nvSpPr>
          <p:cNvPr id="167983" name="Text Box 47"/>
          <p:cNvSpPr txBox="1">
            <a:spLocks noChangeArrowheads="1"/>
          </p:cNvSpPr>
          <p:nvPr/>
        </p:nvSpPr>
        <p:spPr bwMode="auto">
          <a:xfrm>
            <a:off x="7239000" y="16319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4</a:t>
            </a:r>
            <a:endParaRPr lang="en-US" altLang="zh-CN" sz="2400"/>
          </a:p>
        </p:txBody>
      </p:sp>
      <p:sp>
        <p:nvSpPr>
          <p:cNvPr id="167984" name="Line 48"/>
          <p:cNvSpPr>
            <a:spLocks noChangeShapeType="1"/>
          </p:cNvSpPr>
          <p:nvPr/>
        </p:nvSpPr>
        <p:spPr bwMode="auto">
          <a:xfrm>
            <a:off x="7696200" y="79375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85" name="Line 49"/>
          <p:cNvSpPr>
            <a:spLocks noChangeShapeType="1"/>
          </p:cNvSpPr>
          <p:nvPr/>
        </p:nvSpPr>
        <p:spPr bwMode="auto">
          <a:xfrm flipH="1">
            <a:off x="6705600" y="793750"/>
            <a:ext cx="5334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86" name="Line 50"/>
          <p:cNvSpPr>
            <a:spLocks noChangeShapeType="1"/>
          </p:cNvSpPr>
          <p:nvPr/>
        </p:nvSpPr>
        <p:spPr bwMode="auto">
          <a:xfrm>
            <a:off x="6781800" y="1403350"/>
            <a:ext cx="5334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87" name="Line 51"/>
          <p:cNvSpPr>
            <a:spLocks noChangeShapeType="1"/>
          </p:cNvSpPr>
          <p:nvPr/>
        </p:nvSpPr>
        <p:spPr bwMode="auto">
          <a:xfrm flipH="1">
            <a:off x="5867400" y="1403350"/>
            <a:ext cx="4572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89" name="Line 53"/>
          <p:cNvSpPr>
            <a:spLocks noChangeShapeType="1"/>
          </p:cNvSpPr>
          <p:nvPr/>
        </p:nvSpPr>
        <p:spPr bwMode="auto">
          <a:xfrm flipH="1">
            <a:off x="4419600" y="2774950"/>
            <a:ext cx="3810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90" name="Line 54"/>
          <p:cNvSpPr>
            <a:spLocks noChangeShapeType="1"/>
          </p:cNvSpPr>
          <p:nvPr/>
        </p:nvSpPr>
        <p:spPr bwMode="auto">
          <a:xfrm>
            <a:off x="5181600" y="2774950"/>
            <a:ext cx="4572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92" name="Line 56"/>
          <p:cNvSpPr>
            <a:spLocks noChangeShapeType="1"/>
          </p:cNvSpPr>
          <p:nvPr/>
        </p:nvSpPr>
        <p:spPr bwMode="auto">
          <a:xfrm>
            <a:off x="5943600" y="2089150"/>
            <a:ext cx="3810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7993" name="Line 57"/>
          <p:cNvSpPr>
            <a:spLocks noChangeShapeType="1"/>
          </p:cNvSpPr>
          <p:nvPr/>
        </p:nvSpPr>
        <p:spPr bwMode="auto">
          <a:xfrm flipH="1">
            <a:off x="5181600" y="2089150"/>
            <a:ext cx="3810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7979"/>
                                        </p:tgtEl>
                                        <p:attrNameLst>
                                          <p:attrName>style.visibility</p:attrName>
                                        </p:attrNameLst>
                                      </p:cBhvr>
                                      <p:to>
                                        <p:strVal val="visible"/>
                                      </p:to>
                                    </p:set>
                                    <p:anim calcmode="lin" valueType="num">
                                      <p:cBhvr>
                                        <p:cTn id="7" dur="500" fill="hold"/>
                                        <p:tgtEl>
                                          <p:spTgt spid="167979"/>
                                        </p:tgtEl>
                                        <p:attrNameLst>
                                          <p:attrName>ppt_x</p:attrName>
                                        </p:attrNameLst>
                                      </p:cBhvr>
                                      <p:tavLst>
                                        <p:tav tm="0">
                                          <p:val>
                                            <p:strVal val="#ppt_x"/>
                                          </p:val>
                                        </p:tav>
                                        <p:tav tm="100000">
                                          <p:val>
                                            <p:strVal val="#ppt_x"/>
                                          </p:val>
                                        </p:tav>
                                      </p:tavLst>
                                    </p:anim>
                                    <p:anim calcmode="lin" valueType="num">
                                      <p:cBhvr>
                                        <p:cTn id="8" dur="500" fill="hold"/>
                                        <p:tgtEl>
                                          <p:spTgt spid="167979"/>
                                        </p:tgtEl>
                                        <p:attrNameLst>
                                          <p:attrName>ppt_y</p:attrName>
                                        </p:attrNameLst>
                                      </p:cBhvr>
                                      <p:tavLst>
                                        <p:tav tm="0">
                                          <p:val>
                                            <p:strVal val="#ppt_y-#ppt_h/2"/>
                                          </p:val>
                                        </p:tav>
                                        <p:tav tm="100000">
                                          <p:val>
                                            <p:strVal val="#ppt_y"/>
                                          </p:val>
                                        </p:tav>
                                      </p:tavLst>
                                    </p:anim>
                                    <p:anim calcmode="lin" valueType="num">
                                      <p:cBhvr>
                                        <p:cTn id="9" dur="500" fill="hold"/>
                                        <p:tgtEl>
                                          <p:spTgt spid="167979"/>
                                        </p:tgtEl>
                                        <p:attrNameLst>
                                          <p:attrName>ppt_w</p:attrName>
                                        </p:attrNameLst>
                                      </p:cBhvr>
                                      <p:tavLst>
                                        <p:tav tm="0">
                                          <p:val>
                                            <p:strVal val="#ppt_w"/>
                                          </p:val>
                                        </p:tav>
                                        <p:tav tm="100000">
                                          <p:val>
                                            <p:strVal val="#ppt_w"/>
                                          </p:val>
                                        </p:tav>
                                      </p:tavLst>
                                    </p:anim>
                                    <p:anim calcmode="lin" valueType="num">
                                      <p:cBhvr>
                                        <p:cTn id="10" dur="500" fill="hold"/>
                                        <p:tgtEl>
                                          <p:spTgt spid="16797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67980"/>
                                        </p:tgtEl>
                                        <p:attrNameLst>
                                          <p:attrName>style.visibility</p:attrName>
                                        </p:attrNameLst>
                                      </p:cBhvr>
                                      <p:to>
                                        <p:strVal val="visible"/>
                                      </p:to>
                                    </p:set>
                                    <p:anim calcmode="lin" valueType="num">
                                      <p:cBhvr>
                                        <p:cTn id="15" dur="500" fill="hold"/>
                                        <p:tgtEl>
                                          <p:spTgt spid="167980"/>
                                        </p:tgtEl>
                                        <p:attrNameLst>
                                          <p:attrName>ppt_x</p:attrName>
                                        </p:attrNameLst>
                                      </p:cBhvr>
                                      <p:tavLst>
                                        <p:tav tm="0">
                                          <p:val>
                                            <p:strVal val="#ppt_x"/>
                                          </p:val>
                                        </p:tav>
                                        <p:tav tm="100000">
                                          <p:val>
                                            <p:strVal val="#ppt_x"/>
                                          </p:val>
                                        </p:tav>
                                      </p:tavLst>
                                    </p:anim>
                                    <p:anim calcmode="lin" valueType="num">
                                      <p:cBhvr>
                                        <p:cTn id="16" dur="500" fill="hold"/>
                                        <p:tgtEl>
                                          <p:spTgt spid="167980"/>
                                        </p:tgtEl>
                                        <p:attrNameLst>
                                          <p:attrName>ppt_y</p:attrName>
                                        </p:attrNameLst>
                                      </p:cBhvr>
                                      <p:tavLst>
                                        <p:tav tm="0">
                                          <p:val>
                                            <p:strVal val="#ppt_y-#ppt_h/2"/>
                                          </p:val>
                                        </p:tav>
                                        <p:tav tm="100000">
                                          <p:val>
                                            <p:strVal val="#ppt_y"/>
                                          </p:val>
                                        </p:tav>
                                      </p:tavLst>
                                    </p:anim>
                                    <p:anim calcmode="lin" valueType="num">
                                      <p:cBhvr>
                                        <p:cTn id="17" dur="500" fill="hold"/>
                                        <p:tgtEl>
                                          <p:spTgt spid="167980"/>
                                        </p:tgtEl>
                                        <p:attrNameLst>
                                          <p:attrName>ppt_w</p:attrName>
                                        </p:attrNameLst>
                                      </p:cBhvr>
                                      <p:tavLst>
                                        <p:tav tm="0">
                                          <p:val>
                                            <p:strVal val="#ppt_w"/>
                                          </p:val>
                                        </p:tav>
                                        <p:tav tm="100000">
                                          <p:val>
                                            <p:strVal val="#ppt_w"/>
                                          </p:val>
                                        </p:tav>
                                      </p:tavLst>
                                    </p:anim>
                                    <p:anim calcmode="lin" valueType="num">
                                      <p:cBhvr>
                                        <p:cTn id="18" dur="500" fill="hold"/>
                                        <p:tgtEl>
                                          <p:spTgt spid="1679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79" grpId="0" autoUpdateAnimBg="0"/>
      <p:bldP spid="167980"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620713" y="476250"/>
            <a:ext cx="819943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b="1">
                <a:solidFill>
                  <a:srgbClr val="800080"/>
                </a:solidFill>
                <a:ea typeface="楷体_GB2312" charset="0"/>
              </a:rPr>
              <a:t>        </a:t>
            </a:r>
            <a:r>
              <a:rPr lang="zh-CN" altLang="en-US" b="1">
                <a:solidFill>
                  <a:srgbClr val="800080"/>
                </a:solidFill>
                <a:latin typeface="楷体_GB2312" charset="0"/>
                <a:ea typeface="楷体_GB2312" charset="0"/>
              </a:rPr>
              <a:t>如何构造最优二叉树呢？哈夫曼最早给出了一个带有一般规律的算法，俗称哈夫曼算法。如下：</a:t>
            </a:r>
            <a:r>
              <a:rPr lang="zh-CN" altLang="en-US">
                <a:solidFill>
                  <a:srgbClr val="006666"/>
                </a:solidFill>
                <a:latin typeface="楷体_GB2312" charset="0"/>
                <a:ea typeface="楷体_GB2312" charset="0"/>
              </a:rPr>
              <a:t>     </a:t>
            </a:r>
          </a:p>
        </p:txBody>
      </p:sp>
      <p:sp>
        <p:nvSpPr>
          <p:cNvPr id="228361" name="Text Box 9"/>
          <p:cNvSpPr txBox="1">
            <a:spLocks noChangeArrowheads="1"/>
          </p:cNvSpPr>
          <p:nvPr/>
        </p:nvSpPr>
        <p:spPr bwMode="auto">
          <a:xfrm>
            <a:off x="468313" y="1628775"/>
            <a:ext cx="8351837"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dirty="0">
                <a:solidFill>
                  <a:srgbClr val="006666"/>
                </a:solidFill>
                <a:ea typeface="楷体_GB2312" charset="0"/>
              </a:rPr>
              <a:t>（</a:t>
            </a:r>
            <a:r>
              <a:rPr lang="en-US" altLang="zh-CN" dirty="0">
                <a:solidFill>
                  <a:srgbClr val="006666"/>
                </a:solidFill>
                <a:ea typeface="楷体_GB2312" charset="0"/>
              </a:rPr>
              <a:t>1</a:t>
            </a:r>
            <a:r>
              <a:rPr lang="zh-CN" altLang="en-US" dirty="0">
                <a:solidFill>
                  <a:srgbClr val="006666"/>
                </a:solidFill>
                <a:ea typeface="楷体_GB2312" charset="0"/>
              </a:rPr>
              <a:t>）根据给定的 </a:t>
            </a:r>
            <a:r>
              <a:rPr lang="en-US" altLang="zh-CN" i="1" dirty="0">
                <a:solidFill>
                  <a:srgbClr val="006666"/>
                </a:solidFill>
                <a:ea typeface="楷体_GB2312" charset="0"/>
              </a:rPr>
              <a:t>n </a:t>
            </a:r>
            <a:r>
              <a:rPr lang="zh-CN" altLang="en-US" dirty="0">
                <a:solidFill>
                  <a:srgbClr val="006666"/>
                </a:solidFill>
                <a:ea typeface="楷体_GB2312" charset="0"/>
              </a:rPr>
              <a:t>个权值 </a:t>
            </a:r>
            <a:r>
              <a:rPr lang="en-US" altLang="zh-CN" dirty="0">
                <a:solidFill>
                  <a:srgbClr val="006666"/>
                </a:solidFill>
                <a:ea typeface="楷体_GB2312" charset="0"/>
              </a:rPr>
              <a:t>{</a:t>
            </a:r>
            <a:r>
              <a:rPr lang="en-US" altLang="zh-CN" i="1" dirty="0">
                <a:solidFill>
                  <a:srgbClr val="006666"/>
                </a:solidFill>
                <a:ea typeface="楷体_GB2312" charset="0"/>
              </a:rPr>
              <a:t>w</a:t>
            </a:r>
            <a:r>
              <a:rPr lang="en-US" altLang="zh-CN" i="1" baseline="-25000" dirty="0">
                <a:solidFill>
                  <a:srgbClr val="006666"/>
                </a:solidFill>
                <a:ea typeface="楷体_GB2312" charset="0"/>
              </a:rPr>
              <a:t>1</a:t>
            </a:r>
            <a:r>
              <a:rPr lang="en-US" altLang="zh-CN" i="1" dirty="0">
                <a:solidFill>
                  <a:srgbClr val="006666"/>
                </a:solidFill>
                <a:ea typeface="楷体_GB2312" charset="0"/>
              </a:rPr>
              <a:t>, w</a:t>
            </a:r>
            <a:r>
              <a:rPr lang="en-US" altLang="zh-CN" i="1" baseline="-25000" dirty="0">
                <a:solidFill>
                  <a:srgbClr val="006666"/>
                </a:solidFill>
                <a:ea typeface="楷体_GB2312" charset="0"/>
              </a:rPr>
              <a:t>2</a:t>
            </a:r>
            <a:r>
              <a:rPr lang="en-US" altLang="zh-CN" i="1" dirty="0">
                <a:solidFill>
                  <a:srgbClr val="006666"/>
                </a:solidFill>
                <a:ea typeface="楷体_GB2312" charset="0"/>
              </a:rPr>
              <a:t>, …, </a:t>
            </a:r>
            <a:r>
              <a:rPr lang="en-US" altLang="zh-CN" i="1" dirty="0" err="1">
                <a:solidFill>
                  <a:srgbClr val="006666"/>
                </a:solidFill>
                <a:ea typeface="楷体_GB2312" charset="0"/>
              </a:rPr>
              <a:t>w</a:t>
            </a:r>
            <a:r>
              <a:rPr lang="en-US" altLang="zh-CN" i="1" baseline="-25000" dirty="0" err="1">
                <a:solidFill>
                  <a:srgbClr val="006666"/>
                </a:solidFill>
                <a:ea typeface="楷体_GB2312" charset="0"/>
              </a:rPr>
              <a:t>n</a:t>
            </a:r>
            <a:r>
              <a:rPr lang="en-US" altLang="zh-CN" dirty="0">
                <a:solidFill>
                  <a:srgbClr val="006666"/>
                </a:solidFill>
                <a:ea typeface="楷体_GB2312" charset="0"/>
              </a:rPr>
              <a:t>}</a:t>
            </a:r>
            <a:r>
              <a:rPr lang="zh-CN" altLang="en-US" dirty="0">
                <a:solidFill>
                  <a:srgbClr val="006666"/>
                </a:solidFill>
                <a:ea typeface="楷体_GB2312" charset="0"/>
              </a:rPr>
              <a:t>，  构造 </a:t>
            </a:r>
            <a:r>
              <a:rPr lang="en-US" altLang="zh-CN" i="1" dirty="0">
                <a:solidFill>
                  <a:srgbClr val="006666"/>
                </a:solidFill>
                <a:ea typeface="楷体_GB2312" charset="0"/>
              </a:rPr>
              <a:t>n </a:t>
            </a:r>
            <a:r>
              <a:rPr lang="zh-CN" altLang="en-US" dirty="0">
                <a:solidFill>
                  <a:srgbClr val="006666"/>
                </a:solidFill>
                <a:ea typeface="楷体_GB2312" charset="0"/>
              </a:rPr>
              <a:t>棵二叉树的集合 </a:t>
            </a:r>
            <a:r>
              <a:rPr lang="en-US" altLang="zh-CN" i="1" dirty="0">
                <a:solidFill>
                  <a:srgbClr val="006666"/>
                </a:solidFill>
                <a:ea typeface="楷体_GB2312" charset="0"/>
              </a:rPr>
              <a:t>F</a:t>
            </a:r>
            <a:r>
              <a:rPr lang="en-US" altLang="zh-CN" dirty="0">
                <a:solidFill>
                  <a:srgbClr val="006666"/>
                </a:solidFill>
                <a:ea typeface="楷体_GB2312" charset="0"/>
              </a:rPr>
              <a:t> = {T</a:t>
            </a:r>
            <a:r>
              <a:rPr lang="en-US" altLang="zh-CN" baseline="-25000" dirty="0">
                <a:solidFill>
                  <a:srgbClr val="006666"/>
                </a:solidFill>
                <a:ea typeface="楷体_GB2312" charset="0"/>
              </a:rPr>
              <a:t>1</a:t>
            </a:r>
            <a:r>
              <a:rPr lang="en-US" altLang="zh-CN" dirty="0">
                <a:solidFill>
                  <a:srgbClr val="006666"/>
                </a:solidFill>
                <a:ea typeface="楷体_GB2312" charset="0"/>
              </a:rPr>
              <a:t>,   T</a:t>
            </a:r>
            <a:r>
              <a:rPr lang="en-US" altLang="zh-CN" baseline="-25000" dirty="0">
                <a:solidFill>
                  <a:srgbClr val="006666"/>
                </a:solidFill>
                <a:ea typeface="楷体_GB2312" charset="0"/>
              </a:rPr>
              <a:t>2</a:t>
            </a:r>
            <a:r>
              <a:rPr lang="en-US" altLang="zh-CN" dirty="0">
                <a:solidFill>
                  <a:srgbClr val="006666"/>
                </a:solidFill>
                <a:ea typeface="楷体_GB2312" charset="0"/>
              </a:rPr>
              <a:t>,  … , T</a:t>
            </a:r>
            <a:r>
              <a:rPr lang="en-US" altLang="zh-CN" baseline="-25000" dirty="0">
                <a:solidFill>
                  <a:srgbClr val="006666"/>
                </a:solidFill>
                <a:ea typeface="楷体_GB2312" charset="0"/>
              </a:rPr>
              <a:t>n</a:t>
            </a:r>
            <a:r>
              <a:rPr lang="en-US" altLang="zh-CN" dirty="0">
                <a:solidFill>
                  <a:srgbClr val="006666"/>
                </a:solidFill>
                <a:ea typeface="楷体_GB2312" charset="0"/>
              </a:rPr>
              <a:t>}</a:t>
            </a:r>
            <a:r>
              <a:rPr lang="zh-CN" altLang="en-US" dirty="0">
                <a:solidFill>
                  <a:srgbClr val="006666"/>
                </a:solidFill>
                <a:ea typeface="楷体_GB2312" charset="0"/>
              </a:rPr>
              <a:t>，其中每棵二叉树</a:t>
            </a:r>
            <a:r>
              <a:rPr lang="en-US" altLang="zh-CN" dirty="0" err="1">
                <a:solidFill>
                  <a:srgbClr val="006666"/>
                </a:solidFill>
                <a:ea typeface="楷体_GB2312" charset="0"/>
              </a:rPr>
              <a:t>T</a:t>
            </a:r>
            <a:r>
              <a:rPr lang="en-US" altLang="zh-CN" baseline="-25000" dirty="0" err="1">
                <a:solidFill>
                  <a:srgbClr val="006666"/>
                </a:solidFill>
                <a:ea typeface="楷体_GB2312" charset="0"/>
              </a:rPr>
              <a:t>i</a:t>
            </a:r>
            <a:r>
              <a:rPr lang="zh-CN" altLang="en-US" dirty="0">
                <a:solidFill>
                  <a:srgbClr val="006666"/>
                </a:solidFill>
                <a:ea typeface="楷体_GB2312" charset="0"/>
              </a:rPr>
              <a:t>中均只含一个带权值为 </a:t>
            </a:r>
            <a:r>
              <a:rPr lang="en-US" altLang="zh-CN" i="1" dirty="0" err="1">
                <a:solidFill>
                  <a:srgbClr val="006666"/>
                </a:solidFill>
                <a:ea typeface="楷体_GB2312" charset="0"/>
              </a:rPr>
              <a:t>w</a:t>
            </a:r>
            <a:r>
              <a:rPr lang="en-US" altLang="zh-CN" i="1" baseline="-25000" dirty="0" err="1">
                <a:solidFill>
                  <a:srgbClr val="006666"/>
                </a:solidFill>
                <a:ea typeface="楷体_GB2312" charset="0"/>
              </a:rPr>
              <a:t>i</a:t>
            </a:r>
            <a:r>
              <a:rPr lang="en-US" altLang="zh-CN" i="1" baseline="-25000" dirty="0">
                <a:solidFill>
                  <a:srgbClr val="006666"/>
                </a:solidFill>
                <a:ea typeface="楷体_GB2312" charset="0"/>
              </a:rPr>
              <a:t> </a:t>
            </a:r>
            <a:r>
              <a:rPr lang="zh-CN" altLang="en-US" dirty="0">
                <a:solidFill>
                  <a:srgbClr val="006666"/>
                </a:solidFill>
                <a:ea typeface="楷体_GB2312" charset="0"/>
              </a:rPr>
              <a:t>的根结点，其左、右子树为空树；</a:t>
            </a:r>
          </a:p>
        </p:txBody>
      </p:sp>
      <p:sp>
        <p:nvSpPr>
          <p:cNvPr id="228362" name="Text Box 10"/>
          <p:cNvSpPr txBox="1">
            <a:spLocks noChangeArrowheads="1"/>
          </p:cNvSpPr>
          <p:nvPr/>
        </p:nvSpPr>
        <p:spPr bwMode="auto">
          <a:xfrm>
            <a:off x="468313" y="3762375"/>
            <a:ext cx="8351837"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dirty="0">
                <a:solidFill>
                  <a:srgbClr val="006666"/>
                </a:solidFill>
                <a:ea typeface="楷体_GB2312" charset="0"/>
              </a:rPr>
              <a:t>（</a:t>
            </a:r>
            <a:r>
              <a:rPr lang="en-US" altLang="zh-CN" dirty="0">
                <a:solidFill>
                  <a:srgbClr val="006666"/>
                </a:solidFill>
                <a:ea typeface="楷体_GB2312" charset="0"/>
              </a:rPr>
              <a:t>2</a:t>
            </a:r>
            <a:r>
              <a:rPr lang="zh-CN" altLang="en-US" dirty="0">
                <a:solidFill>
                  <a:srgbClr val="006666"/>
                </a:solidFill>
                <a:ea typeface="楷体_GB2312" charset="0"/>
              </a:rPr>
              <a:t>）在 </a:t>
            </a:r>
            <a:r>
              <a:rPr lang="en-US" altLang="zh-CN" i="1" dirty="0">
                <a:solidFill>
                  <a:srgbClr val="006666"/>
                </a:solidFill>
                <a:ea typeface="楷体_GB2312" charset="0"/>
              </a:rPr>
              <a:t>F </a:t>
            </a:r>
            <a:r>
              <a:rPr lang="zh-CN" altLang="en-US" dirty="0">
                <a:solidFill>
                  <a:srgbClr val="006666"/>
                </a:solidFill>
                <a:ea typeface="楷体_GB2312" charset="0"/>
              </a:rPr>
              <a:t>中选取其根结点的权值为最小的两棵二叉树，分别作为左、右子树构造一棵新的二叉树，并置这棵新的二叉树根结点的权值为其左、右子树根结点的权值之和；</a:t>
            </a:r>
            <a:endParaRPr lang="zh-CN" altLang="en-US" dirty="0">
              <a:solidFill>
                <a:srgbClr val="006666"/>
              </a:solidFill>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361"/>
                                        </p:tgtEl>
                                        <p:attrNameLst>
                                          <p:attrName>style.visibility</p:attrName>
                                        </p:attrNameLst>
                                      </p:cBhvr>
                                      <p:to>
                                        <p:strVal val="visible"/>
                                      </p:to>
                                    </p:set>
                                    <p:animEffect transition="in" filter="dissolve">
                                      <p:cBhvr>
                                        <p:cTn id="7" dur="500"/>
                                        <p:tgtEl>
                                          <p:spTgt spid="228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28362"/>
                                        </p:tgtEl>
                                        <p:attrNameLst>
                                          <p:attrName>style.visibility</p:attrName>
                                        </p:attrNameLst>
                                      </p:cBhvr>
                                      <p:to>
                                        <p:strVal val="visible"/>
                                      </p:to>
                                    </p:set>
                                    <p:animEffect transition="in" filter="strips(upRight)">
                                      <p:cBhvr>
                                        <p:cTn id="12" dur="500"/>
                                        <p:tgtEl>
                                          <p:spTgt spid="228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1" grpId="0" autoUpdateAnimBg="0"/>
      <p:bldP spid="228362"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55650" y="692150"/>
            <a:ext cx="770413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zh-CN" altLang="en-US">
                <a:solidFill>
                  <a:srgbClr val="006666"/>
                </a:solidFill>
                <a:ea typeface="楷体_GB2312" charset="0"/>
              </a:rPr>
              <a:t>（</a:t>
            </a:r>
            <a:r>
              <a:rPr lang="en-US" altLang="zh-CN">
                <a:solidFill>
                  <a:srgbClr val="006666"/>
                </a:solidFill>
                <a:ea typeface="楷体_GB2312" charset="0"/>
              </a:rPr>
              <a:t>3</a:t>
            </a:r>
            <a:r>
              <a:rPr lang="zh-CN" altLang="en-US">
                <a:solidFill>
                  <a:srgbClr val="006666"/>
                </a:solidFill>
                <a:ea typeface="楷体_GB2312" charset="0"/>
              </a:rPr>
              <a:t>）从</a:t>
            </a:r>
            <a:r>
              <a:rPr lang="en-US" altLang="zh-CN" i="1">
                <a:solidFill>
                  <a:srgbClr val="006666"/>
                </a:solidFill>
                <a:ea typeface="楷体_GB2312" charset="0"/>
              </a:rPr>
              <a:t>F</a:t>
            </a:r>
            <a:r>
              <a:rPr lang="zh-CN" altLang="en-US">
                <a:solidFill>
                  <a:srgbClr val="006666"/>
                </a:solidFill>
                <a:ea typeface="楷体_GB2312" charset="0"/>
              </a:rPr>
              <a:t>中删去这两棵树，同时加入刚生成的新二叉树；</a:t>
            </a:r>
            <a:endParaRPr lang="zh-CN" altLang="en-US">
              <a:solidFill>
                <a:srgbClr val="006666"/>
              </a:solidFill>
            </a:endParaRPr>
          </a:p>
        </p:txBody>
      </p:sp>
      <p:sp>
        <p:nvSpPr>
          <p:cNvPr id="147459" name="Text Box 3"/>
          <p:cNvSpPr txBox="1">
            <a:spLocks noChangeArrowheads="1"/>
          </p:cNvSpPr>
          <p:nvPr/>
        </p:nvSpPr>
        <p:spPr bwMode="auto">
          <a:xfrm>
            <a:off x="684213" y="1779588"/>
            <a:ext cx="799147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zh-CN" altLang="en-US">
                <a:solidFill>
                  <a:srgbClr val="006666"/>
                </a:solidFill>
                <a:ea typeface="楷体_GB2312" charset="0"/>
              </a:rPr>
              <a:t>（</a:t>
            </a:r>
            <a:r>
              <a:rPr lang="en-US" altLang="zh-CN">
                <a:solidFill>
                  <a:srgbClr val="006666"/>
                </a:solidFill>
                <a:ea typeface="楷体_GB2312" charset="0"/>
              </a:rPr>
              <a:t>4</a:t>
            </a:r>
            <a:r>
              <a:rPr lang="zh-CN" altLang="en-US">
                <a:solidFill>
                  <a:srgbClr val="006666"/>
                </a:solidFill>
                <a:ea typeface="楷体_GB2312" charset="0"/>
              </a:rPr>
              <a:t>）重复</a:t>
            </a:r>
            <a:r>
              <a:rPr lang="zh-CN" altLang="en-US">
                <a:ea typeface="楷体_GB2312" charset="0"/>
              </a:rPr>
              <a:t> </a:t>
            </a:r>
            <a:r>
              <a:rPr lang="en-US" altLang="zh-CN" b="1">
                <a:solidFill>
                  <a:srgbClr val="CC6600"/>
                </a:solidFill>
                <a:ea typeface="楷体_GB2312" charset="0"/>
              </a:rPr>
              <a:t>(2)</a:t>
            </a:r>
            <a:r>
              <a:rPr lang="en-US" altLang="zh-CN">
                <a:ea typeface="楷体_GB2312" charset="0"/>
              </a:rPr>
              <a:t> </a:t>
            </a:r>
            <a:r>
              <a:rPr lang="zh-CN" altLang="en-US">
                <a:solidFill>
                  <a:srgbClr val="006666"/>
                </a:solidFill>
                <a:ea typeface="楷体_GB2312" charset="0"/>
              </a:rPr>
              <a:t>和</a:t>
            </a:r>
            <a:r>
              <a:rPr lang="zh-CN" altLang="en-US">
                <a:ea typeface="楷体_GB2312" charset="0"/>
              </a:rPr>
              <a:t> </a:t>
            </a:r>
            <a:r>
              <a:rPr lang="en-US" altLang="zh-CN" b="1">
                <a:solidFill>
                  <a:srgbClr val="CC6600"/>
                </a:solidFill>
                <a:ea typeface="楷体_GB2312" charset="0"/>
              </a:rPr>
              <a:t>(3)</a:t>
            </a:r>
            <a:r>
              <a:rPr lang="en-US" altLang="zh-CN">
                <a:ea typeface="楷体_GB2312" charset="0"/>
              </a:rPr>
              <a:t> </a:t>
            </a:r>
            <a:r>
              <a:rPr lang="zh-CN" altLang="en-US">
                <a:solidFill>
                  <a:srgbClr val="006666"/>
                </a:solidFill>
                <a:ea typeface="楷体_GB2312" charset="0"/>
              </a:rPr>
              <a:t>两步，直至 </a:t>
            </a:r>
            <a:r>
              <a:rPr lang="en-US" altLang="zh-CN" i="1">
                <a:solidFill>
                  <a:srgbClr val="006666"/>
                </a:solidFill>
                <a:ea typeface="楷体_GB2312" charset="0"/>
              </a:rPr>
              <a:t>F </a:t>
            </a:r>
            <a:r>
              <a:rPr lang="zh-CN" altLang="en-US">
                <a:solidFill>
                  <a:srgbClr val="006666"/>
                </a:solidFill>
                <a:ea typeface="楷体_GB2312" charset="0"/>
              </a:rPr>
              <a:t>中只含一棵树为止。这棵树便是哈夫曼树。</a:t>
            </a:r>
            <a:endParaRPr lang="zh-CN" altLang="en-US">
              <a:solidFill>
                <a:srgbClr val="006666"/>
              </a:solidFill>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left)">
                                      <p:cBhvr>
                                        <p:cTn id="7"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Oval 2"/>
          <p:cNvSpPr>
            <a:spLocks noChangeArrowheads="1"/>
          </p:cNvSpPr>
          <p:nvPr/>
        </p:nvSpPr>
        <p:spPr bwMode="auto">
          <a:xfrm>
            <a:off x="3657600" y="1143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9</a:t>
            </a:r>
            <a:endParaRPr lang="en-US" altLang="zh-CN" sz="2400"/>
          </a:p>
        </p:txBody>
      </p:sp>
      <p:sp>
        <p:nvSpPr>
          <p:cNvPr id="199684" name="Text Box 4"/>
          <p:cNvSpPr txBox="1">
            <a:spLocks noChangeArrowheads="1"/>
          </p:cNvSpPr>
          <p:nvPr/>
        </p:nvSpPr>
        <p:spPr bwMode="auto">
          <a:xfrm>
            <a:off x="793750" y="317500"/>
            <a:ext cx="5507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0000"/>
                </a:solidFill>
                <a:latin typeface="楷体_GB2312" charset="0"/>
                <a:ea typeface="楷体_GB2312" charset="0"/>
              </a:rPr>
              <a:t>例如</a:t>
            </a:r>
            <a:r>
              <a:rPr lang="en-US" altLang="zh-CN">
                <a:solidFill>
                  <a:srgbClr val="990000"/>
                </a:solidFill>
                <a:latin typeface="楷体_GB2312" charset="0"/>
                <a:ea typeface="楷体_GB2312" charset="0"/>
              </a:rPr>
              <a:t>: </a:t>
            </a:r>
            <a:r>
              <a:rPr lang="zh-CN" altLang="en-US">
                <a:solidFill>
                  <a:srgbClr val="990000"/>
                </a:solidFill>
                <a:latin typeface="楷体_GB2312" charset="0"/>
                <a:ea typeface="楷体_GB2312" charset="0"/>
              </a:rPr>
              <a:t>已知权值 </a:t>
            </a:r>
            <a:r>
              <a:rPr lang="en-US" altLang="zh-CN">
                <a:solidFill>
                  <a:srgbClr val="990000"/>
                </a:solidFill>
                <a:ea typeface="楷体_GB2312" charset="0"/>
              </a:rPr>
              <a:t>W={ 5, 6, 2, 9, 7 }</a:t>
            </a:r>
            <a:endParaRPr lang="en-US" altLang="zh-CN"/>
          </a:p>
        </p:txBody>
      </p:sp>
      <p:sp>
        <p:nvSpPr>
          <p:cNvPr id="199685" name="Oval 5"/>
          <p:cNvSpPr>
            <a:spLocks noChangeArrowheads="1"/>
          </p:cNvSpPr>
          <p:nvPr/>
        </p:nvSpPr>
        <p:spPr bwMode="auto">
          <a:xfrm>
            <a:off x="838200" y="1143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5</a:t>
            </a:r>
            <a:endParaRPr lang="en-US" altLang="zh-CN" sz="2400"/>
          </a:p>
        </p:txBody>
      </p:sp>
      <p:sp>
        <p:nvSpPr>
          <p:cNvPr id="199686" name="Oval 6"/>
          <p:cNvSpPr>
            <a:spLocks noChangeArrowheads="1"/>
          </p:cNvSpPr>
          <p:nvPr/>
        </p:nvSpPr>
        <p:spPr bwMode="auto">
          <a:xfrm>
            <a:off x="1752600" y="1143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6</a:t>
            </a:r>
            <a:endParaRPr lang="en-US" altLang="zh-CN" sz="2400"/>
          </a:p>
        </p:txBody>
      </p:sp>
      <p:sp>
        <p:nvSpPr>
          <p:cNvPr id="199687" name="Oval 7"/>
          <p:cNvSpPr>
            <a:spLocks noChangeArrowheads="1"/>
          </p:cNvSpPr>
          <p:nvPr/>
        </p:nvSpPr>
        <p:spPr bwMode="auto">
          <a:xfrm>
            <a:off x="2667000" y="1143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2</a:t>
            </a:r>
            <a:endParaRPr lang="en-US" altLang="zh-CN" sz="2400"/>
          </a:p>
        </p:txBody>
      </p:sp>
      <p:sp>
        <p:nvSpPr>
          <p:cNvPr id="199688" name="Oval 8"/>
          <p:cNvSpPr>
            <a:spLocks noChangeArrowheads="1"/>
          </p:cNvSpPr>
          <p:nvPr/>
        </p:nvSpPr>
        <p:spPr bwMode="auto">
          <a:xfrm>
            <a:off x="4572000" y="1143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7</a:t>
            </a:r>
            <a:endParaRPr lang="en-US" altLang="zh-CN" sz="2400"/>
          </a:p>
        </p:txBody>
      </p:sp>
      <p:sp>
        <p:nvSpPr>
          <p:cNvPr id="199689" name="Oval 9"/>
          <p:cNvSpPr>
            <a:spLocks noChangeArrowheads="1"/>
          </p:cNvSpPr>
          <p:nvPr/>
        </p:nvSpPr>
        <p:spPr bwMode="auto">
          <a:xfrm>
            <a:off x="3581400" y="33528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5</a:t>
            </a:r>
            <a:endParaRPr lang="en-US" altLang="zh-CN" sz="2400"/>
          </a:p>
        </p:txBody>
      </p:sp>
      <p:sp>
        <p:nvSpPr>
          <p:cNvPr id="199690" name="Oval 10"/>
          <p:cNvSpPr>
            <a:spLocks noChangeArrowheads="1"/>
          </p:cNvSpPr>
          <p:nvPr/>
        </p:nvSpPr>
        <p:spPr bwMode="auto">
          <a:xfrm>
            <a:off x="4800600" y="33528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2</a:t>
            </a:r>
            <a:endParaRPr lang="en-US" altLang="zh-CN" sz="2400"/>
          </a:p>
        </p:txBody>
      </p:sp>
      <p:sp>
        <p:nvSpPr>
          <p:cNvPr id="199691" name="Line 11"/>
          <p:cNvSpPr>
            <a:spLocks noChangeShapeType="1"/>
          </p:cNvSpPr>
          <p:nvPr/>
        </p:nvSpPr>
        <p:spPr bwMode="auto">
          <a:xfrm flipH="1">
            <a:off x="3886200" y="312420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9692" name="Line 12"/>
          <p:cNvSpPr>
            <a:spLocks noChangeShapeType="1"/>
          </p:cNvSpPr>
          <p:nvPr/>
        </p:nvSpPr>
        <p:spPr bwMode="auto">
          <a:xfrm>
            <a:off x="4724400" y="312420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9693" name="Text Box 13"/>
          <p:cNvSpPr txBox="1">
            <a:spLocks noChangeArrowheads="1"/>
          </p:cNvSpPr>
          <p:nvPr/>
        </p:nvSpPr>
        <p:spPr bwMode="auto">
          <a:xfrm>
            <a:off x="4251325" y="2438400"/>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7</a:t>
            </a:r>
            <a:endParaRPr lang="en-US" altLang="zh-CN" sz="2400"/>
          </a:p>
        </p:txBody>
      </p:sp>
      <p:sp>
        <p:nvSpPr>
          <p:cNvPr id="199694" name="Oval 14"/>
          <p:cNvSpPr>
            <a:spLocks noChangeArrowheads="1"/>
          </p:cNvSpPr>
          <p:nvPr/>
        </p:nvSpPr>
        <p:spPr bwMode="auto">
          <a:xfrm>
            <a:off x="914400" y="24384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6</a:t>
            </a:r>
            <a:endParaRPr lang="en-US" altLang="zh-CN" sz="2400"/>
          </a:p>
        </p:txBody>
      </p:sp>
      <p:sp>
        <p:nvSpPr>
          <p:cNvPr id="199695" name="Oval 15"/>
          <p:cNvSpPr>
            <a:spLocks noChangeArrowheads="1"/>
          </p:cNvSpPr>
          <p:nvPr/>
        </p:nvSpPr>
        <p:spPr bwMode="auto">
          <a:xfrm>
            <a:off x="1828800" y="24384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9</a:t>
            </a:r>
            <a:endParaRPr lang="en-US" altLang="zh-CN" sz="2400"/>
          </a:p>
        </p:txBody>
      </p:sp>
      <p:sp>
        <p:nvSpPr>
          <p:cNvPr id="199696" name="Oval 16"/>
          <p:cNvSpPr>
            <a:spLocks noChangeArrowheads="1"/>
          </p:cNvSpPr>
          <p:nvPr/>
        </p:nvSpPr>
        <p:spPr bwMode="auto">
          <a:xfrm>
            <a:off x="2743200" y="24384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7</a:t>
            </a:r>
            <a:endParaRPr lang="en-US" altLang="zh-CN" sz="2400"/>
          </a:p>
        </p:txBody>
      </p:sp>
      <p:sp>
        <p:nvSpPr>
          <p:cNvPr id="199697" name="Oval 17"/>
          <p:cNvSpPr>
            <a:spLocks noChangeArrowheads="1"/>
          </p:cNvSpPr>
          <p:nvPr/>
        </p:nvSpPr>
        <p:spPr bwMode="auto">
          <a:xfrm>
            <a:off x="4114800" y="5334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6</a:t>
            </a:r>
            <a:endParaRPr lang="en-US" altLang="zh-CN" sz="2400"/>
          </a:p>
        </p:txBody>
      </p:sp>
      <p:sp>
        <p:nvSpPr>
          <p:cNvPr id="199698" name="Oval 18"/>
          <p:cNvSpPr>
            <a:spLocks noChangeArrowheads="1"/>
          </p:cNvSpPr>
          <p:nvPr/>
        </p:nvSpPr>
        <p:spPr bwMode="auto">
          <a:xfrm>
            <a:off x="5181600" y="5334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7</a:t>
            </a:r>
            <a:endParaRPr lang="en-US" altLang="zh-CN" sz="2400"/>
          </a:p>
        </p:txBody>
      </p:sp>
      <p:sp>
        <p:nvSpPr>
          <p:cNvPr id="199699" name="Text Box 19"/>
          <p:cNvSpPr txBox="1">
            <a:spLocks noChangeArrowheads="1"/>
          </p:cNvSpPr>
          <p:nvPr/>
        </p:nvSpPr>
        <p:spPr bwMode="auto">
          <a:xfrm>
            <a:off x="4648200" y="4419600"/>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13</a:t>
            </a:r>
            <a:endParaRPr lang="en-US" altLang="zh-CN" sz="2400"/>
          </a:p>
        </p:txBody>
      </p:sp>
      <p:sp>
        <p:nvSpPr>
          <p:cNvPr id="199700" name="Line 20"/>
          <p:cNvSpPr>
            <a:spLocks noChangeShapeType="1"/>
          </p:cNvSpPr>
          <p:nvPr/>
        </p:nvSpPr>
        <p:spPr bwMode="auto">
          <a:xfrm flipH="1">
            <a:off x="4419600" y="5029200"/>
            <a:ext cx="228600" cy="3048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9701" name="Line 21"/>
          <p:cNvSpPr>
            <a:spLocks noChangeShapeType="1"/>
          </p:cNvSpPr>
          <p:nvPr/>
        </p:nvSpPr>
        <p:spPr bwMode="auto">
          <a:xfrm>
            <a:off x="5334000" y="5105400"/>
            <a:ext cx="1524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9702" name="Oval 22"/>
          <p:cNvSpPr>
            <a:spLocks noChangeArrowheads="1"/>
          </p:cNvSpPr>
          <p:nvPr/>
        </p:nvSpPr>
        <p:spPr bwMode="auto">
          <a:xfrm>
            <a:off x="990600" y="44196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9</a:t>
            </a:r>
            <a:endParaRPr lang="en-US" altLang="zh-CN" sz="2400"/>
          </a:p>
        </p:txBody>
      </p:sp>
      <p:sp>
        <p:nvSpPr>
          <p:cNvPr id="199703" name="Oval 23"/>
          <p:cNvSpPr>
            <a:spLocks noChangeArrowheads="1"/>
          </p:cNvSpPr>
          <p:nvPr/>
        </p:nvSpPr>
        <p:spPr bwMode="auto">
          <a:xfrm>
            <a:off x="1752600" y="5334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5</a:t>
            </a:r>
            <a:endParaRPr lang="en-US" altLang="zh-CN" sz="2400"/>
          </a:p>
        </p:txBody>
      </p:sp>
      <p:sp>
        <p:nvSpPr>
          <p:cNvPr id="199704" name="Oval 24"/>
          <p:cNvSpPr>
            <a:spLocks noChangeArrowheads="1"/>
          </p:cNvSpPr>
          <p:nvPr/>
        </p:nvSpPr>
        <p:spPr bwMode="auto">
          <a:xfrm>
            <a:off x="2971800" y="5334000"/>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2</a:t>
            </a:r>
            <a:endParaRPr lang="en-US" altLang="zh-CN" sz="2400"/>
          </a:p>
        </p:txBody>
      </p:sp>
      <p:sp>
        <p:nvSpPr>
          <p:cNvPr id="199705" name="Line 25"/>
          <p:cNvSpPr>
            <a:spLocks noChangeShapeType="1"/>
          </p:cNvSpPr>
          <p:nvPr/>
        </p:nvSpPr>
        <p:spPr bwMode="auto">
          <a:xfrm flipH="1">
            <a:off x="2057400" y="510540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9706" name="Line 26"/>
          <p:cNvSpPr>
            <a:spLocks noChangeShapeType="1"/>
          </p:cNvSpPr>
          <p:nvPr/>
        </p:nvSpPr>
        <p:spPr bwMode="auto">
          <a:xfrm>
            <a:off x="2895600" y="5105400"/>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9707" name="Text Box 27"/>
          <p:cNvSpPr txBox="1">
            <a:spLocks noChangeArrowheads="1"/>
          </p:cNvSpPr>
          <p:nvPr/>
        </p:nvSpPr>
        <p:spPr bwMode="auto">
          <a:xfrm>
            <a:off x="2422525" y="4419600"/>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7</a:t>
            </a:r>
            <a:endParaRPr lang="en-US" altLang="zh-CN" sz="2400"/>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9"/>
                                        </p:tgtEl>
                                        <p:attrNameLst>
                                          <p:attrName>style.visibility</p:attrName>
                                        </p:attrNameLst>
                                      </p:cBhvr>
                                      <p:to>
                                        <p:strVal val="visible"/>
                                      </p:to>
                                    </p:set>
                                    <p:animEffect transition="in" filter="dissolve">
                                      <p:cBhvr>
                                        <p:cTn id="7" dur="500"/>
                                        <p:tgtEl>
                                          <p:spTgt spid="1996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9690"/>
                                        </p:tgtEl>
                                        <p:attrNameLst>
                                          <p:attrName>style.visibility</p:attrName>
                                        </p:attrNameLst>
                                      </p:cBhvr>
                                      <p:to>
                                        <p:strVal val="visible"/>
                                      </p:to>
                                    </p:set>
                                    <p:animEffect transition="in" filter="dissolve">
                                      <p:cBhvr>
                                        <p:cTn id="10" dur="500"/>
                                        <p:tgtEl>
                                          <p:spTgt spid="199690"/>
                                        </p:tgtEl>
                                      </p:cBhvr>
                                    </p:animEffect>
                                  </p:childTnLst>
                                </p:cTn>
                              </p:par>
                              <p:par>
                                <p:cTn id="11" presetID="17" presetClass="entr" presetSubtype="4" fill="hold" nodeType="withEffect">
                                  <p:stCondLst>
                                    <p:cond delay="0"/>
                                  </p:stCondLst>
                                  <p:childTnLst>
                                    <p:set>
                                      <p:cBhvr>
                                        <p:cTn id="12" dur="1" fill="hold">
                                          <p:stCondLst>
                                            <p:cond delay="0"/>
                                          </p:stCondLst>
                                        </p:cTn>
                                        <p:tgtEl>
                                          <p:spTgt spid="199691"/>
                                        </p:tgtEl>
                                        <p:attrNameLst>
                                          <p:attrName>style.visibility</p:attrName>
                                        </p:attrNameLst>
                                      </p:cBhvr>
                                      <p:to>
                                        <p:strVal val="visible"/>
                                      </p:to>
                                    </p:set>
                                    <p:anim calcmode="lin" valueType="num">
                                      <p:cBhvr>
                                        <p:cTn id="13" dur="500" fill="hold"/>
                                        <p:tgtEl>
                                          <p:spTgt spid="199691"/>
                                        </p:tgtEl>
                                        <p:attrNameLst>
                                          <p:attrName>ppt_x</p:attrName>
                                        </p:attrNameLst>
                                      </p:cBhvr>
                                      <p:tavLst>
                                        <p:tav tm="0">
                                          <p:val>
                                            <p:strVal val="#ppt_x"/>
                                          </p:val>
                                        </p:tav>
                                        <p:tav tm="100000">
                                          <p:val>
                                            <p:strVal val="#ppt_x"/>
                                          </p:val>
                                        </p:tav>
                                      </p:tavLst>
                                    </p:anim>
                                    <p:anim calcmode="lin" valueType="num">
                                      <p:cBhvr>
                                        <p:cTn id="14" dur="500" fill="hold"/>
                                        <p:tgtEl>
                                          <p:spTgt spid="199691"/>
                                        </p:tgtEl>
                                        <p:attrNameLst>
                                          <p:attrName>ppt_y</p:attrName>
                                        </p:attrNameLst>
                                      </p:cBhvr>
                                      <p:tavLst>
                                        <p:tav tm="0">
                                          <p:val>
                                            <p:strVal val="#ppt_y+#ppt_h/2"/>
                                          </p:val>
                                        </p:tav>
                                        <p:tav tm="100000">
                                          <p:val>
                                            <p:strVal val="#ppt_y"/>
                                          </p:val>
                                        </p:tav>
                                      </p:tavLst>
                                    </p:anim>
                                    <p:anim calcmode="lin" valueType="num">
                                      <p:cBhvr>
                                        <p:cTn id="15" dur="500" fill="hold"/>
                                        <p:tgtEl>
                                          <p:spTgt spid="199691"/>
                                        </p:tgtEl>
                                        <p:attrNameLst>
                                          <p:attrName>ppt_w</p:attrName>
                                        </p:attrNameLst>
                                      </p:cBhvr>
                                      <p:tavLst>
                                        <p:tav tm="0">
                                          <p:val>
                                            <p:strVal val="#ppt_w"/>
                                          </p:val>
                                        </p:tav>
                                        <p:tav tm="100000">
                                          <p:val>
                                            <p:strVal val="#ppt_w"/>
                                          </p:val>
                                        </p:tav>
                                      </p:tavLst>
                                    </p:anim>
                                    <p:anim calcmode="lin" valueType="num">
                                      <p:cBhvr>
                                        <p:cTn id="16" dur="500" fill="hold"/>
                                        <p:tgtEl>
                                          <p:spTgt spid="199691"/>
                                        </p:tgtEl>
                                        <p:attrNameLst>
                                          <p:attrName>ppt_h</p:attrName>
                                        </p:attrNameLst>
                                      </p:cBhvr>
                                      <p:tavLst>
                                        <p:tav tm="0">
                                          <p:val>
                                            <p:fltVal val="0"/>
                                          </p:val>
                                        </p:tav>
                                        <p:tav tm="100000">
                                          <p:val>
                                            <p:strVal val="#ppt_h"/>
                                          </p:val>
                                        </p:tav>
                                      </p:tavLst>
                                    </p:anim>
                                  </p:childTnLst>
                                </p:cTn>
                              </p:par>
                              <p:par>
                                <p:cTn id="17" presetID="17" presetClass="entr" presetSubtype="4" fill="hold" nodeType="withEffect">
                                  <p:stCondLst>
                                    <p:cond delay="0"/>
                                  </p:stCondLst>
                                  <p:childTnLst>
                                    <p:set>
                                      <p:cBhvr>
                                        <p:cTn id="18" dur="1" fill="hold">
                                          <p:stCondLst>
                                            <p:cond delay="0"/>
                                          </p:stCondLst>
                                        </p:cTn>
                                        <p:tgtEl>
                                          <p:spTgt spid="199692"/>
                                        </p:tgtEl>
                                        <p:attrNameLst>
                                          <p:attrName>style.visibility</p:attrName>
                                        </p:attrNameLst>
                                      </p:cBhvr>
                                      <p:to>
                                        <p:strVal val="visible"/>
                                      </p:to>
                                    </p:set>
                                    <p:anim calcmode="lin" valueType="num">
                                      <p:cBhvr>
                                        <p:cTn id="19" dur="500" fill="hold"/>
                                        <p:tgtEl>
                                          <p:spTgt spid="199692"/>
                                        </p:tgtEl>
                                        <p:attrNameLst>
                                          <p:attrName>ppt_x</p:attrName>
                                        </p:attrNameLst>
                                      </p:cBhvr>
                                      <p:tavLst>
                                        <p:tav tm="0">
                                          <p:val>
                                            <p:strVal val="#ppt_x"/>
                                          </p:val>
                                        </p:tav>
                                        <p:tav tm="100000">
                                          <p:val>
                                            <p:strVal val="#ppt_x"/>
                                          </p:val>
                                        </p:tav>
                                      </p:tavLst>
                                    </p:anim>
                                    <p:anim calcmode="lin" valueType="num">
                                      <p:cBhvr>
                                        <p:cTn id="20" dur="500" fill="hold"/>
                                        <p:tgtEl>
                                          <p:spTgt spid="199692"/>
                                        </p:tgtEl>
                                        <p:attrNameLst>
                                          <p:attrName>ppt_y</p:attrName>
                                        </p:attrNameLst>
                                      </p:cBhvr>
                                      <p:tavLst>
                                        <p:tav tm="0">
                                          <p:val>
                                            <p:strVal val="#ppt_y+#ppt_h/2"/>
                                          </p:val>
                                        </p:tav>
                                        <p:tav tm="100000">
                                          <p:val>
                                            <p:strVal val="#ppt_y"/>
                                          </p:val>
                                        </p:tav>
                                      </p:tavLst>
                                    </p:anim>
                                    <p:anim calcmode="lin" valueType="num">
                                      <p:cBhvr>
                                        <p:cTn id="21" dur="500" fill="hold"/>
                                        <p:tgtEl>
                                          <p:spTgt spid="199692"/>
                                        </p:tgtEl>
                                        <p:attrNameLst>
                                          <p:attrName>ppt_w</p:attrName>
                                        </p:attrNameLst>
                                      </p:cBhvr>
                                      <p:tavLst>
                                        <p:tav tm="0">
                                          <p:val>
                                            <p:strVal val="#ppt_w"/>
                                          </p:val>
                                        </p:tav>
                                        <p:tav tm="100000">
                                          <p:val>
                                            <p:strVal val="#ppt_w"/>
                                          </p:val>
                                        </p:tav>
                                      </p:tavLst>
                                    </p:anim>
                                    <p:anim calcmode="lin" valueType="num">
                                      <p:cBhvr>
                                        <p:cTn id="22" dur="500" fill="hold"/>
                                        <p:tgtEl>
                                          <p:spTgt spid="199692"/>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199693"/>
                                        </p:tgtEl>
                                        <p:attrNameLst>
                                          <p:attrName>style.visibility</p:attrName>
                                        </p:attrNameLst>
                                      </p:cBhvr>
                                      <p:to>
                                        <p:strVal val="visible"/>
                                      </p:to>
                                    </p:set>
                                    <p:anim calcmode="lin" valueType="num">
                                      <p:cBhvr>
                                        <p:cTn id="25" dur="500" fill="hold"/>
                                        <p:tgtEl>
                                          <p:spTgt spid="199693"/>
                                        </p:tgtEl>
                                        <p:attrNameLst>
                                          <p:attrName>ppt_x</p:attrName>
                                        </p:attrNameLst>
                                      </p:cBhvr>
                                      <p:tavLst>
                                        <p:tav tm="0">
                                          <p:val>
                                            <p:strVal val="#ppt_x"/>
                                          </p:val>
                                        </p:tav>
                                        <p:tav tm="100000">
                                          <p:val>
                                            <p:strVal val="#ppt_x"/>
                                          </p:val>
                                        </p:tav>
                                      </p:tavLst>
                                    </p:anim>
                                    <p:anim calcmode="lin" valueType="num">
                                      <p:cBhvr>
                                        <p:cTn id="26" dur="500" fill="hold"/>
                                        <p:tgtEl>
                                          <p:spTgt spid="199693"/>
                                        </p:tgtEl>
                                        <p:attrNameLst>
                                          <p:attrName>ppt_y</p:attrName>
                                        </p:attrNameLst>
                                      </p:cBhvr>
                                      <p:tavLst>
                                        <p:tav tm="0">
                                          <p:val>
                                            <p:strVal val="#ppt_y+#ppt_h/2"/>
                                          </p:val>
                                        </p:tav>
                                        <p:tav tm="100000">
                                          <p:val>
                                            <p:strVal val="#ppt_y"/>
                                          </p:val>
                                        </p:tav>
                                      </p:tavLst>
                                    </p:anim>
                                    <p:anim calcmode="lin" valueType="num">
                                      <p:cBhvr>
                                        <p:cTn id="27" dur="500" fill="hold"/>
                                        <p:tgtEl>
                                          <p:spTgt spid="199693"/>
                                        </p:tgtEl>
                                        <p:attrNameLst>
                                          <p:attrName>ppt_w</p:attrName>
                                        </p:attrNameLst>
                                      </p:cBhvr>
                                      <p:tavLst>
                                        <p:tav tm="0">
                                          <p:val>
                                            <p:strVal val="#ppt_w"/>
                                          </p:val>
                                        </p:tav>
                                        <p:tav tm="100000">
                                          <p:val>
                                            <p:strVal val="#ppt_w"/>
                                          </p:val>
                                        </p:tav>
                                      </p:tavLst>
                                    </p:anim>
                                    <p:anim calcmode="lin" valueType="num">
                                      <p:cBhvr>
                                        <p:cTn id="28" dur="500" fill="hold"/>
                                        <p:tgtEl>
                                          <p:spTgt spid="199693"/>
                                        </p:tgtEl>
                                        <p:attrNameLst>
                                          <p:attrName>ppt_h</p:attrName>
                                        </p:attrNameLst>
                                      </p:cBhvr>
                                      <p:tavLst>
                                        <p:tav tm="0">
                                          <p:val>
                                            <p:fltVal val="0"/>
                                          </p:val>
                                        </p:tav>
                                        <p:tav tm="100000">
                                          <p:val>
                                            <p:strVal val="#ppt_h"/>
                                          </p:val>
                                        </p:tav>
                                      </p:tavLst>
                                    </p:anim>
                                  </p:childTnLst>
                                </p:cTn>
                              </p:par>
                              <p:par>
                                <p:cTn id="29" presetID="9" presetClass="entr" presetSubtype="0" fill="hold" grpId="0" nodeType="withEffect">
                                  <p:stCondLst>
                                    <p:cond delay="0"/>
                                  </p:stCondLst>
                                  <p:childTnLst>
                                    <p:set>
                                      <p:cBhvr>
                                        <p:cTn id="30" dur="1" fill="hold">
                                          <p:stCondLst>
                                            <p:cond delay="0"/>
                                          </p:stCondLst>
                                        </p:cTn>
                                        <p:tgtEl>
                                          <p:spTgt spid="199694"/>
                                        </p:tgtEl>
                                        <p:attrNameLst>
                                          <p:attrName>style.visibility</p:attrName>
                                        </p:attrNameLst>
                                      </p:cBhvr>
                                      <p:to>
                                        <p:strVal val="visible"/>
                                      </p:to>
                                    </p:set>
                                    <p:animEffect transition="in" filter="dissolve">
                                      <p:cBhvr>
                                        <p:cTn id="31" dur="500"/>
                                        <p:tgtEl>
                                          <p:spTgt spid="1996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9695"/>
                                        </p:tgtEl>
                                        <p:attrNameLst>
                                          <p:attrName>style.visibility</p:attrName>
                                        </p:attrNameLst>
                                      </p:cBhvr>
                                      <p:to>
                                        <p:strVal val="visible"/>
                                      </p:to>
                                    </p:set>
                                    <p:animEffect transition="in" filter="dissolve">
                                      <p:cBhvr>
                                        <p:cTn id="34" dur="500"/>
                                        <p:tgtEl>
                                          <p:spTgt spid="19969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9696"/>
                                        </p:tgtEl>
                                        <p:attrNameLst>
                                          <p:attrName>style.visibility</p:attrName>
                                        </p:attrNameLst>
                                      </p:cBhvr>
                                      <p:to>
                                        <p:strVal val="visible"/>
                                      </p:to>
                                    </p:set>
                                    <p:animEffect transition="in" filter="dissolve">
                                      <p:cBhvr>
                                        <p:cTn id="37" dur="500"/>
                                        <p:tgtEl>
                                          <p:spTgt spid="19969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9697"/>
                                        </p:tgtEl>
                                        <p:attrNameLst>
                                          <p:attrName>style.visibility</p:attrName>
                                        </p:attrNameLst>
                                      </p:cBhvr>
                                      <p:to>
                                        <p:strVal val="visible"/>
                                      </p:to>
                                    </p:set>
                                    <p:animEffect transition="in" filter="dissolve">
                                      <p:cBhvr>
                                        <p:cTn id="42" dur="500"/>
                                        <p:tgtEl>
                                          <p:spTgt spid="19969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9698"/>
                                        </p:tgtEl>
                                        <p:attrNameLst>
                                          <p:attrName>style.visibility</p:attrName>
                                        </p:attrNameLst>
                                      </p:cBhvr>
                                      <p:to>
                                        <p:strVal val="visible"/>
                                      </p:to>
                                    </p:set>
                                    <p:animEffect transition="in" filter="dissolve">
                                      <p:cBhvr>
                                        <p:cTn id="45" dur="500"/>
                                        <p:tgtEl>
                                          <p:spTgt spid="199698"/>
                                        </p:tgtEl>
                                      </p:cBhvr>
                                    </p:animEffect>
                                  </p:childTnLst>
                                </p:cTn>
                              </p:par>
                              <p:par>
                                <p:cTn id="46" presetID="17" presetClass="entr" presetSubtype="4" fill="hold" nodeType="withEffect">
                                  <p:stCondLst>
                                    <p:cond delay="0"/>
                                  </p:stCondLst>
                                  <p:childTnLst>
                                    <p:set>
                                      <p:cBhvr>
                                        <p:cTn id="47" dur="1" fill="hold">
                                          <p:stCondLst>
                                            <p:cond delay="0"/>
                                          </p:stCondLst>
                                        </p:cTn>
                                        <p:tgtEl>
                                          <p:spTgt spid="199700"/>
                                        </p:tgtEl>
                                        <p:attrNameLst>
                                          <p:attrName>style.visibility</p:attrName>
                                        </p:attrNameLst>
                                      </p:cBhvr>
                                      <p:to>
                                        <p:strVal val="visible"/>
                                      </p:to>
                                    </p:set>
                                    <p:anim calcmode="lin" valueType="num">
                                      <p:cBhvr>
                                        <p:cTn id="48" dur="500" fill="hold"/>
                                        <p:tgtEl>
                                          <p:spTgt spid="199700"/>
                                        </p:tgtEl>
                                        <p:attrNameLst>
                                          <p:attrName>ppt_x</p:attrName>
                                        </p:attrNameLst>
                                      </p:cBhvr>
                                      <p:tavLst>
                                        <p:tav tm="0">
                                          <p:val>
                                            <p:strVal val="#ppt_x"/>
                                          </p:val>
                                        </p:tav>
                                        <p:tav tm="100000">
                                          <p:val>
                                            <p:strVal val="#ppt_x"/>
                                          </p:val>
                                        </p:tav>
                                      </p:tavLst>
                                    </p:anim>
                                    <p:anim calcmode="lin" valueType="num">
                                      <p:cBhvr>
                                        <p:cTn id="49" dur="500" fill="hold"/>
                                        <p:tgtEl>
                                          <p:spTgt spid="199700"/>
                                        </p:tgtEl>
                                        <p:attrNameLst>
                                          <p:attrName>ppt_y</p:attrName>
                                        </p:attrNameLst>
                                      </p:cBhvr>
                                      <p:tavLst>
                                        <p:tav tm="0">
                                          <p:val>
                                            <p:strVal val="#ppt_y+#ppt_h/2"/>
                                          </p:val>
                                        </p:tav>
                                        <p:tav tm="100000">
                                          <p:val>
                                            <p:strVal val="#ppt_y"/>
                                          </p:val>
                                        </p:tav>
                                      </p:tavLst>
                                    </p:anim>
                                    <p:anim calcmode="lin" valueType="num">
                                      <p:cBhvr>
                                        <p:cTn id="50" dur="500" fill="hold"/>
                                        <p:tgtEl>
                                          <p:spTgt spid="199700"/>
                                        </p:tgtEl>
                                        <p:attrNameLst>
                                          <p:attrName>ppt_w</p:attrName>
                                        </p:attrNameLst>
                                      </p:cBhvr>
                                      <p:tavLst>
                                        <p:tav tm="0">
                                          <p:val>
                                            <p:strVal val="#ppt_w"/>
                                          </p:val>
                                        </p:tav>
                                        <p:tav tm="100000">
                                          <p:val>
                                            <p:strVal val="#ppt_w"/>
                                          </p:val>
                                        </p:tav>
                                      </p:tavLst>
                                    </p:anim>
                                    <p:anim calcmode="lin" valueType="num">
                                      <p:cBhvr>
                                        <p:cTn id="51" dur="500" fill="hold"/>
                                        <p:tgtEl>
                                          <p:spTgt spid="199700"/>
                                        </p:tgtEl>
                                        <p:attrNameLst>
                                          <p:attrName>ppt_h</p:attrName>
                                        </p:attrNameLst>
                                      </p:cBhvr>
                                      <p:tavLst>
                                        <p:tav tm="0">
                                          <p:val>
                                            <p:fltVal val="0"/>
                                          </p:val>
                                        </p:tav>
                                        <p:tav tm="100000">
                                          <p:val>
                                            <p:strVal val="#ppt_h"/>
                                          </p:val>
                                        </p:tav>
                                      </p:tavLst>
                                    </p:anim>
                                  </p:childTnLst>
                                </p:cTn>
                              </p:par>
                              <p:par>
                                <p:cTn id="52" presetID="17" presetClass="entr" presetSubtype="4" fill="hold" nodeType="withEffect">
                                  <p:stCondLst>
                                    <p:cond delay="0"/>
                                  </p:stCondLst>
                                  <p:childTnLst>
                                    <p:set>
                                      <p:cBhvr>
                                        <p:cTn id="53" dur="1" fill="hold">
                                          <p:stCondLst>
                                            <p:cond delay="0"/>
                                          </p:stCondLst>
                                        </p:cTn>
                                        <p:tgtEl>
                                          <p:spTgt spid="199701"/>
                                        </p:tgtEl>
                                        <p:attrNameLst>
                                          <p:attrName>style.visibility</p:attrName>
                                        </p:attrNameLst>
                                      </p:cBhvr>
                                      <p:to>
                                        <p:strVal val="visible"/>
                                      </p:to>
                                    </p:set>
                                    <p:anim calcmode="lin" valueType="num">
                                      <p:cBhvr>
                                        <p:cTn id="54" dur="500" fill="hold"/>
                                        <p:tgtEl>
                                          <p:spTgt spid="199701"/>
                                        </p:tgtEl>
                                        <p:attrNameLst>
                                          <p:attrName>ppt_x</p:attrName>
                                        </p:attrNameLst>
                                      </p:cBhvr>
                                      <p:tavLst>
                                        <p:tav tm="0">
                                          <p:val>
                                            <p:strVal val="#ppt_x"/>
                                          </p:val>
                                        </p:tav>
                                        <p:tav tm="100000">
                                          <p:val>
                                            <p:strVal val="#ppt_x"/>
                                          </p:val>
                                        </p:tav>
                                      </p:tavLst>
                                    </p:anim>
                                    <p:anim calcmode="lin" valueType="num">
                                      <p:cBhvr>
                                        <p:cTn id="55" dur="500" fill="hold"/>
                                        <p:tgtEl>
                                          <p:spTgt spid="199701"/>
                                        </p:tgtEl>
                                        <p:attrNameLst>
                                          <p:attrName>ppt_y</p:attrName>
                                        </p:attrNameLst>
                                      </p:cBhvr>
                                      <p:tavLst>
                                        <p:tav tm="0">
                                          <p:val>
                                            <p:strVal val="#ppt_y+#ppt_h/2"/>
                                          </p:val>
                                        </p:tav>
                                        <p:tav tm="100000">
                                          <p:val>
                                            <p:strVal val="#ppt_y"/>
                                          </p:val>
                                        </p:tav>
                                      </p:tavLst>
                                    </p:anim>
                                    <p:anim calcmode="lin" valueType="num">
                                      <p:cBhvr>
                                        <p:cTn id="56" dur="500" fill="hold"/>
                                        <p:tgtEl>
                                          <p:spTgt spid="199701"/>
                                        </p:tgtEl>
                                        <p:attrNameLst>
                                          <p:attrName>ppt_w</p:attrName>
                                        </p:attrNameLst>
                                      </p:cBhvr>
                                      <p:tavLst>
                                        <p:tav tm="0">
                                          <p:val>
                                            <p:strVal val="#ppt_w"/>
                                          </p:val>
                                        </p:tav>
                                        <p:tav tm="100000">
                                          <p:val>
                                            <p:strVal val="#ppt_w"/>
                                          </p:val>
                                        </p:tav>
                                      </p:tavLst>
                                    </p:anim>
                                    <p:anim calcmode="lin" valueType="num">
                                      <p:cBhvr>
                                        <p:cTn id="57" dur="500" fill="hold"/>
                                        <p:tgtEl>
                                          <p:spTgt spid="199701"/>
                                        </p:tgtEl>
                                        <p:attrNameLst>
                                          <p:attrName>ppt_h</p:attrName>
                                        </p:attrNameLst>
                                      </p:cBhvr>
                                      <p:tavLst>
                                        <p:tav tm="0">
                                          <p:val>
                                            <p:fltVal val="0"/>
                                          </p:val>
                                        </p:tav>
                                        <p:tav tm="100000">
                                          <p:val>
                                            <p:strVal val="#ppt_h"/>
                                          </p:val>
                                        </p:tav>
                                      </p:tavLst>
                                    </p:anim>
                                  </p:childTnLst>
                                </p:cTn>
                              </p:par>
                              <p:par>
                                <p:cTn id="58" presetID="17" presetClass="entr" presetSubtype="4" fill="hold" grpId="0" nodeType="withEffect">
                                  <p:stCondLst>
                                    <p:cond delay="0"/>
                                  </p:stCondLst>
                                  <p:childTnLst>
                                    <p:set>
                                      <p:cBhvr>
                                        <p:cTn id="59" dur="1" fill="hold">
                                          <p:stCondLst>
                                            <p:cond delay="0"/>
                                          </p:stCondLst>
                                        </p:cTn>
                                        <p:tgtEl>
                                          <p:spTgt spid="199699"/>
                                        </p:tgtEl>
                                        <p:attrNameLst>
                                          <p:attrName>style.visibility</p:attrName>
                                        </p:attrNameLst>
                                      </p:cBhvr>
                                      <p:to>
                                        <p:strVal val="visible"/>
                                      </p:to>
                                    </p:set>
                                    <p:anim calcmode="lin" valueType="num">
                                      <p:cBhvr>
                                        <p:cTn id="60" dur="500" fill="hold"/>
                                        <p:tgtEl>
                                          <p:spTgt spid="199699"/>
                                        </p:tgtEl>
                                        <p:attrNameLst>
                                          <p:attrName>ppt_x</p:attrName>
                                        </p:attrNameLst>
                                      </p:cBhvr>
                                      <p:tavLst>
                                        <p:tav tm="0">
                                          <p:val>
                                            <p:strVal val="#ppt_x"/>
                                          </p:val>
                                        </p:tav>
                                        <p:tav tm="100000">
                                          <p:val>
                                            <p:strVal val="#ppt_x"/>
                                          </p:val>
                                        </p:tav>
                                      </p:tavLst>
                                    </p:anim>
                                    <p:anim calcmode="lin" valueType="num">
                                      <p:cBhvr>
                                        <p:cTn id="61" dur="500" fill="hold"/>
                                        <p:tgtEl>
                                          <p:spTgt spid="199699"/>
                                        </p:tgtEl>
                                        <p:attrNameLst>
                                          <p:attrName>ppt_y</p:attrName>
                                        </p:attrNameLst>
                                      </p:cBhvr>
                                      <p:tavLst>
                                        <p:tav tm="0">
                                          <p:val>
                                            <p:strVal val="#ppt_y+#ppt_h/2"/>
                                          </p:val>
                                        </p:tav>
                                        <p:tav tm="100000">
                                          <p:val>
                                            <p:strVal val="#ppt_y"/>
                                          </p:val>
                                        </p:tav>
                                      </p:tavLst>
                                    </p:anim>
                                    <p:anim calcmode="lin" valueType="num">
                                      <p:cBhvr>
                                        <p:cTn id="62" dur="500" fill="hold"/>
                                        <p:tgtEl>
                                          <p:spTgt spid="199699"/>
                                        </p:tgtEl>
                                        <p:attrNameLst>
                                          <p:attrName>ppt_w</p:attrName>
                                        </p:attrNameLst>
                                      </p:cBhvr>
                                      <p:tavLst>
                                        <p:tav tm="0">
                                          <p:val>
                                            <p:strVal val="#ppt_w"/>
                                          </p:val>
                                        </p:tav>
                                        <p:tav tm="100000">
                                          <p:val>
                                            <p:strVal val="#ppt_w"/>
                                          </p:val>
                                        </p:tav>
                                      </p:tavLst>
                                    </p:anim>
                                    <p:anim calcmode="lin" valueType="num">
                                      <p:cBhvr>
                                        <p:cTn id="63" dur="500" fill="hold"/>
                                        <p:tgtEl>
                                          <p:spTgt spid="199699"/>
                                        </p:tgtEl>
                                        <p:attrNameLst>
                                          <p:attrName>ppt_h</p:attrName>
                                        </p:attrNameLst>
                                      </p:cBhvr>
                                      <p:tavLst>
                                        <p:tav tm="0">
                                          <p:val>
                                            <p:fltVal val="0"/>
                                          </p:val>
                                        </p:tav>
                                        <p:tav tm="100000">
                                          <p:val>
                                            <p:strVal val="#ppt_h"/>
                                          </p:val>
                                        </p:tav>
                                      </p:tavLst>
                                    </p:anim>
                                  </p:childTnLst>
                                </p:cTn>
                              </p:par>
                              <p:par>
                                <p:cTn id="64" presetID="9" presetClass="entr" presetSubtype="0" fill="hold" grpId="0" nodeType="withEffect">
                                  <p:stCondLst>
                                    <p:cond delay="0"/>
                                  </p:stCondLst>
                                  <p:childTnLst>
                                    <p:set>
                                      <p:cBhvr>
                                        <p:cTn id="65" dur="1" fill="hold">
                                          <p:stCondLst>
                                            <p:cond delay="0"/>
                                          </p:stCondLst>
                                        </p:cTn>
                                        <p:tgtEl>
                                          <p:spTgt spid="199702"/>
                                        </p:tgtEl>
                                        <p:attrNameLst>
                                          <p:attrName>style.visibility</p:attrName>
                                        </p:attrNameLst>
                                      </p:cBhvr>
                                      <p:to>
                                        <p:strVal val="visible"/>
                                      </p:to>
                                    </p:set>
                                    <p:animEffect transition="in" filter="dissolve">
                                      <p:cBhvr>
                                        <p:cTn id="66" dur="500"/>
                                        <p:tgtEl>
                                          <p:spTgt spid="199702"/>
                                        </p:tgtEl>
                                      </p:cBhvr>
                                    </p:animEffect>
                                  </p:childTnLst>
                                </p:cTn>
                              </p:par>
                              <p:par>
                                <p:cTn id="67" presetID="1" presetClass="entr" presetSubtype="0" fill="hold" grpId="0" nodeType="withEffect">
                                  <p:stCondLst>
                                    <p:cond delay="0"/>
                                  </p:stCondLst>
                                  <p:childTnLst>
                                    <p:set>
                                      <p:cBhvr>
                                        <p:cTn id="68" dur="1" fill="hold">
                                          <p:stCondLst>
                                            <p:cond delay="499"/>
                                          </p:stCondLst>
                                        </p:cTn>
                                        <p:tgtEl>
                                          <p:spTgt spid="1997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19970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499"/>
                                          </p:stCondLst>
                                        </p:cTn>
                                        <p:tgtEl>
                                          <p:spTgt spid="19970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499"/>
                                          </p:stCondLst>
                                        </p:cTn>
                                        <p:tgtEl>
                                          <p:spTgt spid="19970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499"/>
                                          </p:stCondLst>
                                        </p:cTn>
                                        <p:tgtEl>
                                          <p:spTgt spid="199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9" grpId="0" animBg="1" autoUpdateAnimBg="0"/>
      <p:bldP spid="199690" grpId="0" animBg="1" autoUpdateAnimBg="0"/>
      <p:bldP spid="199693" grpId="0" animBg="1" autoUpdateAnimBg="0"/>
      <p:bldP spid="199694" grpId="0" animBg="1" autoUpdateAnimBg="0"/>
      <p:bldP spid="199695" grpId="0" animBg="1" autoUpdateAnimBg="0"/>
      <p:bldP spid="199696" grpId="0" animBg="1" autoUpdateAnimBg="0"/>
      <p:bldP spid="199697" grpId="0" animBg="1" autoUpdateAnimBg="0"/>
      <p:bldP spid="199698" grpId="0" animBg="1" autoUpdateAnimBg="0"/>
      <p:bldP spid="199699" grpId="0" animBg="1" autoUpdateAnimBg="0"/>
      <p:bldP spid="199702" grpId="0" animBg="1" autoUpdateAnimBg="0"/>
      <p:bldP spid="199703" grpId="0" animBg="1" autoUpdateAnimBg="0"/>
      <p:bldP spid="199704" grpId="0" animBg="1" autoUpdateAnimBg="0"/>
      <p:bldP spid="19970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5900" y="533400"/>
            <a:ext cx="4500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a:solidFill>
                  <a:srgbClr val="990000"/>
                </a:solidFill>
                <a:latin typeface="楷体_GB2312" charset="0"/>
                <a:ea typeface="楷体_GB2312" charset="0"/>
              </a:rPr>
              <a:t>(</a:t>
            </a:r>
            <a:r>
              <a:rPr lang="zh-CN" altLang="en-US">
                <a:solidFill>
                  <a:srgbClr val="990000"/>
                </a:solidFill>
                <a:latin typeface="楷体_GB2312" charset="0"/>
                <a:ea typeface="楷体_GB2312" charset="0"/>
              </a:rPr>
              <a:t>从根到结点的</a:t>
            </a:r>
            <a:r>
              <a:rPr lang="en-US" altLang="zh-CN">
                <a:solidFill>
                  <a:srgbClr val="990000"/>
                </a:solidFill>
                <a:latin typeface="楷体_GB2312" charset="0"/>
                <a:ea typeface="楷体_GB2312" charset="0"/>
              </a:rPr>
              <a:t>)</a:t>
            </a:r>
            <a:r>
              <a:rPr lang="zh-CN" altLang="en-US" b="1">
                <a:solidFill>
                  <a:srgbClr val="FF0000"/>
                </a:solidFill>
                <a:latin typeface="楷体_GB2312" charset="0"/>
                <a:ea typeface="楷体_GB2312" charset="0"/>
              </a:rPr>
              <a:t>路径：</a:t>
            </a:r>
            <a:endParaRPr lang="zh-CN" altLang="en-US"/>
          </a:p>
        </p:txBody>
      </p:sp>
      <p:sp>
        <p:nvSpPr>
          <p:cNvPr id="41987" name="Text Box 3"/>
          <p:cNvSpPr txBox="1">
            <a:spLocks noChangeArrowheads="1"/>
          </p:cNvSpPr>
          <p:nvPr/>
        </p:nvSpPr>
        <p:spPr bwMode="auto">
          <a:xfrm>
            <a:off x="533400" y="2205038"/>
            <a:ext cx="33909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孩子</a:t>
            </a:r>
            <a:r>
              <a:rPr lang="zh-CN" altLang="en-US">
                <a:solidFill>
                  <a:srgbClr val="990000"/>
                </a:solidFill>
                <a:latin typeface="楷体_GB2312" charset="0"/>
                <a:ea typeface="楷体_GB2312" charset="0"/>
              </a:rPr>
              <a:t>结点</a:t>
            </a:r>
            <a:r>
              <a:rPr lang="zh-CN" altLang="en-US">
                <a:latin typeface="楷体_GB2312" charset="0"/>
                <a:ea typeface="楷体_GB2312" charset="0"/>
              </a:rPr>
              <a:t>、</a:t>
            </a:r>
            <a:r>
              <a:rPr lang="zh-CN" altLang="en-US" b="1">
                <a:solidFill>
                  <a:srgbClr val="FF0000"/>
                </a:solidFill>
                <a:latin typeface="楷体_GB2312" charset="0"/>
                <a:ea typeface="楷体_GB2312" charset="0"/>
              </a:rPr>
              <a:t>双亲</a:t>
            </a:r>
            <a:r>
              <a:rPr lang="zh-CN" altLang="en-US">
                <a:solidFill>
                  <a:srgbClr val="990000"/>
                </a:solidFill>
                <a:latin typeface="楷体_GB2312" charset="0"/>
                <a:ea typeface="楷体_GB2312" charset="0"/>
              </a:rPr>
              <a:t>结点</a:t>
            </a:r>
            <a:endParaRPr lang="zh-CN" altLang="en-US">
              <a:latin typeface="楷体_GB2312" charset="0"/>
              <a:ea typeface="楷体_GB2312" charset="0"/>
            </a:endParaRPr>
          </a:p>
          <a:p>
            <a:pPr eaLnBrk="1" hangingPunct="1">
              <a:defRPr/>
            </a:pPr>
            <a:r>
              <a:rPr lang="zh-CN" altLang="en-US" b="1">
                <a:solidFill>
                  <a:srgbClr val="FF0000"/>
                </a:solidFill>
                <a:latin typeface="楷体_GB2312" charset="0"/>
                <a:ea typeface="楷体_GB2312" charset="0"/>
              </a:rPr>
              <a:t>兄弟</a:t>
            </a:r>
            <a:r>
              <a:rPr lang="zh-CN" altLang="en-US">
                <a:solidFill>
                  <a:srgbClr val="990000"/>
                </a:solidFill>
                <a:latin typeface="楷体_GB2312" charset="0"/>
                <a:ea typeface="楷体_GB2312" charset="0"/>
              </a:rPr>
              <a:t>结点</a:t>
            </a:r>
            <a:r>
              <a:rPr lang="zh-CN" altLang="en-US">
                <a:latin typeface="楷体_GB2312" charset="0"/>
                <a:ea typeface="楷体_GB2312" charset="0"/>
              </a:rPr>
              <a:t>、</a:t>
            </a:r>
            <a:r>
              <a:rPr lang="zh-CN" altLang="en-US">
                <a:solidFill>
                  <a:srgbClr val="990000"/>
                </a:solidFill>
                <a:latin typeface="楷体_GB2312" charset="0"/>
                <a:ea typeface="楷体_GB2312" charset="0"/>
              </a:rPr>
              <a:t>堂兄弟</a:t>
            </a:r>
            <a:endParaRPr lang="zh-CN" altLang="en-US">
              <a:latin typeface="楷体_GB2312" charset="0"/>
              <a:ea typeface="楷体_GB2312" charset="0"/>
            </a:endParaRPr>
          </a:p>
          <a:p>
            <a:pPr eaLnBrk="1" hangingPunct="1">
              <a:defRPr/>
            </a:pPr>
            <a:r>
              <a:rPr lang="zh-CN" altLang="en-US" b="1">
                <a:solidFill>
                  <a:srgbClr val="FF0000"/>
                </a:solidFill>
                <a:latin typeface="楷体_GB2312" charset="0"/>
                <a:ea typeface="楷体_GB2312" charset="0"/>
              </a:rPr>
              <a:t>祖先</a:t>
            </a:r>
            <a:r>
              <a:rPr lang="zh-CN" altLang="en-US">
                <a:solidFill>
                  <a:srgbClr val="990000"/>
                </a:solidFill>
                <a:latin typeface="楷体_GB2312" charset="0"/>
                <a:ea typeface="楷体_GB2312" charset="0"/>
              </a:rPr>
              <a:t>结点</a:t>
            </a:r>
            <a:r>
              <a:rPr lang="zh-CN" altLang="en-US">
                <a:latin typeface="楷体_GB2312" charset="0"/>
                <a:ea typeface="楷体_GB2312" charset="0"/>
              </a:rPr>
              <a:t>、</a:t>
            </a:r>
            <a:r>
              <a:rPr lang="zh-CN" altLang="en-US" b="1">
                <a:solidFill>
                  <a:srgbClr val="FF0000"/>
                </a:solidFill>
                <a:latin typeface="楷体_GB2312" charset="0"/>
                <a:ea typeface="楷体_GB2312" charset="0"/>
              </a:rPr>
              <a:t>子孙</a:t>
            </a:r>
            <a:r>
              <a:rPr lang="zh-CN" altLang="en-US">
                <a:solidFill>
                  <a:srgbClr val="990000"/>
                </a:solidFill>
                <a:latin typeface="楷体_GB2312" charset="0"/>
                <a:ea typeface="楷体_GB2312" charset="0"/>
              </a:rPr>
              <a:t>结点</a:t>
            </a:r>
            <a:endParaRPr lang="zh-CN" altLang="en-US">
              <a:latin typeface="楷体_GB2312" charset="0"/>
              <a:ea typeface="楷体_GB2312" charset="0"/>
            </a:endParaRPr>
          </a:p>
        </p:txBody>
      </p:sp>
      <p:sp>
        <p:nvSpPr>
          <p:cNvPr id="41988" name="Text Box 4"/>
          <p:cNvSpPr txBox="1">
            <a:spLocks noChangeArrowheads="1"/>
          </p:cNvSpPr>
          <p:nvPr/>
        </p:nvSpPr>
        <p:spPr bwMode="auto">
          <a:xfrm>
            <a:off x="477838" y="3716338"/>
            <a:ext cx="214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latin typeface="楷体_GB2312" charset="0"/>
                <a:ea typeface="楷体_GB2312" charset="0"/>
              </a:rPr>
              <a:t>结点的层次</a:t>
            </a:r>
            <a:r>
              <a:rPr lang="en-US" altLang="zh-CN" b="1">
                <a:solidFill>
                  <a:srgbClr val="FF0000"/>
                </a:solidFill>
                <a:latin typeface="楷体_GB2312" charset="0"/>
                <a:ea typeface="楷体_GB2312" charset="0"/>
              </a:rPr>
              <a:t>:</a:t>
            </a:r>
            <a:endParaRPr lang="en-US" altLang="zh-CN"/>
          </a:p>
        </p:txBody>
      </p:sp>
      <p:sp>
        <p:nvSpPr>
          <p:cNvPr id="41989" name="Text Box 5"/>
          <p:cNvSpPr txBox="1">
            <a:spLocks noChangeArrowheads="1"/>
          </p:cNvSpPr>
          <p:nvPr/>
        </p:nvSpPr>
        <p:spPr bwMode="auto">
          <a:xfrm>
            <a:off x="536575" y="5157788"/>
            <a:ext cx="309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ea typeface="楷体_GB2312" charset="0"/>
              </a:rPr>
              <a:t>树的深度</a:t>
            </a:r>
            <a:r>
              <a:rPr lang="en-US" altLang="zh-CN" b="1">
                <a:solidFill>
                  <a:srgbClr val="FF0000"/>
                </a:solidFill>
                <a:ea typeface="楷体_GB2312" charset="0"/>
              </a:rPr>
              <a:t>(</a:t>
            </a:r>
            <a:r>
              <a:rPr lang="zh-CN" altLang="en-US" b="1">
                <a:solidFill>
                  <a:srgbClr val="FF0000"/>
                </a:solidFill>
                <a:ea typeface="楷体_GB2312" charset="0"/>
              </a:rPr>
              <a:t>高度</a:t>
            </a:r>
            <a:r>
              <a:rPr lang="en-US" altLang="zh-CN" b="1">
                <a:solidFill>
                  <a:srgbClr val="FF0000"/>
                </a:solidFill>
                <a:ea typeface="楷体_GB2312" charset="0"/>
              </a:rPr>
              <a:t>)</a:t>
            </a:r>
            <a:r>
              <a:rPr lang="zh-CN" altLang="en-US" b="1">
                <a:solidFill>
                  <a:srgbClr val="FF0000"/>
                </a:solidFill>
                <a:ea typeface="楷体_GB2312" charset="0"/>
              </a:rPr>
              <a:t>：</a:t>
            </a:r>
            <a:endParaRPr lang="zh-CN" altLang="en-US">
              <a:ea typeface="楷体_GB2312" charset="0"/>
            </a:endParaRPr>
          </a:p>
        </p:txBody>
      </p:sp>
      <p:sp>
        <p:nvSpPr>
          <p:cNvPr id="41990" name="Text Box 6"/>
          <p:cNvSpPr txBox="1">
            <a:spLocks noChangeArrowheads="1"/>
          </p:cNvSpPr>
          <p:nvPr/>
        </p:nvSpPr>
        <p:spPr bwMode="auto">
          <a:xfrm>
            <a:off x="444500" y="1042988"/>
            <a:ext cx="434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a:solidFill>
                  <a:srgbClr val="6600CC"/>
                </a:solidFill>
                <a:latin typeface="楷体_GB2312" charset="0"/>
                <a:ea typeface="楷体_GB2312" charset="0"/>
              </a:rPr>
              <a:t>    </a:t>
            </a:r>
            <a:r>
              <a:rPr lang="zh-CN" altLang="en-US">
                <a:solidFill>
                  <a:srgbClr val="990000"/>
                </a:solidFill>
                <a:latin typeface="楷体_GB2312" charset="0"/>
                <a:ea typeface="楷体_GB2312" charset="0"/>
              </a:rPr>
              <a:t>由从</a:t>
            </a:r>
            <a:r>
              <a:rPr lang="zh-CN" altLang="en-US" b="1">
                <a:solidFill>
                  <a:srgbClr val="990000"/>
                </a:solidFill>
                <a:latin typeface="楷体_GB2312" charset="0"/>
                <a:ea typeface="楷体_GB2312" charset="0"/>
              </a:rPr>
              <a:t>根</a:t>
            </a:r>
            <a:r>
              <a:rPr lang="zh-CN" altLang="en-US">
                <a:solidFill>
                  <a:srgbClr val="990000"/>
                </a:solidFill>
                <a:latin typeface="楷体_GB2312" charset="0"/>
                <a:ea typeface="楷体_GB2312" charset="0"/>
              </a:rPr>
              <a:t>到该结点所经分支和结点构成</a:t>
            </a:r>
            <a:endParaRPr lang="zh-CN" altLang="en-US">
              <a:solidFill>
                <a:srgbClr val="990000"/>
              </a:solidFill>
            </a:endParaRPr>
          </a:p>
        </p:txBody>
      </p:sp>
      <p:sp>
        <p:nvSpPr>
          <p:cNvPr id="41991" name="Oval 7"/>
          <p:cNvSpPr>
            <a:spLocks noChangeArrowheads="1"/>
          </p:cNvSpPr>
          <p:nvPr/>
        </p:nvSpPr>
        <p:spPr bwMode="auto">
          <a:xfrm>
            <a:off x="6553200" y="5191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FF0000"/>
                </a:solidFill>
              </a:rPr>
              <a:t>A</a:t>
            </a:r>
            <a:endParaRPr lang="en-US" altLang="zh-CN"/>
          </a:p>
        </p:txBody>
      </p:sp>
      <p:sp>
        <p:nvSpPr>
          <p:cNvPr id="41992" name="Oval 8"/>
          <p:cNvSpPr>
            <a:spLocks noChangeArrowheads="1"/>
          </p:cNvSpPr>
          <p:nvPr/>
        </p:nvSpPr>
        <p:spPr bwMode="auto">
          <a:xfrm>
            <a:off x="5334000" y="1204913"/>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B</a:t>
            </a:r>
            <a:endParaRPr lang="en-US" altLang="zh-CN"/>
          </a:p>
        </p:txBody>
      </p:sp>
      <p:sp>
        <p:nvSpPr>
          <p:cNvPr id="41993" name="Oval 9"/>
          <p:cNvSpPr>
            <a:spLocks noChangeArrowheads="1"/>
          </p:cNvSpPr>
          <p:nvPr/>
        </p:nvSpPr>
        <p:spPr bwMode="auto">
          <a:xfrm>
            <a:off x="6553200" y="12049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6600CC"/>
                </a:solidFill>
              </a:rPr>
              <a:t>C</a:t>
            </a:r>
            <a:endParaRPr lang="en-US" altLang="zh-CN"/>
          </a:p>
        </p:txBody>
      </p:sp>
      <p:sp>
        <p:nvSpPr>
          <p:cNvPr id="41994" name="Oval 10"/>
          <p:cNvSpPr>
            <a:spLocks noChangeArrowheads="1"/>
          </p:cNvSpPr>
          <p:nvPr/>
        </p:nvSpPr>
        <p:spPr bwMode="auto">
          <a:xfrm>
            <a:off x="7924800" y="12049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D</a:t>
            </a:r>
            <a:endParaRPr lang="en-US" altLang="zh-CN"/>
          </a:p>
        </p:txBody>
      </p:sp>
      <p:sp>
        <p:nvSpPr>
          <p:cNvPr id="41995" name="Oval 11"/>
          <p:cNvSpPr>
            <a:spLocks noChangeArrowheads="1"/>
          </p:cNvSpPr>
          <p:nvPr/>
        </p:nvSpPr>
        <p:spPr bwMode="auto">
          <a:xfrm>
            <a:off x="4724400" y="1890713"/>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E</a:t>
            </a:r>
            <a:endParaRPr lang="en-US" altLang="zh-CN"/>
          </a:p>
        </p:txBody>
      </p:sp>
      <p:sp>
        <p:nvSpPr>
          <p:cNvPr id="41996" name="Oval 12"/>
          <p:cNvSpPr>
            <a:spLocks noChangeArrowheads="1"/>
          </p:cNvSpPr>
          <p:nvPr/>
        </p:nvSpPr>
        <p:spPr bwMode="auto">
          <a:xfrm>
            <a:off x="5791200" y="18907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F</a:t>
            </a:r>
            <a:endParaRPr lang="en-US" altLang="zh-CN"/>
          </a:p>
        </p:txBody>
      </p:sp>
      <p:sp>
        <p:nvSpPr>
          <p:cNvPr id="41997" name="Oval 13"/>
          <p:cNvSpPr>
            <a:spLocks noChangeArrowheads="1"/>
          </p:cNvSpPr>
          <p:nvPr/>
        </p:nvSpPr>
        <p:spPr bwMode="auto">
          <a:xfrm>
            <a:off x="6553200" y="18907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6600CC"/>
                </a:solidFill>
              </a:rPr>
              <a:t>G</a:t>
            </a:r>
            <a:endParaRPr lang="en-US" altLang="zh-CN"/>
          </a:p>
        </p:txBody>
      </p:sp>
      <p:sp>
        <p:nvSpPr>
          <p:cNvPr id="41998" name="Oval 14"/>
          <p:cNvSpPr>
            <a:spLocks noChangeArrowheads="1"/>
          </p:cNvSpPr>
          <p:nvPr/>
        </p:nvSpPr>
        <p:spPr bwMode="auto">
          <a:xfrm>
            <a:off x="7239000" y="18907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H</a:t>
            </a:r>
            <a:endParaRPr lang="en-US" altLang="zh-CN"/>
          </a:p>
        </p:txBody>
      </p:sp>
      <p:sp>
        <p:nvSpPr>
          <p:cNvPr id="41999" name="Oval 15"/>
          <p:cNvSpPr>
            <a:spLocks noChangeArrowheads="1"/>
          </p:cNvSpPr>
          <p:nvPr/>
        </p:nvSpPr>
        <p:spPr bwMode="auto">
          <a:xfrm>
            <a:off x="7924800" y="18907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I</a:t>
            </a:r>
            <a:endParaRPr lang="en-US" altLang="zh-CN"/>
          </a:p>
        </p:txBody>
      </p:sp>
      <p:sp>
        <p:nvSpPr>
          <p:cNvPr id="42000" name="Oval 16"/>
          <p:cNvSpPr>
            <a:spLocks noChangeArrowheads="1"/>
          </p:cNvSpPr>
          <p:nvPr/>
        </p:nvSpPr>
        <p:spPr bwMode="auto">
          <a:xfrm>
            <a:off x="8610600" y="1890713"/>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J</a:t>
            </a:r>
            <a:endParaRPr lang="en-US" altLang="zh-CN"/>
          </a:p>
        </p:txBody>
      </p:sp>
      <p:sp>
        <p:nvSpPr>
          <p:cNvPr id="42001" name="Oval 17"/>
          <p:cNvSpPr>
            <a:spLocks noChangeArrowheads="1"/>
          </p:cNvSpPr>
          <p:nvPr/>
        </p:nvSpPr>
        <p:spPr bwMode="auto">
          <a:xfrm>
            <a:off x="8610600" y="25765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M</a:t>
            </a:r>
            <a:endParaRPr lang="en-US" altLang="zh-CN"/>
          </a:p>
        </p:txBody>
      </p:sp>
      <p:sp>
        <p:nvSpPr>
          <p:cNvPr id="42002" name="Oval 18"/>
          <p:cNvSpPr>
            <a:spLocks noChangeArrowheads="1"/>
          </p:cNvSpPr>
          <p:nvPr/>
        </p:nvSpPr>
        <p:spPr bwMode="auto">
          <a:xfrm>
            <a:off x="5257800" y="25765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K</a:t>
            </a:r>
            <a:endParaRPr lang="en-US" altLang="zh-CN"/>
          </a:p>
        </p:txBody>
      </p:sp>
      <p:sp>
        <p:nvSpPr>
          <p:cNvPr id="42003" name="Oval 19"/>
          <p:cNvSpPr>
            <a:spLocks noChangeArrowheads="1"/>
          </p:cNvSpPr>
          <p:nvPr/>
        </p:nvSpPr>
        <p:spPr bwMode="auto">
          <a:xfrm>
            <a:off x="6248400" y="2576513"/>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L</a:t>
            </a:r>
            <a:endParaRPr lang="en-US" altLang="zh-CN"/>
          </a:p>
        </p:txBody>
      </p:sp>
      <p:sp>
        <p:nvSpPr>
          <p:cNvPr id="42016" name="Line 32"/>
          <p:cNvSpPr>
            <a:spLocks noChangeShapeType="1"/>
          </p:cNvSpPr>
          <p:nvPr/>
        </p:nvSpPr>
        <p:spPr bwMode="auto">
          <a:xfrm flipH="1">
            <a:off x="5562600" y="671513"/>
            <a:ext cx="990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17" name="Line 33"/>
          <p:cNvSpPr>
            <a:spLocks noChangeShapeType="1"/>
          </p:cNvSpPr>
          <p:nvPr/>
        </p:nvSpPr>
        <p:spPr bwMode="auto">
          <a:xfrm>
            <a:off x="6781800" y="823913"/>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18" name="Line 34"/>
          <p:cNvSpPr>
            <a:spLocks noChangeShapeType="1"/>
          </p:cNvSpPr>
          <p:nvPr/>
        </p:nvSpPr>
        <p:spPr bwMode="auto">
          <a:xfrm>
            <a:off x="7086600" y="671513"/>
            <a:ext cx="1066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19" name="Line 35"/>
          <p:cNvSpPr>
            <a:spLocks noChangeShapeType="1"/>
          </p:cNvSpPr>
          <p:nvPr/>
        </p:nvSpPr>
        <p:spPr bwMode="auto">
          <a:xfrm flipH="1">
            <a:off x="4953000" y="1357313"/>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0" name="Line 36"/>
          <p:cNvSpPr>
            <a:spLocks noChangeShapeType="1"/>
          </p:cNvSpPr>
          <p:nvPr/>
        </p:nvSpPr>
        <p:spPr bwMode="auto">
          <a:xfrm>
            <a:off x="5791200" y="1357313"/>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1" name="Line 37"/>
          <p:cNvSpPr>
            <a:spLocks noChangeShapeType="1"/>
          </p:cNvSpPr>
          <p:nvPr/>
        </p:nvSpPr>
        <p:spPr bwMode="auto">
          <a:xfrm flipH="1">
            <a:off x="5486400" y="2043113"/>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2" name="Line 38"/>
          <p:cNvSpPr>
            <a:spLocks noChangeShapeType="1"/>
          </p:cNvSpPr>
          <p:nvPr/>
        </p:nvSpPr>
        <p:spPr bwMode="auto">
          <a:xfrm>
            <a:off x="6324600" y="2043113"/>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3" name="Line 39"/>
          <p:cNvSpPr>
            <a:spLocks noChangeShapeType="1"/>
          </p:cNvSpPr>
          <p:nvPr/>
        </p:nvSpPr>
        <p:spPr bwMode="auto">
          <a:xfrm>
            <a:off x="6781800" y="1509713"/>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4" name="Line 40"/>
          <p:cNvSpPr>
            <a:spLocks noChangeShapeType="1"/>
          </p:cNvSpPr>
          <p:nvPr/>
        </p:nvSpPr>
        <p:spPr bwMode="auto">
          <a:xfrm flipH="1">
            <a:off x="7467600" y="1281113"/>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5" name="Line 41"/>
          <p:cNvSpPr>
            <a:spLocks noChangeShapeType="1"/>
          </p:cNvSpPr>
          <p:nvPr/>
        </p:nvSpPr>
        <p:spPr bwMode="auto">
          <a:xfrm flipH="1">
            <a:off x="8229600" y="1509713"/>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6" name="Line 42"/>
          <p:cNvSpPr>
            <a:spLocks noChangeShapeType="1"/>
          </p:cNvSpPr>
          <p:nvPr/>
        </p:nvSpPr>
        <p:spPr bwMode="auto">
          <a:xfrm>
            <a:off x="8458200" y="1357313"/>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7" name="Line 43"/>
          <p:cNvSpPr>
            <a:spLocks noChangeShapeType="1"/>
          </p:cNvSpPr>
          <p:nvPr/>
        </p:nvSpPr>
        <p:spPr bwMode="auto">
          <a:xfrm>
            <a:off x="8839200" y="2195513"/>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8" name="Text Box 44"/>
          <p:cNvSpPr txBox="1">
            <a:spLocks noChangeArrowheads="1"/>
          </p:cNvSpPr>
          <p:nvPr/>
        </p:nvSpPr>
        <p:spPr bwMode="auto">
          <a:xfrm>
            <a:off x="2700338" y="3716338"/>
            <a:ext cx="6019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a:solidFill>
                  <a:srgbClr val="990000"/>
                </a:solidFill>
                <a:latin typeface="楷体_GB2312" charset="0"/>
                <a:ea typeface="楷体_GB2312" charset="0"/>
              </a:rPr>
              <a:t>假设根结点的层次为</a:t>
            </a:r>
            <a:r>
              <a:rPr lang="en-US" altLang="zh-CN">
                <a:solidFill>
                  <a:srgbClr val="990000"/>
                </a:solidFill>
                <a:latin typeface="楷体_GB2312" charset="0"/>
                <a:ea typeface="楷体_GB2312" charset="0"/>
              </a:rPr>
              <a:t>1</a:t>
            </a:r>
            <a:r>
              <a:rPr lang="zh-CN" altLang="en-US">
                <a:solidFill>
                  <a:srgbClr val="990000"/>
                </a:solidFill>
                <a:latin typeface="楷体_GB2312" charset="0"/>
                <a:ea typeface="楷体_GB2312" charset="0"/>
              </a:rPr>
              <a:t>，根的孩子为第二层。第</a:t>
            </a:r>
            <a:r>
              <a:rPr lang="en-US" altLang="zh-CN" i="1">
                <a:solidFill>
                  <a:srgbClr val="990000"/>
                </a:solidFill>
                <a:ea typeface="楷体_GB2312" charset="0"/>
              </a:rPr>
              <a:t>l </a:t>
            </a:r>
            <a:r>
              <a:rPr lang="zh-CN" altLang="en-US">
                <a:solidFill>
                  <a:srgbClr val="990000"/>
                </a:solidFill>
                <a:ea typeface="楷体_GB2312" charset="0"/>
              </a:rPr>
              <a:t>层的结点的子树根结点的层次为</a:t>
            </a:r>
            <a:r>
              <a:rPr lang="en-US" altLang="zh-CN" i="1">
                <a:solidFill>
                  <a:srgbClr val="990000"/>
                </a:solidFill>
                <a:ea typeface="楷体_GB2312" charset="0"/>
              </a:rPr>
              <a:t>l+1</a:t>
            </a:r>
            <a:endParaRPr lang="en-US" altLang="zh-CN">
              <a:solidFill>
                <a:srgbClr val="990000"/>
              </a:solidFill>
            </a:endParaRPr>
          </a:p>
        </p:txBody>
      </p:sp>
      <p:sp>
        <p:nvSpPr>
          <p:cNvPr id="42029" name="Text Box 45"/>
          <p:cNvSpPr txBox="1">
            <a:spLocks noChangeArrowheads="1"/>
          </p:cNvSpPr>
          <p:nvPr/>
        </p:nvSpPr>
        <p:spPr bwMode="auto">
          <a:xfrm>
            <a:off x="3419475" y="5157788"/>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0000"/>
                </a:solidFill>
                <a:ea typeface="楷体_GB2312" charset="0"/>
              </a:rPr>
              <a:t>树中叶子结点所在的最大层次</a:t>
            </a:r>
            <a:endParaRPr lang="zh-CN" altLang="en-US"/>
          </a:p>
        </p:txBody>
      </p:sp>
    </p:spTree>
  </p:cSld>
  <p:clrMapOvr>
    <a:masterClrMapping/>
  </p:clrMapOvr>
  <p:transition spd="med">
    <p:pull di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7" name="Oval 13"/>
          <p:cNvSpPr>
            <a:spLocks noChangeArrowheads="1"/>
          </p:cNvSpPr>
          <p:nvPr/>
        </p:nvSpPr>
        <p:spPr bwMode="auto">
          <a:xfrm>
            <a:off x="4113312" y="29066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9</a:t>
            </a:r>
            <a:endParaRPr lang="en-US" altLang="zh-CN" sz="2400"/>
          </a:p>
        </p:txBody>
      </p:sp>
      <p:sp>
        <p:nvSpPr>
          <p:cNvPr id="200718" name="Oval 14"/>
          <p:cNvSpPr>
            <a:spLocks noChangeArrowheads="1"/>
          </p:cNvSpPr>
          <p:nvPr/>
        </p:nvSpPr>
        <p:spPr bwMode="auto">
          <a:xfrm>
            <a:off x="5027712" y="38210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5</a:t>
            </a:r>
            <a:endParaRPr lang="en-US" altLang="zh-CN" sz="2400"/>
          </a:p>
        </p:txBody>
      </p:sp>
      <p:sp>
        <p:nvSpPr>
          <p:cNvPr id="200719" name="Oval 15"/>
          <p:cNvSpPr>
            <a:spLocks noChangeArrowheads="1"/>
          </p:cNvSpPr>
          <p:nvPr/>
        </p:nvSpPr>
        <p:spPr bwMode="auto">
          <a:xfrm>
            <a:off x="6246912" y="38210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2</a:t>
            </a:r>
            <a:endParaRPr lang="en-US" altLang="zh-CN" sz="2400"/>
          </a:p>
        </p:txBody>
      </p:sp>
      <p:sp>
        <p:nvSpPr>
          <p:cNvPr id="200720" name="Line 16"/>
          <p:cNvSpPr>
            <a:spLocks noChangeShapeType="1"/>
          </p:cNvSpPr>
          <p:nvPr/>
        </p:nvSpPr>
        <p:spPr bwMode="auto">
          <a:xfrm flipH="1">
            <a:off x="5332512" y="3592488"/>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1" name="Line 17"/>
          <p:cNvSpPr>
            <a:spLocks noChangeShapeType="1"/>
          </p:cNvSpPr>
          <p:nvPr/>
        </p:nvSpPr>
        <p:spPr bwMode="auto">
          <a:xfrm>
            <a:off x="6170712" y="3592488"/>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2" name="Text Box 18"/>
          <p:cNvSpPr txBox="1">
            <a:spLocks noChangeArrowheads="1"/>
          </p:cNvSpPr>
          <p:nvPr/>
        </p:nvSpPr>
        <p:spPr bwMode="auto">
          <a:xfrm>
            <a:off x="5697637" y="2906688"/>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7</a:t>
            </a:r>
            <a:endParaRPr lang="en-US" altLang="zh-CN" sz="2400"/>
          </a:p>
        </p:txBody>
      </p:sp>
      <p:sp>
        <p:nvSpPr>
          <p:cNvPr id="200723" name="Text Box 19"/>
          <p:cNvSpPr txBox="1">
            <a:spLocks noChangeArrowheads="1"/>
          </p:cNvSpPr>
          <p:nvPr/>
        </p:nvSpPr>
        <p:spPr bwMode="auto">
          <a:xfrm>
            <a:off x="4894362" y="1782738"/>
            <a:ext cx="666750"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3300"/>
                </a:solidFill>
              </a:rPr>
              <a:t>16</a:t>
            </a:r>
            <a:endParaRPr lang="en-US" altLang="zh-CN" sz="2400"/>
          </a:p>
        </p:txBody>
      </p:sp>
      <p:sp>
        <p:nvSpPr>
          <p:cNvPr id="200724" name="Line 20"/>
          <p:cNvSpPr>
            <a:spLocks noChangeShapeType="1"/>
          </p:cNvSpPr>
          <p:nvPr/>
        </p:nvSpPr>
        <p:spPr bwMode="auto">
          <a:xfrm flipH="1">
            <a:off x="4418112" y="2449488"/>
            <a:ext cx="457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5" name="Line 21"/>
          <p:cNvSpPr>
            <a:spLocks noChangeShapeType="1"/>
          </p:cNvSpPr>
          <p:nvPr/>
        </p:nvSpPr>
        <p:spPr bwMode="auto">
          <a:xfrm>
            <a:off x="5561112" y="2449488"/>
            <a:ext cx="3810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6" name="Oval 22"/>
          <p:cNvSpPr>
            <a:spLocks noChangeArrowheads="1"/>
          </p:cNvSpPr>
          <p:nvPr/>
        </p:nvSpPr>
        <p:spPr bwMode="auto">
          <a:xfrm>
            <a:off x="1979712" y="29066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6</a:t>
            </a:r>
            <a:endParaRPr lang="en-US" altLang="zh-CN" sz="2400"/>
          </a:p>
        </p:txBody>
      </p:sp>
      <p:sp>
        <p:nvSpPr>
          <p:cNvPr id="200727" name="Oval 23"/>
          <p:cNvSpPr>
            <a:spLocks noChangeArrowheads="1"/>
          </p:cNvSpPr>
          <p:nvPr/>
        </p:nvSpPr>
        <p:spPr bwMode="auto">
          <a:xfrm>
            <a:off x="3046512" y="29066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7</a:t>
            </a:r>
            <a:endParaRPr lang="en-US" altLang="zh-CN" sz="2400"/>
          </a:p>
        </p:txBody>
      </p:sp>
      <p:sp>
        <p:nvSpPr>
          <p:cNvPr id="200728" name="Text Box 24"/>
          <p:cNvSpPr txBox="1">
            <a:spLocks noChangeArrowheads="1"/>
          </p:cNvSpPr>
          <p:nvPr/>
        </p:nvSpPr>
        <p:spPr bwMode="auto">
          <a:xfrm>
            <a:off x="2513112" y="1763688"/>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13</a:t>
            </a:r>
            <a:endParaRPr lang="en-US" altLang="zh-CN" sz="2400"/>
          </a:p>
        </p:txBody>
      </p:sp>
      <p:sp>
        <p:nvSpPr>
          <p:cNvPr id="200729" name="Line 25"/>
          <p:cNvSpPr>
            <a:spLocks noChangeShapeType="1"/>
          </p:cNvSpPr>
          <p:nvPr/>
        </p:nvSpPr>
        <p:spPr bwMode="auto">
          <a:xfrm flipH="1">
            <a:off x="2284512" y="2373288"/>
            <a:ext cx="228600" cy="5334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0" name="Line 26"/>
          <p:cNvSpPr>
            <a:spLocks noChangeShapeType="1"/>
          </p:cNvSpPr>
          <p:nvPr/>
        </p:nvSpPr>
        <p:spPr bwMode="auto">
          <a:xfrm>
            <a:off x="3198912" y="2449488"/>
            <a:ext cx="1524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1" name="Text Box 27"/>
          <p:cNvSpPr txBox="1">
            <a:spLocks noChangeArrowheads="1"/>
          </p:cNvSpPr>
          <p:nvPr/>
        </p:nvSpPr>
        <p:spPr bwMode="auto">
          <a:xfrm>
            <a:off x="3656112" y="620688"/>
            <a:ext cx="739775"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b="1">
                <a:solidFill>
                  <a:srgbClr val="FF3300"/>
                </a:solidFill>
              </a:rPr>
              <a:t>29</a:t>
            </a:r>
            <a:endParaRPr lang="en-US" altLang="zh-CN" sz="2400"/>
          </a:p>
        </p:txBody>
      </p:sp>
      <p:sp>
        <p:nvSpPr>
          <p:cNvPr id="200732" name="Line 28"/>
          <p:cNvSpPr>
            <a:spLocks noChangeShapeType="1"/>
          </p:cNvSpPr>
          <p:nvPr/>
        </p:nvSpPr>
        <p:spPr bwMode="auto">
          <a:xfrm flipH="1">
            <a:off x="2817912" y="1306488"/>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3" name="Line 29"/>
          <p:cNvSpPr>
            <a:spLocks noChangeShapeType="1"/>
          </p:cNvSpPr>
          <p:nvPr/>
        </p:nvSpPr>
        <p:spPr bwMode="auto">
          <a:xfrm>
            <a:off x="4418112" y="1306488"/>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566738" y="549275"/>
            <a:ext cx="7605712"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sz="3200" b="1">
                <a:solidFill>
                  <a:srgbClr val="0000FF"/>
                </a:solidFill>
                <a:ea typeface="楷体_GB2312" charset="0"/>
              </a:rPr>
              <a:t>6.6.2  </a:t>
            </a:r>
            <a:r>
              <a:rPr lang="zh-CN" altLang="en-US" sz="3200" b="1">
                <a:solidFill>
                  <a:srgbClr val="0000FF"/>
                </a:solidFill>
                <a:ea typeface="楷体_GB2312" charset="0"/>
              </a:rPr>
              <a:t>哈夫曼编码</a:t>
            </a:r>
            <a:endParaRPr lang="zh-CN" altLang="en-US" sz="3200" b="1">
              <a:solidFill>
                <a:srgbClr val="0000FF"/>
              </a:solidFill>
            </a:endParaRPr>
          </a:p>
        </p:txBody>
      </p:sp>
      <p:sp>
        <p:nvSpPr>
          <p:cNvPr id="148485" name="Text Box 5"/>
          <p:cNvSpPr txBox="1">
            <a:spLocks noChangeArrowheads="1"/>
          </p:cNvSpPr>
          <p:nvPr/>
        </p:nvSpPr>
        <p:spPr bwMode="auto">
          <a:xfrm>
            <a:off x="565150" y="1268413"/>
            <a:ext cx="7894638"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Aft>
                <a:spcPct val="15000"/>
              </a:spcAft>
              <a:defRPr/>
            </a:pPr>
            <a:r>
              <a:rPr lang="en-US" altLang="zh-CN" b="1" dirty="0">
                <a:solidFill>
                  <a:srgbClr val="990000"/>
                </a:solidFill>
                <a:ea typeface="楷体_GB2312" charset="0"/>
              </a:rPr>
              <a:t>        </a:t>
            </a:r>
            <a:r>
              <a:rPr lang="zh-CN" altLang="en-US" sz="2600" b="1" dirty="0">
                <a:solidFill>
                  <a:srgbClr val="990000"/>
                </a:solidFill>
                <a:ea typeface="楷体_GB2312" charset="0"/>
              </a:rPr>
              <a:t>在传送电文时，希望总长尽可能短。如果对每个字符设计长度不等的编码，且让电文中出现次数较多的字符采用尽可能短的编码，则传送电文的总长度便可减少。</a:t>
            </a:r>
          </a:p>
          <a:p>
            <a:pPr eaLnBrk="1" hangingPunct="1">
              <a:lnSpc>
                <a:spcPct val="110000"/>
              </a:lnSpc>
              <a:spcAft>
                <a:spcPct val="15000"/>
              </a:spcAft>
              <a:defRPr/>
            </a:pPr>
            <a:r>
              <a:rPr lang="zh-CN" altLang="en-US" sz="2600" b="1" dirty="0">
                <a:solidFill>
                  <a:srgbClr val="990000"/>
                </a:solidFill>
                <a:ea typeface="楷体_GB2312" charset="0"/>
              </a:rPr>
              <a:t>        任何一个字符的编码都不是同一字符集中另一个字符的编码的前缀，这种编码称作前缀编码</a:t>
            </a:r>
            <a:r>
              <a:rPr lang="zh-CN" altLang="en-US" sz="2600" dirty="0">
                <a:solidFill>
                  <a:srgbClr val="990000"/>
                </a:solidFill>
                <a:ea typeface="楷体_GB2312" charset="0"/>
              </a:rPr>
              <a:t>。</a:t>
            </a:r>
          </a:p>
        </p:txBody>
      </p:sp>
      <p:sp>
        <p:nvSpPr>
          <p:cNvPr id="148492" name="Text Box 12"/>
          <p:cNvSpPr txBox="1">
            <a:spLocks noChangeArrowheads="1"/>
          </p:cNvSpPr>
          <p:nvPr/>
        </p:nvSpPr>
        <p:spPr bwMode="auto">
          <a:xfrm>
            <a:off x="611188" y="4103688"/>
            <a:ext cx="8137525"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b="1" dirty="0">
                <a:solidFill>
                  <a:srgbClr val="006666"/>
                </a:solidFill>
                <a:ea typeface="楷体_GB2312" charset="0"/>
              </a:rPr>
              <a:t>        </a:t>
            </a:r>
            <a:r>
              <a:rPr lang="zh-CN" altLang="en-US" sz="2600" b="1" dirty="0">
                <a:solidFill>
                  <a:srgbClr val="006666"/>
                </a:solidFill>
                <a:ea typeface="楷体_GB2312" charset="0"/>
              </a:rPr>
              <a:t>利用赫夫曼树可以构造一种不等长的二进制编码，并且构造所得的</a:t>
            </a:r>
            <a:r>
              <a:rPr lang="zh-CN" altLang="en-US" sz="2600" b="1" dirty="0">
                <a:solidFill>
                  <a:srgbClr val="990000"/>
                </a:solidFill>
                <a:ea typeface="楷体_GB2312" charset="0"/>
              </a:rPr>
              <a:t>赫夫曼编码</a:t>
            </a:r>
            <a:r>
              <a:rPr lang="zh-CN" altLang="en-US" sz="2600" b="1" dirty="0">
                <a:solidFill>
                  <a:srgbClr val="006666"/>
                </a:solidFill>
                <a:ea typeface="楷体_GB2312" charset="0"/>
              </a:rPr>
              <a:t>是一种</a:t>
            </a:r>
            <a:r>
              <a:rPr lang="zh-CN" altLang="en-US" sz="2600" b="1" dirty="0">
                <a:solidFill>
                  <a:srgbClr val="FF3300"/>
                </a:solidFill>
                <a:ea typeface="楷体_GB2312" charset="0"/>
              </a:rPr>
              <a:t>最优前缀编码</a:t>
            </a:r>
            <a:r>
              <a:rPr lang="zh-CN" altLang="en-US" sz="2600" b="1" dirty="0">
                <a:solidFill>
                  <a:srgbClr val="006666"/>
                </a:solidFill>
                <a:ea typeface="楷体_GB2312" charset="0"/>
              </a:rPr>
              <a:t>，即使所传</a:t>
            </a:r>
            <a:r>
              <a:rPr lang="zh-CN" altLang="en-US" sz="2600" b="1" dirty="0">
                <a:solidFill>
                  <a:srgbClr val="FF3300"/>
                </a:solidFill>
                <a:ea typeface="楷体_GB2312" charset="0"/>
              </a:rPr>
              <a:t>电文的总长度最短</a:t>
            </a:r>
            <a:r>
              <a:rPr lang="zh-CN" altLang="en-US" sz="2600" b="1" dirty="0">
                <a:solidFill>
                  <a:srgbClr val="006666"/>
                </a:solidFill>
                <a:ea typeface="楷体_GB2312" charset="0"/>
              </a:rPr>
              <a:t>。</a:t>
            </a:r>
          </a:p>
        </p:txBody>
      </p:sp>
    </p:spTree>
  </p:cSld>
  <p:clrMapOvr>
    <a:masterClrMapping/>
  </p:clrMapOvr>
  <p:transition spd="med">
    <p:pull di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7" name="Oval 13"/>
          <p:cNvSpPr>
            <a:spLocks noChangeArrowheads="1"/>
          </p:cNvSpPr>
          <p:nvPr/>
        </p:nvSpPr>
        <p:spPr bwMode="auto">
          <a:xfrm>
            <a:off x="4113312" y="29066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9</a:t>
            </a:r>
            <a:endParaRPr lang="en-US" altLang="zh-CN" sz="2400"/>
          </a:p>
        </p:txBody>
      </p:sp>
      <p:sp>
        <p:nvSpPr>
          <p:cNvPr id="200718" name="Oval 14"/>
          <p:cNvSpPr>
            <a:spLocks noChangeArrowheads="1"/>
          </p:cNvSpPr>
          <p:nvPr/>
        </p:nvSpPr>
        <p:spPr bwMode="auto">
          <a:xfrm>
            <a:off x="5027712" y="38210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5</a:t>
            </a:r>
            <a:endParaRPr lang="en-US" altLang="zh-CN" sz="2400"/>
          </a:p>
        </p:txBody>
      </p:sp>
      <p:sp>
        <p:nvSpPr>
          <p:cNvPr id="200719" name="Oval 15"/>
          <p:cNvSpPr>
            <a:spLocks noChangeArrowheads="1"/>
          </p:cNvSpPr>
          <p:nvPr/>
        </p:nvSpPr>
        <p:spPr bwMode="auto">
          <a:xfrm>
            <a:off x="6246912" y="38210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2</a:t>
            </a:r>
            <a:endParaRPr lang="en-US" altLang="zh-CN" sz="2400"/>
          </a:p>
        </p:txBody>
      </p:sp>
      <p:sp>
        <p:nvSpPr>
          <p:cNvPr id="200720" name="Line 16"/>
          <p:cNvSpPr>
            <a:spLocks noChangeShapeType="1"/>
          </p:cNvSpPr>
          <p:nvPr/>
        </p:nvSpPr>
        <p:spPr bwMode="auto">
          <a:xfrm flipH="1">
            <a:off x="5332512" y="3592488"/>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1" name="Line 17"/>
          <p:cNvSpPr>
            <a:spLocks noChangeShapeType="1"/>
          </p:cNvSpPr>
          <p:nvPr/>
        </p:nvSpPr>
        <p:spPr bwMode="auto">
          <a:xfrm>
            <a:off x="6170712" y="3592488"/>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2" name="Text Box 18"/>
          <p:cNvSpPr txBox="1">
            <a:spLocks noChangeArrowheads="1"/>
          </p:cNvSpPr>
          <p:nvPr/>
        </p:nvSpPr>
        <p:spPr bwMode="auto">
          <a:xfrm>
            <a:off x="5697637" y="2906688"/>
            <a:ext cx="549275"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7</a:t>
            </a:r>
            <a:endParaRPr lang="en-US" altLang="zh-CN" sz="2400"/>
          </a:p>
        </p:txBody>
      </p:sp>
      <p:sp>
        <p:nvSpPr>
          <p:cNvPr id="200723" name="Text Box 19"/>
          <p:cNvSpPr txBox="1">
            <a:spLocks noChangeArrowheads="1"/>
          </p:cNvSpPr>
          <p:nvPr/>
        </p:nvSpPr>
        <p:spPr bwMode="auto">
          <a:xfrm>
            <a:off x="4894362" y="1782738"/>
            <a:ext cx="666750"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3300"/>
                </a:solidFill>
              </a:rPr>
              <a:t>16</a:t>
            </a:r>
            <a:endParaRPr lang="en-US" altLang="zh-CN" sz="2400"/>
          </a:p>
        </p:txBody>
      </p:sp>
      <p:sp>
        <p:nvSpPr>
          <p:cNvPr id="200724" name="Line 20"/>
          <p:cNvSpPr>
            <a:spLocks noChangeShapeType="1"/>
          </p:cNvSpPr>
          <p:nvPr/>
        </p:nvSpPr>
        <p:spPr bwMode="auto">
          <a:xfrm flipH="1">
            <a:off x="4418112" y="2449488"/>
            <a:ext cx="457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5" name="Line 21"/>
          <p:cNvSpPr>
            <a:spLocks noChangeShapeType="1"/>
          </p:cNvSpPr>
          <p:nvPr/>
        </p:nvSpPr>
        <p:spPr bwMode="auto">
          <a:xfrm>
            <a:off x="5561112" y="2449488"/>
            <a:ext cx="3810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26" name="Oval 22"/>
          <p:cNvSpPr>
            <a:spLocks noChangeArrowheads="1"/>
          </p:cNvSpPr>
          <p:nvPr/>
        </p:nvSpPr>
        <p:spPr bwMode="auto">
          <a:xfrm>
            <a:off x="1979712" y="29066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6</a:t>
            </a:r>
            <a:endParaRPr lang="en-US" altLang="zh-CN" sz="2400"/>
          </a:p>
        </p:txBody>
      </p:sp>
      <p:sp>
        <p:nvSpPr>
          <p:cNvPr id="200727" name="Oval 23"/>
          <p:cNvSpPr>
            <a:spLocks noChangeArrowheads="1"/>
          </p:cNvSpPr>
          <p:nvPr/>
        </p:nvSpPr>
        <p:spPr bwMode="auto">
          <a:xfrm>
            <a:off x="3046512" y="2906688"/>
            <a:ext cx="609600" cy="533400"/>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00"/>
                </a:solidFill>
              </a:rPr>
              <a:t>7</a:t>
            </a:r>
            <a:endParaRPr lang="en-US" altLang="zh-CN" sz="2400"/>
          </a:p>
        </p:txBody>
      </p:sp>
      <p:sp>
        <p:nvSpPr>
          <p:cNvPr id="200728" name="Text Box 24"/>
          <p:cNvSpPr txBox="1">
            <a:spLocks noChangeArrowheads="1"/>
          </p:cNvSpPr>
          <p:nvPr/>
        </p:nvSpPr>
        <p:spPr bwMode="auto">
          <a:xfrm>
            <a:off x="2513112" y="1763688"/>
            <a:ext cx="685800" cy="66675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13</a:t>
            </a:r>
            <a:endParaRPr lang="en-US" altLang="zh-CN" sz="2400"/>
          </a:p>
        </p:txBody>
      </p:sp>
      <p:sp>
        <p:nvSpPr>
          <p:cNvPr id="200729" name="Line 25"/>
          <p:cNvSpPr>
            <a:spLocks noChangeShapeType="1"/>
          </p:cNvSpPr>
          <p:nvPr/>
        </p:nvSpPr>
        <p:spPr bwMode="auto">
          <a:xfrm flipH="1">
            <a:off x="2284512" y="2373288"/>
            <a:ext cx="228600" cy="5334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0" name="Line 26"/>
          <p:cNvSpPr>
            <a:spLocks noChangeShapeType="1"/>
          </p:cNvSpPr>
          <p:nvPr/>
        </p:nvSpPr>
        <p:spPr bwMode="auto">
          <a:xfrm>
            <a:off x="3198912" y="2449488"/>
            <a:ext cx="1524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1" name="Text Box 27"/>
          <p:cNvSpPr txBox="1">
            <a:spLocks noChangeArrowheads="1"/>
          </p:cNvSpPr>
          <p:nvPr/>
        </p:nvSpPr>
        <p:spPr bwMode="auto">
          <a:xfrm>
            <a:off x="3656112" y="620688"/>
            <a:ext cx="739775" cy="66675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600" b="1">
                <a:solidFill>
                  <a:srgbClr val="FF3300"/>
                </a:solidFill>
              </a:rPr>
              <a:t>29</a:t>
            </a:r>
            <a:endParaRPr lang="en-US" altLang="zh-CN" sz="2400"/>
          </a:p>
        </p:txBody>
      </p:sp>
      <p:sp>
        <p:nvSpPr>
          <p:cNvPr id="200732" name="Line 28"/>
          <p:cNvSpPr>
            <a:spLocks noChangeShapeType="1"/>
          </p:cNvSpPr>
          <p:nvPr/>
        </p:nvSpPr>
        <p:spPr bwMode="auto">
          <a:xfrm flipH="1">
            <a:off x="2817912" y="1306488"/>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3" name="Line 29"/>
          <p:cNvSpPr>
            <a:spLocks noChangeShapeType="1"/>
          </p:cNvSpPr>
          <p:nvPr/>
        </p:nvSpPr>
        <p:spPr bwMode="auto">
          <a:xfrm>
            <a:off x="4418112" y="1306488"/>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0734" name="Text Box 30"/>
          <p:cNvSpPr txBox="1">
            <a:spLocks noChangeArrowheads="1"/>
          </p:cNvSpPr>
          <p:nvPr/>
        </p:nvSpPr>
        <p:spPr bwMode="auto">
          <a:xfrm>
            <a:off x="3014762" y="10016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0</a:t>
            </a:r>
            <a:endParaRPr lang="en-US" altLang="zh-CN" sz="2400"/>
          </a:p>
        </p:txBody>
      </p:sp>
      <p:sp>
        <p:nvSpPr>
          <p:cNvPr id="200735" name="Text Box 31"/>
          <p:cNvSpPr txBox="1">
            <a:spLocks noChangeArrowheads="1"/>
          </p:cNvSpPr>
          <p:nvPr/>
        </p:nvSpPr>
        <p:spPr bwMode="auto">
          <a:xfrm>
            <a:off x="2055912" y="21891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0</a:t>
            </a:r>
            <a:endParaRPr lang="en-US" altLang="zh-CN" sz="2400"/>
          </a:p>
        </p:txBody>
      </p:sp>
      <p:sp>
        <p:nvSpPr>
          <p:cNvPr id="200736" name="Text Box 32"/>
          <p:cNvSpPr txBox="1">
            <a:spLocks noChangeArrowheads="1"/>
          </p:cNvSpPr>
          <p:nvPr/>
        </p:nvSpPr>
        <p:spPr bwMode="auto">
          <a:xfrm>
            <a:off x="4386362" y="21891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0</a:t>
            </a:r>
            <a:endParaRPr lang="en-US" altLang="zh-CN" sz="2400"/>
          </a:p>
        </p:txBody>
      </p:sp>
      <p:sp>
        <p:nvSpPr>
          <p:cNvPr id="200737" name="Text Box 33"/>
          <p:cNvSpPr txBox="1">
            <a:spLocks noChangeArrowheads="1"/>
          </p:cNvSpPr>
          <p:nvPr/>
        </p:nvSpPr>
        <p:spPr bwMode="auto">
          <a:xfrm>
            <a:off x="5224562" y="32114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0</a:t>
            </a:r>
            <a:endParaRPr lang="en-US" altLang="zh-CN" sz="2400"/>
          </a:p>
        </p:txBody>
      </p:sp>
      <p:sp>
        <p:nvSpPr>
          <p:cNvPr id="200738" name="Text Box 34"/>
          <p:cNvSpPr txBox="1">
            <a:spLocks noChangeArrowheads="1"/>
          </p:cNvSpPr>
          <p:nvPr/>
        </p:nvSpPr>
        <p:spPr bwMode="auto">
          <a:xfrm>
            <a:off x="4691162" y="9699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1</a:t>
            </a:r>
            <a:endParaRPr lang="en-US" altLang="zh-CN" sz="2400"/>
          </a:p>
        </p:txBody>
      </p:sp>
      <p:sp>
        <p:nvSpPr>
          <p:cNvPr id="200739" name="Text Box 35"/>
          <p:cNvSpPr txBox="1">
            <a:spLocks noChangeArrowheads="1"/>
          </p:cNvSpPr>
          <p:nvPr/>
        </p:nvSpPr>
        <p:spPr bwMode="auto">
          <a:xfrm>
            <a:off x="3275112" y="22208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1</a:t>
            </a:r>
            <a:endParaRPr lang="en-US" altLang="zh-CN" sz="2400"/>
          </a:p>
        </p:txBody>
      </p:sp>
      <p:sp>
        <p:nvSpPr>
          <p:cNvPr id="200740" name="Text Box 36"/>
          <p:cNvSpPr txBox="1">
            <a:spLocks noChangeArrowheads="1"/>
          </p:cNvSpPr>
          <p:nvPr/>
        </p:nvSpPr>
        <p:spPr bwMode="auto">
          <a:xfrm>
            <a:off x="5681762" y="21891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1</a:t>
            </a:r>
            <a:endParaRPr lang="en-US" altLang="zh-CN" sz="2400"/>
          </a:p>
        </p:txBody>
      </p:sp>
      <p:sp>
        <p:nvSpPr>
          <p:cNvPr id="200741" name="Text Box 37"/>
          <p:cNvSpPr txBox="1">
            <a:spLocks noChangeArrowheads="1"/>
          </p:cNvSpPr>
          <p:nvPr/>
        </p:nvSpPr>
        <p:spPr bwMode="auto">
          <a:xfrm>
            <a:off x="6291362" y="31797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rPr>
              <a:t>1</a:t>
            </a:r>
            <a:endParaRPr lang="en-US" altLang="zh-CN" sz="2400"/>
          </a:p>
        </p:txBody>
      </p:sp>
      <p:sp>
        <p:nvSpPr>
          <p:cNvPr id="200742" name="Text Box 38"/>
          <p:cNvSpPr txBox="1">
            <a:spLocks noChangeArrowheads="1"/>
          </p:cNvSpPr>
          <p:nvPr/>
        </p:nvSpPr>
        <p:spPr bwMode="auto">
          <a:xfrm>
            <a:off x="1979712" y="34083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800080"/>
                </a:solidFill>
              </a:rPr>
              <a:t>00</a:t>
            </a:r>
            <a:endParaRPr lang="en-US" altLang="zh-CN" sz="2400"/>
          </a:p>
        </p:txBody>
      </p:sp>
      <p:sp>
        <p:nvSpPr>
          <p:cNvPr id="200743" name="Text Box 39"/>
          <p:cNvSpPr txBox="1">
            <a:spLocks noChangeArrowheads="1"/>
          </p:cNvSpPr>
          <p:nvPr/>
        </p:nvSpPr>
        <p:spPr bwMode="auto">
          <a:xfrm>
            <a:off x="3046512" y="34083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800080"/>
                </a:solidFill>
              </a:rPr>
              <a:t>01</a:t>
            </a:r>
            <a:endParaRPr lang="en-US" altLang="zh-CN" sz="2400"/>
          </a:p>
        </p:txBody>
      </p:sp>
      <p:sp>
        <p:nvSpPr>
          <p:cNvPr id="200744" name="Text Box 40"/>
          <p:cNvSpPr txBox="1">
            <a:spLocks noChangeArrowheads="1"/>
          </p:cNvSpPr>
          <p:nvPr/>
        </p:nvSpPr>
        <p:spPr bwMode="auto">
          <a:xfrm>
            <a:off x="4081562" y="34083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800080"/>
                </a:solidFill>
              </a:rPr>
              <a:t>10</a:t>
            </a:r>
            <a:endParaRPr lang="en-US" altLang="zh-CN" sz="2400"/>
          </a:p>
        </p:txBody>
      </p:sp>
      <p:sp>
        <p:nvSpPr>
          <p:cNvPr id="200745" name="Text Box 41"/>
          <p:cNvSpPr txBox="1">
            <a:spLocks noChangeArrowheads="1"/>
          </p:cNvSpPr>
          <p:nvPr/>
        </p:nvSpPr>
        <p:spPr bwMode="auto">
          <a:xfrm>
            <a:off x="4875312" y="4278288"/>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800080"/>
                </a:solidFill>
              </a:rPr>
              <a:t>110</a:t>
            </a:r>
            <a:endParaRPr lang="en-US" altLang="zh-CN" sz="2400"/>
          </a:p>
        </p:txBody>
      </p:sp>
      <p:sp>
        <p:nvSpPr>
          <p:cNvPr id="200746" name="Text Box 42"/>
          <p:cNvSpPr txBox="1">
            <a:spLocks noChangeArrowheads="1"/>
          </p:cNvSpPr>
          <p:nvPr/>
        </p:nvSpPr>
        <p:spPr bwMode="auto">
          <a:xfrm>
            <a:off x="6138962" y="4278288"/>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800080"/>
                </a:solidFill>
              </a:rPr>
              <a:t>111</a:t>
            </a:r>
            <a:endParaRPr lang="en-US" altLang="zh-CN" sz="2400"/>
          </a:p>
        </p:txBody>
      </p:sp>
    </p:spTree>
    <p:extLst>
      <p:ext uri="{BB962C8B-B14F-4D97-AF65-F5344CB8AC3E}">
        <p14:creationId xmlns:p14="http://schemas.microsoft.com/office/powerpoint/2010/main" val="1580383445"/>
      </p:ext>
    </p:extLst>
  </p:cSld>
  <p:clrMapOvr>
    <a:masterClrMapping/>
  </p:clrMapOvr>
  <p:transition spd="med">
    <p:pull di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3"/>
          <p:cNvSpPr>
            <a:spLocks noGrp="1" noChangeArrowheads="1"/>
          </p:cNvSpPr>
          <p:nvPr>
            <p:ph type="body" idx="1"/>
          </p:nvPr>
        </p:nvSpPr>
        <p:spPr>
          <a:xfrm>
            <a:off x="179388" y="260350"/>
            <a:ext cx="8713787" cy="6408738"/>
          </a:xfrm>
        </p:spPr>
        <p:txBody>
          <a:bodyPr/>
          <a:lstStyle/>
          <a:p>
            <a:pPr eaLnBrk="1" hangingPunct="1">
              <a:lnSpc>
                <a:spcPct val="90000"/>
              </a:lnSpc>
              <a:buFont typeface="Monotype Sorts" charset="2"/>
              <a:buNone/>
            </a:pPr>
            <a:r>
              <a:rPr lang="en-US" altLang="zh-CN" sz="2400" b="1" dirty="0">
                <a:solidFill>
                  <a:srgbClr val="990000"/>
                </a:solidFill>
              </a:rPr>
              <a:t>//</a:t>
            </a:r>
            <a:r>
              <a:rPr lang="zh-CN" altLang="en-US" sz="2400" b="1" dirty="0">
                <a:solidFill>
                  <a:srgbClr val="990000"/>
                </a:solidFill>
              </a:rPr>
              <a:t>－－－－</a:t>
            </a:r>
            <a:r>
              <a:rPr lang="zh-CN" altLang="en-US" sz="2400" b="1" dirty="0">
                <a:solidFill>
                  <a:srgbClr val="990000"/>
                </a:solidFill>
                <a:ea typeface="楷体_GB2312" charset="0"/>
              </a:rPr>
              <a:t>赫夫曼树和赫夫曼编码的存储表示</a:t>
            </a:r>
            <a:r>
              <a:rPr lang="zh-CN" altLang="en-US" sz="2400" b="1" dirty="0">
                <a:solidFill>
                  <a:srgbClr val="990000"/>
                </a:solidFill>
              </a:rPr>
              <a:t>－－－－</a:t>
            </a:r>
          </a:p>
          <a:p>
            <a:pPr eaLnBrk="1" hangingPunct="1">
              <a:lnSpc>
                <a:spcPct val="90000"/>
              </a:lnSpc>
              <a:buFont typeface="Monotype Sorts" charset="2"/>
              <a:buNone/>
            </a:pPr>
            <a:r>
              <a:rPr lang="zh-CN" altLang="en-US" sz="2400" dirty="0"/>
              <a:t> </a:t>
            </a:r>
            <a:r>
              <a:rPr lang="en-US" altLang="zh-CN" sz="2400" dirty="0"/>
              <a:t>typedef struct {</a:t>
            </a:r>
          </a:p>
          <a:p>
            <a:pPr eaLnBrk="1" hangingPunct="1">
              <a:lnSpc>
                <a:spcPct val="90000"/>
              </a:lnSpc>
              <a:buFont typeface="Monotype Sorts" charset="2"/>
              <a:buNone/>
            </a:pPr>
            <a:r>
              <a:rPr lang="en-US" altLang="zh-CN" sz="2400" dirty="0"/>
              <a:t>     unsigned </a:t>
            </a:r>
            <a:r>
              <a:rPr lang="en-US" altLang="zh-CN" sz="2400" dirty="0" err="1"/>
              <a:t>int</a:t>
            </a:r>
            <a:r>
              <a:rPr lang="en-US" altLang="zh-CN" sz="2400" dirty="0"/>
              <a:t>    weight ;</a:t>
            </a:r>
          </a:p>
          <a:p>
            <a:pPr eaLnBrk="1" hangingPunct="1">
              <a:lnSpc>
                <a:spcPct val="90000"/>
              </a:lnSpc>
              <a:buFont typeface="Monotype Sorts" charset="2"/>
              <a:buNone/>
            </a:pPr>
            <a:r>
              <a:rPr lang="en-US" altLang="zh-CN" sz="2400" dirty="0"/>
              <a:t>     unsigned </a:t>
            </a:r>
            <a:r>
              <a:rPr lang="en-US" altLang="zh-CN" sz="2400" dirty="0" err="1"/>
              <a:t>int</a:t>
            </a:r>
            <a:r>
              <a:rPr lang="en-US" altLang="zh-CN" sz="2400" dirty="0"/>
              <a:t>    parent, </a:t>
            </a:r>
            <a:r>
              <a:rPr lang="en-US" altLang="zh-CN" sz="2400" dirty="0" err="1"/>
              <a:t>lchild</a:t>
            </a:r>
            <a:r>
              <a:rPr lang="en-US" altLang="zh-CN" sz="2400" dirty="0"/>
              <a:t>, </a:t>
            </a:r>
            <a:r>
              <a:rPr lang="en-US" altLang="zh-CN" sz="2400" dirty="0" err="1"/>
              <a:t>rchild</a:t>
            </a:r>
            <a:r>
              <a:rPr lang="en-US" altLang="zh-CN" sz="2400" dirty="0"/>
              <a:t> ;</a:t>
            </a:r>
          </a:p>
          <a:p>
            <a:pPr eaLnBrk="1" hangingPunct="1">
              <a:lnSpc>
                <a:spcPct val="90000"/>
              </a:lnSpc>
              <a:buFont typeface="Monotype Sorts" charset="2"/>
              <a:buNone/>
            </a:pPr>
            <a:r>
              <a:rPr lang="en-US" altLang="zh-CN" sz="2400" dirty="0"/>
              <a:t>}</a:t>
            </a:r>
            <a:r>
              <a:rPr lang="en-US" altLang="zh-CN" sz="2400" dirty="0" err="1"/>
              <a:t>HTNode</a:t>
            </a:r>
            <a:r>
              <a:rPr lang="en-US" altLang="zh-CN" sz="2400" dirty="0"/>
              <a:t>, * </a:t>
            </a:r>
            <a:r>
              <a:rPr lang="en-US" altLang="zh-CN" sz="2400" dirty="0" err="1"/>
              <a:t>HuffmanTree</a:t>
            </a:r>
            <a:r>
              <a:rPr lang="en-US" altLang="zh-CN" sz="2400" dirty="0"/>
              <a:t>; //</a:t>
            </a:r>
            <a:r>
              <a:rPr lang="zh-CN" altLang="en-US" sz="2400" dirty="0">
                <a:ea typeface="楷体_GB2312" charset="0"/>
              </a:rPr>
              <a:t>动态分配数组存储赫夫曼树</a:t>
            </a:r>
          </a:p>
          <a:p>
            <a:pPr eaLnBrk="1" hangingPunct="1">
              <a:lnSpc>
                <a:spcPct val="90000"/>
              </a:lnSpc>
              <a:buFont typeface="Monotype Sorts" charset="2"/>
              <a:buNone/>
            </a:pPr>
            <a:r>
              <a:rPr lang="zh-CN" altLang="en-US" sz="2400" dirty="0"/>
              <a:t> </a:t>
            </a:r>
            <a:r>
              <a:rPr lang="en-US" altLang="zh-CN" sz="2400" dirty="0"/>
              <a:t>typedef char * * </a:t>
            </a:r>
            <a:r>
              <a:rPr lang="en-US" altLang="zh-CN" sz="2400" dirty="0" err="1"/>
              <a:t>HuffmanCode</a:t>
            </a:r>
            <a:r>
              <a:rPr lang="en-US" altLang="zh-CN" sz="2400" dirty="0"/>
              <a:t>; </a:t>
            </a:r>
          </a:p>
          <a:p>
            <a:pPr eaLnBrk="1" hangingPunct="1">
              <a:lnSpc>
                <a:spcPct val="90000"/>
              </a:lnSpc>
              <a:buFont typeface="Monotype Sorts" charset="2"/>
              <a:buNone/>
            </a:pPr>
            <a:r>
              <a:rPr lang="en-US" altLang="zh-CN" sz="2400" dirty="0"/>
              <a:t>                                            //</a:t>
            </a:r>
            <a:r>
              <a:rPr lang="zh-CN" altLang="en-US" sz="2400" dirty="0">
                <a:ea typeface="楷体_GB2312" charset="0"/>
              </a:rPr>
              <a:t>动态分配数组存储赫夫曼编码表</a:t>
            </a:r>
          </a:p>
          <a:p>
            <a:pPr eaLnBrk="1" hangingPunct="1">
              <a:lnSpc>
                <a:spcPct val="90000"/>
              </a:lnSpc>
              <a:buFont typeface="Monotype Sorts" charset="2"/>
              <a:buNone/>
            </a:pPr>
            <a:r>
              <a:rPr lang="zh-CN" altLang="en-US" sz="2400" b="1" dirty="0">
                <a:solidFill>
                  <a:srgbClr val="990000"/>
                </a:solidFill>
                <a:ea typeface="楷体_GB2312" charset="0"/>
              </a:rPr>
              <a:t>求赫夫曼编码的算法：</a:t>
            </a:r>
          </a:p>
          <a:p>
            <a:pPr eaLnBrk="1" hangingPunct="1">
              <a:lnSpc>
                <a:spcPct val="90000"/>
              </a:lnSpc>
              <a:buFont typeface="Monotype Sorts" charset="2"/>
              <a:buNone/>
            </a:pPr>
            <a:r>
              <a:rPr lang="zh-CN" altLang="en-US" sz="2400" dirty="0"/>
              <a:t> </a:t>
            </a:r>
            <a:r>
              <a:rPr lang="en-US" altLang="zh-CN" sz="2400" dirty="0" err="1"/>
              <a:t>viod</a:t>
            </a:r>
            <a:r>
              <a:rPr lang="en-US" altLang="zh-CN" sz="2400" dirty="0"/>
              <a:t> </a:t>
            </a:r>
            <a:r>
              <a:rPr lang="en-US" altLang="zh-CN" sz="2400" dirty="0" err="1"/>
              <a:t>HuffmanCoding</a:t>
            </a:r>
            <a:r>
              <a:rPr lang="en-US" altLang="zh-CN" sz="2400" dirty="0"/>
              <a:t>(</a:t>
            </a:r>
            <a:r>
              <a:rPr lang="en-US" altLang="zh-CN" sz="2400" dirty="0" err="1"/>
              <a:t>HuffmanTree</a:t>
            </a:r>
            <a:r>
              <a:rPr lang="en-US" altLang="zh-CN" sz="2400" dirty="0"/>
              <a:t> &amp;HT, </a:t>
            </a:r>
            <a:r>
              <a:rPr lang="en-US" altLang="zh-CN" sz="2400" dirty="0" err="1"/>
              <a:t>HuffmanCode</a:t>
            </a:r>
            <a:r>
              <a:rPr lang="en-US" altLang="zh-CN" sz="2400" dirty="0"/>
              <a:t> &amp;HC, </a:t>
            </a:r>
            <a:r>
              <a:rPr lang="en-US" altLang="zh-CN" sz="2400" dirty="0" err="1"/>
              <a:t>int</a:t>
            </a:r>
            <a:r>
              <a:rPr lang="en-US" altLang="zh-CN" sz="2400" dirty="0"/>
              <a:t> *w, </a:t>
            </a:r>
            <a:r>
              <a:rPr lang="en-US" altLang="zh-CN" sz="2400" dirty="0" err="1"/>
              <a:t>int</a:t>
            </a:r>
            <a:r>
              <a:rPr lang="en-US" altLang="zh-CN" sz="2400" dirty="0"/>
              <a:t> n) {</a:t>
            </a:r>
          </a:p>
          <a:p>
            <a:pPr eaLnBrk="1" hangingPunct="1">
              <a:lnSpc>
                <a:spcPct val="90000"/>
              </a:lnSpc>
              <a:buFont typeface="Monotype Sorts" charset="2"/>
              <a:buNone/>
            </a:pPr>
            <a:r>
              <a:rPr lang="en-US" altLang="zh-CN" sz="2400" dirty="0"/>
              <a:t>     //</a:t>
            </a:r>
            <a:r>
              <a:rPr lang="en-US" altLang="zh-CN" sz="2400" dirty="0">
                <a:latin typeface="楷体_GB2312" charset="0"/>
                <a:ea typeface="楷体_GB2312" charset="0"/>
              </a:rPr>
              <a:t>w</a:t>
            </a:r>
            <a:r>
              <a:rPr lang="zh-CN" altLang="en-US" sz="2400" dirty="0">
                <a:latin typeface="楷体_GB2312" charset="0"/>
                <a:ea typeface="楷体_GB2312" charset="0"/>
              </a:rPr>
              <a:t>存放</a:t>
            </a:r>
            <a:r>
              <a:rPr lang="en-US" altLang="zh-CN" sz="2400" dirty="0">
                <a:latin typeface="楷体_GB2312" charset="0"/>
                <a:ea typeface="楷体_GB2312" charset="0"/>
              </a:rPr>
              <a:t>n</a:t>
            </a:r>
            <a:r>
              <a:rPr lang="zh-CN" altLang="en-US" sz="2400" dirty="0">
                <a:latin typeface="楷体_GB2312" charset="0"/>
                <a:ea typeface="楷体_GB2312" charset="0"/>
              </a:rPr>
              <a:t>个字符的权值</a:t>
            </a:r>
            <a:r>
              <a:rPr lang="en-US" altLang="zh-CN" sz="2400" dirty="0">
                <a:latin typeface="楷体_GB2312" charset="0"/>
                <a:ea typeface="楷体_GB2312" charset="0"/>
              </a:rPr>
              <a:t>(</a:t>
            </a:r>
            <a:r>
              <a:rPr lang="zh-CN" altLang="en-US" sz="2400" dirty="0">
                <a:latin typeface="楷体_GB2312" charset="0"/>
                <a:ea typeface="楷体_GB2312" charset="0"/>
              </a:rPr>
              <a:t>均</a:t>
            </a:r>
            <a:r>
              <a:rPr lang="en-US" altLang="zh-CN" sz="2400" dirty="0">
                <a:latin typeface="楷体_GB2312" charset="0"/>
                <a:ea typeface="楷体_GB2312" charset="0"/>
              </a:rPr>
              <a:t>&gt;0)</a:t>
            </a:r>
            <a:r>
              <a:rPr lang="zh-CN" altLang="en-US" sz="2400" dirty="0">
                <a:latin typeface="楷体_GB2312" charset="0"/>
                <a:ea typeface="楷体_GB2312" charset="0"/>
              </a:rPr>
              <a:t>，构造赫夫曼树</a:t>
            </a:r>
            <a:r>
              <a:rPr lang="en-US" altLang="zh-CN" sz="2400" dirty="0">
                <a:latin typeface="楷体_GB2312" charset="0"/>
                <a:ea typeface="楷体_GB2312" charset="0"/>
              </a:rPr>
              <a:t>HT</a:t>
            </a:r>
            <a:r>
              <a:rPr lang="zh-CN" altLang="en-US" sz="2400" dirty="0">
                <a:latin typeface="楷体_GB2312" charset="0"/>
                <a:ea typeface="楷体_GB2312" charset="0"/>
              </a:rPr>
              <a:t>，并求出</a:t>
            </a:r>
            <a:r>
              <a:rPr lang="en-US" altLang="zh-CN" sz="2400" dirty="0">
                <a:latin typeface="楷体_GB2312" charset="0"/>
                <a:ea typeface="楷体_GB2312" charset="0"/>
              </a:rPr>
              <a:t>n</a:t>
            </a:r>
            <a:r>
              <a:rPr lang="zh-CN" altLang="en-US" sz="2400" dirty="0">
                <a:latin typeface="楷体_GB2312" charset="0"/>
                <a:ea typeface="楷体_GB2312" charset="0"/>
              </a:rPr>
              <a:t>个字符的赫夫曼编码</a:t>
            </a:r>
            <a:r>
              <a:rPr lang="en-US" altLang="zh-CN" sz="2400" dirty="0">
                <a:latin typeface="楷体_GB2312" charset="0"/>
                <a:ea typeface="楷体_GB2312" charset="0"/>
              </a:rPr>
              <a:t>HC</a:t>
            </a:r>
            <a:r>
              <a:rPr lang="zh-CN" altLang="en-US" sz="2400" dirty="0">
                <a:latin typeface="楷体_GB2312" charset="0"/>
                <a:ea typeface="楷体_GB2312" charset="0"/>
              </a:rPr>
              <a:t>。</a:t>
            </a:r>
          </a:p>
          <a:p>
            <a:pPr eaLnBrk="1" hangingPunct="1">
              <a:lnSpc>
                <a:spcPct val="90000"/>
              </a:lnSpc>
              <a:buFont typeface="Monotype Sorts" charset="2"/>
              <a:buNone/>
            </a:pPr>
            <a:r>
              <a:rPr lang="zh-CN" altLang="en-US" sz="2400" dirty="0"/>
              <a:t>    </a:t>
            </a:r>
            <a:r>
              <a:rPr lang="en-US" altLang="zh-CN" sz="2400" dirty="0"/>
              <a:t>if (n&lt;=1) return; </a:t>
            </a:r>
          </a:p>
          <a:p>
            <a:pPr eaLnBrk="1" hangingPunct="1">
              <a:lnSpc>
                <a:spcPct val="90000"/>
              </a:lnSpc>
              <a:buFont typeface="Monotype Sorts" charset="2"/>
              <a:buNone/>
            </a:pPr>
            <a:r>
              <a:rPr lang="en-US" altLang="zh-CN" sz="2400" dirty="0"/>
              <a:t>    m=2*n-1;</a:t>
            </a:r>
            <a:r>
              <a:rPr lang="zh-Hans" altLang="en-US" sz="2400" dirty="0"/>
              <a:t> </a:t>
            </a:r>
            <a:r>
              <a:rPr lang="en-US" altLang="zh-Hans" sz="2400" dirty="0"/>
              <a:t>//</a:t>
            </a:r>
            <a:r>
              <a:rPr lang="zh-CN" altLang="en-US" sz="2400" dirty="0"/>
              <a:t>二叉树性质</a:t>
            </a:r>
            <a:r>
              <a:rPr lang="en-US" altLang="zh-CN" sz="2400" dirty="0"/>
              <a:t>3</a:t>
            </a:r>
          </a:p>
          <a:p>
            <a:pPr eaLnBrk="1" hangingPunct="1">
              <a:lnSpc>
                <a:spcPct val="90000"/>
              </a:lnSpc>
              <a:buFont typeface="Monotype Sorts" charset="2"/>
              <a:buNone/>
            </a:pPr>
            <a:r>
              <a:rPr lang="en-US" altLang="zh-CN" sz="2400" dirty="0"/>
              <a:t>    HT=(</a:t>
            </a:r>
            <a:r>
              <a:rPr lang="en-US" altLang="zh-CN" sz="2400" dirty="0" err="1"/>
              <a:t>HuffmanTree</a:t>
            </a:r>
            <a:r>
              <a:rPr lang="en-US" altLang="zh-CN" sz="2400" dirty="0"/>
              <a:t>)malloc((m+1)*</a:t>
            </a:r>
            <a:r>
              <a:rPr lang="en-US" altLang="zh-CN" sz="2400" dirty="0" err="1"/>
              <a:t>sizeof</a:t>
            </a:r>
            <a:r>
              <a:rPr lang="en-US" altLang="zh-CN" sz="2400" dirty="0"/>
              <a:t>(</a:t>
            </a:r>
            <a:r>
              <a:rPr lang="en-US" altLang="zh-CN" sz="2400" dirty="0" err="1"/>
              <a:t>HTNode</a:t>
            </a:r>
            <a:r>
              <a:rPr lang="en-US" altLang="zh-CN" sz="2400" dirty="0"/>
              <a:t>)); </a:t>
            </a:r>
          </a:p>
          <a:p>
            <a:pPr eaLnBrk="1" hangingPunct="1">
              <a:lnSpc>
                <a:spcPct val="90000"/>
              </a:lnSpc>
              <a:buFont typeface="Monotype Sorts" charset="2"/>
              <a:buNone/>
            </a:pPr>
            <a:r>
              <a:rPr lang="en-US" altLang="zh-CN" sz="2400" dirty="0"/>
              <a:t>     //</a:t>
            </a:r>
            <a:r>
              <a:rPr lang="en-US" altLang="zh-CN" sz="2400" dirty="0">
                <a:latin typeface="楷体_GB2312" charset="0"/>
                <a:ea typeface="楷体_GB2312" charset="0"/>
              </a:rPr>
              <a:t>0</a:t>
            </a:r>
            <a:r>
              <a:rPr lang="zh-CN" altLang="en-US" sz="2400" dirty="0">
                <a:latin typeface="楷体_GB2312" charset="0"/>
                <a:ea typeface="楷体_GB2312" charset="0"/>
              </a:rPr>
              <a:t>号单元未用</a:t>
            </a:r>
          </a:p>
        </p:txBody>
      </p:sp>
    </p:spTree>
  </p:cSld>
  <p:clrMapOvr>
    <a:masterClrMapping/>
  </p:clrMapOvr>
  <p:transition spd="med">
    <p:pull dir="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3"/>
          <p:cNvSpPr>
            <a:spLocks noGrp="1" noChangeArrowheads="1"/>
          </p:cNvSpPr>
          <p:nvPr>
            <p:ph type="body" idx="1"/>
          </p:nvPr>
        </p:nvSpPr>
        <p:spPr>
          <a:xfrm>
            <a:off x="250825" y="188913"/>
            <a:ext cx="8713788" cy="6597650"/>
          </a:xfrm>
        </p:spPr>
        <p:txBody>
          <a:bodyPr/>
          <a:lstStyle/>
          <a:p>
            <a:pPr eaLnBrk="1" hangingPunct="1">
              <a:lnSpc>
                <a:spcPct val="90000"/>
              </a:lnSpc>
              <a:buFont typeface="Monotype Sorts" charset="2"/>
              <a:buNone/>
            </a:pPr>
            <a:r>
              <a:rPr lang="en-US" altLang="zh-CN" sz="2800" dirty="0"/>
              <a:t> for (p=HT+1,i=1; </a:t>
            </a:r>
            <a:r>
              <a:rPr lang="en-US" altLang="zh-CN" sz="2800" dirty="0" err="1"/>
              <a:t>i</a:t>
            </a:r>
            <a:r>
              <a:rPr lang="en-US" altLang="zh-CN" sz="2800" dirty="0"/>
              <a:t>&lt;=n; ++</a:t>
            </a:r>
            <a:r>
              <a:rPr lang="en-US" altLang="zh-CN" sz="2800" dirty="0" err="1"/>
              <a:t>i</a:t>
            </a:r>
            <a:r>
              <a:rPr lang="en-US" altLang="zh-CN" sz="2800" dirty="0"/>
              <a:t>, ++p; ++w)   *p={*w,0,0,0};</a:t>
            </a:r>
          </a:p>
          <a:p>
            <a:pPr eaLnBrk="1" hangingPunct="1">
              <a:lnSpc>
                <a:spcPct val="90000"/>
              </a:lnSpc>
              <a:buFont typeface="Monotype Sorts" charset="2"/>
              <a:buNone/>
            </a:pPr>
            <a:r>
              <a:rPr lang="en-US" altLang="zh-CN" sz="2800" dirty="0"/>
              <a:t> for(; </a:t>
            </a:r>
            <a:r>
              <a:rPr lang="en-US" altLang="zh-CN" sz="2800" dirty="0" err="1"/>
              <a:t>i</a:t>
            </a:r>
            <a:r>
              <a:rPr lang="en-US" altLang="zh-CN" sz="2800" dirty="0"/>
              <a:t>&lt;=m; ++</a:t>
            </a:r>
            <a:r>
              <a:rPr lang="en-US" altLang="zh-CN" sz="2800" dirty="0" err="1"/>
              <a:t>i</a:t>
            </a:r>
            <a:r>
              <a:rPr lang="en-US" altLang="zh-CN" sz="2800" dirty="0"/>
              <a:t>, ++p)   *p={0,0,0,0};</a:t>
            </a:r>
          </a:p>
          <a:p>
            <a:pPr eaLnBrk="1" hangingPunct="1">
              <a:lnSpc>
                <a:spcPct val="90000"/>
              </a:lnSpc>
              <a:buFont typeface="Monotype Sorts" charset="2"/>
              <a:buNone/>
            </a:pPr>
            <a:r>
              <a:rPr lang="en-US" altLang="zh-CN" sz="2800" dirty="0"/>
              <a:t> for (</a:t>
            </a:r>
            <a:r>
              <a:rPr lang="en-US" altLang="zh-CN" sz="2800" dirty="0" err="1"/>
              <a:t>i</a:t>
            </a:r>
            <a:r>
              <a:rPr lang="en-US" altLang="zh-CN" sz="2800" dirty="0"/>
              <a:t>=n+1; </a:t>
            </a:r>
            <a:r>
              <a:rPr lang="en-US" altLang="zh-CN" sz="2800" dirty="0" err="1"/>
              <a:t>i</a:t>
            </a:r>
            <a:r>
              <a:rPr lang="en-US" altLang="zh-CN" sz="2800" dirty="0"/>
              <a:t>&lt;=m; ++</a:t>
            </a:r>
            <a:r>
              <a:rPr lang="en-US" altLang="zh-CN" sz="2800" dirty="0" err="1"/>
              <a:t>i</a:t>
            </a:r>
            <a:r>
              <a:rPr lang="en-US" altLang="zh-CN" sz="2800" dirty="0"/>
              <a:t>)  {                               </a:t>
            </a:r>
            <a:r>
              <a:rPr lang="en-US" altLang="zh-CN" sz="2400" dirty="0">
                <a:latin typeface="楷体_GB2312" charset="0"/>
                <a:ea typeface="楷体_GB2312" charset="0"/>
              </a:rPr>
              <a:t>//</a:t>
            </a:r>
            <a:r>
              <a:rPr lang="zh-CN" altLang="en-US" sz="2400" dirty="0">
                <a:latin typeface="楷体_GB2312" charset="0"/>
                <a:ea typeface="楷体_GB2312" charset="0"/>
              </a:rPr>
              <a:t>建赫夫曼树</a:t>
            </a:r>
          </a:p>
          <a:p>
            <a:pPr eaLnBrk="1" hangingPunct="1">
              <a:lnSpc>
                <a:spcPct val="90000"/>
              </a:lnSpc>
              <a:buFont typeface="Monotype Sorts" charset="2"/>
              <a:buNone/>
            </a:pPr>
            <a:r>
              <a:rPr lang="zh-CN" altLang="en-US" sz="2400" dirty="0">
                <a:latin typeface="楷体_GB2312" charset="0"/>
                <a:ea typeface="楷体_GB2312" charset="0"/>
              </a:rPr>
              <a:t>      </a:t>
            </a:r>
            <a:r>
              <a:rPr lang="en-US" altLang="zh-CN" sz="2400" dirty="0">
                <a:solidFill>
                  <a:srgbClr val="FF0000"/>
                </a:solidFill>
                <a:latin typeface="楷体_GB2312" charset="0"/>
                <a:ea typeface="楷体_GB2312" charset="0"/>
              </a:rPr>
              <a:t>//</a:t>
            </a:r>
            <a:r>
              <a:rPr lang="zh-CN" altLang="en-US" sz="2400" dirty="0">
                <a:solidFill>
                  <a:srgbClr val="FF0000"/>
                </a:solidFill>
                <a:latin typeface="楷体_GB2312" charset="0"/>
                <a:ea typeface="楷体_GB2312" charset="0"/>
              </a:rPr>
              <a:t>在</a:t>
            </a:r>
            <a:r>
              <a:rPr lang="en-US" altLang="zh-CN" sz="2400" dirty="0">
                <a:solidFill>
                  <a:srgbClr val="FF0000"/>
                </a:solidFill>
                <a:latin typeface="楷体_GB2312" charset="0"/>
                <a:ea typeface="楷体_GB2312" charset="0"/>
              </a:rPr>
              <a:t>HT[1..i-1]</a:t>
            </a:r>
            <a:r>
              <a:rPr lang="zh-CN" altLang="en-US" sz="2400" dirty="0">
                <a:solidFill>
                  <a:srgbClr val="FF0000"/>
                </a:solidFill>
                <a:latin typeface="楷体_GB2312" charset="0"/>
                <a:ea typeface="楷体_GB2312" charset="0"/>
              </a:rPr>
              <a:t>选择</a:t>
            </a:r>
            <a:r>
              <a:rPr lang="en-US" altLang="zh-CN" sz="2400" dirty="0">
                <a:solidFill>
                  <a:srgbClr val="FF0000"/>
                </a:solidFill>
                <a:latin typeface="楷体_GB2312" charset="0"/>
                <a:ea typeface="楷体_GB2312" charset="0"/>
              </a:rPr>
              <a:t>parent</a:t>
            </a:r>
            <a:r>
              <a:rPr lang="zh-CN" altLang="en-US" sz="2400" dirty="0">
                <a:solidFill>
                  <a:srgbClr val="FF0000"/>
                </a:solidFill>
                <a:latin typeface="楷体_GB2312" charset="0"/>
                <a:ea typeface="楷体_GB2312" charset="0"/>
              </a:rPr>
              <a:t>为</a:t>
            </a:r>
            <a:r>
              <a:rPr lang="en-US" altLang="zh-CN" sz="2400" dirty="0">
                <a:solidFill>
                  <a:srgbClr val="FF0000"/>
                </a:solidFill>
                <a:latin typeface="楷体_GB2312" charset="0"/>
                <a:ea typeface="楷体_GB2312" charset="0"/>
              </a:rPr>
              <a:t>0</a:t>
            </a:r>
            <a:r>
              <a:rPr lang="zh-CN" altLang="en-US" sz="2400" dirty="0">
                <a:solidFill>
                  <a:srgbClr val="FF0000"/>
                </a:solidFill>
                <a:latin typeface="楷体_GB2312" charset="0"/>
                <a:ea typeface="楷体_GB2312" charset="0"/>
              </a:rPr>
              <a:t>且</a:t>
            </a:r>
            <a:r>
              <a:rPr lang="en-US" altLang="zh-CN" sz="2400" dirty="0">
                <a:solidFill>
                  <a:srgbClr val="FF0000"/>
                </a:solidFill>
                <a:latin typeface="楷体_GB2312" charset="0"/>
                <a:ea typeface="楷体_GB2312" charset="0"/>
              </a:rPr>
              <a:t>weight</a:t>
            </a:r>
            <a:r>
              <a:rPr lang="zh-CN" altLang="en-US" sz="2400" dirty="0">
                <a:solidFill>
                  <a:srgbClr val="FF0000"/>
                </a:solidFill>
                <a:latin typeface="楷体_GB2312" charset="0"/>
                <a:ea typeface="楷体_GB2312" charset="0"/>
              </a:rPr>
              <a:t>最小的两个结点，其序号分别为</a:t>
            </a:r>
            <a:r>
              <a:rPr lang="en-US" altLang="zh-CN" sz="2400" dirty="0">
                <a:solidFill>
                  <a:srgbClr val="FF0000"/>
                </a:solidFill>
                <a:latin typeface="楷体_GB2312" charset="0"/>
                <a:ea typeface="楷体_GB2312" charset="0"/>
              </a:rPr>
              <a:t>s1</a:t>
            </a:r>
            <a:r>
              <a:rPr lang="zh-CN" altLang="en-US" sz="2400" dirty="0">
                <a:solidFill>
                  <a:srgbClr val="FF0000"/>
                </a:solidFill>
                <a:latin typeface="楷体_GB2312" charset="0"/>
                <a:ea typeface="楷体_GB2312" charset="0"/>
              </a:rPr>
              <a:t>和</a:t>
            </a:r>
            <a:r>
              <a:rPr lang="en-US" altLang="zh-CN" sz="2400" dirty="0">
                <a:solidFill>
                  <a:srgbClr val="FF0000"/>
                </a:solidFill>
                <a:latin typeface="楷体_GB2312" charset="0"/>
                <a:ea typeface="楷体_GB2312" charset="0"/>
              </a:rPr>
              <a:t>s2</a:t>
            </a:r>
            <a:r>
              <a:rPr lang="zh-CN" altLang="en-US" sz="2400" dirty="0">
                <a:solidFill>
                  <a:srgbClr val="FF0000"/>
                </a:solidFill>
                <a:latin typeface="楷体_GB2312" charset="0"/>
                <a:ea typeface="楷体_GB2312" charset="0"/>
              </a:rPr>
              <a:t>。</a:t>
            </a:r>
          </a:p>
          <a:p>
            <a:pPr eaLnBrk="1" hangingPunct="1">
              <a:lnSpc>
                <a:spcPct val="90000"/>
              </a:lnSpc>
              <a:buFont typeface="Monotype Sorts" charset="2"/>
              <a:buNone/>
            </a:pPr>
            <a:r>
              <a:rPr lang="zh-CN" altLang="en-US" sz="2800" dirty="0"/>
              <a:t>     </a:t>
            </a:r>
            <a:r>
              <a:rPr lang="en-US" altLang="zh-CN" sz="2800" dirty="0"/>
              <a:t>Select (HT, i-1, s1, s2);</a:t>
            </a:r>
          </a:p>
          <a:p>
            <a:pPr eaLnBrk="1" hangingPunct="1">
              <a:lnSpc>
                <a:spcPct val="90000"/>
              </a:lnSpc>
              <a:buFont typeface="Monotype Sorts" charset="2"/>
              <a:buNone/>
            </a:pPr>
            <a:r>
              <a:rPr lang="en-US" altLang="zh-CN" sz="2800" dirty="0"/>
              <a:t>     HT[s1].parent = </a:t>
            </a:r>
            <a:r>
              <a:rPr lang="en-US" altLang="zh-CN" sz="2800" dirty="0" err="1"/>
              <a:t>i</a:t>
            </a:r>
            <a:r>
              <a:rPr lang="en-US" altLang="zh-CN" sz="2800" dirty="0"/>
              <a:t>;  HT[s2].parent = </a:t>
            </a:r>
            <a:r>
              <a:rPr lang="en-US" altLang="zh-CN" sz="2800" dirty="0" err="1"/>
              <a:t>i</a:t>
            </a:r>
            <a:r>
              <a:rPr lang="en-US" altLang="zh-CN" sz="2800" dirty="0"/>
              <a:t>;</a:t>
            </a:r>
          </a:p>
          <a:p>
            <a:pPr eaLnBrk="1" hangingPunct="1">
              <a:lnSpc>
                <a:spcPct val="90000"/>
              </a:lnSpc>
              <a:buFont typeface="Monotype Sorts" charset="2"/>
              <a:buNone/>
            </a:pPr>
            <a:r>
              <a:rPr lang="en-US" altLang="zh-CN" sz="2800" dirty="0"/>
              <a:t>     HT[</a:t>
            </a:r>
            <a:r>
              <a:rPr lang="en-US" altLang="zh-CN" sz="2800" dirty="0" err="1"/>
              <a:t>i</a:t>
            </a:r>
            <a:r>
              <a:rPr lang="en-US" altLang="zh-CN" sz="2800" dirty="0"/>
              <a:t>].</a:t>
            </a:r>
            <a:r>
              <a:rPr lang="en-US" altLang="zh-CN" sz="2800" dirty="0" err="1"/>
              <a:t>lchild</a:t>
            </a:r>
            <a:r>
              <a:rPr lang="en-US" altLang="zh-CN" sz="2800" dirty="0"/>
              <a:t> = s1;   HT[</a:t>
            </a:r>
            <a:r>
              <a:rPr lang="en-US" altLang="zh-CN" sz="2800" dirty="0" err="1"/>
              <a:t>i</a:t>
            </a:r>
            <a:r>
              <a:rPr lang="en-US" altLang="zh-CN" sz="2800" dirty="0"/>
              <a:t>].</a:t>
            </a:r>
            <a:r>
              <a:rPr lang="en-US" altLang="zh-CN" sz="2800" dirty="0" err="1"/>
              <a:t>rchild</a:t>
            </a:r>
            <a:r>
              <a:rPr lang="en-US" altLang="zh-CN" sz="2800" dirty="0"/>
              <a:t> = s2;</a:t>
            </a:r>
          </a:p>
          <a:p>
            <a:pPr eaLnBrk="1" hangingPunct="1">
              <a:lnSpc>
                <a:spcPct val="90000"/>
              </a:lnSpc>
              <a:buFont typeface="Monotype Sorts" charset="2"/>
              <a:buNone/>
            </a:pPr>
            <a:r>
              <a:rPr lang="en-US" altLang="zh-CN" sz="2800" dirty="0"/>
              <a:t>     HT[</a:t>
            </a:r>
            <a:r>
              <a:rPr lang="en-US" altLang="zh-CN" sz="2800" dirty="0" err="1"/>
              <a:t>i</a:t>
            </a:r>
            <a:r>
              <a:rPr lang="en-US" altLang="zh-CN" sz="2800" dirty="0"/>
              <a:t>].weight = HT[s1].weight + HT[s2].weight;</a:t>
            </a:r>
          </a:p>
          <a:p>
            <a:pPr eaLnBrk="1" hangingPunct="1">
              <a:lnSpc>
                <a:spcPct val="90000"/>
              </a:lnSpc>
              <a:buFont typeface="Monotype Sorts" charset="2"/>
              <a:buNone/>
            </a:pPr>
            <a:r>
              <a:rPr lang="en-US" altLang="zh-CN" sz="2800" dirty="0"/>
              <a:t>} </a:t>
            </a:r>
          </a:p>
          <a:p>
            <a:pPr eaLnBrk="1" hangingPunct="1">
              <a:lnSpc>
                <a:spcPct val="90000"/>
              </a:lnSpc>
              <a:buFont typeface="Monotype Sorts" charset="2"/>
              <a:buNone/>
            </a:pPr>
            <a:r>
              <a:rPr lang="en-US" altLang="zh-CN" sz="2400" b="1" dirty="0">
                <a:solidFill>
                  <a:srgbClr val="990000"/>
                </a:solidFill>
              </a:rPr>
              <a:t>//</a:t>
            </a:r>
            <a:r>
              <a:rPr lang="zh-CN" altLang="en-US" sz="2400" b="1" dirty="0">
                <a:solidFill>
                  <a:srgbClr val="990000"/>
                </a:solidFill>
              </a:rPr>
              <a:t>－－－－</a:t>
            </a:r>
            <a:r>
              <a:rPr lang="zh-CN" altLang="en-US" sz="2400" b="1" dirty="0">
                <a:solidFill>
                  <a:srgbClr val="990000"/>
                </a:solidFill>
                <a:ea typeface="楷体_GB2312" charset="0"/>
              </a:rPr>
              <a:t>从叶子到根逆向求每个字符的赫夫曼编码</a:t>
            </a:r>
            <a:r>
              <a:rPr lang="zh-CN" altLang="en-US" sz="2400" b="1" dirty="0">
                <a:solidFill>
                  <a:srgbClr val="990000"/>
                </a:solidFill>
              </a:rPr>
              <a:t>－－－－</a:t>
            </a:r>
          </a:p>
          <a:p>
            <a:pPr eaLnBrk="1" hangingPunct="1">
              <a:lnSpc>
                <a:spcPct val="90000"/>
              </a:lnSpc>
              <a:buFont typeface="Monotype Sorts" charset="2"/>
              <a:buNone/>
            </a:pPr>
            <a:r>
              <a:rPr lang="zh-CN" altLang="en-US" sz="2800" b="1" dirty="0"/>
              <a:t> </a:t>
            </a:r>
            <a:r>
              <a:rPr lang="en-US" altLang="zh-CN" sz="2800" b="1" dirty="0"/>
              <a:t>HC = (</a:t>
            </a:r>
            <a:r>
              <a:rPr lang="en-US" altLang="zh-CN" sz="2800" dirty="0" err="1"/>
              <a:t>HuffmanCode</a:t>
            </a:r>
            <a:r>
              <a:rPr lang="en-US" altLang="zh-CN" sz="2800" dirty="0"/>
              <a:t>)malloc((n+1) * </a:t>
            </a:r>
            <a:r>
              <a:rPr lang="en-US" altLang="zh-CN" sz="2800" dirty="0" err="1"/>
              <a:t>sizeof</a:t>
            </a:r>
            <a:r>
              <a:rPr lang="en-US" altLang="zh-CN" sz="2800" dirty="0"/>
              <a:t>(char * )); </a:t>
            </a:r>
          </a:p>
          <a:p>
            <a:pPr eaLnBrk="1" hangingPunct="1">
              <a:lnSpc>
                <a:spcPct val="90000"/>
              </a:lnSpc>
              <a:buFont typeface="Monotype Sorts" charset="2"/>
              <a:buNone/>
            </a:pPr>
            <a:r>
              <a:rPr lang="en-US" altLang="zh-CN" sz="2400" dirty="0"/>
              <a:t>      //</a:t>
            </a:r>
            <a:r>
              <a:rPr lang="zh-CN" altLang="en-US" sz="2400" dirty="0">
                <a:latin typeface="楷体_GB2312" charset="0"/>
                <a:ea typeface="楷体_GB2312" charset="0"/>
              </a:rPr>
              <a:t>分配</a:t>
            </a:r>
            <a:r>
              <a:rPr lang="en-US" altLang="zh-CN" sz="2400" dirty="0">
                <a:latin typeface="楷体_GB2312" charset="0"/>
                <a:ea typeface="楷体_GB2312" charset="0"/>
              </a:rPr>
              <a:t>n</a:t>
            </a:r>
            <a:r>
              <a:rPr lang="zh-CN" altLang="en-US" sz="2400" dirty="0">
                <a:latin typeface="楷体_GB2312" charset="0"/>
                <a:ea typeface="楷体_GB2312" charset="0"/>
              </a:rPr>
              <a:t>个字符编码的头指针向量</a:t>
            </a:r>
            <a:endParaRPr lang="zh-CN" altLang="en-US" sz="2400" b="1" dirty="0">
              <a:latin typeface="楷体_GB2312" charset="0"/>
              <a:ea typeface="楷体_GB2312" charset="0"/>
            </a:endParaRPr>
          </a:p>
          <a:p>
            <a:pPr eaLnBrk="1" hangingPunct="1">
              <a:lnSpc>
                <a:spcPct val="90000"/>
              </a:lnSpc>
              <a:buFont typeface="Monotype Sorts" charset="2"/>
              <a:buNone/>
            </a:pPr>
            <a:r>
              <a:rPr lang="zh-CN" altLang="en-US" sz="2800" dirty="0"/>
              <a:t> </a:t>
            </a:r>
            <a:r>
              <a:rPr lang="en-US" altLang="zh-CN" sz="2800" dirty="0"/>
              <a:t>cd = (char * )malloc(n * </a:t>
            </a:r>
            <a:r>
              <a:rPr lang="en-US" altLang="zh-CN" sz="2800" dirty="0" err="1"/>
              <a:t>sizeof</a:t>
            </a:r>
            <a:r>
              <a:rPr lang="en-US" altLang="zh-CN" sz="2800" dirty="0"/>
              <a:t>(char));    </a:t>
            </a:r>
            <a:r>
              <a:rPr lang="en-US" altLang="zh-CN" sz="2400" dirty="0"/>
              <a:t>//</a:t>
            </a:r>
            <a:r>
              <a:rPr lang="zh-CN" altLang="en-US" sz="2400" dirty="0">
                <a:ea typeface="楷体_GB2312" charset="0"/>
              </a:rPr>
              <a:t>分配求编码的工作空间</a:t>
            </a:r>
          </a:p>
        </p:txBody>
      </p:sp>
    </p:spTree>
  </p:cSld>
  <p:clrMapOvr>
    <a:masterClrMapping/>
  </p:clrMapOvr>
  <p:transition spd="med">
    <p:pull dir="d"/>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3"/>
          <p:cNvSpPr>
            <a:spLocks noGrp="1" noChangeArrowheads="1"/>
          </p:cNvSpPr>
          <p:nvPr>
            <p:ph type="body" idx="1"/>
          </p:nvPr>
        </p:nvSpPr>
        <p:spPr>
          <a:xfrm>
            <a:off x="250825" y="188913"/>
            <a:ext cx="8713788" cy="5903912"/>
          </a:xfrm>
        </p:spPr>
        <p:txBody>
          <a:bodyPr/>
          <a:lstStyle/>
          <a:p>
            <a:pPr eaLnBrk="1" hangingPunct="1">
              <a:buFont typeface="Monotype Sorts" charset="2"/>
              <a:buNone/>
            </a:pPr>
            <a:r>
              <a:rPr lang="en-US" altLang="zh-CN" sz="2800" b="1"/>
              <a:t> </a:t>
            </a:r>
            <a:r>
              <a:rPr lang="en-US" altLang="zh-CN" sz="2400" b="1"/>
              <a:t>cd[n-1] = “\0”;                            </a:t>
            </a:r>
            <a:r>
              <a:rPr lang="en-US" altLang="zh-CN" sz="2400" b="1">
                <a:latin typeface="楷体_GB2312" charset="0"/>
                <a:ea typeface="楷体_GB2312" charset="0"/>
              </a:rPr>
              <a:t>//</a:t>
            </a:r>
            <a:r>
              <a:rPr lang="zh-CN" altLang="en-US" sz="2400" b="1">
                <a:latin typeface="楷体_GB2312" charset="0"/>
                <a:ea typeface="楷体_GB2312" charset="0"/>
              </a:rPr>
              <a:t>编码结束符</a:t>
            </a:r>
          </a:p>
          <a:p>
            <a:pPr eaLnBrk="1" hangingPunct="1">
              <a:buFont typeface="Monotype Sorts" charset="2"/>
              <a:buNone/>
            </a:pPr>
            <a:r>
              <a:rPr lang="zh-CN" altLang="en-US" sz="2400" b="1"/>
              <a:t> </a:t>
            </a:r>
            <a:r>
              <a:rPr lang="en-US" altLang="zh-CN" sz="2400" b="1"/>
              <a:t>for(i=1; i&lt;=n; ++i)  {                  </a:t>
            </a:r>
            <a:r>
              <a:rPr lang="en-US" altLang="zh-CN" sz="2400" b="1">
                <a:latin typeface="楷体_GB2312" charset="0"/>
                <a:ea typeface="楷体_GB2312" charset="0"/>
              </a:rPr>
              <a:t>//</a:t>
            </a:r>
            <a:r>
              <a:rPr lang="zh-CN" altLang="en-US" sz="2400" b="1">
                <a:latin typeface="楷体_GB2312" charset="0"/>
                <a:ea typeface="楷体_GB2312" charset="0"/>
              </a:rPr>
              <a:t>逐个字符求赫夫曼编码</a:t>
            </a:r>
          </a:p>
          <a:p>
            <a:pPr eaLnBrk="1" hangingPunct="1">
              <a:buFont typeface="Monotype Sorts" charset="2"/>
              <a:buNone/>
            </a:pPr>
            <a:r>
              <a:rPr lang="zh-CN" altLang="en-US" sz="2400" b="1"/>
              <a:t>       </a:t>
            </a:r>
            <a:r>
              <a:rPr lang="en-US" altLang="zh-CN" sz="2400" b="1"/>
              <a:t>start = n-1;                            </a:t>
            </a:r>
            <a:r>
              <a:rPr lang="en-US" altLang="zh-CN" sz="2400" b="1">
                <a:latin typeface="楷体_GB2312" charset="0"/>
                <a:ea typeface="楷体_GB2312" charset="0"/>
              </a:rPr>
              <a:t>//</a:t>
            </a:r>
            <a:r>
              <a:rPr lang="zh-CN" altLang="en-US" sz="2400" b="1">
                <a:latin typeface="楷体_GB2312" charset="0"/>
                <a:ea typeface="楷体_GB2312" charset="0"/>
              </a:rPr>
              <a:t>编码结束符位置</a:t>
            </a:r>
          </a:p>
          <a:p>
            <a:pPr eaLnBrk="1" hangingPunct="1">
              <a:buFont typeface="Monotype Sorts" charset="2"/>
              <a:buNone/>
            </a:pPr>
            <a:r>
              <a:rPr lang="zh-CN" altLang="en-US" sz="2400" b="1"/>
              <a:t>       </a:t>
            </a:r>
            <a:r>
              <a:rPr lang="en-US" altLang="zh-CN" sz="2400" b="1"/>
              <a:t>for(c=i, f= HT[i].parent; f!=0; c=f, f= HT[f].parent )  </a:t>
            </a:r>
          </a:p>
          <a:p>
            <a:pPr eaLnBrk="1" hangingPunct="1">
              <a:buFont typeface="Monotype Sorts" charset="2"/>
              <a:buNone/>
            </a:pPr>
            <a:r>
              <a:rPr lang="en-US" altLang="zh-CN" sz="2400" b="1"/>
              <a:t>        //</a:t>
            </a:r>
            <a:r>
              <a:rPr lang="zh-CN" altLang="en-US" sz="2400" b="1">
                <a:ea typeface="楷体_GB2312" charset="0"/>
              </a:rPr>
              <a:t>从叶子到根逆向求编码</a:t>
            </a:r>
          </a:p>
          <a:p>
            <a:pPr eaLnBrk="1" hangingPunct="1">
              <a:buFont typeface="Monotype Sorts" charset="2"/>
              <a:buNone/>
            </a:pPr>
            <a:r>
              <a:rPr lang="zh-CN" altLang="en-US" sz="2400" b="1"/>
              <a:t>             </a:t>
            </a:r>
            <a:r>
              <a:rPr lang="en-US" altLang="zh-CN" sz="2400" b="1"/>
              <a:t>if(HT[f].lchild==c)  cd[--start]=“0”;</a:t>
            </a:r>
          </a:p>
          <a:p>
            <a:pPr eaLnBrk="1" hangingPunct="1">
              <a:buFont typeface="Monotype Sorts" charset="2"/>
              <a:buNone/>
            </a:pPr>
            <a:r>
              <a:rPr lang="en-US" altLang="zh-CN" sz="2400" b="1"/>
              <a:t>              else cd[--start] = “1”;</a:t>
            </a:r>
          </a:p>
          <a:p>
            <a:pPr eaLnBrk="1" hangingPunct="1">
              <a:buFont typeface="Monotype Sorts" charset="2"/>
              <a:buNone/>
            </a:pPr>
            <a:r>
              <a:rPr lang="en-US" altLang="zh-CN" sz="2400" b="1"/>
              <a:t>          HC[i] = (char * )malloc((n-start) * sizeof(char));</a:t>
            </a:r>
          </a:p>
          <a:p>
            <a:pPr eaLnBrk="1" hangingPunct="1">
              <a:buFont typeface="Monotype Sorts" charset="2"/>
              <a:buNone/>
            </a:pPr>
            <a:r>
              <a:rPr lang="en-US" altLang="zh-CN" sz="2400" b="1"/>
              <a:t>            //</a:t>
            </a:r>
            <a:r>
              <a:rPr lang="zh-CN" altLang="en-US" sz="2400" b="1">
                <a:latin typeface="楷体_GB2312" charset="0"/>
                <a:ea typeface="楷体_GB2312" charset="0"/>
              </a:rPr>
              <a:t>为第</a:t>
            </a:r>
            <a:r>
              <a:rPr lang="en-US" altLang="zh-CN" sz="2400" b="1">
                <a:latin typeface="楷体_GB2312" charset="0"/>
                <a:ea typeface="楷体_GB2312" charset="0"/>
              </a:rPr>
              <a:t>i</a:t>
            </a:r>
            <a:r>
              <a:rPr lang="zh-CN" altLang="en-US" sz="2400" b="1">
                <a:latin typeface="楷体_GB2312" charset="0"/>
                <a:ea typeface="楷体_GB2312" charset="0"/>
              </a:rPr>
              <a:t>个字符编码分配空间</a:t>
            </a:r>
          </a:p>
          <a:p>
            <a:pPr eaLnBrk="1" hangingPunct="1">
              <a:buFont typeface="Monotype Sorts" charset="2"/>
              <a:buNone/>
            </a:pPr>
            <a:r>
              <a:rPr lang="zh-CN" altLang="en-US" sz="2400" b="1"/>
              <a:t>          </a:t>
            </a:r>
            <a:r>
              <a:rPr lang="en-US" altLang="zh-CN" sz="2400" b="1"/>
              <a:t>strcpy(HC[i], &amp;cd[start]); //</a:t>
            </a:r>
            <a:r>
              <a:rPr lang="zh-CN" altLang="en-US" sz="2400" b="1">
                <a:latin typeface="楷体_GB2312" charset="0"/>
                <a:ea typeface="楷体_GB2312" charset="0"/>
              </a:rPr>
              <a:t>从</a:t>
            </a:r>
            <a:r>
              <a:rPr lang="en-US" altLang="zh-CN" sz="2400" b="1">
                <a:latin typeface="楷体_GB2312" charset="0"/>
                <a:ea typeface="楷体_GB2312" charset="0"/>
              </a:rPr>
              <a:t>cd</a:t>
            </a:r>
            <a:r>
              <a:rPr lang="zh-CN" altLang="en-US" sz="2400" b="1">
                <a:latin typeface="楷体_GB2312" charset="0"/>
                <a:ea typeface="楷体_GB2312" charset="0"/>
              </a:rPr>
              <a:t>复制编码</a:t>
            </a:r>
            <a:r>
              <a:rPr lang="en-US" altLang="zh-CN" sz="2400" b="1">
                <a:latin typeface="楷体_GB2312" charset="0"/>
                <a:ea typeface="楷体_GB2312" charset="0"/>
              </a:rPr>
              <a:t>(</a:t>
            </a:r>
            <a:r>
              <a:rPr lang="zh-CN" altLang="en-US" sz="2400" b="1">
                <a:latin typeface="楷体_GB2312" charset="0"/>
                <a:ea typeface="楷体_GB2312" charset="0"/>
              </a:rPr>
              <a:t>串</a:t>
            </a:r>
            <a:r>
              <a:rPr lang="en-US" altLang="zh-CN" sz="2400" b="1">
                <a:latin typeface="楷体_GB2312" charset="0"/>
                <a:ea typeface="楷体_GB2312" charset="0"/>
              </a:rPr>
              <a:t>)</a:t>
            </a:r>
            <a:r>
              <a:rPr lang="zh-CN" altLang="en-US" sz="2400" b="1">
                <a:latin typeface="楷体_GB2312" charset="0"/>
                <a:ea typeface="楷体_GB2312" charset="0"/>
              </a:rPr>
              <a:t>到</a:t>
            </a:r>
            <a:r>
              <a:rPr lang="en-US" altLang="zh-CN" sz="2400" b="1">
                <a:latin typeface="楷体_GB2312" charset="0"/>
                <a:ea typeface="楷体_GB2312" charset="0"/>
              </a:rPr>
              <a:t>HC </a:t>
            </a:r>
          </a:p>
          <a:p>
            <a:pPr eaLnBrk="1" hangingPunct="1">
              <a:buFont typeface="Monotype Sorts" charset="2"/>
              <a:buNone/>
            </a:pPr>
            <a:r>
              <a:rPr lang="en-US" altLang="zh-CN" sz="2400" b="1"/>
              <a:t>   }</a:t>
            </a:r>
          </a:p>
          <a:p>
            <a:pPr eaLnBrk="1" hangingPunct="1">
              <a:buFont typeface="Monotype Sorts" charset="2"/>
              <a:buNone/>
            </a:pPr>
            <a:r>
              <a:rPr lang="en-US" altLang="zh-CN" sz="2400" b="1"/>
              <a:t>  free(cd);   //</a:t>
            </a:r>
            <a:r>
              <a:rPr lang="zh-CN" altLang="en-US" sz="2400" b="1">
                <a:ea typeface="楷体_GB2312" charset="0"/>
              </a:rPr>
              <a:t>释放工作空间</a:t>
            </a:r>
          </a:p>
          <a:p>
            <a:pPr eaLnBrk="1" hangingPunct="1">
              <a:buFont typeface="Monotype Sorts" charset="2"/>
              <a:buNone/>
            </a:pPr>
            <a:r>
              <a:rPr lang="zh-CN" altLang="en-US" sz="2400" b="1"/>
              <a:t> </a:t>
            </a:r>
            <a:r>
              <a:rPr lang="en-US" altLang="zh-CN" sz="2400" b="1"/>
              <a:t>}//HuffmanCoding</a:t>
            </a:r>
          </a:p>
        </p:txBody>
      </p:sp>
      <p:sp>
        <p:nvSpPr>
          <p:cNvPr id="220164" name="Text Box 4"/>
          <p:cNvSpPr txBox="1">
            <a:spLocks noChangeArrowheads="1"/>
          </p:cNvSpPr>
          <p:nvPr/>
        </p:nvSpPr>
        <p:spPr bwMode="auto">
          <a:xfrm>
            <a:off x="3419475" y="5934075"/>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6.12</a:t>
            </a:r>
            <a:endParaRPr lang="en-US" altLang="zh-CN">
              <a:latin typeface="楷体_GB2312" charset="0"/>
              <a:ea typeface="楷体_GB2312" charset="0"/>
            </a:endParaRPr>
          </a:p>
        </p:txBody>
      </p:sp>
    </p:spTree>
  </p:cSld>
  <p:clrMapOvr>
    <a:masterClrMapping/>
  </p:clrMapOvr>
  <p:transition spd="med">
    <p:pull dir="d"/>
  </p:transition>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Rectangle 3"/>
          <p:cNvSpPr>
            <a:spLocks noGrp="1" noChangeArrowheads="1"/>
          </p:cNvSpPr>
          <p:nvPr>
            <p:ph type="body" idx="1"/>
          </p:nvPr>
        </p:nvSpPr>
        <p:spPr>
          <a:xfrm>
            <a:off x="288925" y="476250"/>
            <a:ext cx="8604250" cy="5689600"/>
          </a:xfrm>
        </p:spPr>
        <p:txBody>
          <a:bodyPr/>
          <a:lstStyle/>
          <a:p>
            <a:pPr eaLnBrk="1" hangingPunct="1">
              <a:lnSpc>
                <a:spcPct val="115000"/>
              </a:lnSpc>
              <a:spcBef>
                <a:spcPct val="0"/>
              </a:spcBef>
              <a:buFont typeface="Monotype Sorts" charset="2"/>
              <a:buNone/>
            </a:pPr>
            <a:r>
              <a:rPr lang="en-US" altLang="zh-CN" sz="2600" b="1">
                <a:solidFill>
                  <a:srgbClr val="990000"/>
                </a:solidFill>
              </a:rPr>
              <a:t>//</a:t>
            </a:r>
            <a:r>
              <a:rPr lang="zh-CN" altLang="en-US" sz="2600" b="1">
                <a:solidFill>
                  <a:srgbClr val="990000"/>
                </a:solidFill>
              </a:rPr>
              <a:t>－－</a:t>
            </a:r>
            <a:r>
              <a:rPr lang="zh-CN" altLang="en-US" sz="2600" b="1">
                <a:solidFill>
                  <a:srgbClr val="990000"/>
                </a:solidFill>
                <a:ea typeface="楷体_GB2312" charset="0"/>
              </a:rPr>
              <a:t>无栈非递归遍历赫夫曼树，求赫夫曼编码－－－</a:t>
            </a:r>
          </a:p>
          <a:p>
            <a:pPr eaLnBrk="1" hangingPunct="1">
              <a:lnSpc>
                <a:spcPct val="115000"/>
              </a:lnSpc>
              <a:spcBef>
                <a:spcPct val="0"/>
              </a:spcBef>
              <a:buFont typeface="Monotype Sorts" charset="2"/>
              <a:buNone/>
            </a:pPr>
            <a:r>
              <a:rPr lang="zh-CN" altLang="en-US" sz="2600" b="1"/>
              <a:t> </a:t>
            </a:r>
            <a:r>
              <a:rPr lang="en-US" altLang="zh-CN" sz="2600" b="1"/>
              <a:t>HC = (HuffmanCode)malloc((n+1) * sizeof(char * )); </a:t>
            </a:r>
          </a:p>
          <a:p>
            <a:pPr eaLnBrk="1" hangingPunct="1">
              <a:lnSpc>
                <a:spcPct val="115000"/>
              </a:lnSpc>
              <a:spcBef>
                <a:spcPct val="0"/>
              </a:spcBef>
              <a:buFont typeface="Monotype Sorts" charset="2"/>
              <a:buNone/>
            </a:pPr>
            <a:r>
              <a:rPr lang="en-US" altLang="zh-CN" sz="2600" b="1"/>
              <a:t> p = m;  cdlen = 0;</a:t>
            </a:r>
          </a:p>
          <a:p>
            <a:pPr eaLnBrk="1" hangingPunct="1">
              <a:lnSpc>
                <a:spcPct val="115000"/>
              </a:lnSpc>
              <a:spcBef>
                <a:spcPct val="0"/>
              </a:spcBef>
              <a:buFont typeface="Monotype Sorts" charset="2"/>
              <a:buNone/>
            </a:pPr>
            <a:r>
              <a:rPr lang="en-US" altLang="zh-CN" sz="2600" b="1"/>
              <a:t> for(i=1; i&lt;=m; ++i)  HT[i].weight = 0; </a:t>
            </a:r>
          </a:p>
          <a:p>
            <a:pPr eaLnBrk="1" hangingPunct="1">
              <a:lnSpc>
                <a:spcPct val="115000"/>
              </a:lnSpc>
              <a:spcBef>
                <a:spcPct val="0"/>
              </a:spcBef>
              <a:buFont typeface="Monotype Sorts" charset="2"/>
              <a:buNone/>
            </a:pPr>
            <a:r>
              <a:rPr lang="en-US" altLang="zh-CN" sz="2600" b="1"/>
              <a:t>                           </a:t>
            </a:r>
            <a:r>
              <a:rPr lang="en-US" altLang="zh-CN" sz="2600" b="1">
                <a:latin typeface="楷体_GB2312" charset="0"/>
                <a:ea typeface="楷体_GB2312" charset="0"/>
              </a:rPr>
              <a:t>//</a:t>
            </a:r>
            <a:r>
              <a:rPr lang="zh-CN" altLang="en-US" sz="2600" b="1">
                <a:latin typeface="楷体_GB2312" charset="0"/>
                <a:ea typeface="楷体_GB2312" charset="0"/>
              </a:rPr>
              <a:t>遍历赫夫曼树时用作结点状态标志</a:t>
            </a:r>
          </a:p>
          <a:p>
            <a:pPr eaLnBrk="1" hangingPunct="1">
              <a:lnSpc>
                <a:spcPct val="115000"/>
              </a:lnSpc>
              <a:spcBef>
                <a:spcPct val="0"/>
              </a:spcBef>
              <a:buFont typeface="Monotype Sorts" charset="2"/>
              <a:buNone/>
            </a:pPr>
            <a:r>
              <a:rPr lang="zh-CN" altLang="en-US" sz="2600" b="1"/>
              <a:t> </a:t>
            </a:r>
            <a:r>
              <a:rPr lang="en-US" altLang="zh-CN" sz="2600" b="1"/>
              <a:t>while(p){</a:t>
            </a:r>
          </a:p>
          <a:p>
            <a:pPr eaLnBrk="1" hangingPunct="1">
              <a:lnSpc>
                <a:spcPct val="115000"/>
              </a:lnSpc>
              <a:spcBef>
                <a:spcPct val="0"/>
              </a:spcBef>
              <a:buFont typeface="Monotype Sorts" charset="2"/>
              <a:buNone/>
            </a:pPr>
            <a:r>
              <a:rPr lang="en-US" altLang="zh-CN" sz="2600" b="1"/>
              <a:t>      if (HT[p].weight ==0 ) {       //</a:t>
            </a:r>
            <a:r>
              <a:rPr lang="zh-CN" altLang="en-US" sz="2600" b="1">
                <a:ea typeface="楷体_GB2312" charset="0"/>
              </a:rPr>
              <a:t>向左</a:t>
            </a:r>
          </a:p>
          <a:p>
            <a:pPr eaLnBrk="1" hangingPunct="1">
              <a:lnSpc>
                <a:spcPct val="115000"/>
              </a:lnSpc>
              <a:spcBef>
                <a:spcPct val="0"/>
              </a:spcBef>
              <a:buFont typeface="Monotype Sorts" charset="2"/>
              <a:buNone/>
            </a:pPr>
            <a:r>
              <a:rPr lang="zh-CN" altLang="en-US" sz="2600" b="1"/>
              <a:t>         </a:t>
            </a:r>
            <a:r>
              <a:rPr lang="en-US" altLang="zh-CN" sz="2600" b="1"/>
              <a:t>HT[p].weight =1;</a:t>
            </a:r>
          </a:p>
          <a:p>
            <a:pPr eaLnBrk="1" hangingPunct="1">
              <a:lnSpc>
                <a:spcPct val="115000"/>
              </a:lnSpc>
              <a:spcBef>
                <a:spcPct val="0"/>
              </a:spcBef>
              <a:buFont typeface="Monotype Sorts" charset="2"/>
              <a:buNone/>
            </a:pPr>
            <a:r>
              <a:rPr lang="en-US" altLang="zh-CN" sz="2600" b="1"/>
              <a:t>         if (HT[p].lchild != 0)   {p= HT[p].lchild; cd[cdlen++]=“0”; }</a:t>
            </a:r>
          </a:p>
          <a:p>
            <a:pPr eaLnBrk="1" hangingPunct="1">
              <a:lnSpc>
                <a:spcPct val="115000"/>
              </a:lnSpc>
              <a:spcBef>
                <a:spcPct val="0"/>
              </a:spcBef>
              <a:buFont typeface="Monotype Sorts" charset="2"/>
              <a:buNone/>
            </a:pPr>
            <a:r>
              <a:rPr lang="en-US" altLang="zh-CN" sz="2600" b="1"/>
              <a:t>         else if (HT[p].rchild == 0) { </a:t>
            </a:r>
          </a:p>
          <a:p>
            <a:pPr eaLnBrk="1" hangingPunct="1">
              <a:lnSpc>
                <a:spcPct val="115000"/>
              </a:lnSpc>
              <a:spcBef>
                <a:spcPct val="0"/>
              </a:spcBef>
              <a:buFont typeface="Monotype Sorts" charset="2"/>
              <a:buNone/>
            </a:pPr>
            <a:r>
              <a:rPr lang="en-US" altLang="zh-CN" sz="2600" b="1"/>
              <a:t>                               //</a:t>
            </a:r>
            <a:r>
              <a:rPr lang="zh-CN" altLang="en-US" sz="2600" b="1">
                <a:ea typeface="楷体_GB2312" charset="0"/>
              </a:rPr>
              <a:t>登记叶子结点的字符的编码</a:t>
            </a:r>
            <a:endParaRPr lang="zh-CN" altLang="en-US" sz="2600" b="1"/>
          </a:p>
        </p:txBody>
      </p:sp>
    </p:spTree>
  </p:cSld>
  <p:clrMapOvr>
    <a:masterClrMapping/>
  </p:clrMapOvr>
  <p:transition spd="med">
    <p:pull dir="d"/>
  </p:transition>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1" name="Rectangle 3"/>
          <p:cNvSpPr>
            <a:spLocks noGrp="1" noChangeArrowheads="1"/>
          </p:cNvSpPr>
          <p:nvPr>
            <p:ph type="body" idx="1"/>
          </p:nvPr>
        </p:nvSpPr>
        <p:spPr>
          <a:xfrm>
            <a:off x="323850" y="260350"/>
            <a:ext cx="8496300" cy="5905500"/>
          </a:xfrm>
        </p:spPr>
        <p:txBody>
          <a:bodyPr/>
          <a:lstStyle/>
          <a:p>
            <a:pPr eaLnBrk="1" hangingPunct="1">
              <a:buFont typeface="Monotype Sorts" charset="2"/>
              <a:buNone/>
            </a:pPr>
            <a:r>
              <a:rPr lang="en-US" altLang="zh-CN" sz="2800"/>
              <a:t>            </a:t>
            </a:r>
            <a:r>
              <a:rPr lang="en-US" altLang="zh-CN" sz="2400"/>
              <a:t>HC[p] = (char * )malloc((cdlen+1) * sizeof(char));</a:t>
            </a:r>
          </a:p>
          <a:p>
            <a:pPr eaLnBrk="1" hangingPunct="1">
              <a:buFont typeface="Monotype Sorts" charset="2"/>
              <a:buNone/>
            </a:pPr>
            <a:r>
              <a:rPr lang="en-US" altLang="zh-CN" sz="2400"/>
              <a:t>            cd [cdlen] = “\0” ;         strcpy (HC[p], cd);    </a:t>
            </a:r>
          </a:p>
          <a:p>
            <a:pPr eaLnBrk="1" hangingPunct="1">
              <a:buFont typeface="Monotype Sorts" charset="2"/>
              <a:buNone/>
            </a:pPr>
            <a:r>
              <a:rPr lang="en-US" altLang="zh-CN" sz="2400"/>
              <a:t>                                                          </a:t>
            </a:r>
            <a:r>
              <a:rPr lang="en-US" altLang="zh-CN" sz="2400">
                <a:latin typeface="楷体_GB2312" charset="0"/>
                <a:ea typeface="楷体_GB2312" charset="0"/>
              </a:rPr>
              <a:t>//</a:t>
            </a:r>
            <a:r>
              <a:rPr lang="zh-CN" altLang="en-US" sz="2400">
                <a:latin typeface="楷体_GB2312" charset="0"/>
                <a:ea typeface="楷体_GB2312" charset="0"/>
              </a:rPr>
              <a:t>复制编码（串）</a:t>
            </a:r>
          </a:p>
          <a:p>
            <a:pPr eaLnBrk="1" hangingPunct="1">
              <a:buFont typeface="Monotype Sorts" charset="2"/>
              <a:buNone/>
            </a:pPr>
            <a:r>
              <a:rPr lang="zh-CN" altLang="en-US" sz="2400"/>
              <a:t>        </a:t>
            </a:r>
            <a:r>
              <a:rPr lang="en-US" altLang="zh-CN" sz="2400"/>
              <a:t>}</a:t>
            </a:r>
          </a:p>
          <a:p>
            <a:pPr eaLnBrk="1" hangingPunct="1">
              <a:buFont typeface="Monotype Sorts" charset="2"/>
              <a:buNone/>
            </a:pPr>
            <a:r>
              <a:rPr lang="en-US" altLang="zh-CN" sz="2400"/>
              <a:t>    }</a:t>
            </a:r>
          </a:p>
          <a:p>
            <a:pPr eaLnBrk="1" hangingPunct="1">
              <a:buFont typeface="Monotype Sorts" charset="2"/>
              <a:buNone/>
            </a:pPr>
            <a:r>
              <a:rPr lang="en-US" altLang="zh-CN" sz="2400"/>
              <a:t>    else if (HT[p].weight == 1) {           </a:t>
            </a:r>
            <a:r>
              <a:rPr lang="en-US" altLang="zh-CN" sz="2400">
                <a:latin typeface="楷体_GB2312" charset="0"/>
                <a:ea typeface="楷体_GB2312" charset="0"/>
              </a:rPr>
              <a:t>//</a:t>
            </a:r>
            <a:r>
              <a:rPr lang="zh-CN" altLang="en-US" sz="2400">
                <a:latin typeface="楷体_GB2312" charset="0"/>
                <a:ea typeface="楷体_GB2312" charset="0"/>
              </a:rPr>
              <a:t>向右</a:t>
            </a:r>
          </a:p>
          <a:p>
            <a:pPr eaLnBrk="1" hangingPunct="1">
              <a:buFont typeface="Monotype Sorts" charset="2"/>
              <a:buNone/>
            </a:pPr>
            <a:r>
              <a:rPr lang="zh-CN" altLang="en-US" sz="2400"/>
              <a:t>        </a:t>
            </a:r>
            <a:r>
              <a:rPr lang="en-US" altLang="zh-CN" sz="2400"/>
              <a:t>HT[p].weight =2</a:t>
            </a:r>
            <a:r>
              <a:rPr lang="zh-CN" altLang="en-US" sz="2400"/>
              <a:t>；</a:t>
            </a:r>
          </a:p>
          <a:p>
            <a:pPr eaLnBrk="1" hangingPunct="1">
              <a:buFont typeface="Monotype Sorts" charset="2"/>
              <a:buNone/>
            </a:pPr>
            <a:r>
              <a:rPr lang="zh-CN" altLang="en-US" sz="2400"/>
              <a:t>        </a:t>
            </a:r>
            <a:r>
              <a:rPr lang="en-US" altLang="zh-CN" sz="2400"/>
              <a:t>if (HT[p].rchild != 0) {p = HT[p].rchild ; cd[cdlen++]=“1”;}</a:t>
            </a:r>
          </a:p>
          <a:p>
            <a:pPr eaLnBrk="1" hangingPunct="1">
              <a:buFont typeface="Monotype Sorts" charset="2"/>
              <a:buNone/>
            </a:pPr>
            <a:r>
              <a:rPr lang="en-US" altLang="zh-CN" sz="2400"/>
              <a:t>    }else {                 // HT[p].weight ==2,</a:t>
            </a:r>
            <a:r>
              <a:rPr lang="zh-CN" altLang="en-US" sz="2400">
                <a:ea typeface="楷体_GB2312" charset="0"/>
              </a:rPr>
              <a:t>退回</a:t>
            </a:r>
          </a:p>
          <a:p>
            <a:pPr eaLnBrk="1" hangingPunct="1">
              <a:buFont typeface="Monotype Sorts" charset="2"/>
              <a:buNone/>
            </a:pPr>
            <a:r>
              <a:rPr lang="zh-CN" altLang="en-US" sz="2400"/>
              <a:t>     </a:t>
            </a:r>
            <a:r>
              <a:rPr lang="en-US" altLang="zh-CN" sz="2400"/>
              <a:t>HT[p].weight =0;  p= HT[p].parent; --cdlen; </a:t>
            </a:r>
          </a:p>
          <a:p>
            <a:pPr eaLnBrk="1" hangingPunct="1">
              <a:buFont typeface="Monotype Sorts" charset="2"/>
              <a:buNone/>
            </a:pPr>
            <a:r>
              <a:rPr lang="en-US" altLang="zh-CN" sz="2400"/>
              <a:t>                                             //</a:t>
            </a:r>
            <a:r>
              <a:rPr lang="zh-CN" altLang="en-US" sz="2400">
                <a:latin typeface="楷体_GB2312" charset="0"/>
                <a:ea typeface="楷体_GB2312" charset="0"/>
              </a:rPr>
              <a:t>退到父结点，编码长度减</a:t>
            </a:r>
            <a:r>
              <a:rPr lang="en-US" altLang="zh-CN" sz="2400">
                <a:latin typeface="楷体_GB2312" charset="0"/>
                <a:ea typeface="楷体_GB2312" charset="0"/>
              </a:rPr>
              <a:t>1</a:t>
            </a:r>
          </a:p>
          <a:p>
            <a:pPr eaLnBrk="1" hangingPunct="1">
              <a:buFont typeface="Monotype Sorts" charset="2"/>
              <a:buNone/>
            </a:pPr>
            <a:r>
              <a:rPr lang="en-US" altLang="zh-CN" sz="2400"/>
              <a:t>    }//else</a:t>
            </a:r>
          </a:p>
          <a:p>
            <a:pPr eaLnBrk="1" hangingPunct="1">
              <a:buFont typeface="Monotype Sorts" charset="2"/>
              <a:buNone/>
            </a:pPr>
            <a:r>
              <a:rPr lang="en-US" altLang="zh-CN" sz="2400"/>
              <a:t>}//While</a:t>
            </a:r>
          </a:p>
        </p:txBody>
      </p:sp>
      <p:sp>
        <p:nvSpPr>
          <p:cNvPr id="222212" name="Text Box 4"/>
          <p:cNvSpPr txBox="1">
            <a:spLocks noChangeArrowheads="1"/>
          </p:cNvSpPr>
          <p:nvPr/>
        </p:nvSpPr>
        <p:spPr bwMode="auto">
          <a:xfrm>
            <a:off x="3203575" y="5949950"/>
            <a:ext cx="2160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6.13</a:t>
            </a:r>
            <a:endParaRPr lang="en-US" altLang="zh-CN">
              <a:latin typeface="楷体_GB2312" charset="0"/>
              <a:ea typeface="楷体_GB2312" charset="0"/>
            </a:endParaRPr>
          </a:p>
        </p:txBody>
      </p:sp>
    </p:spTree>
  </p:cSld>
  <p:clrMapOvr>
    <a:masterClrMapping/>
  </p:clrMapOvr>
  <p:transition spd="med">
    <p:pull dir="d"/>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539750" y="260350"/>
            <a:ext cx="5110163" cy="688975"/>
          </a:xfrm>
        </p:spPr>
        <p:txBody>
          <a:bodyPr/>
          <a:lstStyle/>
          <a:p>
            <a:pPr eaLnBrk="1" hangingPunct="1"/>
            <a:r>
              <a:rPr lang="en-US" altLang="zh-CN" sz="3200" b="1" dirty="0">
                <a:solidFill>
                  <a:srgbClr val="008080"/>
                </a:solidFill>
                <a:latin typeface="楷体_GB2312" charset="0"/>
                <a:ea typeface="楷体_GB2312" charset="0"/>
              </a:rPr>
              <a:t>6.6  </a:t>
            </a:r>
            <a:r>
              <a:rPr lang="zh-CN" altLang="en-US" sz="3200" b="1" dirty="0">
                <a:solidFill>
                  <a:srgbClr val="008080"/>
                </a:solidFill>
                <a:latin typeface="楷体_GB2312" charset="0"/>
                <a:ea typeface="楷体_GB2312" charset="0"/>
              </a:rPr>
              <a:t>树的计数</a:t>
            </a:r>
            <a:endParaRPr lang="zh-CN" altLang="en-US" sz="3600" b="1" dirty="0">
              <a:solidFill>
                <a:srgbClr val="008080"/>
              </a:solidFill>
              <a:ea typeface="楷体_GB2312" charset="0"/>
            </a:endParaRPr>
          </a:p>
        </p:txBody>
      </p:sp>
      <p:sp>
        <p:nvSpPr>
          <p:cNvPr id="152580" name="Text Box 4">
            <a:hlinkClick r:id="" action="ppaction://hlinkshowjump?jump=nextslide"/>
          </p:cNvPr>
          <p:cNvSpPr txBox="1">
            <a:spLocks noChangeArrowheads="1"/>
          </p:cNvSpPr>
          <p:nvPr/>
        </p:nvSpPr>
        <p:spPr bwMode="auto">
          <a:xfrm>
            <a:off x="1931988" y="330835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1" name="Text Box 5">
            <a:hlinkClick r:id="rId2" action="ppaction://hlinksldjump"/>
          </p:cNvPr>
          <p:cNvSpPr txBox="1">
            <a:spLocks noChangeArrowheads="1"/>
          </p:cNvSpPr>
          <p:nvPr/>
        </p:nvSpPr>
        <p:spPr bwMode="auto">
          <a:xfrm>
            <a:off x="1909763" y="429895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2" name="Text Box 6">
            <a:hlinkClick r:id="rId3" action="ppaction://hlinksldjump"/>
          </p:cNvPr>
          <p:cNvSpPr txBox="1">
            <a:spLocks noChangeArrowheads="1"/>
          </p:cNvSpPr>
          <p:nvPr/>
        </p:nvSpPr>
        <p:spPr bwMode="auto">
          <a:xfrm>
            <a:off x="533400" y="499268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6" name="Text Box 10"/>
          <p:cNvSpPr txBox="1">
            <a:spLocks noChangeArrowheads="1"/>
          </p:cNvSpPr>
          <p:nvPr/>
        </p:nvSpPr>
        <p:spPr bwMode="auto">
          <a:xfrm>
            <a:off x="697256" y="2807392"/>
            <a:ext cx="7448550"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dirty="0">
                <a:ea typeface="楷体_GB2312" charset="0"/>
              </a:rPr>
              <a:t>先讨论二叉树，然后再推广到树。</a:t>
            </a:r>
            <a:endParaRPr lang="zh-CN" altLang="en-US" dirty="0"/>
          </a:p>
        </p:txBody>
      </p:sp>
      <p:sp>
        <p:nvSpPr>
          <p:cNvPr id="13" name="Text Box 10"/>
          <p:cNvSpPr txBox="1">
            <a:spLocks noChangeArrowheads="1"/>
          </p:cNvSpPr>
          <p:nvPr/>
        </p:nvSpPr>
        <p:spPr bwMode="auto">
          <a:xfrm>
            <a:off x="685800" y="1380294"/>
            <a:ext cx="744855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b="1" dirty="0">
                <a:solidFill>
                  <a:srgbClr val="800080"/>
                </a:solidFill>
                <a:ea typeface="楷体_GB2312" charset="0"/>
              </a:rPr>
              <a:t>树的计数问题：</a:t>
            </a:r>
            <a:endParaRPr lang="en-US" altLang="zh-CN" b="1" dirty="0">
              <a:solidFill>
                <a:srgbClr val="800080"/>
              </a:solidFill>
              <a:ea typeface="楷体_GB2312" charset="0"/>
            </a:endParaRPr>
          </a:p>
          <a:p>
            <a:pPr eaLnBrk="1" hangingPunct="1">
              <a:lnSpc>
                <a:spcPct val="115000"/>
              </a:lnSpc>
              <a:spcAft>
                <a:spcPct val="20000"/>
              </a:spcAft>
              <a:defRPr/>
            </a:pPr>
            <a:r>
              <a:rPr lang="zh-CN" altLang="en-US" dirty="0">
                <a:ea typeface="楷体_GB2312" charset="0"/>
              </a:rPr>
              <a:t>具有</a:t>
            </a:r>
            <a:r>
              <a:rPr lang="en-US" altLang="zh-CN" dirty="0">
                <a:ea typeface="楷体_GB2312" charset="0"/>
              </a:rPr>
              <a:t>n</a:t>
            </a:r>
            <a:r>
              <a:rPr lang="zh-CN" altLang="en-US" dirty="0">
                <a:ea typeface="楷体_GB2312" charset="0"/>
              </a:rPr>
              <a:t>个结点的不同形态的树，一共有多少棵？</a:t>
            </a:r>
            <a:endParaRPr lang="zh-CN" altLang="en-US" dirty="0"/>
          </a:p>
        </p:txBody>
      </p:sp>
      <p:sp>
        <p:nvSpPr>
          <p:cNvPr id="14" name="Text Box 10"/>
          <p:cNvSpPr txBox="1">
            <a:spLocks noChangeArrowheads="1"/>
          </p:cNvSpPr>
          <p:nvPr/>
        </p:nvSpPr>
        <p:spPr bwMode="auto">
          <a:xfrm>
            <a:off x="1155898" y="3359751"/>
            <a:ext cx="7448550"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dirty="0">
                <a:ea typeface="楷体_GB2312" charset="0"/>
              </a:rPr>
              <a:t>二叉树相似：两颗二叉树形状一样。</a:t>
            </a:r>
            <a:endParaRPr lang="zh-CN" altLang="en-US" dirty="0"/>
          </a:p>
        </p:txBody>
      </p:sp>
      <p:sp>
        <p:nvSpPr>
          <p:cNvPr id="16" name="Text Box 10"/>
          <p:cNvSpPr txBox="1">
            <a:spLocks noChangeArrowheads="1"/>
          </p:cNvSpPr>
          <p:nvPr/>
        </p:nvSpPr>
        <p:spPr bwMode="auto">
          <a:xfrm>
            <a:off x="1155898" y="3889140"/>
            <a:ext cx="7448550"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dirty="0">
                <a:ea typeface="楷体_GB2312" charset="0"/>
              </a:rPr>
              <a:t>二叉树等价：两颗二叉树不但相似，而且对应点的值相同。</a:t>
            </a:r>
            <a:endParaRPr lang="zh-CN" altLang="en-US" dirty="0"/>
          </a:p>
        </p:txBody>
      </p:sp>
      <p:sp>
        <p:nvSpPr>
          <p:cNvPr id="17" name="Text Box 10"/>
          <p:cNvSpPr txBox="1">
            <a:spLocks noChangeArrowheads="1"/>
          </p:cNvSpPr>
          <p:nvPr/>
        </p:nvSpPr>
        <p:spPr bwMode="auto">
          <a:xfrm>
            <a:off x="723584" y="5228156"/>
            <a:ext cx="7448550" cy="103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b="1" dirty="0">
                <a:solidFill>
                  <a:srgbClr val="800080"/>
                </a:solidFill>
                <a:ea typeface="楷体_GB2312" charset="0"/>
              </a:rPr>
              <a:t>因此，二叉树的计数问题就是讨论具有</a:t>
            </a:r>
            <a:r>
              <a:rPr lang="en-US" altLang="zh-CN" b="1" dirty="0">
                <a:solidFill>
                  <a:srgbClr val="800080"/>
                </a:solidFill>
                <a:ea typeface="楷体_GB2312" charset="0"/>
              </a:rPr>
              <a:t>n</a:t>
            </a:r>
            <a:r>
              <a:rPr lang="zh-CN" altLang="en-US" b="1" dirty="0">
                <a:solidFill>
                  <a:srgbClr val="800080"/>
                </a:solidFill>
                <a:ea typeface="楷体_GB2312" charset="0"/>
              </a:rPr>
              <a:t>个点，互不相似的树的数目</a:t>
            </a:r>
            <a:r>
              <a:rPr lang="en-US" altLang="zh-CN" b="1" dirty="0" err="1">
                <a:solidFill>
                  <a:srgbClr val="800080"/>
                </a:solidFill>
                <a:ea typeface="楷体_GB2312" charset="0"/>
              </a:rPr>
              <a:t>b</a:t>
            </a:r>
            <a:r>
              <a:rPr lang="en-US" altLang="zh-CN" b="1" baseline="-25000" dirty="0" err="1">
                <a:solidFill>
                  <a:srgbClr val="800080"/>
                </a:solidFill>
                <a:ea typeface="楷体_GB2312" charset="0"/>
              </a:rPr>
              <a:t>n</a:t>
            </a:r>
            <a:endParaRPr lang="en-US" altLang="zh-CN" b="1" baseline="-25000" dirty="0">
              <a:solidFill>
                <a:srgbClr val="800080"/>
              </a:solidFill>
              <a:ea typeface="楷体_GB2312" charset="0"/>
            </a:endParaRPr>
          </a:p>
        </p:txBody>
      </p:sp>
    </p:spTree>
    <p:extLst>
      <p:ext uri="{BB962C8B-B14F-4D97-AF65-F5344CB8AC3E}">
        <p14:creationId xmlns:p14="http://schemas.microsoft.com/office/powerpoint/2010/main" val="100060488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6"/>
                                        </p:tgtEl>
                                        <p:attrNameLst>
                                          <p:attrName>style.visibility</p:attrName>
                                        </p:attrNameLst>
                                      </p:cBhvr>
                                      <p:to>
                                        <p:strVal val="visible"/>
                                      </p:to>
                                    </p:set>
                                    <p:animEffect transition="in" filter="wipe(left)">
                                      <p:cBhvr>
                                        <p:cTn id="7" dur="500"/>
                                        <p:tgtEl>
                                          <p:spTgt spid="152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6" grpId="0" autoUpdateAnimBg="0"/>
      <p:bldP spid="14" grpId="0" autoUpdateAnimBg="0"/>
      <p:bldP spid="16" grpId="0" autoUpdateAnimBg="0"/>
      <p:bldP spid="17"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196752"/>
            <a:ext cx="7037235" cy="4375283"/>
          </a:xfrm>
        </p:spPr>
      </p:pic>
    </p:spTree>
    <p:extLst>
      <p:ext uri="{BB962C8B-B14F-4D97-AF65-F5344CB8AC3E}">
        <p14:creationId xmlns:p14="http://schemas.microsoft.com/office/powerpoint/2010/main" val="1584767220"/>
      </p:ext>
    </p:extLst>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773113" y="3860800"/>
            <a:ext cx="48069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zh-CN" altLang="en-US">
                <a:solidFill>
                  <a:srgbClr val="990000"/>
                </a:solidFill>
                <a:ea typeface="楷体_GB2312" charset="0"/>
              </a:rPr>
              <a:t>任何一棵非空树是一个二元组</a:t>
            </a:r>
            <a:endParaRPr lang="zh-CN" altLang="en-US">
              <a:ea typeface="楷体_GB2312" charset="0"/>
            </a:endParaRPr>
          </a:p>
          <a:p>
            <a:pPr eaLnBrk="1" hangingPunct="1">
              <a:lnSpc>
                <a:spcPct val="120000"/>
              </a:lnSpc>
              <a:defRPr/>
            </a:pPr>
            <a:r>
              <a:rPr lang="zh-CN" altLang="en-US" b="1">
                <a:solidFill>
                  <a:srgbClr val="FF0000"/>
                </a:solidFill>
                <a:ea typeface="楷体_GB2312" charset="0"/>
              </a:rPr>
              <a:t>       </a:t>
            </a:r>
            <a:r>
              <a:rPr lang="en-US" altLang="zh-CN" b="1">
                <a:solidFill>
                  <a:srgbClr val="FF0000"/>
                </a:solidFill>
                <a:ea typeface="楷体_GB2312" charset="0"/>
              </a:rPr>
              <a:t>Tree = </a:t>
            </a:r>
            <a:r>
              <a:rPr lang="zh-CN" altLang="en-US" b="1">
                <a:solidFill>
                  <a:srgbClr val="FF0000"/>
                </a:solidFill>
                <a:ea typeface="楷体_GB2312" charset="0"/>
              </a:rPr>
              <a:t>（</a:t>
            </a:r>
            <a:r>
              <a:rPr lang="en-US" altLang="zh-CN" b="1">
                <a:solidFill>
                  <a:srgbClr val="FF0000"/>
                </a:solidFill>
                <a:ea typeface="楷体_GB2312" charset="0"/>
              </a:rPr>
              <a:t>root</a:t>
            </a:r>
            <a:r>
              <a:rPr lang="zh-CN" altLang="en-US" b="1">
                <a:solidFill>
                  <a:srgbClr val="FF0000"/>
                </a:solidFill>
                <a:ea typeface="楷体_GB2312" charset="0"/>
              </a:rPr>
              <a:t>，</a:t>
            </a:r>
            <a:r>
              <a:rPr lang="en-US" altLang="zh-CN" b="1">
                <a:solidFill>
                  <a:srgbClr val="FF0000"/>
                </a:solidFill>
                <a:ea typeface="楷体_GB2312" charset="0"/>
              </a:rPr>
              <a:t>F</a:t>
            </a:r>
            <a:r>
              <a:rPr lang="zh-CN" altLang="en-US" b="1">
                <a:solidFill>
                  <a:srgbClr val="FF0000"/>
                </a:solidFill>
                <a:ea typeface="楷体_GB2312" charset="0"/>
              </a:rPr>
              <a:t>）</a:t>
            </a:r>
            <a:endParaRPr lang="zh-CN" altLang="en-US">
              <a:solidFill>
                <a:srgbClr val="FF0000"/>
              </a:solidFill>
              <a:ea typeface="楷体_GB2312" charset="0"/>
            </a:endParaRPr>
          </a:p>
          <a:p>
            <a:pPr eaLnBrk="1" hangingPunct="1">
              <a:lnSpc>
                <a:spcPct val="120000"/>
              </a:lnSpc>
              <a:defRPr/>
            </a:pPr>
            <a:r>
              <a:rPr lang="zh-CN" altLang="en-US">
                <a:solidFill>
                  <a:srgbClr val="990000"/>
                </a:solidFill>
                <a:ea typeface="楷体_GB2312" charset="0"/>
              </a:rPr>
              <a:t>其中：</a:t>
            </a:r>
            <a:r>
              <a:rPr lang="en-US" altLang="zh-CN">
                <a:solidFill>
                  <a:srgbClr val="990000"/>
                </a:solidFill>
                <a:ea typeface="楷体_GB2312" charset="0"/>
              </a:rPr>
              <a:t>root </a:t>
            </a:r>
            <a:r>
              <a:rPr lang="zh-CN" altLang="en-US">
                <a:solidFill>
                  <a:srgbClr val="990000"/>
                </a:solidFill>
                <a:ea typeface="楷体_GB2312" charset="0"/>
              </a:rPr>
              <a:t>被称为根结点</a:t>
            </a:r>
          </a:p>
          <a:p>
            <a:pPr eaLnBrk="1" hangingPunct="1">
              <a:lnSpc>
                <a:spcPct val="120000"/>
              </a:lnSpc>
              <a:defRPr/>
            </a:pPr>
            <a:r>
              <a:rPr lang="zh-CN" altLang="en-US">
                <a:solidFill>
                  <a:srgbClr val="990000"/>
                </a:solidFill>
                <a:ea typeface="楷体_GB2312" charset="0"/>
              </a:rPr>
              <a:t>            </a:t>
            </a:r>
            <a:r>
              <a:rPr lang="en-US" altLang="zh-CN">
                <a:solidFill>
                  <a:srgbClr val="990000"/>
                </a:solidFill>
                <a:ea typeface="楷体_GB2312" charset="0"/>
              </a:rPr>
              <a:t>F </a:t>
            </a:r>
            <a:r>
              <a:rPr lang="zh-CN" altLang="en-US">
                <a:solidFill>
                  <a:srgbClr val="990000"/>
                </a:solidFill>
                <a:ea typeface="楷体_GB2312" charset="0"/>
              </a:rPr>
              <a:t>被称为子树森林</a:t>
            </a:r>
            <a:endParaRPr lang="zh-CN" altLang="en-US">
              <a:solidFill>
                <a:srgbClr val="990000"/>
              </a:solidFill>
            </a:endParaRPr>
          </a:p>
        </p:txBody>
      </p:sp>
      <p:sp>
        <p:nvSpPr>
          <p:cNvPr id="44037" name="Text Box 5"/>
          <p:cNvSpPr txBox="1">
            <a:spLocks noChangeArrowheads="1"/>
          </p:cNvSpPr>
          <p:nvPr/>
        </p:nvSpPr>
        <p:spPr bwMode="auto">
          <a:xfrm>
            <a:off x="620713" y="736600"/>
            <a:ext cx="125571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zh-CN" altLang="en-US" b="1">
                <a:solidFill>
                  <a:srgbClr val="FF0000"/>
                </a:solidFill>
                <a:ea typeface="楷体_GB2312" charset="0"/>
              </a:rPr>
              <a:t>森林：</a:t>
            </a:r>
            <a:endParaRPr lang="zh-CN" altLang="en-US">
              <a:ea typeface="楷体_GB2312" charset="0"/>
            </a:endParaRPr>
          </a:p>
        </p:txBody>
      </p:sp>
      <p:sp>
        <p:nvSpPr>
          <p:cNvPr id="44059" name="Text Box 27"/>
          <p:cNvSpPr txBox="1">
            <a:spLocks noChangeArrowheads="1"/>
          </p:cNvSpPr>
          <p:nvPr/>
        </p:nvSpPr>
        <p:spPr bwMode="auto">
          <a:xfrm>
            <a:off x="620713" y="1370013"/>
            <a:ext cx="43434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zh-CN" altLang="en-US">
                <a:solidFill>
                  <a:srgbClr val="990000"/>
                </a:solidFill>
                <a:ea typeface="楷体_GB2312" charset="0"/>
              </a:rPr>
              <a:t>是</a:t>
            </a:r>
            <a:r>
              <a:rPr lang="en-US" altLang="zh-CN">
                <a:solidFill>
                  <a:srgbClr val="990000"/>
                </a:solidFill>
                <a:ea typeface="楷体_GB2312" charset="0"/>
              </a:rPr>
              <a:t>m</a:t>
            </a:r>
            <a:r>
              <a:rPr lang="zh-CN" altLang="en-US">
                <a:solidFill>
                  <a:srgbClr val="990000"/>
                </a:solidFill>
                <a:ea typeface="楷体_GB2312" charset="0"/>
              </a:rPr>
              <a:t>（</a:t>
            </a:r>
            <a:r>
              <a:rPr lang="en-US" altLang="zh-CN">
                <a:solidFill>
                  <a:srgbClr val="990000"/>
                </a:solidFill>
                <a:ea typeface="楷体_GB2312" charset="0"/>
              </a:rPr>
              <a:t>m</a:t>
            </a:r>
            <a:r>
              <a:rPr lang="en-US" altLang="zh-CN">
                <a:solidFill>
                  <a:srgbClr val="990000"/>
                </a:solidFill>
                <a:latin typeface="楷体_GB2312" charset="0"/>
                <a:ea typeface="楷体_GB2312" charset="0"/>
              </a:rPr>
              <a:t>≥</a:t>
            </a:r>
            <a:r>
              <a:rPr lang="en-US" altLang="zh-CN">
                <a:solidFill>
                  <a:srgbClr val="990000"/>
                </a:solidFill>
                <a:ea typeface="楷体_GB2312" charset="0"/>
              </a:rPr>
              <a:t>0</a:t>
            </a:r>
            <a:r>
              <a:rPr lang="zh-CN" altLang="en-US">
                <a:solidFill>
                  <a:srgbClr val="990000"/>
                </a:solidFill>
                <a:ea typeface="楷体_GB2312" charset="0"/>
              </a:rPr>
              <a:t>）棵互</a:t>
            </a:r>
          </a:p>
          <a:p>
            <a:pPr eaLnBrk="1" hangingPunct="1">
              <a:lnSpc>
                <a:spcPct val="115000"/>
              </a:lnSpc>
              <a:defRPr/>
            </a:pPr>
            <a:r>
              <a:rPr lang="zh-CN" altLang="en-US">
                <a:solidFill>
                  <a:srgbClr val="990000"/>
                </a:solidFill>
                <a:ea typeface="楷体_GB2312" charset="0"/>
              </a:rPr>
              <a:t>不相交的树的集合</a:t>
            </a:r>
          </a:p>
        </p:txBody>
      </p:sp>
      <p:sp>
        <p:nvSpPr>
          <p:cNvPr id="44060" name="Oval 28"/>
          <p:cNvSpPr>
            <a:spLocks noChangeArrowheads="1"/>
          </p:cNvSpPr>
          <p:nvPr/>
        </p:nvSpPr>
        <p:spPr bwMode="auto">
          <a:xfrm>
            <a:off x="6124575" y="889000"/>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FF0000"/>
                </a:solidFill>
              </a:rPr>
              <a:t>A</a:t>
            </a:r>
            <a:endParaRPr lang="en-US" altLang="zh-CN"/>
          </a:p>
        </p:txBody>
      </p:sp>
      <p:sp>
        <p:nvSpPr>
          <p:cNvPr id="44062" name="AutoShape 30"/>
          <p:cNvSpPr>
            <a:spLocks noChangeArrowheads="1"/>
          </p:cNvSpPr>
          <p:nvPr/>
        </p:nvSpPr>
        <p:spPr bwMode="auto">
          <a:xfrm>
            <a:off x="7267575" y="508000"/>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2400" b="1">
                <a:solidFill>
                  <a:srgbClr val="FF3300"/>
                </a:solidFill>
              </a:rPr>
              <a:t>root</a:t>
            </a:r>
            <a:endParaRPr lang="en-US" altLang="zh-CN" sz="2400"/>
          </a:p>
        </p:txBody>
      </p:sp>
      <p:sp>
        <p:nvSpPr>
          <p:cNvPr id="44064" name="Rectangle 32"/>
          <p:cNvSpPr>
            <a:spLocks noChangeArrowheads="1"/>
          </p:cNvSpPr>
          <p:nvPr/>
        </p:nvSpPr>
        <p:spPr bwMode="auto">
          <a:xfrm>
            <a:off x="4067175" y="1422400"/>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65" name="Oval 33"/>
          <p:cNvSpPr>
            <a:spLocks noChangeArrowheads="1"/>
          </p:cNvSpPr>
          <p:nvPr/>
        </p:nvSpPr>
        <p:spPr bwMode="auto">
          <a:xfrm>
            <a:off x="4905375" y="1803400"/>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B</a:t>
            </a:r>
            <a:endParaRPr lang="en-US" altLang="zh-CN"/>
          </a:p>
        </p:txBody>
      </p:sp>
      <p:sp>
        <p:nvSpPr>
          <p:cNvPr id="44066" name="Oval 34"/>
          <p:cNvSpPr>
            <a:spLocks noChangeArrowheads="1"/>
          </p:cNvSpPr>
          <p:nvPr/>
        </p:nvSpPr>
        <p:spPr bwMode="auto">
          <a:xfrm>
            <a:off x="6124575" y="18034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6600CC"/>
                </a:solidFill>
              </a:rPr>
              <a:t>C</a:t>
            </a:r>
            <a:endParaRPr lang="en-US" altLang="zh-CN"/>
          </a:p>
        </p:txBody>
      </p:sp>
      <p:sp>
        <p:nvSpPr>
          <p:cNvPr id="44067" name="Oval 35"/>
          <p:cNvSpPr>
            <a:spLocks noChangeArrowheads="1"/>
          </p:cNvSpPr>
          <p:nvPr/>
        </p:nvSpPr>
        <p:spPr bwMode="auto">
          <a:xfrm>
            <a:off x="7496175" y="18034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D</a:t>
            </a:r>
            <a:endParaRPr lang="en-US" altLang="zh-CN"/>
          </a:p>
        </p:txBody>
      </p:sp>
      <p:sp>
        <p:nvSpPr>
          <p:cNvPr id="44068" name="Oval 36"/>
          <p:cNvSpPr>
            <a:spLocks noChangeArrowheads="1"/>
          </p:cNvSpPr>
          <p:nvPr/>
        </p:nvSpPr>
        <p:spPr bwMode="auto">
          <a:xfrm>
            <a:off x="4295775" y="2489200"/>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E</a:t>
            </a:r>
            <a:endParaRPr lang="en-US" altLang="zh-CN"/>
          </a:p>
        </p:txBody>
      </p:sp>
      <p:sp>
        <p:nvSpPr>
          <p:cNvPr id="44069" name="Oval 37"/>
          <p:cNvSpPr>
            <a:spLocks noChangeArrowheads="1"/>
          </p:cNvSpPr>
          <p:nvPr/>
        </p:nvSpPr>
        <p:spPr bwMode="auto">
          <a:xfrm>
            <a:off x="5362575" y="24892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F</a:t>
            </a:r>
            <a:endParaRPr lang="en-US" altLang="zh-CN"/>
          </a:p>
        </p:txBody>
      </p:sp>
      <p:sp>
        <p:nvSpPr>
          <p:cNvPr id="44070" name="Oval 38"/>
          <p:cNvSpPr>
            <a:spLocks noChangeArrowheads="1"/>
          </p:cNvSpPr>
          <p:nvPr/>
        </p:nvSpPr>
        <p:spPr bwMode="auto">
          <a:xfrm>
            <a:off x="6124575" y="24892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6600CC"/>
                </a:solidFill>
              </a:rPr>
              <a:t>G</a:t>
            </a:r>
            <a:endParaRPr lang="en-US" altLang="zh-CN"/>
          </a:p>
        </p:txBody>
      </p:sp>
      <p:sp>
        <p:nvSpPr>
          <p:cNvPr id="44071" name="Oval 39"/>
          <p:cNvSpPr>
            <a:spLocks noChangeArrowheads="1"/>
          </p:cNvSpPr>
          <p:nvPr/>
        </p:nvSpPr>
        <p:spPr bwMode="auto">
          <a:xfrm>
            <a:off x="6810375" y="24892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H</a:t>
            </a:r>
            <a:endParaRPr lang="en-US" altLang="zh-CN"/>
          </a:p>
        </p:txBody>
      </p:sp>
      <p:sp>
        <p:nvSpPr>
          <p:cNvPr id="44072" name="Oval 40"/>
          <p:cNvSpPr>
            <a:spLocks noChangeArrowheads="1"/>
          </p:cNvSpPr>
          <p:nvPr/>
        </p:nvSpPr>
        <p:spPr bwMode="auto">
          <a:xfrm>
            <a:off x="7496175" y="24892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I</a:t>
            </a:r>
            <a:endParaRPr lang="en-US" altLang="zh-CN"/>
          </a:p>
        </p:txBody>
      </p:sp>
      <p:sp>
        <p:nvSpPr>
          <p:cNvPr id="44073" name="Oval 41"/>
          <p:cNvSpPr>
            <a:spLocks noChangeArrowheads="1"/>
          </p:cNvSpPr>
          <p:nvPr/>
        </p:nvSpPr>
        <p:spPr bwMode="auto">
          <a:xfrm>
            <a:off x="8181975" y="2489200"/>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J</a:t>
            </a:r>
            <a:endParaRPr lang="en-US" altLang="zh-CN" sz="2400"/>
          </a:p>
        </p:txBody>
      </p:sp>
      <p:sp>
        <p:nvSpPr>
          <p:cNvPr id="44074" name="Oval 42"/>
          <p:cNvSpPr>
            <a:spLocks noChangeArrowheads="1"/>
          </p:cNvSpPr>
          <p:nvPr/>
        </p:nvSpPr>
        <p:spPr bwMode="auto">
          <a:xfrm>
            <a:off x="8181975" y="31750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chemeClr val="bg2"/>
                </a:solidFill>
              </a:rPr>
              <a:t>M</a:t>
            </a:r>
            <a:endParaRPr lang="en-US" altLang="zh-CN" sz="2400"/>
          </a:p>
        </p:txBody>
      </p:sp>
      <p:sp>
        <p:nvSpPr>
          <p:cNvPr id="44075" name="Oval 43"/>
          <p:cNvSpPr>
            <a:spLocks noChangeArrowheads="1"/>
          </p:cNvSpPr>
          <p:nvPr/>
        </p:nvSpPr>
        <p:spPr bwMode="auto">
          <a:xfrm>
            <a:off x="4829175" y="31750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K</a:t>
            </a:r>
            <a:endParaRPr lang="en-US" altLang="zh-CN"/>
          </a:p>
        </p:txBody>
      </p:sp>
      <p:sp>
        <p:nvSpPr>
          <p:cNvPr id="44076" name="Oval 44"/>
          <p:cNvSpPr>
            <a:spLocks noChangeArrowheads="1"/>
          </p:cNvSpPr>
          <p:nvPr/>
        </p:nvSpPr>
        <p:spPr bwMode="auto">
          <a:xfrm>
            <a:off x="5819775" y="3175000"/>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C4E00"/>
                </a:solidFill>
              </a:rPr>
              <a:t>L</a:t>
            </a:r>
            <a:endParaRPr lang="en-US" altLang="zh-CN"/>
          </a:p>
        </p:txBody>
      </p:sp>
      <p:sp>
        <p:nvSpPr>
          <p:cNvPr id="44077" name="Line 45"/>
          <p:cNvSpPr>
            <a:spLocks noChangeShapeType="1"/>
          </p:cNvSpPr>
          <p:nvPr/>
        </p:nvSpPr>
        <p:spPr bwMode="auto">
          <a:xfrm flipH="1">
            <a:off x="4524375" y="1955800"/>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78" name="Line 46"/>
          <p:cNvSpPr>
            <a:spLocks noChangeShapeType="1"/>
          </p:cNvSpPr>
          <p:nvPr/>
        </p:nvSpPr>
        <p:spPr bwMode="auto">
          <a:xfrm>
            <a:off x="5362575" y="1955800"/>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79" name="Line 47"/>
          <p:cNvSpPr>
            <a:spLocks noChangeShapeType="1"/>
          </p:cNvSpPr>
          <p:nvPr/>
        </p:nvSpPr>
        <p:spPr bwMode="auto">
          <a:xfrm flipH="1">
            <a:off x="5057775" y="2641600"/>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0" name="Line 48"/>
          <p:cNvSpPr>
            <a:spLocks noChangeShapeType="1"/>
          </p:cNvSpPr>
          <p:nvPr/>
        </p:nvSpPr>
        <p:spPr bwMode="auto">
          <a:xfrm>
            <a:off x="5895975" y="2641600"/>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1" name="Line 49"/>
          <p:cNvSpPr>
            <a:spLocks noChangeShapeType="1"/>
          </p:cNvSpPr>
          <p:nvPr/>
        </p:nvSpPr>
        <p:spPr bwMode="auto">
          <a:xfrm>
            <a:off x="6353175" y="2108200"/>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2" name="Line 50"/>
          <p:cNvSpPr>
            <a:spLocks noChangeShapeType="1"/>
          </p:cNvSpPr>
          <p:nvPr/>
        </p:nvSpPr>
        <p:spPr bwMode="auto">
          <a:xfrm flipH="1">
            <a:off x="7038975" y="1879600"/>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3" name="Line 51"/>
          <p:cNvSpPr>
            <a:spLocks noChangeShapeType="1"/>
          </p:cNvSpPr>
          <p:nvPr/>
        </p:nvSpPr>
        <p:spPr bwMode="auto">
          <a:xfrm flipH="1">
            <a:off x="7800975" y="2108200"/>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4" name="Line 52"/>
          <p:cNvSpPr>
            <a:spLocks noChangeShapeType="1"/>
          </p:cNvSpPr>
          <p:nvPr/>
        </p:nvSpPr>
        <p:spPr bwMode="auto">
          <a:xfrm>
            <a:off x="8029575" y="1955800"/>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5" name="Line 53"/>
          <p:cNvSpPr>
            <a:spLocks noChangeShapeType="1"/>
          </p:cNvSpPr>
          <p:nvPr/>
        </p:nvSpPr>
        <p:spPr bwMode="auto">
          <a:xfrm>
            <a:off x="8410575" y="2794000"/>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6" name="AutoShape 54"/>
          <p:cNvSpPr>
            <a:spLocks noChangeArrowheads="1"/>
          </p:cNvSpPr>
          <p:nvPr/>
        </p:nvSpPr>
        <p:spPr bwMode="auto">
          <a:xfrm>
            <a:off x="4371975" y="584200"/>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5400"/>
                </a:solidFill>
              </a:rPr>
              <a:t>F</a:t>
            </a:r>
            <a:endParaRPr lang="en-US" altLang="zh-CN" sz="2400"/>
          </a:p>
        </p:txBody>
      </p:sp>
      <p:sp>
        <p:nvSpPr>
          <p:cNvPr id="44087" name="Line 55"/>
          <p:cNvSpPr>
            <a:spLocks noChangeShapeType="1"/>
          </p:cNvSpPr>
          <p:nvPr/>
        </p:nvSpPr>
        <p:spPr bwMode="auto">
          <a:xfrm flipH="1">
            <a:off x="5133975" y="1117600"/>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8" name="Line 56"/>
          <p:cNvSpPr>
            <a:spLocks noChangeShapeType="1"/>
          </p:cNvSpPr>
          <p:nvPr/>
        </p:nvSpPr>
        <p:spPr bwMode="auto">
          <a:xfrm>
            <a:off x="6353175" y="1270000"/>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4089" name="Line 57"/>
          <p:cNvSpPr>
            <a:spLocks noChangeShapeType="1"/>
          </p:cNvSpPr>
          <p:nvPr/>
        </p:nvSpPr>
        <p:spPr bwMode="auto">
          <a:xfrm>
            <a:off x="6657975" y="1193800"/>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539750" y="260350"/>
            <a:ext cx="5110163" cy="688975"/>
          </a:xfrm>
        </p:spPr>
        <p:txBody>
          <a:bodyPr/>
          <a:lstStyle/>
          <a:p>
            <a:pPr eaLnBrk="1" hangingPunct="1"/>
            <a:r>
              <a:rPr lang="en-US" altLang="zh-CN" sz="3200" b="1" dirty="0">
                <a:solidFill>
                  <a:srgbClr val="008080"/>
                </a:solidFill>
                <a:latin typeface="楷体_GB2312" charset="0"/>
                <a:ea typeface="楷体_GB2312" charset="0"/>
              </a:rPr>
              <a:t>6.6  </a:t>
            </a:r>
            <a:r>
              <a:rPr lang="zh-CN" altLang="en-US" sz="3200" b="1" dirty="0">
                <a:solidFill>
                  <a:srgbClr val="008080"/>
                </a:solidFill>
                <a:latin typeface="楷体_GB2312" charset="0"/>
                <a:ea typeface="楷体_GB2312" charset="0"/>
              </a:rPr>
              <a:t>树的计数</a:t>
            </a:r>
            <a:endParaRPr lang="zh-CN" altLang="en-US" sz="3600" b="1" dirty="0">
              <a:solidFill>
                <a:srgbClr val="008080"/>
              </a:solidFill>
              <a:ea typeface="楷体_GB2312" charset="0"/>
            </a:endParaRPr>
          </a:p>
        </p:txBody>
      </p:sp>
      <p:sp>
        <p:nvSpPr>
          <p:cNvPr id="152580" name="Text Box 4">
            <a:hlinkClick r:id="" action="ppaction://hlinkshowjump?jump=nextslide"/>
          </p:cNvPr>
          <p:cNvSpPr txBox="1">
            <a:spLocks noChangeArrowheads="1"/>
          </p:cNvSpPr>
          <p:nvPr/>
        </p:nvSpPr>
        <p:spPr bwMode="auto">
          <a:xfrm>
            <a:off x="1931988" y="330835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1" name="Text Box 5">
            <a:hlinkClick r:id="rId2" action="ppaction://hlinksldjump"/>
          </p:cNvPr>
          <p:cNvSpPr txBox="1">
            <a:spLocks noChangeArrowheads="1"/>
          </p:cNvSpPr>
          <p:nvPr/>
        </p:nvSpPr>
        <p:spPr bwMode="auto">
          <a:xfrm>
            <a:off x="1909763" y="429895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52582" name="Text Box 6">
            <a:hlinkClick r:id="rId3" action="ppaction://hlinksldjump"/>
          </p:cNvPr>
          <p:cNvSpPr txBox="1">
            <a:spLocks noChangeArrowheads="1"/>
          </p:cNvSpPr>
          <p:nvPr/>
        </p:nvSpPr>
        <p:spPr bwMode="auto">
          <a:xfrm>
            <a:off x="533400" y="499268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t> </a:t>
            </a:r>
          </a:p>
        </p:txBody>
      </p:sp>
      <p:sp>
        <p:nvSpPr>
          <p:cNvPr id="13" name="Text Box 10"/>
          <p:cNvSpPr txBox="1">
            <a:spLocks noChangeArrowheads="1"/>
          </p:cNvSpPr>
          <p:nvPr/>
        </p:nvSpPr>
        <p:spPr bwMode="auto">
          <a:xfrm>
            <a:off x="620713" y="1233936"/>
            <a:ext cx="7448550" cy="207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dirty="0">
                <a:ea typeface="楷体_GB2312" charset="0"/>
              </a:rPr>
              <a:t>一般情况下，一颗具有</a:t>
            </a:r>
            <a:r>
              <a:rPr lang="en-US" altLang="zh-CN" dirty="0">
                <a:ea typeface="楷体_GB2312" charset="0"/>
              </a:rPr>
              <a:t>n</a:t>
            </a:r>
            <a:r>
              <a:rPr lang="zh-CN" altLang="en-US" dirty="0">
                <a:ea typeface="楷体_GB2312" charset="0"/>
              </a:rPr>
              <a:t>个结点的二叉树可以看成一个根结点，一颗具有</a:t>
            </a:r>
            <a:r>
              <a:rPr lang="en-US" altLang="zh-CN" dirty="0" err="1">
                <a:ea typeface="楷体_GB2312" charset="0"/>
              </a:rPr>
              <a:t>i</a:t>
            </a:r>
            <a:r>
              <a:rPr lang="zh-CN" altLang="en-US" dirty="0">
                <a:ea typeface="楷体_GB2312" charset="0"/>
              </a:rPr>
              <a:t>个结点的左子树和一颗具有</a:t>
            </a:r>
            <a:r>
              <a:rPr lang="en-US" altLang="zh-CN" dirty="0">
                <a:ea typeface="楷体_GB2312" charset="0"/>
              </a:rPr>
              <a:t>n-i-1</a:t>
            </a:r>
            <a:r>
              <a:rPr lang="zh-CN" altLang="en-US" dirty="0">
                <a:ea typeface="楷体_GB2312" charset="0"/>
              </a:rPr>
              <a:t>个结点的右子树组成。其中</a:t>
            </a:r>
            <a:r>
              <a:rPr lang="en-US" altLang="zh-CN" dirty="0" err="1">
                <a:ea typeface="楷体_GB2312" charset="0"/>
              </a:rPr>
              <a:t>i</a:t>
            </a:r>
            <a:r>
              <a:rPr lang="en-US" altLang="zh-CN" dirty="0">
                <a:ea typeface="楷体_GB2312" charset="0"/>
              </a:rPr>
              <a:t>(0~n-1)</a:t>
            </a:r>
            <a:r>
              <a:rPr lang="zh-CN" altLang="en-US" dirty="0">
                <a:ea typeface="楷体_GB2312" charset="0"/>
              </a:rPr>
              <a:t>，由此可得递推公式：</a:t>
            </a:r>
            <a:endParaRPr lang="zh-CN" altLang="en-US" dirty="0"/>
          </a:p>
        </p:txBody>
      </p:sp>
      <p:sp>
        <p:nvSpPr>
          <p:cNvPr id="2" name="椭圆 1"/>
          <p:cNvSpPr/>
          <p:nvPr/>
        </p:nvSpPr>
        <p:spPr bwMode="auto">
          <a:xfrm>
            <a:off x="1115616" y="3774057"/>
            <a:ext cx="1300163" cy="762000"/>
          </a:xfrm>
          <a:prstGeom prst="ellips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charset="0"/>
                <a:ea typeface="宋体" charset="-122"/>
              </a:rPr>
              <a:t>Root</a:t>
            </a:r>
            <a:endParaRPr kumimoji="1" lang="zh-CN" altLang="en-US" sz="2800" b="0" i="0" u="none" strike="noStrike" cap="none" normalizeH="0" baseline="0" dirty="0">
              <a:ln>
                <a:noFill/>
              </a:ln>
              <a:solidFill>
                <a:schemeClr val="tx1"/>
              </a:solidFill>
              <a:effectLst/>
              <a:latin typeface="Times New Roman" charset="0"/>
              <a:ea typeface="宋体" charset="-122"/>
            </a:endParaRPr>
          </a:p>
        </p:txBody>
      </p:sp>
      <p:sp>
        <p:nvSpPr>
          <p:cNvPr id="12" name="椭圆 11"/>
          <p:cNvSpPr/>
          <p:nvPr/>
        </p:nvSpPr>
        <p:spPr bwMode="auto">
          <a:xfrm>
            <a:off x="218051" y="5449888"/>
            <a:ext cx="1185597" cy="762000"/>
          </a:xfrm>
          <a:prstGeom prst="ellips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charset="0"/>
                <a:ea typeface="宋体" charset="-122"/>
              </a:rPr>
              <a:t>i</a:t>
            </a:r>
            <a:endParaRPr kumimoji="1" lang="zh-CN" altLang="en-US" sz="2800" b="0" i="0" u="none" strike="noStrike" cap="none" normalizeH="0" baseline="0" dirty="0">
              <a:ln>
                <a:noFill/>
              </a:ln>
              <a:solidFill>
                <a:schemeClr val="tx1"/>
              </a:solidFill>
              <a:effectLst/>
              <a:latin typeface="Times New Roman" charset="0"/>
              <a:ea typeface="宋体" charset="-122"/>
            </a:endParaRPr>
          </a:p>
        </p:txBody>
      </p:sp>
      <p:sp>
        <p:nvSpPr>
          <p:cNvPr id="15" name="椭圆 14"/>
          <p:cNvSpPr/>
          <p:nvPr/>
        </p:nvSpPr>
        <p:spPr bwMode="auto">
          <a:xfrm>
            <a:off x="2197353" y="5458964"/>
            <a:ext cx="1185597" cy="762000"/>
          </a:xfrm>
          <a:prstGeom prst="ellips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dirty="0"/>
              <a:t>n-i-1</a:t>
            </a:r>
            <a:endParaRPr kumimoji="1" lang="zh-CN" altLang="en-US" sz="2400" b="0" i="0" u="none" strike="noStrike" cap="none" normalizeH="0" baseline="0" dirty="0">
              <a:ln>
                <a:noFill/>
              </a:ln>
              <a:solidFill>
                <a:schemeClr val="tx1"/>
              </a:solidFill>
              <a:effectLst/>
              <a:latin typeface="Times New Roman" charset="0"/>
              <a:ea typeface="宋体" charset="-122"/>
            </a:endParaRPr>
          </a:p>
        </p:txBody>
      </p:sp>
      <p:cxnSp>
        <p:nvCxnSpPr>
          <p:cNvPr id="4" name="直线连接符 3"/>
          <p:cNvCxnSpPr>
            <a:endCxn id="152582" idx="2"/>
          </p:cNvCxnSpPr>
          <p:nvPr/>
        </p:nvCxnSpPr>
        <p:spPr bwMode="auto">
          <a:xfrm flipH="1">
            <a:off x="876300" y="4527550"/>
            <a:ext cx="527348" cy="92233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直线连接符 17"/>
          <p:cNvCxnSpPr>
            <a:stCxn id="2" idx="5"/>
            <a:endCxn id="15" idx="0"/>
          </p:cNvCxnSpPr>
          <p:nvPr/>
        </p:nvCxnSpPr>
        <p:spPr bwMode="auto">
          <a:xfrm>
            <a:off x="2225375" y="4424465"/>
            <a:ext cx="564777" cy="103449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 name="文本框 7"/>
              <p:cNvSpPr txBox="1"/>
              <p:nvPr/>
            </p:nvSpPr>
            <p:spPr>
              <a:xfrm>
                <a:off x="3995936" y="3308350"/>
                <a:ext cx="437658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mr-IN" altLang="zh-CN" i="1" smtClean="0">
                              <a:latin typeface="Cambria Math" panose="02040503050406030204" pitchFamily="18" charset="0"/>
                            </a:rPr>
                          </m:ctrlPr>
                        </m:dPr>
                        <m:e>
                          <m:eqArr>
                            <m:eqArrPr>
                              <m:ctrlPr>
                                <a:rPr kumimoji="1" lang="mr-IN" altLang="zh-CN" i="1" smtClean="0">
                                  <a:latin typeface="Cambria Math" panose="02040503050406030204" pitchFamily="18" charset="0"/>
                                </a:rPr>
                              </m:ctrlPr>
                            </m:eqArrPr>
                            <m:e>
                              <m:sSub>
                                <m:sSubPr>
                                  <m:ctrlPr>
                                    <a:rPr kumimoji="1" lang="en-US" altLang="zh-CN" i="1" smtClean="0">
                                      <a:latin typeface="Cambria Math" panose="02040503050406030204" pitchFamily="18" charset="0"/>
                                    </a:rPr>
                                  </m:ctrlPr>
                                </m:sSubPr>
                                <m:e>
                                  <m:r>
                                    <a:rPr kumimoji="1" lang="en-US" altLang="zh-CN" b="0" i="1" smtClean="0">
                                      <a:latin typeface="Cambria Math" charset="0"/>
                                    </a:rPr>
                                    <m:t>𝑏</m:t>
                                  </m:r>
                                </m:e>
                                <m:sub>
                                  <m:r>
                                    <a:rPr kumimoji="1" lang="en-US" altLang="zh-CN" b="0" i="1" smtClean="0">
                                      <a:latin typeface="Cambria Math" charset="0"/>
                                    </a:rPr>
                                    <m:t>0</m:t>
                                  </m:r>
                                </m:sub>
                              </m:sSub>
                              <m:r>
                                <a:rPr kumimoji="1" lang="en-US" altLang="zh-CN" b="0" i="1" smtClean="0">
                                  <a:latin typeface="Cambria Math" charset="0"/>
                                </a:rPr>
                                <m:t>=1</m:t>
                              </m:r>
                            </m:e>
                            <m:e>
                              <m:sSub>
                                <m:sSubPr>
                                  <m:ctrlPr>
                                    <a:rPr kumimoji="1" lang="en-US" altLang="zh-CN" i="1" smtClean="0">
                                      <a:latin typeface="Cambria Math" panose="02040503050406030204" pitchFamily="18" charset="0"/>
                                    </a:rPr>
                                  </m:ctrlPr>
                                </m:sSubPr>
                                <m:e>
                                  <m:r>
                                    <a:rPr kumimoji="1" lang="en-US" altLang="zh-CN" b="0" i="1" smtClean="0">
                                      <a:latin typeface="Cambria Math" charset="0"/>
                                    </a:rPr>
                                    <m:t>𝑏</m:t>
                                  </m:r>
                                </m:e>
                                <m:sub>
                                  <m:r>
                                    <a:rPr kumimoji="1" lang="en-US" altLang="zh-CN" b="0" i="1" smtClean="0">
                                      <a:latin typeface="Cambria Math" charset="0"/>
                                    </a:rPr>
                                    <m:t>𝑛</m:t>
                                  </m:r>
                                </m:sub>
                              </m:sSub>
                              <m:r>
                                <a:rPr kumimoji="1" lang="en-US" altLang="zh-CN" b="0" i="1" smtClean="0">
                                  <a:latin typeface="Cambria Math" charset="0"/>
                                </a:rPr>
                                <m:t>=</m:t>
                              </m:r>
                              <m:nary>
                                <m:naryPr>
                                  <m:chr m:val="∑"/>
                                  <m:ctrlPr>
                                    <a:rPr kumimoji="1" lang="is-IS" altLang="zh-CN" b="0" i="1" smtClean="0">
                                      <a:latin typeface="Cambria Math" panose="02040503050406030204" pitchFamily="18" charset="0"/>
                                    </a:rPr>
                                  </m:ctrlPr>
                                </m:naryPr>
                                <m:sub>
                                  <m:r>
                                    <m:rPr>
                                      <m:brk m:alnAt="23"/>
                                    </m:rPr>
                                    <a:rPr kumimoji="1" lang="en-US" altLang="zh-CN" b="0" i="1" smtClean="0">
                                      <a:latin typeface="Cambria Math" charset="0"/>
                                    </a:rPr>
                                    <m:t>𝑖</m:t>
                                  </m:r>
                                  <m:r>
                                    <a:rPr kumimoji="1" lang="en-US" altLang="zh-CN" b="0" i="1" smtClean="0">
                                      <a:latin typeface="Cambria Math" charset="0"/>
                                    </a:rPr>
                                    <m:t>=0</m:t>
                                  </m:r>
                                </m:sub>
                                <m:sup>
                                  <m:r>
                                    <a:rPr kumimoji="1" lang="en-US" altLang="zh-CN" b="0" i="1" smtClean="0">
                                      <a:latin typeface="Cambria Math" charset="0"/>
                                    </a:rPr>
                                    <m:t>𝑛</m:t>
                                  </m:r>
                                  <m:r>
                                    <a:rPr kumimoji="1" lang="en-US" altLang="zh-CN" b="0" i="1" smtClean="0">
                                      <a:latin typeface="Cambria Math" charset="0"/>
                                    </a:rPr>
                                    <m:t>−1</m:t>
                                  </m:r>
                                </m:sup>
                                <m:e>
                                  <m:sSub>
                                    <m:sSubPr>
                                      <m:ctrlPr>
                                        <a:rPr kumimoji="1" lang="en-US" altLang="zh-CN" b="0" i="1" smtClean="0">
                                          <a:latin typeface="Cambria Math" panose="02040503050406030204" pitchFamily="18" charset="0"/>
                                        </a:rPr>
                                      </m:ctrlPr>
                                    </m:sSubPr>
                                    <m:e>
                                      <m:r>
                                        <a:rPr kumimoji="1" lang="en-US" altLang="zh-CN" b="0" i="1" smtClean="0">
                                          <a:latin typeface="Cambria Math" charset="0"/>
                                        </a:rPr>
                                        <m:t>𝑏</m:t>
                                      </m:r>
                                    </m:e>
                                    <m:sub>
                                      <m:r>
                                        <a:rPr kumimoji="1" lang="en-US" altLang="zh-CN" b="0" i="1" smtClean="0">
                                          <a:latin typeface="Cambria Math" charset="0"/>
                                        </a:rPr>
                                        <m:t>𝑖</m:t>
                                      </m:r>
                                    </m:sub>
                                  </m:sSub>
                                  <m:sSub>
                                    <m:sSubPr>
                                      <m:ctrlPr>
                                        <a:rPr kumimoji="1" lang="en-US" altLang="zh-CN" b="0" i="1" smtClean="0">
                                          <a:latin typeface="Cambria Math" panose="02040503050406030204" pitchFamily="18" charset="0"/>
                                        </a:rPr>
                                      </m:ctrlPr>
                                    </m:sSubPr>
                                    <m:e>
                                      <m:r>
                                        <a:rPr kumimoji="1" lang="en-US" altLang="zh-CN" b="0" i="1" smtClean="0">
                                          <a:latin typeface="Cambria Math" charset="0"/>
                                        </a:rPr>
                                        <m:t>𝑏</m:t>
                                      </m:r>
                                    </m:e>
                                    <m:sub>
                                      <m:r>
                                        <a:rPr kumimoji="1" lang="en-US" altLang="zh-CN" b="0" i="1" smtClean="0">
                                          <a:latin typeface="Cambria Math" charset="0"/>
                                        </a:rPr>
                                        <m:t>𝑛</m:t>
                                      </m:r>
                                      <m:r>
                                        <a:rPr kumimoji="1" lang="en-US" altLang="zh-CN" b="0" i="1" smtClean="0">
                                          <a:latin typeface="Cambria Math" charset="0"/>
                                        </a:rPr>
                                        <m:t>−</m:t>
                                      </m:r>
                                      <m:r>
                                        <a:rPr kumimoji="1" lang="en-US" altLang="zh-CN" b="0" i="1" smtClean="0">
                                          <a:latin typeface="Cambria Math" charset="0"/>
                                        </a:rPr>
                                        <m:t>𝑖</m:t>
                                      </m:r>
                                      <m:r>
                                        <a:rPr kumimoji="1" lang="en-US" altLang="zh-CN" b="0" i="1" smtClean="0">
                                          <a:latin typeface="Cambria Math" charset="0"/>
                                        </a:rPr>
                                        <m:t>−1</m:t>
                                      </m:r>
                                    </m:sub>
                                  </m:sSub>
                                  <m:r>
                                    <a:rPr kumimoji="1" lang="en-US" altLang="zh-CN" b="0" i="1" smtClean="0">
                                      <a:latin typeface="Cambria Math" charset="0"/>
                                    </a:rPr>
                                    <m:t>      </m:t>
                                  </m:r>
                                  <m:r>
                                    <a:rPr kumimoji="1" lang="en-US" altLang="zh-CN" b="0" i="1" smtClean="0">
                                      <a:latin typeface="Cambria Math" charset="0"/>
                                    </a:rPr>
                                    <m:t>𝑛</m:t>
                                  </m:r>
                                  <m:r>
                                    <a:rPr kumimoji="1" lang="en-US" altLang="zh-CN" b="0" i="1" smtClean="0">
                                      <a:latin typeface="Cambria Math" charset="0"/>
                                    </a:rPr>
                                    <m:t>≥1</m:t>
                                  </m:r>
                                </m:e>
                              </m:nary>
                            </m:e>
                          </m:eqArr>
                        </m:e>
                      </m:d>
                    </m:oMath>
                  </m:oMathPara>
                </a14:m>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995936" y="3308350"/>
                <a:ext cx="4376583" cy="194245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355268" y="5469220"/>
                <a:ext cx="2547620" cy="908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charset="0"/>
                            </a:rPr>
                            <m:t>𝑏</m:t>
                          </m:r>
                        </m:e>
                        <m:sub>
                          <m:r>
                            <a:rPr lang="en-US" altLang="zh-CN" i="1">
                              <a:latin typeface="Cambria Math" charset="0"/>
                            </a:rPr>
                            <m:t>𝑛</m:t>
                          </m:r>
                        </m:sub>
                      </m:sSub>
                      <m:r>
                        <a:rPr lang="en-US" altLang="zh-CN" i="1">
                          <a:latin typeface="Cambria Math" charset="0"/>
                        </a:rPr>
                        <m:t>=</m:t>
                      </m:r>
                      <m:f>
                        <m:fPr>
                          <m:ctrlPr>
                            <a:rPr lang="mr-IN" altLang="zh-CN" i="1" smtClean="0">
                              <a:latin typeface="Cambria Math" panose="02040503050406030204" pitchFamily="18" charset="0"/>
                            </a:rPr>
                          </m:ctrlPr>
                        </m:fPr>
                        <m:num>
                          <m:r>
                            <a:rPr lang="en-US" altLang="zh-CN" b="0" i="1" smtClean="0">
                              <a:latin typeface="Cambria Math" charset="0"/>
                            </a:rPr>
                            <m:t>1</m:t>
                          </m:r>
                        </m:num>
                        <m:den>
                          <m:r>
                            <a:rPr lang="en-US" altLang="zh-CN" b="0" i="1" smtClean="0">
                              <a:latin typeface="Cambria Math" charset="0"/>
                            </a:rPr>
                            <m:t>𝑛</m:t>
                          </m:r>
                          <m:r>
                            <a:rPr lang="en-US" altLang="zh-CN" b="0" i="1" smtClean="0">
                              <a:latin typeface="Cambria Math" charset="0"/>
                            </a:rPr>
                            <m:t>+1</m:t>
                          </m:r>
                        </m:den>
                      </m:f>
                      <m:sSubSup>
                        <m:sSubSupPr>
                          <m:ctrlPr>
                            <a:rPr lang="en-US" altLang="zh-CN" i="1" dirty="0" smtClean="0">
                              <a:latin typeface="Cambria Math" panose="02040503050406030204" pitchFamily="18" charset="0"/>
                            </a:rPr>
                          </m:ctrlPr>
                        </m:sSubSupPr>
                        <m:e>
                          <m:r>
                            <a:rPr lang="en-US" altLang="zh-CN" b="0" i="1" dirty="0" smtClean="0">
                              <a:latin typeface="Cambria Math" charset="0"/>
                            </a:rPr>
                            <m:t>𝐶</m:t>
                          </m:r>
                        </m:e>
                        <m:sub>
                          <m:r>
                            <a:rPr lang="en-US" altLang="zh-CN" b="0" i="1" dirty="0" smtClean="0">
                              <a:latin typeface="Cambria Math" charset="0"/>
                            </a:rPr>
                            <m:t>2</m:t>
                          </m:r>
                          <m:r>
                            <a:rPr lang="en-US" altLang="zh-CN" b="0" i="1" dirty="0" smtClean="0">
                              <a:latin typeface="Cambria Math" charset="0"/>
                            </a:rPr>
                            <m:t>𝑛</m:t>
                          </m:r>
                        </m:sub>
                        <m:sup>
                          <m:r>
                            <a:rPr lang="en-US" altLang="zh-CN" b="0" i="1" dirty="0" smtClean="0">
                              <a:latin typeface="Cambria Math" charset="0"/>
                            </a:rPr>
                            <m:t>𝑛</m:t>
                          </m:r>
                        </m:sup>
                      </m:sSubSup>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355268" y="5469220"/>
                <a:ext cx="2547620" cy="908967"/>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4879725"/>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blinds(horizontal)">
                                      <p:cBhvr>
                                        <p:cTn id="12" dur="500"/>
                                        <p:tgtEl>
                                          <p:spTgt spid="15258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2582"/>
                                        </p:tgtEl>
                                        <p:attrNameLst>
                                          <p:attrName>style.visibility</p:attrName>
                                        </p:attrNameLst>
                                      </p:cBhvr>
                                      <p:to>
                                        <p:strVal val="visible"/>
                                      </p:to>
                                    </p:set>
                                    <p:animEffect transition="in" filter="blinds(horizontal)">
                                      <p:cBhvr>
                                        <p:cTn id="15" dur="500"/>
                                        <p:tgtEl>
                                          <p:spTgt spid="1525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P spid="152582" grpId="0"/>
      <p:bldP spid="13" grpId="0" autoUpdateAnimBg="0"/>
      <p:bldP spid="2" grpId="0" animBg="1"/>
      <p:bldP spid="12" grpId="0" animBg="1"/>
      <p:bldP spid="15" grpId="0" animBg="1"/>
      <p:bldP spid="8" grpId="0"/>
      <p:bldP spid="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539750" y="260350"/>
            <a:ext cx="5110163" cy="688975"/>
          </a:xfrm>
        </p:spPr>
        <p:txBody>
          <a:bodyPr/>
          <a:lstStyle/>
          <a:p>
            <a:pPr eaLnBrk="1" hangingPunct="1"/>
            <a:r>
              <a:rPr lang="en-US" altLang="zh-CN" sz="3200" b="1" dirty="0">
                <a:solidFill>
                  <a:srgbClr val="008080"/>
                </a:solidFill>
                <a:latin typeface="楷体_GB2312" charset="0"/>
                <a:ea typeface="楷体_GB2312" charset="0"/>
              </a:rPr>
              <a:t>6.6  </a:t>
            </a:r>
            <a:r>
              <a:rPr lang="zh-CN" altLang="en-US" sz="3200" b="1" dirty="0">
                <a:solidFill>
                  <a:srgbClr val="008080"/>
                </a:solidFill>
                <a:latin typeface="楷体_GB2312" charset="0"/>
                <a:ea typeface="楷体_GB2312" charset="0"/>
              </a:rPr>
              <a:t>树的计数</a:t>
            </a:r>
            <a:endParaRPr lang="zh-CN" altLang="en-US" sz="3600" b="1" dirty="0">
              <a:solidFill>
                <a:srgbClr val="008080"/>
              </a:solidFill>
              <a:ea typeface="楷体_GB2312" charset="0"/>
            </a:endParaRPr>
          </a:p>
        </p:txBody>
      </p:sp>
      <p:sp>
        <p:nvSpPr>
          <p:cNvPr id="13" name="Text Box 10"/>
          <p:cNvSpPr txBox="1">
            <a:spLocks noChangeArrowheads="1"/>
          </p:cNvSpPr>
          <p:nvPr/>
        </p:nvSpPr>
        <p:spPr bwMode="auto">
          <a:xfrm>
            <a:off x="620713" y="1233936"/>
            <a:ext cx="7448550" cy="207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dirty="0">
                <a:ea typeface="楷体_GB2312" charset="0"/>
              </a:rPr>
              <a:t>一棵树可以转换为一颗没有右子树的二叉树，反之亦然，所以，具有</a:t>
            </a:r>
            <a:r>
              <a:rPr lang="en-US" altLang="zh-CN" dirty="0">
                <a:ea typeface="楷体_GB2312" charset="0"/>
              </a:rPr>
              <a:t>n</a:t>
            </a:r>
            <a:r>
              <a:rPr lang="zh-CN" altLang="en-US" dirty="0">
                <a:ea typeface="楷体_GB2312" charset="0"/>
              </a:rPr>
              <a:t>个结点的不同形态的树的数目等于</a:t>
            </a:r>
            <a:r>
              <a:rPr lang="en-US" altLang="zh-CN" dirty="0">
                <a:ea typeface="楷体_GB2312" charset="0"/>
              </a:rPr>
              <a:t>n-1</a:t>
            </a:r>
            <a:r>
              <a:rPr lang="zh-CN" altLang="en-US" dirty="0">
                <a:ea typeface="楷体_GB2312" charset="0"/>
              </a:rPr>
              <a:t>个结点的互不相似的二叉树的数目。</a:t>
            </a:r>
            <a:endParaRPr lang="zh-CN" altLang="en-US" dirty="0"/>
          </a:p>
        </p:txBody>
      </p:sp>
    </p:spTree>
    <p:extLst>
      <p:ext uri="{BB962C8B-B14F-4D97-AF65-F5344CB8AC3E}">
        <p14:creationId xmlns:p14="http://schemas.microsoft.com/office/powerpoint/2010/main" val="1730426747"/>
      </p:ext>
    </p:extLst>
  </p:cSld>
  <p:clrMapOvr>
    <a:masterClrMapping/>
  </p:clrMapOvr>
  <p:transition spd="med">
    <p:pull di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Text Box 3"/>
          <p:cNvSpPr txBox="1">
            <a:spLocks noChangeArrowheads="1"/>
          </p:cNvSpPr>
          <p:nvPr/>
        </p:nvSpPr>
        <p:spPr bwMode="auto">
          <a:xfrm>
            <a:off x="484188" y="476250"/>
            <a:ext cx="8335962" cy="524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a:solidFill>
                  <a:srgbClr val="663300"/>
                </a:solidFill>
                <a:ea typeface="楷体_GB2312" charset="0"/>
              </a:rPr>
              <a:t>　                         </a:t>
            </a:r>
            <a:r>
              <a:rPr lang="zh-CN" altLang="en-US" sz="3200" b="1">
                <a:solidFill>
                  <a:srgbClr val="0000FF"/>
                </a:solidFill>
                <a:ea typeface="楷体_GB2312" charset="0"/>
              </a:rPr>
              <a:t>本章小结</a:t>
            </a:r>
          </a:p>
          <a:p>
            <a:pPr eaLnBrk="1" hangingPunct="1">
              <a:lnSpc>
                <a:spcPct val="115000"/>
              </a:lnSpc>
              <a:spcAft>
                <a:spcPct val="10000"/>
              </a:spcAft>
              <a:defRPr/>
            </a:pPr>
            <a:r>
              <a:rPr lang="zh-CN" altLang="en-US">
                <a:solidFill>
                  <a:srgbClr val="990000"/>
                </a:solidFill>
                <a:ea typeface="楷体_GB2312" charset="0"/>
              </a:rPr>
              <a:t>       </a:t>
            </a:r>
            <a:r>
              <a:rPr lang="en-US" altLang="zh-CN">
                <a:solidFill>
                  <a:srgbClr val="990000"/>
                </a:solidFill>
                <a:ea typeface="楷体_GB2312" charset="0"/>
              </a:rPr>
              <a:t>1. </a:t>
            </a:r>
            <a:r>
              <a:rPr lang="zh-CN" altLang="en-US">
                <a:solidFill>
                  <a:srgbClr val="990000"/>
                </a:solidFill>
                <a:ea typeface="楷体_GB2312" charset="0"/>
              </a:rPr>
              <a:t>熟练掌握</a:t>
            </a:r>
            <a:r>
              <a:rPr lang="zh-CN" altLang="en-US" b="1">
                <a:solidFill>
                  <a:srgbClr val="990000"/>
                </a:solidFill>
                <a:ea typeface="楷体_GB2312" charset="0"/>
              </a:rPr>
              <a:t>二叉树的结构特性</a:t>
            </a:r>
            <a:r>
              <a:rPr lang="zh-CN" altLang="en-US">
                <a:solidFill>
                  <a:srgbClr val="990000"/>
                </a:solidFill>
                <a:ea typeface="楷体_GB2312" charset="0"/>
              </a:rPr>
              <a:t>，了解相应的证明方法。</a:t>
            </a:r>
          </a:p>
          <a:p>
            <a:pPr eaLnBrk="1" hangingPunct="1">
              <a:lnSpc>
                <a:spcPct val="115000"/>
              </a:lnSpc>
              <a:spcAft>
                <a:spcPct val="10000"/>
              </a:spcAft>
              <a:defRPr/>
            </a:pPr>
            <a:r>
              <a:rPr lang="zh-CN" altLang="en-US">
                <a:solidFill>
                  <a:srgbClr val="990000"/>
                </a:solidFill>
                <a:ea typeface="楷体_GB2312" charset="0"/>
              </a:rPr>
              <a:t>　   </a:t>
            </a:r>
            <a:r>
              <a:rPr lang="en-US" altLang="zh-CN">
                <a:solidFill>
                  <a:srgbClr val="990000"/>
                </a:solidFill>
                <a:ea typeface="楷体_GB2312" charset="0"/>
              </a:rPr>
              <a:t>2. </a:t>
            </a:r>
            <a:r>
              <a:rPr lang="zh-CN" altLang="en-US">
                <a:solidFill>
                  <a:srgbClr val="990000"/>
                </a:solidFill>
                <a:ea typeface="楷体_GB2312" charset="0"/>
              </a:rPr>
              <a:t>熟悉二叉树的各种</a:t>
            </a:r>
            <a:r>
              <a:rPr lang="zh-CN" altLang="en-US" b="1">
                <a:solidFill>
                  <a:srgbClr val="990000"/>
                </a:solidFill>
                <a:ea typeface="楷体_GB2312" charset="0"/>
              </a:rPr>
              <a:t>存储结构</a:t>
            </a:r>
            <a:r>
              <a:rPr lang="zh-CN" altLang="en-US">
                <a:solidFill>
                  <a:srgbClr val="990000"/>
                </a:solidFill>
                <a:ea typeface="楷体_GB2312" charset="0"/>
              </a:rPr>
              <a:t>的特点及适用范围。</a:t>
            </a:r>
          </a:p>
          <a:p>
            <a:pPr eaLnBrk="1" hangingPunct="1">
              <a:lnSpc>
                <a:spcPct val="115000"/>
              </a:lnSpc>
              <a:spcAft>
                <a:spcPct val="10000"/>
              </a:spcAft>
              <a:defRPr/>
            </a:pPr>
            <a:r>
              <a:rPr lang="zh-CN" altLang="en-US">
                <a:solidFill>
                  <a:srgbClr val="990000"/>
                </a:solidFill>
                <a:ea typeface="楷体_GB2312" charset="0"/>
              </a:rPr>
              <a:t>　   </a:t>
            </a:r>
            <a:r>
              <a:rPr lang="en-US" altLang="zh-CN">
                <a:solidFill>
                  <a:srgbClr val="990000"/>
                </a:solidFill>
                <a:ea typeface="楷体_GB2312" charset="0"/>
              </a:rPr>
              <a:t>3. </a:t>
            </a:r>
            <a:r>
              <a:rPr lang="zh-CN" altLang="en-US" b="1">
                <a:solidFill>
                  <a:srgbClr val="990000"/>
                </a:solidFill>
                <a:ea typeface="楷体_GB2312" charset="0"/>
              </a:rPr>
              <a:t>遍历二叉树</a:t>
            </a:r>
            <a:r>
              <a:rPr lang="zh-CN" altLang="en-US">
                <a:solidFill>
                  <a:srgbClr val="990000"/>
                </a:solidFill>
                <a:ea typeface="楷体_GB2312" charset="0"/>
              </a:rPr>
              <a:t>是二叉树各种操作的基础。实现二叉树遍历的具体算法与所采用的存储结构有关。掌握各种遍历策略的</a:t>
            </a:r>
            <a:r>
              <a:rPr lang="zh-CN" altLang="en-US" b="1">
                <a:solidFill>
                  <a:srgbClr val="990000"/>
                </a:solidFill>
                <a:ea typeface="楷体_GB2312" charset="0"/>
              </a:rPr>
              <a:t>递归算法</a:t>
            </a:r>
            <a:r>
              <a:rPr lang="zh-CN" altLang="en-US">
                <a:solidFill>
                  <a:srgbClr val="990000"/>
                </a:solidFill>
                <a:ea typeface="楷体_GB2312" charset="0"/>
              </a:rPr>
              <a:t>，</a:t>
            </a:r>
            <a:r>
              <a:rPr lang="zh-CN" altLang="en-US" b="1">
                <a:solidFill>
                  <a:srgbClr val="990000"/>
                </a:solidFill>
                <a:ea typeface="楷体_GB2312" charset="0"/>
              </a:rPr>
              <a:t>灵活运用遍历算法</a:t>
            </a:r>
            <a:r>
              <a:rPr lang="zh-CN" altLang="en-US">
                <a:solidFill>
                  <a:srgbClr val="990000"/>
                </a:solidFill>
                <a:ea typeface="楷体_GB2312" charset="0"/>
              </a:rPr>
              <a:t>实现二叉树的其它操作。</a:t>
            </a:r>
            <a:r>
              <a:rPr lang="zh-CN" altLang="en-US" b="1">
                <a:solidFill>
                  <a:srgbClr val="990000"/>
                </a:solidFill>
                <a:ea typeface="楷体_GB2312" charset="0"/>
              </a:rPr>
              <a:t>层次遍历</a:t>
            </a:r>
            <a:r>
              <a:rPr lang="zh-CN" altLang="en-US">
                <a:solidFill>
                  <a:srgbClr val="990000"/>
                </a:solidFill>
                <a:ea typeface="楷体_GB2312" charset="0"/>
              </a:rPr>
              <a:t>是按另一种搜索策略进行的遍历。</a:t>
            </a:r>
          </a:p>
        </p:txBody>
      </p:sp>
    </p:spTree>
  </p:cSld>
  <p:clrMapOvr>
    <a:masterClrMapping/>
  </p:clrMapOvr>
  <p:transition spd="med">
    <p:pull dir="d"/>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533400" y="549275"/>
            <a:ext cx="81534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zh-CN" altLang="en-US">
                <a:solidFill>
                  <a:srgbClr val="990000"/>
                </a:solidFill>
                <a:ea typeface="楷体_GB2312" charset="0"/>
              </a:rPr>
              <a:t>　  </a:t>
            </a:r>
            <a:r>
              <a:rPr lang="en-US" altLang="zh-CN">
                <a:solidFill>
                  <a:srgbClr val="990000"/>
                </a:solidFill>
                <a:ea typeface="楷体_GB2312" charset="0"/>
              </a:rPr>
              <a:t>4. </a:t>
            </a:r>
            <a:r>
              <a:rPr lang="zh-CN" altLang="en-US">
                <a:solidFill>
                  <a:srgbClr val="990000"/>
                </a:solidFill>
                <a:ea typeface="楷体_GB2312" charset="0"/>
              </a:rPr>
              <a:t>理解二叉树</a:t>
            </a:r>
            <a:r>
              <a:rPr lang="zh-CN" altLang="en-US" b="1">
                <a:solidFill>
                  <a:srgbClr val="990000"/>
                </a:solidFill>
                <a:ea typeface="楷体_GB2312" charset="0"/>
              </a:rPr>
              <a:t>线索化的实质</a:t>
            </a:r>
            <a:r>
              <a:rPr lang="zh-CN" altLang="en-US">
                <a:solidFill>
                  <a:srgbClr val="990000"/>
                </a:solidFill>
                <a:ea typeface="楷体_GB2312" charset="0"/>
              </a:rPr>
              <a:t>是建立结点与其在相应序列中的前驱或后继之间的直接联系，熟练掌握二叉树的</a:t>
            </a:r>
            <a:r>
              <a:rPr lang="zh-CN" altLang="en-US" b="1">
                <a:solidFill>
                  <a:srgbClr val="990000"/>
                </a:solidFill>
                <a:ea typeface="楷体_GB2312" charset="0"/>
              </a:rPr>
              <a:t>线索化过程</a:t>
            </a:r>
            <a:r>
              <a:rPr lang="zh-CN" altLang="en-US">
                <a:solidFill>
                  <a:srgbClr val="990000"/>
                </a:solidFill>
                <a:ea typeface="楷体_GB2312" charset="0"/>
              </a:rPr>
              <a:t>以及在中序线索化树上找给定结点的前驱和后继的方法。二叉树的</a:t>
            </a:r>
            <a:r>
              <a:rPr lang="zh-CN" altLang="en-US" b="1">
                <a:solidFill>
                  <a:srgbClr val="990000"/>
                </a:solidFill>
                <a:ea typeface="楷体_GB2312" charset="0"/>
              </a:rPr>
              <a:t>线索化过程</a:t>
            </a:r>
            <a:r>
              <a:rPr lang="zh-CN" altLang="en-US">
                <a:solidFill>
                  <a:srgbClr val="990000"/>
                </a:solidFill>
                <a:ea typeface="楷体_GB2312" charset="0"/>
              </a:rPr>
              <a:t>是</a:t>
            </a:r>
            <a:r>
              <a:rPr lang="zh-CN" altLang="en-US" b="1">
                <a:solidFill>
                  <a:srgbClr val="990000"/>
                </a:solidFill>
                <a:ea typeface="楷体_GB2312" charset="0"/>
              </a:rPr>
              <a:t>基于</a:t>
            </a:r>
            <a:r>
              <a:rPr lang="zh-CN" altLang="en-US">
                <a:solidFill>
                  <a:srgbClr val="990000"/>
                </a:solidFill>
                <a:ea typeface="楷体_GB2312" charset="0"/>
              </a:rPr>
              <a:t>对二叉树进行</a:t>
            </a:r>
            <a:r>
              <a:rPr lang="zh-CN" altLang="en-US" b="1">
                <a:solidFill>
                  <a:srgbClr val="990000"/>
                </a:solidFill>
                <a:ea typeface="楷体_GB2312" charset="0"/>
              </a:rPr>
              <a:t>遍历</a:t>
            </a:r>
            <a:r>
              <a:rPr lang="zh-CN" altLang="en-US">
                <a:solidFill>
                  <a:srgbClr val="990000"/>
                </a:solidFill>
                <a:ea typeface="楷体_GB2312" charset="0"/>
              </a:rPr>
              <a:t>，而线索二叉树上的</a:t>
            </a:r>
            <a:r>
              <a:rPr lang="zh-CN" altLang="en-US" b="1">
                <a:solidFill>
                  <a:srgbClr val="990000"/>
                </a:solidFill>
                <a:ea typeface="楷体_GB2312" charset="0"/>
              </a:rPr>
              <a:t>线索又为相应的遍历提供</a:t>
            </a:r>
            <a:r>
              <a:rPr lang="zh-CN" altLang="en-US">
                <a:solidFill>
                  <a:srgbClr val="990000"/>
                </a:solidFill>
                <a:ea typeface="楷体_GB2312" charset="0"/>
              </a:rPr>
              <a:t>了</a:t>
            </a:r>
            <a:r>
              <a:rPr lang="zh-CN" altLang="en-US" b="1">
                <a:solidFill>
                  <a:srgbClr val="990000"/>
                </a:solidFill>
                <a:ea typeface="楷体_GB2312" charset="0"/>
              </a:rPr>
              <a:t>方便</a:t>
            </a:r>
            <a:r>
              <a:rPr lang="zh-CN" altLang="en-US">
                <a:solidFill>
                  <a:srgbClr val="990000"/>
                </a:solidFill>
                <a:ea typeface="楷体_GB2312" charset="0"/>
              </a:rPr>
              <a:t>。</a:t>
            </a:r>
            <a:endParaRPr lang="zh-CN" altLang="en-US"/>
          </a:p>
        </p:txBody>
      </p:sp>
    </p:spTree>
  </p:cSld>
  <p:clrMapOvr>
    <a:masterClrMapping/>
  </p:clrMapOvr>
  <p:transition spd="med">
    <p:pull dir="d"/>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95288" y="620713"/>
            <a:ext cx="8458200"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0000"/>
              </a:spcAft>
              <a:defRPr/>
            </a:pPr>
            <a:r>
              <a:rPr lang="zh-CN" altLang="en-US" dirty="0">
                <a:solidFill>
                  <a:srgbClr val="990000"/>
                </a:solidFill>
                <a:ea typeface="楷体_GB2312" charset="0"/>
              </a:rPr>
              <a:t>　　</a:t>
            </a:r>
            <a:r>
              <a:rPr lang="en-US" altLang="zh-CN" dirty="0">
                <a:solidFill>
                  <a:srgbClr val="990000"/>
                </a:solidFill>
                <a:ea typeface="楷体_GB2312" charset="0"/>
              </a:rPr>
              <a:t>5. </a:t>
            </a:r>
            <a:r>
              <a:rPr lang="zh-CN" altLang="en-US">
                <a:solidFill>
                  <a:srgbClr val="990000"/>
                </a:solidFill>
                <a:ea typeface="楷体_GB2312" charset="0"/>
              </a:rPr>
              <a:t>熟悉</a:t>
            </a:r>
            <a:r>
              <a:rPr lang="zh-CN" altLang="en-US" b="1">
                <a:solidFill>
                  <a:srgbClr val="990000"/>
                </a:solidFill>
                <a:ea typeface="楷体_GB2312" charset="0"/>
              </a:rPr>
              <a:t>树的</a:t>
            </a:r>
            <a:r>
              <a:rPr lang="zh-CN" altLang="en-US">
                <a:solidFill>
                  <a:srgbClr val="990000"/>
                </a:solidFill>
                <a:ea typeface="楷体_GB2312" charset="0"/>
              </a:rPr>
              <a:t>各种</a:t>
            </a:r>
            <a:r>
              <a:rPr lang="zh-CN" altLang="en-US" b="1">
                <a:solidFill>
                  <a:srgbClr val="990000"/>
                </a:solidFill>
                <a:ea typeface="楷体_GB2312" charset="0"/>
              </a:rPr>
              <a:t>存储结构</a:t>
            </a:r>
            <a:r>
              <a:rPr lang="zh-CN" altLang="en-US">
                <a:solidFill>
                  <a:srgbClr val="990000"/>
                </a:solidFill>
                <a:ea typeface="楷体_GB2312" charset="0"/>
              </a:rPr>
              <a:t>及其特点，掌握</a:t>
            </a:r>
            <a:r>
              <a:rPr lang="zh-CN" altLang="en-US" b="1">
                <a:solidFill>
                  <a:srgbClr val="990000"/>
                </a:solidFill>
                <a:ea typeface="楷体_GB2312" charset="0"/>
              </a:rPr>
              <a:t>树和森林与二叉树的转换</a:t>
            </a:r>
            <a:r>
              <a:rPr lang="zh-CN" altLang="en-US">
                <a:solidFill>
                  <a:srgbClr val="990000"/>
                </a:solidFill>
                <a:ea typeface="楷体_GB2312" charset="0"/>
              </a:rPr>
              <a:t>方法。建立存储结构是进行其它操作的前提，因此应</a:t>
            </a:r>
            <a:r>
              <a:rPr lang="zh-CN" altLang="en-US" b="1">
                <a:solidFill>
                  <a:srgbClr val="990000"/>
                </a:solidFill>
                <a:ea typeface="楷体_GB2312" charset="0"/>
              </a:rPr>
              <a:t>掌握 </a:t>
            </a:r>
            <a:r>
              <a:rPr lang="en-US" altLang="zh-CN" dirty="0">
                <a:solidFill>
                  <a:srgbClr val="990000"/>
                </a:solidFill>
                <a:ea typeface="楷体_GB2312" charset="0"/>
              </a:rPr>
              <a:t>1 </a:t>
            </a:r>
            <a:r>
              <a:rPr lang="zh-CN" altLang="en-US" dirty="0">
                <a:solidFill>
                  <a:srgbClr val="990000"/>
                </a:solidFill>
                <a:ea typeface="楷体_GB2312" charset="0"/>
              </a:rPr>
              <a:t>至 </a:t>
            </a:r>
            <a:r>
              <a:rPr lang="en-US" altLang="zh-CN" dirty="0">
                <a:solidFill>
                  <a:srgbClr val="990000"/>
                </a:solidFill>
                <a:ea typeface="楷体_GB2312" charset="0"/>
              </a:rPr>
              <a:t>2 </a:t>
            </a:r>
            <a:r>
              <a:rPr lang="zh-CN" altLang="en-US" dirty="0">
                <a:solidFill>
                  <a:srgbClr val="990000"/>
                </a:solidFill>
                <a:ea typeface="楷体_GB2312" charset="0"/>
              </a:rPr>
              <a:t>种</a:t>
            </a:r>
            <a:r>
              <a:rPr lang="zh-CN" altLang="en-US" b="1" dirty="0">
                <a:solidFill>
                  <a:srgbClr val="990000"/>
                </a:solidFill>
                <a:ea typeface="楷体_GB2312" charset="0"/>
              </a:rPr>
              <a:t>建立</a:t>
            </a:r>
            <a:r>
              <a:rPr lang="zh-CN" altLang="en-US" dirty="0">
                <a:solidFill>
                  <a:srgbClr val="990000"/>
                </a:solidFill>
                <a:ea typeface="楷体_GB2312" charset="0"/>
              </a:rPr>
              <a:t>二叉树和树的</a:t>
            </a:r>
            <a:r>
              <a:rPr lang="zh-CN" altLang="en-US" b="1" dirty="0">
                <a:solidFill>
                  <a:srgbClr val="990000"/>
                </a:solidFill>
                <a:ea typeface="楷体_GB2312" charset="0"/>
              </a:rPr>
              <a:t>存储结构的方法</a:t>
            </a:r>
            <a:r>
              <a:rPr lang="zh-CN" altLang="en-US" dirty="0">
                <a:solidFill>
                  <a:srgbClr val="990000"/>
                </a:solidFill>
                <a:ea typeface="楷体_GB2312" charset="0"/>
              </a:rPr>
              <a:t>。</a:t>
            </a:r>
          </a:p>
          <a:p>
            <a:pPr eaLnBrk="1" hangingPunct="1">
              <a:lnSpc>
                <a:spcPct val="115000"/>
              </a:lnSpc>
              <a:spcAft>
                <a:spcPct val="20000"/>
              </a:spcAft>
              <a:defRPr/>
            </a:pPr>
            <a:r>
              <a:rPr lang="zh-CN" altLang="en-US" dirty="0">
                <a:solidFill>
                  <a:srgbClr val="990000"/>
                </a:solidFill>
                <a:ea typeface="楷体_GB2312" charset="0"/>
              </a:rPr>
              <a:t>　　</a:t>
            </a:r>
            <a:r>
              <a:rPr lang="en-US" altLang="zh-CN" dirty="0">
                <a:solidFill>
                  <a:srgbClr val="990000"/>
                </a:solidFill>
                <a:ea typeface="楷体_GB2312" charset="0"/>
              </a:rPr>
              <a:t>6. </a:t>
            </a:r>
            <a:r>
              <a:rPr lang="zh-CN" altLang="en-US" dirty="0">
                <a:solidFill>
                  <a:srgbClr val="990000"/>
                </a:solidFill>
                <a:ea typeface="楷体_GB2312" charset="0"/>
              </a:rPr>
              <a:t>学会编写</a:t>
            </a:r>
            <a:r>
              <a:rPr lang="zh-CN" altLang="en-US" b="1" dirty="0">
                <a:solidFill>
                  <a:srgbClr val="990000"/>
                </a:solidFill>
                <a:ea typeface="楷体_GB2312" charset="0"/>
              </a:rPr>
              <a:t>实现树的各种操作</a:t>
            </a:r>
            <a:r>
              <a:rPr lang="zh-CN" altLang="en-US" dirty="0">
                <a:solidFill>
                  <a:srgbClr val="990000"/>
                </a:solidFill>
                <a:ea typeface="楷体_GB2312" charset="0"/>
              </a:rPr>
              <a:t>的算法。</a:t>
            </a:r>
          </a:p>
          <a:p>
            <a:pPr eaLnBrk="1" hangingPunct="1">
              <a:lnSpc>
                <a:spcPct val="115000"/>
              </a:lnSpc>
              <a:spcAft>
                <a:spcPct val="20000"/>
              </a:spcAft>
              <a:defRPr/>
            </a:pPr>
            <a:r>
              <a:rPr lang="zh-CN" altLang="en-US" dirty="0">
                <a:solidFill>
                  <a:srgbClr val="990000"/>
                </a:solidFill>
                <a:ea typeface="楷体_GB2312" charset="0"/>
              </a:rPr>
              <a:t>　　</a:t>
            </a:r>
            <a:r>
              <a:rPr lang="en-US" altLang="zh-CN" dirty="0">
                <a:solidFill>
                  <a:srgbClr val="990000"/>
                </a:solidFill>
                <a:ea typeface="楷体_GB2312" charset="0"/>
              </a:rPr>
              <a:t>7. </a:t>
            </a:r>
            <a:r>
              <a:rPr lang="zh-CN" altLang="en-US" dirty="0">
                <a:solidFill>
                  <a:srgbClr val="990000"/>
                </a:solidFill>
                <a:ea typeface="楷体_GB2312" charset="0"/>
              </a:rPr>
              <a:t>了解</a:t>
            </a:r>
            <a:r>
              <a:rPr lang="zh-CN" altLang="en-US" b="1" dirty="0">
                <a:solidFill>
                  <a:srgbClr val="990000"/>
                </a:solidFill>
                <a:ea typeface="楷体_GB2312" charset="0"/>
              </a:rPr>
              <a:t>最优二叉树的特性</a:t>
            </a:r>
            <a:r>
              <a:rPr lang="zh-CN" altLang="en-US" dirty="0">
                <a:solidFill>
                  <a:srgbClr val="990000"/>
                </a:solidFill>
                <a:ea typeface="楷体_GB2312" charset="0"/>
              </a:rPr>
              <a:t>，掌握</a:t>
            </a:r>
            <a:r>
              <a:rPr lang="zh-CN" altLang="en-US" b="1" dirty="0">
                <a:solidFill>
                  <a:srgbClr val="990000"/>
                </a:solidFill>
                <a:ea typeface="楷体_GB2312" charset="0"/>
              </a:rPr>
              <a:t>建立最优二叉树和哈夫曼编码</a:t>
            </a:r>
            <a:r>
              <a:rPr lang="zh-CN" altLang="en-US" dirty="0">
                <a:solidFill>
                  <a:srgbClr val="990000"/>
                </a:solidFill>
                <a:ea typeface="楷体_GB2312" charset="0"/>
              </a:rPr>
              <a:t>的方法。</a:t>
            </a:r>
            <a:endParaRPr lang="zh-CN" altLang="en-US" dirty="0">
              <a:solidFill>
                <a:srgbClr val="990000"/>
              </a:solidFill>
            </a:endParaRPr>
          </a:p>
        </p:txBody>
      </p:sp>
    </p:spTree>
  </p:cSld>
  <p:clrMapOvr>
    <a:masterClrMapping/>
  </p:clrMapOvr>
  <p:transition spd="med">
    <p:pull dir="d"/>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Text Box 4"/>
          <p:cNvSpPr txBox="1">
            <a:spLocks noChangeArrowheads="1"/>
          </p:cNvSpPr>
          <p:nvPr/>
        </p:nvSpPr>
        <p:spPr bwMode="auto">
          <a:xfrm>
            <a:off x="323850" y="476250"/>
            <a:ext cx="8496300" cy="587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eaLnBrk="1" hangingPunct="1">
              <a:lnSpc>
                <a:spcPct val="110000"/>
              </a:lnSpc>
              <a:spcAft>
                <a:spcPct val="30000"/>
              </a:spcAft>
              <a:defRPr/>
            </a:pPr>
            <a:r>
              <a:rPr lang="zh-CN" altLang="en-US" sz="2800" b="1">
                <a:solidFill>
                  <a:srgbClr val="990000"/>
                </a:solidFill>
                <a:latin typeface="楷体_GB2312" charset="0"/>
                <a:ea typeface="楷体_GB2312" charset="0"/>
              </a:rPr>
              <a:t>实验三：哈夫曼编</a:t>
            </a:r>
            <a:r>
              <a:rPr lang="en-US" altLang="zh-CN" sz="2800" b="1">
                <a:solidFill>
                  <a:srgbClr val="990000"/>
                </a:solidFill>
                <a:latin typeface="楷体_GB2312" charset="0"/>
                <a:ea typeface="楷体_GB2312" charset="0"/>
              </a:rPr>
              <a:t>/</a:t>
            </a:r>
            <a:r>
              <a:rPr lang="zh-CN" altLang="en-US" sz="2800" b="1">
                <a:solidFill>
                  <a:srgbClr val="990000"/>
                </a:solidFill>
                <a:latin typeface="楷体_GB2312" charset="0"/>
                <a:ea typeface="楷体_GB2312" charset="0"/>
              </a:rPr>
              <a:t>译码器</a:t>
            </a:r>
          </a:p>
          <a:p>
            <a:pPr eaLnBrk="1" hangingPunct="1">
              <a:lnSpc>
                <a:spcPct val="110000"/>
              </a:lnSpc>
              <a:spcAft>
                <a:spcPct val="25000"/>
              </a:spcAft>
              <a:defRPr/>
            </a:pPr>
            <a:r>
              <a:rPr lang="zh-CN" altLang="en-US" b="1">
                <a:solidFill>
                  <a:srgbClr val="0000FF"/>
                </a:solidFill>
                <a:latin typeface="楷体_GB2312" charset="0"/>
                <a:ea typeface="楷体_GB2312" charset="0"/>
              </a:rPr>
              <a:t>实验目的</a:t>
            </a:r>
            <a:r>
              <a:rPr lang="zh-CN" altLang="en-US">
                <a:latin typeface="楷体_GB2312" charset="0"/>
                <a:ea typeface="楷体_GB2312" charset="0"/>
              </a:rPr>
              <a:t>：掌握哈夫曼树。</a:t>
            </a:r>
            <a:endParaRPr lang="zh-CN" altLang="en-US" b="1">
              <a:latin typeface="楷体_GB2312" charset="0"/>
              <a:ea typeface="楷体_GB2312" charset="0"/>
            </a:endParaRPr>
          </a:p>
          <a:p>
            <a:pPr eaLnBrk="1" hangingPunct="1">
              <a:lnSpc>
                <a:spcPct val="110000"/>
              </a:lnSpc>
              <a:spcAft>
                <a:spcPct val="25000"/>
              </a:spcAft>
              <a:defRPr/>
            </a:pPr>
            <a:r>
              <a:rPr lang="zh-CN" altLang="en-US" b="1">
                <a:solidFill>
                  <a:srgbClr val="0000FF"/>
                </a:solidFill>
                <a:latin typeface="楷体_GB2312" charset="0"/>
                <a:ea typeface="楷体_GB2312" charset="0"/>
              </a:rPr>
              <a:t>实验内容</a:t>
            </a:r>
            <a:r>
              <a:rPr lang="zh-CN" altLang="en-US">
                <a:latin typeface="楷体_GB2312" charset="0"/>
                <a:ea typeface="楷体_GB2312" charset="0"/>
              </a:rPr>
              <a:t>：利用哈夫曼编码进行通信可以大大提高信道利用率，缩短信息传输时间，降低传输成本。但是，这要求在发送端通过一个编码系统对待传数据预先编码，在接收端将传来的数据进行译码（复原）。对于双工信道（即可以双向传输信息的信道），每端都需要一个完整的编</a:t>
            </a:r>
            <a:r>
              <a:rPr lang="en-US" altLang="zh-CN">
                <a:latin typeface="楷体_GB2312" charset="0"/>
                <a:ea typeface="楷体_GB2312" charset="0"/>
              </a:rPr>
              <a:t>/</a:t>
            </a:r>
            <a:r>
              <a:rPr lang="zh-CN" altLang="en-US">
                <a:latin typeface="楷体_GB2312" charset="0"/>
                <a:ea typeface="楷体_GB2312" charset="0"/>
              </a:rPr>
              <a:t>译码系统。试为这样的信息收发站写一个哈夫曼码的编</a:t>
            </a:r>
            <a:r>
              <a:rPr lang="en-US" altLang="zh-CN">
                <a:latin typeface="楷体_GB2312" charset="0"/>
                <a:ea typeface="楷体_GB2312" charset="0"/>
              </a:rPr>
              <a:t>/</a:t>
            </a:r>
            <a:r>
              <a:rPr lang="zh-CN" altLang="en-US">
                <a:latin typeface="楷体_GB2312" charset="0"/>
                <a:ea typeface="楷体_GB2312" charset="0"/>
              </a:rPr>
              <a:t>译码系统。</a:t>
            </a:r>
            <a:endParaRPr lang="zh-CN" altLang="en-US" b="1">
              <a:latin typeface="楷体_GB2312" charset="0"/>
              <a:ea typeface="楷体_GB2312" charset="0"/>
            </a:endParaRPr>
          </a:p>
          <a:p>
            <a:pPr eaLnBrk="1" hangingPunct="1">
              <a:lnSpc>
                <a:spcPct val="110000"/>
              </a:lnSpc>
              <a:spcAft>
                <a:spcPct val="25000"/>
              </a:spcAft>
              <a:defRPr/>
            </a:pPr>
            <a:r>
              <a:rPr lang="zh-CN" altLang="en-US" b="1">
                <a:solidFill>
                  <a:srgbClr val="0000FF"/>
                </a:solidFill>
                <a:latin typeface="楷体_GB2312" charset="0"/>
                <a:ea typeface="楷体_GB2312" charset="0"/>
              </a:rPr>
              <a:t>实验要求</a:t>
            </a:r>
            <a:r>
              <a:rPr lang="zh-CN" altLang="en-US">
                <a:latin typeface="楷体_GB2312" charset="0"/>
                <a:ea typeface="楷体_GB2312" charset="0"/>
              </a:rPr>
              <a:t>：</a:t>
            </a:r>
          </a:p>
          <a:p>
            <a:pPr eaLnBrk="1" hangingPunct="1">
              <a:lnSpc>
                <a:spcPct val="110000"/>
              </a:lnSpc>
              <a:spcAft>
                <a:spcPct val="25000"/>
              </a:spcAft>
              <a:defRPr/>
            </a:pPr>
            <a:r>
              <a:rPr lang="zh-CN" altLang="en-US">
                <a:latin typeface="楷体_GB2312" charset="0"/>
                <a:ea typeface="楷体_GB2312" charset="0"/>
              </a:rPr>
              <a:t>编写完整的系统，要求具有以下功能：</a:t>
            </a:r>
          </a:p>
          <a:p>
            <a:pPr eaLnBrk="1" hangingPunct="1">
              <a:lnSpc>
                <a:spcPct val="110000"/>
              </a:lnSpc>
              <a:spcAft>
                <a:spcPct val="25000"/>
              </a:spcAft>
              <a:defRPr/>
            </a:pPr>
            <a:r>
              <a:rPr lang="en-US" altLang="zh-CN">
                <a:latin typeface="楷体_GB2312" charset="0"/>
                <a:ea typeface="楷体_GB2312" charset="0"/>
              </a:rPr>
              <a:t>I:</a:t>
            </a:r>
            <a:r>
              <a:rPr lang="zh-CN" altLang="en-US">
                <a:latin typeface="楷体_GB2312" charset="0"/>
                <a:ea typeface="楷体_GB2312" charset="0"/>
              </a:rPr>
              <a:t>初始化（</a:t>
            </a:r>
            <a:r>
              <a:rPr lang="en-US" altLang="zh-CN">
                <a:latin typeface="楷体_GB2312" charset="0"/>
                <a:ea typeface="楷体_GB2312" charset="0"/>
              </a:rPr>
              <a:t>Initialization</a:t>
            </a:r>
            <a:r>
              <a:rPr lang="zh-CN" altLang="en-US">
                <a:latin typeface="楷体_GB2312" charset="0"/>
                <a:ea typeface="楷体_GB2312" charset="0"/>
              </a:rPr>
              <a:t>）。从终端读入字符集大小</a:t>
            </a:r>
            <a:r>
              <a:rPr lang="en-US" altLang="zh-CN">
                <a:latin typeface="楷体_GB2312" charset="0"/>
                <a:ea typeface="楷体_GB2312" charset="0"/>
              </a:rPr>
              <a:t>n</a:t>
            </a:r>
            <a:r>
              <a:rPr lang="zh-CN" altLang="en-US">
                <a:latin typeface="楷体_GB2312" charset="0"/>
                <a:ea typeface="楷体_GB2312" charset="0"/>
              </a:rPr>
              <a:t>，以及</a:t>
            </a:r>
            <a:r>
              <a:rPr lang="en-US" altLang="zh-CN">
                <a:latin typeface="楷体_GB2312" charset="0"/>
                <a:ea typeface="楷体_GB2312" charset="0"/>
              </a:rPr>
              <a:t>n</a:t>
            </a:r>
            <a:r>
              <a:rPr lang="zh-CN" altLang="en-US">
                <a:latin typeface="楷体_GB2312" charset="0"/>
                <a:ea typeface="楷体_GB2312" charset="0"/>
              </a:rPr>
              <a:t>个字符和</a:t>
            </a:r>
            <a:r>
              <a:rPr lang="en-US" altLang="zh-CN">
                <a:latin typeface="楷体_GB2312" charset="0"/>
                <a:ea typeface="楷体_GB2312" charset="0"/>
              </a:rPr>
              <a:t>n</a:t>
            </a:r>
            <a:r>
              <a:rPr lang="zh-CN" altLang="en-US">
                <a:latin typeface="楷体_GB2312" charset="0"/>
                <a:ea typeface="楷体_GB2312" charset="0"/>
              </a:rPr>
              <a:t>个权值，建立哈夫曼树，并将它存入文件</a:t>
            </a:r>
            <a:r>
              <a:rPr lang="en-US" altLang="zh-CN">
                <a:latin typeface="楷体_GB2312" charset="0"/>
                <a:ea typeface="楷体_GB2312" charset="0"/>
              </a:rPr>
              <a:t>hfmTree</a:t>
            </a:r>
            <a:r>
              <a:rPr lang="zh-CN" altLang="en-US">
                <a:latin typeface="楷体_GB2312" charset="0"/>
                <a:ea typeface="楷体_GB2312" charset="0"/>
              </a:rPr>
              <a:t>中。</a:t>
            </a:r>
          </a:p>
        </p:txBody>
      </p:sp>
    </p:spTree>
  </p:cSld>
  <p:clrMapOvr>
    <a:masterClrMapping/>
  </p:clrMapOvr>
  <p:transition spd="med">
    <p:pull dir="d"/>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23850" y="688975"/>
            <a:ext cx="84963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eaLnBrk="1" hangingPunct="1">
              <a:lnSpc>
                <a:spcPct val="110000"/>
              </a:lnSpc>
              <a:spcAft>
                <a:spcPct val="30000"/>
              </a:spcAft>
              <a:defRPr/>
            </a:pPr>
            <a:r>
              <a:rPr lang="en-US" altLang="zh-CN">
                <a:latin typeface="楷体_GB2312" charset="0"/>
                <a:ea typeface="楷体_GB2312" charset="0"/>
              </a:rPr>
              <a:t>E:</a:t>
            </a:r>
            <a:r>
              <a:rPr lang="zh-CN" altLang="en-US">
                <a:latin typeface="楷体_GB2312" charset="0"/>
                <a:ea typeface="楷体_GB2312" charset="0"/>
              </a:rPr>
              <a:t>编码</a:t>
            </a:r>
            <a:r>
              <a:rPr lang="en-US" altLang="zh-CN">
                <a:latin typeface="楷体_GB2312" charset="0"/>
                <a:ea typeface="楷体_GB2312" charset="0"/>
              </a:rPr>
              <a:t>(Encoding)</a:t>
            </a:r>
            <a:r>
              <a:rPr lang="zh-CN" altLang="en-US">
                <a:latin typeface="楷体_GB2312" charset="0"/>
                <a:ea typeface="楷体_GB2312" charset="0"/>
              </a:rPr>
              <a:t>。利用以建好的哈夫曼树（如不在内存，则从文件</a:t>
            </a:r>
            <a:r>
              <a:rPr lang="en-US" altLang="zh-CN">
                <a:latin typeface="楷体_GB2312" charset="0"/>
                <a:ea typeface="楷体_GB2312" charset="0"/>
              </a:rPr>
              <a:t>hfmTree</a:t>
            </a:r>
            <a:r>
              <a:rPr lang="zh-CN" altLang="en-US">
                <a:latin typeface="楷体_GB2312" charset="0"/>
                <a:ea typeface="楷体_GB2312" charset="0"/>
              </a:rPr>
              <a:t>中读入），对文件</a:t>
            </a:r>
            <a:r>
              <a:rPr lang="en-US" altLang="zh-CN">
                <a:latin typeface="楷体_GB2312" charset="0"/>
                <a:ea typeface="楷体_GB2312" charset="0"/>
              </a:rPr>
              <a:t>ToBeTran</a:t>
            </a:r>
            <a:r>
              <a:rPr lang="zh-CN" altLang="en-US">
                <a:latin typeface="楷体_GB2312" charset="0"/>
                <a:ea typeface="楷体_GB2312" charset="0"/>
              </a:rPr>
              <a:t>中的正文进行编码，然后将结果存入文件</a:t>
            </a:r>
            <a:r>
              <a:rPr lang="en-US" altLang="zh-CN">
                <a:latin typeface="楷体_GB2312" charset="0"/>
                <a:ea typeface="楷体_GB2312" charset="0"/>
              </a:rPr>
              <a:t>CodeFile</a:t>
            </a:r>
            <a:r>
              <a:rPr lang="zh-CN" altLang="en-US">
                <a:latin typeface="楷体_GB2312" charset="0"/>
                <a:ea typeface="楷体_GB2312" charset="0"/>
              </a:rPr>
              <a:t>中。</a:t>
            </a:r>
          </a:p>
          <a:p>
            <a:pPr eaLnBrk="1" hangingPunct="1">
              <a:lnSpc>
                <a:spcPct val="110000"/>
              </a:lnSpc>
              <a:spcAft>
                <a:spcPct val="30000"/>
              </a:spcAft>
              <a:defRPr/>
            </a:pPr>
            <a:r>
              <a:rPr lang="en-US" altLang="zh-CN">
                <a:latin typeface="楷体_GB2312" charset="0"/>
                <a:ea typeface="楷体_GB2312" charset="0"/>
              </a:rPr>
              <a:t>D</a:t>
            </a:r>
            <a:r>
              <a:rPr lang="zh-CN" altLang="en-US">
                <a:latin typeface="楷体_GB2312" charset="0"/>
                <a:ea typeface="楷体_GB2312" charset="0"/>
              </a:rPr>
              <a:t>：译码</a:t>
            </a:r>
            <a:r>
              <a:rPr lang="en-US" altLang="zh-CN">
                <a:latin typeface="楷体_GB2312" charset="0"/>
                <a:ea typeface="楷体_GB2312" charset="0"/>
              </a:rPr>
              <a:t>(Decoding)</a:t>
            </a:r>
            <a:r>
              <a:rPr lang="zh-CN" altLang="en-US">
                <a:latin typeface="楷体_GB2312" charset="0"/>
                <a:ea typeface="楷体_GB2312" charset="0"/>
              </a:rPr>
              <a:t>。利用已建好的哈夫曼树将文件</a:t>
            </a:r>
            <a:r>
              <a:rPr lang="en-US" altLang="zh-CN">
                <a:latin typeface="楷体_GB2312" charset="0"/>
                <a:ea typeface="楷体_GB2312" charset="0"/>
              </a:rPr>
              <a:t>CodeFile</a:t>
            </a:r>
            <a:r>
              <a:rPr lang="zh-CN" altLang="en-US">
                <a:latin typeface="楷体_GB2312" charset="0"/>
                <a:ea typeface="楷体_GB2312" charset="0"/>
              </a:rPr>
              <a:t>中的代码进行译码，结果存入文件</a:t>
            </a:r>
            <a:r>
              <a:rPr lang="en-US" altLang="zh-CN">
                <a:latin typeface="楷体_GB2312" charset="0"/>
                <a:ea typeface="楷体_GB2312" charset="0"/>
              </a:rPr>
              <a:t>TextFile</a:t>
            </a:r>
            <a:r>
              <a:rPr lang="zh-CN" altLang="en-US">
                <a:latin typeface="楷体_GB2312" charset="0"/>
                <a:ea typeface="楷体_GB2312" charset="0"/>
              </a:rPr>
              <a:t>中。</a:t>
            </a:r>
          </a:p>
          <a:p>
            <a:pPr eaLnBrk="1" hangingPunct="1">
              <a:lnSpc>
                <a:spcPct val="110000"/>
              </a:lnSpc>
              <a:spcAft>
                <a:spcPct val="30000"/>
              </a:spcAft>
              <a:defRPr/>
            </a:pPr>
            <a:r>
              <a:rPr lang="en-US" altLang="zh-CN">
                <a:latin typeface="楷体_GB2312" charset="0"/>
                <a:ea typeface="楷体_GB2312" charset="0"/>
              </a:rPr>
              <a:t>P:</a:t>
            </a:r>
            <a:r>
              <a:rPr lang="zh-CN" altLang="en-US">
                <a:latin typeface="楷体_GB2312" charset="0"/>
                <a:ea typeface="楷体_GB2312" charset="0"/>
              </a:rPr>
              <a:t>印代码文件（</a:t>
            </a:r>
            <a:r>
              <a:rPr lang="en-US" altLang="zh-CN">
                <a:latin typeface="楷体_GB2312" charset="0"/>
                <a:ea typeface="楷体_GB2312" charset="0"/>
              </a:rPr>
              <a:t>Print)</a:t>
            </a:r>
            <a:r>
              <a:rPr lang="zh-CN" altLang="en-US">
                <a:latin typeface="楷体_GB2312" charset="0"/>
                <a:ea typeface="楷体_GB2312" charset="0"/>
              </a:rPr>
              <a:t>。将文件</a:t>
            </a:r>
            <a:r>
              <a:rPr lang="en-US" altLang="zh-CN">
                <a:latin typeface="楷体_GB2312" charset="0"/>
                <a:ea typeface="楷体_GB2312" charset="0"/>
              </a:rPr>
              <a:t>CodeFile</a:t>
            </a:r>
            <a:r>
              <a:rPr lang="zh-CN" altLang="en-US">
                <a:latin typeface="楷体_GB2312" charset="0"/>
                <a:ea typeface="楷体_GB2312" charset="0"/>
              </a:rPr>
              <a:t>以紧凑格式显示在终端上，每行</a:t>
            </a:r>
            <a:r>
              <a:rPr lang="en-US" altLang="zh-CN">
                <a:latin typeface="楷体_GB2312" charset="0"/>
                <a:ea typeface="楷体_GB2312" charset="0"/>
              </a:rPr>
              <a:t>50</a:t>
            </a:r>
            <a:r>
              <a:rPr lang="zh-CN" altLang="en-US">
                <a:latin typeface="楷体_GB2312" charset="0"/>
                <a:ea typeface="楷体_GB2312" charset="0"/>
              </a:rPr>
              <a:t>个代码。同时将此字符形式的编码文件写入文件</a:t>
            </a:r>
            <a:r>
              <a:rPr lang="en-US" altLang="zh-CN">
                <a:latin typeface="楷体_GB2312" charset="0"/>
                <a:ea typeface="楷体_GB2312" charset="0"/>
              </a:rPr>
              <a:t>CodePrin</a:t>
            </a:r>
            <a:r>
              <a:rPr lang="zh-CN" altLang="en-US">
                <a:latin typeface="楷体_GB2312" charset="0"/>
                <a:ea typeface="楷体_GB2312" charset="0"/>
              </a:rPr>
              <a:t>中。</a:t>
            </a:r>
          </a:p>
          <a:p>
            <a:pPr eaLnBrk="1" hangingPunct="1">
              <a:lnSpc>
                <a:spcPct val="110000"/>
              </a:lnSpc>
              <a:spcAft>
                <a:spcPct val="30000"/>
              </a:spcAft>
              <a:defRPr/>
            </a:pPr>
            <a:r>
              <a:rPr lang="en-US" altLang="zh-CN">
                <a:latin typeface="楷体_GB2312" charset="0"/>
                <a:ea typeface="楷体_GB2312" charset="0"/>
              </a:rPr>
              <a:t>T:</a:t>
            </a:r>
            <a:r>
              <a:rPr lang="zh-CN" altLang="en-US">
                <a:latin typeface="楷体_GB2312" charset="0"/>
                <a:ea typeface="楷体_GB2312" charset="0"/>
              </a:rPr>
              <a:t>印哈夫曼树</a:t>
            </a:r>
            <a:r>
              <a:rPr lang="en-US" altLang="zh-CN">
                <a:latin typeface="楷体_GB2312" charset="0"/>
                <a:ea typeface="楷体_GB2312" charset="0"/>
              </a:rPr>
              <a:t>(Tree printing)</a:t>
            </a:r>
            <a:r>
              <a:rPr lang="zh-CN" altLang="en-US">
                <a:latin typeface="楷体_GB2312" charset="0"/>
                <a:ea typeface="楷体_GB2312" charset="0"/>
              </a:rPr>
              <a:t>。将已在内存中的哈夫曼树以直观的方式（树或凹入表形式）显示在终端上，同时将此字符形式的哈夫曼树写入文件</a:t>
            </a:r>
            <a:r>
              <a:rPr lang="en-US" altLang="zh-CN">
                <a:latin typeface="楷体_GB2312" charset="0"/>
                <a:ea typeface="楷体_GB2312" charset="0"/>
              </a:rPr>
              <a:t>TreePrint</a:t>
            </a:r>
            <a:r>
              <a:rPr lang="zh-CN" altLang="en-US">
                <a:latin typeface="楷体_GB2312" charset="0"/>
                <a:ea typeface="楷体_GB2312" charset="0"/>
              </a:rPr>
              <a:t>中。</a:t>
            </a:r>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755650" y="549275"/>
            <a:ext cx="3240088" cy="750888"/>
          </a:xfrm>
          <a:prstGeom prst="rect">
            <a:avLst/>
          </a:prstGeom>
          <a:solidFill>
            <a:schemeClr val="accent2">
              <a:alpha val="5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sz="3600" b="1">
                <a:solidFill>
                  <a:srgbClr val="008080"/>
                </a:solidFill>
                <a:latin typeface="楷体_GB2312" charset="0"/>
                <a:ea typeface="楷体_GB2312" charset="0"/>
              </a:rPr>
              <a:t>6.2 </a:t>
            </a:r>
            <a:r>
              <a:rPr lang="zh-CN" altLang="en-US" sz="3600" b="1">
                <a:solidFill>
                  <a:srgbClr val="008080"/>
                </a:solidFill>
                <a:latin typeface="楷体_GB2312" charset="0"/>
                <a:ea typeface="楷体_GB2312" charset="0"/>
              </a:rPr>
              <a:t>二叉树</a:t>
            </a:r>
            <a:endParaRPr lang="zh-CN" altLang="en-US" sz="3600">
              <a:latin typeface="楷体_GB2312" charset="0"/>
              <a:ea typeface="楷体_GB2312" charset="0"/>
            </a:endParaRPr>
          </a:p>
        </p:txBody>
      </p:sp>
      <p:graphicFrame>
        <p:nvGraphicFramePr>
          <p:cNvPr id="20482" name="Object 4"/>
          <p:cNvGraphicFramePr>
            <a:graphicFrameLocks noChangeAspect="1"/>
          </p:cNvGraphicFramePr>
          <p:nvPr/>
        </p:nvGraphicFramePr>
        <p:xfrm>
          <a:off x="7239000" y="4572000"/>
          <a:ext cx="1524000" cy="1793875"/>
        </p:xfrm>
        <a:graphic>
          <a:graphicData uri="http://schemas.openxmlformats.org/presentationml/2006/ole">
            <mc:AlternateContent xmlns:mc="http://schemas.openxmlformats.org/markup-compatibility/2006">
              <mc:Choice xmlns:v="urn:schemas-microsoft-com:vml" Requires="v">
                <p:oleObj spid="_x0000_s20616" name="剪辑" r:id="rId3" imgW="1076960" imgH="1259840" progId="MS_ClipArt_Gallery.2">
                  <p:embed/>
                </p:oleObj>
              </mc:Choice>
              <mc:Fallback>
                <p:oleObj name="剪辑" r:id="rId3" imgW="1076960" imgH="125984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572000"/>
                        <a:ext cx="1524000"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483" name="Rectangle 5"/>
          <p:cNvSpPr>
            <a:spLocks noChangeArrowheads="1"/>
          </p:cNvSpPr>
          <p:nvPr/>
        </p:nvSpPr>
        <p:spPr bwMode="auto">
          <a:xfrm>
            <a:off x="727139" y="1772816"/>
            <a:ext cx="7773988" cy="2088232"/>
          </a:xfrm>
          <a:prstGeom prst="rect">
            <a:avLst/>
          </a:prstGeom>
          <a:solidFill>
            <a:srgbClr val="006666"/>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bg2"/>
              </a:buClr>
              <a:buFont typeface="Monotype Sorts" charset="2"/>
              <a:buChar char="§"/>
              <a:defRPr kumimoji="1" sz="3200">
                <a:solidFill>
                  <a:schemeClr val="tx1"/>
                </a:solidFill>
                <a:latin typeface="Times New Roman" charset="0"/>
                <a:ea typeface="宋体" charset="-122"/>
              </a:defRPr>
            </a:lvl1pPr>
            <a:lvl2pPr marL="742950" indent="-285750">
              <a:spcBef>
                <a:spcPct val="20000"/>
              </a:spcBef>
              <a:buClr>
                <a:schemeClr val="bg2"/>
              </a:buClr>
              <a:buSzPct val="50000"/>
              <a:buFont typeface="Monotype Sorts" charset="2"/>
              <a:buChar char="l"/>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110000"/>
              </a:lnSpc>
              <a:buFont typeface="Monotype Sorts" charset="2"/>
              <a:buChar char=""/>
            </a:pPr>
            <a:r>
              <a:rPr lang="en-US" altLang="zh-CN" dirty="0">
                <a:solidFill>
                  <a:srgbClr val="FF3300"/>
                </a:solidFill>
                <a:latin typeface="楷体_GB2312" charset="0"/>
                <a:ea typeface="楷体_GB2312" charset="0"/>
                <a:hlinkClick r:id="rId5" action="ppaction://hlinksldjump"/>
              </a:rPr>
              <a:t>6.2.1  </a:t>
            </a:r>
            <a:r>
              <a:rPr lang="zh-CN" altLang="en-US" dirty="0">
                <a:solidFill>
                  <a:srgbClr val="FF3300"/>
                </a:solidFill>
                <a:latin typeface="楷体_GB2312" charset="0"/>
                <a:ea typeface="楷体_GB2312" charset="0"/>
                <a:hlinkClick r:id="rId5" action="ppaction://hlinksldjump"/>
              </a:rPr>
              <a:t>二叉树的定义</a:t>
            </a:r>
            <a:endParaRPr lang="zh-CN" altLang="en-US" dirty="0">
              <a:solidFill>
                <a:srgbClr val="FF3300"/>
              </a:solidFill>
              <a:latin typeface="楷体_GB2312" charset="0"/>
              <a:ea typeface="楷体_GB2312" charset="0"/>
            </a:endParaRPr>
          </a:p>
          <a:p>
            <a:pPr eaLnBrk="1" hangingPunct="1">
              <a:lnSpc>
                <a:spcPct val="110000"/>
              </a:lnSpc>
              <a:buFont typeface="Monotype Sorts" charset="2"/>
              <a:buChar char=""/>
            </a:pPr>
            <a:r>
              <a:rPr lang="en-US" altLang="zh-CN" dirty="0">
                <a:solidFill>
                  <a:srgbClr val="FF3300"/>
                </a:solidFill>
                <a:latin typeface="楷体_GB2312" charset="0"/>
                <a:ea typeface="楷体_GB2312" charset="0"/>
                <a:hlinkClick r:id="rId6" action="ppaction://hlinksldjump"/>
              </a:rPr>
              <a:t>6.2.2  </a:t>
            </a:r>
            <a:r>
              <a:rPr lang="zh-CN" altLang="en-US" dirty="0">
                <a:solidFill>
                  <a:srgbClr val="FF3300"/>
                </a:solidFill>
                <a:latin typeface="楷体_GB2312" charset="0"/>
                <a:ea typeface="楷体_GB2312" charset="0"/>
                <a:hlinkClick r:id="rId6" action="ppaction://hlinksldjump"/>
              </a:rPr>
              <a:t>二叉树的性质 </a:t>
            </a:r>
            <a:endParaRPr lang="zh-CN" altLang="en-US" dirty="0">
              <a:solidFill>
                <a:srgbClr val="FF3300"/>
              </a:solidFill>
              <a:latin typeface="楷体_GB2312" charset="0"/>
              <a:ea typeface="楷体_GB2312" charset="0"/>
            </a:endParaRPr>
          </a:p>
          <a:p>
            <a:pPr eaLnBrk="1" hangingPunct="1">
              <a:lnSpc>
                <a:spcPct val="110000"/>
              </a:lnSpc>
              <a:buFont typeface="Monotype Sorts" charset="2"/>
              <a:buChar char=""/>
            </a:pPr>
            <a:r>
              <a:rPr lang="en-US" altLang="zh-CN" dirty="0">
                <a:solidFill>
                  <a:srgbClr val="FF3300"/>
                </a:solidFill>
                <a:latin typeface="楷体_GB2312" charset="0"/>
                <a:ea typeface="楷体_GB2312" charset="0"/>
                <a:hlinkClick r:id="rId7" action="ppaction://hlinksldjump"/>
              </a:rPr>
              <a:t>6.2.3  </a:t>
            </a:r>
            <a:r>
              <a:rPr lang="zh-CN" altLang="en-US" dirty="0">
                <a:solidFill>
                  <a:srgbClr val="FF3300"/>
                </a:solidFill>
                <a:latin typeface="楷体_GB2312" charset="0"/>
                <a:ea typeface="楷体_GB2312" charset="0"/>
                <a:hlinkClick r:id="rId7" action="ppaction://hlinksldjump"/>
              </a:rPr>
              <a:t>二叉树的存储结构</a:t>
            </a:r>
            <a:endParaRPr lang="zh-CN" altLang="en-US" dirty="0">
              <a:solidFill>
                <a:srgbClr val="FF3300"/>
              </a:solidFill>
              <a:latin typeface="楷体_GB2312" charset="0"/>
              <a:ea typeface="楷体_GB2312" charset="0"/>
            </a:endParaRP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68313" y="404813"/>
            <a:ext cx="8135937"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sz="3200">
                <a:ea typeface="楷体_GB2312" charset="0"/>
              </a:rPr>
              <a:t>6.2.1  </a:t>
            </a:r>
            <a:r>
              <a:rPr lang="zh-CN" altLang="en-US" sz="3200">
                <a:ea typeface="楷体_GB2312" charset="0"/>
              </a:rPr>
              <a:t>二叉树的定义</a:t>
            </a:r>
          </a:p>
          <a:p>
            <a:pPr eaLnBrk="1" hangingPunct="1">
              <a:lnSpc>
                <a:spcPct val="120000"/>
              </a:lnSpc>
              <a:defRPr/>
            </a:pPr>
            <a:r>
              <a:rPr lang="zh-CN" altLang="en-US">
                <a:ea typeface="楷体_GB2312" charset="0"/>
              </a:rPr>
              <a:t>        二叉树或为</a:t>
            </a:r>
            <a:r>
              <a:rPr lang="zh-CN" altLang="en-US" b="1">
                <a:ea typeface="楷体_GB2312" charset="0"/>
              </a:rPr>
              <a:t>空树</a:t>
            </a:r>
            <a:r>
              <a:rPr lang="zh-CN" altLang="en-US">
                <a:ea typeface="楷体_GB2312" charset="0"/>
              </a:rPr>
              <a:t>，或是由一个</a:t>
            </a:r>
            <a:r>
              <a:rPr lang="zh-CN" altLang="en-US" b="1">
                <a:ea typeface="楷体_GB2312" charset="0"/>
              </a:rPr>
              <a:t>根结点</a:t>
            </a:r>
            <a:r>
              <a:rPr lang="zh-CN" altLang="en-US">
                <a:ea typeface="楷体_GB2312" charset="0"/>
              </a:rPr>
              <a:t>加上</a:t>
            </a:r>
            <a:r>
              <a:rPr lang="zh-CN" altLang="en-US" b="1">
                <a:ea typeface="楷体_GB2312" charset="0"/>
              </a:rPr>
              <a:t>两棵</a:t>
            </a:r>
            <a:r>
              <a:rPr lang="zh-CN" altLang="en-US">
                <a:ea typeface="楷体_GB2312" charset="0"/>
              </a:rPr>
              <a:t>分别称为</a:t>
            </a:r>
            <a:r>
              <a:rPr lang="zh-CN" altLang="en-US" b="1">
                <a:solidFill>
                  <a:srgbClr val="FF0000"/>
                </a:solidFill>
                <a:ea typeface="楷体_GB2312" charset="0"/>
              </a:rPr>
              <a:t>左子树</a:t>
            </a:r>
            <a:r>
              <a:rPr lang="zh-CN" altLang="en-US">
                <a:ea typeface="楷体_GB2312" charset="0"/>
              </a:rPr>
              <a:t>和</a:t>
            </a:r>
            <a:r>
              <a:rPr lang="zh-CN" altLang="en-US">
                <a:solidFill>
                  <a:srgbClr val="FF0000"/>
                </a:solidFill>
                <a:ea typeface="楷体_GB2312" charset="0"/>
              </a:rPr>
              <a:t>右子树</a:t>
            </a:r>
            <a:r>
              <a:rPr lang="zh-CN" altLang="en-US">
                <a:ea typeface="楷体_GB2312" charset="0"/>
              </a:rPr>
              <a:t>的、</a:t>
            </a:r>
            <a:r>
              <a:rPr lang="zh-CN" altLang="en-US" b="1">
                <a:solidFill>
                  <a:srgbClr val="FF0000"/>
                </a:solidFill>
                <a:ea typeface="楷体_GB2312" charset="0"/>
              </a:rPr>
              <a:t>互不交的</a:t>
            </a:r>
            <a:r>
              <a:rPr lang="zh-CN" altLang="en-US" b="1">
                <a:ea typeface="楷体_GB2312" charset="0"/>
              </a:rPr>
              <a:t>二叉树</a:t>
            </a:r>
            <a:r>
              <a:rPr lang="zh-CN" altLang="en-US">
                <a:ea typeface="楷体_GB2312" charset="0"/>
              </a:rPr>
              <a:t>组成。</a:t>
            </a:r>
            <a:endParaRPr lang="zh-CN" altLang="en-US"/>
          </a:p>
        </p:txBody>
      </p:sp>
      <p:sp>
        <p:nvSpPr>
          <p:cNvPr id="45059" name="Oval 3"/>
          <p:cNvSpPr>
            <a:spLocks noChangeArrowheads="1"/>
          </p:cNvSpPr>
          <p:nvPr/>
        </p:nvSpPr>
        <p:spPr bwMode="auto">
          <a:xfrm>
            <a:off x="4343400" y="29718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45060" name="Oval 4"/>
          <p:cNvSpPr>
            <a:spLocks noChangeArrowheads="1"/>
          </p:cNvSpPr>
          <p:nvPr/>
        </p:nvSpPr>
        <p:spPr bwMode="auto">
          <a:xfrm>
            <a:off x="2133600" y="37338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B</a:t>
            </a:r>
            <a:endParaRPr lang="en-US" altLang="zh-CN" sz="2400"/>
          </a:p>
        </p:txBody>
      </p:sp>
      <p:sp>
        <p:nvSpPr>
          <p:cNvPr id="45061" name="Oval 5"/>
          <p:cNvSpPr>
            <a:spLocks noChangeArrowheads="1"/>
          </p:cNvSpPr>
          <p:nvPr/>
        </p:nvSpPr>
        <p:spPr bwMode="auto">
          <a:xfrm>
            <a:off x="3581400" y="44958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C</a:t>
            </a:r>
            <a:endParaRPr lang="en-US" altLang="zh-CN" sz="2400"/>
          </a:p>
        </p:txBody>
      </p:sp>
      <p:sp>
        <p:nvSpPr>
          <p:cNvPr id="45062" name="Oval 6"/>
          <p:cNvSpPr>
            <a:spLocks noChangeArrowheads="1"/>
          </p:cNvSpPr>
          <p:nvPr/>
        </p:nvSpPr>
        <p:spPr bwMode="auto">
          <a:xfrm>
            <a:off x="2895600" y="5334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45063" name="Oval 7"/>
          <p:cNvSpPr>
            <a:spLocks noChangeArrowheads="1"/>
          </p:cNvSpPr>
          <p:nvPr/>
        </p:nvSpPr>
        <p:spPr bwMode="auto">
          <a:xfrm>
            <a:off x="5867400" y="37338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E</a:t>
            </a:r>
            <a:endParaRPr lang="en-US" altLang="zh-CN" sz="2400"/>
          </a:p>
        </p:txBody>
      </p:sp>
      <p:sp>
        <p:nvSpPr>
          <p:cNvPr id="45064" name="Oval 8"/>
          <p:cNvSpPr>
            <a:spLocks noChangeArrowheads="1"/>
          </p:cNvSpPr>
          <p:nvPr/>
        </p:nvSpPr>
        <p:spPr bwMode="auto">
          <a:xfrm>
            <a:off x="7315200" y="44958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F</a:t>
            </a:r>
            <a:endParaRPr lang="en-US" altLang="zh-CN" sz="2400"/>
          </a:p>
        </p:txBody>
      </p:sp>
      <p:sp>
        <p:nvSpPr>
          <p:cNvPr id="45065" name="Oval 9"/>
          <p:cNvSpPr>
            <a:spLocks noChangeArrowheads="1"/>
          </p:cNvSpPr>
          <p:nvPr/>
        </p:nvSpPr>
        <p:spPr bwMode="auto">
          <a:xfrm>
            <a:off x="6629400" y="52578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G</a:t>
            </a:r>
            <a:endParaRPr lang="en-US" altLang="zh-CN" sz="2400"/>
          </a:p>
        </p:txBody>
      </p:sp>
      <p:sp>
        <p:nvSpPr>
          <p:cNvPr id="45066" name="Oval 10"/>
          <p:cNvSpPr>
            <a:spLocks noChangeArrowheads="1"/>
          </p:cNvSpPr>
          <p:nvPr/>
        </p:nvSpPr>
        <p:spPr bwMode="auto">
          <a:xfrm>
            <a:off x="6096000" y="6096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H</a:t>
            </a:r>
            <a:endParaRPr lang="en-US" altLang="zh-CN" sz="2400"/>
          </a:p>
        </p:txBody>
      </p:sp>
      <p:sp>
        <p:nvSpPr>
          <p:cNvPr id="45070" name="Oval 14"/>
          <p:cNvSpPr>
            <a:spLocks noChangeArrowheads="1"/>
          </p:cNvSpPr>
          <p:nvPr/>
        </p:nvSpPr>
        <p:spPr bwMode="auto">
          <a:xfrm>
            <a:off x="7162800" y="6096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K</a:t>
            </a:r>
            <a:endParaRPr lang="en-US" altLang="zh-CN" sz="2400"/>
          </a:p>
        </p:txBody>
      </p:sp>
      <p:sp>
        <p:nvSpPr>
          <p:cNvPr id="45084" name="Line 28"/>
          <p:cNvSpPr>
            <a:spLocks noChangeShapeType="1"/>
          </p:cNvSpPr>
          <p:nvPr/>
        </p:nvSpPr>
        <p:spPr bwMode="auto">
          <a:xfrm flipH="1">
            <a:off x="2362200" y="3124200"/>
            <a:ext cx="1981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85" name="Line 29"/>
          <p:cNvSpPr>
            <a:spLocks noChangeShapeType="1"/>
          </p:cNvSpPr>
          <p:nvPr/>
        </p:nvSpPr>
        <p:spPr bwMode="auto">
          <a:xfrm>
            <a:off x="2590800" y="3886200"/>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86" name="Line 30"/>
          <p:cNvSpPr>
            <a:spLocks noChangeShapeType="1"/>
          </p:cNvSpPr>
          <p:nvPr/>
        </p:nvSpPr>
        <p:spPr bwMode="auto">
          <a:xfrm flipH="1">
            <a:off x="3124200" y="4648200"/>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87" name="Line 31"/>
          <p:cNvSpPr>
            <a:spLocks noChangeShapeType="1"/>
          </p:cNvSpPr>
          <p:nvPr/>
        </p:nvSpPr>
        <p:spPr bwMode="auto">
          <a:xfrm>
            <a:off x="4800600" y="3200400"/>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88" name="Line 32"/>
          <p:cNvSpPr>
            <a:spLocks noChangeShapeType="1"/>
          </p:cNvSpPr>
          <p:nvPr/>
        </p:nvSpPr>
        <p:spPr bwMode="auto">
          <a:xfrm>
            <a:off x="6324600" y="3886200"/>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89" name="Line 33"/>
          <p:cNvSpPr>
            <a:spLocks noChangeShapeType="1"/>
          </p:cNvSpPr>
          <p:nvPr/>
        </p:nvSpPr>
        <p:spPr bwMode="auto">
          <a:xfrm flipH="1">
            <a:off x="6858000" y="4648200"/>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90" name="Line 34"/>
          <p:cNvSpPr>
            <a:spLocks noChangeShapeType="1"/>
          </p:cNvSpPr>
          <p:nvPr/>
        </p:nvSpPr>
        <p:spPr bwMode="auto">
          <a:xfrm flipH="1">
            <a:off x="6324600" y="541020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91" name="Line 35"/>
          <p:cNvSpPr>
            <a:spLocks noChangeShapeType="1"/>
          </p:cNvSpPr>
          <p:nvPr/>
        </p:nvSpPr>
        <p:spPr bwMode="auto">
          <a:xfrm>
            <a:off x="7086600" y="541020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92" name="Rectangle 36"/>
          <p:cNvSpPr>
            <a:spLocks noChangeArrowheads="1"/>
          </p:cNvSpPr>
          <p:nvPr/>
        </p:nvSpPr>
        <p:spPr bwMode="auto">
          <a:xfrm>
            <a:off x="1828800" y="3581400"/>
            <a:ext cx="2514600" cy="2514600"/>
          </a:xfrm>
          <a:prstGeom prst="rect">
            <a:avLst/>
          </a:prstGeom>
          <a:noFill/>
          <a:ln w="38100" cap="sq">
            <a:solidFill>
              <a:srgbClr val="0054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93" name="Rectangle 37"/>
          <p:cNvSpPr>
            <a:spLocks noChangeArrowheads="1"/>
          </p:cNvSpPr>
          <p:nvPr/>
        </p:nvSpPr>
        <p:spPr bwMode="auto">
          <a:xfrm>
            <a:off x="5410200" y="3505200"/>
            <a:ext cx="2743200" cy="3124200"/>
          </a:xfrm>
          <a:prstGeom prst="rect">
            <a:avLst/>
          </a:prstGeom>
          <a:noFill/>
          <a:ln w="38100" cap="sq">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5096" name="AutoShape 40"/>
          <p:cNvSpPr>
            <a:spLocks noChangeArrowheads="1"/>
          </p:cNvSpPr>
          <p:nvPr/>
        </p:nvSpPr>
        <p:spPr bwMode="auto">
          <a:xfrm>
            <a:off x="838200" y="2819400"/>
            <a:ext cx="1371600" cy="457200"/>
          </a:xfrm>
          <a:prstGeom prst="wedgeRoundRectCallout">
            <a:avLst>
              <a:gd name="adj1" fmla="val 196181"/>
              <a:gd name="adj2" fmla="val -6597"/>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a:solidFill>
                  <a:srgbClr val="FF3300"/>
                </a:solidFill>
                <a:ea typeface="楷体_GB2312" charset="0"/>
              </a:rPr>
              <a:t>根结点</a:t>
            </a:r>
            <a:endParaRPr lang="zh-CN" altLang="en-US" sz="2400"/>
          </a:p>
        </p:txBody>
      </p:sp>
      <p:sp>
        <p:nvSpPr>
          <p:cNvPr id="45097" name="AutoShape 41"/>
          <p:cNvSpPr>
            <a:spLocks noChangeArrowheads="1"/>
          </p:cNvSpPr>
          <p:nvPr/>
        </p:nvSpPr>
        <p:spPr bwMode="auto">
          <a:xfrm>
            <a:off x="76200" y="5715000"/>
            <a:ext cx="1295400" cy="533400"/>
          </a:xfrm>
          <a:prstGeom prst="wedgeRoundRectCallout">
            <a:avLst>
              <a:gd name="adj1" fmla="val 75981"/>
              <a:gd name="adj2" fmla="val -18244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a:solidFill>
                  <a:srgbClr val="005400"/>
                </a:solidFill>
                <a:ea typeface="楷体_GB2312" charset="0"/>
              </a:rPr>
              <a:t>左子树</a:t>
            </a:r>
            <a:endParaRPr lang="zh-CN" altLang="en-US" sz="2400"/>
          </a:p>
        </p:txBody>
      </p:sp>
      <p:sp>
        <p:nvSpPr>
          <p:cNvPr id="45098" name="AutoShape 42"/>
          <p:cNvSpPr>
            <a:spLocks noChangeArrowheads="1"/>
          </p:cNvSpPr>
          <p:nvPr/>
        </p:nvSpPr>
        <p:spPr bwMode="auto">
          <a:xfrm>
            <a:off x="7391400" y="2438400"/>
            <a:ext cx="1447800" cy="533400"/>
          </a:xfrm>
          <a:prstGeom prst="wedgeRoundRectCallout">
            <a:avLst>
              <a:gd name="adj1" fmla="val -85199"/>
              <a:gd name="adj2" fmla="val 127977"/>
              <a:gd name="adj3" fmla="val 16667"/>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a:solidFill>
                  <a:srgbClr val="333399"/>
                </a:solidFill>
                <a:ea typeface="楷体_GB2312" charset="0"/>
              </a:rPr>
              <a:t>右子树</a:t>
            </a:r>
            <a:endParaRPr lang="zh-CN" altLang="en-US" sz="2400"/>
          </a:p>
        </p:txBody>
      </p:sp>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228600" y="908050"/>
            <a:ext cx="2314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0000"/>
                </a:solidFill>
                <a:ea typeface="楷体_GB2312" charset="0"/>
              </a:rPr>
              <a:t>数据对象 </a:t>
            </a:r>
            <a:r>
              <a:rPr lang="en-US" altLang="zh-CN">
                <a:solidFill>
                  <a:srgbClr val="FF0000"/>
                </a:solidFill>
                <a:ea typeface="楷体_GB2312" charset="0"/>
              </a:rPr>
              <a:t>D</a:t>
            </a:r>
            <a:r>
              <a:rPr lang="zh-CN" altLang="en-US">
                <a:solidFill>
                  <a:srgbClr val="FF0000"/>
                </a:solidFill>
                <a:ea typeface="楷体_GB2312" charset="0"/>
              </a:rPr>
              <a:t>：</a:t>
            </a:r>
            <a:endParaRPr lang="zh-CN" altLang="en-US"/>
          </a:p>
        </p:txBody>
      </p:sp>
      <p:sp>
        <p:nvSpPr>
          <p:cNvPr id="223235" name="Text Box 3"/>
          <p:cNvSpPr txBox="1">
            <a:spLocks noChangeArrowheads="1"/>
          </p:cNvSpPr>
          <p:nvPr/>
        </p:nvSpPr>
        <p:spPr bwMode="auto">
          <a:xfrm>
            <a:off x="2303463" y="908050"/>
            <a:ext cx="6156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990033"/>
                </a:solidFill>
                <a:ea typeface="楷体_GB2312" charset="0"/>
              </a:rPr>
              <a:t>D</a:t>
            </a:r>
            <a:r>
              <a:rPr lang="zh-CN" altLang="en-US" b="1">
                <a:solidFill>
                  <a:srgbClr val="990033"/>
                </a:solidFill>
                <a:ea typeface="楷体_GB2312" charset="0"/>
              </a:rPr>
              <a:t>是具有相同特性的数据元素的集合。</a:t>
            </a:r>
            <a:endParaRPr lang="zh-CN" altLang="en-US"/>
          </a:p>
        </p:txBody>
      </p:sp>
      <p:sp>
        <p:nvSpPr>
          <p:cNvPr id="223236" name="Text Box 4"/>
          <p:cNvSpPr txBox="1">
            <a:spLocks noChangeArrowheads="1"/>
          </p:cNvSpPr>
          <p:nvPr/>
        </p:nvSpPr>
        <p:spPr bwMode="auto">
          <a:xfrm>
            <a:off x="179388" y="1700213"/>
            <a:ext cx="87852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5000"/>
              </a:lnSpc>
              <a:spcAft>
                <a:spcPct val="20000"/>
              </a:spcAft>
              <a:defRPr/>
            </a:pPr>
            <a:r>
              <a:rPr lang="en-US" altLang="zh-CN">
                <a:ea typeface="楷体_GB2312" charset="0"/>
              </a:rPr>
              <a:t>    </a:t>
            </a:r>
            <a:r>
              <a:rPr lang="zh-CN" altLang="en-US" sz="2400" b="1">
                <a:solidFill>
                  <a:srgbClr val="990033"/>
                </a:solidFill>
                <a:latin typeface="楷体_GB2312" charset="0"/>
                <a:ea typeface="楷体_GB2312" charset="0"/>
              </a:rPr>
              <a:t>若</a:t>
            </a:r>
            <a:r>
              <a:rPr lang="en-US" altLang="zh-CN" sz="2400" b="1">
                <a:solidFill>
                  <a:srgbClr val="990033"/>
                </a:solidFill>
                <a:latin typeface="楷体_GB2312" charset="0"/>
                <a:ea typeface="楷体_GB2312" charset="0"/>
              </a:rPr>
              <a:t>D= </a:t>
            </a:r>
            <a:r>
              <a:rPr lang="en-US" altLang="zh-CN" sz="2400" b="1">
                <a:solidFill>
                  <a:srgbClr val="990000"/>
                </a:solidFill>
                <a:latin typeface="宋体" charset="-122"/>
                <a:ea typeface="楷体_GB2312" charset="0"/>
              </a:rPr>
              <a:t>Ø</a:t>
            </a:r>
            <a:r>
              <a:rPr lang="zh-CN" altLang="en-US" sz="2400" b="1">
                <a:solidFill>
                  <a:srgbClr val="990033"/>
                </a:solidFill>
                <a:latin typeface="楷体_GB2312" charset="0"/>
                <a:ea typeface="楷体_GB2312" charset="0"/>
              </a:rPr>
              <a:t>，则</a:t>
            </a:r>
            <a:r>
              <a:rPr lang="en-US" altLang="zh-CN" sz="2400" b="1">
                <a:solidFill>
                  <a:srgbClr val="990033"/>
                </a:solidFill>
                <a:latin typeface="楷体_GB2312" charset="0"/>
                <a:ea typeface="楷体_GB2312" charset="0"/>
              </a:rPr>
              <a:t>R= </a:t>
            </a:r>
            <a:r>
              <a:rPr lang="en-US" altLang="zh-CN" sz="2400" b="1">
                <a:solidFill>
                  <a:srgbClr val="990000"/>
                </a:solidFill>
                <a:latin typeface="宋体" charset="-122"/>
              </a:rPr>
              <a:t>Ø</a:t>
            </a:r>
            <a:r>
              <a:rPr lang="zh-CN" altLang="en-US" sz="2400" b="1">
                <a:solidFill>
                  <a:srgbClr val="990033"/>
                </a:solidFill>
              </a:rPr>
              <a:t>，</a:t>
            </a:r>
            <a:r>
              <a:rPr lang="zh-CN" altLang="en-US" sz="2400" b="1">
                <a:solidFill>
                  <a:srgbClr val="990033"/>
                </a:solidFill>
                <a:ea typeface="楷体_GB2312" charset="0"/>
              </a:rPr>
              <a:t>称</a:t>
            </a:r>
            <a:r>
              <a:rPr lang="en-US" altLang="zh-CN" sz="2400" b="1">
                <a:solidFill>
                  <a:srgbClr val="990033"/>
                </a:solidFill>
                <a:latin typeface="宋体" charset="-122"/>
              </a:rPr>
              <a:t>BinaryTree</a:t>
            </a:r>
            <a:r>
              <a:rPr lang="zh-CN" altLang="en-US" sz="2400" b="1">
                <a:solidFill>
                  <a:srgbClr val="990033"/>
                </a:solidFill>
                <a:ea typeface="楷体_GB2312" charset="0"/>
              </a:rPr>
              <a:t>为空二叉树 。否则，</a:t>
            </a:r>
            <a:r>
              <a:rPr lang="en-US" altLang="zh-CN" sz="2400" b="1">
                <a:solidFill>
                  <a:srgbClr val="990033"/>
                </a:solidFill>
                <a:ea typeface="楷体_GB2312" charset="0"/>
              </a:rPr>
              <a:t>R=</a:t>
            </a:r>
            <a:r>
              <a:rPr lang="en-US" altLang="zh-CN" sz="2400" b="1">
                <a:solidFill>
                  <a:srgbClr val="990033"/>
                </a:solidFill>
                <a:ea typeface="楷体_GB2312" charset="0"/>
                <a:cs typeface="Times New Roman" charset="0"/>
              </a:rPr>
              <a:t>{</a:t>
            </a:r>
            <a:r>
              <a:rPr lang="en-US" altLang="zh-CN" sz="2400" b="1">
                <a:solidFill>
                  <a:srgbClr val="990033"/>
                </a:solidFill>
                <a:ea typeface="楷体_GB2312" charset="0"/>
              </a:rPr>
              <a:t>H}</a:t>
            </a:r>
            <a:r>
              <a:rPr lang="zh-CN" altLang="en-US" sz="2400" b="1">
                <a:solidFill>
                  <a:srgbClr val="990033"/>
                </a:solidFill>
                <a:ea typeface="楷体_GB2312" charset="0"/>
              </a:rPr>
              <a:t>，</a:t>
            </a:r>
            <a:r>
              <a:rPr lang="en-US" altLang="zh-CN" sz="2400" b="1">
                <a:solidFill>
                  <a:srgbClr val="990033"/>
                </a:solidFill>
                <a:ea typeface="楷体_GB2312" charset="0"/>
              </a:rPr>
              <a:t>H</a:t>
            </a:r>
            <a:r>
              <a:rPr lang="zh-CN" altLang="en-US" sz="2400" b="1">
                <a:solidFill>
                  <a:srgbClr val="990033"/>
                </a:solidFill>
                <a:ea typeface="楷体_GB2312" charset="0"/>
              </a:rPr>
              <a:t>是如下二元关系</a:t>
            </a:r>
            <a:r>
              <a:rPr lang="en-US" altLang="zh-CN" sz="2400" b="1">
                <a:solidFill>
                  <a:srgbClr val="990033"/>
                </a:solidFill>
                <a:ea typeface="楷体_GB2312" charset="0"/>
              </a:rPr>
              <a:t>:</a:t>
            </a:r>
          </a:p>
          <a:p>
            <a:pPr eaLnBrk="1" hangingPunct="1">
              <a:lnSpc>
                <a:spcPct val="105000"/>
              </a:lnSpc>
              <a:spcAft>
                <a:spcPct val="20000"/>
              </a:spcAft>
              <a:defRPr/>
            </a:pPr>
            <a:r>
              <a:rPr lang="en-US" altLang="zh-CN" sz="2400" b="1">
                <a:solidFill>
                  <a:srgbClr val="990033"/>
                </a:solidFill>
                <a:ea typeface="楷体_GB2312" charset="0"/>
              </a:rPr>
              <a:t>  (1) </a:t>
            </a:r>
            <a:r>
              <a:rPr lang="zh-CN" altLang="en-US" sz="2400" b="1">
                <a:solidFill>
                  <a:srgbClr val="990033"/>
                </a:solidFill>
                <a:ea typeface="楷体_GB2312" charset="0"/>
              </a:rPr>
              <a:t>在</a:t>
            </a:r>
            <a:r>
              <a:rPr lang="en-US" altLang="zh-CN" sz="2400" b="1">
                <a:solidFill>
                  <a:srgbClr val="990033"/>
                </a:solidFill>
                <a:ea typeface="楷体_GB2312" charset="0"/>
              </a:rPr>
              <a:t>D</a:t>
            </a:r>
            <a:r>
              <a:rPr lang="zh-CN" altLang="en-US" sz="2400" b="1">
                <a:solidFill>
                  <a:srgbClr val="990033"/>
                </a:solidFill>
                <a:ea typeface="楷体_GB2312" charset="0"/>
              </a:rPr>
              <a:t>中存在唯一的称为根的数据元素</a:t>
            </a:r>
            <a:r>
              <a:rPr lang="en-US" altLang="zh-CN" sz="2400" b="1">
                <a:solidFill>
                  <a:srgbClr val="990033"/>
                </a:solidFill>
                <a:ea typeface="楷体_GB2312" charset="0"/>
              </a:rPr>
              <a:t>root</a:t>
            </a:r>
            <a:r>
              <a:rPr lang="zh-CN" altLang="en-US" sz="2400" b="1">
                <a:solidFill>
                  <a:srgbClr val="990033"/>
                </a:solidFill>
                <a:ea typeface="楷体_GB2312" charset="0"/>
              </a:rPr>
              <a:t>；它在</a:t>
            </a:r>
            <a:r>
              <a:rPr lang="en-US" altLang="zh-CN" sz="2400" b="1">
                <a:solidFill>
                  <a:srgbClr val="990033"/>
                </a:solidFill>
                <a:ea typeface="楷体_GB2312" charset="0"/>
              </a:rPr>
              <a:t>H</a:t>
            </a:r>
            <a:r>
              <a:rPr lang="zh-CN" altLang="en-US" sz="2400" b="1">
                <a:solidFill>
                  <a:srgbClr val="990033"/>
                </a:solidFill>
                <a:ea typeface="楷体_GB2312" charset="0"/>
              </a:rPr>
              <a:t>下无前驱</a:t>
            </a:r>
          </a:p>
          <a:p>
            <a:pPr eaLnBrk="1" hangingPunct="1">
              <a:lnSpc>
                <a:spcPct val="105000"/>
              </a:lnSpc>
              <a:spcAft>
                <a:spcPct val="20000"/>
              </a:spcAft>
              <a:defRPr/>
            </a:pPr>
            <a:r>
              <a:rPr lang="zh-CN" altLang="en-US" sz="2400" b="1">
                <a:solidFill>
                  <a:srgbClr val="990033"/>
                </a:solidFill>
                <a:ea typeface="楷体_GB2312" charset="0"/>
              </a:rPr>
              <a:t>  </a:t>
            </a:r>
            <a:r>
              <a:rPr lang="en-US" altLang="zh-CN" sz="2400" b="1">
                <a:solidFill>
                  <a:srgbClr val="990033"/>
                </a:solidFill>
                <a:ea typeface="楷体_GB2312" charset="0"/>
              </a:rPr>
              <a:t>(2) </a:t>
            </a:r>
            <a:r>
              <a:rPr lang="zh-CN" altLang="en-US" sz="2400" b="1">
                <a:solidFill>
                  <a:srgbClr val="990033"/>
                </a:solidFill>
                <a:ea typeface="楷体_GB2312" charset="0"/>
              </a:rPr>
              <a:t>若</a:t>
            </a:r>
            <a:r>
              <a:rPr lang="en-US" altLang="zh-CN" sz="2400" b="1">
                <a:solidFill>
                  <a:srgbClr val="990033"/>
                </a:solidFill>
                <a:ea typeface="楷体_GB2312" charset="0"/>
              </a:rPr>
              <a:t>D- </a:t>
            </a:r>
            <a:r>
              <a:rPr lang="en-US" altLang="zh-CN" sz="2400" b="1">
                <a:solidFill>
                  <a:srgbClr val="990033"/>
                </a:solidFill>
              </a:rPr>
              <a:t>{root} </a:t>
            </a:r>
            <a:r>
              <a:rPr lang="en-US" altLang="zh-CN" sz="2400" b="1">
                <a:solidFill>
                  <a:srgbClr val="990000"/>
                </a:solidFill>
              </a:rPr>
              <a:t>≠</a:t>
            </a:r>
            <a:r>
              <a:rPr lang="en-US" altLang="zh-CN" sz="2400" b="1">
                <a:solidFill>
                  <a:srgbClr val="990000"/>
                </a:solidFill>
                <a:latin typeface="宋体" charset="-122"/>
              </a:rPr>
              <a:t>Ø</a:t>
            </a:r>
            <a:r>
              <a:rPr lang="zh-CN" altLang="en-US" sz="2400" b="1">
                <a:solidFill>
                  <a:srgbClr val="990033"/>
                </a:solidFill>
                <a:ea typeface="楷体_GB2312" charset="0"/>
              </a:rPr>
              <a:t>，则存在</a:t>
            </a:r>
            <a:r>
              <a:rPr lang="en-US" altLang="zh-CN" sz="2400" b="1">
                <a:solidFill>
                  <a:srgbClr val="990033"/>
                </a:solidFill>
                <a:latin typeface="楷体_GB2312" charset="0"/>
                <a:ea typeface="楷体_GB2312" charset="0"/>
              </a:rPr>
              <a:t>D</a:t>
            </a:r>
            <a:r>
              <a:rPr lang="en-US" altLang="zh-CN" sz="2400" b="1">
                <a:solidFill>
                  <a:srgbClr val="990033"/>
                </a:solidFill>
              </a:rPr>
              <a:t>- {root}= {</a:t>
            </a:r>
            <a:r>
              <a:rPr lang="en-US" altLang="zh-CN" sz="2400"/>
              <a:t> </a:t>
            </a:r>
            <a:r>
              <a:rPr lang="en-US" altLang="zh-CN" sz="2400" b="1">
                <a:solidFill>
                  <a:srgbClr val="990033"/>
                </a:solidFill>
                <a:ea typeface="楷体_GB2312" charset="0"/>
              </a:rPr>
              <a:t>D</a:t>
            </a:r>
            <a:r>
              <a:rPr lang="en-US" altLang="zh-CN" sz="2400" b="1" baseline="-25000">
                <a:solidFill>
                  <a:srgbClr val="990033"/>
                </a:solidFill>
                <a:ea typeface="楷体_GB2312" charset="0"/>
              </a:rPr>
              <a:t>l</a:t>
            </a:r>
            <a:r>
              <a:rPr lang="en-US" altLang="zh-CN" sz="2400" b="1">
                <a:solidFill>
                  <a:srgbClr val="990033"/>
                </a:solidFill>
                <a:ea typeface="楷体_GB2312" charset="0"/>
              </a:rPr>
              <a:t>, D</a:t>
            </a:r>
            <a:r>
              <a:rPr lang="en-US" altLang="zh-CN" sz="2400" b="1" baseline="-25000">
                <a:solidFill>
                  <a:srgbClr val="990033"/>
                </a:solidFill>
                <a:ea typeface="楷体_GB2312" charset="0"/>
              </a:rPr>
              <a:t>r</a:t>
            </a:r>
            <a:r>
              <a:rPr lang="en-US" altLang="zh-CN" sz="2400" b="1">
                <a:solidFill>
                  <a:srgbClr val="990033"/>
                </a:solidFill>
              </a:rPr>
              <a:t>}</a:t>
            </a:r>
            <a:r>
              <a:rPr lang="en-US" altLang="zh-CN" sz="2400" b="1">
                <a:solidFill>
                  <a:srgbClr val="990033"/>
                </a:solidFill>
                <a:ea typeface="楷体_GB2312" charset="0"/>
              </a:rPr>
              <a:t>, </a:t>
            </a:r>
            <a:r>
              <a:rPr lang="zh-CN" altLang="en-US" sz="2400" b="1">
                <a:solidFill>
                  <a:srgbClr val="990033"/>
                </a:solidFill>
                <a:ea typeface="楷体_GB2312" charset="0"/>
              </a:rPr>
              <a:t>且</a:t>
            </a:r>
            <a:r>
              <a:rPr lang="en-US" altLang="zh-CN" sz="2400" b="1">
                <a:solidFill>
                  <a:srgbClr val="990033"/>
                </a:solidFill>
                <a:latin typeface="宋体" charset="-122"/>
              </a:rPr>
              <a:t>D</a:t>
            </a:r>
            <a:r>
              <a:rPr lang="en-US" altLang="zh-CN" sz="2400" b="1" baseline="-25000">
                <a:solidFill>
                  <a:srgbClr val="990033"/>
                </a:solidFill>
                <a:latin typeface="宋体" charset="-122"/>
              </a:rPr>
              <a:t>l</a:t>
            </a:r>
            <a:r>
              <a:rPr lang="en-US" altLang="en-US" sz="2400" b="1">
                <a:latin typeface="宋体" charset="-122"/>
              </a:rPr>
              <a:t>∩</a:t>
            </a:r>
            <a:r>
              <a:rPr lang="en-US" altLang="zh-CN" sz="2400" b="1">
                <a:solidFill>
                  <a:srgbClr val="990033"/>
                </a:solidFill>
                <a:latin typeface="宋体" charset="-122"/>
              </a:rPr>
              <a:t> D</a:t>
            </a:r>
            <a:r>
              <a:rPr lang="en-US" altLang="zh-CN" sz="2400" b="1" baseline="-25000">
                <a:solidFill>
                  <a:srgbClr val="990033"/>
                </a:solidFill>
                <a:latin typeface="宋体" charset="-122"/>
              </a:rPr>
              <a:t>r</a:t>
            </a:r>
            <a:r>
              <a:rPr lang="en-US" altLang="zh-CN" sz="2400" b="1">
                <a:solidFill>
                  <a:srgbClr val="990033"/>
                </a:solidFill>
                <a:latin typeface="宋体" charset="-122"/>
              </a:rPr>
              <a:t>= </a:t>
            </a:r>
            <a:r>
              <a:rPr lang="en-US" altLang="zh-CN" sz="2400" b="1">
                <a:solidFill>
                  <a:srgbClr val="990000"/>
                </a:solidFill>
                <a:latin typeface="宋体" charset="-122"/>
              </a:rPr>
              <a:t>Ø;</a:t>
            </a:r>
          </a:p>
          <a:p>
            <a:pPr eaLnBrk="1" hangingPunct="1">
              <a:lnSpc>
                <a:spcPct val="105000"/>
              </a:lnSpc>
              <a:spcAft>
                <a:spcPct val="20000"/>
              </a:spcAft>
              <a:defRPr/>
            </a:pPr>
            <a:r>
              <a:rPr lang="en-US" altLang="zh-CN" sz="2400" b="1">
                <a:solidFill>
                  <a:srgbClr val="990033"/>
                </a:solidFill>
                <a:ea typeface="楷体_GB2312" charset="0"/>
              </a:rPr>
              <a:t>  (3) </a:t>
            </a:r>
            <a:r>
              <a:rPr lang="zh-CN" altLang="en-US" sz="2400" b="1">
                <a:solidFill>
                  <a:srgbClr val="990033"/>
                </a:solidFill>
                <a:ea typeface="楷体_GB2312" charset="0"/>
              </a:rPr>
              <a:t>若</a:t>
            </a:r>
            <a:r>
              <a:rPr lang="en-US" altLang="zh-CN" sz="2400" b="1">
                <a:solidFill>
                  <a:srgbClr val="990033"/>
                </a:solidFill>
                <a:latin typeface="楷体_GB2312" charset="0"/>
                <a:ea typeface="楷体_GB2312" charset="0"/>
              </a:rPr>
              <a:t>D</a:t>
            </a:r>
            <a:r>
              <a:rPr lang="en-US" altLang="zh-CN" sz="2400" b="1" baseline="-25000">
                <a:solidFill>
                  <a:srgbClr val="990033"/>
                </a:solidFill>
                <a:latin typeface="楷体_GB2312" charset="0"/>
                <a:ea typeface="楷体_GB2312" charset="0"/>
              </a:rPr>
              <a:t>l </a:t>
            </a:r>
            <a:r>
              <a:rPr lang="en-US" altLang="zh-CN" sz="2400" b="1">
                <a:solidFill>
                  <a:srgbClr val="990000"/>
                </a:solidFill>
              </a:rPr>
              <a:t>≠</a:t>
            </a:r>
            <a:r>
              <a:rPr lang="en-US" altLang="zh-CN" sz="2400" b="1">
                <a:solidFill>
                  <a:srgbClr val="990000"/>
                </a:solidFill>
                <a:latin typeface="宋体" charset="-122"/>
              </a:rPr>
              <a:t>Ø</a:t>
            </a:r>
            <a:r>
              <a:rPr lang="en-US" altLang="zh-CN" sz="2400"/>
              <a:t> </a:t>
            </a:r>
            <a:r>
              <a:rPr lang="zh-CN" altLang="en-US" sz="2400" b="1">
                <a:solidFill>
                  <a:srgbClr val="990000"/>
                </a:solidFill>
                <a:latin typeface="楷体_GB2312" charset="0"/>
                <a:ea typeface="楷体_GB2312" charset="0"/>
              </a:rPr>
              <a:t>，则</a:t>
            </a:r>
            <a:r>
              <a:rPr lang="en-US" altLang="zh-CN" sz="2400" b="1">
                <a:solidFill>
                  <a:srgbClr val="990000"/>
                </a:solidFill>
                <a:latin typeface="楷体_GB2312" charset="0"/>
                <a:ea typeface="楷体_GB2312" charset="0"/>
              </a:rPr>
              <a:t>D</a:t>
            </a:r>
            <a:r>
              <a:rPr lang="en-US" altLang="zh-CN" sz="2400" b="1" baseline="-25000">
                <a:solidFill>
                  <a:srgbClr val="990000"/>
                </a:solidFill>
                <a:latin typeface="楷体_GB2312" charset="0"/>
                <a:ea typeface="楷体_GB2312" charset="0"/>
              </a:rPr>
              <a:t>l</a:t>
            </a:r>
            <a:r>
              <a:rPr lang="zh-CN" altLang="en-US" sz="2400" b="1">
                <a:solidFill>
                  <a:srgbClr val="990000"/>
                </a:solidFill>
                <a:latin typeface="楷体_GB2312" charset="0"/>
                <a:ea typeface="楷体_GB2312" charset="0"/>
              </a:rPr>
              <a:t>中存在惟一的元素</a:t>
            </a:r>
            <a:r>
              <a:rPr lang="en-US" altLang="zh-CN" sz="2400" b="1">
                <a:solidFill>
                  <a:srgbClr val="990000"/>
                </a:solidFill>
                <a:latin typeface="楷体_GB2312" charset="0"/>
                <a:ea typeface="楷体_GB2312" charset="0"/>
              </a:rPr>
              <a:t>x</a:t>
            </a:r>
            <a:r>
              <a:rPr lang="en-US" altLang="zh-CN" sz="2400" b="1" baseline="-25000">
                <a:solidFill>
                  <a:srgbClr val="990000"/>
                </a:solidFill>
                <a:latin typeface="楷体_GB2312" charset="0"/>
                <a:ea typeface="楷体_GB2312" charset="0"/>
              </a:rPr>
              <a:t>l</a:t>
            </a:r>
            <a:r>
              <a:rPr lang="en-US" altLang="zh-CN" sz="2400" b="1">
                <a:solidFill>
                  <a:srgbClr val="990000"/>
                </a:solidFill>
                <a:latin typeface="楷体_GB2312" charset="0"/>
                <a:ea typeface="楷体_GB2312" charset="0"/>
              </a:rPr>
              <a:t>,</a:t>
            </a:r>
            <a:r>
              <a:rPr lang="en-US" altLang="zh-CN" sz="2400" b="1">
                <a:solidFill>
                  <a:srgbClr val="990000"/>
                </a:solidFill>
              </a:rPr>
              <a:t>&lt;root,x</a:t>
            </a:r>
            <a:r>
              <a:rPr lang="en-US" altLang="zh-CN" sz="2400" b="1" baseline="-25000">
                <a:solidFill>
                  <a:srgbClr val="990000"/>
                </a:solidFill>
              </a:rPr>
              <a:t>l</a:t>
            </a:r>
            <a:r>
              <a:rPr lang="en-US" altLang="zh-CN" sz="2400" b="1">
                <a:solidFill>
                  <a:srgbClr val="990000"/>
                </a:solidFill>
              </a:rPr>
              <a:t>&gt;</a:t>
            </a:r>
            <a:r>
              <a:rPr lang="en-US" altLang="zh-CN" sz="2400" b="1">
                <a:ea typeface="楷体_GB2312" charset="0"/>
              </a:rPr>
              <a:t>∈</a:t>
            </a:r>
            <a:r>
              <a:rPr lang="en-US" altLang="zh-CN" sz="2400" b="1">
                <a:solidFill>
                  <a:srgbClr val="990000"/>
                </a:solidFill>
                <a:ea typeface="楷体_GB2312" charset="0"/>
              </a:rPr>
              <a:t>H</a:t>
            </a:r>
            <a:r>
              <a:rPr lang="zh-CN" altLang="en-US" sz="2400" b="1">
                <a:solidFill>
                  <a:srgbClr val="990000"/>
                </a:solidFill>
                <a:ea typeface="楷体_GB2312" charset="0"/>
              </a:rPr>
              <a:t>，且存在</a:t>
            </a:r>
            <a:r>
              <a:rPr lang="en-US" altLang="zh-CN" sz="2400" b="1">
                <a:solidFill>
                  <a:srgbClr val="990000"/>
                </a:solidFill>
                <a:ea typeface="楷体_GB2312" charset="0"/>
              </a:rPr>
              <a:t>D</a:t>
            </a:r>
            <a:r>
              <a:rPr lang="en-US" altLang="zh-CN" sz="2400" b="1" baseline="-25000">
                <a:solidFill>
                  <a:srgbClr val="990000"/>
                </a:solidFill>
                <a:ea typeface="楷体_GB2312" charset="0"/>
              </a:rPr>
              <a:t>l</a:t>
            </a:r>
            <a:r>
              <a:rPr lang="zh-CN" altLang="en-US" sz="2400" b="1">
                <a:solidFill>
                  <a:srgbClr val="990000"/>
                </a:solidFill>
                <a:ea typeface="楷体_GB2312" charset="0"/>
              </a:rPr>
              <a:t>上的关系</a:t>
            </a:r>
            <a:r>
              <a:rPr lang="en-US" altLang="zh-CN" sz="2400" b="1">
                <a:solidFill>
                  <a:srgbClr val="990000"/>
                </a:solidFill>
                <a:ea typeface="楷体_GB2312" charset="0"/>
              </a:rPr>
              <a:t>H</a:t>
            </a:r>
            <a:r>
              <a:rPr lang="en-US" altLang="zh-CN" sz="2400" b="1" baseline="-25000">
                <a:solidFill>
                  <a:srgbClr val="990000"/>
                </a:solidFill>
                <a:ea typeface="楷体_GB2312" charset="0"/>
              </a:rPr>
              <a:t>l</a:t>
            </a:r>
            <a:r>
              <a:rPr lang="en-US" altLang="en-US" sz="2400" b="1"/>
              <a:t>∈</a:t>
            </a:r>
            <a:r>
              <a:rPr lang="en-US" altLang="zh-CN" sz="2400" b="1">
                <a:solidFill>
                  <a:srgbClr val="990000"/>
                </a:solidFill>
                <a:ea typeface="楷体_GB2312" charset="0"/>
              </a:rPr>
              <a:t>H</a:t>
            </a:r>
            <a:r>
              <a:rPr lang="zh-CN" altLang="en-US" sz="2400" b="1">
                <a:solidFill>
                  <a:srgbClr val="990000"/>
                </a:solidFill>
                <a:ea typeface="楷体_GB2312" charset="0"/>
              </a:rPr>
              <a:t>；</a:t>
            </a:r>
            <a:r>
              <a:rPr lang="zh-CN" altLang="en-US" sz="2400" b="1">
                <a:solidFill>
                  <a:srgbClr val="990033"/>
                </a:solidFill>
                <a:latin typeface="楷体_GB2312" charset="0"/>
                <a:ea typeface="楷体_GB2312" charset="0"/>
              </a:rPr>
              <a:t>若</a:t>
            </a:r>
            <a:r>
              <a:rPr lang="en-US" altLang="zh-CN" sz="2400" b="1">
                <a:solidFill>
                  <a:srgbClr val="990033"/>
                </a:solidFill>
                <a:latin typeface="楷体_GB2312" charset="0"/>
                <a:ea typeface="楷体_GB2312" charset="0"/>
              </a:rPr>
              <a:t>D</a:t>
            </a:r>
            <a:r>
              <a:rPr lang="en-US" altLang="zh-CN" sz="2400" b="1" baseline="-25000">
                <a:solidFill>
                  <a:srgbClr val="990033"/>
                </a:solidFill>
                <a:latin typeface="楷体_GB2312" charset="0"/>
                <a:ea typeface="楷体_GB2312" charset="0"/>
              </a:rPr>
              <a:t>r</a:t>
            </a:r>
            <a:r>
              <a:rPr lang="en-US" altLang="zh-CN" sz="2400" b="1">
                <a:solidFill>
                  <a:srgbClr val="990033"/>
                </a:solidFill>
                <a:latin typeface="楷体_GB2312" charset="0"/>
                <a:ea typeface="楷体_GB2312" charset="0"/>
              </a:rPr>
              <a:t> </a:t>
            </a:r>
            <a:r>
              <a:rPr lang="en-US" altLang="zh-CN" sz="2400" b="1">
                <a:solidFill>
                  <a:srgbClr val="990000"/>
                </a:solidFill>
                <a:latin typeface="宋体" charset="-122"/>
              </a:rPr>
              <a:t>≠Ø</a:t>
            </a:r>
            <a:r>
              <a:rPr lang="en-US" altLang="zh-CN" sz="2400">
                <a:latin typeface="楷体_GB2312" charset="0"/>
                <a:ea typeface="楷体_GB2312" charset="0"/>
              </a:rPr>
              <a:t> </a:t>
            </a:r>
            <a:r>
              <a:rPr lang="zh-CN" altLang="en-US" sz="2400" b="1">
                <a:solidFill>
                  <a:srgbClr val="990000"/>
                </a:solidFill>
                <a:latin typeface="楷体_GB2312" charset="0"/>
                <a:ea typeface="楷体_GB2312" charset="0"/>
              </a:rPr>
              <a:t>，则</a:t>
            </a:r>
            <a:r>
              <a:rPr lang="en-US" altLang="zh-CN" sz="2400" b="1">
                <a:solidFill>
                  <a:srgbClr val="990000"/>
                </a:solidFill>
                <a:latin typeface="楷体_GB2312" charset="0"/>
                <a:ea typeface="楷体_GB2312" charset="0"/>
              </a:rPr>
              <a:t>D</a:t>
            </a:r>
            <a:r>
              <a:rPr lang="en-US" altLang="zh-CN" sz="2400" b="1" baseline="-25000">
                <a:solidFill>
                  <a:srgbClr val="990000"/>
                </a:solidFill>
                <a:latin typeface="楷体_GB2312" charset="0"/>
                <a:ea typeface="楷体_GB2312" charset="0"/>
              </a:rPr>
              <a:t>r</a:t>
            </a:r>
            <a:r>
              <a:rPr lang="zh-CN" altLang="en-US" sz="2400" b="1">
                <a:solidFill>
                  <a:srgbClr val="990000"/>
                </a:solidFill>
                <a:latin typeface="楷体_GB2312" charset="0"/>
                <a:ea typeface="楷体_GB2312" charset="0"/>
              </a:rPr>
              <a:t>中存在惟一的元素</a:t>
            </a:r>
            <a:r>
              <a:rPr lang="en-US" altLang="zh-CN" sz="2400" b="1">
                <a:solidFill>
                  <a:srgbClr val="990000"/>
                </a:solidFill>
                <a:latin typeface="楷体_GB2312" charset="0"/>
                <a:ea typeface="楷体_GB2312" charset="0"/>
              </a:rPr>
              <a:t>x</a:t>
            </a:r>
            <a:r>
              <a:rPr lang="en-US" altLang="zh-CN" sz="2400" b="1" baseline="-25000">
                <a:solidFill>
                  <a:srgbClr val="990000"/>
                </a:solidFill>
                <a:latin typeface="楷体_GB2312" charset="0"/>
                <a:ea typeface="楷体_GB2312" charset="0"/>
              </a:rPr>
              <a:t>r</a:t>
            </a:r>
            <a:r>
              <a:rPr lang="en-US" altLang="zh-CN" sz="2400" b="1">
                <a:solidFill>
                  <a:srgbClr val="990000"/>
                </a:solidFill>
                <a:latin typeface="楷体_GB2312" charset="0"/>
                <a:ea typeface="楷体_GB2312" charset="0"/>
              </a:rPr>
              <a:t>,&lt;root,x</a:t>
            </a:r>
            <a:r>
              <a:rPr lang="en-US" altLang="zh-CN" sz="2400" b="1" baseline="-25000">
                <a:solidFill>
                  <a:srgbClr val="990000"/>
                </a:solidFill>
                <a:latin typeface="楷体_GB2312" charset="0"/>
                <a:ea typeface="楷体_GB2312" charset="0"/>
              </a:rPr>
              <a:t>r</a:t>
            </a:r>
            <a:r>
              <a:rPr lang="en-US" altLang="zh-CN" sz="2400" b="1">
                <a:solidFill>
                  <a:srgbClr val="990000"/>
                </a:solidFill>
                <a:latin typeface="楷体_GB2312" charset="0"/>
                <a:ea typeface="楷体_GB2312" charset="0"/>
              </a:rPr>
              <a:t>&gt;</a:t>
            </a:r>
            <a:r>
              <a:rPr lang="en-US" altLang="zh-CN" sz="2400" b="1">
                <a:latin typeface="楷体_GB2312" charset="0"/>
                <a:ea typeface="楷体_GB2312" charset="0"/>
              </a:rPr>
              <a:t>∈</a:t>
            </a:r>
            <a:r>
              <a:rPr lang="en-US" altLang="zh-CN" sz="2400" b="1">
                <a:solidFill>
                  <a:srgbClr val="990000"/>
                </a:solidFill>
                <a:latin typeface="楷体_GB2312" charset="0"/>
                <a:ea typeface="楷体_GB2312" charset="0"/>
              </a:rPr>
              <a:t>H</a:t>
            </a:r>
            <a:r>
              <a:rPr lang="zh-CN" altLang="en-US" sz="2400" b="1">
                <a:solidFill>
                  <a:srgbClr val="990000"/>
                </a:solidFill>
                <a:latin typeface="楷体_GB2312" charset="0"/>
                <a:ea typeface="楷体_GB2312" charset="0"/>
              </a:rPr>
              <a:t>，且存在</a:t>
            </a:r>
            <a:r>
              <a:rPr lang="en-US" altLang="zh-CN" sz="2400" b="1">
                <a:solidFill>
                  <a:srgbClr val="990000"/>
                </a:solidFill>
                <a:latin typeface="楷体_GB2312" charset="0"/>
                <a:ea typeface="楷体_GB2312" charset="0"/>
              </a:rPr>
              <a:t>D</a:t>
            </a:r>
            <a:r>
              <a:rPr lang="en-US" altLang="zh-CN" sz="2400" b="1" baseline="-25000">
                <a:solidFill>
                  <a:srgbClr val="990000"/>
                </a:solidFill>
                <a:latin typeface="楷体_GB2312" charset="0"/>
                <a:ea typeface="楷体_GB2312" charset="0"/>
              </a:rPr>
              <a:t>r</a:t>
            </a:r>
            <a:r>
              <a:rPr lang="zh-CN" altLang="en-US" sz="2400" b="1">
                <a:solidFill>
                  <a:srgbClr val="990000"/>
                </a:solidFill>
                <a:latin typeface="楷体_GB2312" charset="0"/>
                <a:ea typeface="楷体_GB2312" charset="0"/>
              </a:rPr>
              <a:t>上的关系</a:t>
            </a:r>
            <a:r>
              <a:rPr lang="en-US" altLang="zh-CN" sz="2400" b="1">
                <a:solidFill>
                  <a:srgbClr val="990000"/>
                </a:solidFill>
                <a:latin typeface="楷体_GB2312" charset="0"/>
                <a:ea typeface="楷体_GB2312" charset="0"/>
              </a:rPr>
              <a:t>H</a:t>
            </a:r>
            <a:r>
              <a:rPr lang="en-US" altLang="zh-CN" sz="2400" b="1" baseline="-25000">
                <a:solidFill>
                  <a:srgbClr val="990000"/>
                </a:solidFill>
                <a:latin typeface="楷体_GB2312" charset="0"/>
                <a:ea typeface="楷体_GB2312" charset="0"/>
              </a:rPr>
              <a:t>r</a:t>
            </a:r>
            <a:r>
              <a:rPr lang="en-US" altLang="en-US" sz="2400" b="1">
                <a:latin typeface="楷体_GB2312" charset="0"/>
                <a:ea typeface="楷体_GB2312" charset="0"/>
              </a:rPr>
              <a:t>∈</a:t>
            </a:r>
            <a:r>
              <a:rPr lang="en-US" altLang="zh-CN" sz="2400" b="1">
                <a:solidFill>
                  <a:srgbClr val="990000"/>
                </a:solidFill>
                <a:latin typeface="楷体_GB2312" charset="0"/>
                <a:ea typeface="楷体_GB2312" charset="0"/>
              </a:rPr>
              <a:t>H</a:t>
            </a:r>
            <a:r>
              <a:rPr lang="zh-CN" altLang="en-US" sz="2400" b="1">
                <a:solidFill>
                  <a:srgbClr val="990000"/>
                </a:solidFill>
                <a:latin typeface="楷体_GB2312" charset="0"/>
                <a:ea typeface="楷体_GB2312" charset="0"/>
              </a:rPr>
              <a:t>； </a:t>
            </a:r>
          </a:p>
          <a:p>
            <a:pPr eaLnBrk="1" hangingPunct="1">
              <a:lnSpc>
                <a:spcPct val="105000"/>
              </a:lnSpc>
              <a:spcAft>
                <a:spcPct val="20000"/>
              </a:spcAft>
              <a:defRPr/>
            </a:pPr>
            <a:r>
              <a:rPr lang="zh-CN" altLang="en-US" sz="2400" b="1">
                <a:solidFill>
                  <a:srgbClr val="990000"/>
                </a:solidFill>
                <a:latin typeface="楷体_GB2312" charset="0"/>
                <a:ea typeface="楷体_GB2312" charset="0"/>
              </a:rPr>
              <a:t>       </a:t>
            </a:r>
            <a:r>
              <a:rPr lang="en-US" altLang="zh-CN" sz="2400" b="1">
                <a:solidFill>
                  <a:srgbClr val="990000"/>
                </a:solidFill>
                <a:latin typeface="楷体_GB2312" charset="0"/>
                <a:ea typeface="楷体_GB2312" charset="0"/>
              </a:rPr>
              <a:t>H=</a:t>
            </a:r>
            <a:r>
              <a:rPr lang="en-US" altLang="zh-CN" sz="2400" b="1">
                <a:solidFill>
                  <a:srgbClr val="990033"/>
                </a:solidFill>
                <a:latin typeface="宋体" charset="-122"/>
              </a:rPr>
              <a:t>{</a:t>
            </a:r>
            <a:r>
              <a:rPr lang="en-US" altLang="zh-CN" sz="2400" b="1">
                <a:solidFill>
                  <a:srgbClr val="990000"/>
                </a:solidFill>
                <a:latin typeface="宋体" charset="-122"/>
              </a:rPr>
              <a:t>&lt;root,x</a:t>
            </a:r>
            <a:r>
              <a:rPr lang="en-US" altLang="zh-CN" sz="2400" b="1" baseline="-25000">
                <a:solidFill>
                  <a:srgbClr val="990000"/>
                </a:solidFill>
                <a:latin typeface="宋体" charset="-122"/>
              </a:rPr>
              <a:t>l</a:t>
            </a:r>
            <a:r>
              <a:rPr lang="en-US" altLang="zh-CN" sz="2400" b="1">
                <a:solidFill>
                  <a:srgbClr val="990000"/>
                </a:solidFill>
                <a:latin typeface="宋体" charset="-122"/>
              </a:rPr>
              <a:t>&gt;,&lt;root,x</a:t>
            </a:r>
            <a:r>
              <a:rPr lang="en-US" altLang="zh-CN" sz="2400" b="1" baseline="-25000">
                <a:solidFill>
                  <a:srgbClr val="990000"/>
                </a:solidFill>
                <a:latin typeface="宋体" charset="-122"/>
              </a:rPr>
              <a:t>r</a:t>
            </a:r>
            <a:r>
              <a:rPr lang="en-US" altLang="zh-CN" sz="2400" b="1">
                <a:solidFill>
                  <a:srgbClr val="990000"/>
                </a:solidFill>
                <a:latin typeface="宋体" charset="-122"/>
              </a:rPr>
              <a:t>&gt;,H</a:t>
            </a:r>
            <a:r>
              <a:rPr lang="en-US" altLang="zh-CN" sz="2400" b="1" baseline="-25000">
                <a:solidFill>
                  <a:srgbClr val="990000"/>
                </a:solidFill>
                <a:latin typeface="宋体" charset="-122"/>
              </a:rPr>
              <a:t>l</a:t>
            </a:r>
            <a:r>
              <a:rPr lang="en-US" altLang="zh-CN" sz="2400" b="1">
                <a:solidFill>
                  <a:srgbClr val="990000"/>
                </a:solidFill>
                <a:latin typeface="宋体" charset="-122"/>
              </a:rPr>
              <a:t>,H</a:t>
            </a:r>
            <a:r>
              <a:rPr lang="en-US" altLang="zh-CN" sz="2400" b="1" baseline="-25000">
                <a:solidFill>
                  <a:srgbClr val="990000"/>
                </a:solidFill>
                <a:latin typeface="宋体" charset="-122"/>
              </a:rPr>
              <a:t>R</a:t>
            </a:r>
            <a:r>
              <a:rPr lang="en-US" altLang="zh-CN" sz="2400" b="1">
                <a:solidFill>
                  <a:srgbClr val="990033"/>
                </a:solidFill>
                <a:latin typeface="宋体" charset="-122"/>
              </a:rPr>
              <a:t>}</a:t>
            </a:r>
            <a:r>
              <a:rPr lang="en-US" altLang="zh-CN" sz="2400">
                <a:latin typeface="宋体" charset="-122"/>
              </a:rPr>
              <a:t> </a:t>
            </a:r>
            <a:r>
              <a:rPr lang="zh-CN" altLang="en-US" sz="2400">
                <a:solidFill>
                  <a:srgbClr val="990000"/>
                </a:solidFill>
                <a:latin typeface="宋体" charset="-122"/>
              </a:rPr>
              <a:t>；</a:t>
            </a:r>
          </a:p>
          <a:p>
            <a:pPr eaLnBrk="1" hangingPunct="1">
              <a:lnSpc>
                <a:spcPct val="105000"/>
              </a:lnSpc>
              <a:spcAft>
                <a:spcPct val="20000"/>
              </a:spcAft>
              <a:defRPr/>
            </a:pPr>
            <a:r>
              <a:rPr lang="zh-CN" altLang="en-US" sz="2400" b="1">
                <a:solidFill>
                  <a:srgbClr val="990000"/>
                </a:solidFill>
                <a:latin typeface="宋体" charset="-122"/>
              </a:rPr>
              <a:t>（</a:t>
            </a:r>
            <a:r>
              <a:rPr lang="en-US" altLang="zh-CN" sz="2400" b="1">
                <a:solidFill>
                  <a:srgbClr val="990000"/>
                </a:solidFill>
                <a:latin typeface="宋体" charset="-122"/>
              </a:rPr>
              <a:t>4</a:t>
            </a:r>
            <a:r>
              <a:rPr lang="zh-CN" altLang="en-US" sz="2400" b="1">
                <a:solidFill>
                  <a:srgbClr val="990000"/>
                </a:solidFill>
                <a:latin typeface="宋体" charset="-122"/>
              </a:rPr>
              <a:t>）</a:t>
            </a:r>
            <a:r>
              <a:rPr lang="en-US" altLang="zh-CN" sz="2400" b="1">
                <a:solidFill>
                  <a:srgbClr val="990000"/>
                </a:solidFill>
                <a:latin typeface="楷体_GB2312" charset="0"/>
                <a:ea typeface="楷体_GB2312" charset="0"/>
              </a:rPr>
              <a:t>(</a:t>
            </a:r>
            <a:r>
              <a:rPr lang="en-US" altLang="zh-CN" sz="2400" b="1">
                <a:solidFill>
                  <a:srgbClr val="990000"/>
                </a:solidFill>
                <a:latin typeface="宋体" charset="-122"/>
              </a:rPr>
              <a:t>D</a:t>
            </a:r>
            <a:r>
              <a:rPr lang="en-US" altLang="zh-CN" sz="2400" b="1" baseline="-25000">
                <a:solidFill>
                  <a:srgbClr val="990000"/>
                </a:solidFill>
                <a:latin typeface="宋体" charset="-122"/>
              </a:rPr>
              <a:t>l</a:t>
            </a:r>
            <a:r>
              <a:rPr lang="en-US" altLang="zh-CN" sz="2400" b="1">
                <a:solidFill>
                  <a:srgbClr val="990000"/>
                </a:solidFill>
                <a:latin typeface="宋体" charset="-122"/>
              </a:rPr>
              <a:t>,</a:t>
            </a:r>
            <a:r>
              <a:rPr lang="en-US" altLang="zh-CN" sz="2400" b="1">
                <a:solidFill>
                  <a:srgbClr val="990033"/>
                </a:solidFill>
                <a:latin typeface="宋体" charset="-122"/>
              </a:rPr>
              <a:t>{H</a:t>
            </a:r>
            <a:r>
              <a:rPr lang="en-US" altLang="zh-CN" sz="2400" b="1" baseline="-25000">
                <a:solidFill>
                  <a:srgbClr val="990033"/>
                </a:solidFill>
                <a:latin typeface="宋体" charset="-122"/>
              </a:rPr>
              <a:t>l</a:t>
            </a:r>
            <a:r>
              <a:rPr lang="en-US" altLang="zh-CN" sz="2400" b="1">
                <a:solidFill>
                  <a:srgbClr val="990033"/>
                </a:solidFill>
                <a:latin typeface="楷体_GB2312" charset="0"/>
                <a:ea typeface="楷体_GB2312" charset="0"/>
              </a:rPr>
              <a:t>})</a:t>
            </a:r>
            <a:r>
              <a:rPr lang="zh-CN" altLang="en-US" sz="2400" b="1">
                <a:solidFill>
                  <a:srgbClr val="990033"/>
                </a:solidFill>
                <a:latin typeface="楷体_GB2312" charset="0"/>
                <a:ea typeface="楷体_GB2312" charset="0"/>
              </a:rPr>
              <a:t>是一棵符合本定义的二叉树，称为根的左子树， </a:t>
            </a:r>
            <a:r>
              <a:rPr lang="en-US" altLang="zh-CN" sz="2400" b="1">
                <a:solidFill>
                  <a:srgbClr val="990000"/>
                </a:solidFill>
                <a:latin typeface="楷体_GB2312" charset="0"/>
                <a:ea typeface="楷体_GB2312" charset="0"/>
              </a:rPr>
              <a:t>(D</a:t>
            </a:r>
            <a:r>
              <a:rPr lang="en-US" altLang="zh-CN" sz="2400" b="1" baseline="-25000">
                <a:solidFill>
                  <a:srgbClr val="990000"/>
                </a:solidFill>
                <a:latin typeface="楷体_GB2312" charset="0"/>
                <a:ea typeface="楷体_GB2312" charset="0"/>
              </a:rPr>
              <a:t>r</a:t>
            </a:r>
            <a:r>
              <a:rPr lang="en-US" altLang="zh-CN" sz="2400" b="1">
                <a:solidFill>
                  <a:srgbClr val="990000"/>
                </a:solidFill>
                <a:latin typeface="楷体_GB2312" charset="0"/>
                <a:ea typeface="楷体_GB2312" charset="0"/>
              </a:rPr>
              <a:t>,</a:t>
            </a:r>
            <a:r>
              <a:rPr lang="en-US" altLang="zh-CN" sz="2400" b="1">
                <a:solidFill>
                  <a:srgbClr val="990033"/>
                </a:solidFill>
                <a:latin typeface="楷体_GB2312" charset="0"/>
                <a:ea typeface="楷体_GB2312" charset="0"/>
              </a:rPr>
              <a:t>{H</a:t>
            </a:r>
            <a:r>
              <a:rPr lang="en-US" altLang="zh-CN" sz="2400" b="1" baseline="-25000">
                <a:solidFill>
                  <a:srgbClr val="990033"/>
                </a:solidFill>
                <a:latin typeface="楷体_GB2312" charset="0"/>
                <a:ea typeface="楷体_GB2312" charset="0"/>
              </a:rPr>
              <a:t>r</a:t>
            </a:r>
            <a:r>
              <a:rPr lang="en-US" altLang="zh-CN" sz="2400" b="1">
                <a:solidFill>
                  <a:srgbClr val="990033"/>
                </a:solidFill>
                <a:latin typeface="楷体_GB2312" charset="0"/>
                <a:ea typeface="楷体_GB2312" charset="0"/>
              </a:rPr>
              <a:t>})</a:t>
            </a:r>
            <a:r>
              <a:rPr lang="zh-CN" altLang="en-US" sz="2400" b="1">
                <a:solidFill>
                  <a:srgbClr val="990033"/>
                </a:solidFill>
                <a:latin typeface="楷体_GB2312" charset="0"/>
                <a:ea typeface="楷体_GB2312" charset="0"/>
              </a:rPr>
              <a:t>是一棵符合本定义的二叉树，称为根的右子树，</a:t>
            </a:r>
            <a:r>
              <a:rPr lang="zh-CN" altLang="en-US" sz="2400">
                <a:latin typeface="楷体_GB2312" charset="0"/>
                <a:ea typeface="楷体_GB2312" charset="0"/>
              </a:rPr>
              <a:t> </a:t>
            </a:r>
          </a:p>
        </p:txBody>
      </p:sp>
      <p:sp>
        <p:nvSpPr>
          <p:cNvPr id="223237" name="Text Box 5"/>
          <p:cNvSpPr txBox="1">
            <a:spLocks noChangeArrowheads="1"/>
          </p:cNvSpPr>
          <p:nvPr/>
        </p:nvSpPr>
        <p:spPr bwMode="auto">
          <a:xfrm>
            <a:off x="152400" y="1341438"/>
            <a:ext cx="261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a:ea typeface="楷体_GB2312" charset="0"/>
              </a:rPr>
              <a:t> </a:t>
            </a:r>
            <a:r>
              <a:rPr lang="zh-CN" altLang="en-US" b="1">
                <a:solidFill>
                  <a:srgbClr val="FF0000"/>
                </a:solidFill>
                <a:ea typeface="楷体_GB2312" charset="0"/>
              </a:rPr>
              <a:t>数据关系 </a:t>
            </a:r>
            <a:r>
              <a:rPr lang="en-US" altLang="zh-CN">
                <a:solidFill>
                  <a:srgbClr val="FF0000"/>
                </a:solidFill>
                <a:ea typeface="楷体_GB2312" charset="0"/>
              </a:rPr>
              <a:t>R</a:t>
            </a:r>
            <a:r>
              <a:rPr lang="zh-CN" altLang="en-US">
                <a:solidFill>
                  <a:srgbClr val="FF0000"/>
                </a:solidFill>
                <a:ea typeface="楷体_GB2312" charset="0"/>
              </a:rPr>
              <a:t>：</a:t>
            </a:r>
          </a:p>
        </p:txBody>
      </p:sp>
      <p:sp>
        <p:nvSpPr>
          <p:cNvPr id="223239" name="Text Box 7"/>
          <p:cNvSpPr txBox="1">
            <a:spLocks noChangeArrowheads="1"/>
          </p:cNvSpPr>
          <p:nvPr/>
        </p:nvSpPr>
        <p:spPr bwMode="auto">
          <a:xfrm>
            <a:off x="323850" y="404813"/>
            <a:ext cx="3006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00"/>
                </a:solidFill>
                <a:ea typeface="楷体_GB2312" charset="0"/>
              </a:rPr>
              <a:t>ADT  BinaryTree</a:t>
            </a:r>
            <a:r>
              <a:rPr lang="en-US" altLang="zh-CN" b="1">
                <a:solidFill>
                  <a:srgbClr val="FF0000"/>
                </a:solidFill>
                <a:ea typeface="楷体_GB2312" charset="0"/>
                <a:cs typeface="Times New Roman" charset="0"/>
              </a:rPr>
              <a:t>{</a:t>
            </a:r>
            <a:endParaRPr lang="en-US" altLang="zh-CN"/>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436563"/>
            <a:ext cx="4475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333399"/>
                </a:solidFill>
                <a:ea typeface="楷体_GB2312" charset="0"/>
              </a:rPr>
              <a:t>二叉树的五种基本形态：</a:t>
            </a:r>
            <a:endParaRPr lang="zh-CN" altLang="en-US"/>
          </a:p>
        </p:txBody>
      </p:sp>
      <p:sp useBgFill="1">
        <p:nvSpPr>
          <p:cNvPr id="47108" name="Oval 4"/>
          <p:cNvSpPr>
            <a:spLocks noChangeArrowheads="1"/>
          </p:cNvSpPr>
          <p:nvPr/>
        </p:nvSpPr>
        <p:spPr bwMode="auto">
          <a:xfrm>
            <a:off x="2209800" y="2057400"/>
            <a:ext cx="762000" cy="838200"/>
          </a:xfrm>
          <a:prstGeom prst="ellipse">
            <a:avLst/>
          </a:prstGeom>
          <a:ln w="31750">
            <a:solidFill>
              <a:srgbClr val="339966"/>
            </a:solidFill>
            <a:round/>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47109" name="Line 5"/>
          <p:cNvSpPr>
            <a:spLocks noChangeShapeType="1"/>
          </p:cNvSpPr>
          <p:nvPr/>
        </p:nvSpPr>
        <p:spPr bwMode="auto">
          <a:xfrm flipH="1">
            <a:off x="2178050" y="2133600"/>
            <a:ext cx="593725" cy="858838"/>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47110" name="Oval 6"/>
          <p:cNvSpPr>
            <a:spLocks noChangeArrowheads="1"/>
          </p:cNvSpPr>
          <p:nvPr/>
        </p:nvSpPr>
        <p:spPr bwMode="auto">
          <a:xfrm>
            <a:off x="4343400" y="2133600"/>
            <a:ext cx="990600" cy="762000"/>
          </a:xfrm>
          <a:prstGeom prst="ellipse">
            <a:avLst/>
          </a:prstGeom>
          <a:ln w="31750">
            <a:solidFill>
              <a:srgbClr val="990000"/>
            </a:solidFill>
            <a:round/>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r>
              <a:rPr lang="en-US" altLang="zh-CN" sz="4000" b="1">
                <a:solidFill>
                  <a:srgbClr val="FF3300"/>
                </a:solidFill>
              </a:rPr>
              <a:t>N</a:t>
            </a:r>
            <a:endParaRPr lang="en-US" altLang="zh-CN" b="1">
              <a:solidFill>
                <a:schemeClr val="bg2"/>
              </a:solidFill>
            </a:endParaRPr>
          </a:p>
        </p:txBody>
      </p:sp>
      <p:sp useBgFill="1">
        <p:nvSpPr>
          <p:cNvPr id="47111" name="AutoShape 7"/>
          <p:cNvSpPr>
            <a:spLocks noChangeArrowheads="1"/>
          </p:cNvSpPr>
          <p:nvPr/>
        </p:nvSpPr>
        <p:spPr bwMode="auto">
          <a:xfrm>
            <a:off x="685800" y="5470525"/>
            <a:ext cx="876300" cy="1006475"/>
          </a:xfrm>
          <a:prstGeom prst="wedgeEllipseCallout">
            <a:avLst>
              <a:gd name="adj1" fmla="val 59764"/>
              <a:gd name="adj2" fmla="val -93431"/>
            </a:avLst>
          </a:prstGeom>
          <a:ln w="31750">
            <a:solidFill>
              <a:srgbClr val="339966"/>
            </a:solidFill>
            <a:miter lim="800000"/>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just" eaLnBrk="1" hangingPunct="1"/>
            <a:endParaRPr lang="x-none" altLang="x-none" sz="1000"/>
          </a:p>
        </p:txBody>
      </p:sp>
      <p:sp useBgFill="1">
        <p:nvSpPr>
          <p:cNvPr id="47113" name="AutoShape 9"/>
          <p:cNvSpPr>
            <a:spLocks noChangeArrowheads="1"/>
          </p:cNvSpPr>
          <p:nvPr/>
        </p:nvSpPr>
        <p:spPr bwMode="auto">
          <a:xfrm>
            <a:off x="4572000" y="5486400"/>
            <a:ext cx="762000" cy="1066800"/>
          </a:xfrm>
          <a:prstGeom prst="wedgeEllipseCallout">
            <a:avLst>
              <a:gd name="adj1" fmla="val -75000"/>
              <a:gd name="adj2" fmla="val -97116"/>
            </a:avLst>
          </a:prstGeom>
          <a:ln w="31750">
            <a:solidFill>
              <a:srgbClr val="339966"/>
            </a:solidFill>
            <a:miter lim="800000"/>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just" eaLnBrk="1" hangingPunct="1"/>
            <a:endParaRPr lang="x-none" altLang="x-none" sz="1000"/>
          </a:p>
        </p:txBody>
      </p:sp>
      <p:sp useBgFill="1">
        <p:nvSpPr>
          <p:cNvPr id="47116" name="AutoShape 12"/>
          <p:cNvSpPr>
            <a:spLocks noChangeArrowheads="1"/>
          </p:cNvSpPr>
          <p:nvPr/>
        </p:nvSpPr>
        <p:spPr bwMode="auto">
          <a:xfrm>
            <a:off x="6172200" y="5546725"/>
            <a:ext cx="723900" cy="1006475"/>
          </a:xfrm>
          <a:prstGeom prst="wedgeEllipseCallout">
            <a:avLst>
              <a:gd name="adj1" fmla="val 59764"/>
              <a:gd name="adj2" fmla="val -93431"/>
            </a:avLst>
          </a:prstGeom>
          <a:ln w="31750">
            <a:solidFill>
              <a:srgbClr val="339966"/>
            </a:solidFill>
            <a:miter lim="800000"/>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just" eaLnBrk="1" hangingPunct="1"/>
            <a:endParaRPr lang="x-none" altLang="x-none" sz="1000"/>
          </a:p>
        </p:txBody>
      </p:sp>
      <p:sp useBgFill="1">
        <p:nvSpPr>
          <p:cNvPr id="47117" name="AutoShape 13"/>
          <p:cNvSpPr>
            <a:spLocks noChangeArrowheads="1"/>
          </p:cNvSpPr>
          <p:nvPr/>
        </p:nvSpPr>
        <p:spPr bwMode="auto">
          <a:xfrm>
            <a:off x="8001000" y="5546725"/>
            <a:ext cx="685800" cy="990600"/>
          </a:xfrm>
          <a:prstGeom prst="wedgeEllipseCallout">
            <a:avLst>
              <a:gd name="adj1" fmla="val -75000"/>
              <a:gd name="adj2" fmla="val -97116"/>
            </a:avLst>
          </a:prstGeom>
          <a:ln w="31750">
            <a:solidFill>
              <a:srgbClr val="339966"/>
            </a:solidFill>
            <a:miter lim="800000"/>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just" eaLnBrk="1" hangingPunct="1"/>
            <a:endParaRPr lang="x-none" altLang="x-none" sz="1000"/>
          </a:p>
        </p:txBody>
      </p:sp>
      <p:sp>
        <p:nvSpPr>
          <p:cNvPr id="47119" name="Comment 15"/>
          <p:cNvSpPr>
            <a:spLocks noChangeArrowheads="1"/>
          </p:cNvSpPr>
          <p:nvPr/>
        </p:nvSpPr>
        <p:spPr bwMode="auto">
          <a:xfrm>
            <a:off x="749300" y="1371600"/>
            <a:ext cx="1374775" cy="531813"/>
          </a:xfrm>
          <a:prstGeom prst="rect">
            <a:avLst/>
          </a:prstGeom>
          <a:solidFill>
            <a:srgbClr val="FCFDC6"/>
          </a:solidFill>
          <a:ln w="12700" cap="sq">
            <a:solidFill>
              <a:schemeClr val="tx1"/>
            </a:solidFill>
            <a:miter lim="800000"/>
            <a:headEnd type="none" w="sm" len="sm"/>
            <a:tailEnd type="none" w="sm" len="sm"/>
          </a:ln>
          <a:effectLst>
            <a:outerShdw blurRad="63500" dist="107763" dir="2700000" algn="ctr" rotWithShape="0">
              <a:schemeClr val="bg2">
                <a:alpha val="74997"/>
              </a:schemeClr>
            </a:outerShdw>
          </a:effectLst>
          <a:extLst>
            <a:ext uri="{53640926-AAD7-44D8-BBD7-CCE9431645EC}">
              <a14:shadowObscured xmlns:a14="http://schemas.microsoft.com/office/drawing/2010/main" val="1"/>
            </a:ext>
          </a:extLst>
        </p:spPr>
        <p:txBody>
          <a:bodyPr>
            <a:spAutoFit/>
          </a:bodyPr>
          <a:lstStyle/>
          <a:p>
            <a:pPr algn="ctr" eaLnBrk="1" hangingPunct="1">
              <a:spcBef>
                <a:spcPct val="50000"/>
              </a:spcBef>
              <a:defRPr/>
            </a:pPr>
            <a:r>
              <a:rPr kumimoji="0" lang="zh-CN" altLang="en-US" b="1">
                <a:solidFill>
                  <a:srgbClr val="005400"/>
                </a:solidFill>
                <a:latin typeface="Arial" charset="0"/>
                <a:ea typeface="楷体_GB2312" charset="0"/>
              </a:rPr>
              <a:t>空树</a:t>
            </a:r>
            <a:endParaRPr lang="zh-CN" altLang="en-US">
              <a:solidFill>
                <a:srgbClr val="000000"/>
              </a:solidFill>
              <a:latin typeface="Arial" charset="0"/>
              <a:ea typeface="楷体_GB2312" charset="0"/>
            </a:endParaRPr>
          </a:p>
        </p:txBody>
      </p:sp>
      <p:sp>
        <p:nvSpPr>
          <p:cNvPr id="47120" name="Comment 16"/>
          <p:cNvSpPr>
            <a:spLocks noChangeArrowheads="1"/>
          </p:cNvSpPr>
          <p:nvPr/>
        </p:nvSpPr>
        <p:spPr bwMode="auto">
          <a:xfrm>
            <a:off x="3962400" y="1250950"/>
            <a:ext cx="2193925" cy="531813"/>
          </a:xfrm>
          <a:prstGeom prst="rect">
            <a:avLst/>
          </a:prstGeom>
          <a:solidFill>
            <a:srgbClr val="FCFDC6"/>
          </a:solidFill>
          <a:ln w="12700" cap="sq">
            <a:solidFill>
              <a:schemeClr val="tx1"/>
            </a:solidFill>
            <a:miter lim="800000"/>
            <a:headEnd type="none" w="sm" len="sm"/>
            <a:tailEnd type="none" w="sm" len="sm"/>
          </a:ln>
          <a:effectLst>
            <a:outerShdw blurRad="63500" dist="107763" dir="2700000" algn="ctr" rotWithShape="0">
              <a:schemeClr val="bg2">
                <a:alpha val="74997"/>
              </a:schemeClr>
            </a:outerShdw>
          </a:effectLst>
          <a:extLst>
            <a:ext uri="{53640926-AAD7-44D8-BBD7-CCE9431645EC}">
              <a14:shadowObscured xmlns:a14="http://schemas.microsoft.com/office/drawing/2010/main" val="1"/>
            </a:ext>
          </a:extLst>
        </p:spPr>
        <p:txBody>
          <a:bodyPr>
            <a:spAutoFit/>
          </a:bodyPr>
          <a:lstStyle/>
          <a:p>
            <a:pPr eaLnBrk="1" hangingPunct="1">
              <a:spcBef>
                <a:spcPct val="50000"/>
              </a:spcBef>
              <a:defRPr/>
            </a:pPr>
            <a:r>
              <a:rPr kumimoji="0" lang="zh-CN" altLang="en-US" b="1">
                <a:solidFill>
                  <a:srgbClr val="005400"/>
                </a:solidFill>
                <a:latin typeface="Arial" charset="0"/>
                <a:ea typeface="楷体_GB2312" charset="0"/>
              </a:rPr>
              <a:t>只含根结点</a:t>
            </a:r>
            <a:endParaRPr lang="zh-CN" altLang="en-US">
              <a:solidFill>
                <a:srgbClr val="000000"/>
              </a:solidFill>
              <a:latin typeface="Arial" charset="0"/>
              <a:ea typeface="楷体_GB2312" charset="0"/>
            </a:endParaRPr>
          </a:p>
        </p:txBody>
      </p:sp>
      <p:sp useBgFill="1">
        <p:nvSpPr>
          <p:cNvPr id="47122" name="Oval 18"/>
          <p:cNvSpPr>
            <a:spLocks noChangeArrowheads="1"/>
          </p:cNvSpPr>
          <p:nvPr/>
        </p:nvSpPr>
        <p:spPr bwMode="auto">
          <a:xfrm>
            <a:off x="1447800" y="4327525"/>
            <a:ext cx="990600" cy="762000"/>
          </a:xfrm>
          <a:prstGeom prst="ellipse">
            <a:avLst/>
          </a:prstGeom>
          <a:ln w="31750">
            <a:solidFill>
              <a:srgbClr val="990000"/>
            </a:solidFill>
            <a:round/>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r>
              <a:rPr lang="en-US" altLang="zh-CN" sz="4000" b="1">
                <a:solidFill>
                  <a:srgbClr val="FF3300"/>
                </a:solidFill>
              </a:rPr>
              <a:t>N</a:t>
            </a:r>
            <a:endParaRPr lang="en-US" altLang="zh-CN" b="1">
              <a:solidFill>
                <a:schemeClr val="bg2"/>
              </a:solidFill>
            </a:endParaRPr>
          </a:p>
        </p:txBody>
      </p:sp>
      <p:sp useBgFill="1">
        <p:nvSpPr>
          <p:cNvPr id="47123" name="Oval 19"/>
          <p:cNvSpPr>
            <a:spLocks noChangeArrowheads="1"/>
          </p:cNvSpPr>
          <p:nvPr/>
        </p:nvSpPr>
        <p:spPr bwMode="auto">
          <a:xfrm>
            <a:off x="3429000" y="4343400"/>
            <a:ext cx="990600" cy="762000"/>
          </a:xfrm>
          <a:prstGeom prst="ellipse">
            <a:avLst/>
          </a:prstGeom>
          <a:ln w="31750">
            <a:solidFill>
              <a:srgbClr val="990000"/>
            </a:solidFill>
            <a:round/>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r>
              <a:rPr lang="en-US" altLang="zh-CN" sz="4000" b="1">
                <a:solidFill>
                  <a:srgbClr val="FF3300"/>
                </a:solidFill>
              </a:rPr>
              <a:t>N</a:t>
            </a:r>
            <a:endParaRPr lang="en-US" altLang="zh-CN" b="1">
              <a:solidFill>
                <a:schemeClr val="bg2"/>
              </a:solidFill>
            </a:endParaRPr>
          </a:p>
        </p:txBody>
      </p:sp>
      <p:sp useBgFill="1">
        <p:nvSpPr>
          <p:cNvPr id="47124" name="Oval 20"/>
          <p:cNvSpPr>
            <a:spLocks noChangeArrowheads="1"/>
          </p:cNvSpPr>
          <p:nvPr/>
        </p:nvSpPr>
        <p:spPr bwMode="auto">
          <a:xfrm>
            <a:off x="6781800" y="4403725"/>
            <a:ext cx="990600" cy="762000"/>
          </a:xfrm>
          <a:prstGeom prst="ellipse">
            <a:avLst/>
          </a:prstGeom>
          <a:ln w="31750">
            <a:solidFill>
              <a:srgbClr val="990000"/>
            </a:solidFill>
            <a:round/>
            <a:headEnd/>
            <a:tailEnd/>
          </a:ln>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r>
              <a:rPr lang="en-US" altLang="zh-CN" sz="4000" b="1">
                <a:solidFill>
                  <a:srgbClr val="FF3300"/>
                </a:solidFill>
              </a:rPr>
              <a:t>N</a:t>
            </a:r>
            <a:endParaRPr lang="en-US" altLang="zh-CN" b="1">
              <a:solidFill>
                <a:schemeClr val="bg2"/>
              </a:solidFill>
            </a:endParaRPr>
          </a:p>
        </p:txBody>
      </p:sp>
      <p:sp>
        <p:nvSpPr>
          <p:cNvPr id="47125" name="Text Box 21"/>
          <p:cNvSpPr txBox="1">
            <a:spLocks noChangeArrowheads="1"/>
          </p:cNvSpPr>
          <p:nvPr/>
        </p:nvSpPr>
        <p:spPr bwMode="auto">
          <a:xfrm>
            <a:off x="849313" y="5607050"/>
            <a:ext cx="522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zh-CN" sz="4000" b="1">
                <a:solidFill>
                  <a:srgbClr val="005400"/>
                </a:solidFill>
              </a:rPr>
              <a:t>L</a:t>
            </a:r>
            <a:endParaRPr lang="en-US" altLang="zh-CN" sz="2400"/>
          </a:p>
        </p:txBody>
      </p:sp>
      <p:sp>
        <p:nvSpPr>
          <p:cNvPr id="47126" name="Text Box 22"/>
          <p:cNvSpPr txBox="1">
            <a:spLocks noChangeArrowheads="1"/>
          </p:cNvSpPr>
          <p:nvPr/>
        </p:nvSpPr>
        <p:spPr bwMode="auto">
          <a:xfrm>
            <a:off x="4706938" y="5699125"/>
            <a:ext cx="55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5400"/>
                </a:solidFill>
              </a:rPr>
              <a:t>R</a:t>
            </a:r>
            <a:endParaRPr lang="en-US" altLang="zh-CN" sz="2400"/>
          </a:p>
        </p:txBody>
      </p:sp>
      <p:sp>
        <p:nvSpPr>
          <p:cNvPr id="47127" name="Text Box 23"/>
          <p:cNvSpPr txBox="1">
            <a:spLocks noChangeArrowheads="1"/>
          </p:cNvSpPr>
          <p:nvPr/>
        </p:nvSpPr>
        <p:spPr bwMode="auto">
          <a:xfrm>
            <a:off x="8059738" y="5699125"/>
            <a:ext cx="55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5400"/>
                </a:solidFill>
              </a:rPr>
              <a:t>R</a:t>
            </a:r>
            <a:endParaRPr lang="en-US" altLang="zh-CN" sz="2400"/>
          </a:p>
        </p:txBody>
      </p:sp>
      <p:sp>
        <p:nvSpPr>
          <p:cNvPr id="47128" name="Comment 24"/>
          <p:cNvSpPr>
            <a:spLocks noChangeArrowheads="1"/>
          </p:cNvSpPr>
          <p:nvPr/>
        </p:nvSpPr>
        <p:spPr bwMode="auto">
          <a:xfrm>
            <a:off x="215900" y="3429000"/>
            <a:ext cx="2771775" cy="531813"/>
          </a:xfrm>
          <a:prstGeom prst="rect">
            <a:avLst/>
          </a:prstGeom>
          <a:solidFill>
            <a:srgbClr val="FCFDC6"/>
          </a:solidFill>
          <a:ln w="12700" cap="sq">
            <a:solidFill>
              <a:schemeClr val="tx1"/>
            </a:solidFill>
            <a:miter lim="800000"/>
            <a:headEnd type="none" w="sm" len="sm"/>
            <a:tailEnd type="none" w="sm" len="sm"/>
          </a:ln>
          <a:effectLst>
            <a:outerShdw blurRad="63500" dist="107763" dir="2700000" algn="ctr" rotWithShape="0">
              <a:schemeClr val="bg2">
                <a:alpha val="74997"/>
              </a:schemeClr>
            </a:outerShdw>
          </a:effectLst>
          <a:extLst>
            <a:ext uri="{53640926-AAD7-44D8-BBD7-CCE9431645EC}">
              <a14:shadowObscured xmlns:a14="http://schemas.microsoft.com/office/drawing/2010/main" val="1"/>
            </a:ext>
          </a:extLst>
        </p:spPr>
        <p:txBody>
          <a:bodyPr>
            <a:spAutoFit/>
          </a:bodyPr>
          <a:lstStyle/>
          <a:p>
            <a:pPr algn="ctr" eaLnBrk="1" hangingPunct="1">
              <a:spcBef>
                <a:spcPct val="50000"/>
              </a:spcBef>
              <a:defRPr/>
            </a:pPr>
            <a:r>
              <a:rPr kumimoji="0" lang="zh-CN" altLang="en-US" b="1">
                <a:solidFill>
                  <a:srgbClr val="005400"/>
                </a:solidFill>
                <a:latin typeface="Arial" charset="0"/>
                <a:ea typeface="楷体_GB2312" charset="0"/>
              </a:rPr>
              <a:t>右子树为空树</a:t>
            </a:r>
            <a:endParaRPr lang="zh-CN" altLang="en-US">
              <a:solidFill>
                <a:srgbClr val="000000"/>
              </a:solidFill>
              <a:latin typeface="Arial" charset="0"/>
              <a:ea typeface="楷体_GB2312" charset="0"/>
            </a:endParaRPr>
          </a:p>
        </p:txBody>
      </p:sp>
      <p:sp>
        <p:nvSpPr>
          <p:cNvPr id="47129" name="Text Box 25"/>
          <p:cNvSpPr txBox="1">
            <a:spLocks noChangeArrowheads="1"/>
          </p:cNvSpPr>
          <p:nvPr/>
        </p:nvSpPr>
        <p:spPr bwMode="auto">
          <a:xfrm>
            <a:off x="6248400" y="5699125"/>
            <a:ext cx="522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zh-CN" sz="4000" b="1">
                <a:solidFill>
                  <a:srgbClr val="005400"/>
                </a:solidFill>
              </a:rPr>
              <a:t>L</a:t>
            </a:r>
            <a:endParaRPr lang="en-US" altLang="zh-CN" sz="2400"/>
          </a:p>
        </p:txBody>
      </p:sp>
      <p:sp>
        <p:nvSpPr>
          <p:cNvPr id="47130" name="Comment 26"/>
          <p:cNvSpPr>
            <a:spLocks noChangeArrowheads="1"/>
          </p:cNvSpPr>
          <p:nvPr/>
        </p:nvSpPr>
        <p:spPr bwMode="auto">
          <a:xfrm>
            <a:off x="3424238" y="3429000"/>
            <a:ext cx="2732087" cy="531813"/>
          </a:xfrm>
          <a:prstGeom prst="rect">
            <a:avLst/>
          </a:prstGeom>
          <a:solidFill>
            <a:srgbClr val="FCFDC6"/>
          </a:solidFill>
          <a:ln w="12700" cap="sq">
            <a:solidFill>
              <a:schemeClr val="tx1"/>
            </a:solidFill>
            <a:miter lim="800000"/>
            <a:headEnd type="none" w="sm" len="sm"/>
            <a:tailEnd type="none" w="sm" len="sm"/>
          </a:ln>
          <a:effectLst>
            <a:outerShdw blurRad="63500" dist="107763" dir="2700000" algn="ctr" rotWithShape="0">
              <a:schemeClr val="bg2">
                <a:alpha val="74997"/>
              </a:schemeClr>
            </a:outerShdw>
          </a:effectLst>
          <a:extLst>
            <a:ext uri="{53640926-AAD7-44D8-BBD7-CCE9431645EC}">
              <a14:shadowObscured xmlns:a14="http://schemas.microsoft.com/office/drawing/2010/main" val="1"/>
            </a:ext>
          </a:extLst>
        </p:spPr>
        <p:txBody>
          <a:bodyPr>
            <a:spAutoFit/>
          </a:bodyPr>
          <a:lstStyle/>
          <a:p>
            <a:pPr algn="ctr" eaLnBrk="1" hangingPunct="1">
              <a:spcBef>
                <a:spcPct val="50000"/>
              </a:spcBef>
              <a:defRPr/>
            </a:pPr>
            <a:r>
              <a:rPr kumimoji="0" lang="zh-CN" altLang="en-US" b="1">
                <a:solidFill>
                  <a:srgbClr val="005400"/>
                </a:solidFill>
                <a:latin typeface="Arial" charset="0"/>
                <a:ea typeface="楷体_GB2312" charset="0"/>
              </a:rPr>
              <a:t>左子树为空树</a:t>
            </a:r>
            <a:endParaRPr lang="zh-CN" altLang="en-US">
              <a:solidFill>
                <a:srgbClr val="000000"/>
              </a:solidFill>
              <a:latin typeface="Arial" charset="0"/>
              <a:ea typeface="楷体_GB2312" charset="0"/>
            </a:endParaRPr>
          </a:p>
        </p:txBody>
      </p:sp>
      <p:sp>
        <p:nvSpPr>
          <p:cNvPr id="47131" name="Comment 27"/>
          <p:cNvSpPr>
            <a:spLocks noChangeArrowheads="1"/>
          </p:cNvSpPr>
          <p:nvPr/>
        </p:nvSpPr>
        <p:spPr bwMode="auto">
          <a:xfrm>
            <a:off x="6804025" y="3117850"/>
            <a:ext cx="2160588" cy="958850"/>
          </a:xfrm>
          <a:prstGeom prst="rect">
            <a:avLst/>
          </a:prstGeom>
          <a:solidFill>
            <a:srgbClr val="FCFDC6"/>
          </a:solidFill>
          <a:ln w="12700" cap="sq">
            <a:solidFill>
              <a:schemeClr val="tx1"/>
            </a:solidFill>
            <a:miter lim="800000"/>
            <a:headEnd type="none" w="sm" len="sm"/>
            <a:tailEnd type="none" w="sm" len="sm"/>
          </a:ln>
          <a:effectLst>
            <a:outerShdw blurRad="63500" dist="107763" dir="2700000" algn="ctr" rotWithShape="0">
              <a:schemeClr val="bg2">
                <a:alpha val="74997"/>
              </a:schemeClr>
            </a:outerShdw>
          </a:effectLst>
          <a:extLst>
            <a:ext uri="{53640926-AAD7-44D8-BBD7-CCE9431645EC}">
              <a14:shadowObscured xmlns:a14="http://schemas.microsoft.com/office/drawing/2010/main" val="1"/>
            </a:ext>
          </a:extLst>
        </p:spPr>
        <p:txBody>
          <a:bodyPr>
            <a:spAutoFit/>
          </a:bodyPr>
          <a:lstStyle/>
          <a:p>
            <a:pPr algn="ctr" eaLnBrk="1" hangingPunct="1">
              <a:spcBef>
                <a:spcPct val="50000"/>
              </a:spcBef>
              <a:defRPr/>
            </a:pPr>
            <a:r>
              <a:rPr kumimoji="0" lang="zh-CN" altLang="en-US" b="1">
                <a:solidFill>
                  <a:srgbClr val="005400"/>
                </a:solidFill>
                <a:latin typeface="Arial" charset="0"/>
                <a:ea typeface="楷体_GB2312" charset="0"/>
              </a:rPr>
              <a:t>左右子树均不为空树</a:t>
            </a:r>
            <a:endParaRPr lang="zh-CN" altLang="en-US">
              <a:solidFill>
                <a:srgbClr val="000000"/>
              </a:solidFill>
              <a:latin typeface="Arial" charset="0"/>
              <a:ea typeface="楷体_GB2312" charset="0"/>
            </a:endParaRPr>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a:hlinkClick r:id="" action="ppaction://hlinkshowjump?jump=nextslide"/>
          </p:cNvPr>
          <p:cNvSpPr txBox="1">
            <a:spLocks noChangeArrowheads="1"/>
          </p:cNvSpPr>
          <p:nvPr/>
        </p:nvSpPr>
        <p:spPr bwMode="auto">
          <a:xfrm>
            <a:off x="1420813" y="688975"/>
            <a:ext cx="487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8080"/>
                </a:solidFill>
                <a:latin typeface="楷体_GB2312" charset="0"/>
                <a:ea typeface="楷体_GB2312" charset="0"/>
              </a:rPr>
              <a:t>6.1 </a:t>
            </a:r>
            <a:r>
              <a:rPr lang="zh-CN" altLang="en-US" sz="3200" b="1">
                <a:solidFill>
                  <a:srgbClr val="008080"/>
                </a:solidFill>
                <a:latin typeface="楷体_GB2312" charset="0"/>
                <a:ea typeface="楷体_GB2312" charset="0"/>
              </a:rPr>
              <a:t>树的定义和基本术语 </a:t>
            </a:r>
            <a:endParaRPr lang="zh-CN" altLang="en-US" sz="3200">
              <a:latin typeface="楷体_GB2312" charset="0"/>
              <a:ea typeface="楷体_GB2312" charset="0"/>
            </a:endParaRPr>
          </a:p>
        </p:txBody>
      </p:sp>
      <p:sp>
        <p:nvSpPr>
          <p:cNvPr id="2052" name="Text Box 4">
            <a:hlinkClick r:id="rId2" action="ppaction://hlinksldjump" highlightClick="1"/>
          </p:cNvPr>
          <p:cNvSpPr txBox="1">
            <a:spLocks noChangeArrowheads="1"/>
          </p:cNvSpPr>
          <p:nvPr/>
        </p:nvSpPr>
        <p:spPr bwMode="auto">
          <a:xfrm>
            <a:off x="1420813" y="1535907"/>
            <a:ext cx="2432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8080"/>
                </a:solidFill>
                <a:latin typeface="楷体_GB2312" charset="0"/>
                <a:ea typeface="楷体_GB2312" charset="0"/>
              </a:rPr>
              <a:t>6.2 </a:t>
            </a:r>
            <a:r>
              <a:rPr lang="zh-CN" altLang="en-US" sz="3200" b="1">
                <a:solidFill>
                  <a:srgbClr val="008080"/>
                </a:solidFill>
                <a:latin typeface="楷体_GB2312" charset="0"/>
                <a:ea typeface="楷体_GB2312" charset="0"/>
              </a:rPr>
              <a:t>二叉树 </a:t>
            </a:r>
            <a:endParaRPr lang="zh-CN" altLang="en-US" sz="3200">
              <a:latin typeface="楷体_GB2312" charset="0"/>
              <a:ea typeface="楷体_GB2312" charset="0"/>
            </a:endParaRPr>
          </a:p>
        </p:txBody>
      </p:sp>
      <p:sp>
        <p:nvSpPr>
          <p:cNvPr id="2054" name="Text Box 6">
            <a:hlinkClick r:id="rId3" action="ppaction://hlinksldjump" highlightClick="1"/>
          </p:cNvPr>
          <p:cNvSpPr txBox="1">
            <a:spLocks noChangeArrowheads="1"/>
          </p:cNvSpPr>
          <p:nvPr/>
        </p:nvSpPr>
        <p:spPr bwMode="auto">
          <a:xfrm>
            <a:off x="1420813" y="2382838"/>
            <a:ext cx="54911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8080"/>
                </a:solidFill>
                <a:latin typeface="楷体_GB2312" charset="0"/>
                <a:ea typeface="楷体_GB2312" charset="0"/>
              </a:rPr>
              <a:t>6.3 </a:t>
            </a:r>
            <a:r>
              <a:rPr lang="zh-CN" altLang="en-US" sz="3200" b="1">
                <a:solidFill>
                  <a:srgbClr val="008080"/>
                </a:solidFill>
                <a:latin typeface="楷体_GB2312" charset="0"/>
                <a:ea typeface="楷体_GB2312" charset="0"/>
              </a:rPr>
              <a:t>遍历二叉树和线索二叉树</a:t>
            </a:r>
            <a:endParaRPr lang="zh-CN" altLang="en-US" sz="3200">
              <a:latin typeface="楷体_GB2312" charset="0"/>
              <a:ea typeface="楷体_GB2312" charset="0"/>
            </a:endParaRPr>
          </a:p>
        </p:txBody>
      </p:sp>
      <p:sp>
        <p:nvSpPr>
          <p:cNvPr id="2056" name="Text Box 8">
            <a:hlinkClick r:id="rId4" action="ppaction://hlinksldjump" highlightClick="1"/>
          </p:cNvPr>
          <p:cNvSpPr txBox="1">
            <a:spLocks noChangeArrowheads="1"/>
          </p:cNvSpPr>
          <p:nvPr/>
        </p:nvSpPr>
        <p:spPr bwMode="auto">
          <a:xfrm>
            <a:off x="1420813" y="3229769"/>
            <a:ext cx="2635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8080"/>
                </a:solidFill>
                <a:latin typeface="楷体_GB2312" charset="0"/>
                <a:ea typeface="楷体_GB2312" charset="0"/>
              </a:rPr>
              <a:t>6.4 </a:t>
            </a:r>
            <a:r>
              <a:rPr lang="zh-CN" altLang="en-US" sz="3200" b="1">
                <a:solidFill>
                  <a:srgbClr val="008080"/>
                </a:solidFill>
                <a:latin typeface="楷体_GB2312" charset="0"/>
                <a:ea typeface="楷体_GB2312" charset="0"/>
              </a:rPr>
              <a:t>树和森林</a:t>
            </a:r>
            <a:endParaRPr lang="zh-CN" altLang="en-US" sz="3200" b="1">
              <a:latin typeface="楷体_GB2312" charset="0"/>
              <a:ea typeface="楷体_GB2312" charset="0"/>
            </a:endParaRPr>
          </a:p>
        </p:txBody>
      </p:sp>
      <p:sp>
        <p:nvSpPr>
          <p:cNvPr id="2058" name="Text Box 10">
            <a:hlinkClick r:id="rId5" action="ppaction://hlinksldjump" highlightClick="1"/>
          </p:cNvPr>
          <p:cNvSpPr txBox="1">
            <a:spLocks noChangeArrowheads="1"/>
          </p:cNvSpPr>
          <p:nvPr/>
        </p:nvSpPr>
        <p:spPr bwMode="auto">
          <a:xfrm>
            <a:off x="1420813" y="407670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8080"/>
                </a:solidFill>
                <a:latin typeface="楷体_GB2312" charset="0"/>
                <a:ea typeface="楷体_GB2312" charset="0"/>
              </a:rPr>
              <a:t>6.6 </a:t>
            </a:r>
            <a:r>
              <a:rPr lang="zh-CN" altLang="en-US" sz="3200" b="1">
                <a:solidFill>
                  <a:srgbClr val="008080"/>
                </a:solidFill>
                <a:latin typeface="楷体_GB2312" charset="0"/>
                <a:ea typeface="楷体_GB2312" charset="0"/>
              </a:rPr>
              <a:t>赫夫曼树及其应用</a:t>
            </a:r>
            <a:endParaRPr lang="zh-CN" altLang="en-US" sz="3200">
              <a:latin typeface="楷体_GB2312" charset="0"/>
              <a:ea typeface="楷体_GB2312" charset="0"/>
            </a:endParaRP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33400" y="1047750"/>
            <a:ext cx="454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ea typeface="楷体_GB2312" charset="0"/>
              </a:rPr>
              <a:t> </a:t>
            </a:r>
            <a:r>
              <a:rPr lang="zh-CN" altLang="en-US" b="1">
                <a:solidFill>
                  <a:srgbClr val="333399"/>
                </a:solidFill>
                <a:ea typeface="楷体_GB2312" charset="0"/>
              </a:rPr>
              <a:t>二叉树的主要基本操作</a:t>
            </a:r>
            <a:r>
              <a:rPr lang="zh-CN" altLang="en-US">
                <a:solidFill>
                  <a:srgbClr val="333399"/>
                </a:solidFill>
                <a:ea typeface="楷体_GB2312" charset="0"/>
              </a:rPr>
              <a:t>：</a:t>
            </a:r>
            <a:endParaRPr lang="zh-CN" altLang="en-US"/>
          </a:p>
        </p:txBody>
      </p:sp>
      <p:sp>
        <p:nvSpPr>
          <p:cNvPr id="48132" name="Text Box 4">
            <a:hlinkClick r:id="" action="ppaction://hlinkshowjump?jump=nextslide"/>
          </p:cNvPr>
          <p:cNvSpPr txBox="1">
            <a:spLocks noChangeArrowheads="1"/>
          </p:cNvSpPr>
          <p:nvPr/>
        </p:nvSpPr>
        <p:spPr bwMode="auto">
          <a:xfrm>
            <a:off x="2133600" y="2262188"/>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3300"/>
                </a:solidFill>
                <a:ea typeface="楷体_GB2312" charset="0"/>
              </a:rPr>
              <a:t>查  找  类</a:t>
            </a:r>
          </a:p>
        </p:txBody>
      </p:sp>
      <p:sp>
        <p:nvSpPr>
          <p:cNvPr id="48133" name="Text Box 5">
            <a:hlinkClick r:id="rId2" action="ppaction://hlinksldjump"/>
          </p:cNvPr>
          <p:cNvSpPr txBox="1">
            <a:spLocks noChangeArrowheads="1"/>
          </p:cNvSpPr>
          <p:nvPr/>
        </p:nvSpPr>
        <p:spPr bwMode="auto">
          <a:xfrm>
            <a:off x="2667000" y="36703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3300"/>
                </a:solidFill>
                <a:ea typeface="楷体_GB2312" charset="0"/>
              </a:rPr>
              <a:t>插  入  类</a:t>
            </a:r>
            <a:endParaRPr lang="zh-CN" altLang="en-US"/>
          </a:p>
        </p:txBody>
      </p:sp>
      <p:sp>
        <p:nvSpPr>
          <p:cNvPr id="48134" name="Text Box 6">
            <a:hlinkClick r:id="rId3" action="ppaction://hlinksldjump"/>
          </p:cNvPr>
          <p:cNvSpPr txBox="1">
            <a:spLocks noChangeArrowheads="1"/>
          </p:cNvSpPr>
          <p:nvPr/>
        </p:nvSpPr>
        <p:spPr bwMode="auto">
          <a:xfrm>
            <a:off x="3230563" y="50419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FF3300"/>
                </a:solidFill>
                <a:ea typeface="楷体_GB2312" charset="0"/>
              </a:rPr>
              <a:t>删  除  类</a:t>
            </a:r>
            <a:endParaRPr lang="zh-CN" altLang="en-US"/>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hlinkClick r:id="rId3" action="ppaction://hlinksldjump"/>
          </p:cNvPr>
          <p:cNvSpPr txBox="1">
            <a:spLocks noChangeArrowheads="1"/>
          </p:cNvSpPr>
          <p:nvPr/>
        </p:nvSpPr>
        <p:spPr bwMode="auto">
          <a:xfrm>
            <a:off x="1012825" y="831850"/>
            <a:ext cx="6438900"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45000"/>
              </a:lnSpc>
              <a:defRPr/>
            </a:pPr>
            <a:r>
              <a:rPr lang="en-US" altLang="zh-CN" dirty="0">
                <a:ea typeface="楷体_GB2312" charset="0"/>
              </a:rPr>
              <a:t>   </a:t>
            </a:r>
            <a:r>
              <a:rPr lang="en-US" altLang="zh-CN" b="1" dirty="0">
                <a:solidFill>
                  <a:srgbClr val="990000"/>
                </a:solidFill>
                <a:ea typeface="楷体_GB2312" charset="0"/>
              </a:rPr>
              <a:t>Root(T);    Value(T, e);    Parent(T, e);</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LeftChild</a:t>
            </a:r>
            <a:r>
              <a:rPr lang="en-US" altLang="zh-CN" b="1" dirty="0">
                <a:solidFill>
                  <a:srgbClr val="990000"/>
                </a:solidFill>
                <a:ea typeface="楷体_GB2312" charset="0"/>
              </a:rPr>
              <a:t>(T, e);     </a:t>
            </a:r>
            <a:r>
              <a:rPr lang="en-US" altLang="zh-CN" b="1" dirty="0" err="1">
                <a:solidFill>
                  <a:srgbClr val="990000"/>
                </a:solidFill>
                <a:ea typeface="楷体_GB2312" charset="0"/>
              </a:rPr>
              <a:t>RightChild</a:t>
            </a:r>
            <a:r>
              <a:rPr lang="en-US" altLang="zh-CN" b="1" dirty="0">
                <a:solidFill>
                  <a:srgbClr val="990000"/>
                </a:solidFill>
                <a:ea typeface="楷体_GB2312" charset="0"/>
              </a:rPr>
              <a:t>(T, e);</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LeftSibling</a:t>
            </a:r>
            <a:r>
              <a:rPr lang="en-US" altLang="zh-CN" b="1" dirty="0">
                <a:solidFill>
                  <a:srgbClr val="990000"/>
                </a:solidFill>
                <a:ea typeface="楷体_GB2312" charset="0"/>
              </a:rPr>
              <a:t>(T, e);     </a:t>
            </a:r>
            <a:r>
              <a:rPr lang="en-US" altLang="zh-CN" b="1" dirty="0" err="1">
                <a:solidFill>
                  <a:srgbClr val="990000"/>
                </a:solidFill>
                <a:ea typeface="楷体_GB2312" charset="0"/>
              </a:rPr>
              <a:t>RightSibling</a:t>
            </a:r>
            <a:r>
              <a:rPr lang="en-US" altLang="zh-CN" b="1" dirty="0">
                <a:solidFill>
                  <a:srgbClr val="990000"/>
                </a:solidFill>
                <a:ea typeface="楷体_GB2312" charset="0"/>
              </a:rPr>
              <a:t>(T, e);</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BiTreeEmpty</a:t>
            </a:r>
            <a:r>
              <a:rPr lang="en-US" altLang="zh-CN" b="1" dirty="0">
                <a:solidFill>
                  <a:srgbClr val="990000"/>
                </a:solidFill>
                <a:ea typeface="楷体_GB2312" charset="0"/>
              </a:rPr>
              <a:t>(T);      </a:t>
            </a:r>
            <a:r>
              <a:rPr lang="en-US" altLang="zh-CN" b="1" dirty="0" err="1">
                <a:solidFill>
                  <a:srgbClr val="990000"/>
                </a:solidFill>
                <a:ea typeface="楷体_GB2312" charset="0"/>
              </a:rPr>
              <a:t>BiTreeDepth</a:t>
            </a:r>
            <a:r>
              <a:rPr lang="en-US" altLang="zh-CN" b="1" dirty="0">
                <a:solidFill>
                  <a:srgbClr val="990000"/>
                </a:solidFill>
                <a:ea typeface="楷体_GB2312" charset="0"/>
              </a:rPr>
              <a:t>(T);</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PreOrderTraverse</a:t>
            </a:r>
            <a:r>
              <a:rPr lang="en-US" altLang="zh-CN" b="1" dirty="0">
                <a:solidFill>
                  <a:srgbClr val="990000"/>
                </a:solidFill>
                <a:ea typeface="楷体_GB2312" charset="0"/>
              </a:rPr>
              <a:t>(T, Visit());</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InOrderTraverse</a:t>
            </a:r>
            <a:r>
              <a:rPr lang="en-US" altLang="zh-CN" b="1" dirty="0">
                <a:solidFill>
                  <a:srgbClr val="990000"/>
                </a:solidFill>
                <a:ea typeface="楷体_GB2312" charset="0"/>
              </a:rPr>
              <a:t>(T, Visit());</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PostOrderTraverse</a:t>
            </a:r>
            <a:r>
              <a:rPr lang="en-US" altLang="zh-CN" b="1" dirty="0">
                <a:solidFill>
                  <a:srgbClr val="990000"/>
                </a:solidFill>
                <a:ea typeface="楷体_GB2312" charset="0"/>
              </a:rPr>
              <a:t>(T, Visit());</a:t>
            </a:r>
          </a:p>
          <a:p>
            <a:pPr eaLnBrk="1" hangingPunct="1">
              <a:lnSpc>
                <a:spcPct val="145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LevelOrderTraverse</a:t>
            </a:r>
            <a:r>
              <a:rPr lang="en-US" altLang="zh-CN" b="1" dirty="0">
                <a:solidFill>
                  <a:srgbClr val="990000"/>
                </a:solidFill>
                <a:ea typeface="楷体_GB2312" charset="0"/>
              </a:rPr>
              <a:t>(T, Visit());</a:t>
            </a:r>
            <a:endParaRPr lang="en-US" altLang="zh-CN" b="1" dirty="0"/>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a:hlinkClick r:id="rId2" action="ppaction://hlinksldjump"/>
          </p:cNvPr>
          <p:cNvSpPr txBox="1">
            <a:spLocks noChangeArrowheads="1"/>
          </p:cNvSpPr>
          <p:nvPr/>
        </p:nvSpPr>
        <p:spPr bwMode="auto">
          <a:xfrm>
            <a:off x="1752600" y="620713"/>
            <a:ext cx="50514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50000"/>
              </a:lnSpc>
              <a:defRPr/>
            </a:pPr>
            <a:r>
              <a:rPr lang="en-US" altLang="zh-CN" dirty="0">
                <a:ea typeface="楷体_GB2312" charset="0"/>
              </a:rPr>
              <a:t>   </a:t>
            </a:r>
            <a:r>
              <a:rPr lang="en-US" altLang="zh-CN" b="1" dirty="0" err="1">
                <a:solidFill>
                  <a:srgbClr val="990000"/>
                </a:solidFill>
                <a:ea typeface="楷体_GB2312" charset="0"/>
              </a:rPr>
              <a:t>InitBiTree</a:t>
            </a:r>
            <a:r>
              <a:rPr lang="en-US" altLang="zh-CN" b="1" dirty="0">
                <a:solidFill>
                  <a:srgbClr val="990000"/>
                </a:solidFill>
                <a:ea typeface="楷体_GB2312" charset="0"/>
              </a:rPr>
              <a:t>(&amp;T);</a:t>
            </a:r>
          </a:p>
          <a:p>
            <a:pPr eaLnBrk="1" hangingPunct="1">
              <a:lnSpc>
                <a:spcPct val="150000"/>
              </a:lnSpc>
              <a:defRPr/>
            </a:pPr>
            <a:r>
              <a:rPr lang="en-US" altLang="zh-CN" b="1" dirty="0">
                <a:solidFill>
                  <a:srgbClr val="990000"/>
                </a:solidFill>
                <a:ea typeface="楷体_GB2312" charset="0"/>
              </a:rPr>
              <a:t>   Assign(T, &amp;e, value);</a:t>
            </a:r>
          </a:p>
          <a:p>
            <a:pPr eaLnBrk="1" hangingPunct="1">
              <a:lnSpc>
                <a:spcPct val="150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CreateBiTree</a:t>
            </a:r>
            <a:r>
              <a:rPr lang="en-US" altLang="zh-CN" b="1" dirty="0">
                <a:solidFill>
                  <a:srgbClr val="990000"/>
                </a:solidFill>
                <a:ea typeface="楷体_GB2312" charset="0"/>
              </a:rPr>
              <a:t>(&amp;T, definition);</a:t>
            </a:r>
          </a:p>
          <a:p>
            <a:pPr eaLnBrk="1" hangingPunct="1">
              <a:lnSpc>
                <a:spcPct val="150000"/>
              </a:lnSpc>
              <a:defRPr/>
            </a:pPr>
            <a:r>
              <a:rPr lang="en-US" altLang="zh-CN" b="1" dirty="0">
                <a:solidFill>
                  <a:srgbClr val="990000"/>
                </a:solidFill>
                <a:ea typeface="楷体_GB2312" charset="0"/>
              </a:rPr>
              <a:t>   </a:t>
            </a:r>
            <a:r>
              <a:rPr lang="en-US" altLang="zh-CN" b="1" dirty="0" err="1">
                <a:solidFill>
                  <a:srgbClr val="990000"/>
                </a:solidFill>
                <a:ea typeface="楷体_GB2312" charset="0"/>
              </a:rPr>
              <a:t>InsertChild</a:t>
            </a:r>
            <a:r>
              <a:rPr lang="en-US" altLang="zh-CN" b="1" dirty="0">
                <a:solidFill>
                  <a:srgbClr val="990000"/>
                </a:solidFill>
                <a:ea typeface="楷体_GB2312" charset="0"/>
              </a:rPr>
              <a:t>(T, p, LR, c);</a:t>
            </a:r>
            <a:endParaRPr lang="en-US" altLang="zh-CN" b="1" dirty="0">
              <a:solidFill>
                <a:srgbClr val="990000"/>
              </a:solidFill>
            </a:endParaRPr>
          </a:p>
        </p:txBody>
      </p:sp>
      <p:sp>
        <p:nvSpPr>
          <p:cNvPr id="106500" name="Text Box 4">
            <a:hlinkClick r:id="rId2" action="ppaction://hlinksldjump"/>
          </p:cNvPr>
          <p:cNvSpPr txBox="1">
            <a:spLocks noChangeArrowheads="1"/>
          </p:cNvSpPr>
          <p:nvPr/>
        </p:nvSpPr>
        <p:spPr bwMode="auto">
          <a:xfrm>
            <a:off x="2029445" y="3212976"/>
            <a:ext cx="36226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50000"/>
              </a:lnSpc>
              <a:defRPr/>
            </a:pPr>
            <a:r>
              <a:rPr lang="en-US" altLang="zh-CN" b="1" dirty="0" err="1">
                <a:solidFill>
                  <a:srgbClr val="990000"/>
                </a:solidFill>
                <a:ea typeface="楷体_GB2312" charset="0"/>
              </a:rPr>
              <a:t>ClearBiTree</a:t>
            </a:r>
            <a:r>
              <a:rPr lang="en-US" altLang="zh-CN" b="1" dirty="0">
                <a:solidFill>
                  <a:srgbClr val="990000"/>
                </a:solidFill>
                <a:ea typeface="楷体_GB2312" charset="0"/>
              </a:rPr>
              <a:t>(&amp;T); </a:t>
            </a:r>
          </a:p>
          <a:p>
            <a:pPr eaLnBrk="1" hangingPunct="1">
              <a:lnSpc>
                <a:spcPct val="150000"/>
              </a:lnSpc>
              <a:defRPr/>
            </a:pPr>
            <a:r>
              <a:rPr lang="en-US" altLang="zh-CN" b="1" dirty="0" err="1">
                <a:solidFill>
                  <a:srgbClr val="990000"/>
                </a:solidFill>
                <a:ea typeface="楷体_GB2312" charset="0"/>
              </a:rPr>
              <a:t>DestroyBiTree</a:t>
            </a:r>
            <a:r>
              <a:rPr lang="en-US" altLang="zh-CN" b="1" dirty="0">
                <a:solidFill>
                  <a:srgbClr val="990000"/>
                </a:solidFill>
                <a:ea typeface="楷体_GB2312" charset="0"/>
              </a:rPr>
              <a:t>(&amp;T);</a:t>
            </a:r>
          </a:p>
          <a:p>
            <a:pPr eaLnBrk="1" hangingPunct="1">
              <a:lnSpc>
                <a:spcPct val="150000"/>
              </a:lnSpc>
              <a:defRPr/>
            </a:pPr>
            <a:r>
              <a:rPr lang="en-US" altLang="zh-CN" b="1" dirty="0" err="1">
                <a:solidFill>
                  <a:srgbClr val="990000"/>
                </a:solidFill>
                <a:ea typeface="楷体_GB2312" charset="0"/>
              </a:rPr>
              <a:t>DeleteChild</a:t>
            </a:r>
            <a:r>
              <a:rPr lang="en-US" altLang="zh-CN" b="1" dirty="0">
                <a:solidFill>
                  <a:srgbClr val="990000"/>
                </a:solidFill>
                <a:ea typeface="楷体_GB2312" charset="0"/>
              </a:rPr>
              <a:t>(T, p, LR);</a:t>
            </a:r>
          </a:p>
        </p:txBody>
      </p:sp>
      <p:sp>
        <p:nvSpPr>
          <p:cNvPr id="106501" name="Text Box 5">
            <a:hlinkClick r:id="rId2" action="ppaction://hlinksldjump"/>
          </p:cNvPr>
          <p:cNvSpPr txBox="1">
            <a:spLocks noChangeArrowheads="1"/>
          </p:cNvSpPr>
          <p:nvPr/>
        </p:nvSpPr>
        <p:spPr bwMode="auto">
          <a:xfrm>
            <a:off x="1968500" y="5359400"/>
            <a:ext cx="52673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50000"/>
              </a:lnSpc>
              <a:defRPr/>
            </a:pPr>
            <a:r>
              <a:rPr lang="en-US" altLang="zh-CN">
                <a:ea typeface="楷体_GB2312" charset="0"/>
              </a:rPr>
              <a:t>     </a:t>
            </a:r>
            <a:r>
              <a:rPr lang="zh-CN" altLang="en-US" b="1">
                <a:latin typeface="楷体_GB2312" charset="0"/>
                <a:ea typeface="楷体_GB2312" charset="0"/>
              </a:rPr>
              <a:t>具体内容见课本 </a:t>
            </a:r>
            <a:r>
              <a:rPr lang="en-US" altLang="zh-CN" b="1">
                <a:latin typeface="楷体_GB2312" charset="0"/>
                <a:ea typeface="楷体_GB2312" charset="0"/>
              </a:rPr>
              <a:t>P121-P123</a:t>
            </a:r>
            <a:endParaRPr lang="en-US" altLang="zh-CN" b="1">
              <a:solidFill>
                <a:srgbClr val="990000"/>
              </a:solidFill>
              <a:latin typeface="楷体_GB2312" charset="0"/>
              <a:ea typeface="楷体_GB2312" charset="0"/>
            </a:endParaRPr>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1143000" y="990600"/>
            <a:ext cx="6092825" cy="2006600"/>
          </a:xfrm>
          <a:prstGeom prst="rect">
            <a:avLst/>
          </a:prstGeom>
          <a:solidFill>
            <a:srgbClr val="CAF2CE">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lnSpc>
                <a:spcPct val="140000"/>
              </a:lnSpc>
            </a:pPr>
            <a:br>
              <a:rPr lang="en-US" altLang="zh-CN" b="1">
                <a:solidFill>
                  <a:schemeClr val="bg2"/>
                </a:solidFill>
                <a:ea typeface="楷体_GB2312" charset="0"/>
              </a:rPr>
            </a:br>
            <a:r>
              <a:rPr lang="en-US" altLang="zh-CN" sz="3200" b="1">
                <a:solidFill>
                  <a:schemeClr val="bg2"/>
                </a:solidFill>
                <a:ea typeface="楷体_GB2312" charset="0"/>
              </a:rPr>
              <a:t>6.2.2  </a:t>
            </a:r>
            <a:r>
              <a:rPr lang="zh-CN" altLang="en-US" sz="3200" b="1">
                <a:solidFill>
                  <a:schemeClr val="bg2"/>
                </a:solidFill>
                <a:ea typeface="楷体_GB2312" charset="0"/>
              </a:rPr>
              <a:t>二叉树的性质</a:t>
            </a:r>
            <a:endParaRPr lang="zh-CN" altLang="en-US" sz="3200" b="1">
              <a:ea typeface="楷体_GB2312" charset="0"/>
            </a:endParaRPr>
          </a:p>
        </p:txBody>
      </p:sp>
      <p:graphicFrame>
        <p:nvGraphicFramePr>
          <p:cNvPr id="27650" name="Object 3"/>
          <p:cNvGraphicFramePr>
            <a:graphicFrameLocks noChangeAspect="1"/>
          </p:cNvGraphicFramePr>
          <p:nvPr/>
        </p:nvGraphicFramePr>
        <p:xfrm>
          <a:off x="6324600" y="4648200"/>
          <a:ext cx="2438400" cy="1752600"/>
        </p:xfrm>
        <a:graphic>
          <a:graphicData uri="http://schemas.openxmlformats.org/presentationml/2006/ole">
            <mc:AlternateContent xmlns:mc="http://schemas.openxmlformats.org/markup-compatibility/2006">
              <mc:Choice xmlns:v="urn:schemas-microsoft-com:vml" Requires="v">
                <p:oleObj spid="_x0000_s27782" name="剪辑" r:id="rId3" imgW="837127" imgH="638424" progId="MS_ClipArt_Gallery.2">
                  <p:embed/>
                </p:oleObj>
              </mc:Choice>
              <mc:Fallback>
                <p:oleObj name="剪辑" r:id="rId3" imgW="837127" imgH="638424"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648200"/>
                        <a:ext cx="2438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381000" y="404813"/>
            <a:ext cx="8367713" cy="1295400"/>
          </a:xfrm>
        </p:spPr>
        <p:txBody>
          <a:bodyPr/>
          <a:lstStyle/>
          <a:p>
            <a:pPr eaLnBrk="1" hangingPunct="1">
              <a:lnSpc>
                <a:spcPct val="125000"/>
              </a:lnSpc>
            </a:pPr>
            <a:r>
              <a:rPr lang="en-US" altLang="zh-CN" sz="2800" b="1" dirty="0">
                <a:ea typeface="楷体_GB2312" charset="0"/>
              </a:rPr>
              <a:t>  </a:t>
            </a:r>
            <a:r>
              <a:rPr lang="zh-CN" altLang="en-US" sz="2800" b="1" dirty="0">
                <a:solidFill>
                  <a:schemeClr val="tx2"/>
                </a:solidFill>
                <a:ea typeface="楷体_GB2312" charset="0"/>
              </a:rPr>
              <a:t>性质 </a:t>
            </a:r>
            <a:r>
              <a:rPr lang="en-US" altLang="zh-CN" sz="2800" b="1" dirty="0">
                <a:solidFill>
                  <a:schemeClr val="tx2"/>
                </a:solidFill>
                <a:ea typeface="楷体_GB2312" charset="0"/>
              </a:rPr>
              <a:t>1 </a:t>
            </a:r>
            <a:r>
              <a:rPr lang="zh-CN" altLang="en-US" sz="2800" b="1" dirty="0">
                <a:solidFill>
                  <a:schemeClr val="tx2"/>
                </a:solidFill>
                <a:ea typeface="楷体_GB2312" charset="0"/>
              </a:rPr>
              <a:t>：</a:t>
            </a:r>
            <a:br>
              <a:rPr lang="zh-CN" altLang="en-US" sz="2800" b="1" dirty="0">
                <a:ea typeface="楷体_GB2312" charset="0"/>
              </a:rPr>
            </a:br>
            <a:r>
              <a:rPr lang="zh-CN" altLang="en-US" sz="2800" dirty="0">
                <a:ea typeface="楷体_GB2312" charset="0"/>
              </a:rPr>
              <a:t>   在二叉树的第 </a:t>
            </a:r>
            <a:r>
              <a:rPr lang="en-US" altLang="zh-CN" sz="2800" b="1" i="1" dirty="0" err="1">
                <a:solidFill>
                  <a:srgbClr val="0000FF"/>
                </a:solidFill>
                <a:ea typeface="楷体_GB2312" charset="0"/>
              </a:rPr>
              <a:t>i</a:t>
            </a:r>
            <a:r>
              <a:rPr lang="en-US" altLang="zh-CN" sz="2800" dirty="0">
                <a:ea typeface="楷体_GB2312" charset="0"/>
              </a:rPr>
              <a:t> </a:t>
            </a:r>
            <a:r>
              <a:rPr lang="zh-CN" altLang="en-US" sz="2800" dirty="0">
                <a:ea typeface="楷体_GB2312" charset="0"/>
              </a:rPr>
              <a:t>层上至多有</a:t>
            </a:r>
            <a:r>
              <a:rPr lang="en-US" altLang="zh-CN" sz="2800" b="1" i="1" dirty="0">
                <a:solidFill>
                  <a:srgbClr val="0000FF"/>
                </a:solidFill>
                <a:ea typeface="楷体_GB2312" charset="0"/>
              </a:rPr>
              <a:t>2</a:t>
            </a:r>
            <a:r>
              <a:rPr lang="en-US" altLang="zh-CN" sz="2800" b="1" i="1" baseline="30000" dirty="0">
                <a:solidFill>
                  <a:srgbClr val="0000FF"/>
                </a:solidFill>
                <a:ea typeface="楷体_GB2312" charset="0"/>
              </a:rPr>
              <a:t>i-1 </a:t>
            </a:r>
            <a:r>
              <a:rPr lang="zh-CN" altLang="en-US" sz="2800" dirty="0">
                <a:ea typeface="楷体_GB2312" charset="0"/>
              </a:rPr>
              <a:t>个结点 </a:t>
            </a:r>
            <a:r>
              <a:rPr lang="en-US" altLang="zh-CN" sz="2800" dirty="0">
                <a:ea typeface="楷体_GB2312" charset="0"/>
              </a:rPr>
              <a:t>(i</a:t>
            </a:r>
            <a:r>
              <a:rPr lang="en-US" altLang="zh-CN" sz="2800" dirty="0">
                <a:latin typeface="楷体_GB2312" charset="0"/>
                <a:ea typeface="楷体_GB2312" charset="0"/>
              </a:rPr>
              <a:t>≥</a:t>
            </a:r>
            <a:r>
              <a:rPr lang="en-US" altLang="zh-CN" sz="2800" dirty="0">
                <a:ea typeface="楷体_GB2312" charset="0"/>
              </a:rPr>
              <a:t>1)</a:t>
            </a:r>
            <a:r>
              <a:rPr lang="zh-CN" altLang="en-US" sz="2800" dirty="0">
                <a:ea typeface="楷体_GB2312" charset="0"/>
              </a:rPr>
              <a:t>。</a:t>
            </a:r>
          </a:p>
        </p:txBody>
      </p:sp>
      <p:sp>
        <p:nvSpPr>
          <p:cNvPr id="62469" name="Text Box 5"/>
          <p:cNvSpPr txBox="1">
            <a:spLocks noChangeArrowheads="1"/>
          </p:cNvSpPr>
          <p:nvPr/>
        </p:nvSpPr>
        <p:spPr bwMode="auto">
          <a:xfrm>
            <a:off x="508000" y="1557338"/>
            <a:ext cx="2684463"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zh-CN" altLang="en-US" b="1">
                <a:solidFill>
                  <a:schemeClr val="tx2"/>
                </a:solidFill>
                <a:ea typeface="楷体_GB2312" charset="0"/>
              </a:rPr>
              <a:t>用归纳法证明</a:t>
            </a:r>
            <a:r>
              <a:rPr lang="zh-CN" altLang="en-US" b="1">
                <a:solidFill>
                  <a:schemeClr val="tx2"/>
                </a:solidFill>
              </a:rPr>
              <a:t>：</a:t>
            </a:r>
            <a:endParaRPr lang="zh-CN" altLang="en-US">
              <a:solidFill>
                <a:schemeClr val="tx2"/>
              </a:solidFill>
            </a:endParaRPr>
          </a:p>
          <a:p>
            <a:pPr eaLnBrk="1" hangingPunct="1">
              <a:lnSpc>
                <a:spcPct val="125000"/>
              </a:lnSpc>
              <a:defRPr/>
            </a:pPr>
            <a:r>
              <a:rPr lang="zh-CN" altLang="en-US">
                <a:solidFill>
                  <a:schemeClr val="tx2"/>
                </a:solidFill>
              </a:rPr>
              <a:t>   </a:t>
            </a:r>
            <a:r>
              <a:rPr lang="zh-CN" altLang="en-US" b="1">
                <a:solidFill>
                  <a:schemeClr val="tx2"/>
                </a:solidFill>
                <a:ea typeface="楷体_GB2312" charset="0"/>
              </a:rPr>
              <a:t>归纳基</a:t>
            </a:r>
            <a:r>
              <a:rPr lang="zh-CN" altLang="en-US" b="1">
                <a:solidFill>
                  <a:schemeClr val="tx2"/>
                </a:solidFill>
              </a:rPr>
              <a:t>：</a:t>
            </a:r>
          </a:p>
          <a:p>
            <a:pPr eaLnBrk="1" hangingPunct="1">
              <a:lnSpc>
                <a:spcPct val="125000"/>
              </a:lnSpc>
              <a:defRPr/>
            </a:pPr>
            <a:endParaRPr lang="zh-CN" altLang="en-US">
              <a:solidFill>
                <a:schemeClr val="tx2"/>
              </a:solidFill>
              <a:ea typeface="楷体_GB2312" charset="0"/>
            </a:endParaRPr>
          </a:p>
          <a:p>
            <a:pPr eaLnBrk="1" hangingPunct="1">
              <a:lnSpc>
                <a:spcPct val="125000"/>
              </a:lnSpc>
              <a:defRPr/>
            </a:pPr>
            <a:r>
              <a:rPr lang="zh-CN" altLang="en-US">
                <a:solidFill>
                  <a:schemeClr val="tx2"/>
                </a:solidFill>
                <a:ea typeface="楷体_GB2312" charset="0"/>
              </a:rPr>
              <a:t>   </a:t>
            </a:r>
            <a:r>
              <a:rPr lang="zh-CN" altLang="en-US" b="1">
                <a:solidFill>
                  <a:schemeClr val="tx2"/>
                </a:solidFill>
                <a:ea typeface="楷体_GB2312" charset="0"/>
              </a:rPr>
              <a:t>归纳假设：</a:t>
            </a:r>
          </a:p>
          <a:p>
            <a:pPr eaLnBrk="1" hangingPunct="1">
              <a:lnSpc>
                <a:spcPct val="125000"/>
              </a:lnSpc>
              <a:defRPr/>
            </a:pPr>
            <a:endParaRPr lang="zh-CN" altLang="en-US">
              <a:solidFill>
                <a:schemeClr val="tx2"/>
              </a:solidFill>
              <a:ea typeface="楷体_GB2312" charset="0"/>
            </a:endParaRPr>
          </a:p>
          <a:p>
            <a:pPr eaLnBrk="1" hangingPunct="1">
              <a:lnSpc>
                <a:spcPct val="125000"/>
              </a:lnSpc>
              <a:defRPr/>
            </a:pPr>
            <a:r>
              <a:rPr lang="zh-CN" altLang="en-US">
                <a:solidFill>
                  <a:schemeClr val="tx2"/>
                </a:solidFill>
                <a:ea typeface="楷体_GB2312" charset="0"/>
              </a:rPr>
              <a:t>   </a:t>
            </a:r>
            <a:r>
              <a:rPr lang="zh-CN" altLang="en-US" b="1">
                <a:solidFill>
                  <a:schemeClr val="tx2"/>
                </a:solidFill>
                <a:ea typeface="楷体_GB2312" charset="0"/>
              </a:rPr>
              <a:t>归纳证明：</a:t>
            </a:r>
            <a:endParaRPr lang="zh-CN" altLang="en-US">
              <a:solidFill>
                <a:schemeClr val="tx2"/>
              </a:solidFill>
            </a:endParaRPr>
          </a:p>
        </p:txBody>
      </p:sp>
      <p:sp>
        <p:nvSpPr>
          <p:cNvPr id="62470" name="Text Box 6"/>
          <p:cNvSpPr txBox="1">
            <a:spLocks noChangeArrowheads="1"/>
          </p:cNvSpPr>
          <p:nvPr/>
        </p:nvSpPr>
        <p:spPr bwMode="auto">
          <a:xfrm>
            <a:off x="2549525" y="2179638"/>
            <a:ext cx="4838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i="1">
                <a:solidFill>
                  <a:schemeClr val="tx2"/>
                </a:solidFill>
              </a:rPr>
              <a:t>i </a:t>
            </a:r>
            <a:r>
              <a:rPr lang="en-US" altLang="zh-CN">
                <a:solidFill>
                  <a:schemeClr val="tx2"/>
                </a:solidFill>
              </a:rPr>
              <a:t>= </a:t>
            </a:r>
            <a:r>
              <a:rPr lang="en-US" altLang="zh-CN" b="1" i="1">
                <a:solidFill>
                  <a:schemeClr val="tx2"/>
                </a:solidFill>
              </a:rPr>
              <a:t>1</a:t>
            </a:r>
            <a:r>
              <a:rPr lang="en-US" altLang="zh-CN">
                <a:solidFill>
                  <a:schemeClr val="tx2"/>
                </a:solidFill>
              </a:rPr>
              <a:t> </a:t>
            </a:r>
            <a:r>
              <a:rPr lang="zh-CN" altLang="en-US">
                <a:solidFill>
                  <a:schemeClr val="tx2"/>
                </a:solidFill>
                <a:ea typeface="楷体_GB2312" charset="0"/>
              </a:rPr>
              <a:t>层时，只有一个根结点：</a:t>
            </a:r>
          </a:p>
          <a:p>
            <a:pPr eaLnBrk="1" hangingPunct="1">
              <a:lnSpc>
                <a:spcPct val="120000"/>
              </a:lnSpc>
              <a:defRPr/>
            </a:pPr>
            <a:r>
              <a:rPr lang="zh-CN" altLang="en-US">
                <a:solidFill>
                  <a:schemeClr val="tx2"/>
                </a:solidFill>
                <a:ea typeface="楷体_GB2312" charset="0"/>
              </a:rPr>
              <a:t>                    </a:t>
            </a:r>
            <a:r>
              <a:rPr lang="en-US" altLang="zh-CN" b="1" i="1">
                <a:solidFill>
                  <a:schemeClr val="tx2"/>
                </a:solidFill>
                <a:ea typeface="楷体_GB2312" charset="0"/>
              </a:rPr>
              <a:t>2</a:t>
            </a:r>
            <a:r>
              <a:rPr lang="en-US" altLang="zh-CN" b="1" i="1" baseline="30000">
                <a:solidFill>
                  <a:schemeClr val="tx2"/>
                </a:solidFill>
                <a:ea typeface="楷体_GB2312" charset="0"/>
              </a:rPr>
              <a:t>i-1 </a:t>
            </a:r>
            <a:r>
              <a:rPr lang="en-US" altLang="zh-CN">
                <a:solidFill>
                  <a:schemeClr val="tx2"/>
                </a:solidFill>
                <a:ea typeface="楷体_GB2312" charset="0"/>
              </a:rPr>
              <a:t>= </a:t>
            </a:r>
            <a:r>
              <a:rPr lang="en-US" altLang="zh-CN" b="1" i="1">
                <a:solidFill>
                  <a:schemeClr val="tx2"/>
                </a:solidFill>
                <a:ea typeface="楷体_GB2312" charset="0"/>
              </a:rPr>
              <a:t>2</a:t>
            </a:r>
            <a:r>
              <a:rPr lang="en-US" altLang="zh-CN" b="1" i="1" baseline="30000">
                <a:solidFill>
                  <a:schemeClr val="tx2"/>
                </a:solidFill>
                <a:ea typeface="楷体_GB2312" charset="0"/>
              </a:rPr>
              <a:t>0 </a:t>
            </a:r>
            <a:r>
              <a:rPr lang="en-US" altLang="zh-CN">
                <a:solidFill>
                  <a:schemeClr val="tx2"/>
                </a:solidFill>
                <a:ea typeface="楷体_GB2312" charset="0"/>
              </a:rPr>
              <a:t>= </a:t>
            </a:r>
            <a:r>
              <a:rPr lang="en-US" altLang="zh-CN" b="1" i="1">
                <a:solidFill>
                  <a:schemeClr val="tx2"/>
                </a:solidFill>
                <a:ea typeface="楷体_GB2312" charset="0"/>
              </a:rPr>
              <a:t>1</a:t>
            </a:r>
            <a:r>
              <a:rPr lang="zh-CN" altLang="en-US">
                <a:solidFill>
                  <a:schemeClr val="tx2"/>
                </a:solidFill>
                <a:ea typeface="楷体_GB2312" charset="0"/>
              </a:rPr>
              <a:t>；</a:t>
            </a:r>
          </a:p>
        </p:txBody>
      </p:sp>
      <p:sp>
        <p:nvSpPr>
          <p:cNvPr id="62471" name="Text Box 7"/>
          <p:cNvSpPr txBox="1">
            <a:spLocks noChangeArrowheads="1"/>
          </p:cNvSpPr>
          <p:nvPr/>
        </p:nvSpPr>
        <p:spPr bwMode="auto">
          <a:xfrm>
            <a:off x="2778125" y="3225800"/>
            <a:ext cx="6186488"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Aft>
                <a:spcPct val="25000"/>
              </a:spcAft>
              <a:defRPr/>
            </a:pPr>
            <a:r>
              <a:rPr lang="zh-CN" altLang="en-US">
                <a:solidFill>
                  <a:schemeClr val="tx2"/>
                </a:solidFill>
                <a:ea typeface="楷体_GB2312" charset="0"/>
              </a:rPr>
              <a:t>假设对所有的 </a:t>
            </a:r>
            <a:r>
              <a:rPr lang="en-US" altLang="zh-CN" b="1" i="1">
                <a:solidFill>
                  <a:schemeClr val="tx2"/>
                </a:solidFill>
                <a:ea typeface="楷体_GB2312" charset="0"/>
              </a:rPr>
              <a:t>j</a:t>
            </a:r>
            <a:r>
              <a:rPr lang="zh-CN" altLang="en-US">
                <a:solidFill>
                  <a:schemeClr val="tx2"/>
                </a:solidFill>
                <a:ea typeface="楷体_GB2312" charset="0"/>
              </a:rPr>
              <a:t>，</a:t>
            </a:r>
            <a:r>
              <a:rPr lang="en-US" altLang="zh-CN" b="1" i="1">
                <a:solidFill>
                  <a:schemeClr val="tx2"/>
                </a:solidFill>
                <a:ea typeface="楷体_GB2312" charset="0"/>
              </a:rPr>
              <a:t>1</a:t>
            </a:r>
            <a:r>
              <a:rPr lang="en-US" altLang="zh-CN">
                <a:solidFill>
                  <a:schemeClr val="tx2"/>
                </a:solidFill>
              </a:rPr>
              <a:t>≤ </a:t>
            </a:r>
            <a:r>
              <a:rPr lang="en-US" altLang="zh-CN" b="1" i="1">
                <a:solidFill>
                  <a:schemeClr val="tx2"/>
                </a:solidFill>
              </a:rPr>
              <a:t>j</a:t>
            </a:r>
            <a:r>
              <a:rPr lang="en-US" altLang="zh-CN">
                <a:solidFill>
                  <a:schemeClr val="tx2"/>
                </a:solidFill>
              </a:rPr>
              <a:t> </a:t>
            </a:r>
            <a:r>
              <a:rPr lang="en-US" altLang="zh-CN">
                <a:solidFill>
                  <a:schemeClr val="tx2"/>
                </a:solidFill>
                <a:sym typeface="Symbol" charset="2"/>
              </a:rPr>
              <a:t> </a:t>
            </a:r>
            <a:r>
              <a:rPr lang="en-US" altLang="zh-CN" b="1" i="1">
                <a:solidFill>
                  <a:schemeClr val="tx2"/>
                </a:solidFill>
              </a:rPr>
              <a:t>i</a:t>
            </a:r>
            <a:r>
              <a:rPr lang="zh-CN" altLang="en-US">
                <a:solidFill>
                  <a:schemeClr val="tx2"/>
                </a:solidFill>
              </a:rPr>
              <a:t>，</a:t>
            </a:r>
            <a:r>
              <a:rPr lang="zh-CN" altLang="en-US">
                <a:solidFill>
                  <a:schemeClr val="tx2"/>
                </a:solidFill>
                <a:ea typeface="楷体_GB2312" charset="0"/>
              </a:rPr>
              <a:t>命题成立；</a:t>
            </a:r>
          </a:p>
          <a:p>
            <a:pPr eaLnBrk="1" hangingPunct="1">
              <a:spcAft>
                <a:spcPct val="25000"/>
              </a:spcAft>
              <a:defRPr/>
            </a:pPr>
            <a:r>
              <a:rPr lang="zh-CN" altLang="en-US">
                <a:solidFill>
                  <a:schemeClr val="tx2"/>
                </a:solidFill>
                <a:ea typeface="楷体_GB2312" charset="0"/>
              </a:rPr>
              <a:t>即第</a:t>
            </a:r>
            <a:r>
              <a:rPr lang="en-US" altLang="zh-CN">
                <a:solidFill>
                  <a:schemeClr val="tx2"/>
                </a:solidFill>
                <a:ea typeface="楷体_GB2312" charset="0"/>
              </a:rPr>
              <a:t>j</a:t>
            </a:r>
            <a:r>
              <a:rPr lang="zh-CN" altLang="en-US">
                <a:solidFill>
                  <a:schemeClr val="tx2"/>
                </a:solidFill>
                <a:ea typeface="楷体_GB2312" charset="0"/>
              </a:rPr>
              <a:t>层上至多有</a:t>
            </a:r>
            <a:r>
              <a:rPr lang="en-US" altLang="zh-CN" b="1">
                <a:solidFill>
                  <a:schemeClr val="tx2"/>
                </a:solidFill>
                <a:ea typeface="楷体_GB2312" charset="0"/>
              </a:rPr>
              <a:t>2</a:t>
            </a:r>
            <a:r>
              <a:rPr lang="en-US" altLang="zh-CN" b="1" baseline="30000">
                <a:solidFill>
                  <a:schemeClr val="tx2"/>
                </a:solidFill>
                <a:ea typeface="楷体_GB2312" charset="0"/>
              </a:rPr>
              <a:t>j-1</a:t>
            </a:r>
            <a:r>
              <a:rPr lang="zh-CN" altLang="en-US">
                <a:solidFill>
                  <a:schemeClr val="tx2"/>
                </a:solidFill>
                <a:ea typeface="楷体_GB2312" charset="0"/>
              </a:rPr>
              <a:t>个结点。</a:t>
            </a:r>
          </a:p>
        </p:txBody>
      </p:sp>
      <p:sp>
        <p:nvSpPr>
          <p:cNvPr id="62472" name="Text Box 8"/>
          <p:cNvSpPr txBox="1">
            <a:spLocks noChangeArrowheads="1"/>
          </p:cNvSpPr>
          <p:nvPr/>
        </p:nvSpPr>
        <p:spPr bwMode="auto">
          <a:xfrm>
            <a:off x="2778125" y="4256088"/>
            <a:ext cx="58737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zh-CN" altLang="en-US">
                <a:solidFill>
                  <a:schemeClr val="tx2"/>
                </a:solidFill>
                <a:ea typeface="楷体_GB2312" charset="0"/>
              </a:rPr>
              <a:t>二叉树上每个结点至多有两棵子树，</a:t>
            </a:r>
          </a:p>
          <a:p>
            <a:pPr eaLnBrk="1" hangingPunct="1">
              <a:lnSpc>
                <a:spcPct val="120000"/>
              </a:lnSpc>
              <a:defRPr/>
            </a:pPr>
            <a:r>
              <a:rPr lang="zh-CN" altLang="en-US">
                <a:solidFill>
                  <a:schemeClr val="tx2"/>
                </a:solidFill>
                <a:ea typeface="楷体_GB2312" charset="0"/>
              </a:rPr>
              <a:t>则第 </a:t>
            </a:r>
            <a:r>
              <a:rPr lang="en-US" altLang="zh-CN" b="1" i="1">
                <a:solidFill>
                  <a:schemeClr val="tx2"/>
                </a:solidFill>
                <a:ea typeface="楷体_GB2312" charset="0"/>
              </a:rPr>
              <a:t>i </a:t>
            </a:r>
            <a:r>
              <a:rPr lang="zh-CN" altLang="en-US">
                <a:solidFill>
                  <a:schemeClr val="tx2"/>
                </a:solidFill>
                <a:ea typeface="楷体_GB2312" charset="0"/>
              </a:rPr>
              <a:t>层的结点数 </a:t>
            </a:r>
            <a:r>
              <a:rPr lang="en-US" altLang="zh-CN">
                <a:solidFill>
                  <a:schemeClr val="tx2"/>
                </a:solidFill>
                <a:ea typeface="楷体_GB2312" charset="0"/>
              </a:rPr>
              <a:t>= </a:t>
            </a:r>
            <a:r>
              <a:rPr lang="en-US" altLang="zh-CN" b="1" i="1">
                <a:solidFill>
                  <a:schemeClr val="tx2"/>
                </a:solidFill>
                <a:ea typeface="楷体_GB2312" charset="0"/>
              </a:rPr>
              <a:t>2</a:t>
            </a:r>
            <a:r>
              <a:rPr lang="en-US" altLang="zh-CN" b="1" i="1" baseline="30000">
                <a:solidFill>
                  <a:schemeClr val="tx2"/>
                </a:solidFill>
                <a:ea typeface="楷体_GB2312" charset="0"/>
              </a:rPr>
              <a:t>i-2</a:t>
            </a:r>
            <a:r>
              <a:rPr lang="en-US" altLang="zh-CN">
                <a:solidFill>
                  <a:schemeClr val="tx2"/>
                </a:solidFill>
                <a:ea typeface="楷体_GB2312" charset="0"/>
                <a:sym typeface="Symbol" charset="2"/>
              </a:rPr>
              <a:t></a:t>
            </a:r>
            <a:r>
              <a:rPr lang="en-US" altLang="zh-CN" b="1" i="1">
                <a:solidFill>
                  <a:schemeClr val="tx2"/>
                </a:solidFill>
                <a:ea typeface="楷体_GB2312" charset="0"/>
                <a:sym typeface="Symbol" charset="2"/>
              </a:rPr>
              <a:t> 2</a:t>
            </a:r>
            <a:r>
              <a:rPr lang="en-US" altLang="zh-CN">
                <a:solidFill>
                  <a:schemeClr val="tx2"/>
                </a:solidFill>
                <a:ea typeface="楷体_GB2312" charset="0"/>
                <a:sym typeface="Symbol" charset="2"/>
              </a:rPr>
              <a:t> = </a:t>
            </a:r>
            <a:r>
              <a:rPr lang="en-US" altLang="zh-CN" b="1" i="1">
                <a:solidFill>
                  <a:schemeClr val="tx2"/>
                </a:solidFill>
                <a:ea typeface="楷体_GB2312" charset="0"/>
                <a:sym typeface="Symbol" charset="2"/>
              </a:rPr>
              <a:t>2</a:t>
            </a:r>
            <a:r>
              <a:rPr lang="en-US" altLang="zh-CN" b="1" i="1" baseline="30000">
                <a:solidFill>
                  <a:schemeClr val="tx2"/>
                </a:solidFill>
                <a:ea typeface="楷体_GB2312" charset="0"/>
                <a:sym typeface="Symbol" charset="2"/>
              </a:rPr>
              <a:t>i-1</a:t>
            </a:r>
            <a:r>
              <a:rPr lang="en-US" altLang="zh-CN" b="1" i="1">
                <a:solidFill>
                  <a:schemeClr val="tx2"/>
                </a:solidFill>
                <a:ea typeface="楷体_GB2312" charset="0"/>
                <a:sym typeface="Symbol" charset="2"/>
              </a:rPr>
              <a:t> </a:t>
            </a:r>
            <a:r>
              <a:rPr lang="zh-CN" altLang="en-US">
                <a:solidFill>
                  <a:schemeClr val="tx2"/>
                </a:solidFill>
                <a:ea typeface="楷体_GB2312" charset="0"/>
                <a:sym typeface="Symbol" charset="2"/>
              </a:rPr>
              <a:t>。</a:t>
            </a:r>
          </a:p>
        </p:txBody>
      </p:sp>
      <p:sp>
        <p:nvSpPr>
          <p:cNvPr id="62474" name="AutoShape 10"/>
          <p:cNvSpPr>
            <a:spLocks noChangeArrowheads="1"/>
          </p:cNvSpPr>
          <p:nvPr/>
        </p:nvSpPr>
        <p:spPr bwMode="auto">
          <a:xfrm>
            <a:off x="5651500" y="5516563"/>
            <a:ext cx="1296988" cy="431800"/>
          </a:xfrm>
          <a:prstGeom prst="wedgeRoundRectCallout">
            <a:avLst>
              <a:gd name="adj1" fmla="val 671"/>
              <a:gd name="adj2" fmla="val -114338"/>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r>
              <a:rPr lang="zh-CN" altLang="en-US" sz="2000">
                <a:ea typeface="楷体_GB2312" charset="0"/>
              </a:rPr>
              <a:t>归纳假设</a:t>
            </a:r>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body" idx="4294967295"/>
          </p:nvPr>
        </p:nvSpPr>
        <p:spPr>
          <a:xfrm>
            <a:off x="533400" y="457200"/>
            <a:ext cx="8070850" cy="1963738"/>
          </a:xfrm>
        </p:spPr>
        <p:txBody>
          <a:bodyPr/>
          <a:lstStyle/>
          <a:p>
            <a:pPr eaLnBrk="1" hangingPunct="1">
              <a:lnSpc>
                <a:spcPct val="125000"/>
              </a:lnSpc>
            </a:pPr>
            <a:r>
              <a:rPr lang="zh-CN" altLang="en-US" sz="2800" b="1">
                <a:solidFill>
                  <a:schemeClr val="tx2"/>
                </a:solidFill>
                <a:ea typeface="楷体_GB2312" charset="0"/>
              </a:rPr>
              <a:t>性质 </a:t>
            </a:r>
            <a:r>
              <a:rPr lang="en-US" altLang="zh-CN" sz="2800" b="1">
                <a:solidFill>
                  <a:schemeClr val="tx2"/>
                </a:solidFill>
                <a:ea typeface="楷体_GB2312" charset="0"/>
              </a:rPr>
              <a:t>2 </a:t>
            </a:r>
            <a:r>
              <a:rPr lang="zh-CN" altLang="en-US" sz="2800" b="1">
                <a:solidFill>
                  <a:schemeClr val="tx2"/>
                </a:solidFill>
                <a:ea typeface="楷体_GB2312" charset="0"/>
              </a:rPr>
              <a:t>：</a:t>
            </a:r>
            <a:br>
              <a:rPr lang="zh-CN" altLang="en-US" sz="2800" b="1">
                <a:ea typeface="楷体_GB2312" charset="0"/>
              </a:rPr>
            </a:br>
            <a:r>
              <a:rPr lang="zh-CN" altLang="en-US" sz="2800">
                <a:ea typeface="楷体_GB2312" charset="0"/>
              </a:rPr>
              <a:t>      深度为 </a:t>
            </a:r>
            <a:r>
              <a:rPr lang="en-US" altLang="zh-CN" sz="2800" b="1" i="1">
                <a:solidFill>
                  <a:srgbClr val="0000FF"/>
                </a:solidFill>
                <a:ea typeface="楷体_GB2312" charset="0"/>
              </a:rPr>
              <a:t>k </a:t>
            </a:r>
            <a:r>
              <a:rPr lang="zh-CN" altLang="en-US" sz="2800">
                <a:ea typeface="楷体_GB2312" charset="0"/>
              </a:rPr>
              <a:t>的二叉树上至多含 </a:t>
            </a:r>
            <a:r>
              <a:rPr lang="en-US" altLang="zh-CN" sz="2800" b="1" i="1">
                <a:solidFill>
                  <a:srgbClr val="0000FF"/>
                </a:solidFill>
                <a:ea typeface="楷体_GB2312" charset="0"/>
              </a:rPr>
              <a:t>2</a:t>
            </a:r>
            <a:r>
              <a:rPr lang="en-US" altLang="zh-CN" sz="2800" b="1" i="1" baseline="30000">
                <a:solidFill>
                  <a:srgbClr val="0000FF"/>
                </a:solidFill>
                <a:ea typeface="楷体_GB2312" charset="0"/>
              </a:rPr>
              <a:t>k</a:t>
            </a:r>
            <a:r>
              <a:rPr lang="en-US" altLang="zh-CN" sz="2800" b="1" i="1">
                <a:solidFill>
                  <a:srgbClr val="0000FF"/>
                </a:solidFill>
                <a:ea typeface="楷体_GB2312" charset="0"/>
              </a:rPr>
              <a:t>-1 </a:t>
            </a:r>
            <a:r>
              <a:rPr lang="zh-CN" altLang="en-US" sz="2800">
                <a:ea typeface="楷体_GB2312" charset="0"/>
              </a:rPr>
              <a:t>个结点（</a:t>
            </a:r>
            <a:r>
              <a:rPr lang="en-US" altLang="zh-CN" sz="2800">
                <a:ea typeface="楷体_GB2312" charset="0"/>
              </a:rPr>
              <a:t>k</a:t>
            </a:r>
            <a:r>
              <a:rPr lang="en-US" altLang="zh-CN" sz="2800">
                <a:latin typeface="楷体_GB2312" charset="0"/>
                <a:ea typeface="楷体_GB2312" charset="0"/>
              </a:rPr>
              <a:t>≥</a:t>
            </a:r>
            <a:r>
              <a:rPr lang="en-US" altLang="zh-CN" sz="2800">
                <a:ea typeface="楷体_GB2312" charset="0"/>
              </a:rPr>
              <a:t>1</a:t>
            </a:r>
            <a:r>
              <a:rPr lang="zh-CN" altLang="en-US" sz="2800">
                <a:ea typeface="楷体_GB2312" charset="0"/>
              </a:rPr>
              <a:t>）。</a:t>
            </a:r>
          </a:p>
        </p:txBody>
      </p:sp>
      <p:sp>
        <p:nvSpPr>
          <p:cNvPr id="172035" name="Text Box 3"/>
          <p:cNvSpPr txBox="1">
            <a:spLocks noChangeArrowheads="1"/>
          </p:cNvSpPr>
          <p:nvPr/>
        </p:nvSpPr>
        <p:spPr bwMode="auto">
          <a:xfrm>
            <a:off x="517525" y="2205038"/>
            <a:ext cx="1462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chemeClr val="tx2"/>
                </a:solidFill>
                <a:ea typeface="楷体_GB2312" charset="0"/>
              </a:rPr>
              <a:t>证明：</a:t>
            </a:r>
            <a:endParaRPr lang="zh-CN" altLang="en-US"/>
          </a:p>
        </p:txBody>
      </p:sp>
      <p:sp>
        <p:nvSpPr>
          <p:cNvPr id="172036" name="Text Box 4"/>
          <p:cNvSpPr txBox="1">
            <a:spLocks noChangeArrowheads="1"/>
          </p:cNvSpPr>
          <p:nvPr/>
        </p:nvSpPr>
        <p:spPr bwMode="auto">
          <a:xfrm>
            <a:off x="609600" y="2825750"/>
            <a:ext cx="82296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a:solidFill>
                  <a:schemeClr val="tx2"/>
                </a:solidFill>
                <a:ea typeface="楷体_GB2312" charset="0"/>
              </a:rPr>
              <a:t>       </a:t>
            </a:r>
            <a:r>
              <a:rPr lang="zh-CN" altLang="en-US">
                <a:solidFill>
                  <a:schemeClr val="tx2"/>
                </a:solidFill>
                <a:ea typeface="楷体_GB2312" charset="0"/>
              </a:rPr>
              <a:t>基于上一条性质，深度为 </a:t>
            </a:r>
            <a:r>
              <a:rPr lang="en-US" altLang="zh-CN" b="1" i="1">
                <a:solidFill>
                  <a:schemeClr val="tx2"/>
                </a:solidFill>
                <a:ea typeface="楷体_GB2312" charset="0"/>
              </a:rPr>
              <a:t>k </a:t>
            </a:r>
            <a:r>
              <a:rPr lang="zh-CN" altLang="en-US">
                <a:solidFill>
                  <a:schemeClr val="tx2"/>
                </a:solidFill>
                <a:ea typeface="楷体_GB2312" charset="0"/>
              </a:rPr>
              <a:t>的二叉树上的结点数至多为</a:t>
            </a:r>
          </a:p>
          <a:p>
            <a:pPr eaLnBrk="1" hangingPunct="1">
              <a:lnSpc>
                <a:spcPct val="125000"/>
              </a:lnSpc>
              <a:defRPr/>
            </a:pPr>
            <a:r>
              <a:rPr lang="zh-CN" altLang="en-US">
                <a:solidFill>
                  <a:schemeClr val="tx2"/>
                </a:solidFill>
                <a:ea typeface="楷体_GB2312" charset="0"/>
              </a:rPr>
              <a:t>       </a:t>
            </a:r>
            <a:r>
              <a:rPr lang="en-US" altLang="zh-CN" b="1" i="1">
                <a:solidFill>
                  <a:schemeClr val="tx2"/>
                </a:solidFill>
                <a:ea typeface="楷体_GB2312" charset="0"/>
              </a:rPr>
              <a:t>2</a:t>
            </a:r>
            <a:r>
              <a:rPr lang="en-US" altLang="zh-CN" b="1" i="1" baseline="30000">
                <a:solidFill>
                  <a:schemeClr val="tx2"/>
                </a:solidFill>
                <a:ea typeface="楷体_GB2312" charset="0"/>
              </a:rPr>
              <a:t>0</a:t>
            </a:r>
            <a:r>
              <a:rPr lang="en-US" altLang="zh-CN" b="1" i="1">
                <a:solidFill>
                  <a:schemeClr val="tx2"/>
                </a:solidFill>
                <a:ea typeface="楷体_GB2312" charset="0"/>
              </a:rPr>
              <a:t>+2</a:t>
            </a:r>
            <a:r>
              <a:rPr lang="en-US" altLang="zh-CN" b="1" i="1" baseline="30000">
                <a:solidFill>
                  <a:schemeClr val="tx2"/>
                </a:solidFill>
                <a:ea typeface="楷体_GB2312" charset="0"/>
              </a:rPr>
              <a:t>1</a:t>
            </a:r>
            <a:r>
              <a:rPr lang="en-US" altLang="zh-CN" b="1" i="1">
                <a:solidFill>
                  <a:schemeClr val="tx2"/>
                </a:solidFill>
                <a:ea typeface="楷体_GB2312" charset="0"/>
              </a:rPr>
              <a:t>+</a:t>
            </a:r>
            <a:r>
              <a:rPr lang="en-US" altLang="zh-CN" b="1" i="1">
                <a:solidFill>
                  <a:schemeClr val="tx2"/>
                </a:solidFill>
              </a:rPr>
              <a:t> </a:t>
            </a:r>
            <a:r>
              <a:rPr lang="en-US" altLang="zh-CN" b="1" i="1">
                <a:solidFill>
                  <a:schemeClr val="tx2"/>
                </a:solidFill>
                <a:sym typeface="Symbol" charset="2"/>
              </a:rPr>
              <a:t>      +2</a:t>
            </a:r>
            <a:r>
              <a:rPr lang="en-US" altLang="zh-CN" b="1" i="1" baseline="30000">
                <a:solidFill>
                  <a:schemeClr val="tx2"/>
                </a:solidFill>
                <a:sym typeface="Symbol" charset="2"/>
              </a:rPr>
              <a:t>k-1</a:t>
            </a:r>
            <a:r>
              <a:rPr lang="en-US" altLang="zh-CN" b="1" i="1">
                <a:solidFill>
                  <a:schemeClr val="tx2"/>
                </a:solidFill>
                <a:sym typeface="Symbol" charset="2"/>
              </a:rPr>
              <a:t> = 2</a:t>
            </a:r>
            <a:r>
              <a:rPr lang="en-US" altLang="zh-CN" b="1" i="1" baseline="30000">
                <a:solidFill>
                  <a:schemeClr val="tx2"/>
                </a:solidFill>
                <a:sym typeface="Symbol" charset="2"/>
              </a:rPr>
              <a:t>k</a:t>
            </a:r>
            <a:r>
              <a:rPr lang="en-US" altLang="zh-CN" b="1" i="1">
                <a:solidFill>
                  <a:schemeClr val="tx2"/>
                </a:solidFill>
                <a:sym typeface="Symbol" charset="2"/>
              </a:rPr>
              <a:t>-1</a:t>
            </a:r>
            <a:r>
              <a:rPr lang="en-US" altLang="zh-CN">
                <a:ea typeface="楷体_GB2312" charset="0"/>
              </a:rPr>
              <a:t> </a:t>
            </a:r>
            <a:r>
              <a:rPr lang="zh-CN" altLang="en-US">
                <a:ea typeface="楷体_GB2312" charset="0"/>
              </a:rPr>
              <a:t>。</a:t>
            </a: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body" idx="4294967295"/>
          </p:nvPr>
        </p:nvSpPr>
        <p:spPr>
          <a:xfrm>
            <a:off x="323850" y="439738"/>
            <a:ext cx="8382000" cy="1836737"/>
          </a:xfrm>
        </p:spPr>
        <p:txBody>
          <a:bodyPr/>
          <a:lstStyle/>
          <a:p>
            <a:pPr eaLnBrk="1" hangingPunct="1">
              <a:lnSpc>
                <a:spcPct val="120000"/>
              </a:lnSpc>
            </a:pPr>
            <a:r>
              <a:rPr lang="en-US" altLang="zh-CN" sz="2800" b="1" dirty="0">
                <a:ea typeface="楷体_GB2312" charset="0"/>
              </a:rPr>
              <a:t> </a:t>
            </a:r>
            <a:r>
              <a:rPr lang="zh-CN" altLang="en-US" sz="2800" b="1" dirty="0">
                <a:solidFill>
                  <a:schemeClr val="tx2"/>
                </a:solidFill>
                <a:ea typeface="楷体_GB2312" charset="0"/>
              </a:rPr>
              <a:t>性质 </a:t>
            </a:r>
            <a:r>
              <a:rPr lang="en-US" altLang="zh-CN" sz="2800" b="1" dirty="0">
                <a:solidFill>
                  <a:schemeClr val="tx2"/>
                </a:solidFill>
                <a:ea typeface="楷体_GB2312" charset="0"/>
              </a:rPr>
              <a:t>3 </a:t>
            </a:r>
            <a:r>
              <a:rPr lang="zh-CN" altLang="en-US" sz="2800" b="1" dirty="0">
                <a:solidFill>
                  <a:schemeClr val="tx2"/>
                </a:solidFill>
                <a:ea typeface="楷体_GB2312" charset="0"/>
              </a:rPr>
              <a:t>：</a:t>
            </a:r>
            <a:br>
              <a:rPr lang="zh-CN" altLang="en-US" sz="2800" b="1" dirty="0">
                <a:ea typeface="楷体_GB2312" charset="0"/>
              </a:rPr>
            </a:br>
            <a:r>
              <a:rPr lang="zh-CN" altLang="en-US" sz="2800" dirty="0">
                <a:ea typeface="楷体_GB2312" charset="0"/>
              </a:rPr>
              <a:t>   对任何一棵二叉树，若它含有</a:t>
            </a:r>
            <a:r>
              <a:rPr lang="en-US" altLang="zh-CN" sz="2800" b="1" i="1" dirty="0">
                <a:solidFill>
                  <a:srgbClr val="0000FF"/>
                </a:solidFill>
                <a:ea typeface="楷体_GB2312" charset="0"/>
              </a:rPr>
              <a:t>n</a:t>
            </a:r>
            <a:r>
              <a:rPr lang="en-US" altLang="zh-CN" sz="2800" b="1" i="1" baseline="-25000" dirty="0">
                <a:solidFill>
                  <a:srgbClr val="0000FF"/>
                </a:solidFill>
                <a:ea typeface="楷体_GB2312" charset="0"/>
              </a:rPr>
              <a:t>0 </a:t>
            </a:r>
            <a:r>
              <a:rPr lang="zh-CN" altLang="en-US" sz="2800" dirty="0">
                <a:ea typeface="楷体_GB2312" charset="0"/>
              </a:rPr>
              <a:t>个叶子结点、</a:t>
            </a:r>
            <a:r>
              <a:rPr lang="en-US" altLang="zh-CN" sz="2800" b="1" i="1" dirty="0">
                <a:solidFill>
                  <a:srgbClr val="0000FF"/>
                </a:solidFill>
                <a:ea typeface="楷体_GB2312" charset="0"/>
              </a:rPr>
              <a:t>n</a:t>
            </a:r>
            <a:r>
              <a:rPr lang="en-US" altLang="zh-CN" sz="2800" b="1" i="1" baseline="-25000" dirty="0">
                <a:solidFill>
                  <a:srgbClr val="0000FF"/>
                </a:solidFill>
                <a:ea typeface="楷体_GB2312" charset="0"/>
              </a:rPr>
              <a:t>2 </a:t>
            </a:r>
            <a:r>
              <a:rPr lang="zh-CN" altLang="en-US" sz="2800" dirty="0">
                <a:ea typeface="楷体_GB2312" charset="0"/>
              </a:rPr>
              <a:t>个度为</a:t>
            </a:r>
            <a:r>
              <a:rPr lang="zh-CN" altLang="en-US" sz="2800" b="1" i="1" dirty="0">
                <a:ea typeface="楷体_GB2312" charset="0"/>
              </a:rPr>
              <a:t> </a:t>
            </a:r>
            <a:r>
              <a:rPr lang="en-US" altLang="zh-CN" sz="2800" b="1" i="1" dirty="0">
                <a:ea typeface="楷体_GB2312" charset="0"/>
              </a:rPr>
              <a:t>2</a:t>
            </a:r>
            <a:r>
              <a:rPr lang="en-US" altLang="zh-CN" sz="2800" dirty="0">
                <a:ea typeface="楷体_GB2312" charset="0"/>
              </a:rPr>
              <a:t> </a:t>
            </a:r>
            <a:r>
              <a:rPr lang="zh-CN" altLang="en-US" sz="2800" dirty="0">
                <a:ea typeface="楷体_GB2312" charset="0"/>
              </a:rPr>
              <a:t>的结点，则必存在关系式：</a:t>
            </a:r>
            <a:r>
              <a:rPr lang="en-US" altLang="zh-CN" sz="2800" b="1" i="1" dirty="0">
                <a:solidFill>
                  <a:srgbClr val="0000FF"/>
                </a:solidFill>
                <a:ea typeface="楷体_GB2312" charset="0"/>
              </a:rPr>
              <a:t>n</a:t>
            </a:r>
            <a:r>
              <a:rPr lang="en-US" altLang="zh-CN" sz="2800" b="1" i="1" baseline="-25000" dirty="0">
                <a:solidFill>
                  <a:srgbClr val="0000FF"/>
                </a:solidFill>
                <a:ea typeface="楷体_GB2312" charset="0"/>
              </a:rPr>
              <a:t>0</a:t>
            </a:r>
            <a:r>
              <a:rPr lang="en-US" altLang="zh-CN" sz="2800" b="1" i="1" dirty="0">
                <a:solidFill>
                  <a:srgbClr val="0000FF"/>
                </a:solidFill>
                <a:ea typeface="楷体_GB2312" charset="0"/>
              </a:rPr>
              <a:t> = n</a:t>
            </a:r>
            <a:r>
              <a:rPr lang="en-US" altLang="zh-CN" sz="2800" b="1" i="1" baseline="-25000" dirty="0">
                <a:solidFill>
                  <a:srgbClr val="0000FF"/>
                </a:solidFill>
                <a:ea typeface="楷体_GB2312" charset="0"/>
              </a:rPr>
              <a:t>2</a:t>
            </a:r>
            <a:r>
              <a:rPr lang="en-US" altLang="zh-CN" sz="2800" b="1" i="1" dirty="0">
                <a:solidFill>
                  <a:srgbClr val="0000FF"/>
                </a:solidFill>
                <a:ea typeface="楷体_GB2312" charset="0"/>
              </a:rPr>
              <a:t>+1</a:t>
            </a:r>
            <a:r>
              <a:rPr lang="zh-CN" altLang="en-US" sz="2800" dirty="0">
                <a:ea typeface="楷体_GB2312" charset="0"/>
              </a:rPr>
              <a:t>。</a:t>
            </a:r>
          </a:p>
        </p:txBody>
      </p:sp>
      <p:sp>
        <p:nvSpPr>
          <p:cNvPr id="175107" name="Text Box 3"/>
          <p:cNvSpPr txBox="1">
            <a:spLocks noChangeArrowheads="1"/>
          </p:cNvSpPr>
          <p:nvPr/>
        </p:nvSpPr>
        <p:spPr bwMode="auto">
          <a:xfrm>
            <a:off x="468313" y="2060575"/>
            <a:ext cx="161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chemeClr val="tx2"/>
                </a:solidFill>
                <a:ea typeface="楷体_GB2312" charset="0"/>
              </a:rPr>
              <a:t>证明：</a:t>
            </a:r>
            <a:endParaRPr lang="zh-CN" altLang="en-US"/>
          </a:p>
        </p:txBody>
      </p:sp>
      <p:sp>
        <p:nvSpPr>
          <p:cNvPr id="175108" name="Text Box 4"/>
          <p:cNvSpPr txBox="1">
            <a:spLocks noChangeArrowheads="1"/>
          </p:cNvSpPr>
          <p:nvPr/>
        </p:nvSpPr>
        <p:spPr bwMode="auto">
          <a:xfrm>
            <a:off x="741363" y="2492375"/>
            <a:ext cx="79343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zh-CN" altLang="en-US" b="1">
                <a:solidFill>
                  <a:schemeClr val="tx2"/>
                </a:solidFill>
                <a:ea typeface="楷体_GB2312" charset="0"/>
              </a:rPr>
              <a:t>设</a:t>
            </a:r>
            <a:r>
              <a:rPr lang="zh-CN" altLang="en-US">
                <a:solidFill>
                  <a:schemeClr val="tx2"/>
                </a:solidFill>
                <a:ea typeface="楷体_GB2312" charset="0"/>
              </a:rPr>
              <a:t> 二叉树上结点总数为</a:t>
            </a:r>
            <a:r>
              <a:rPr lang="en-US" altLang="zh-CN" b="1" i="1">
                <a:solidFill>
                  <a:schemeClr val="tx2"/>
                </a:solidFill>
                <a:ea typeface="楷体_GB2312" charset="0"/>
              </a:rPr>
              <a:t>n</a:t>
            </a:r>
            <a:r>
              <a:rPr lang="zh-CN" altLang="en-US" b="1" i="1">
                <a:solidFill>
                  <a:schemeClr val="tx2"/>
                </a:solidFill>
                <a:ea typeface="楷体_GB2312" charset="0"/>
              </a:rPr>
              <a:t>，</a:t>
            </a:r>
            <a:r>
              <a:rPr lang="zh-CN" altLang="en-US" b="1">
                <a:solidFill>
                  <a:schemeClr val="tx2"/>
                </a:solidFill>
                <a:ea typeface="楷体_GB2312" charset="0"/>
              </a:rPr>
              <a:t>则</a:t>
            </a:r>
            <a:r>
              <a:rPr lang="zh-CN" altLang="en-US">
                <a:solidFill>
                  <a:schemeClr val="tx2"/>
                </a:solidFill>
                <a:ea typeface="楷体_GB2312" charset="0"/>
              </a:rPr>
              <a:t> </a:t>
            </a:r>
            <a:r>
              <a:rPr lang="en-US" altLang="zh-CN" b="1" i="1">
                <a:solidFill>
                  <a:schemeClr val="tx2"/>
                </a:solidFill>
                <a:ea typeface="楷体_GB2312" charset="0"/>
              </a:rPr>
              <a:t>n = n</a:t>
            </a:r>
            <a:r>
              <a:rPr lang="en-US" altLang="zh-CN" b="1" i="1" baseline="-25000">
                <a:solidFill>
                  <a:schemeClr val="tx2"/>
                </a:solidFill>
                <a:ea typeface="楷体_GB2312" charset="0"/>
              </a:rPr>
              <a:t>0</a:t>
            </a:r>
            <a:r>
              <a:rPr lang="en-US" altLang="zh-CN" b="1" i="1">
                <a:solidFill>
                  <a:schemeClr val="tx2"/>
                </a:solidFill>
                <a:ea typeface="楷体_GB2312" charset="0"/>
              </a:rPr>
              <a:t> + n</a:t>
            </a:r>
            <a:r>
              <a:rPr lang="en-US" altLang="zh-CN" b="1" i="1" baseline="-25000">
                <a:solidFill>
                  <a:schemeClr val="tx2"/>
                </a:solidFill>
                <a:ea typeface="楷体_GB2312" charset="0"/>
              </a:rPr>
              <a:t>1</a:t>
            </a:r>
            <a:r>
              <a:rPr lang="en-US" altLang="zh-CN" b="1" i="1">
                <a:solidFill>
                  <a:schemeClr val="tx2"/>
                </a:solidFill>
                <a:ea typeface="楷体_GB2312" charset="0"/>
              </a:rPr>
              <a:t> + n</a:t>
            </a:r>
            <a:r>
              <a:rPr lang="en-US" altLang="zh-CN" b="1" i="1" baseline="-25000">
                <a:solidFill>
                  <a:schemeClr val="tx2"/>
                </a:solidFill>
                <a:ea typeface="楷体_GB2312" charset="0"/>
              </a:rPr>
              <a:t>2</a:t>
            </a:r>
            <a:r>
              <a:rPr lang="zh-CN" altLang="en-US" b="1" i="1" baseline="-25000">
                <a:solidFill>
                  <a:schemeClr val="tx2"/>
                </a:solidFill>
                <a:ea typeface="楷体_GB2312" charset="0"/>
              </a:rPr>
              <a:t>，</a:t>
            </a:r>
          </a:p>
          <a:p>
            <a:pPr eaLnBrk="1" hangingPunct="1">
              <a:lnSpc>
                <a:spcPct val="125000"/>
              </a:lnSpc>
              <a:defRPr/>
            </a:pPr>
            <a:r>
              <a:rPr lang="zh-CN" altLang="en-US" b="1" i="1" baseline="-25000">
                <a:solidFill>
                  <a:schemeClr val="tx2"/>
                </a:solidFill>
                <a:ea typeface="楷体_GB2312" charset="0"/>
              </a:rPr>
              <a:t>       </a:t>
            </a:r>
            <a:r>
              <a:rPr lang="zh-CN" altLang="en-US" b="1">
                <a:solidFill>
                  <a:schemeClr val="tx2"/>
                </a:solidFill>
                <a:ea typeface="楷体_GB2312" charset="0"/>
              </a:rPr>
              <a:t>其中</a:t>
            </a:r>
            <a:r>
              <a:rPr lang="en-US" altLang="zh-CN" b="1" i="1">
                <a:solidFill>
                  <a:schemeClr val="tx2"/>
                </a:solidFill>
                <a:ea typeface="楷体_GB2312" charset="0"/>
              </a:rPr>
              <a:t>n</a:t>
            </a:r>
            <a:r>
              <a:rPr lang="en-US" altLang="zh-CN" b="1" i="1" baseline="-25000">
                <a:solidFill>
                  <a:schemeClr val="tx2"/>
                </a:solidFill>
                <a:ea typeface="楷体_GB2312" charset="0"/>
              </a:rPr>
              <a:t>1</a:t>
            </a:r>
            <a:r>
              <a:rPr lang="zh-CN" altLang="en-US" b="1">
                <a:solidFill>
                  <a:schemeClr val="tx2"/>
                </a:solidFill>
                <a:ea typeface="楷体_GB2312" charset="0"/>
              </a:rPr>
              <a:t>为度为</a:t>
            </a:r>
            <a:r>
              <a:rPr lang="en-US" altLang="zh-CN" b="1">
                <a:solidFill>
                  <a:schemeClr val="tx2"/>
                </a:solidFill>
                <a:ea typeface="楷体_GB2312" charset="0"/>
              </a:rPr>
              <a:t>1</a:t>
            </a:r>
            <a:r>
              <a:rPr lang="zh-CN" altLang="en-US" b="1">
                <a:solidFill>
                  <a:schemeClr val="tx2"/>
                </a:solidFill>
                <a:ea typeface="楷体_GB2312" charset="0"/>
              </a:rPr>
              <a:t>的结点数。</a:t>
            </a:r>
          </a:p>
        </p:txBody>
      </p:sp>
      <p:sp>
        <p:nvSpPr>
          <p:cNvPr id="175109" name="Text Box 5"/>
          <p:cNvSpPr txBox="1">
            <a:spLocks noChangeArrowheads="1"/>
          </p:cNvSpPr>
          <p:nvPr/>
        </p:nvSpPr>
        <p:spPr bwMode="auto">
          <a:xfrm>
            <a:off x="755650" y="3644900"/>
            <a:ext cx="793432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zh-CN" altLang="en-US" b="1">
                <a:solidFill>
                  <a:schemeClr val="tx2"/>
                </a:solidFill>
                <a:ea typeface="楷体_GB2312" charset="0"/>
              </a:rPr>
              <a:t>又</a:t>
            </a:r>
            <a:r>
              <a:rPr lang="zh-CN" altLang="en-US">
                <a:solidFill>
                  <a:schemeClr val="tx2"/>
                </a:solidFill>
                <a:ea typeface="楷体_GB2312" charset="0"/>
              </a:rPr>
              <a:t> 二叉树上分支总数 </a:t>
            </a:r>
            <a:r>
              <a:rPr lang="en-US" altLang="zh-CN" b="1" i="1">
                <a:solidFill>
                  <a:schemeClr val="tx2"/>
                </a:solidFill>
                <a:ea typeface="楷体_GB2312" charset="0"/>
              </a:rPr>
              <a:t>b = n</a:t>
            </a:r>
            <a:r>
              <a:rPr lang="en-US" altLang="zh-CN" b="1" i="1" baseline="-25000">
                <a:solidFill>
                  <a:schemeClr val="tx2"/>
                </a:solidFill>
                <a:ea typeface="楷体_GB2312" charset="0"/>
              </a:rPr>
              <a:t>1</a:t>
            </a:r>
            <a:r>
              <a:rPr lang="en-US" altLang="zh-CN" b="1" i="1">
                <a:solidFill>
                  <a:schemeClr val="tx2"/>
                </a:solidFill>
                <a:ea typeface="楷体_GB2312" charset="0"/>
              </a:rPr>
              <a:t>+2n</a:t>
            </a:r>
            <a:r>
              <a:rPr lang="en-US" altLang="zh-CN" b="1" i="1" baseline="-25000">
                <a:solidFill>
                  <a:schemeClr val="tx2"/>
                </a:solidFill>
                <a:ea typeface="楷体_GB2312" charset="0"/>
              </a:rPr>
              <a:t>2</a:t>
            </a:r>
          </a:p>
          <a:p>
            <a:pPr eaLnBrk="1" hangingPunct="1">
              <a:lnSpc>
                <a:spcPct val="125000"/>
              </a:lnSpc>
              <a:defRPr/>
            </a:pPr>
            <a:r>
              <a:rPr lang="en-US" altLang="zh-CN" b="1" i="1" baseline="-25000">
                <a:solidFill>
                  <a:schemeClr val="tx2"/>
                </a:solidFill>
                <a:ea typeface="楷体_GB2312" charset="0"/>
              </a:rPr>
              <a:t>                                 </a:t>
            </a:r>
            <a:r>
              <a:rPr lang="zh-CN" altLang="en-US">
                <a:solidFill>
                  <a:schemeClr val="tx2"/>
                </a:solidFill>
                <a:ea typeface="楷体_GB2312" charset="0"/>
              </a:rPr>
              <a:t>而 </a:t>
            </a:r>
            <a:r>
              <a:rPr lang="en-US" altLang="zh-CN" b="1" i="1">
                <a:solidFill>
                  <a:schemeClr val="tx2"/>
                </a:solidFill>
                <a:ea typeface="楷体_GB2312" charset="0"/>
              </a:rPr>
              <a:t>b = n-1 = n</a:t>
            </a:r>
            <a:r>
              <a:rPr lang="en-US" altLang="zh-CN" b="1" i="1" baseline="-25000">
                <a:solidFill>
                  <a:schemeClr val="tx2"/>
                </a:solidFill>
                <a:ea typeface="楷体_GB2312" charset="0"/>
              </a:rPr>
              <a:t>0</a:t>
            </a:r>
            <a:r>
              <a:rPr lang="en-US" altLang="zh-CN" b="1" i="1">
                <a:solidFill>
                  <a:schemeClr val="tx2"/>
                </a:solidFill>
                <a:ea typeface="楷体_GB2312" charset="0"/>
              </a:rPr>
              <a:t> + n</a:t>
            </a:r>
            <a:r>
              <a:rPr lang="en-US" altLang="zh-CN" b="1" i="1" baseline="-25000">
                <a:solidFill>
                  <a:schemeClr val="tx2"/>
                </a:solidFill>
                <a:ea typeface="楷体_GB2312" charset="0"/>
              </a:rPr>
              <a:t>1</a:t>
            </a:r>
            <a:r>
              <a:rPr lang="en-US" altLang="zh-CN" b="1" i="1">
                <a:solidFill>
                  <a:schemeClr val="tx2"/>
                </a:solidFill>
                <a:ea typeface="楷体_GB2312" charset="0"/>
              </a:rPr>
              <a:t> + n</a:t>
            </a:r>
            <a:r>
              <a:rPr lang="en-US" altLang="zh-CN" b="1" i="1" baseline="-25000">
                <a:solidFill>
                  <a:schemeClr val="tx2"/>
                </a:solidFill>
                <a:ea typeface="楷体_GB2312" charset="0"/>
              </a:rPr>
              <a:t>2 </a:t>
            </a:r>
            <a:r>
              <a:rPr lang="en-US" altLang="zh-CN" b="1" i="1">
                <a:solidFill>
                  <a:schemeClr val="tx2"/>
                </a:solidFill>
                <a:ea typeface="楷体_GB2312" charset="0"/>
              </a:rPr>
              <a:t>- 1</a:t>
            </a:r>
          </a:p>
          <a:p>
            <a:pPr eaLnBrk="1" hangingPunct="1">
              <a:lnSpc>
                <a:spcPct val="125000"/>
              </a:lnSpc>
              <a:defRPr/>
            </a:pPr>
            <a:r>
              <a:rPr lang="zh-CN" altLang="en-US" b="1">
                <a:solidFill>
                  <a:schemeClr val="tx2"/>
                </a:solidFill>
                <a:ea typeface="楷体_GB2312" charset="0"/>
              </a:rPr>
              <a:t>由此， </a:t>
            </a:r>
            <a:r>
              <a:rPr lang="en-US" altLang="zh-CN" b="1" i="1">
                <a:solidFill>
                  <a:schemeClr val="tx2"/>
                </a:solidFill>
                <a:ea typeface="楷体_GB2312" charset="0"/>
              </a:rPr>
              <a:t>n</a:t>
            </a:r>
            <a:r>
              <a:rPr lang="en-US" altLang="zh-CN" b="1" i="1" baseline="-25000">
                <a:solidFill>
                  <a:schemeClr val="tx2"/>
                </a:solidFill>
                <a:ea typeface="楷体_GB2312" charset="0"/>
              </a:rPr>
              <a:t>0</a:t>
            </a:r>
            <a:r>
              <a:rPr lang="en-US" altLang="zh-CN" b="1" i="1">
                <a:solidFill>
                  <a:schemeClr val="tx2"/>
                </a:solidFill>
                <a:ea typeface="楷体_GB2312" charset="0"/>
              </a:rPr>
              <a:t> = n</a:t>
            </a:r>
            <a:r>
              <a:rPr lang="en-US" altLang="zh-CN" b="1" i="1" baseline="-25000">
                <a:solidFill>
                  <a:schemeClr val="tx2"/>
                </a:solidFill>
                <a:ea typeface="楷体_GB2312" charset="0"/>
              </a:rPr>
              <a:t>2 </a:t>
            </a:r>
            <a:r>
              <a:rPr lang="en-US" altLang="zh-CN" b="1" i="1">
                <a:solidFill>
                  <a:schemeClr val="tx2"/>
                </a:solidFill>
                <a:ea typeface="楷体_GB2312" charset="0"/>
              </a:rPr>
              <a:t>+ 1 </a:t>
            </a:r>
            <a:r>
              <a:rPr lang="zh-CN" altLang="en-US">
                <a:ea typeface="楷体_GB2312" charset="0"/>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75108"/>
                                        </p:tgtEl>
                                        <p:attrNameLst>
                                          <p:attrName>style.visibility</p:attrName>
                                        </p:attrNameLst>
                                      </p:cBhvr>
                                      <p:to>
                                        <p:strVal val="visible"/>
                                      </p:to>
                                    </p:set>
                                    <p:animEffect transition="in" filter="wipe(left)">
                                      <p:cBhvr>
                                        <p:cTn id="7" dur="1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5109"/>
                                        </p:tgtEl>
                                        <p:attrNameLst>
                                          <p:attrName>style.visibility</p:attrName>
                                        </p:attrNameLst>
                                      </p:cBhvr>
                                      <p:to>
                                        <p:strVal val="visible"/>
                                      </p:to>
                                    </p:set>
                                    <p:animEffect transition="in" filter="wipe(left)">
                                      <p:cBhvr>
                                        <p:cTn id="12" dur="50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0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15938" y="858838"/>
            <a:ext cx="391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ea typeface="楷体_GB2312" charset="0"/>
              </a:rPr>
              <a:t>两类</a:t>
            </a:r>
            <a:r>
              <a:rPr lang="zh-CN" altLang="en-US" b="1">
                <a:solidFill>
                  <a:srgbClr val="993300"/>
                </a:solidFill>
                <a:ea typeface="楷体_GB2312" charset="0"/>
              </a:rPr>
              <a:t>特殊</a:t>
            </a:r>
            <a:r>
              <a:rPr lang="zh-CN" altLang="en-US" b="1">
                <a:ea typeface="楷体_GB2312" charset="0"/>
              </a:rPr>
              <a:t>的二叉树：</a:t>
            </a:r>
            <a:endParaRPr lang="zh-CN" altLang="en-US"/>
          </a:p>
        </p:txBody>
      </p:sp>
      <p:sp>
        <p:nvSpPr>
          <p:cNvPr id="65539" name="Text Box 3"/>
          <p:cNvSpPr txBox="1">
            <a:spLocks noChangeArrowheads="1"/>
          </p:cNvSpPr>
          <p:nvPr/>
        </p:nvSpPr>
        <p:spPr bwMode="auto">
          <a:xfrm>
            <a:off x="363538" y="1524000"/>
            <a:ext cx="44958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a:solidFill>
                  <a:srgbClr val="333399"/>
                </a:solidFill>
                <a:ea typeface="楷体_GB2312" charset="0"/>
              </a:rPr>
              <a:t>满二叉树</a:t>
            </a:r>
            <a:r>
              <a:rPr lang="zh-CN" altLang="en-US">
                <a:solidFill>
                  <a:srgbClr val="333399"/>
                </a:solidFill>
                <a:ea typeface="楷体_GB2312" charset="0"/>
              </a:rPr>
              <a:t>：</a:t>
            </a:r>
            <a:r>
              <a:rPr lang="zh-CN" altLang="en-US">
                <a:solidFill>
                  <a:srgbClr val="990000"/>
                </a:solidFill>
                <a:ea typeface="楷体_GB2312" charset="0"/>
              </a:rPr>
              <a:t>指的是深度为</a:t>
            </a:r>
            <a:r>
              <a:rPr lang="en-US" altLang="zh-CN" b="1" i="1">
                <a:solidFill>
                  <a:srgbClr val="333399"/>
                </a:solidFill>
                <a:ea typeface="楷体_GB2312" charset="0"/>
              </a:rPr>
              <a:t>k</a:t>
            </a:r>
            <a:r>
              <a:rPr lang="zh-CN" altLang="en-US">
                <a:solidFill>
                  <a:srgbClr val="990000"/>
                </a:solidFill>
                <a:ea typeface="楷体_GB2312" charset="0"/>
              </a:rPr>
              <a:t>且含有</a:t>
            </a:r>
            <a:r>
              <a:rPr lang="en-US" altLang="zh-CN" b="1" i="1">
                <a:solidFill>
                  <a:srgbClr val="333399"/>
                </a:solidFill>
                <a:ea typeface="楷体_GB2312" charset="0"/>
              </a:rPr>
              <a:t>2</a:t>
            </a:r>
            <a:r>
              <a:rPr lang="en-US" altLang="zh-CN" b="1" i="1" baseline="30000">
                <a:solidFill>
                  <a:srgbClr val="333399"/>
                </a:solidFill>
                <a:ea typeface="楷体_GB2312" charset="0"/>
              </a:rPr>
              <a:t>k</a:t>
            </a:r>
            <a:r>
              <a:rPr lang="en-US" altLang="zh-CN" b="1" i="1">
                <a:solidFill>
                  <a:srgbClr val="333399"/>
                </a:solidFill>
                <a:ea typeface="楷体_GB2312" charset="0"/>
              </a:rPr>
              <a:t>-1</a:t>
            </a:r>
            <a:r>
              <a:rPr lang="zh-CN" altLang="en-US">
                <a:solidFill>
                  <a:srgbClr val="990000"/>
                </a:solidFill>
                <a:ea typeface="楷体_GB2312" charset="0"/>
              </a:rPr>
              <a:t>个结点的二叉树。</a:t>
            </a:r>
            <a:endParaRPr lang="zh-CN" altLang="en-US">
              <a:solidFill>
                <a:srgbClr val="990000"/>
              </a:solidFill>
            </a:endParaRPr>
          </a:p>
        </p:txBody>
      </p:sp>
      <p:sp>
        <p:nvSpPr>
          <p:cNvPr id="65540" name="Text Box 4"/>
          <p:cNvSpPr txBox="1">
            <a:spLocks noChangeArrowheads="1"/>
          </p:cNvSpPr>
          <p:nvPr/>
        </p:nvSpPr>
        <p:spPr bwMode="auto">
          <a:xfrm>
            <a:off x="363538" y="3500438"/>
            <a:ext cx="39624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b="1" dirty="0">
                <a:solidFill>
                  <a:srgbClr val="333399"/>
                </a:solidFill>
                <a:ea typeface="楷体_GB2312" charset="0"/>
              </a:rPr>
              <a:t>完全二叉树</a:t>
            </a:r>
            <a:r>
              <a:rPr lang="zh-CN" altLang="en-US" dirty="0">
                <a:ea typeface="楷体_GB2312" charset="0"/>
              </a:rPr>
              <a:t>：</a:t>
            </a:r>
            <a:r>
              <a:rPr lang="zh-CN" altLang="en-US" dirty="0">
                <a:solidFill>
                  <a:srgbClr val="990000"/>
                </a:solidFill>
                <a:ea typeface="楷体_GB2312" charset="0"/>
              </a:rPr>
              <a:t>树中所含的 </a:t>
            </a:r>
            <a:r>
              <a:rPr lang="en-US" altLang="zh-CN" b="1" i="1" dirty="0">
                <a:solidFill>
                  <a:srgbClr val="333399"/>
                </a:solidFill>
                <a:ea typeface="楷体_GB2312" charset="0"/>
              </a:rPr>
              <a:t>n </a:t>
            </a:r>
            <a:r>
              <a:rPr lang="zh-CN" altLang="en-US" dirty="0">
                <a:solidFill>
                  <a:srgbClr val="990000"/>
                </a:solidFill>
                <a:ea typeface="楷体_GB2312" charset="0"/>
              </a:rPr>
              <a:t>个结点和满二叉树中</a:t>
            </a:r>
            <a:r>
              <a:rPr lang="zh-CN" altLang="en-US" b="1" dirty="0">
                <a:solidFill>
                  <a:srgbClr val="333399"/>
                </a:solidFill>
                <a:ea typeface="楷体_GB2312" charset="0"/>
              </a:rPr>
              <a:t>编号为 </a:t>
            </a:r>
            <a:r>
              <a:rPr lang="en-US" altLang="zh-CN" b="1" i="1" dirty="0">
                <a:solidFill>
                  <a:srgbClr val="333399"/>
                </a:solidFill>
                <a:ea typeface="楷体_GB2312" charset="0"/>
              </a:rPr>
              <a:t>1 </a:t>
            </a:r>
            <a:r>
              <a:rPr lang="zh-CN" altLang="en-US" b="1" dirty="0">
                <a:solidFill>
                  <a:srgbClr val="333399"/>
                </a:solidFill>
                <a:ea typeface="楷体_GB2312" charset="0"/>
              </a:rPr>
              <a:t>至 </a:t>
            </a:r>
            <a:r>
              <a:rPr lang="en-US" altLang="zh-CN" b="1" i="1" dirty="0">
                <a:solidFill>
                  <a:srgbClr val="333399"/>
                </a:solidFill>
                <a:ea typeface="楷体_GB2312" charset="0"/>
              </a:rPr>
              <a:t>n </a:t>
            </a:r>
            <a:r>
              <a:rPr lang="zh-CN" altLang="en-US" b="1" dirty="0">
                <a:solidFill>
                  <a:srgbClr val="333399"/>
                </a:solidFill>
                <a:ea typeface="楷体_GB2312" charset="0"/>
              </a:rPr>
              <a:t>的结点</a:t>
            </a:r>
            <a:r>
              <a:rPr lang="zh-CN" altLang="en-US" dirty="0">
                <a:solidFill>
                  <a:srgbClr val="990000"/>
                </a:solidFill>
                <a:ea typeface="楷体_GB2312" charset="0"/>
              </a:rPr>
              <a:t>一一对应。</a:t>
            </a:r>
            <a:endParaRPr lang="zh-CN" altLang="en-US" dirty="0">
              <a:ea typeface="楷体_GB2312" charset="0"/>
            </a:endParaRPr>
          </a:p>
        </p:txBody>
      </p:sp>
      <p:sp>
        <p:nvSpPr>
          <p:cNvPr id="65543" name="Oval 7"/>
          <p:cNvSpPr>
            <a:spLocks noChangeArrowheads="1"/>
          </p:cNvSpPr>
          <p:nvPr/>
        </p:nvSpPr>
        <p:spPr bwMode="auto">
          <a:xfrm>
            <a:off x="6553200" y="381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a:t>
            </a:r>
            <a:endParaRPr lang="en-US" altLang="zh-CN" sz="2400"/>
          </a:p>
        </p:txBody>
      </p:sp>
      <p:sp>
        <p:nvSpPr>
          <p:cNvPr id="65545" name="Oval 9"/>
          <p:cNvSpPr>
            <a:spLocks noChangeArrowheads="1"/>
          </p:cNvSpPr>
          <p:nvPr/>
        </p:nvSpPr>
        <p:spPr bwMode="auto">
          <a:xfrm>
            <a:off x="5334000" y="1143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a:t>
            </a:r>
            <a:endParaRPr lang="en-US" altLang="zh-CN" sz="2400"/>
          </a:p>
        </p:txBody>
      </p:sp>
      <p:sp>
        <p:nvSpPr>
          <p:cNvPr id="65546" name="Oval 10"/>
          <p:cNvSpPr>
            <a:spLocks noChangeArrowheads="1"/>
          </p:cNvSpPr>
          <p:nvPr/>
        </p:nvSpPr>
        <p:spPr bwMode="auto">
          <a:xfrm>
            <a:off x="7772400" y="1143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3</a:t>
            </a:r>
            <a:endParaRPr lang="en-US" altLang="zh-CN" sz="2400"/>
          </a:p>
        </p:txBody>
      </p:sp>
      <p:sp>
        <p:nvSpPr>
          <p:cNvPr id="65547" name="Oval 11"/>
          <p:cNvSpPr>
            <a:spLocks noChangeArrowheads="1"/>
          </p:cNvSpPr>
          <p:nvPr/>
        </p:nvSpPr>
        <p:spPr bwMode="auto">
          <a:xfrm>
            <a:off x="4724400" y="1905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4</a:t>
            </a:r>
            <a:endParaRPr lang="en-US" altLang="zh-CN" sz="2400"/>
          </a:p>
        </p:txBody>
      </p:sp>
      <p:sp>
        <p:nvSpPr>
          <p:cNvPr id="65548" name="Oval 12"/>
          <p:cNvSpPr>
            <a:spLocks noChangeArrowheads="1"/>
          </p:cNvSpPr>
          <p:nvPr/>
        </p:nvSpPr>
        <p:spPr bwMode="auto">
          <a:xfrm>
            <a:off x="5943600" y="1905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5</a:t>
            </a:r>
            <a:endParaRPr lang="en-US" altLang="zh-CN" sz="2400"/>
          </a:p>
        </p:txBody>
      </p:sp>
      <p:sp>
        <p:nvSpPr>
          <p:cNvPr id="65549" name="Oval 13"/>
          <p:cNvSpPr>
            <a:spLocks noChangeArrowheads="1"/>
          </p:cNvSpPr>
          <p:nvPr/>
        </p:nvSpPr>
        <p:spPr bwMode="auto">
          <a:xfrm>
            <a:off x="7162800" y="1905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6</a:t>
            </a:r>
            <a:endParaRPr lang="en-US" altLang="zh-CN" sz="2400"/>
          </a:p>
        </p:txBody>
      </p:sp>
      <p:sp>
        <p:nvSpPr>
          <p:cNvPr id="65550" name="Oval 14"/>
          <p:cNvSpPr>
            <a:spLocks noChangeArrowheads="1"/>
          </p:cNvSpPr>
          <p:nvPr/>
        </p:nvSpPr>
        <p:spPr bwMode="auto">
          <a:xfrm>
            <a:off x="8382000" y="1905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7</a:t>
            </a:r>
            <a:endParaRPr lang="en-US" altLang="zh-CN" sz="2400"/>
          </a:p>
        </p:txBody>
      </p:sp>
      <p:sp>
        <p:nvSpPr>
          <p:cNvPr id="65551" name="Oval 15"/>
          <p:cNvSpPr>
            <a:spLocks noChangeArrowheads="1"/>
          </p:cNvSpPr>
          <p:nvPr/>
        </p:nvSpPr>
        <p:spPr bwMode="auto">
          <a:xfrm>
            <a:off x="44196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8</a:t>
            </a:r>
            <a:endParaRPr lang="en-US" altLang="zh-CN" sz="2400"/>
          </a:p>
        </p:txBody>
      </p:sp>
      <p:sp>
        <p:nvSpPr>
          <p:cNvPr id="65552" name="Oval 16"/>
          <p:cNvSpPr>
            <a:spLocks noChangeArrowheads="1"/>
          </p:cNvSpPr>
          <p:nvPr/>
        </p:nvSpPr>
        <p:spPr bwMode="auto">
          <a:xfrm>
            <a:off x="50292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9</a:t>
            </a:r>
            <a:endParaRPr lang="en-US" altLang="zh-CN" sz="2400"/>
          </a:p>
        </p:txBody>
      </p:sp>
      <p:sp>
        <p:nvSpPr>
          <p:cNvPr id="65553" name="Oval 17"/>
          <p:cNvSpPr>
            <a:spLocks noChangeArrowheads="1"/>
          </p:cNvSpPr>
          <p:nvPr/>
        </p:nvSpPr>
        <p:spPr bwMode="auto">
          <a:xfrm>
            <a:off x="56388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10</a:t>
            </a:r>
            <a:endParaRPr lang="en-US" altLang="zh-CN" sz="2400"/>
          </a:p>
        </p:txBody>
      </p:sp>
      <p:sp>
        <p:nvSpPr>
          <p:cNvPr id="65554" name="Oval 18"/>
          <p:cNvSpPr>
            <a:spLocks noChangeArrowheads="1"/>
          </p:cNvSpPr>
          <p:nvPr/>
        </p:nvSpPr>
        <p:spPr bwMode="auto">
          <a:xfrm>
            <a:off x="62484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11</a:t>
            </a:r>
            <a:endParaRPr lang="en-US" altLang="zh-CN" sz="2400"/>
          </a:p>
        </p:txBody>
      </p:sp>
      <p:sp>
        <p:nvSpPr>
          <p:cNvPr id="65555" name="Oval 19"/>
          <p:cNvSpPr>
            <a:spLocks noChangeArrowheads="1"/>
          </p:cNvSpPr>
          <p:nvPr/>
        </p:nvSpPr>
        <p:spPr bwMode="auto">
          <a:xfrm>
            <a:off x="68580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12</a:t>
            </a:r>
            <a:endParaRPr lang="en-US" altLang="zh-CN" sz="2400"/>
          </a:p>
        </p:txBody>
      </p:sp>
      <p:sp>
        <p:nvSpPr>
          <p:cNvPr id="65556" name="Oval 20"/>
          <p:cNvSpPr>
            <a:spLocks noChangeArrowheads="1"/>
          </p:cNvSpPr>
          <p:nvPr/>
        </p:nvSpPr>
        <p:spPr bwMode="auto">
          <a:xfrm>
            <a:off x="74676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13</a:t>
            </a:r>
            <a:endParaRPr lang="en-US" altLang="zh-CN" sz="2400"/>
          </a:p>
        </p:txBody>
      </p:sp>
      <p:sp>
        <p:nvSpPr>
          <p:cNvPr id="65557" name="Oval 21"/>
          <p:cNvSpPr>
            <a:spLocks noChangeArrowheads="1"/>
          </p:cNvSpPr>
          <p:nvPr/>
        </p:nvSpPr>
        <p:spPr bwMode="auto">
          <a:xfrm>
            <a:off x="80772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14</a:t>
            </a:r>
            <a:endParaRPr lang="en-US" altLang="zh-CN" sz="2400"/>
          </a:p>
        </p:txBody>
      </p:sp>
      <p:sp>
        <p:nvSpPr>
          <p:cNvPr id="65558" name="Oval 22"/>
          <p:cNvSpPr>
            <a:spLocks noChangeArrowheads="1"/>
          </p:cNvSpPr>
          <p:nvPr/>
        </p:nvSpPr>
        <p:spPr bwMode="auto">
          <a:xfrm>
            <a:off x="8686800" y="26670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15</a:t>
            </a:r>
            <a:endParaRPr lang="en-US" altLang="zh-CN" sz="2400"/>
          </a:p>
        </p:txBody>
      </p:sp>
      <p:sp>
        <p:nvSpPr>
          <p:cNvPr id="65559" name="Line 23"/>
          <p:cNvSpPr>
            <a:spLocks noChangeShapeType="1"/>
          </p:cNvSpPr>
          <p:nvPr/>
        </p:nvSpPr>
        <p:spPr bwMode="auto">
          <a:xfrm flipH="1">
            <a:off x="5562600" y="609600"/>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0" name="Line 24"/>
          <p:cNvSpPr>
            <a:spLocks noChangeShapeType="1"/>
          </p:cNvSpPr>
          <p:nvPr/>
        </p:nvSpPr>
        <p:spPr bwMode="auto">
          <a:xfrm>
            <a:off x="7010400" y="609600"/>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1" name="Line 25"/>
          <p:cNvSpPr>
            <a:spLocks noChangeShapeType="1"/>
          </p:cNvSpPr>
          <p:nvPr/>
        </p:nvSpPr>
        <p:spPr bwMode="auto">
          <a:xfrm flipH="1">
            <a:off x="4953000" y="12954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2" name="Line 26"/>
          <p:cNvSpPr>
            <a:spLocks noChangeShapeType="1"/>
          </p:cNvSpPr>
          <p:nvPr/>
        </p:nvSpPr>
        <p:spPr bwMode="auto">
          <a:xfrm>
            <a:off x="5791200" y="12954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3" name="Line 27"/>
          <p:cNvSpPr>
            <a:spLocks noChangeShapeType="1"/>
          </p:cNvSpPr>
          <p:nvPr/>
        </p:nvSpPr>
        <p:spPr bwMode="auto">
          <a:xfrm flipH="1">
            <a:off x="7391400" y="12954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4" name="Line 28"/>
          <p:cNvSpPr>
            <a:spLocks noChangeShapeType="1"/>
          </p:cNvSpPr>
          <p:nvPr/>
        </p:nvSpPr>
        <p:spPr bwMode="auto">
          <a:xfrm>
            <a:off x="8229600" y="12954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5" name="Line 29"/>
          <p:cNvSpPr>
            <a:spLocks noChangeShapeType="1"/>
          </p:cNvSpPr>
          <p:nvPr/>
        </p:nvSpPr>
        <p:spPr bwMode="auto">
          <a:xfrm flipH="1">
            <a:off x="46482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6" name="Line 30"/>
          <p:cNvSpPr>
            <a:spLocks noChangeShapeType="1"/>
          </p:cNvSpPr>
          <p:nvPr/>
        </p:nvSpPr>
        <p:spPr bwMode="auto">
          <a:xfrm>
            <a:off x="51816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7" name="Line 31"/>
          <p:cNvSpPr>
            <a:spLocks noChangeShapeType="1"/>
          </p:cNvSpPr>
          <p:nvPr/>
        </p:nvSpPr>
        <p:spPr bwMode="auto">
          <a:xfrm flipH="1">
            <a:off x="58674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8" name="Line 32"/>
          <p:cNvSpPr>
            <a:spLocks noChangeShapeType="1"/>
          </p:cNvSpPr>
          <p:nvPr/>
        </p:nvSpPr>
        <p:spPr bwMode="auto">
          <a:xfrm>
            <a:off x="64008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69" name="Line 33"/>
          <p:cNvSpPr>
            <a:spLocks noChangeShapeType="1"/>
          </p:cNvSpPr>
          <p:nvPr/>
        </p:nvSpPr>
        <p:spPr bwMode="auto">
          <a:xfrm flipH="1">
            <a:off x="70866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70" name="Line 34"/>
          <p:cNvSpPr>
            <a:spLocks noChangeShapeType="1"/>
          </p:cNvSpPr>
          <p:nvPr/>
        </p:nvSpPr>
        <p:spPr bwMode="auto">
          <a:xfrm>
            <a:off x="76200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71" name="Line 35"/>
          <p:cNvSpPr>
            <a:spLocks noChangeShapeType="1"/>
          </p:cNvSpPr>
          <p:nvPr/>
        </p:nvSpPr>
        <p:spPr bwMode="auto">
          <a:xfrm flipH="1">
            <a:off x="83058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72" name="Line 36"/>
          <p:cNvSpPr>
            <a:spLocks noChangeShapeType="1"/>
          </p:cNvSpPr>
          <p:nvPr/>
        </p:nvSpPr>
        <p:spPr bwMode="auto">
          <a:xfrm>
            <a:off x="8839200" y="20574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73" name="Oval 37"/>
          <p:cNvSpPr>
            <a:spLocks noChangeArrowheads="1"/>
          </p:cNvSpPr>
          <p:nvPr/>
        </p:nvSpPr>
        <p:spPr bwMode="auto">
          <a:xfrm>
            <a:off x="6477000" y="3657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a</a:t>
            </a:r>
            <a:endParaRPr lang="en-US" altLang="zh-CN" sz="2400"/>
          </a:p>
        </p:txBody>
      </p:sp>
      <p:sp>
        <p:nvSpPr>
          <p:cNvPr id="65574" name="Oval 38"/>
          <p:cNvSpPr>
            <a:spLocks noChangeArrowheads="1"/>
          </p:cNvSpPr>
          <p:nvPr/>
        </p:nvSpPr>
        <p:spPr bwMode="auto">
          <a:xfrm>
            <a:off x="5257800" y="4419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b</a:t>
            </a:r>
            <a:endParaRPr lang="en-US" altLang="zh-CN" sz="2400"/>
          </a:p>
        </p:txBody>
      </p:sp>
      <p:sp>
        <p:nvSpPr>
          <p:cNvPr id="65575" name="Oval 39"/>
          <p:cNvSpPr>
            <a:spLocks noChangeArrowheads="1"/>
          </p:cNvSpPr>
          <p:nvPr/>
        </p:nvSpPr>
        <p:spPr bwMode="auto">
          <a:xfrm>
            <a:off x="7696200" y="4419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c</a:t>
            </a:r>
            <a:endParaRPr lang="en-US" altLang="zh-CN" sz="2400"/>
          </a:p>
        </p:txBody>
      </p:sp>
      <p:sp>
        <p:nvSpPr>
          <p:cNvPr id="65576" name="Oval 40"/>
          <p:cNvSpPr>
            <a:spLocks noChangeArrowheads="1"/>
          </p:cNvSpPr>
          <p:nvPr/>
        </p:nvSpPr>
        <p:spPr bwMode="auto">
          <a:xfrm>
            <a:off x="4648200" y="5181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d</a:t>
            </a:r>
            <a:endParaRPr lang="en-US" altLang="zh-CN" sz="2400"/>
          </a:p>
        </p:txBody>
      </p:sp>
      <p:sp>
        <p:nvSpPr>
          <p:cNvPr id="65577" name="Oval 41"/>
          <p:cNvSpPr>
            <a:spLocks noChangeArrowheads="1"/>
          </p:cNvSpPr>
          <p:nvPr/>
        </p:nvSpPr>
        <p:spPr bwMode="auto">
          <a:xfrm>
            <a:off x="5867400" y="5181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e</a:t>
            </a:r>
            <a:endParaRPr lang="en-US" altLang="zh-CN" sz="2400"/>
          </a:p>
        </p:txBody>
      </p:sp>
      <p:sp>
        <p:nvSpPr>
          <p:cNvPr id="65578" name="Oval 42"/>
          <p:cNvSpPr>
            <a:spLocks noChangeArrowheads="1"/>
          </p:cNvSpPr>
          <p:nvPr/>
        </p:nvSpPr>
        <p:spPr bwMode="auto">
          <a:xfrm>
            <a:off x="7086600" y="5181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f</a:t>
            </a:r>
            <a:endParaRPr lang="en-US" altLang="zh-CN" sz="2400"/>
          </a:p>
        </p:txBody>
      </p:sp>
      <p:sp>
        <p:nvSpPr>
          <p:cNvPr id="65579" name="Oval 43"/>
          <p:cNvSpPr>
            <a:spLocks noChangeArrowheads="1"/>
          </p:cNvSpPr>
          <p:nvPr/>
        </p:nvSpPr>
        <p:spPr bwMode="auto">
          <a:xfrm>
            <a:off x="8305800" y="5181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g</a:t>
            </a:r>
            <a:endParaRPr lang="en-US" altLang="zh-CN" sz="2400"/>
          </a:p>
        </p:txBody>
      </p:sp>
      <p:sp>
        <p:nvSpPr>
          <p:cNvPr id="65580" name="Oval 44"/>
          <p:cNvSpPr>
            <a:spLocks noChangeArrowheads="1"/>
          </p:cNvSpPr>
          <p:nvPr/>
        </p:nvSpPr>
        <p:spPr bwMode="auto">
          <a:xfrm>
            <a:off x="4343400" y="5943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h</a:t>
            </a:r>
            <a:endParaRPr lang="en-US" altLang="zh-CN" sz="2400"/>
          </a:p>
        </p:txBody>
      </p:sp>
      <p:sp>
        <p:nvSpPr>
          <p:cNvPr id="65581" name="Oval 45"/>
          <p:cNvSpPr>
            <a:spLocks noChangeArrowheads="1"/>
          </p:cNvSpPr>
          <p:nvPr/>
        </p:nvSpPr>
        <p:spPr bwMode="auto">
          <a:xfrm>
            <a:off x="4953000" y="5943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i</a:t>
            </a:r>
            <a:endParaRPr lang="en-US" altLang="zh-CN" sz="2400"/>
          </a:p>
        </p:txBody>
      </p:sp>
      <p:sp>
        <p:nvSpPr>
          <p:cNvPr id="65582" name="Oval 46"/>
          <p:cNvSpPr>
            <a:spLocks noChangeArrowheads="1"/>
          </p:cNvSpPr>
          <p:nvPr/>
        </p:nvSpPr>
        <p:spPr bwMode="auto">
          <a:xfrm>
            <a:off x="5562600" y="5943600"/>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j</a:t>
            </a:r>
            <a:endParaRPr lang="en-US" altLang="zh-CN" sz="2400"/>
          </a:p>
        </p:txBody>
      </p:sp>
      <p:sp>
        <p:nvSpPr>
          <p:cNvPr id="65587" name="Line 51"/>
          <p:cNvSpPr>
            <a:spLocks noChangeShapeType="1"/>
          </p:cNvSpPr>
          <p:nvPr/>
        </p:nvSpPr>
        <p:spPr bwMode="auto">
          <a:xfrm flipH="1">
            <a:off x="5486400" y="3886200"/>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88" name="Line 52"/>
          <p:cNvSpPr>
            <a:spLocks noChangeShapeType="1"/>
          </p:cNvSpPr>
          <p:nvPr/>
        </p:nvSpPr>
        <p:spPr bwMode="auto">
          <a:xfrm>
            <a:off x="6934200" y="3886200"/>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89" name="Line 53"/>
          <p:cNvSpPr>
            <a:spLocks noChangeShapeType="1"/>
          </p:cNvSpPr>
          <p:nvPr/>
        </p:nvSpPr>
        <p:spPr bwMode="auto">
          <a:xfrm flipH="1">
            <a:off x="4876800" y="45720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90" name="Line 54"/>
          <p:cNvSpPr>
            <a:spLocks noChangeShapeType="1"/>
          </p:cNvSpPr>
          <p:nvPr/>
        </p:nvSpPr>
        <p:spPr bwMode="auto">
          <a:xfrm>
            <a:off x="5715000" y="45720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91" name="Line 55"/>
          <p:cNvSpPr>
            <a:spLocks noChangeShapeType="1"/>
          </p:cNvSpPr>
          <p:nvPr/>
        </p:nvSpPr>
        <p:spPr bwMode="auto">
          <a:xfrm flipH="1">
            <a:off x="7315200" y="45720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92" name="Line 56"/>
          <p:cNvSpPr>
            <a:spLocks noChangeShapeType="1"/>
          </p:cNvSpPr>
          <p:nvPr/>
        </p:nvSpPr>
        <p:spPr bwMode="auto">
          <a:xfrm>
            <a:off x="8153400" y="45720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93" name="Line 57"/>
          <p:cNvSpPr>
            <a:spLocks noChangeShapeType="1"/>
          </p:cNvSpPr>
          <p:nvPr/>
        </p:nvSpPr>
        <p:spPr bwMode="auto">
          <a:xfrm flipH="1">
            <a:off x="4572000" y="53340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94" name="Line 58"/>
          <p:cNvSpPr>
            <a:spLocks noChangeShapeType="1"/>
          </p:cNvSpPr>
          <p:nvPr/>
        </p:nvSpPr>
        <p:spPr bwMode="auto">
          <a:xfrm>
            <a:off x="5105400" y="53340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5595" name="Line 59"/>
          <p:cNvSpPr>
            <a:spLocks noChangeShapeType="1"/>
          </p:cNvSpPr>
          <p:nvPr/>
        </p:nvSpPr>
        <p:spPr bwMode="auto">
          <a:xfrm flipH="1">
            <a:off x="5791200" y="533400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Oval 4"/>
          <p:cNvSpPr>
            <a:spLocks noChangeArrowheads="1"/>
          </p:cNvSpPr>
          <p:nvPr/>
        </p:nvSpPr>
        <p:spPr bwMode="auto">
          <a:xfrm>
            <a:off x="2530475" y="1571625"/>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a</a:t>
            </a:r>
            <a:endParaRPr lang="en-US" altLang="zh-CN" sz="2400"/>
          </a:p>
        </p:txBody>
      </p:sp>
      <p:sp>
        <p:nvSpPr>
          <p:cNvPr id="214021" name="Oval 5"/>
          <p:cNvSpPr>
            <a:spLocks noChangeArrowheads="1"/>
          </p:cNvSpPr>
          <p:nvPr/>
        </p:nvSpPr>
        <p:spPr bwMode="auto">
          <a:xfrm>
            <a:off x="1293813" y="2333625"/>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b</a:t>
            </a:r>
            <a:endParaRPr lang="en-US" altLang="zh-CN" sz="2400"/>
          </a:p>
        </p:txBody>
      </p:sp>
      <p:sp>
        <p:nvSpPr>
          <p:cNvPr id="214022" name="Oval 6"/>
          <p:cNvSpPr>
            <a:spLocks noChangeArrowheads="1"/>
          </p:cNvSpPr>
          <p:nvPr/>
        </p:nvSpPr>
        <p:spPr bwMode="auto">
          <a:xfrm>
            <a:off x="3732213" y="2333625"/>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c</a:t>
            </a:r>
            <a:endParaRPr lang="en-US" altLang="zh-CN" sz="2400"/>
          </a:p>
        </p:txBody>
      </p:sp>
      <p:sp>
        <p:nvSpPr>
          <p:cNvPr id="214023" name="Oval 7"/>
          <p:cNvSpPr>
            <a:spLocks noChangeArrowheads="1"/>
          </p:cNvSpPr>
          <p:nvPr/>
        </p:nvSpPr>
        <p:spPr bwMode="auto">
          <a:xfrm>
            <a:off x="684213" y="3095625"/>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d</a:t>
            </a:r>
            <a:endParaRPr lang="en-US" altLang="zh-CN" sz="2400"/>
          </a:p>
        </p:txBody>
      </p:sp>
      <p:sp>
        <p:nvSpPr>
          <p:cNvPr id="214024" name="Oval 8"/>
          <p:cNvSpPr>
            <a:spLocks noChangeArrowheads="1"/>
          </p:cNvSpPr>
          <p:nvPr/>
        </p:nvSpPr>
        <p:spPr bwMode="auto">
          <a:xfrm>
            <a:off x="1903413" y="3095625"/>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e</a:t>
            </a:r>
            <a:endParaRPr lang="en-US" altLang="zh-CN" sz="2400"/>
          </a:p>
        </p:txBody>
      </p:sp>
      <p:sp>
        <p:nvSpPr>
          <p:cNvPr id="214028" name="Oval 12"/>
          <p:cNvSpPr>
            <a:spLocks noChangeArrowheads="1"/>
          </p:cNvSpPr>
          <p:nvPr/>
        </p:nvSpPr>
        <p:spPr bwMode="auto">
          <a:xfrm>
            <a:off x="2228850" y="3897313"/>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i</a:t>
            </a:r>
            <a:endParaRPr lang="en-US" altLang="zh-CN" sz="2400"/>
          </a:p>
        </p:txBody>
      </p:sp>
      <p:sp>
        <p:nvSpPr>
          <p:cNvPr id="214029" name="Oval 13"/>
          <p:cNvSpPr>
            <a:spLocks noChangeArrowheads="1"/>
          </p:cNvSpPr>
          <p:nvPr/>
        </p:nvSpPr>
        <p:spPr bwMode="auto">
          <a:xfrm>
            <a:off x="1598613" y="3857625"/>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j</a:t>
            </a:r>
            <a:endParaRPr lang="en-US" altLang="zh-CN" sz="2400"/>
          </a:p>
        </p:txBody>
      </p:sp>
      <p:sp>
        <p:nvSpPr>
          <p:cNvPr id="214030" name="Line 14"/>
          <p:cNvSpPr>
            <a:spLocks noChangeShapeType="1"/>
          </p:cNvSpPr>
          <p:nvPr/>
        </p:nvSpPr>
        <p:spPr bwMode="auto">
          <a:xfrm flipH="1">
            <a:off x="1522413" y="1800225"/>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31" name="Line 15"/>
          <p:cNvSpPr>
            <a:spLocks noChangeShapeType="1"/>
          </p:cNvSpPr>
          <p:nvPr/>
        </p:nvSpPr>
        <p:spPr bwMode="auto">
          <a:xfrm>
            <a:off x="2970213" y="1800225"/>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32" name="Line 16"/>
          <p:cNvSpPr>
            <a:spLocks noChangeShapeType="1"/>
          </p:cNvSpPr>
          <p:nvPr/>
        </p:nvSpPr>
        <p:spPr bwMode="auto">
          <a:xfrm flipH="1">
            <a:off x="912813" y="2486025"/>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33" name="Line 17"/>
          <p:cNvSpPr>
            <a:spLocks noChangeShapeType="1"/>
          </p:cNvSpPr>
          <p:nvPr/>
        </p:nvSpPr>
        <p:spPr bwMode="auto">
          <a:xfrm>
            <a:off x="1751013" y="2486025"/>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37" name="Line 21"/>
          <p:cNvSpPr>
            <a:spLocks noChangeShapeType="1"/>
          </p:cNvSpPr>
          <p:nvPr/>
        </p:nvSpPr>
        <p:spPr bwMode="auto">
          <a:xfrm>
            <a:off x="2373313" y="3270250"/>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38" name="Line 22"/>
          <p:cNvSpPr>
            <a:spLocks noChangeShapeType="1"/>
          </p:cNvSpPr>
          <p:nvPr/>
        </p:nvSpPr>
        <p:spPr bwMode="auto">
          <a:xfrm flipH="1">
            <a:off x="1827213" y="3248025"/>
            <a:ext cx="762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39" name="Oval 23"/>
          <p:cNvSpPr>
            <a:spLocks noChangeArrowheads="1"/>
          </p:cNvSpPr>
          <p:nvPr/>
        </p:nvSpPr>
        <p:spPr bwMode="auto">
          <a:xfrm>
            <a:off x="6477000" y="1614488"/>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a</a:t>
            </a:r>
            <a:endParaRPr lang="en-US" altLang="zh-CN" sz="2400"/>
          </a:p>
        </p:txBody>
      </p:sp>
      <p:sp>
        <p:nvSpPr>
          <p:cNvPr id="214040" name="Oval 24"/>
          <p:cNvSpPr>
            <a:spLocks noChangeArrowheads="1"/>
          </p:cNvSpPr>
          <p:nvPr/>
        </p:nvSpPr>
        <p:spPr bwMode="auto">
          <a:xfrm>
            <a:off x="5257800" y="2376488"/>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b</a:t>
            </a:r>
            <a:endParaRPr lang="en-US" altLang="zh-CN" sz="2400"/>
          </a:p>
        </p:txBody>
      </p:sp>
      <p:sp>
        <p:nvSpPr>
          <p:cNvPr id="214041" name="Oval 25"/>
          <p:cNvSpPr>
            <a:spLocks noChangeArrowheads="1"/>
          </p:cNvSpPr>
          <p:nvPr/>
        </p:nvSpPr>
        <p:spPr bwMode="auto">
          <a:xfrm>
            <a:off x="7696200" y="2376488"/>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c</a:t>
            </a:r>
            <a:endParaRPr lang="en-US" altLang="zh-CN" sz="2400"/>
          </a:p>
        </p:txBody>
      </p:sp>
      <p:sp>
        <p:nvSpPr>
          <p:cNvPr id="214042" name="Oval 26"/>
          <p:cNvSpPr>
            <a:spLocks noChangeArrowheads="1"/>
          </p:cNvSpPr>
          <p:nvPr/>
        </p:nvSpPr>
        <p:spPr bwMode="auto">
          <a:xfrm>
            <a:off x="4648200" y="3138488"/>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d</a:t>
            </a:r>
            <a:endParaRPr lang="en-US" altLang="zh-CN" sz="2400"/>
          </a:p>
        </p:txBody>
      </p:sp>
      <p:sp>
        <p:nvSpPr>
          <p:cNvPr id="214043" name="Oval 27"/>
          <p:cNvSpPr>
            <a:spLocks noChangeArrowheads="1"/>
          </p:cNvSpPr>
          <p:nvPr/>
        </p:nvSpPr>
        <p:spPr bwMode="auto">
          <a:xfrm>
            <a:off x="5867400" y="3138488"/>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e</a:t>
            </a:r>
            <a:endParaRPr lang="en-US" altLang="zh-CN" sz="2400"/>
          </a:p>
        </p:txBody>
      </p:sp>
      <p:sp>
        <p:nvSpPr>
          <p:cNvPr id="214045" name="Oval 29"/>
          <p:cNvSpPr>
            <a:spLocks noChangeArrowheads="1"/>
          </p:cNvSpPr>
          <p:nvPr/>
        </p:nvSpPr>
        <p:spPr bwMode="auto">
          <a:xfrm>
            <a:off x="8305800" y="3138488"/>
            <a:ext cx="457200" cy="3810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g</a:t>
            </a:r>
            <a:endParaRPr lang="en-US" altLang="zh-CN" sz="2400"/>
          </a:p>
        </p:txBody>
      </p:sp>
      <p:sp>
        <p:nvSpPr>
          <p:cNvPr id="214049" name="Line 33"/>
          <p:cNvSpPr>
            <a:spLocks noChangeShapeType="1"/>
          </p:cNvSpPr>
          <p:nvPr/>
        </p:nvSpPr>
        <p:spPr bwMode="auto">
          <a:xfrm flipH="1">
            <a:off x="5486400" y="1843088"/>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50" name="Line 34"/>
          <p:cNvSpPr>
            <a:spLocks noChangeShapeType="1"/>
          </p:cNvSpPr>
          <p:nvPr/>
        </p:nvSpPr>
        <p:spPr bwMode="auto">
          <a:xfrm>
            <a:off x="6934200" y="1843088"/>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51" name="Line 35"/>
          <p:cNvSpPr>
            <a:spLocks noChangeShapeType="1"/>
          </p:cNvSpPr>
          <p:nvPr/>
        </p:nvSpPr>
        <p:spPr bwMode="auto">
          <a:xfrm flipH="1">
            <a:off x="4876800" y="2528888"/>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52" name="Line 36"/>
          <p:cNvSpPr>
            <a:spLocks noChangeShapeType="1"/>
          </p:cNvSpPr>
          <p:nvPr/>
        </p:nvSpPr>
        <p:spPr bwMode="auto">
          <a:xfrm>
            <a:off x="5715000" y="2528888"/>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54" name="Line 38"/>
          <p:cNvSpPr>
            <a:spLocks noChangeShapeType="1"/>
          </p:cNvSpPr>
          <p:nvPr/>
        </p:nvSpPr>
        <p:spPr bwMode="auto">
          <a:xfrm>
            <a:off x="8153400" y="2528888"/>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4058" name="Text Box 42"/>
          <p:cNvSpPr txBox="1">
            <a:spLocks noChangeArrowheads="1"/>
          </p:cNvSpPr>
          <p:nvPr/>
        </p:nvSpPr>
        <p:spPr bwMode="auto">
          <a:xfrm>
            <a:off x="3276600" y="4494213"/>
            <a:ext cx="2519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b="1">
                <a:solidFill>
                  <a:srgbClr val="990000"/>
                </a:solidFill>
                <a:ea typeface="楷体_GB2312" charset="0"/>
              </a:rPr>
              <a:t>非完全二叉树</a:t>
            </a:r>
          </a:p>
        </p:txBody>
      </p:sp>
    </p:spTree>
  </p:cSld>
  <p:clrMapOvr>
    <a:masterClrMapping/>
  </p:clrMapOvr>
  <p:transition spd="med">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793" name="Rectangle 2"/>
          <p:cNvSpPr>
            <a:spLocks noChangeArrowheads="1"/>
          </p:cNvSpPr>
          <p:nvPr/>
        </p:nvSpPr>
        <p:spPr bwMode="auto">
          <a:xfrm>
            <a:off x="152400" y="620713"/>
            <a:ext cx="8686800" cy="1260475"/>
          </a:xfrm>
          <a:prstGeom prst="rect">
            <a:avLst/>
          </a:prstGeom>
          <a:ln>
            <a:noFill/>
          </a:ln>
          <a:extLst>
            <a:ext uri="{91240B29-F687-4F45-9708-019B960494DF}">
              <a14:hiddenLine xmlns:a14="http://schemas.microsoft.com/office/drawing/2010/main" w="9525">
                <a:solidFill>
                  <a:srgbClr val="FFFFFF"/>
                </a:solidFill>
                <a:miter lim="800000"/>
                <a:headEnd/>
                <a:tailEnd/>
              </a14:hiddenLine>
            </a:ext>
          </a:extLst>
        </p:spPr>
        <p:txBody>
          <a:bodyPr/>
          <a:lstStyle>
            <a:lvl1pPr marL="342900" indent="-342900">
              <a:spcBef>
                <a:spcPct val="20000"/>
              </a:spcBef>
              <a:buClr>
                <a:schemeClr val="bg2"/>
              </a:buClr>
              <a:buFont typeface="Monotype Sorts" charset="2"/>
              <a:buChar char="§"/>
              <a:defRPr kumimoji="1" sz="3200">
                <a:solidFill>
                  <a:schemeClr val="tx1"/>
                </a:solidFill>
                <a:latin typeface="Times New Roman" charset="0"/>
                <a:ea typeface="宋体" charset="-122"/>
              </a:defRPr>
            </a:lvl1pPr>
            <a:lvl2pPr marL="742950" indent="-285750">
              <a:spcBef>
                <a:spcPct val="20000"/>
              </a:spcBef>
              <a:buClr>
                <a:schemeClr val="bg2"/>
              </a:buClr>
              <a:buSzPct val="50000"/>
              <a:buFont typeface="Monotype Sorts" charset="2"/>
              <a:buChar char="l"/>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lnSpc>
                <a:spcPct val="115000"/>
              </a:lnSpc>
            </a:pPr>
            <a:r>
              <a:rPr lang="en-US" altLang="zh-CN" sz="2800" b="1">
                <a:ea typeface="楷体_GB2312" charset="0"/>
              </a:rPr>
              <a:t>    </a:t>
            </a:r>
            <a:r>
              <a:rPr lang="zh-CN" altLang="en-US" sz="2800" b="1">
                <a:solidFill>
                  <a:schemeClr val="tx2"/>
                </a:solidFill>
                <a:ea typeface="楷体_GB2312" charset="0"/>
              </a:rPr>
              <a:t>性质 </a:t>
            </a:r>
            <a:r>
              <a:rPr lang="en-US" altLang="zh-CN" sz="2800" b="1">
                <a:solidFill>
                  <a:schemeClr val="tx2"/>
                </a:solidFill>
                <a:ea typeface="楷体_GB2312" charset="0"/>
              </a:rPr>
              <a:t>4 </a:t>
            </a:r>
            <a:r>
              <a:rPr lang="zh-CN" altLang="en-US" sz="2800" b="1">
                <a:solidFill>
                  <a:schemeClr val="tx2"/>
                </a:solidFill>
                <a:ea typeface="楷体_GB2312" charset="0"/>
              </a:rPr>
              <a:t>：</a:t>
            </a:r>
            <a:br>
              <a:rPr lang="zh-CN" altLang="en-US" sz="2800" b="1">
                <a:ea typeface="楷体_GB2312" charset="0"/>
              </a:rPr>
            </a:br>
            <a:r>
              <a:rPr lang="zh-CN" altLang="en-US" sz="2800">
                <a:ea typeface="楷体_GB2312" charset="0"/>
              </a:rPr>
              <a:t> 具有 </a:t>
            </a:r>
            <a:r>
              <a:rPr lang="en-US" altLang="zh-CN" sz="2800" b="1" i="1">
                <a:solidFill>
                  <a:srgbClr val="0000FF"/>
                </a:solidFill>
                <a:ea typeface="楷体_GB2312" charset="0"/>
              </a:rPr>
              <a:t>n </a:t>
            </a:r>
            <a:r>
              <a:rPr lang="zh-CN" altLang="en-US" sz="2800">
                <a:ea typeface="楷体_GB2312" charset="0"/>
              </a:rPr>
              <a:t>个结点的完全二叉树的</a:t>
            </a:r>
            <a:r>
              <a:rPr lang="zh-CN" altLang="en-US" sz="2800" b="1">
                <a:solidFill>
                  <a:srgbClr val="0000FF"/>
                </a:solidFill>
                <a:ea typeface="楷体_GB2312" charset="0"/>
              </a:rPr>
              <a:t>深度</a:t>
            </a:r>
            <a:r>
              <a:rPr lang="zh-CN" altLang="en-US" sz="2800">
                <a:ea typeface="楷体_GB2312" charset="0"/>
              </a:rPr>
              <a:t>为 </a:t>
            </a:r>
            <a:r>
              <a:rPr lang="zh-CN" altLang="en-US" sz="2800" b="1" i="1">
                <a:solidFill>
                  <a:srgbClr val="0000FF"/>
                </a:solidFill>
                <a:ea typeface="楷体_GB2312" charset="0"/>
                <a:sym typeface="Symbol" charset="2"/>
              </a:rPr>
              <a:t></a:t>
            </a:r>
            <a:r>
              <a:rPr lang="zh-CN" altLang="en-US" sz="2800" b="1" i="1">
                <a:solidFill>
                  <a:srgbClr val="0000FF"/>
                </a:solidFill>
                <a:ea typeface="楷体_GB2312" charset="0"/>
              </a:rPr>
              <a:t>  </a:t>
            </a:r>
            <a:r>
              <a:rPr lang="en-US" altLang="zh-CN" sz="2800" b="1" i="1">
                <a:solidFill>
                  <a:srgbClr val="0000FF"/>
                </a:solidFill>
                <a:ea typeface="楷体_GB2312" charset="0"/>
              </a:rPr>
              <a:t>log</a:t>
            </a:r>
            <a:r>
              <a:rPr lang="en-US" altLang="zh-CN" sz="2800" b="1" i="1" baseline="-25000">
                <a:solidFill>
                  <a:srgbClr val="0000FF"/>
                </a:solidFill>
                <a:ea typeface="楷体_GB2312" charset="0"/>
              </a:rPr>
              <a:t>2</a:t>
            </a:r>
            <a:r>
              <a:rPr lang="en-US" altLang="zh-CN" sz="2800" b="1" i="1">
                <a:solidFill>
                  <a:srgbClr val="0000FF"/>
                </a:solidFill>
                <a:ea typeface="楷体_GB2312" charset="0"/>
              </a:rPr>
              <a:t>n</a:t>
            </a:r>
            <a:r>
              <a:rPr lang="en-US" altLang="zh-CN" sz="2800" b="1" i="1">
                <a:solidFill>
                  <a:srgbClr val="0000FF"/>
                </a:solidFill>
                <a:ea typeface="楷体_GB2312" charset="0"/>
                <a:sym typeface="Symbol" charset="2"/>
              </a:rPr>
              <a:t> </a:t>
            </a:r>
            <a:r>
              <a:rPr lang="en-US" altLang="zh-CN" sz="2800" b="1" i="1">
                <a:solidFill>
                  <a:srgbClr val="0000FF"/>
                </a:solidFill>
                <a:ea typeface="楷体_GB2312" charset="0"/>
              </a:rPr>
              <a:t>+1 </a:t>
            </a:r>
            <a:r>
              <a:rPr lang="zh-CN" altLang="en-US" sz="2800">
                <a:ea typeface="楷体_GB2312" charset="0"/>
              </a:rPr>
              <a:t>。</a:t>
            </a:r>
          </a:p>
        </p:txBody>
      </p:sp>
      <p:sp>
        <p:nvSpPr>
          <p:cNvPr id="68614" name="Text Box 6"/>
          <p:cNvSpPr txBox="1">
            <a:spLocks noChangeArrowheads="1"/>
          </p:cNvSpPr>
          <p:nvPr/>
        </p:nvSpPr>
        <p:spPr bwMode="auto">
          <a:xfrm>
            <a:off x="539750" y="180975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tx2"/>
                </a:solidFill>
                <a:ea typeface="楷体_GB2312" charset="0"/>
              </a:rPr>
              <a:t>证明：</a:t>
            </a:r>
            <a:endParaRPr lang="zh-CN" altLang="en-US"/>
          </a:p>
        </p:txBody>
      </p:sp>
      <p:sp>
        <p:nvSpPr>
          <p:cNvPr id="68615" name="Text Box 7"/>
          <p:cNvSpPr txBox="1">
            <a:spLocks noChangeArrowheads="1"/>
          </p:cNvSpPr>
          <p:nvPr/>
        </p:nvSpPr>
        <p:spPr bwMode="auto">
          <a:xfrm>
            <a:off x="1025525" y="2414588"/>
            <a:ext cx="7507288"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zh-CN" altLang="en-US" b="1" dirty="0">
                <a:solidFill>
                  <a:schemeClr val="tx2"/>
                </a:solidFill>
                <a:ea typeface="楷体_GB2312" charset="0"/>
              </a:rPr>
              <a:t>设</a:t>
            </a:r>
            <a:r>
              <a:rPr lang="zh-CN" altLang="en-US" dirty="0">
                <a:solidFill>
                  <a:schemeClr val="tx2"/>
                </a:solidFill>
                <a:ea typeface="楷体_GB2312" charset="0"/>
              </a:rPr>
              <a:t>完全二叉树的深度为 </a:t>
            </a:r>
            <a:r>
              <a:rPr lang="en-US" altLang="zh-CN" b="1" i="1" dirty="0">
                <a:solidFill>
                  <a:srgbClr val="333399"/>
                </a:solidFill>
                <a:ea typeface="楷体_GB2312" charset="0"/>
              </a:rPr>
              <a:t>k </a:t>
            </a:r>
            <a:endParaRPr lang="en-US" altLang="zh-CN" dirty="0">
              <a:solidFill>
                <a:schemeClr val="tx2"/>
              </a:solidFill>
              <a:ea typeface="楷体_GB2312" charset="0"/>
            </a:endParaRPr>
          </a:p>
          <a:p>
            <a:pPr eaLnBrk="1" hangingPunct="1">
              <a:lnSpc>
                <a:spcPct val="125000"/>
              </a:lnSpc>
              <a:defRPr/>
            </a:pPr>
            <a:r>
              <a:rPr lang="zh-CN" altLang="en-US" dirty="0">
                <a:solidFill>
                  <a:schemeClr val="tx2"/>
                </a:solidFill>
                <a:ea typeface="楷体_GB2312" charset="0"/>
              </a:rPr>
              <a:t>则根据第二条性质得 ：</a:t>
            </a:r>
          </a:p>
          <a:p>
            <a:pPr eaLnBrk="1" hangingPunct="1">
              <a:lnSpc>
                <a:spcPct val="125000"/>
              </a:lnSpc>
              <a:defRPr/>
            </a:pPr>
            <a:r>
              <a:rPr lang="zh-CN" altLang="en-US" dirty="0">
                <a:solidFill>
                  <a:schemeClr val="tx2"/>
                </a:solidFill>
                <a:ea typeface="楷体_GB2312" charset="0"/>
              </a:rPr>
              <a:t>     </a:t>
            </a:r>
            <a:r>
              <a:rPr lang="en-US" altLang="en-US" b="1" i="1" dirty="0">
                <a:solidFill>
                  <a:schemeClr val="tx2"/>
                </a:solidFill>
              </a:rPr>
              <a:t>2</a:t>
            </a:r>
            <a:r>
              <a:rPr lang="en-US" altLang="zh-CN" b="1" i="1" baseline="30000" dirty="0">
                <a:solidFill>
                  <a:schemeClr val="tx2"/>
                </a:solidFill>
              </a:rPr>
              <a:t>k-1</a:t>
            </a:r>
            <a:r>
              <a:rPr lang="en-US" altLang="zh-CN" b="1" i="1" dirty="0">
                <a:solidFill>
                  <a:schemeClr val="tx2"/>
                </a:solidFill>
              </a:rPr>
              <a:t>-1 &lt; n ≤ 2</a:t>
            </a:r>
            <a:r>
              <a:rPr lang="en-US" altLang="zh-CN" b="1" i="1" baseline="30000" dirty="0">
                <a:solidFill>
                  <a:schemeClr val="tx2"/>
                </a:solidFill>
              </a:rPr>
              <a:t>k</a:t>
            </a:r>
            <a:r>
              <a:rPr lang="en-US" altLang="zh-CN" b="1" i="1" dirty="0">
                <a:solidFill>
                  <a:schemeClr val="tx2"/>
                </a:solidFill>
              </a:rPr>
              <a:t>-1</a:t>
            </a:r>
            <a:r>
              <a:rPr lang="en-US" altLang="zh-CN" dirty="0"/>
              <a:t>   </a:t>
            </a:r>
            <a:r>
              <a:rPr lang="zh-CN" altLang="en-US" dirty="0"/>
              <a:t>不等式左右加</a:t>
            </a:r>
            <a:r>
              <a:rPr lang="en-US" altLang="zh-CN" dirty="0"/>
              <a:t>1</a:t>
            </a:r>
            <a:r>
              <a:rPr lang="zh-CN" altLang="en-US" dirty="0"/>
              <a:t>得</a:t>
            </a:r>
            <a:endParaRPr lang="en-US" altLang="zh-CN" dirty="0"/>
          </a:p>
          <a:p>
            <a:pPr eaLnBrk="1" hangingPunct="1">
              <a:lnSpc>
                <a:spcPct val="125000"/>
              </a:lnSpc>
              <a:defRPr/>
            </a:pPr>
            <a:r>
              <a:rPr lang="zh-CN" altLang="en-US" b="1" i="1" dirty="0">
                <a:solidFill>
                  <a:schemeClr val="tx2"/>
                </a:solidFill>
                <a:ea typeface="楷体_GB2312" charset="0"/>
              </a:rPr>
              <a:t>     </a:t>
            </a:r>
            <a:r>
              <a:rPr lang="en-US" altLang="en-US" b="1" i="1" dirty="0">
                <a:solidFill>
                  <a:schemeClr val="tx2"/>
                </a:solidFill>
                <a:ea typeface="楷体_GB2312" charset="0"/>
              </a:rPr>
              <a:t>2</a:t>
            </a:r>
            <a:r>
              <a:rPr lang="en-US" altLang="zh-CN" b="1" i="1" baseline="30000" dirty="0">
                <a:solidFill>
                  <a:schemeClr val="tx2"/>
                </a:solidFill>
                <a:ea typeface="楷体_GB2312" charset="0"/>
              </a:rPr>
              <a:t>k-1</a:t>
            </a:r>
            <a:r>
              <a:rPr lang="en-US" altLang="zh-CN" b="1" i="1" dirty="0">
                <a:solidFill>
                  <a:schemeClr val="tx2"/>
                </a:solidFill>
              </a:rPr>
              <a:t>≤  n &lt; 2</a:t>
            </a:r>
            <a:r>
              <a:rPr lang="en-US" altLang="zh-CN" b="1" i="1" baseline="30000" dirty="0">
                <a:solidFill>
                  <a:schemeClr val="tx2"/>
                </a:solidFill>
              </a:rPr>
              <a:t>k  </a:t>
            </a:r>
            <a:endParaRPr lang="en-US" altLang="zh-CN" b="1" i="1" baseline="-25000" dirty="0">
              <a:solidFill>
                <a:schemeClr val="tx2"/>
              </a:solidFill>
              <a:ea typeface="楷体_GB2312" charset="0"/>
            </a:endParaRPr>
          </a:p>
          <a:p>
            <a:pPr eaLnBrk="1" hangingPunct="1">
              <a:lnSpc>
                <a:spcPct val="125000"/>
              </a:lnSpc>
              <a:defRPr/>
            </a:pPr>
            <a:r>
              <a:rPr lang="en-US" altLang="zh-CN" dirty="0">
                <a:solidFill>
                  <a:schemeClr val="tx2"/>
                </a:solidFill>
                <a:ea typeface="楷体_GB2312" charset="0"/>
              </a:rPr>
              <a:t>     </a:t>
            </a:r>
            <a:r>
              <a:rPr lang="zh-CN" altLang="en-US" dirty="0">
                <a:solidFill>
                  <a:schemeClr val="tx2"/>
                </a:solidFill>
                <a:ea typeface="楷体_GB2312" charset="0"/>
              </a:rPr>
              <a:t>即  </a:t>
            </a:r>
            <a:r>
              <a:rPr lang="en-US" altLang="en-US" b="1" i="1" dirty="0">
                <a:solidFill>
                  <a:schemeClr val="tx2"/>
                </a:solidFill>
                <a:ea typeface="楷体_GB2312" charset="0"/>
              </a:rPr>
              <a:t> </a:t>
            </a:r>
            <a:r>
              <a:rPr lang="en-US" altLang="zh-CN" b="1" i="1" dirty="0">
                <a:solidFill>
                  <a:schemeClr val="tx2"/>
                </a:solidFill>
                <a:ea typeface="楷体_GB2312" charset="0"/>
              </a:rPr>
              <a:t>k-1 </a:t>
            </a:r>
            <a:r>
              <a:rPr lang="en-US" altLang="zh-CN" b="1" i="1" dirty="0">
                <a:solidFill>
                  <a:schemeClr val="tx2"/>
                </a:solidFill>
              </a:rPr>
              <a:t>≤  log</a:t>
            </a:r>
            <a:r>
              <a:rPr lang="en-US" altLang="zh-CN" b="1" i="1" baseline="-25000" dirty="0">
                <a:solidFill>
                  <a:schemeClr val="tx2"/>
                </a:solidFill>
              </a:rPr>
              <a:t>2 </a:t>
            </a:r>
            <a:r>
              <a:rPr lang="en-US" altLang="zh-CN" b="1" i="1" dirty="0">
                <a:solidFill>
                  <a:schemeClr val="tx2"/>
                </a:solidFill>
              </a:rPr>
              <a:t>n &lt; k </a:t>
            </a:r>
            <a:endParaRPr lang="en-US" altLang="zh-CN" dirty="0">
              <a:ea typeface="楷体_GB2312" charset="0"/>
            </a:endParaRPr>
          </a:p>
        </p:txBody>
      </p:sp>
      <p:sp>
        <p:nvSpPr>
          <p:cNvPr id="68616" name="Text Box 8"/>
          <p:cNvSpPr txBox="1">
            <a:spLocks noChangeArrowheads="1"/>
          </p:cNvSpPr>
          <p:nvPr/>
        </p:nvSpPr>
        <p:spPr bwMode="auto">
          <a:xfrm>
            <a:off x="971550" y="5179789"/>
            <a:ext cx="750728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zh-CN" altLang="en-US" b="1" dirty="0">
                <a:solidFill>
                  <a:schemeClr val="tx2"/>
                </a:solidFill>
                <a:ea typeface="楷体_GB2312" charset="0"/>
              </a:rPr>
              <a:t>因为 </a:t>
            </a:r>
            <a:r>
              <a:rPr lang="en-US" altLang="zh-CN" b="1" i="1" dirty="0">
                <a:solidFill>
                  <a:schemeClr val="tx2"/>
                </a:solidFill>
                <a:ea typeface="楷体_GB2312" charset="0"/>
              </a:rPr>
              <a:t>k </a:t>
            </a:r>
            <a:r>
              <a:rPr lang="zh-CN" altLang="en-US" b="1" dirty="0">
                <a:solidFill>
                  <a:schemeClr val="tx2"/>
                </a:solidFill>
                <a:ea typeface="楷体_GB2312" charset="0"/>
              </a:rPr>
              <a:t>只能是整数，因此， </a:t>
            </a:r>
            <a:r>
              <a:rPr lang="en-US" altLang="zh-CN" b="1" i="1" dirty="0">
                <a:solidFill>
                  <a:schemeClr val="tx2"/>
                </a:solidFill>
                <a:ea typeface="楷体_GB2312" charset="0"/>
              </a:rPr>
              <a:t>k =</a:t>
            </a:r>
            <a:r>
              <a:rPr lang="en-US" altLang="zh-CN" b="1" i="1" dirty="0">
                <a:solidFill>
                  <a:schemeClr val="tx2"/>
                </a:solidFill>
                <a:ea typeface="楷体_GB2312" charset="0"/>
                <a:sym typeface="Symbol" charset="2"/>
              </a:rPr>
              <a:t>log</a:t>
            </a:r>
            <a:r>
              <a:rPr lang="en-US" altLang="zh-CN" b="1" i="1" baseline="-25000" dirty="0">
                <a:solidFill>
                  <a:schemeClr val="tx2"/>
                </a:solidFill>
                <a:ea typeface="楷体_GB2312" charset="0"/>
                <a:sym typeface="Symbol" charset="2"/>
              </a:rPr>
              <a:t>2</a:t>
            </a:r>
            <a:r>
              <a:rPr lang="en-US" altLang="zh-CN" b="1" i="1" dirty="0">
                <a:solidFill>
                  <a:schemeClr val="tx2"/>
                </a:solidFill>
                <a:ea typeface="楷体_GB2312" charset="0"/>
                <a:sym typeface="Symbol" charset="2"/>
              </a:rPr>
              <a:t>n</a:t>
            </a:r>
            <a:r>
              <a:rPr lang="en-US" altLang="zh-CN" b="1" i="1" dirty="0">
                <a:solidFill>
                  <a:schemeClr val="tx2"/>
                </a:solidFill>
                <a:ea typeface="楷体_GB2312" charset="0"/>
              </a:rPr>
              <a:t> </a:t>
            </a:r>
            <a:r>
              <a:rPr lang="en-US" altLang="zh-CN" b="1" i="1" baseline="-25000" dirty="0">
                <a:solidFill>
                  <a:schemeClr val="tx2"/>
                </a:solidFill>
                <a:ea typeface="楷体_GB2312" charset="0"/>
              </a:rPr>
              <a:t> </a:t>
            </a:r>
            <a:r>
              <a:rPr lang="en-US" altLang="zh-CN" b="1" i="1" dirty="0">
                <a:solidFill>
                  <a:schemeClr val="tx2"/>
                </a:solidFill>
                <a:ea typeface="楷体_GB2312" charset="0"/>
              </a:rPr>
              <a:t>+ 1 </a:t>
            </a:r>
            <a:r>
              <a:rPr lang="zh-CN" altLang="en-US" dirty="0">
                <a:ea typeface="楷体_GB2312" charset="0"/>
              </a:rPr>
              <a:t>。</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11188" y="476250"/>
            <a:ext cx="5233987" cy="750888"/>
          </a:xfrm>
          <a:prstGeom prst="rect">
            <a:avLst/>
          </a:prstGeom>
          <a:solidFill>
            <a:schemeClr val="accent2">
              <a:alpha val="5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lnSpc>
                <a:spcPct val="120000"/>
              </a:lnSpc>
              <a:defRPr/>
            </a:pPr>
            <a:r>
              <a:rPr lang="en-US" altLang="zh-CN" sz="3600" b="1">
                <a:solidFill>
                  <a:srgbClr val="008080"/>
                </a:solidFill>
                <a:latin typeface="楷体_GB2312" charset="0"/>
                <a:ea typeface="楷体_GB2312" charset="0"/>
              </a:rPr>
              <a:t>6.1 </a:t>
            </a:r>
            <a:r>
              <a:rPr lang="zh-CN" altLang="en-US" sz="3600" b="1">
                <a:solidFill>
                  <a:srgbClr val="008080"/>
                </a:solidFill>
                <a:latin typeface="楷体_GB2312" charset="0"/>
                <a:ea typeface="楷体_GB2312" charset="0"/>
              </a:rPr>
              <a:t>树的定义和基本术语</a:t>
            </a:r>
            <a:endParaRPr lang="zh-CN" altLang="en-US" sz="3600">
              <a:latin typeface="楷体_GB2312" charset="0"/>
              <a:ea typeface="楷体_GB2312" charset="0"/>
            </a:endParaRPr>
          </a:p>
        </p:txBody>
      </p:sp>
      <p:graphicFrame>
        <p:nvGraphicFramePr>
          <p:cNvPr id="7170" name="Object 5"/>
          <p:cNvGraphicFramePr>
            <a:graphicFrameLocks noChangeAspect="1"/>
          </p:cNvGraphicFramePr>
          <p:nvPr/>
        </p:nvGraphicFramePr>
        <p:xfrm>
          <a:off x="6858000" y="3962400"/>
          <a:ext cx="1981200" cy="2590800"/>
        </p:xfrm>
        <a:graphic>
          <a:graphicData uri="http://schemas.openxmlformats.org/presentationml/2006/ole">
            <mc:AlternateContent xmlns:mc="http://schemas.openxmlformats.org/markup-compatibility/2006">
              <mc:Choice xmlns:v="urn:schemas-microsoft-com:vml" Requires="v">
                <p:oleObj spid="_x0000_s7304" name="剪辑" r:id="rId4" imgW="831273" imgH="888538" progId="MS_ClipArt_Gallery.2">
                  <p:embed/>
                </p:oleObj>
              </mc:Choice>
              <mc:Fallback>
                <p:oleObj name="剪辑" r:id="rId4" imgW="831273" imgH="888538"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962400"/>
                        <a:ext cx="19812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654" name="Text Box 6"/>
          <p:cNvSpPr txBox="1">
            <a:spLocks noChangeArrowheads="1"/>
          </p:cNvSpPr>
          <p:nvPr/>
        </p:nvSpPr>
        <p:spPr bwMode="auto">
          <a:xfrm>
            <a:off x="539750" y="1470025"/>
            <a:ext cx="8064500"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b="1" dirty="0">
                <a:solidFill>
                  <a:srgbClr val="990033"/>
                </a:solidFill>
                <a:ea typeface="楷体_GB2312" charset="0"/>
              </a:rPr>
              <a:t>        </a:t>
            </a:r>
            <a:r>
              <a:rPr lang="zh-CN" altLang="en-US" b="1" dirty="0">
                <a:solidFill>
                  <a:srgbClr val="990033"/>
                </a:solidFill>
                <a:ea typeface="楷体_GB2312" charset="0"/>
              </a:rPr>
              <a:t>树（</a:t>
            </a:r>
            <a:r>
              <a:rPr lang="en-US" altLang="zh-CN" b="1" dirty="0">
                <a:solidFill>
                  <a:srgbClr val="990033"/>
                </a:solidFill>
                <a:ea typeface="楷体_GB2312" charset="0"/>
              </a:rPr>
              <a:t>Tree</a:t>
            </a:r>
            <a:r>
              <a:rPr lang="zh-CN" altLang="en-US" b="1" dirty="0">
                <a:solidFill>
                  <a:srgbClr val="990033"/>
                </a:solidFill>
                <a:ea typeface="楷体_GB2312" charset="0"/>
              </a:rPr>
              <a:t>）是</a:t>
            </a:r>
            <a:r>
              <a:rPr lang="en-US" altLang="zh-CN" b="1" dirty="0">
                <a:solidFill>
                  <a:srgbClr val="990033"/>
                </a:solidFill>
                <a:ea typeface="楷体_GB2312" charset="0"/>
              </a:rPr>
              <a:t>n</a:t>
            </a:r>
            <a:r>
              <a:rPr lang="zh-CN" altLang="en-US" b="1" dirty="0">
                <a:solidFill>
                  <a:srgbClr val="990033"/>
                </a:solidFill>
                <a:ea typeface="楷体_GB2312" charset="0"/>
              </a:rPr>
              <a:t>（</a:t>
            </a:r>
            <a:r>
              <a:rPr lang="en-US" altLang="zh-CN" b="1" dirty="0">
                <a:solidFill>
                  <a:srgbClr val="990033"/>
                </a:solidFill>
                <a:ea typeface="楷体_GB2312" charset="0"/>
              </a:rPr>
              <a:t>n&gt;=0</a:t>
            </a:r>
            <a:r>
              <a:rPr lang="zh-CN" altLang="en-US" b="1" dirty="0">
                <a:solidFill>
                  <a:srgbClr val="990033"/>
                </a:solidFill>
                <a:ea typeface="楷体_GB2312" charset="0"/>
              </a:rPr>
              <a:t>）个结点的有限集。在任意一棵非空树中</a:t>
            </a:r>
            <a:r>
              <a:rPr lang="en-US" altLang="zh-CN" b="1" dirty="0">
                <a:solidFill>
                  <a:srgbClr val="990033"/>
                </a:solidFill>
                <a:ea typeface="楷体_GB2312" charset="0"/>
                <a:sym typeface="Wingdings" charset="2"/>
              </a:rPr>
              <a:t>:1</a:t>
            </a:r>
            <a:r>
              <a:rPr lang="zh-CN" altLang="en-US" b="1" dirty="0">
                <a:solidFill>
                  <a:srgbClr val="990033"/>
                </a:solidFill>
                <a:ea typeface="楷体_GB2312" charset="0"/>
                <a:sym typeface="Wingdings" charset="2"/>
              </a:rPr>
              <a:t>）由且仅有一个特定的称为根（</a:t>
            </a:r>
            <a:r>
              <a:rPr lang="en-US" altLang="zh-CN" b="1" dirty="0">
                <a:solidFill>
                  <a:srgbClr val="990033"/>
                </a:solidFill>
                <a:ea typeface="楷体_GB2312" charset="0"/>
                <a:sym typeface="Wingdings" charset="2"/>
              </a:rPr>
              <a:t>Root</a:t>
            </a:r>
            <a:r>
              <a:rPr lang="zh-CN" altLang="en-US" b="1" dirty="0">
                <a:solidFill>
                  <a:srgbClr val="990033"/>
                </a:solidFill>
                <a:ea typeface="楷体_GB2312" charset="0"/>
                <a:sym typeface="Wingdings" charset="2"/>
              </a:rPr>
              <a:t>）的结点；</a:t>
            </a:r>
            <a:r>
              <a:rPr lang="en-US" altLang="zh-CN" b="1" dirty="0">
                <a:solidFill>
                  <a:srgbClr val="990033"/>
                </a:solidFill>
                <a:ea typeface="楷体_GB2312" charset="0"/>
                <a:sym typeface="Wingdings" charset="2"/>
              </a:rPr>
              <a:t>2</a:t>
            </a:r>
            <a:r>
              <a:rPr lang="zh-CN" altLang="en-US" b="1" dirty="0">
                <a:solidFill>
                  <a:srgbClr val="990033"/>
                </a:solidFill>
                <a:ea typeface="楷体_GB2312" charset="0"/>
                <a:sym typeface="Wingdings" charset="2"/>
              </a:rPr>
              <a:t>）当</a:t>
            </a:r>
            <a:r>
              <a:rPr lang="en-US" altLang="zh-CN" b="1" dirty="0">
                <a:solidFill>
                  <a:srgbClr val="990033"/>
                </a:solidFill>
                <a:ea typeface="楷体_GB2312" charset="0"/>
                <a:sym typeface="Wingdings" charset="2"/>
              </a:rPr>
              <a:t>n&gt;1</a:t>
            </a:r>
            <a:r>
              <a:rPr lang="zh-CN" altLang="en-US" b="1" dirty="0">
                <a:solidFill>
                  <a:srgbClr val="990033"/>
                </a:solidFill>
                <a:ea typeface="楷体_GB2312" charset="0"/>
                <a:sym typeface="Wingdings" charset="2"/>
              </a:rPr>
              <a:t>时，其余结点可分为</a:t>
            </a:r>
            <a:r>
              <a:rPr lang="en-US" altLang="zh-CN" b="1" dirty="0">
                <a:solidFill>
                  <a:srgbClr val="990033"/>
                </a:solidFill>
                <a:ea typeface="楷体_GB2312" charset="0"/>
                <a:sym typeface="Wingdings" charset="2"/>
              </a:rPr>
              <a:t>m</a:t>
            </a:r>
            <a:r>
              <a:rPr lang="zh-CN" altLang="en-US" b="1" dirty="0">
                <a:solidFill>
                  <a:srgbClr val="990033"/>
                </a:solidFill>
                <a:ea typeface="楷体_GB2312" charset="0"/>
                <a:sym typeface="Wingdings" charset="2"/>
              </a:rPr>
              <a:t>（</a:t>
            </a:r>
            <a:r>
              <a:rPr lang="en-US" altLang="zh-CN" b="1" dirty="0">
                <a:solidFill>
                  <a:srgbClr val="990033"/>
                </a:solidFill>
                <a:ea typeface="楷体_GB2312" charset="0"/>
                <a:sym typeface="Wingdings" charset="2"/>
              </a:rPr>
              <a:t>m&gt;0</a:t>
            </a:r>
            <a:r>
              <a:rPr lang="zh-CN" altLang="en-US" b="1" dirty="0">
                <a:solidFill>
                  <a:srgbClr val="990033"/>
                </a:solidFill>
                <a:ea typeface="楷体_GB2312" charset="0"/>
                <a:sym typeface="Wingdings" charset="2"/>
              </a:rPr>
              <a:t>）个互不相交的有限集</a:t>
            </a:r>
            <a:r>
              <a:rPr lang="en-US" altLang="zh-CN" b="1" dirty="0">
                <a:solidFill>
                  <a:srgbClr val="990033"/>
                </a:solidFill>
                <a:ea typeface="楷体_GB2312" charset="0"/>
                <a:sym typeface="Wingdings" charset="2"/>
              </a:rPr>
              <a:t>T</a:t>
            </a:r>
            <a:r>
              <a:rPr lang="en-US" altLang="zh-CN" b="1" baseline="-25000" dirty="0">
                <a:solidFill>
                  <a:srgbClr val="990033"/>
                </a:solidFill>
                <a:ea typeface="楷体_GB2312" charset="0"/>
                <a:sym typeface="Wingdings" charset="2"/>
              </a:rPr>
              <a:t>1</a:t>
            </a:r>
            <a:r>
              <a:rPr lang="zh-CN" altLang="en-US" b="1" dirty="0">
                <a:solidFill>
                  <a:srgbClr val="990033"/>
                </a:solidFill>
                <a:ea typeface="楷体_GB2312" charset="0"/>
                <a:sym typeface="Wingdings" charset="2"/>
              </a:rPr>
              <a:t>，</a:t>
            </a:r>
            <a:r>
              <a:rPr lang="en-US" altLang="zh-CN" b="1" dirty="0">
                <a:solidFill>
                  <a:srgbClr val="990033"/>
                </a:solidFill>
                <a:ea typeface="楷体_GB2312" charset="0"/>
                <a:sym typeface="Wingdings" charset="2"/>
              </a:rPr>
              <a:t>T</a:t>
            </a:r>
            <a:r>
              <a:rPr lang="en-US" altLang="zh-CN" b="1" baseline="-25000" dirty="0">
                <a:solidFill>
                  <a:srgbClr val="990033"/>
                </a:solidFill>
                <a:ea typeface="楷体_GB2312" charset="0"/>
                <a:sym typeface="Wingdings" charset="2"/>
              </a:rPr>
              <a:t>2</a:t>
            </a:r>
            <a:r>
              <a:rPr lang="zh-CN" altLang="en-US" b="1" dirty="0">
                <a:solidFill>
                  <a:srgbClr val="990033"/>
                </a:solidFill>
                <a:ea typeface="楷体_GB2312" charset="0"/>
                <a:sym typeface="Wingdings" charset="2"/>
              </a:rPr>
              <a:t>，</a:t>
            </a:r>
            <a:r>
              <a:rPr lang="en-US" altLang="zh-CN" b="1" dirty="0">
                <a:solidFill>
                  <a:srgbClr val="990033"/>
                </a:solidFill>
                <a:ea typeface="楷体_GB2312" charset="0"/>
                <a:cs typeface="Times New Roman" charset="0"/>
                <a:sym typeface="Wingdings" charset="2"/>
              </a:rPr>
              <a:t>…</a:t>
            </a:r>
            <a:r>
              <a:rPr lang="zh-CN" altLang="en-US" b="1" dirty="0">
                <a:solidFill>
                  <a:srgbClr val="990033"/>
                </a:solidFill>
                <a:ea typeface="楷体_GB2312" charset="0"/>
                <a:cs typeface="Times New Roman" charset="0"/>
                <a:sym typeface="Wingdings" charset="2"/>
              </a:rPr>
              <a:t>，</a:t>
            </a:r>
            <a:r>
              <a:rPr lang="en-US" altLang="zh-CN" b="1" dirty="0">
                <a:solidFill>
                  <a:srgbClr val="990033"/>
                </a:solidFill>
                <a:ea typeface="楷体_GB2312" charset="0"/>
                <a:cs typeface="Times New Roman" charset="0"/>
                <a:sym typeface="Wingdings" charset="2"/>
              </a:rPr>
              <a:t>T</a:t>
            </a:r>
            <a:r>
              <a:rPr lang="en-US" altLang="zh-CN" b="1" baseline="-25000" dirty="0">
                <a:solidFill>
                  <a:srgbClr val="990033"/>
                </a:solidFill>
                <a:ea typeface="楷体_GB2312" charset="0"/>
                <a:cs typeface="Times New Roman" charset="0"/>
                <a:sym typeface="Wingdings" charset="2"/>
              </a:rPr>
              <a:t>m</a:t>
            </a:r>
            <a:r>
              <a:rPr lang="zh-CN" altLang="en-US" b="1" dirty="0">
                <a:solidFill>
                  <a:srgbClr val="990033"/>
                </a:solidFill>
                <a:ea typeface="楷体_GB2312" charset="0"/>
                <a:cs typeface="Times New Roman" charset="0"/>
                <a:sym typeface="Wingdings" charset="2"/>
              </a:rPr>
              <a:t>，其中每一个集合本身又是一棵树，并且称为根的子树。</a:t>
            </a:r>
            <a:endParaRPr lang="zh-CN" altLang="en-US" dirty="0"/>
          </a:p>
        </p:txBody>
      </p:sp>
      <p:sp>
        <p:nvSpPr>
          <p:cNvPr id="27655" name="Text Box 7"/>
          <p:cNvSpPr txBox="1">
            <a:spLocks noChangeArrowheads="1"/>
          </p:cNvSpPr>
          <p:nvPr/>
        </p:nvSpPr>
        <p:spPr bwMode="auto">
          <a:xfrm>
            <a:off x="1085850" y="4543425"/>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00FF"/>
                </a:solidFill>
                <a:ea typeface="楷体_GB2312" charset="0"/>
              </a:rPr>
              <a:t>其抽象数据类型定义如下：</a:t>
            </a:r>
            <a:endParaRPr lang="zh-CN" altLang="en-US">
              <a:solidFill>
                <a:srgbClr val="0000FF"/>
              </a:solidFill>
            </a:endParaRPr>
          </a:p>
        </p:txBody>
      </p:sp>
    </p:spTree>
  </p:cSld>
  <p:clrMapOvr>
    <a:masterClrMapping/>
  </p:clrMapOvr>
  <p:transition spd="med">
    <p:pull dir="d"/>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ChangeArrowheads="1"/>
          </p:cNvSpPr>
          <p:nvPr>
            <p:ph type="body" idx="4294967295"/>
          </p:nvPr>
        </p:nvSpPr>
        <p:spPr>
          <a:xfrm>
            <a:off x="304800" y="371475"/>
            <a:ext cx="2971800" cy="609600"/>
          </a:xfrm>
        </p:spPr>
        <p:txBody>
          <a:bodyPr/>
          <a:lstStyle/>
          <a:p>
            <a:pPr eaLnBrk="1" hangingPunct="1"/>
            <a:r>
              <a:rPr lang="zh-CN" altLang="en-US" sz="2800" b="1">
                <a:solidFill>
                  <a:srgbClr val="005400"/>
                </a:solidFill>
                <a:ea typeface="楷体_GB2312" charset="0"/>
              </a:rPr>
              <a:t>性质 </a:t>
            </a:r>
            <a:r>
              <a:rPr lang="en-US" altLang="zh-CN" sz="2800" b="1">
                <a:solidFill>
                  <a:srgbClr val="005400"/>
                </a:solidFill>
                <a:ea typeface="楷体_GB2312" charset="0"/>
              </a:rPr>
              <a:t>5 </a:t>
            </a:r>
            <a:r>
              <a:rPr lang="zh-CN" altLang="en-US" sz="2800" b="1">
                <a:solidFill>
                  <a:srgbClr val="005400"/>
                </a:solidFill>
                <a:ea typeface="楷体_GB2312" charset="0"/>
              </a:rPr>
              <a:t>：</a:t>
            </a:r>
            <a:endParaRPr lang="zh-CN" altLang="en-US" sz="2800">
              <a:ea typeface="楷体_GB2312" charset="0"/>
            </a:endParaRPr>
          </a:p>
        </p:txBody>
      </p:sp>
      <p:sp>
        <p:nvSpPr>
          <p:cNvPr id="73732" name="Text Box 4"/>
          <p:cNvSpPr txBox="1">
            <a:spLocks noChangeArrowheads="1"/>
          </p:cNvSpPr>
          <p:nvPr/>
        </p:nvSpPr>
        <p:spPr bwMode="auto">
          <a:xfrm>
            <a:off x="288925" y="990600"/>
            <a:ext cx="885507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95250" indent="285750">
              <a:defRPr kumimoji="1" sz="2400">
                <a:solidFill>
                  <a:schemeClr val="tx1"/>
                </a:solidFill>
                <a:latin typeface="Times New Roman" charset="0"/>
                <a:ea typeface="宋体" charset="-122"/>
              </a:defRPr>
            </a:lvl1pPr>
            <a:lvl2pPr marL="666750">
              <a:defRPr kumimoji="1" sz="2400">
                <a:solidFill>
                  <a:schemeClr val="tx1"/>
                </a:solidFill>
                <a:latin typeface="Times New Roman" charset="0"/>
                <a:ea typeface="宋体" charset="-122"/>
              </a:defRPr>
            </a:lvl2pPr>
            <a:lvl3pPr>
              <a:defRPr kumimoji="1" sz="2400">
                <a:solidFill>
                  <a:schemeClr val="tx1"/>
                </a:solidFill>
                <a:latin typeface="Times New Roman" charset="0"/>
                <a:ea typeface="宋体" charset="-122"/>
              </a:defRPr>
            </a:lvl3pPr>
            <a:lvl4pPr>
              <a:defRPr kumimoji="1" sz="2400">
                <a:solidFill>
                  <a:schemeClr val="tx1"/>
                </a:solidFill>
                <a:latin typeface="Times New Roman" charset="0"/>
                <a:ea typeface="宋体" charset="-122"/>
              </a:defRPr>
            </a:lvl4pPr>
            <a:lvl5pPr>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eaLnBrk="1" hangingPunct="1">
              <a:lnSpc>
                <a:spcPct val="125000"/>
              </a:lnSpc>
              <a:defRPr/>
            </a:pPr>
            <a:r>
              <a:rPr lang="zh-CN" altLang="en-US" sz="2800">
                <a:solidFill>
                  <a:srgbClr val="800000"/>
                </a:solidFill>
                <a:ea typeface="楷体_GB2312" charset="0"/>
              </a:rPr>
              <a:t>若对含 </a:t>
            </a:r>
            <a:r>
              <a:rPr lang="en-US" altLang="zh-CN" sz="2800" b="1" i="1">
                <a:solidFill>
                  <a:srgbClr val="800000"/>
                </a:solidFill>
                <a:ea typeface="楷体_GB2312" charset="0"/>
              </a:rPr>
              <a:t>n </a:t>
            </a:r>
            <a:r>
              <a:rPr lang="zh-CN" altLang="en-US" sz="2800">
                <a:solidFill>
                  <a:srgbClr val="800000"/>
                </a:solidFill>
                <a:ea typeface="楷体_GB2312" charset="0"/>
              </a:rPr>
              <a:t>个结点的完全二叉树从上到下且从左至右进行 </a:t>
            </a:r>
            <a:r>
              <a:rPr lang="en-US" altLang="zh-CN" sz="2800" b="1" i="1">
                <a:solidFill>
                  <a:srgbClr val="800000"/>
                </a:solidFill>
                <a:ea typeface="楷体_GB2312" charset="0"/>
              </a:rPr>
              <a:t>1</a:t>
            </a:r>
            <a:r>
              <a:rPr lang="en-US" altLang="zh-CN" sz="2800">
                <a:solidFill>
                  <a:srgbClr val="800000"/>
                </a:solidFill>
                <a:ea typeface="楷体_GB2312" charset="0"/>
              </a:rPr>
              <a:t> </a:t>
            </a:r>
            <a:r>
              <a:rPr lang="zh-CN" altLang="en-US" sz="2800">
                <a:solidFill>
                  <a:srgbClr val="800000"/>
                </a:solidFill>
                <a:ea typeface="楷体_GB2312" charset="0"/>
              </a:rPr>
              <a:t>至 </a:t>
            </a:r>
            <a:r>
              <a:rPr lang="en-US" altLang="zh-CN" sz="2800" b="1" i="1">
                <a:solidFill>
                  <a:srgbClr val="800000"/>
                </a:solidFill>
                <a:ea typeface="楷体_GB2312" charset="0"/>
              </a:rPr>
              <a:t>n</a:t>
            </a:r>
            <a:r>
              <a:rPr lang="en-US" altLang="zh-CN" sz="2800">
                <a:solidFill>
                  <a:srgbClr val="800000"/>
                </a:solidFill>
                <a:ea typeface="楷体_GB2312" charset="0"/>
              </a:rPr>
              <a:t> </a:t>
            </a:r>
            <a:r>
              <a:rPr lang="zh-CN" altLang="en-US" sz="2800">
                <a:solidFill>
                  <a:srgbClr val="800000"/>
                </a:solidFill>
                <a:ea typeface="楷体_GB2312" charset="0"/>
              </a:rPr>
              <a:t>的编号，则对完全二叉树中任意一个编号为 </a:t>
            </a:r>
            <a:r>
              <a:rPr lang="en-US" altLang="zh-CN" sz="2800" b="1" i="1">
                <a:solidFill>
                  <a:srgbClr val="800000"/>
                </a:solidFill>
                <a:ea typeface="楷体_GB2312" charset="0"/>
              </a:rPr>
              <a:t>i</a:t>
            </a:r>
            <a:r>
              <a:rPr lang="en-US" altLang="zh-CN" sz="2800">
                <a:solidFill>
                  <a:srgbClr val="800000"/>
                </a:solidFill>
                <a:ea typeface="楷体_GB2312" charset="0"/>
              </a:rPr>
              <a:t> </a:t>
            </a:r>
            <a:r>
              <a:rPr lang="zh-CN" altLang="en-US" sz="2800">
                <a:solidFill>
                  <a:srgbClr val="800000"/>
                </a:solidFill>
                <a:ea typeface="楷体_GB2312" charset="0"/>
              </a:rPr>
              <a:t>的结点：</a:t>
            </a:r>
            <a:br>
              <a:rPr lang="zh-CN" altLang="en-US" sz="2800">
                <a:solidFill>
                  <a:srgbClr val="800000"/>
                </a:solidFill>
                <a:ea typeface="楷体_GB2312" charset="0"/>
              </a:rPr>
            </a:br>
            <a:r>
              <a:rPr lang="en-US" altLang="zh-CN" sz="2800">
                <a:solidFill>
                  <a:srgbClr val="800000"/>
                </a:solidFill>
                <a:ea typeface="楷体_GB2312" charset="0"/>
              </a:rPr>
              <a:t>(1) </a:t>
            </a:r>
            <a:r>
              <a:rPr lang="zh-CN" altLang="en-US" sz="2800">
                <a:solidFill>
                  <a:srgbClr val="800000"/>
                </a:solidFill>
                <a:ea typeface="楷体_GB2312" charset="0"/>
              </a:rPr>
              <a:t>若 </a:t>
            </a:r>
            <a:r>
              <a:rPr lang="en-US" altLang="zh-CN" sz="2800" b="1" i="1">
                <a:solidFill>
                  <a:srgbClr val="800000"/>
                </a:solidFill>
                <a:ea typeface="楷体_GB2312" charset="0"/>
              </a:rPr>
              <a:t>i=1</a:t>
            </a:r>
            <a:r>
              <a:rPr lang="zh-CN" altLang="en-US" sz="2800">
                <a:solidFill>
                  <a:srgbClr val="800000"/>
                </a:solidFill>
                <a:ea typeface="楷体_GB2312" charset="0"/>
              </a:rPr>
              <a:t>，则该结点是二叉树的根，无双亲，</a:t>
            </a:r>
          </a:p>
          <a:p>
            <a:pPr eaLnBrk="1" hangingPunct="1">
              <a:lnSpc>
                <a:spcPct val="125000"/>
              </a:lnSpc>
              <a:defRPr/>
            </a:pPr>
            <a:r>
              <a:rPr lang="zh-CN" altLang="en-US" sz="2800">
                <a:solidFill>
                  <a:srgbClr val="800000"/>
                </a:solidFill>
                <a:ea typeface="楷体_GB2312" charset="0"/>
              </a:rPr>
              <a:t>否则，编号为 </a:t>
            </a:r>
            <a:r>
              <a:rPr lang="zh-CN" altLang="en-US" sz="2800" b="1" i="1">
                <a:solidFill>
                  <a:srgbClr val="FF3300"/>
                </a:solidFill>
                <a:ea typeface="楷体_GB2312" charset="0"/>
                <a:sym typeface="Symbol" charset="2"/>
              </a:rPr>
              <a:t></a:t>
            </a:r>
            <a:r>
              <a:rPr lang="en-US" altLang="zh-CN" sz="2800" b="1" i="1">
                <a:solidFill>
                  <a:srgbClr val="FF3300"/>
                </a:solidFill>
                <a:ea typeface="楷体_GB2312" charset="0"/>
              </a:rPr>
              <a:t>i/2</a:t>
            </a:r>
            <a:r>
              <a:rPr lang="en-US" altLang="zh-CN" sz="2800" b="1" i="1">
                <a:solidFill>
                  <a:srgbClr val="FF3300"/>
                </a:solidFill>
                <a:ea typeface="楷体_GB2312" charset="0"/>
                <a:sym typeface="Symbol" charset="2"/>
              </a:rPr>
              <a:t> </a:t>
            </a:r>
            <a:r>
              <a:rPr lang="zh-CN" altLang="en-US" sz="2800">
                <a:solidFill>
                  <a:srgbClr val="800000"/>
                </a:solidFill>
                <a:ea typeface="楷体_GB2312" charset="0"/>
              </a:rPr>
              <a:t>的结点为其</a:t>
            </a:r>
            <a:r>
              <a:rPr lang="zh-CN" altLang="en-US" sz="2800" b="1">
                <a:solidFill>
                  <a:srgbClr val="FF3300"/>
                </a:solidFill>
                <a:ea typeface="楷体_GB2312" charset="0"/>
              </a:rPr>
              <a:t>双亲</a:t>
            </a:r>
            <a:r>
              <a:rPr lang="zh-CN" altLang="en-US" sz="2800">
                <a:solidFill>
                  <a:srgbClr val="800000"/>
                </a:solidFill>
                <a:ea typeface="楷体_GB2312" charset="0"/>
              </a:rPr>
              <a:t>结点；</a:t>
            </a:r>
            <a:br>
              <a:rPr lang="zh-CN" altLang="en-US" sz="2800">
                <a:solidFill>
                  <a:srgbClr val="800000"/>
                </a:solidFill>
                <a:ea typeface="楷体_GB2312" charset="0"/>
              </a:rPr>
            </a:br>
            <a:r>
              <a:rPr lang="en-US" altLang="zh-CN" sz="2800">
                <a:solidFill>
                  <a:srgbClr val="800000"/>
                </a:solidFill>
                <a:ea typeface="楷体_GB2312" charset="0"/>
              </a:rPr>
              <a:t>(2) </a:t>
            </a:r>
            <a:r>
              <a:rPr lang="zh-CN" altLang="en-US" sz="2800">
                <a:solidFill>
                  <a:srgbClr val="800000"/>
                </a:solidFill>
                <a:ea typeface="楷体_GB2312" charset="0"/>
              </a:rPr>
              <a:t>若 </a:t>
            </a:r>
            <a:r>
              <a:rPr lang="en-US" altLang="zh-CN" sz="2800" b="1" i="1">
                <a:solidFill>
                  <a:srgbClr val="800000"/>
                </a:solidFill>
                <a:ea typeface="楷体_GB2312" charset="0"/>
              </a:rPr>
              <a:t>2i&gt;n</a:t>
            </a:r>
            <a:r>
              <a:rPr lang="zh-CN" altLang="en-US" sz="2800">
                <a:solidFill>
                  <a:srgbClr val="800000"/>
                </a:solidFill>
                <a:ea typeface="楷体_GB2312" charset="0"/>
              </a:rPr>
              <a:t>，则该结点无左孩子，</a:t>
            </a:r>
            <a:br>
              <a:rPr lang="zh-CN" altLang="en-US" sz="2800">
                <a:solidFill>
                  <a:srgbClr val="800000"/>
                </a:solidFill>
                <a:ea typeface="楷体_GB2312" charset="0"/>
              </a:rPr>
            </a:br>
            <a:r>
              <a:rPr lang="zh-CN" altLang="en-US" sz="2800">
                <a:solidFill>
                  <a:srgbClr val="800000"/>
                </a:solidFill>
                <a:ea typeface="楷体_GB2312" charset="0"/>
              </a:rPr>
              <a:t>  否则，编号为 </a:t>
            </a:r>
            <a:r>
              <a:rPr lang="en-US" altLang="zh-CN" sz="2800" b="1" i="1">
                <a:solidFill>
                  <a:srgbClr val="FF3300"/>
                </a:solidFill>
                <a:ea typeface="楷体_GB2312" charset="0"/>
              </a:rPr>
              <a:t>2i </a:t>
            </a:r>
            <a:r>
              <a:rPr lang="zh-CN" altLang="en-US" sz="2800">
                <a:solidFill>
                  <a:srgbClr val="800000"/>
                </a:solidFill>
                <a:ea typeface="楷体_GB2312" charset="0"/>
              </a:rPr>
              <a:t>的结点为其</a:t>
            </a:r>
            <a:r>
              <a:rPr lang="zh-CN" altLang="en-US" sz="2800" b="1">
                <a:solidFill>
                  <a:srgbClr val="FF3300"/>
                </a:solidFill>
                <a:ea typeface="楷体_GB2312" charset="0"/>
              </a:rPr>
              <a:t>左孩子</a:t>
            </a:r>
            <a:r>
              <a:rPr lang="zh-CN" altLang="en-US" sz="2800">
                <a:solidFill>
                  <a:srgbClr val="800000"/>
                </a:solidFill>
                <a:ea typeface="楷体_GB2312" charset="0"/>
              </a:rPr>
              <a:t>结点；</a:t>
            </a:r>
            <a:br>
              <a:rPr lang="zh-CN" altLang="en-US" sz="2800">
                <a:solidFill>
                  <a:srgbClr val="800000"/>
                </a:solidFill>
                <a:ea typeface="楷体_GB2312" charset="0"/>
              </a:rPr>
            </a:br>
            <a:r>
              <a:rPr lang="en-US" altLang="zh-CN" sz="2800">
                <a:solidFill>
                  <a:srgbClr val="800000"/>
                </a:solidFill>
                <a:ea typeface="楷体_GB2312" charset="0"/>
              </a:rPr>
              <a:t>(3) </a:t>
            </a:r>
            <a:r>
              <a:rPr lang="zh-CN" altLang="en-US" sz="2800">
                <a:solidFill>
                  <a:srgbClr val="800000"/>
                </a:solidFill>
                <a:ea typeface="楷体_GB2312" charset="0"/>
              </a:rPr>
              <a:t>若 </a:t>
            </a:r>
            <a:r>
              <a:rPr lang="en-US" altLang="zh-CN" sz="2800" b="1" i="1">
                <a:solidFill>
                  <a:srgbClr val="800000"/>
                </a:solidFill>
                <a:ea typeface="楷体_GB2312" charset="0"/>
              </a:rPr>
              <a:t>2i+1&gt;n</a:t>
            </a:r>
            <a:r>
              <a:rPr lang="zh-CN" altLang="en-US" sz="2800">
                <a:solidFill>
                  <a:srgbClr val="800000"/>
                </a:solidFill>
                <a:ea typeface="楷体_GB2312" charset="0"/>
              </a:rPr>
              <a:t>，则该结点无右孩子结点，</a:t>
            </a:r>
            <a:br>
              <a:rPr lang="zh-CN" altLang="en-US" sz="2800">
                <a:solidFill>
                  <a:srgbClr val="800000"/>
                </a:solidFill>
                <a:ea typeface="楷体_GB2312" charset="0"/>
              </a:rPr>
            </a:br>
            <a:r>
              <a:rPr lang="zh-CN" altLang="en-US" sz="2800">
                <a:solidFill>
                  <a:srgbClr val="800000"/>
                </a:solidFill>
                <a:ea typeface="楷体_GB2312" charset="0"/>
              </a:rPr>
              <a:t>  否则，编号为</a:t>
            </a:r>
            <a:r>
              <a:rPr lang="en-US" altLang="zh-CN" sz="2800" b="1" i="1">
                <a:solidFill>
                  <a:srgbClr val="FF3300"/>
                </a:solidFill>
                <a:ea typeface="楷体_GB2312" charset="0"/>
              </a:rPr>
              <a:t>2i+1 </a:t>
            </a:r>
            <a:r>
              <a:rPr lang="zh-CN" altLang="en-US" sz="2800">
                <a:solidFill>
                  <a:srgbClr val="800000"/>
                </a:solidFill>
                <a:ea typeface="楷体_GB2312" charset="0"/>
              </a:rPr>
              <a:t>的结点为其</a:t>
            </a:r>
            <a:r>
              <a:rPr lang="zh-CN" altLang="en-US" sz="2800" b="1">
                <a:solidFill>
                  <a:srgbClr val="FF3300"/>
                </a:solidFill>
                <a:ea typeface="楷体_GB2312" charset="0"/>
              </a:rPr>
              <a:t>右孩子</a:t>
            </a:r>
            <a:r>
              <a:rPr lang="zh-CN" altLang="en-US" sz="2800">
                <a:solidFill>
                  <a:srgbClr val="800000"/>
                </a:solidFill>
                <a:ea typeface="楷体_GB2312" charset="0"/>
              </a:rPr>
              <a:t>结点</a:t>
            </a:r>
            <a:r>
              <a:rPr lang="zh-CN" altLang="en-US" sz="2800">
                <a:ea typeface="楷体_GB2312" charset="0"/>
              </a:rPr>
              <a:t>。</a:t>
            </a:r>
          </a:p>
        </p:txBody>
      </p:sp>
    </p:spTree>
  </p:cSld>
  <p:clrMapOvr>
    <a:masterClrMapping/>
  </p:clrMapOvr>
  <p:transition spd="med">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Oval 4"/>
          <p:cNvSpPr>
            <a:spLocks noChangeArrowheads="1"/>
          </p:cNvSpPr>
          <p:nvPr/>
        </p:nvSpPr>
        <p:spPr bwMode="auto">
          <a:xfrm>
            <a:off x="3862388" y="333375"/>
            <a:ext cx="962025" cy="1008063"/>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0" lang="zh-CN" altLang="en-US" sz="2400" b="1">
                <a:solidFill>
                  <a:srgbClr val="990000"/>
                </a:solidFill>
              </a:rPr>
              <a:t>」</a:t>
            </a:r>
            <a:r>
              <a:rPr kumimoji="0" lang="en-US" altLang="zh-CN" sz="2400" b="1">
                <a:solidFill>
                  <a:srgbClr val="990000"/>
                </a:solidFill>
              </a:rPr>
              <a:t>i/2</a:t>
            </a:r>
            <a:r>
              <a:rPr kumimoji="0" lang="en-US" altLang="zh-CN" sz="2400"/>
              <a:t> </a:t>
            </a:r>
            <a:r>
              <a:rPr kumimoji="0" lang="zh-CN" altLang="en-US" sz="2400" b="1">
                <a:solidFill>
                  <a:srgbClr val="990000"/>
                </a:solidFill>
              </a:rPr>
              <a:t>」</a:t>
            </a:r>
          </a:p>
        </p:txBody>
      </p:sp>
      <p:sp>
        <p:nvSpPr>
          <p:cNvPr id="215045" name="Oval 5"/>
          <p:cNvSpPr>
            <a:spLocks noChangeArrowheads="1"/>
          </p:cNvSpPr>
          <p:nvPr/>
        </p:nvSpPr>
        <p:spPr bwMode="auto">
          <a:xfrm>
            <a:off x="2627313" y="1557338"/>
            <a:ext cx="920750" cy="9652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i</a:t>
            </a:r>
            <a:endParaRPr lang="en-US" altLang="zh-CN" sz="2400"/>
          </a:p>
        </p:txBody>
      </p:sp>
      <p:sp>
        <p:nvSpPr>
          <p:cNvPr id="215046" name="Oval 6"/>
          <p:cNvSpPr>
            <a:spLocks noChangeArrowheads="1"/>
          </p:cNvSpPr>
          <p:nvPr/>
        </p:nvSpPr>
        <p:spPr bwMode="auto">
          <a:xfrm>
            <a:off x="5100638" y="1557338"/>
            <a:ext cx="982662" cy="9652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i+1</a:t>
            </a:r>
            <a:endParaRPr lang="en-US" altLang="zh-CN" sz="2400"/>
          </a:p>
        </p:txBody>
      </p:sp>
      <p:sp>
        <p:nvSpPr>
          <p:cNvPr id="215047" name="Oval 7"/>
          <p:cNvSpPr>
            <a:spLocks noChangeArrowheads="1"/>
          </p:cNvSpPr>
          <p:nvPr/>
        </p:nvSpPr>
        <p:spPr bwMode="auto">
          <a:xfrm>
            <a:off x="1944688" y="2927350"/>
            <a:ext cx="936625" cy="935038"/>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a:t>
            </a:r>
            <a:endParaRPr lang="en-US" altLang="zh-CN" sz="2400"/>
          </a:p>
        </p:txBody>
      </p:sp>
      <p:sp>
        <p:nvSpPr>
          <p:cNvPr id="215048" name="Oval 8"/>
          <p:cNvSpPr>
            <a:spLocks noChangeArrowheads="1"/>
          </p:cNvSpPr>
          <p:nvPr/>
        </p:nvSpPr>
        <p:spPr bwMode="auto">
          <a:xfrm>
            <a:off x="3276600" y="2938463"/>
            <a:ext cx="941388" cy="923925"/>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2i+1</a:t>
            </a:r>
            <a:endParaRPr lang="en-US" altLang="zh-CN" sz="2400"/>
          </a:p>
        </p:txBody>
      </p:sp>
      <p:sp>
        <p:nvSpPr>
          <p:cNvPr id="215049" name="Oval 9"/>
          <p:cNvSpPr>
            <a:spLocks noChangeArrowheads="1"/>
          </p:cNvSpPr>
          <p:nvPr/>
        </p:nvSpPr>
        <p:spPr bwMode="auto">
          <a:xfrm>
            <a:off x="5868988" y="2927350"/>
            <a:ext cx="935037" cy="935038"/>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2i+3</a:t>
            </a:r>
            <a:endParaRPr lang="en-US" altLang="zh-CN" sz="2400"/>
          </a:p>
        </p:txBody>
      </p:sp>
      <p:sp>
        <p:nvSpPr>
          <p:cNvPr id="215050" name="Oval 10"/>
          <p:cNvSpPr>
            <a:spLocks noChangeArrowheads="1"/>
          </p:cNvSpPr>
          <p:nvPr/>
        </p:nvSpPr>
        <p:spPr bwMode="auto">
          <a:xfrm>
            <a:off x="4572000" y="2927350"/>
            <a:ext cx="936625" cy="935038"/>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2i+2</a:t>
            </a:r>
            <a:endParaRPr lang="en-US" altLang="zh-CN" sz="2400"/>
          </a:p>
        </p:txBody>
      </p:sp>
      <p:sp>
        <p:nvSpPr>
          <p:cNvPr id="215051" name="Line 11"/>
          <p:cNvSpPr>
            <a:spLocks noChangeShapeType="1"/>
          </p:cNvSpPr>
          <p:nvPr/>
        </p:nvSpPr>
        <p:spPr bwMode="auto">
          <a:xfrm flipH="1">
            <a:off x="2932113" y="1054100"/>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5052" name="Line 12"/>
          <p:cNvSpPr>
            <a:spLocks noChangeShapeType="1"/>
          </p:cNvSpPr>
          <p:nvPr/>
        </p:nvSpPr>
        <p:spPr bwMode="auto">
          <a:xfrm>
            <a:off x="4787900" y="1054100"/>
            <a:ext cx="990600" cy="5334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5053" name="Line 13"/>
          <p:cNvSpPr>
            <a:spLocks noChangeShapeType="1"/>
          </p:cNvSpPr>
          <p:nvPr/>
        </p:nvSpPr>
        <p:spPr bwMode="auto">
          <a:xfrm flipH="1">
            <a:off x="2317750" y="23495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5054" name="Line 14"/>
          <p:cNvSpPr>
            <a:spLocks noChangeShapeType="1"/>
          </p:cNvSpPr>
          <p:nvPr/>
        </p:nvSpPr>
        <p:spPr bwMode="auto">
          <a:xfrm>
            <a:off x="3419475" y="23495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5057" name="Line 17"/>
          <p:cNvSpPr>
            <a:spLocks noChangeShapeType="1"/>
          </p:cNvSpPr>
          <p:nvPr/>
        </p:nvSpPr>
        <p:spPr bwMode="auto">
          <a:xfrm>
            <a:off x="5991225" y="2316163"/>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5058" name="Line 18"/>
          <p:cNvSpPr>
            <a:spLocks noChangeShapeType="1"/>
          </p:cNvSpPr>
          <p:nvPr/>
        </p:nvSpPr>
        <p:spPr bwMode="auto">
          <a:xfrm flipH="1">
            <a:off x="4838700" y="234950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5073" name="Text Box 33"/>
          <p:cNvSpPr txBox="1">
            <a:spLocks noChangeArrowheads="1"/>
          </p:cNvSpPr>
          <p:nvPr/>
        </p:nvSpPr>
        <p:spPr bwMode="auto">
          <a:xfrm>
            <a:off x="1476375" y="4133850"/>
            <a:ext cx="5256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a:solidFill>
                  <a:srgbClr val="990000"/>
                </a:solidFill>
              </a:rPr>
              <a:t>LCHILD(i)          LCHILD(i+1) </a:t>
            </a:r>
          </a:p>
        </p:txBody>
      </p:sp>
      <p:sp>
        <p:nvSpPr>
          <p:cNvPr id="215074" name="Text Box 34"/>
          <p:cNvSpPr txBox="1">
            <a:spLocks noChangeArrowheads="1"/>
          </p:cNvSpPr>
          <p:nvPr/>
        </p:nvSpPr>
        <p:spPr bwMode="auto">
          <a:xfrm>
            <a:off x="3030538" y="4868863"/>
            <a:ext cx="4997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a:solidFill>
                  <a:srgbClr val="990000"/>
                </a:solidFill>
              </a:rPr>
              <a:t>RCHILD(i)           RCHILD(i+1)</a:t>
            </a:r>
          </a:p>
        </p:txBody>
      </p:sp>
      <p:sp>
        <p:nvSpPr>
          <p:cNvPr id="215075" name="Text Box 35"/>
          <p:cNvSpPr txBox="1">
            <a:spLocks noChangeArrowheads="1"/>
          </p:cNvSpPr>
          <p:nvPr/>
        </p:nvSpPr>
        <p:spPr bwMode="auto">
          <a:xfrm>
            <a:off x="2268538" y="5805488"/>
            <a:ext cx="532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0" lang="en-US" altLang="zh-CN" b="1">
                <a:solidFill>
                  <a:srgbClr val="FF3300"/>
                </a:solidFill>
                <a:latin typeface="楷体_GB2312" charset="0"/>
                <a:ea typeface="楷体_GB2312" charset="0"/>
              </a:rPr>
              <a:t>(a) </a:t>
            </a:r>
            <a:r>
              <a:rPr kumimoji="0" lang="zh-CN" altLang="en-US" b="1">
                <a:solidFill>
                  <a:srgbClr val="FF3300"/>
                </a:solidFill>
                <a:latin typeface="楷体_GB2312" charset="0"/>
                <a:ea typeface="楷体_GB2312" charset="0"/>
              </a:rPr>
              <a:t>结</a:t>
            </a:r>
            <a:r>
              <a:rPr lang="zh-CN" altLang="en-US" b="1">
                <a:solidFill>
                  <a:srgbClr val="FF3300"/>
                </a:solidFill>
                <a:latin typeface="楷体_GB2312" charset="0"/>
                <a:ea typeface="楷体_GB2312" charset="0"/>
              </a:rPr>
              <a:t>点</a:t>
            </a:r>
            <a:r>
              <a:rPr lang="en-US" altLang="zh-CN" b="1">
                <a:solidFill>
                  <a:srgbClr val="FF3300"/>
                </a:solidFill>
                <a:latin typeface="楷体_GB2312" charset="0"/>
                <a:ea typeface="楷体_GB2312" charset="0"/>
              </a:rPr>
              <a:t>i</a:t>
            </a:r>
            <a:r>
              <a:rPr lang="zh-CN" altLang="en-US" b="1">
                <a:solidFill>
                  <a:srgbClr val="FF3300"/>
                </a:solidFill>
                <a:latin typeface="楷体_GB2312" charset="0"/>
                <a:ea typeface="楷体_GB2312" charset="0"/>
              </a:rPr>
              <a:t>和</a:t>
            </a:r>
            <a:r>
              <a:rPr lang="en-US" altLang="zh-CN" b="1">
                <a:solidFill>
                  <a:srgbClr val="FF3300"/>
                </a:solidFill>
                <a:latin typeface="楷体_GB2312" charset="0"/>
                <a:ea typeface="楷体_GB2312" charset="0"/>
              </a:rPr>
              <a:t>i+1</a:t>
            </a:r>
            <a:r>
              <a:rPr lang="zh-CN" altLang="en-US" b="1">
                <a:solidFill>
                  <a:srgbClr val="FF3300"/>
                </a:solidFill>
                <a:latin typeface="楷体_GB2312" charset="0"/>
                <a:ea typeface="楷体_GB2312" charset="0"/>
              </a:rPr>
              <a:t>在同一层上；</a:t>
            </a:r>
          </a:p>
        </p:txBody>
      </p:sp>
    </p:spTree>
  </p:cSld>
  <p:clrMapOvr>
    <a:masterClrMapping/>
  </p:clrMapOvr>
  <p:transition spd="med">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Oval 4"/>
          <p:cNvSpPr>
            <a:spLocks noChangeArrowheads="1"/>
          </p:cNvSpPr>
          <p:nvPr/>
        </p:nvSpPr>
        <p:spPr bwMode="auto">
          <a:xfrm>
            <a:off x="1901825" y="1844675"/>
            <a:ext cx="920750" cy="9652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i+1</a:t>
            </a:r>
            <a:endParaRPr lang="en-US" altLang="zh-CN" sz="2400"/>
          </a:p>
        </p:txBody>
      </p:sp>
      <p:sp>
        <p:nvSpPr>
          <p:cNvPr id="216069" name="Oval 5"/>
          <p:cNvSpPr>
            <a:spLocks noChangeArrowheads="1"/>
          </p:cNvSpPr>
          <p:nvPr/>
        </p:nvSpPr>
        <p:spPr bwMode="auto">
          <a:xfrm>
            <a:off x="1219200" y="3214688"/>
            <a:ext cx="936625" cy="935037"/>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2i+2</a:t>
            </a:r>
            <a:endParaRPr lang="en-US" altLang="zh-CN" sz="2400"/>
          </a:p>
        </p:txBody>
      </p:sp>
      <p:sp>
        <p:nvSpPr>
          <p:cNvPr id="216070" name="Oval 6"/>
          <p:cNvSpPr>
            <a:spLocks noChangeArrowheads="1"/>
          </p:cNvSpPr>
          <p:nvPr/>
        </p:nvSpPr>
        <p:spPr bwMode="auto">
          <a:xfrm>
            <a:off x="2551113" y="3225800"/>
            <a:ext cx="941387" cy="923925"/>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2i+3</a:t>
            </a:r>
            <a:endParaRPr lang="en-US" altLang="zh-CN" sz="2400"/>
          </a:p>
        </p:txBody>
      </p:sp>
      <p:sp>
        <p:nvSpPr>
          <p:cNvPr id="216071" name="Line 7"/>
          <p:cNvSpPr>
            <a:spLocks noChangeShapeType="1"/>
          </p:cNvSpPr>
          <p:nvPr/>
        </p:nvSpPr>
        <p:spPr bwMode="auto">
          <a:xfrm flipH="1">
            <a:off x="1592263" y="2636838"/>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6072" name="Line 8"/>
          <p:cNvSpPr>
            <a:spLocks noChangeShapeType="1"/>
          </p:cNvSpPr>
          <p:nvPr/>
        </p:nvSpPr>
        <p:spPr bwMode="auto">
          <a:xfrm>
            <a:off x="2693988" y="2636838"/>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6073" name="Oval 9"/>
          <p:cNvSpPr>
            <a:spLocks noChangeArrowheads="1"/>
          </p:cNvSpPr>
          <p:nvPr/>
        </p:nvSpPr>
        <p:spPr bwMode="auto">
          <a:xfrm>
            <a:off x="4637088" y="547688"/>
            <a:ext cx="920750" cy="96520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i</a:t>
            </a:r>
            <a:endParaRPr lang="en-US" altLang="zh-CN" sz="2400"/>
          </a:p>
        </p:txBody>
      </p:sp>
      <p:sp>
        <p:nvSpPr>
          <p:cNvPr id="216074" name="Oval 10"/>
          <p:cNvSpPr>
            <a:spLocks noChangeArrowheads="1"/>
          </p:cNvSpPr>
          <p:nvPr/>
        </p:nvSpPr>
        <p:spPr bwMode="auto">
          <a:xfrm>
            <a:off x="3954463" y="1917700"/>
            <a:ext cx="936625" cy="935038"/>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a:t>
            </a:r>
            <a:endParaRPr lang="en-US" altLang="zh-CN" sz="2400"/>
          </a:p>
        </p:txBody>
      </p:sp>
      <p:sp>
        <p:nvSpPr>
          <p:cNvPr id="216075" name="Oval 11"/>
          <p:cNvSpPr>
            <a:spLocks noChangeArrowheads="1"/>
          </p:cNvSpPr>
          <p:nvPr/>
        </p:nvSpPr>
        <p:spPr bwMode="auto">
          <a:xfrm>
            <a:off x="5286375" y="1928813"/>
            <a:ext cx="941388" cy="923925"/>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00"/>
                </a:solidFill>
              </a:rPr>
              <a:t>2i+1</a:t>
            </a:r>
            <a:endParaRPr lang="en-US" altLang="zh-CN" sz="2400"/>
          </a:p>
        </p:txBody>
      </p:sp>
      <p:sp>
        <p:nvSpPr>
          <p:cNvPr id="216076" name="Line 12"/>
          <p:cNvSpPr>
            <a:spLocks noChangeShapeType="1"/>
          </p:cNvSpPr>
          <p:nvPr/>
        </p:nvSpPr>
        <p:spPr bwMode="auto">
          <a:xfrm flipH="1">
            <a:off x="4327525" y="133985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6077" name="Line 13"/>
          <p:cNvSpPr>
            <a:spLocks noChangeShapeType="1"/>
          </p:cNvSpPr>
          <p:nvPr/>
        </p:nvSpPr>
        <p:spPr bwMode="auto">
          <a:xfrm>
            <a:off x="5429250" y="1339850"/>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6078" name="Oval 14"/>
          <p:cNvSpPr>
            <a:spLocks noChangeArrowheads="1"/>
          </p:cNvSpPr>
          <p:nvPr/>
        </p:nvSpPr>
        <p:spPr bwMode="auto">
          <a:xfrm>
            <a:off x="2730500" y="549275"/>
            <a:ext cx="962025" cy="1008063"/>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kumimoji="0" lang="x-none" altLang="x-none" sz="2400" b="1">
              <a:solidFill>
                <a:srgbClr val="990000"/>
              </a:solidFill>
            </a:endParaRPr>
          </a:p>
        </p:txBody>
      </p:sp>
      <p:sp>
        <p:nvSpPr>
          <p:cNvPr id="216079" name="Line 15"/>
          <p:cNvSpPr>
            <a:spLocks noChangeShapeType="1"/>
          </p:cNvSpPr>
          <p:nvPr/>
        </p:nvSpPr>
        <p:spPr bwMode="auto">
          <a:xfrm flipH="1">
            <a:off x="2370138" y="1235075"/>
            <a:ext cx="381000" cy="609600"/>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6080" name="Text Box 16"/>
          <p:cNvSpPr txBox="1">
            <a:spLocks noChangeArrowheads="1"/>
          </p:cNvSpPr>
          <p:nvPr/>
        </p:nvSpPr>
        <p:spPr bwMode="auto">
          <a:xfrm>
            <a:off x="2339975" y="4508500"/>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b="1">
                <a:solidFill>
                  <a:srgbClr val="FF3300"/>
                </a:solidFill>
                <a:latin typeface="楷体_GB2312" charset="0"/>
                <a:ea typeface="楷体_GB2312" charset="0"/>
              </a:rPr>
              <a:t>(b)  </a:t>
            </a:r>
            <a:r>
              <a:rPr lang="zh-CN" altLang="en-US" b="1">
                <a:solidFill>
                  <a:srgbClr val="FF3300"/>
                </a:solidFill>
                <a:latin typeface="楷体_GB2312" charset="0"/>
                <a:ea typeface="楷体_GB2312" charset="0"/>
              </a:rPr>
              <a:t>结点</a:t>
            </a:r>
            <a:r>
              <a:rPr lang="en-US" altLang="zh-CN" b="1">
                <a:solidFill>
                  <a:srgbClr val="FF3300"/>
                </a:solidFill>
                <a:latin typeface="楷体_GB2312" charset="0"/>
                <a:ea typeface="楷体_GB2312" charset="0"/>
              </a:rPr>
              <a:t>i</a:t>
            </a:r>
            <a:r>
              <a:rPr lang="zh-CN" altLang="en-US" b="1">
                <a:solidFill>
                  <a:srgbClr val="FF3300"/>
                </a:solidFill>
                <a:latin typeface="楷体_GB2312" charset="0"/>
                <a:ea typeface="楷体_GB2312" charset="0"/>
              </a:rPr>
              <a:t>和</a:t>
            </a:r>
            <a:r>
              <a:rPr lang="en-US" altLang="zh-CN" b="1">
                <a:solidFill>
                  <a:srgbClr val="FF3300"/>
                </a:solidFill>
                <a:latin typeface="楷体_GB2312" charset="0"/>
                <a:ea typeface="楷体_GB2312" charset="0"/>
              </a:rPr>
              <a:t>i+1</a:t>
            </a:r>
            <a:r>
              <a:rPr lang="zh-CN" altLang="en-US" b="1">
                <a:solidFill>
                  <a:srgbClr val="FF3300"/>
                </a:solidFill>
                <a:latin typeface="楷体_GB2312" charset="0"/>
                <a:ea typeface="楷体_GB2312" charset="0"/>
              </a:rPr>
              <a:t>不在同一层上；</a:t>
            </a:r>
          </a:p>
        </p:txBody>
      </p:sp>
      <p:sp>
        <p:nvSpPr>
          <p:cNvPr id="216081" name="Text Box 17"/>
          <p:cNvSpPr txBox="1">
            <a:spLocks noChangeArrowheads="1"/>
          </p:cNvSpPr>
          <p:nvPr/>
        </p:nvSpPr>
        <p:spPr bwMode="auto">
          <a:xfrm>
            <a:off x="900113" y="5227638"/>
            <a:ext cx="7559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b="1">
                <a:solidFill>
                  <a:srgbClr val="FF3300"/>
                </a:solidFill>
                <a:latin typeface="楷体_GB2312" charset="0"/>
                <a:ea typeface="楷体_GB2312" charset="0"/>
              </a:rPr>
              <a:t>图</a:t>
            </a:r>
            <a:r>
              <a:rPr lang="en-US" altLang="zh-CN" b="1">
                <a:solidFill>
                  <a:srgbClr val="FF3300"/>
                </a:solidFill>
                <a:latin typeface="楷体_GB2312" charset="0"/>
                <a:ea typeface="楷体_GB2312" charset="0"/>
              </a:rPr>
              <a:t>6.5 </a:t>
            </a:r>
            <a:r>
              <a:rPr lang="zh-CN" altLang="en-US" b="1">
                <a:solidFill>
                  <a:srgbClr val="FF3300"/>
                </a:solidFill>
                <a:latin typeface="楷体_GB2312" charset="0"/>
                <a:ea typeface="楷体_GB2312" charset="0"/>
              </a:rPr>
              <a:t>完全二叉树中结点</a:t>
            </a:r>
            <a:r>
              <a:rPr lang="en-US" altLang="zh-CN" b="1">
                <a:solidFill>
                  <a:srgbClr val="FF3300"/>
                </a:solidFill>
                <a:latin typeface="楷体_GB2312" charset="0"/>
                <a:ea typeface="楷体_GB2312" charset="0"/>
              </a:rPr>
              <a:t>i</a:t>
            </a:r>
            <a:r>
              <a:rPr lang="zh-CN" altLang="en-US" b="1">
                <a:solidFill>
                  <a:srgbClr val="FF3300"/>
                </a:solidFill>
                <a:latin typeface="楷体_GB2312" charset="0"/>
                <a:ea typeface="楷体_GB2312" charset="0"/>
              </a:rPr>
              <a:t>和</a:t>
            </a:r>
            <a:r>
              <a:rPr lang="en-US" altLang="zh-CN" b="1">
                <a:solidFill>
                  <a:srgbClr val="FF3300"/>
                </a:solidFill>
                <a:latin typeface="楷体_GB2312" charset="0"/>
                <a:ea typeface="楷体_GB2312" charset="0"/>
              </a:rPr>
              <a:t>i+1</a:t>
            </a:r>
            <a:r>
              <a:rPr lang="zh-CN" altLang="en-US" b="1">
                <a:solidFill>
                  <a:srgbClr val="FF3300"/>
                </a:solidFill>
                <a:latin typeface="楷体_GB2312" charset="0"/>
                <a:ea typeface="楷体_GB2312" charset="0"/>
              </a:rPr>
              <a:t>的左、右孩子</a:t>
            </a:r>
          </a:p>
        </p:txBody>
      </p:sp>
      <p:sp>
        <p:nvSpPr>
          <p:cNvPr id="216082" name="Text Box 18"/>
          <p:cNvSpPr txBox="1">
            <a:spLocks noChangeArrowheads="1"/>
          </p:cNvSpPr>
          <p:nvPr/>
        </p:nvSpPr>
        <p:spPr bwMode="auto">
          <a:xfrm>
            <a:off x="3852863" y="566738"/>
            <a:ext cx="647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b="1">
                <a:solidFill>
                  <a:srgbClr val="990000"/>
                </a:solidFill>
              </a:rPr>
              <a:t>…</a:t>
            </a:r>
          </a:p>
        </p:txBody>
      </p:sp>
      <p:sp>
        <p:nvSpPr>
          <p:cNvPr id="216083" name="Text Box 19"/>
          <p:cNvSpPr txBox="1">
            <a:spLocks noChangeArrowheads="1"/>
          </p:cNvSpPr>
          <p:nvPr/>
        </p:nvSpPr>
        <p:spPr bwMode="auto">
          <a:xfrm>
            <a:off x="3059113" y="1863725"/>
            <a:ext cx="647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b="1">
                <a:solidFill>
                  <a:srgbClr val="990000"/>
                </a:solidFill>
              </a:rPr>
              <a:t>…</a:t>
            </a:r>
          </a:p>
        </p:txBody>
      </p:sp>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11188" y="682625"/>
            <a:ext cx="5346700" cy="676275"/>
          </a:xfrm>
          <a:prstGeom prst="rect">
            <a:avLst/>
          </a:prstGeom>
          <a:solidFill>
            <a:schemeClr val="accent2">
              <a:alpha val="5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120000"/>
              </a:lnSpc>
              <a:defRPr/>
            </a:pPr>
            <a:r>
              <a:rPr lang="en-US" altLang="zh-CN" sz="3200" b="1">
                <a:solidFill>
                  <a:srgbClr val="008080"/>
                </a:solidFill>
                <a:latin typeface="楷体_GB2312" charset="0"/>
                <a:ea typeface="楷体_GB2312" charset="0"/>
              </a:rPr>
              <a:t>6.2.3 </a:t>
            </a:r>
            <a:r>
              <a:rPr lang="zh-CN" altLang="en-US" sz="3200" b="1">
                <a:solidFill>
                  <a:srgbClr val="008080"/>
                </a:solidFill>
                <a:latin typeface="楷体_GB2312" charset="0"/>
                <a:ea typeface="楷体_GB2312" charset="0"/>
              </a:rPr>
              <a:t>二叉树的存储结构</a:t>
            </a:r>
            <a:endParaRPr lang="zh-CN" altLang="en-US" sz="3200">
              <a:latin typeface="楷体_GB2312" charset="0"/>
              <a:ea typeface="楷体_GB2312" charset="0"/>
            </a:endParaRPr>
          </a:p>
        </p:txBody>
      </p:sp>
      <p:sp>
        <p:nvSpPr>
          <p:cNvPr id="74757" name="Text Box 5">
            <a:hlinkClick r:id="rId2" action="ppaction://hlinksldjump"/>
          </p:cNvPr>
          <p:cNvSpPr txBox="1">
            <a:spLocks noChangeArrowheads="1"/>
          </p:cNvSpPr>
          <p:nvPr/>
        </p:nvSpPr>
        <p:spPr bwMode="auto">
          <a:xfrm>
            <a:off x="1723430" y="3357563"/>
            <a:ext cx="51530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a:solidFill>
                  <a:srgbClr val="333399"/>
                </a:solidFill>
                <a:latin typeface="楷体_GB2312" charset="0"/>
                <a:ea typeface="楷体_GB2312" charset="0"/>
              </a:rPr>
              <a:t>二、二叉树的链式存储表示</a:t>
            </a:r>
            <a:endParaRPr lang="zh-CN" altLang="en-US"/>
          </a:p>
        </p:txBody>
      </p:sp>
      <p:sp>
        <p:nvSpPr>
          <p:cNvPr id="74758" name="Text Box 6">
            <a:hlinkClick r:id="" action="ppaction://hlinkshowjump?jump=nextslide"/>
          </p:cNvPr>
          <p:cNvSpPr txBox="1">
            <a:spLocks noChangeArrowheads="1"/>
          </p:cNvSpPr>
          <p:nvPr/>
        </p:nvSpPr>
        <p:spPr bwMode="auto">
          <a:xfrm>
            <a:off x="1691680" y="2133600"/>
            <a:ext cx="50419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a:solidFill>
                  <a:srgbClr val="333399"/>
                </a:solidFill>
                <a:ea typeface="楷体_GB2312" charset="0"/>
              </a:rPr>
              <a:t>一、 二叉树的顺序存储表示</a:t>
            </a:r>
            <a:endParaRPr lang="zh-CN" altLang="en-US" b="1">
              <a:solidFill>
                <a:srgbClr val="0000FF"/>
              </a:solidFill>
              <a:ea typeface="楷体_GB2312" charset="0"/>
            </a:endParaRPr>
          </a:p>
        </p:txBody>
      </p:sp>
    </p:spTree>
  </p:cSld>
  <p:clrMapOvr>
    <a:masterClrMapping/>
  </p:clrMapOvr>
  <p:transition spd="med">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328738" y="1933575"/>
            <a:ext cx="576421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0000"/>
                </a:solidFill>
              </a:rPr>
              <a:t>#define</a:t>
            </a:r>
            <a:r>
              <a:rPr lang="en-US" altLang="zh-CN">
                <a:solidFill>
                  <a:srgbClr val="800000"/>
                </a:solidFill>
              </a:rPr>
              <a:t>  MAX_TREE_SIZE  100      </a:t>
            </a:r>
          </a:p>
          <a:p>
            <a:pPr eaLnBrk="1" hangingPunct="1">
              <a:lnSpc>
                <a:spcPct val="120000"/>
              </a:lnSpc>
              <a:defRPr/>
            </a:pPr>
            <a:r>
              <a:rPr lang="en-US" altLang="zh-CN">
                <a:solidFill>
                  <a:srgbClr val="800000"/>
                </a:solidFill>
              </a:rPr>
              <a:t>             // </a:t>
            </a:r>
            <a:r>
              <a:rPr lang="zh-CN" altLang="en-US">
                <a:solidFill>
                  <a:srgbClr val="800000"/>
                </a:solidFill>
                <a:ea typeface="楷体_GB2312" charset="0"/>
              </a:rPr>
              <a:t>二叉树的最大结点数</a:t>
            </a:r>
            <a:endParaRPr lang="zh-CN" altLang="en-US" b="1">
              <a:solidFill>
                <a:srgbClr val="800000"/>
              </a:solidFill>
            </a:endParaRPr>
          </a:p>
          <a:p>
            <a:pPr eaLnBrk="1" hangingPunct="1">
              <a:lnSpc>
                <a:spcPct val="120000"/>
              </a:lnSpc>
              <a:defRPr/>
            </a:pPr>
            <a:r>
              <a:rPr lang="en-US" altLang="zh-CN" b="1">
                <a:solidFill>
                  <a:srgbClr val="800000"/>
                </a:solidFill>
              </a:rPr>
              <a:t>typedef </a:t>
            </a:r>
            <a:r>
              <a:rPr lang="en-US" altLang="zh-CN">
                <a:solidFill>
                  <a:srgbClr val="800000"/>
                </a:solidFill>
              </a:rPr>
              <a:t>TElemType  SqBiTree[MAX_</a:t>
            </a:r>
          </a:p>
          <a:p>
            <a:pPr eaLnBrk="1" hangingPunct="1">
              <a:lnSpc>
                <a:spcPct val="120000"/>
              </a:lnSpc>
              <a:defRPr/>
            </a:pPr>
            <a:r>
              <a:rPr lang="en-US" altLang="zh-CN">
                <a:solidFill>
                  <a:srgbClr val="800000"/>
                </a:solidFill>
              </a:rPr>
              <a:t>                TREE_SIZE];   </a:t>
            </a:r>
          </a:p>
          <a:p>
            <a:pPr eaLnBrk="1" hangingPunct="1">
              <a:lnSpc>
                <a:spcPct val="120000"/>
              </a:lnSpc>
              <a:defRPr/>
            </a:pPr>
            <a:r>
              <a:rPr lang="en-US" altLang="zh-CN">
                <a:solidFill>
                  <a:srgbClr val="800000"/>
                </a:solidFill>
              </a:rPr>
              <a:t>             // 0</a:t>
            </a:r>
            <a:r>
              <a:rPr lang="zh-CN" altLang="en-US">
                <a:solidFill>
                  <a:srgbClr val="800000"/>
                </a:solidFill>
                <a:ea typeface="楷体_GB2312" charset="0"/>
              </a:rPr>
              <a:t>号单元存储根结点</a:t>
            </a:r>
          </a:p>
          <a:p>
            <a:pPr eaLnBrk="1" hangingPunct="1">
              <a:lnSpc>
                <a:spcPct val="120000"/>
              </a:lnSpc>
              <a:defRPr/>
            </a:pPr>
            <a:r>
              <a:rPr lang="en-US" altLang="zh-CN">
                <a:solidFill>
                  <a:srgbClr val="800000"/>
                </a:solidFill>
              </a:rPr>
              <a:t>SqBiTree  bt;</a:t>
            </a:r>
            <a:endParaRPr lang="en-US" altLang="zh-CN"/>
          </a:p>
        </p:txBody>
      </p:sp>
      <p:sp>
        <p:nvSpPr>
          <p:cNvPr id="92163" name="Text Box 3"/>
          <p:cNvSpPr txBox="1">
            <a:spLocks noChangeArrowheads="1"/>
          </p:cNvSpPr>
          <p:nvPr/>
        </p:nvSpPr>
        <p:spPr bwMode="auto">
          <a:xfrm>
            <a:off x="755650" y="804863"/>
            <a:ext cx="4559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99"/>
                </a:solidFill>
                <a:ea typeface="楷体_GB2312" charset="0"/>
              </a:rPr>
              <a:t>一、 二叉树的顺序存储表示</a:t>
            </a:r>
            <a:endParaRPr lang="zh-CN" altLang="en-US" b="1">
              <a:solidFill>
                <a:srgbClr val="0000FF"/>
              </a:solidFill>
              <a:ea typeface="楷体_GB2312" charset="0"/>
            </a:endParaRPr>
          </a:p>
        </p:txBody>
      </p:sp>
    </p:spTree>
  </p:cSld>
  <p:clrMapOvr>
    <a:masterClrMapping/>
  </p:clrMapOvr>
  <p:transition spd="med">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81000" y="325438"/>
            <a:ext cx="1077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CC"/>
                </a:solidFill>
                <a:latin typeface="楷体_GB2312" charset="0"/>
                <a:ea typeface="楷体_GB2312" charset="0"/>
              </a:rPr>
              <a:t>例如</a:t>
            </a:r>
            <a:r>
              <a:rPr lang="en-US" altLang="zh-CN" b="1">
                <a:solidFill>
                  <a:srgbClr val="3333CC"/>
                </a:solidFill>
                <a:latin typeface="楷体_GB2312" charset="0"/>
                <a:ea typeface="楷体_GB2312" charset="0"/>
              </a:rPr>
              <a:t>:</a:t>
            </a:r>
            <a:endParaRPr lang="en-US" altLang="zh-CN">
              <a:latin typeface="楷体_GB2312" charset="0"/>
              <a:ea typeface="楷体_GB2312" charset="0"/>
            </a:endParaRPr>
          </a:p>
        </p:txBody>
      </p:sp>
      <p:sp useBgFill="1">
        <p:nvSpPr>
          <p:cNvPr id="114692" name="Oval 4"/>
          <p:cNvSpPr>
            <a:spLocks noChangeArrowheads="1"/>
          </p:cNvSpPr>
          <p:nvPr/>
        </p:nvSpPr>
        <p:spPr bwMode="auto">
          <a:xfrm>
            <a:off x="3497263" y="708025"/>
            <a:ext cx="762000" cy="762000"/>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990033"/>
                </a:solidFill>
              </a:rPr>
              <a:t>A</a:t>
            </a:r>
            <a:endParaRPr lang="en-US" altLang="zh-CN" sz="2400"/>
          </a:p>
        </p:txBody>
      </p:sp>
      <p:sp useBgFill="1">
        <p:nvSpPr>
          <p:cNvPr id="114695" name="Oval 7"/>
          <p:cNvSpPr>
            <a:spLocks noChangeArrowheads="1"/>
          </p:cNvSpPr>
          <p:nvPr/>
        </p:nvSpPr>
        <p:spPr bwMode="auto">
          <a:xfrm>
            <a:off x="1516063" y="1546225"/>
            <a:ext cx="838200" cy="838200"/>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990033"/>
                </a:solidFill>
              </a:rPr>
              <a:t>B</a:t>
            </a:r>
            <a:endParaRPr lang="en-US" altLang="zh-CN" sz="2400"/>
          </a:p>
        </p:txBody>
      </p:sp>
      <p:sp useBgFill="1">
        <p:nvSpPr>
          <p:cNvPr id="114696" name="Oval 8"/>
          <p:cNvSpPr>
            <a:spLocks noChangeArrowheads="1"/>
          </p:cNvSpPr>
          <p:nvPr/>
        </p:nvSpPr>
        <p:spPr bwMode="auto">
          <a:xfrm>
            <a:off x="2506663" y="2613025"/>
            <a:ext cx="762000" cy="762000"/>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990033"/>
                </a:solidFill>
              </a:rPr>
              <a:t>C</a:t>
            </a:r>
            <a:endParaRPr lang="en-US" altLang="zh-CN" sz="2400"/>
          </a:p>
        </p:txBody>
      </p:sp>
      <p:sp useBgFill="1">
        <p:nvSpPr>
          <p:cNvPr id="114697" name="Oval 9"/>
          <p:cNvSpPr>
            <a:spLocks noChangeArrowheads="1"/>
          </p:cNvSpPr>
          <p:nvPr/>
        </p:nvSpPr>
        <p:spPr bwMode="auto">
          <a:xfrm>
            <a:off x="5402263" y="1546225"/>
            <a:ext cx="838200" cy="838200"/>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990033"/>
                </a:solidFill>
              </a:rPr>
              <a:t>D</a:t>
            </a:r>
            <a:endParaRPr lang="en-US" altLang="zh-CN" sz="2400"/>
          </a:p>
        </p:txBody>
      </p:sp>
      <p:sp useBgFill="1">
        <p:nvSpPr>
          <p:cNvPr id="114698" name="Oval 10"/>
          <p:cNvSpPr>
            <a:spLocks noChangeArrowheads="1"/>
          </p:cNvSpPr>
          <p:nvPr/>
        </p:nvSpPr>
        <p:spPr bwMode="auto">
          <a:xfrm>
            <a:off x="7231063" y="2536825"/>
            <a:ext cx="838200" cy="838200"/>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990033"/>
                </a:solidFill>
              </a:rPr>
              <a:t>E</a:t>
            </a:r>
            <a:endParaRPr lang="en-US" altLang="zh-CN" sz="2400" b="1"/>
          </a:p>
        </p:txBody>
      </p:sp>
      <p:sp useBgFill="1">
        <p:nvSpPr>
          <p:cNvPr id="114699" name="Oval 11"/>
          <p:cNvSpPr>
            <a:spLocks noChangeArrowheads="1"/>
          </p:cNvSpPr>
          <p:nvPr/>
        </p:nvSpPr>
        <p:spPr bwMode="auto">
          <a:xfrm>
            <a:off x="6316663" y="3603625"/>
            <a:ext cx="838200" cy="762000"/>
          </a:xfrm>
          <a:prstGeom prst="ellipse">
            <a:avLst/>
          </a:prstGeom>
          <a:ln w="28575"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990033"/>
                </a:solidFill>
              </a:rPr>
              <a:t>F</a:t>
            </a:r>
            <a:endParaRPr lang="en-US" altLang="zh-CN" sz="2400"/>
          </a:p>
        </p:txBody>
      </p:sp>
      <p:sp>
        <p:nvSpPr>
          <p:cNvPr id="114701" name="Line 13"/>
          <p:cNvSpPr>
            <a:spLocks noChangeShapeType="1"/>
          </p:cNvSpPr>
          <p:nvPr/>
        </p:nvSpPr>
        <p:spPr bwMode="auto">
          <a:xfrm>
            <a:off x="381000" y="5105400"/>
            <a:ext cx="8458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02" name="Line 14"/>
          <p:cNvSpPr>
            <a:spLocks noChangeShapeType="1"/>
          </p:cNvSpPr>
          <p:nvPr/>
        </p:nvSpPr>
        <p:spPr bwMode="auto">
          <a:xfrm>
            <a:off x="381000" y="5791200"/>
            <a:ext cx="8458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03" name="Line 15"/>
          <p:cNvSpPr>
            <a:spLocks noChangeShapeType="1"/>
          </p:cNvSpPr>
          <p:nvPr/>
        </p:nvSpPr>
        <p:spPr bwMode="auto">
          <a:xfrm>
            <a:off x="9144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06" name="Text Box 18"/>
          <p:cNvSpPr txBox="1">
            <a:spLocks noChangeArrowheads="1"/>
          </p:cNvSpPr>
          <p:nvPr/>
        </p:nvSpPr>
        <p:spPr bwMode="auto">
          <a:xfrm>
            <a:off x="304800" y="5105400"/>
            <a:ext cx="846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a:t> </a:t>
            </a:r>
            <a:r>
              <a:rPr lang="en-US" altLang="zh-CN" sz="3600">
                <a:solidFill>
                  <a:srgbClr val="990033"/>
                </a:solidFill>
              </a:rPr>
              <a:t>A  B   D        C         E                                  F</a:t>
            </a:r>
          </a:p>
        </p:txBody>
      </p:sp>
      <p:sp>
        <p:nvSpPr>
          <p:cNvPr id="114707" name="Line 19"/>
          <p:cNvSpPr>
            <a:spLocks noChangeShapeType="1"/>
          </p:cNvSpPr>
          <p:nvPr/>
        </p:nvSpPr>
        <p:spPr bwMode="auto">
          <a:xfrm>
            <a:off x="15240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0" name="Line 22"/>
          <p:cNvSpPr>
            <a:spLocks noChangeShapeType="1"/>
          </p:cNvSpPr>
          <p:nvPr/>
        </p:nvSpPr>
        <p:spPr bwMode="auto">
          <a:xfrm>
            <a:off x="21336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2" name="Line 24"/>
          <p:cNvSpPr>
            <a:spLocks noChangeShapeType="1"/>
          </p:cNvSpPr>
          <p:nvPr/>
        </p:nvSpPr>
        <p:spPr bwMode="auto">
          <a:xfrm>
            <a:off x="27432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5" name="Line 27"/>
          <p:cNvSpPr>
            <a:spLocks noChangeShapeType="1"/>
          </p:cNvSpPr>
          <p:nvPr/>
        </p:nvSpPr>
        <p:spPr bwMode="auto">
          <a:xfrm>
            <a:off x="33528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6" name="Line 28"/>
          <p:cNvSpPr>
            <a:spLocks noChangeShapeType="1"/>
          </p:cNvSpPr>
          <p:nvPr/>
        </p:nvSpPr>
        <p:spPr bwMode="auto">
          <a:xfrm>
            <a:off x="40386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7" name="Line 29"/>
          <p:cNvSpPr>
            <a:spLocks noChangeShapeType="1"/>
          </p:cNvSpPr>
          <p:nvPr/>
        </p:nvSpPr>
        <p:spPr bwMode="auto">
          <a:xfrm>
            <a:off x="47244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8" name="Line 30"/>
          <p:cNvSpPr>
            <a:spLocks noChangeShapeType="1"/>
          </p:cNvSpPr>
          <p:nvPr/>
        </p:nvSpPr>
        <p:spPr bwMode="auto">
          <a:xfrm>
            <a:off x="53340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19" name="Line 31"/>
          <p:cNvSpPr>
            <a:spLocks noChangeShapeType="1"/>
          </p:cNvSpPr>
          <p:nvPr/>
        </p:nvSpPr>
        <p:spPr bwMode="auto">
          <a:xfrm>
            <a:off x="59436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21" name="Line 33"/>
          <p:cNvSpPr>
            <a:spLocks noChangeShapeType="1"/>
          </p:cNvSpPr>
          <p:nvPr/>
        </p:nvSpPr>
        <p:spPr bwMode="auto">
          <a:xfrm>
            <a:off x="64770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22" name="Line 34"/>
          <p:cNvSpPr>
            <a:spLocks noChangeShapeType="1"/>
          </p:cNvSpPr>
          <p:nvPr/>
        </p:nvSpPr>
        <p:spPr bwMode="auto">
          <a:xfrm>
            <a:off x="70866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24" name="Line 36"/>
          <p:cNvSpPr>
            <a:spLocks noChangeShapeType="1"/>
          </p:cNvSpPr>
          <p:nvPr/>
        </p:nvSpPr>
        <p:spPr bwMode="auto">
          <a:xfrm>
            <a:off x="76962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25" name="Line 37"/>
          <p:cNvSpPr>
            <a:spLocks noChangeShapeType="1"/>
          </p:cNvSpPr>
          <p:nvPr/>
        </p:nvSpPr>
        <p:spPr bwMode="auto">
          <a:xfrm>
            <a:off x="82296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29" name="Line 41"/>
          <p:cNvSpPr>
            <a:spLocks noChangeShapeType="1"/>
          </p:cNvSpPr>
          <p:nvPr/>
        </p:nvSpPr>
        <p:spPr bwMode="auto">
          <a:xfrm>
            <a:off x="88392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0" name="Line 42"/>
          <p:cNvSpPr>
            <a:spLocks noChangeShapeType="1"/>
          </p:cNvSpPr>
          <p:nvPr/>
        </p:nvSpPr>
        <p:spPr bwMode="auto">
          <a:xfrm>
            <a:off x="3810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1" name="Text Box 43"/>
          <p:cNvSpPr txBox="1">
            <a:spLocks noChangeArrowheads="1"/>
          </p:cNvSpPr>
          <p:nvPr/>
        </p:nvSpPr>
        <p:spPr bwMode="auto">
          <a:xfrm>
            <a:off x="304800" y="4495800"/>
            <a:ext cx="848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400"/>
              <a:t> </a:t>
            </a:r>
            <a:r>
              <a:rPr lang="en-US" altLang="zh-CN" sz="3600"/>
              <a:t>0   1   2    3   4    5    6    7   8   9  10 11 12 13</a:t>
            </a:r>
          </a:p>
        </p:txBody>
      </p:sp>
      <p:sp>
        <p:nvSpPr>
          <p:cNvPr id="114732" name="Line 44"/>
          <p:cNvSpPr>
            <a:spLocks noChangeShapeType="1"/>
          </p:cNvSpPr>
          <p:nvPr/>
        </p:nvSpPr>
        <p:spPr bwMode="auto">
          <a:xfrm flipH="1">
            <a:off x="1973263" y="1089025"/>
            <a:ext cx="1524000" cy="457200"/>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3" name="Line 45"/>
          <p:cNvSpPr>
            <a:spLocks noChangeShapeType="1"/>
          </p:cNvSpPr>
          <p:nvPr/>
        </p:nvSpPr>
        <p:spPr bwMode="auto">
          <a:xfrm>
            <a:off x="2354263" y="1927225"/>
            <a:ext cx="533400" cy="685800"/>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4" name="Line 46"/>
          <p:cNvSpPr>
            <a:spLocks noChangeShapeType="1"/>
          </p:cNvSpPr>
          <p:nvPr/>
        </p:nvSpPr>
        <p:spPr bwMode="auto">
          <a:xfrm>
            <a:off x="4259263" y="1089025"/>
            <a:ext cx="1524000" cy="457200"/>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5" name="Line 47"/>
          <p:cNvSpPr>
            <a:spLocks noChangeShapeType="1"/>
          </p:cNvSpPr>
          <p:nvPr/>
        </p:nvSpPr>
        <p:spPr bwMode="auto">
          <a:xfrm>
            <a:off x="6240463" y="1927225"/>
            <a:ext cx="1447800" cy="609600"/>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6" name="Line 48"/>
          <p:cNvSpPr>
            <a:spLocks noChangeShapeType="1"/>
          </p:cNvSpPr>
          <p:nvPr/>
        </p:nvSpPr>
        <p:spPr bwMode="auto">
          <a:xfrm flipH="1">
            <a:off x="6773863" y="2917825"/>
            <a:ext cx="457200" cy="685800"/>
          </a:xfrm>
          <a:prstGeom prst="line">
            <a:avLst/>
          </a:prstGeom>
          <a:noFill/>
          <a:ln w="28575"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14738" name="Text Box 50"/>
          <p:cNvSpPr txBox="1">
            <a:spLocks noChangeArrowheads="1"/>
          </p:cNvSpPr>
          <p:nvPr/>
        </p:nvSpPr>
        <p:spPr bwMode="auto">
          <a:xfrm>
            <a:off x="1331913" y="11652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1</a:t>
            </a:r>
          </a:p>
        </p:txBody>
      </p:sp>
      <p:sp>
        <p:nvSpPr>
          <p:cNvPr id="114739" name="Text Box 51"/>
          <p:cNvSpPr txBox="1">
            <a:spLocks noChangeArrowheads="1"/>
          </p:cNvSpPr>
          <p:nvPr/>
        </p:nvSpPr>
        <p:spPr bwMode="auto">
          <a:xfrm>
            <a:off x="2354263" y="22002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4</a:t>
            </a:r>
          </a:p>
        </p:txBody>
      </p:sp>
      <p:sp>
        <p:nvSpPr>
          <p:cNvPr id="114740" name="Text Box 52"/>
          <p:cNvSpPr txBox="1">
            <a:spLocks noChangeArrowheads="1"/>
          </p:cNvSpPr>
          <p:nvPr/>
        </p:nvSpPr>
        <p:spPr bwMode="auto">
          <a:xfrm>
            <a:off x="3313113" y="3270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0</a:t>
            </a:r>
          </a:p>
        </p:txBody>
      </p:sp>
      <p:sp>
        <p:nvSpPr>
          <p:cNvPr id="114741" name="Text Box 53"/>
          <p:cNvSpPr txBox="1">
            <a:spLocks noChangeArrowheads="1"/>
          </p:cNvSpPr>
          <p:nvPr/>
        </p:nvSpPr>
        <p:spPr bwMode="auto">
          <a:xfrm>
            <a:off x="6132513" y="3114675"/>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13</a:t>
            </a:r>
          </a:p>
        </p:txBody>
      </p:sp>
      <p:sp>
        <p:nvSpPr>
          <p:cNvPr id="114743" name="Text Box 55"/>
          <p:cNvSpPr txBox="1">
            <a:spLocks noChangeArrowheads="1"/>
          </p:cNvSpPr>
          <p:nvPr/>
        </p:nvSpPr>
        <p:spPr bwMode="auto">
          <a:xfrm>
            <a:off x="6011863" y="10890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2</a:t>
            </a:r>
          </a:p>
        </p:txBody>
      </p:sp>
      <p:sp>
        <p:nvSpPr>
          <p:cNvPr id="114744" name="Text Box 56"/>
          <p:cNvSpPr txBox="1">
            <a:spLocks noChangeArrowheads="1"/>
          </p:cNvSpPr>
          <p:nvPr/>
        </p:nvSpPr>
        <p:spPr bwMode="auto">
          <a:xfrm>
            <a:off x="7688263" y="20034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6</a:t>
            </a:r>
          </a:p>
        </p:txBody>
      </p:sp>
    </p:spTree>
  </p:cSld>
  <p:clrMapOvr>
    <a:masterClrMapping/>
  </p:clrMapOvr>
  <p:transition spd="med">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539750" y="692150"/>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00FF"/>
                </a:solidFill>
                <a:latin typeface="楷体_GB2312" charset="0"/>
                <a:ea typeface="楷体_GB2312" charset="0"/>
              </a:rPr>
              <a:t>二、二叉树的链式存储表示</a:t>
            </a:r>
            <a:endParaRPr lang="zh-CN" altLang="en-US" b="1"/>
          </a:p>
        </p:txBody>
      </p:sp>
      <p:sp>
        <p:nvSpPr>
          <p:cNvPr id="90115" name="Text Box 3">
            <a:hlinkClick r:id="rId2" action="ppaction://hlinksldjump" highlightClick="1"/>
          </p:cNvPr>
          <p:cNvSpPr txBox="1">
            <a:spLocks noChangeArrowheads="1"/>
          </p:cNvSpPr>
          <p:nvPr/>
        </p:nvSpPr>
        <p:spPr bwMode="auto">
          <a:xfrm>
            <a:off x="838200" y="1916113"/>
            <a:ext cx="2151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FF"/>
                </a:solidFill>
                <a:latin typeface="楷体_GB2312" charset="0"/>
                <a:ea typeface="楷体_GB2312" charset="0"/>
              </a:rPr>
              <a:t>1. </a:t>
            </a:r>
            <a:r>
              <a:rPr lang="zh-CN" altLang="en-US" b="1">
                <a:solidFill>
                  <a:srgbClr val="FF00FF"/>
                </a:solidFill>
                <a:latin typeface="楷体_GB2312" charset="0"/>
                <a:ea typeface="楷体_GB2312" charset="0"/>
              </a:rPr>
              <a:t>二叉链表</a:t>
            </a:r>
            <a:endParaRPr lang="zh-CN" altLang="en-US" b="1"/>
          </a:p>
        </p:txBody>
      </p:sp>
      <p:sp>
        <p:nvSpPr>
          <p:cNvPr id="90116" name="Text Box 4">
            <a:hlinkClick r:id="rId3" action="ppaction://hlinksldjump" highlightClick="1"/>
          </p:cNvPr>
          <p:cNvSpPr txBox="1">
            <a:spLocks noChangeArrowheads="1"/>
          </p:cNvSpPr>
          <p:nvPr/>
        </p:nvSpPr>
        <p:spPr bwMode="auto">
          <a:xfrm>
            <a:off x="914400" y="3200400"/>
            <a:ext cx="214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FF"/>
                </a:solidFill>
                <a:ea typeface="楷体_GB2312" charset="0"/>
              </a:rPr>
              <a:t>2</a:t>
            </a:r>
            <a:r>
              <a:rPr lang="zh-CN" altLang="en-US" b="1">
                <a:solidFill>
                  <a:srgbClr val="FF00FF"/>
                </a:solidFill>
                <a:ea typeface="楷体_GB2312" charset="0"/>
              </a:rPr>
              <a:t>．</a:t>
            </a:r>
            <a:r>
              <a:rPr lang="zh-CN" altLang="en-US" b="1">
                <a:solidFill>
                  <a:srgbClr val="FF00FF"/>
                </a:solidFill>
                <a:latin typeface="楷体_GB2312" charset="0"/>
                <a:ea typeface="楷体_GB2312" charset="0"/>
              </a:rPr>
              <a:t>三叉链表</a:t>
            </a:r>
            <a:endParaRPr lang="zh-CN" altLang="en-US" b="1"/>
          </a:p>
        </p:txBody>
      </p:sp>
      <p:sp>
        <p:nvSpPr>
          <p:cNvPr id="90117" name="Text Box 5">
            <a:hlinkClick r:id="rId4" action="ppaction://hlinksldjump" highlightClick="1"/>
          </p:cNvPr>
          <p:cNvSpPr txBox="1">
            <a:spLocks noChangeArrowheads="1"/>
          </p:cNvSpPr>
          <p:nvPr/>
        </p:nvSpPr>
        <p:spPr bwMode="auto">
          <a:xfrm>
            <a:off x="5029200" y="1916113"/>
            <a:ext cx="214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FF"/>
                </a:solidFill>
                <a:latin typeface="楷体_GB2312" charset="0"/>
                <a:ea typeface="楷体_GB2312" charset="0"/>
              </a:rPr>
              <a:t>3</a:t>
            </a:r>
            <a:r>
              <a:rPr lang="zh-CN" altLang="en-US" b="1">
                <a:solidFill>
                  <a:srgbClr val="FF00FF"/>
                </a:solidFill>
                <a:latin typeface="楷体_GB2312" charset="0"/>
                <a:ea typeface="楷体_GB2312" charset="0"/>
              </a:rPr>
              <a:t>．双亲链表</a:t>
            </a:r>
            <a:endParaRPr lang="zh-CN" altLang="en-US" b="1"/>
          </a:p>
        </p:txBody>
      </p:sp>
      <p:sp>
        <p:nvSpPr>
          <p:cNvPr id="90118" name="Text Box 6"/>
          <p:cNvSpPr txBox="1">
            <a:spLocks noChangeArrowheads="1"/>
          </p:cNvSpPr>
          <p:nvPr/>
        </p:nvSpPr>
        <p:spPr bwMode="auto">
          <a:xfrm>
            <a:off x="5029200" y="3124200"/>
            <a:ext cx="214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FF"/>
                </a:solidFill>
                <a:ea typeface="楷体_GB2312" charset="0"/>
              </a:rPr>
              <a:t>4</a:t>
            </a:r>
            <a:r>
              <a:rPr lang="zh-CN" altLang="en-US" b="1">
                <a:solidFill>
                  <a:srgbClr val="FF00FF"/>
                </a:solidFill>
                <a:ea typeface="楷体_GB2312" charset="0"/>
              </a:rPr>
              <a:t>．线索链表</a:t>
            </a:r>
            <a:endParaRPr lang="zh-CN" altLang="en-US" b="1"/>
          </a:p>
        </p:txBody>
      </p:sp>
    </p:spTree>
  </p:cSld>
  <p:clrMapOvr>
    <a:masterClrMapping/>
  </p:clrMapOvr>
  <p:transition spd="med">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4"/>
          <p:cNvSpPr>
            <a:spLocks noChangeArrowheads="1"/>
          </p:cNvSpPr>
          <p:nvPr/>
        </p:nvSpPr>
        <p:spPr bwMode="auto">
          <a:xfrm>
            <a:off x="2743200" y="23463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A</a:t>
            </a:r>
            <a:endParaRPr lang="en-US" altLang="zh-CN" sz="2400"/>
          </a:p>
        </p:txBody>
      </p:sp>
      <p:sp>
        <p:nvSpPr>
          <p:cNvPr id="176133" name="Line 5"/>
          <p:cNvSpPr>
            <a:spLocks noChangeShapeType="1"/>
          </p:cNvSpPr>
          <p:nvPr/>
        </p:nvSpPr>
        <p:spPr bwMode="auto">
          <a:xfrm>
            <a:off x="3124200" y="2346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34" name="Line 6"/>
          <p:cNvSpPr>
            <a:spLocks noChangeShapeType="1"/>
          </p:cNvSpPr>
          <p:nvPr/>
        </p:nvSpPr>
        <p:spPr bwMode="auto">
          <a:xfrm>
            <a:off x="3886200" y="2346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36" name="Rectangle 8"/>
          <p:cNvSpPr>
            <a:spLocks noChangeArrowheads="1"/>
          </p:cNvSpPr>
          <p:nvPr/>
        </p:nvSpPr>
        <p:spPr bwMode="auto">
          <a:xfrm>
            <a:off x="4648200" y="34893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D</a:t>
            </a:r>
            <a:endParaRPr lang="en-US" altLang="zh-CN" sz="2400"/>
          </a:p>
        </p:txBody>
      </p:sp>
      <p:sp>
        <p:nvSpPr>
          <p:cNvPr id="176137" name="Line 9"/>
          <p:cNvSpPr>
            <a:spLocks noChangeShapeType="1"/>
          </p:cNvSpPr>
          <p:nvPr/>
        </p:nvSpPr>
        <p:spPr bwMode="auto">
          <a:xfrm>
            <a:off x="5029200" y="3489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38" name="Line 10"/>
          <p:cNvSpPr>
            <a:spLocks noChangeShapeType="1"/>
          </p:cNvSpPr>
          <p:nvPr/>
        </p:nvSpPr>
        <p:spPr bwMode="auto">
          <a:xfrm>
            <a:off x="5791200" y="3489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39" name="Rectangle 11"/>
          <p:cNvSpPr>
            <a:spLocks noChangeArrowheads="1"/>
          </p:cNvSpPr>
          <p:nvPr/>
        </p:nvSpPr>
        <p:spPr bwMode="auto">
          <a:xfrm>
            <a:off x="6553200" y="46323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E</a:t>
            </a:r>
            <a:endParaRPr lang="en-US" altLang="zh-CN" sz="2400"/>
          </a:p>
        </p:txBody>
      </p:sp>
      <p:sp>
        <p:nvSpPr>
          <p:cNvPr id="176140" name="Line 12"/>
          <p:cNvSpPr>
            <a:spLocks noChangeShapeType="1"/>
          </p:cNvSpPr>
          <p:nvPr/>
        </p:nvSpPr>
        <p:spPr bwMode="auto">
          <a:xfrm>
            <a:off x="6934200" y="4632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41" name="Line 13"/>
          <p:cNvSpPr>
            <a:spLocks noChangeShapeType="1"/>
          </p:cNvSpPr>
          <p:nvPr/>
        </p:nvSpPr>
        <p:spPr bwMode="auto">
          <a:xfrm>
            <a:off x="7696200" y="4632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42" name="Rectangle 14"/>
          <p:cNvSpPr>
            <a:spLocks noChangeArrowheads="1"/>
          </p:cNvSpPr>
          <p:nvPr/>
        </p:nvSpPr>
        <p:spPr bwMode="auto">
          <a:xfrm>
            <a:off x="838200" y="34893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B</a:t>
            </a:r>
            <a:endParaRPr lang="en-US" altLang="zh-CN" sz="2400"/>
          </a:p>
        </p:txBody>
      </p:sp>
      <p:sp>
        <p:nvSpPr>
          <p:cNvPr id="176143" name="Line 15"/>
          <p:cNvSpPr>
            <a:spLocks noChangeShapeType="1"/>
          </p:cNvSpPr>
          <p:nvPr/>
        </p:nvSpPr>
        <p:spPr bwMode="auto">
          <a:xfrm>
            <a:off x="1219200" y="3489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44" name="Line 16"/>
          <p:cNvSpPr>
            <a:spLocks noChangeShapeType="1"/>
          </p:cNvSpPr>
          <p:nvPr/>
        </p:nvSpPr>
        <p:spPr bwMode="auto">
          <a:xfrm>
            <a:off x="1981200" y="3489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45" name="Rectangle 17"/>
          <p:cNvSpPr>
            <a:spLocks noChangeArrowheads="1"/>
          </p:cNvSpPr>
          <p:nvPr/>
        </p:nvSpPr>
        <p:spPr bwMode="auto">
          <a:xfrm>
            <a:off x="1752600" y="46323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C</a:t>
            </a:r>
            <a:endParaRPr lang="en-US" altLang="zh-CN" sz="2400"/>
          </a:p>
        </p:txBody>
      </p:sp>
      <p:sp>
        <p:nvSpPr>
          <p:cNvPr id="176146" name="Line 18"/>
          <p:cNvSpPr>
            <a:spLocks noChangeShapeType="1"/>
          </p:cNvSpPr>
          <p:nvPr/>
        </p:nvSpPr>
        <p:spPr bwMode="auto">
          <a:xfrm>
            <a:off x="2133600" y="4632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47" name="Line 19"/>
          <p:cNvSpPr>
            <a:spLocks noChangeShapeType="1"/>
          </p:cNvSpPr>
          <p:nvPr/>
        </p:nvSpPr>
        <p:spPr bwMode="auto">
          <a:xfrm>
            <a:off x="2895600" y="4632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48" name="Rectangle 20"/>
          <p:cNvSpPr>
            <a:spLocks noChangeArrowheads="1"/>
          </p:cNvSpPr>
          <p:nvPr/>
        </p:nvSpPr>
        <p:spPr bwMode="auto">
          <a:xfrm>
            <a:off x="5638800" y="57753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F</a:t>
            </a:r>
            <a:endParaRPr lang="en-US" altLang="zh-CN" sz="2400"/>
          </a:p>
        </p:txBody>
      </p:sp>
      <p:sp>
        <p:nvSpPr>
          <p:cNvPr id="176149" name="Line 21"/>
          <p:cNvSpPr>
            <a:spLocks noChangeShapeType="1"/>
          </p:cNvSpPr>
          <p:nvPr/>
        </p:nvSpPr>
        <p:spPr bwMode="auto">
          <a:xfrm>
            <a:off x="6019800" y="5775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50" name="Line 22"/>
          <p:cNvSpPr>
            <a:spLocks noChangeShapeType="1"/>
          </p:cNvSpPr>
          <p:nvPr/>
        </p:nvSpPr>
        <p:spPr bwMode="auto">
          <a:xfrm>
            <a:off x="6781800" y="57753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51" name="Text Box 23"/>
          <p:cNvSpPr txBox="1">
            <a:spLocks noChangeArrowheads="1"/>
          </p:cNvSpPr>
          <p:nvPr/>
        </p:nvSpPr>
        <p:spPr bwMode="auto">
          <a:xfrm>
            <a:off x="5605463" y="56229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2" name="Text Box 24"/>
          <p:cNvSpPr txBox="1">
            <a:spLocks noChangeArrowheads="1"/>
          </p:cNvSpPr>
          <p:nvPr/>
        </p:nvSpPr>
        <p:spPr bwMode="auto">
          <a:xfrm>
            <a:off x="6748463" y="56229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3" name="Text Box 25"/>
          <p:cNvSpPr txBox="1">
            <a:spLocks noChangeArrowheads="1"/>
          </p:cNvSpPr>
          <p:nvPr/>
        </p:nvSpPr>
        <p:spPr bwMode="auto">
          <a:xfrm>
            <a:off x="7662863" y="44799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4" name="Text Box 26"/>
          <p:cNvSpPr txBox="1">
            <a:spLocks noChangeArrowheads="1"/>
          </p:cNvSpPr>
          <p:nvPr/>
        </p:nvSpPr>
        <p:spPr bwMode="auto">
          <a:xfrm>
            <a:off x="4572000" y="33369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5" name="Text Box 27"/>
          <p:cNvSpPr txBox="1">
            <a:spLocks noChangeArrowheads="1"/>
          </p:cNvSpPr>
          <p:nvPr/>
        </p:nvSpPr>
        <p:spPr bwMode="auto">
          <a:xfrm>
            <a:off x="1676400" y="44640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6" name="Text Box 28"/>
          <p:cNvSpPr txBox="1">
            <a:spLocks noChangeArrowheads="1"/>
          </p:cNvSpPr>
          <p:nvPr/>
        </p:nvSpPr>
        <p:spPr bwMode="auto">
          <a:xfrm>
            <a:off x="2862263" y="44799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7" name="Text Box 29"/>
          <p:cNvSpPr txBox="1">
            <a:spLocks noChangeArrowheads="1"/>
          </p:cNvSpPr>
          <p:nvPr/>
        </p:nvSpPr>
        <p:spPr bwMode="auto">
          <a:xfrm>
            <a:off x="762000" y="33369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6158" name="Line 30"/>
          <p:cNvSpPr>
            <a:spLocks noChangeShapeType="1"/>
          </p:cNvSpPr>
          <p:nvPr/>
        </p:nvSpPr>
        <p:spPr bwMode="auto">
          <a:xfrm flipH="1">
            <a:off x="1600200" y="2574925"/>
            <a:ext cx="12954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59" name="Line 31"/>
          <p:cNvSpPr>
            <a:spLocks noChangeShapeType="1"/>
          </p:cNvSpPr>
          <p:nvPr/>
        </p:nvSpPr>
        <p:spPr bwMode="auto">
          <a:xfrm>
            <a:off x="4038600" y="2574925"/>
            <a:ext cx="13716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60" name="Line 32"/>
          <p:cNvSpPr>
            <a:spLocks noChangeShapeType="1"/>
          </p:cNvSpPr>
          <p:nvPr/>
        </p:nvSpPr>
        <p:spPr bwMode="auto">
          <a:xfrm>
            <a:off x="2133600" y="3717925"/>
            <a:ext cx="3810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61" name="Line 33"/>
          <p:cNvSpPr>
            <a:spLocks noChangeShapeType="1"/>
          </p:cNvSpPr>
          <p:nvPr/>
        </p:nvSpPr>
        <p:spPr bwMode="auto">
          <a:xfrm>
            <a:off x="5943600" y="3717925"/>
            <a:ext cx="13716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62" name="Line 34"/>
          <p:cNvSpPr>
            <a:spLocks noChangeShapeType="1"/>
          </p:cNvSpPr>
          <p:nvPr/>
        </p:nvSpPr>
        <p:spPr bwMode="auto">
          <a:xfrm flipH="1">
            <a:off x="6400800" y="4860925"/>
            <a:ext cx="3048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63" name="Freeform 35"/>
          <p:cNvSpPr>
            <a:spLocks/>
          </p:cNvSpPr>
          <p:nvPr/>
        </p:nvSpPr>
        <p:spPr bwMode="auto">
          <a:xfrm>
            <a:off x="1676400" y="1524000"/>
            <a:ext cx="1828800" cy="838200"/>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64" name="Text Box 36"/>
          <p:cNvSpPr txBox="1">
            <a:spLocks noChangeArrowheads="1"/>
          </p:cNvSpPr>
          <p:nvPr/>
        </p:nvSpPr>
        <p:spPr bwMode="auto">
          <a:xfrm>
            <a:off x="1066800" y="8985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root</a:t>
            </a:r>
            <a:endParaRPr lang="en-US" altLang="zh-CN" sz="2400"/>
          </a:p>
        </p:txBody>
      </p:sp>
      <p:sp>
        <p:nvSpPr>
          <p:cNvPr id="176166" name="Text Box 38"/>
          <p:cNvSpPr txBox="1">
            <a:spLocks noChangeArrowheads="1"/>
          </p:cNvSpPr>
          <p:nvPr/>
        </p:nvSpPr>
        <p:spPr bwMode="auto">
          <a:xfrm>
            <a:off x="4792663" y="1143000"/>
            <a:ext cx="356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chemeClr val="bg2"/>
                </a:solidFill>
              </a:rPr>
              <a:t>l</a:t>
            </a:r>
            <a:r>
              <a:rPr lang="en-US" altLang="zh-CN" sz="3600">
                <a:solidFill>
                  <a:schemeClr val="bg2"/>
                </a:solidFill>
              </a:rPr>
              <a:t>child  data  </a:t>
            </a:r>
            <a:r>
              <a:rPr lang="en-US" altLang="zh-CN" sz="3600" b="1">
                <a:solidFill>
                  <a:schemeClr val="bg2"/>
                </a:solidFill>
              </a:rPr>
              <a:t>r</a:t>
            </a:r>
            <a:r>
              <a:rPr lang="en-US" altLang="zh-CN" sz="3600">
                <a:solidFill>
                  <a:schemeClr val="bg2"/>
                </a:solidFill>
              </a:rPr>
              <a:t>child</a:t>
            </a:r>
            <a:endParaRPr lang="en-US" altLang="zh-CN" sz="2400"/>
          </a:p>
        </p:txBody>
      </p:sp>
      <p:sp>
        <p:nvSpPr>
          <p:cNvPr id="176167" name="Rectangle 39"/>
          <p:cNvSpPr>
            <a:spLocks noChangeArrowheads="1"/>
          </p:cNvSpPr>
          <p:nvPr/>
        </p:nvSpPr>
        <p:spPr bwMode="auto">
          <a:xfrm>
            <a:off x="4716463" y="1219200"/>
            <a:ext cx="35814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x-none" altLang="x-none" sz="2400"/>
          </a:p>
        </p:txBody>
      </p:sp>
      <p:sp>
        <p:nvSpPr>
          <p:cNvPr id="176168" name="Line 40"/>
          <p:cNvSpPr>
            <a:spLocks noChangeShapeType="1"/>
          </p:cNvSpPr>
          <p:nvPr/>
        </p:nvSpPr>
        <p:spPr bwMode="auto">
          <a:xfrm>
            <a:off x="6011863" y="1235075"/>
            <a:ext cx="0" cy="5381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69" name="Line 41"/>
          <p:cNvSpPr>
            <a:spLocks noChangeShapeType="1"/>
          </p:cNvSpPr>
          <p:nvPr/>
        </p:nvSpPr>
        <p:spPr bwMode="auto">
          <a:xfrm>
            <a:off x="7019925" y="1235075"/>
            <a:ext cx="0" cy="53816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6170" name="Text Box 42"/>
          <p:cNvSpPr txBox="1">
            <a:spLocks noChangeArrowheads="1"/>
          </p:cNvSpPr>
          <p:nvPr/>
        </p:nvSpPr>
        <p:spPr bwMode="auto">
          <a:xfrm>
            <a:off x="5307013" y="555625"/>
            <a:ext cx="1731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bg2"/>
                </a:solidFill>
                <a:ea typeface="楷体_GB2312" charset="0"/>
              </a:rPr>
              <a:t>结点结构</a:t>
            </a:r>
            <a:r>
              <a:rPr lang="en-US" altLang="zh-CN" b="1">
                <a:solidFill>
                  <a:schemeClr val="bg2"/>
                </a:solidFill>
                <a:ea typeface="楷体_GB2312" charset="0"/>
              </a:rPr>
              <a:t>:</a:t>
            </a:r>
            <a:endParaRPr lang="en-US" altLang="zh-CN"/>
          </a:p>
        </p:txBody>
      </p:sp>
      <p:sp>
        <p:nvSpPr>
          <p:cNvPr id="176171" name="Text Box 43"/>
          <p:cNvSpPr txBox="1">
            <a:spLocks noChangeArrowheads="1"/>
          </p:cNvSpPr>
          <p:nvPr/>
        </p:nvSpPr>
        <p:spPr bwMode="auto">
          <a:xfrm>
            <a:off x="381000" y="344488"/>
            <a:ext cx="213995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FF00FF"/>
                </a:solidFill>
                <a:latin typeface="楷体_GB2312" charset="0"/>
                <a:ea typeface="楷体_GB2312" charset="0"/>
              </a:rPr>
              <a:t>1. </a:t>
            </a:r>
            <a:r>
              <a:rPr lang="zh-CN" altLang="en-US" b="1">
                <a:solidFill>
                  <a:srgbClr val="FF00FF"/>
                </a:solidFill>
                <a:latin typeface="楷体_GB2312" charset="0"/>
                <a:ea typeface="楷体_GB2312" charset="0"/>
              </a:rPr>
              <a:t>二叉链表</a:t>
            </a:r>
            <a:endParaRPr lang="zh-CN" altLang="en-US"/>
          </a:p>
        </p:txBody>
      </p:sp>
    </p:spTree>
  </p:cSld>
  <p:clrMapOvr>
    <a:masterClrMapping/>
  </p:clrMapOvr>
  <p:transition spd="med">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65163" y="1049338"/>
            <a:ext cx="6499225"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a:solidFill>
                  <a:srgbClr val="800000"/>
                </a:solidFill>
              </a:rPr>
              <a:t>typedef struct</a:t>
            </a:r>
            <a:r>
              <a:rPr lang="en-US" altLang="zh-CN">
                <a:solidFill>
                  <a:srgbClr val="800000"/>
                </a:solidFill>
              </a:rPr>
              <a:t> </a:t>
            </a:r>
            <a:r>
              <a:rPr lang="en-US" altLang="zh-CN">
                <a:solidFill>
                  <a:srgbClr val="FF3300"/>
                </a:solidFill>
              </a:rPr>
              <a:t>BiTNode</a:t>
            </a:r>
            <a:r>
              <a:rPr lang="en-US" altLang="zh-CN">
                <a:solidFill>
                  <a:srgbClr val="800000"/>
                </a:solidFill>
              </a:rPr>
              <a:t> </a:t>
            </a:r>
            <a:r>
              <a:rPr lang="en-US" altLang="zh-CN" b="1">
                <a:solidFill>
                  <a:srgbClr val="800000"/>
                </a:solidFill>
              </a:rPr>
              <a:t>{</a:t>
            </a:r>
            <a:r>
              <a:rPr lang="en-US" altLang="zh-CN">
                <a:solidFill>
                  <a:srgbClr val="800000"/>
                </a:solidFill>
              </a:rPr>
              <a:t> // </a:t>
            </a:r>
            <a:r>
              <a:rPr lang="zh-CN" altLang="en-US" b="1">
                <a:solidFill>
                  <a:srgbClr val="FF3300"/>
                </a:solidFill>
                <a:ea typeface="楷体_GB2312" charset="0"/>
              </a:rPr>
              <a:t>结点结构</a:t>
            </a:r>
            <a:endParaRPr lang="zh-CN" altLang="en-US" b="1">
              <a:solidFill>
                <a:srgbClr val="800000"/>
              </a:solidFill>
            </a:endParaRPr>
          </a:p>
          <a:p>
            <a:pPr eaLnBrk="1" hangingPunct="1">
              <a:lnSpc>
                <a:spcPct val="120000"/>
              </a:lnSpc>
              <a:defRPr/>
            </a:pPr>
            <a:r>
              <a:rPr lang="zh-CN" altLang="en-US">
                <a:solidFill>
                  <a:srgbClr val="800000"/>
                </a:solidFill>
              </a:rPr>
              <a:t>    </a:t>
            </a:r>
            <a:r>
              <a:rPr lang="en-US" altLang="zh-CN">
                <a:solidFill>
                  <a:srgbClr val="800000"/>
                </a:solidFill>
              </a:rPr>
              <a:t>TElemType      data;</a:t>
            </a:r>
          </a:p>
          <a:p>
            <a:pPr eaLnBrk="1" hangingPunct="1">
              <a:lnSpc>
                <a:spcPct val="120000"/>
              </a:lnSpc>
              <a:defRPr/>
            </a:pPr>
            <a:r>
              <a:rPr lang="en-US" altLang="zh-CN">
                <a:solidFill>
                  <a:srgbClr val="800000"/>
                </a:solidFill>
              </a:rPr>
              <a:t>    </a:t>
            </a:r>
            <a:r>
              <a:rPr lang="en-US" altLang="zh-CN" b="1">
                <a:solidFill>
                  <a:srgbClr val="800000"/>
                </a:solidFill>
              </a:rPr>
              <a:t>struct</a:t>
            </a:r>
            <a:r>
              <a:rPr lang="en-US" altLang="zh-CN">
                <a:solidFill>
                  <a:srgbClr val="800000"/>
                </a:solidFill>
              </a:rPr>
              <a:t> BiTNode  </a:t>
            </a:r>
            <a:r>
              <a:rPr lang="en-US" altLang="zh-CN" b="1">
                <a:solidFill>
                  <a:srgbClr val="800000"/>
                </a:solidFill>
              </a:rPr>
              <a:t>*l</a:t>
            </a:r>
            <a:r>
              <a:rPr lang="en-US" altLang="zh-CN">
                <a:solidFill>
                  <a:srgbClr val="800000"/>
                </a:solidFill>
              </a:rPr>
              <a:t>child, </a:t>
            </a:r>
            <a:r>
              <a:rPr lang="en-US" altLang="zh-CN" b="1">
                <a:solidFill>
                  <a:srgbClr val="800000"/>
                </a:solidFill>
              </a:rPr>
              <a:t>*r</a:t>
            </a:r>
            <a:r>
              <a:rPr lang="en-US" altLang="zh-CN">
                <a:solidFill>
                  <a:srgbClr val="800000"/>
                </a:solidFill>
              </a:rPr>
              <a:t>child; </a:t>
            </a:r>
          </a:p>
          <a:p>
            <a:pPr eaLnBrk="1" hangingPunct="1">
              <a:lnSpc>
                <a:spcPct val="120000"/>
              </a:lnSpc>
              <a:defRPr/>
            </a:pPr>
            <a:r>
              <a:rPr lang="en-US" altLang="zh-CN">
                <a:solidFill>
                  <a:srgbClr val="800000"/>
                </a:solidFill>
              </a:rPr>
              <a:t>                                     // </a:t>
            </a:r>
            <a:r>
              <a:rPr lang="zh-CN" altLang="en-US">
                <a:solidFill>
                  <a:srgbClr val="800000"/>
                </a:solidFill>
                <a:ea typeface="楷体_GB2312" charset="0"/>
              </a:rPr>
              <a:t>左右孩子指针</a:t>
            </a:r>
            <a:endParaRPr lang="zh-CN" altLang="en-US">
              <a:solidFill>
                <a:srgbClr val="800000"/>
              </a:solidFill>
            </a:endParaRPr>
          </a:p>
          <a:p>
            <a:pPr eaLnBrk="1" hangingPunct="1">
              <a:lnSpc>
                <a:spcPct val="120000"/>
              </a:lnSpc>
              <a:defRPr/>
            </a:pPr>
            <a:r>
              <a:rPr lang="en-US" altLang="zh-CN" b="1">
                <a:solidFill>
                  <a:srgbClr val="800000"/>
                </a:solidFill>
              </a:rPr>
              <a:t>}</a:t>
            </a:r>
            <a:r>
              <a:rPr lang="en-US" altLang="zh-CN">
                <a:solidFill>
                  <a:srgbClr val="800000"/>
                </a:solidFill>
              </a:rPr>
              <a:t> BiTNode, </a:t>
            </a:r>
            <a:r>
              <a:rPr lang="en-US" altLang="zh-CN" b="1">
                <a:solidFill>
                  <a:srgbClr val="800000"/>
                </a:solidFill>
              </a:rPr>
              <a:t>*</a:t>
            </a:r>
            <a:r>
              <a:rPr lang="en-US" altLang="zh-CN">
                <a:solidFill>
                  <a:srgbClr val="800000"/>
                </a:solidFill>
              </a:rPr>
              <a:t>BiTree;</a:t>
            </a:r>
          </a:p>
        </p:txBody>
      </p:sp>
      <p:sp>
        <p:nvSpPr>
          <p:cNvPr id="89092" name="Text Box 4"/>
          <p:cNvSpPr txBox="1">
            <a:spLocks noChangeArrowheads="1"/>
          </p:cNvSpPr>
          <p:nvPr/>
        </p:nvSpPr>
        <p:spPr bwMode="auto">
          <a:xfrm>
            <a:off x="3457575" y="4437063"/>
            <a:ext cx="356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333399"/>
                </a:solidFill>
              </a:rPr>
              <a:t>l</a:t>
            </a:r>
            <a:r>
              <a:rPr lang="en-US" altLang="zh-CN" sz="3600">
                <a:solidFill>
                  <a:srgbClr val="333399"/>
                </a:solidFill>
              </a:rPr>
              <a:t>child  data  </a:t>
            </a:r>
            <a:r>
              <a:rPr lang="en-US" altLang="zh-CN" sz="3600" b="1">
                <a:solidFill>
                  <a:srgbClr val="333399"/>
                </a:solidFill>
              </a:rPr>
              <a:t>r</a:t>
            </a:r>
            <a:r>
              <a:rPr lang="en-US" altLang="zh-CN" sz="3600">
                <a:solidFill>
                  <a:srgbClr val="333399"/>
                </a:solidFill>
              </a:rPr>
              <a:t>child</a:t>
            </a:r>
            <a:endParaRPr lang="en-US" altLang="zh-CN" sz="2400"/>
          </a:p>
        </p:txBody>
      </p:sp>
      <p:sp>
        <p:nvSpPr>
          <p:cNvPr id="89093" name="Rectangle 5"/>
          <p:cNvSpPr>
            <a:spLocks noChangeArrowheads="1"/>
          </p:cNvSpPr>
          <p:nvPr/>
        </p:nvSpPr>
        <p:spPr bwMode="auto">
          <a:xfrm>
            <a:off x="3381375" y="4513263"/>
            <a:ext cx="35814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x-none" altLang="x-none" sz="2400"/>
          </a:p>
        </p:txBody>
      </p:sp>
      <p:sp>
        <p:nvSpPr>
          <p:cNvPr id="89096" name="Line 8"/>
          <p:cNvSpPr>
            <a:spLocks noChangeShapeType="1"/>
          </p:cNvSpPr>
          <p:nvPr/>
        </p:nvSpPr>
        <p:spPr bwMode="auto">
          <a:xfrm>
            <a:off x="4676775" y="4513263"/>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097" name="Line 9"/>
          <p:cNvSpPr>
            <a:spLocks noChangeShapeType="1"/>
          </p:cNvSpPr>
          <p:nvPr/>
        </p:nvSpPr>
        <p:spPr bwMode="auto">
          <a:xfrm>
            <a:off x="5667375" y="4513263"/>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098" name="Text Box 10"/>
          <p:cNvSpPr txBox="1">
            <a:spLocks noChangeArrowheads="1"/>
          </p:cNvSpPr>
          <p:nvPr/>
        </p:nvSpPr>
        <p:spPr bwMode="auto">
          <a:xfrm>
            <a:off x="1087438" y="4484688"/>
            <a:ext cx="1731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99"/>
                </a:solidFill>
                <a:ea typeface="楷体_GB2312" charset="0"/>
              </a:rPr>
              <a:t>结点结构</a:t>
            </a:r>
            <a:r>
              <a:rPr lang="en-US" altLang="zh-CN" b="1">
                <a:solidFill>
                  <a:srgbClr val="333399"/>
                </a:solidFill>
                <a:ea typeface="楷体_GB2312" charset="0"/>
              </a:rPr>
              <a:t>:</a:t>
            </a:r>
            <a:endParaRPr lang="en-US" altLang="zh-CN"/>
          </a:p>
        </p:txBody>
      </p:sp>
      <p:sp>
        <p:nvSpPr>
          <p:cNvPr id="89100" name="Text Box 12"/>
          <p:cNvSpPr txBox="1">
            <a:spLocks noChangeArrowheads="1"/>
          </p:cNvSpPr>
          <p:nvPr/>
        </p:nvSpPr>
        <p:spPr bwMode="auto">
          <a:xfrm>
            <a:off x="649288" y="461963"/>
            <a:ext cx="3903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solidFill>
                  <a:srgbClr val="800000"/>
                </a:solidFill>
              </a:rPr>
              <a:t>C </a:t>
            </a:r>
            <a:r>
              <a:rPr lang="zh-CN" altLang="zh-CN" b="1">
                <a:solidFill>
                  <a:srgbClr val="800000"/>
                </a:solidFill>
                <a:latin typeface="楷体_GB2312" charset="0"/>
                <a:ea typeface="楷体_GB2312" charset="0"/>
              </a:rPr>
              <a:t>语言的类型描述如下:</a:t>
            </a:r>
            <a:endParaRPr lang="en-US" altLang="zh-CN"/>
          </a:p>
        </p:txBody>
      </p:sp>
    </p:spTree>
  </p:cSld>
  <p:clrMapOvr>
    <a:masterClrMapping/>
  </p:clrMapOvr>
  <p:transition spd="med">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819400" y="24987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A</a:t>
            </a:r>
            <a:endParaRPr lang="en-US" altLang="zh-CN" sz="2400"/>
          </a:p>
        </p:txBody>
      </p:sp>
      <p:sp>
        <p:nvSpPr>
          <p:cNvPr id="177155" name="Line 3"/>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56" name="Line 4"/>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57" name="Rectangle 5"/>
          <p:cNvSpPr>
            <a:spLocks noChangeArrowheads="1"/>
          </p:cNvSpPr>
          <p:nvPr/>
        </p:nvSpPr>
        <p:spPr bwMode="auto">
          <a:xfrm>
            <a:off x="4724400" y="36417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D</a:t>
            </a:r>
            <a:endParaRPr lang="en-US" altLang="zh-CN" sz="2400"/>
          </a:p>
        </p:txBody>
      </p:sp>
      <p:sp>
        <p:nvSpPr>
          <p:cNvPr id="177158" name="Line 6"/>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59" name="Line 7"/>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0" name="Rectangle 8"/>
          <p:cNvSpPr>
            <a:spLocks noChangeArrowheads="1"/>
          </p:cNvSpPr>
          <p:nvPr/>
        </p:nvSpPr>
        <p:spPr bwMode="auto">
          <a:xfrm>
            <a:off x="6629400" y="47847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E</a:t>
            </a:r>
            <a:endParaRPr lang="en-US" altLang="zh-CN" sz="2400"/>
          </a:p>
        </p:txBody>
      </p:sp>
      <p:sp>
        <p:nvSpPr>
          <p:cNvPr id="177161" name="Line 9"/>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2" name="Line 10"/>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3" name="Rectangle 11"/>
          <p:cNvSpPr>
            <a:spLocks noChangeArrowheads="1"/>
          </p:cNvSpPr>
          <p:nvPr/>
        </p:nvSpPr>
        <p:spPr bwMode="auto">
          <a:xfrm>
            <a:off x="914400" y="36417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B</a:t>
            </a:r>
            <a:endParaRPr lang="en-US" altLang="zh-CN" sz="2400"/>
          </a:p>
        </p:txBody>
      </p:sp>
      <p:sp>
        <p:nvSpPr>
          <p:cNvPr id="177164" name="Line 12"/>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5" name="Line 13"/>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6" name="Rectangle 14"/>
          <p:cNvSpPr>
            <a:spLocks noChangeArrowheads="1"/>
          </p:cNvSpPr>
          <p:nvPr/>
        </p:nvSpPr>
        <p:spPr bwMode="auto">
          <a:xfrm>
            <a:off x="1828800" y="47847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C</a:t>
            </a:r>
            <a:endParaRPr lang="en-US" altLang="zh-CN" sz="2400"/>
          </a:p>
        </p:txBody>
      </p:sp>
      <p:sp>
        <p:nvSpPr>
          <p:cNvPr id="177167" name="Line 15"/>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8" name="Line 16"/>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69" name="Rectangle 17"/>
          <p:cNvSpPr>
            <a:spLocks noChangeArrowheads="1"/>
          </p:cNvSpPr>
          <p:nvPr/>
        </p:nvSpPr>
        <p:spPr bwMode="auto">
          <a:xfrm>
            <a:off x="5715000" y="5927725"/>
            <a:ext cx="1524000" cy="533400"/>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5400"/>
                </a:solidFill>
              </a:rPr>
              <a:t>F</a:t>
            </a:r>
            <a:endParaRPr lang="en-US" altLang="zh-CN" sz="2400"/>
          </a:p>
        </p:txBody>
      </p:sp>
      <p:sp>
        <p:nvSpPr>
          <p:cNvPr id="177170" name="Line 18"/>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71" name="Line 19"/>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72" name="Text Box 20"/>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73" name="Text Box 21"/>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74" name="Text Box 22"/>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75" name="Text Box 23"/>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76" name="Text Box 24"/>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77" name="Text Box 25"/>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78" name="Text Box 26"/>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sym typeface="Symbol" charset="2"/>
              </a:rPr>
              <a:t></a:t>
            </a:r>
            <a:endParaRPr lang="en-US" altLang="zh-CN" sz="2400"/>
          </a:p>
        </p:txBody>
      </p:sp>
      <p:sp>
        <p:nvSpPr>
          <p:cNvPr id="177180" name="Line 28"/>
          <p:cNvSpPr>
            <a:spLocks noChangeShapeType="1"/>
          </p:cNvSpPr>
          <p:nvPr/>
        </p:nvSpPr>
        <p:spPr bwMode="auto">
          <a:xfrm>
            <a:off x="4114800" y="2803525"/>
            <a:ext cx="1371600" cy="8382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1" name="Line 29"/>
          <p:cNvSpPr>
            <a:spLocks noChangeShapeType="1"/>
          </p:cNvSpPr>
          <p:nvPr/>
        </p:nvSpPr>
        <p:spPr bwMode="auto">
          <a:xfrm>
            <a:off x="2209800" y="3870325"/>
            <a:ext cx="3810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2" name="Line 30"/>
          <p:cNvSpPr>
            <a:spLocks noChangeShapeType="1"/>
          </p:cNvSpPr>
          <p:nvPr/>
        </p:nvSpPr>
        <p:spPr bwMode="auto">
          <a:xfrm>
            <a:off x="6019800" y="3870325"/>
            <a:ext cx="13716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3" name="Line 31"/>
          <p:cNvSpPr>
            <a:spLocks noChangeShapeType="1"/>
          </p:cNvSpPr>
          <p:nvPr/>
        </p:nvSpPr>
        <p:spPr bwMode="auto">
          <a:xfrm flipH="1">
            <a:off x="6477000" y="5013325"/>
            <a:ext cx="304800" cy="9144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4" name="Freeform 32"/>
          <p:cNvSpPr>
            <a:spLocks/>
          </p:cNvSpPr>
          <p:nvPr/>
        </p:nvSpPr>
        <p:spPr bwMode="auto">
          <a:xfrm>
            <a:off x="1752600" y="1660525"/>
            <a:ext cx="1828800" cy="838200"/>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5" name="Text Box 33"/>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root</a:t>
            </a:r>
            <a:endParaRPr lang="en-US" altLang="zh-CN" sz="2400"/>
          </a:p>
        </p:txBody>
      </p:sp>
      <p:sp>
        <p:nvSpPr>
          <p:cNvPr id="177186" name="Rectangle 34"/>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7" name="Line 35"/>
          <p:cNvSpPr>
            <a:spLocks noChangeShapeType="1"/>
          </p:cNvSpPr>
          <p:nvPr/>
        </p:nvSpPr>
        <p:spPr bwMode="auto">
          <a:xfrm flipH="1">
            <a:off x="1676400" y="2803525"/>
            <a:ext cx="1371600" cy="83820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8" name="Rectangle 36"/>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89" name="Rectangle 37"/>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90" name="Rectangle 38"/>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91" name="Rectangle 39"/>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92" name="Rectangle 40"/>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193" name="Text Box 41"/>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333399"/>
                </a:solidFill>
                <a:sym typeface="Symbol" charset="2"/>
              </a:rPr>
              <a:t></a:t>
            </a:r>
            <a:endParaRPr lang="en-US" altLang="zh-CN" sz="2400"/>
          </a:p>
        </p:txBody>
      </p:sp>
      <p:sp>
        <p:nvSpPr>
          <p:cNvPr id="177196" name="Freeform 44"/>
          <p:cNvSpPr>
            <a:spLocks/>
          </p:cNvSpPr>
          <p:nvPr/>
        </p:nvSpPr>
        <p:spPr bwMode="auto">
          <a:xfrm>
            <a:off x="723900" y="2822575"/>
            <a:ext cx="1695450" cy="1143000"/>
          </a:xfrm>
          <a:custGeom>
            <a:avLst/>
            <a:gdLst>
              <a:gd name="T0" fmla="*/ 0 w 1068"/>
              <a:gd name="T1" fmla="*/ 720 h 720"/>
              <a:gd name="T2" fmla="*/ 72 w 1068"/>
              <a:gd name="T3" fmla="*/ 492 h 720"/>
              <a:gd name="T4" fmla="*/ 96 w 1068"/>
              <a:gd name="T5" fmla="*/ 456 h 720"/>
              <a:gd name="T6" fmla="*/ 168 w 1068"/>
              <a:gd name="T7" fmla="*/ 360 h 720"/>
              <a:gd name="T8" fmla="*/ 216 w 1068"/>
              <a:gd name="T9" fmla="*/ 300 h 720"/>
              <a:gd name="T10" fmla="*/ 360 w 1068"/>
              <a:gd name="T11" fmla="*/ 192 h 720"/>
              <a:gd name="T12" fmla="*/ 468 w 1068"/>
              <a:gd name="T13" fmla="*/ 132 h 720"/>
              <a:gd name="T14" fmla="*/ 720 w 1068"/>
              <a:gd name="T15" fmla="*/ 60 h 720"/>
              <a:gd name="T16" fmla="*/ 840 w 1068"/>
              <a:gd name="T17" fmla="*/ 24 h 720"/>
              <a:gd name="T18" fmla="*/ 1008 w 1068"/>
              <a:gd name="T19" fmla="*/ 12 h 720"/>
              <a:gd name="T20" fmla="*/ 1068 w 1068"/>
              <a:gd name="T21" fmla="*/ 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02" name="Line 50"/>
          <p:cNvSpPr>
            <a:spLocks noChangeShapeType="1"/>
          </p:cNvSpPr>
          <p:nvPr/>
        </p:nvSpPr>
        <p:spPr bwMode="auto">
          <a:xfrm flipH="1">
            <a:off x="1600200" y="4175125"/>
            <a:ext cx="76200" cy="838200"/>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04" name="Freeform 52"/>
          <p:cNvSpPr>
            <a:spLocks/>
          </p:cNvSpPr>
          <p:nvPr/>
        </p:nvSpPr>
        <p:spPr bwMode="auto">
          <a:xfrm>
            <a:off x="3600450" y="3032125"/>
            <a:ext cx="895350" cy="914400"/>
          </a:xfrm>
          <a:custGeom>
            <a:avLst/>
            <a:gdLst>
              <a:gd name="T0" fmla="*/ 0 w 564"/>
              <a:gd name="T1" fmla="*/ 0 h 660"/>
              <a:gd name="T2" fmla="*/ 192 w 564"/>
              <a:gd name="T3" fmla="*/ 384 h 660"/>
              <a:gd name="T4" fmla="*/ 216 w 564"/>
              <a:gd name="T5" fmla="*/ 432 h 660"/>
              <a:gd name="T6" fmla="*/ 252 w 564"/>
              <a:gd name="T7" fmla="*/ 468 h 660"/>
              <a:gd name="T8" fmla="*/ 336 w 564"/>
              <a:gd name="T9" fmla="*/ 552 h 660"/>
              <a:gd name="T10" fmla="*/ 444 w 564"/>
              <a:gd name="T11" fmla="*/ 624 h 660"/>
              <a:gd name="T12" fmla="*/ 516 w 564"/>
              <a:gd name="T13" fmla="*/ 648 h 660"/>
              <a:gd name="T14" fmla="*/ 564 w 564"/>
              <a:gd name="T15" fmla="*/ 660 h 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05" name="Freeform 53"/>
          <p:cNvSpPr>
            <a:spLocks/>
          </p:cNvSpPr>
          <p:nvPr/>
        </p:nvSpPr>
        <p:spPr bwMode="auto">
          <a:xfrm>
            <a:off x="5467350" y="4194175"/>
            <a:ext cx="933450" cy="895350"/>
          </a:xfrm>
          <a:custGeom>
            <a:avLst/>
            <a:gdLst>
              <a:gd name="T0" fmla="*/ 0 w 588"/>
              <a:gd name="T1" fmla="*/ 0 h 494"/>
              <a:gd name="T2" fmla="*/ 72 w 588"/>
              <a:gd name="T3" fmla="*/ 96 h 494"/>
              <a:gd name="T4" fmla="*/ 156 w 588"/>
              <a:gd name="T5" fmla="*/ 192 h 494"/>
              <a:gd name="T6" fmla="*/ 204 w 588"/>
              <a:gd name="T7" fmla="*/ 252 h 494"/>
              <a:gd name="T8" fmla="*/ 300 w 588"/>
              <a:gd name="T9" fmla="*/ 336 h 494"/>
              <a:gd name="T10" fmla="*/ 348 w 588"/>
              <a:gd name="T11" fmla="*/ 384 h 494"/>
              <a:gd name="T12" fmla="*/ 408 w 588"/>
              <a:gd name="T13" fmla="*/ 432 h 494"/>
              <a:gd name="T14" fmla="*/ 588 w 588"/>
              <a:gd name="T15" fmla="*/ 480 h 4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07" name="Freeform 55"/>
          <p:cNvSpPr>
            <a:spLocks/>
          </p:cNvSpPr>
          <p:nvPr/>
        </p:nvSpPr>
        <p:spPr bwMode="auto">
          <a:xfrm>
            <a:off x="5486400" y="5241925"/>
            <a:ext cx="952500" cy="914400"/>
          </a:xfrm>
          <a:custGeom>
            <a:avLst/>
            <a:gdLst>
              <a:gd name="T0" fmla="*/ 600 w 600"/>
              <a:gd name="T1" fmla="*/ 0 h 504"/>
              <a:gd name="T2" fmla="*/ 516 w 600"/>
              <a:gd name="T3" fmla="*/ 84 h 504"/>
              <a:gd name="T4" fmla="*/ 192 w 600"/>
              <a:gd name="T5" fmla="*/ 324 h 504"/>
              <a:gd name="T6" fmla="*/ 120 w 600"/>
              <a:gd name="T7" fmla="*/ 360 h 504"/>
              <a:gd name="T8" fmla="*/ 84 w 600"/>
              <a:gd name="T9" fmla="*/ 396 h 504"/>
              <a:gd name="T10" fmla="*/ 48 w 600"/>
              <a:gd name="T11" fmla="*/ 420 h 504"/>
              <a:gd name="T12" fmla="*/ 36 w 600"/>
              <a:gd name="T13" fmla="*/ 456 h 504"/>
              <a:gd name="T14" fmla="*/ 0 w 600"/>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09" name="Text Box 57"/>
          <p:cNvSpPr txBox="1">
            <a:spLocks noChangeArrowheads="1"/>
          </p:cNvSpPr>
          <p:nvPr/>
        </p:nvSpPr>
        <p:spPr bwMode="auto">
          <a:xfrm>
            <a:off x="441325" y="473075"/>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FF"/>
                </a:solidFill>
                <a:ea typeface="楷体_GB2312" charset="0"/>
              </a:rPr>
              <a:t>2</a:t>
            </a:r>
            <a:r>
              <a:rPr lang="zh-CN" altLang="en-US" b="1">
                <a:solidFill>
                  <a:srgbClr val="FF00FF"/>
                </a:solidFill>
                <a:ea typeface="楷体_GB2312" charset="0"/>
              </a:rPr>
              <a:t>．</a:t>
            </a:r>
            <a:r>
              <a:rPr lang="zh-CN" altLang="en-US" b="1">
                <a:solidFill>
                  <a:srgbClr val="FF00FF"/>
                </a:solidFill>
                <a:latin typeface="楷体_GB2312" charset="0"/>
                <a:ea typeface="楷体_GB2312" charset="0"/>
              </a:rPr>
              <a:t>三叉链表</a:t>
            </a:r>
          </a:p>
        </p:txBody>
      </p:sp>
      <p:sp>
        <p:nvSpPr>
          <p:cNvPr id="177210" name="Text Box 58"/>
          <p:cNvSpPr txBox="1">
            <a:spLocks noChangeArrowheads="1"/>
          </p:cNvSpPr>
          <p:nvPr/>
        </p:nvSpPr>
        <p:spPr bwMode="auto">
          <a:xfrm>
            <a:off x="3810000" y="1173163"/>
            <a:ext cx="5227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FF3300"/>
                </a:solidFill>
              </a:rPr>
              <a:t>parent</a:t>
            </a:r>
            <a:r>
              <a:rPr lang="en-US" altLang="zh-CN" sz="3200" b="1">
                <a:solidFill>
                  <a:srgbClr val="333399"/>
                </a:solidFill>
              </a:rPr>
              <a:t>   </a:t>
            </a:r>
            <a:r>
              <a:rPr lang="en-US" altLang="zh-CN" sz="3200" b="1">
                <a:solidFill>
                  <a:schemeClr val="tx2"/>
                </a:solidFill>
              </a:rPr>
              <a:t>lchild    data    rchild</a:t>
            </a:r>
            <a:endParaRPr lang="en-US" altLang="zh-CN" sz="2400">
              <a:solidFill>
                <a:schemeClr val="tx2"/>
              </a:solidFill>
            </a:endParaRPr>
          </a:p>
        </p:txBody>
      </p:sp>
      <p:sp>
        <p:nvSpPr>
          <p:cNvPr id="177211" name="Rectangle 59"/>
          <p:cNvSpPr>
            <a:spLocks noChangeArrowheads="1"/>
          </p:cNvSpPr>
          <p:nvPr/>
        </p:nvSpPr>
        <p:spPr bwMode="auto">
          <a:xfrm>
            <a:off x="3733800" y="1219200"/>
            <a:ext cx="53340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12" name="Line 60"/>
          <p:cNvSpPr>
            <a:spLocks noChangeShapeType="1"/>
          </p:cNvSpPr>
          <p:nvPr/>
        </p:nvSpPr>
        <p:spPr bwMode="auto">
          <a:xfrm>
            <a:off x="5181600" y="1219200"/>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13" name="Line 61"/>
          <p:cNvSpPr>
            <a:spLocks noChangeShapeType="1"/>
          </p:cNvSpPr>
          <p:nvPr/>
        </p:nvSpPr>
        <p:spPr bwMode="auto">
          <a:xfrm>
            <a:off x="6477000" y="12192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14" name="Line 62"/>
          <p:cNvSpPr>
            <a:spLocks noChangeShapeType="1"/>
          </p:cNvSpPr>
          <p:nvPr/>
        </p:nvSpPr>
        <p:spPr bwMode="auto">
          <a:xfrm>
            <a:off x="7696200" y="1219200"/>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7215" name="Text Box 63"/>
          <p:cNvSpPr txBox="1">
            <a:spLocks noChangeArrowheads="1"/>
          </p:cNvSpPr>
          <p:nvPr/>
        </p:nvSpPr>
        <p:spPr bwMode="auto">
          <a:xfrm>
            <a:off x="6172200" y="447675"/>
            <a:ext cx="1725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tx2"/>
                </a:solidFill>
                <a:ea typeface="楷体_GB2312" charset="0"/>
              </a:rPr>
              <a:t>结点结构</a:t>
            </a:r>
            <a:r>
              <a:rPr lang="en-US" altLang="zh-CN" b="1">
                <a:solidFill>
                  <a:schemeClr val="tx2"/>
                </a:solidFill>
                <a:ea typeface="楷体_GB2312" charset="0"/>
              </a:rPr>
              <a:t>:</a:t>
            </a:r>
            <a:endParaRPr lang="en-US" altLang="zh-CN"/>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228600" y="908050"/>
            <a:ext cx="2314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dirty="0">
                <a:ea typeface="楷体_GB2312" charset="0"/>
              </a:rPr>
              <a:t>数据对象 </a:t>
            </a:r>
            <a:r>
              <a:rPr lang="en-US" altLang="zh-CN" dirty="0">
                <a:ea typeface="楷体_GB2312" charset="0"/>
              </a:rPr>
              <a:t>D</a:t>
            </a:r>
            <a:r>
              <a:rPr lang="zh-CN" altLang="en-US" dirty="0">
                <a:ea typeface="楷体_GB2312" charset="0"/>
              </a:rPr>
              <a:t>：</a:t>
            </a:r>
            <a:endParaRPr lang="zh-CN" altLang="en-US" dirty="0"/>
          </a:p>
        </p:txBody>
      </p:sp>
      <p:sp>
        <p:nvSpPr>
          <p:cNvPr id="28676" name="Text Box 4"/>
          <p:cNvSpPr txBox="1">
            <a:spLocks noChangeArrowheads="1"/>
          </p:cNvSpPr>
          <p:nvPr/>
        </p:nvSpPr>
        <p:spPr bwMode="auto">
          <a:xfrm>
            <a:off x="2303463" y="908050"/>
            <a:ext cx="6156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990033"/>
                </a:solidFill>
                <a:ea typeface="楷体_GB2312" charset="0"/>
              </a:rPr>
              <a:t>D</a:t>
            </a:r>
            <a:r>
              <a:rPr lang="zh-CN" altLang="en-US" b="1">
                <a:solidFill>
                  <a:srgbClr val="990033"/>
                </a:solidFill>
                <a:ea typeface="楷体_GB2312" charset="0"/>
              </a:rPr>
              <a:t>是具有相同特性的数据元素的集合。</a:t>
            </a:r>
            <a:endParaRPr lang="zh-CN" altLang="en-US"/>
          </a:p>
        </p:txBody>
      </p:sp>
      <p:sp>
        <p:nvSpPr>
          <p:cNvPr id="28677" name="Text Box 5"/>
          <p:cNvSpPr txBox="1">
            <a:spLocks noChangeArrowheads="1"/>
          </p:cNvSpPr>
          <p:nvPr/>
        </p:nvSpPr>
        <p:spPr bwMode="auto">
          <a:xfrm>
            <a:off x="179388" y="1844675"/>
            <a:ext cx="87852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5000"/>
              </a:lnSpc>
              <a:spcAft>
                <a:spcPct val="20000"/>
              </a:spcAft>
              <a:defRPr/>
            </a:pPr>
            <a:r>
              <a:rPr lang="en-US" altLang="zh-CN" dirty="0">
                <a:ea typeface="楷体_GB2312" charset="0"/>
              </a:rPr>
              <a:t>    </a:t>
            </a:r>
            <a:r>
              <a:rPr lang="zh-CN" altLang="en-US" sz="2400" b="1" dirty="0">
                <a:solidFill>
                  <a:srgbClr val="990033"/>
                </a:solidFill>
                <a:ea typeface="楷体_GB2312" charset="0"/>
              </a:rPr>
              <a:t>若</a:t>
            </a:r>
            <a:r>
              <a:rPr lang="en-US" altLang="zh-CN" sz="2400" b="1" dirty="0">
                <a:solidFill>
                  <a:srgbClr val="990033"/>
                </a:solidFill>
                <a:ea typeface="楷体_GB2312" charset="0"/>
              </a:rPr>
              <a:t>D</a:t>
            </a:r>
            <a:r>
              <a:rPr lang="zh-CN" altLang="en-US" sz="2400" b="1" dirty="0">
                <a:solidFill>
                  <a:srgbClr val="990033"/>
                </a:solidFill>
                <a:ea typeface="楷体_GB2312" charset="0"/>
              </a:rPr>
              <a:t>为空集，则称为空树 。若</a:t>
            </a:r>
            <a:r>
              <a:rPr lang="en-US" altLang="zh-CN" sz="2400" b="1" dirty="0">
                <a:solidFill>
                  <a:srgbClr val="990033"/>
                </a:solidFill>
                <a:ea typeface="楷体_GB2312" charset="0"/>
              </a:rPr>
              <a:t>D</a:t>
            </a:r>
            <a:r>
              <a:rPr lang="zh-CN" altLang="en-US" sz="2400" b="1" dirty="0">
                <a:solidFill>
                  <a:srgbClr val="990033"/>
                </a:solidFill>
                <a:ea typeface="楷体_GB2312" charset="0"/>
              </a:rPr>
              <a:t>仅含一个数据元素， 则</a:t>
            </a:r>
            <a:r>
              <a:rPr lang="en-US" altLang="zh-CN" sz="2400" b="1" dirty="0">
                <a:solidFill>
                  <a:srgbClr val="990033"/>
                </a:solidFill>
                <a:ea typeface="楷体_GB2312" charset="0"/>
              </a:rPr>
              <a:t>R</a:t>
            </a:r>
            <a:r>
              <a:rPr lang="zh-CN" altLang="en-US" sz="2400" b="1" dirty="0">
                <a:solidFill>
                  <a:srgbClr val="990033"/>
                </a:solidFill>
                <a:ea typeface="楷体_GB2312" charset="0"/>
              </a:rPr>
              <a:t>为空集，否则</a:t>
            </a:r>
            <a:r>
              <a:rPr lang="en-US" altLang="zh-CN" sz="2400" b="1" dirty="0">
                <a:solidFill>
                  <a:srgbClr val="990033"/>
                </a:solidFill>
                <a:ea typeface="楷体_GB2312" charset="0"/>
              </a:rPr>
              <a:t>R=</a:t>
            </a:r>
            <a:r>
              <a:rPr lang="en-US" altLang="zh-CN" sz="2400" b="1" dirty="0">
                <a:solidFill>
                  <a:srgbClr val="990033"/>
                </a:solidFill>
                <a:ea typeface="楷体_GB2312" charset="0"/>
                <a:cs typeface="Times New Roman" charset="0"/>
              </a:rPr>
              <a:t>{</a:t>
            </a:r>
            <a:r>
              <a:rPr lang="en-US" altLang="zh-CN" sz="2400" b="1" dirty="0">
                <a:solidFill>
                  <a:srgbClr val="990033"/>
                </a:solidFill>
                <a:ea typeface="楷体_GB2312" charset="0"/>
              </a:rPr>
              <a:t>H}</a:t>
            </a:r>
            <a:r>
              <a:rPr lang="zh-CN" altLang="en-US" sz="2400" b="1" dirty="0">
                <a:solidFill>
                  <a:srgbClr val="990033"/>
                </a:solidFill>
                <a:ea typeface="楷体_GB2312" charset="0"/>
              </a:rPr>
              <a:t>，</a:t>
            </a:r>
            <a:r>
              <a:rPr lang="en-US" altLang="zh-CN" sz="2400" b="1" dirty="0">
                <a:solidFill>
                  <a:srgbClr val="990033"/>
                </a:solidFill>
                <a:ea typeface="楷体_GB2312" charset="0"/>
              </a:rPr>
              <a:t>H</a:t>
            </a:r>
            <a:r>
              <a:rPr lang="zh-CN" altLang="en-US" sz="2400" b="1" dirty="0">
                <a:solidFill>
                  <a:srgbClr val="990033"/>
                </a:solidFill>
                <a:ea typeface="楷体_GB2312" charset="0"/>
              </a:rPr>
              <a:t>是如下二元关系</a:t>
            </a:r>
            <a:r>
              <a:rPr lang="en-US" altLang="zh-CN" sz="2400" b="1" dirty="0">
                <a:solidFill>
                  <a:srgbClr val="990033"/>
                </a:solidFill>
                <a:ea typeface="楷体_GB2312" charset="0"/>
              </a:rPr>
              <a:t>:</a:t>
            </a:r>
          </a:p>
          <a:p>
            <a:pPr eaLnBrk="1" hangingPunct="1">
              <a:lnSpc>
                <a:spcPct val="105000"/>
              </a:lnSpc>
              <a:spcAft>
                <a:spcPct val="20000"/>
              </a:spcAft>
              <a:defRPr/>
            </a:pPr>
            <a:r>
              <a:rPr lang="en-US" altLang="zh-CN" sz="2400" b="1" dirty="0">
                <a:solidFill>
                  <a:srgbClr val="990033"/>
                </a:solidFill>
                <a:ea typeface="楷体_GB2312" charset="0"/>
              </a:rPr>
              <a:t>  (1) </a:t>
            </a:r>
            <a:r>
              <a:rPr lang="zh-CN" altLang="en-US" sz="2400" b="1" dirty="0">
                <a:solidFill>
                  <a:srgbClr val="990033"/>
                </a:solidFill>
                <a:ea typeface="楷体_GB2312" charset="0"/>
              </a:rPr>
              <a:t>在</a:t>
            </a:r>
            <a:r>
              <a:rPr lang="en-US" altLang="zh-CN" sz="2400" b="1" dirty="0">
                <a:solidFill>
                  <a:srgbClr val="990033"/>
                </a:solidFill>
                <a:ea typeface="楷体_GB2312" charset="0"/>
              </a:rPr>
              <a:t>D</a:t>
            </a:r>
            <a:r>
              <a:rPr lang="zh-CN" altLang="en-US" sz="2400" b="1" dirty="0">
                <a:solidFill>
                  <a:srgbClr val="990033"/>
                </a:solidFill>
                <a:ea typeface="楷体_GB2312" charset="0"/>
              </a:rPr>
              <a:t>中存在唯一的称为根的数据元素</a:t>
            </a:r>
            <a:r>
              <a:rPr lang="en-US" altLang="zh-CN" sz="2400" b="1" dirty="0">
                <a:solidFill>
                  <a:srgbClr val="990033"/>
                </a:solidFill>
                <a:ea typeface="楷体_GB2312" charset="0"/>
              </a:rPr>
              <a:t>root</a:t>
            </a:r>
            <a:r>
              <a:rPr lang="zh-CN" altLang="en-US" sz="2400" b="1" dirty="0">
                <a:solidFill>
                  <a:srgbClr val="990033"/>
                </a:solidFill>
                <a:ea typeface="楷体_GB2312" charset="0"/>
              </a:rPr>
              <a:t>；它在</a:t>
            </a:r>
            <a:r>
              <a:rPr lang="en-US" altLang="zh-CN" sz="2400" b="1" dirty="0">
                <a:solidFill>
                  <a:srgbClr val="990033"/>
                </a:solidFill>
                <a:ea typeface="楷体_GB2312" charset="0"/>
              </a:rPr>
              <a:t>H</a:t>
            </a:r>
            <a:r>
              <a:rPr lang="zh-CN" altLang="en-US" sz="2400" b="1" dirty="0">
                <a:solidFill>
                  <a:srgbClr val="990033"/>
                </a:solidFill>
                <a:ea typeface="楷体_GB2312" charset="0"/>
              </a:rPr>
              <a:t>下无前驱</a:t>
            </a:r>
          </a:p>
          <a:p>
            <a:pPr eaLnBrk="1" hangingPunct="1">
              <a:lnSpc>
                <a:spcPct val="105000"/>
              </a:lnSpc>
              <a:spcAft>
                <a:spcPct val="20000"/>
              </a:spcAft>
              <a:defRPr/>
            </a:pPr>
            <a:r>
              <a:rPr lang="zh-CN" altLang="en-US" sz="2400" b="1" dirty="0">
                <a:solidFill>
                  <a:srgbClr val="990033"/>
                </a:solidFill>
                <a:ea typeface="楷体_GB2312" charset="0"/>
              </a:rPr>
              <a:t>  </a:t>
            </a:r>
            <a:r>
              <a:rPr lang="en-US" altLang="zh-CN" sz="2400" b="1" dirty="0">
                <a:solidFill>
                  <a:srgbClr val="990033"/>
                </a:solidFill>
                <a:ea typeface="楷体_GB2312" charset="0"/>
              </a:rPr>
              <a:t>(2) </a:t>
            </a:r>
            <a:r>
              <a:rPr lang="zh-CN" altLang="en-US" sz="2400" b="1" dirty="0">
                <a:solidFill>
                  <a:srgbClr val="990033"/>
                </a:solidFill>
                <a:ea typeface="楷体_GB2312" charset="0"/>
              </a:rPr>
              <a:t>若</a:t>
            </a:r>
            <a:r>
              <a:rPr lang="en-US" altLang="zh-CN" sz="2400" b="1" dirty="0">
                <a:solidFill>
                  <a:srgbClr val="990033"/>
                </a:solidFill>
                <a:ea typeface="楷体_GB2312" charset="0"/>
              </a:rPr>
              <a:t>D- </a:t>
            </a:r>
            <a:r>
              <a:rPr lang="en-US" altLang="zh-CN" b="1" dirty="0">
                <a:solidFill>
                  <a:srgbClr val="990033"/>
                </a:solidFill>
              </a:rPr>
              <a:t>{root} </a:t>
            </a:r>
            <a:r>
              <a:rPr lang="en-US" altLang="zh-CN" b="1" dirty="0">
                <a:solidFill>
                  <a:srgbClr val="990000"/>
                </a:solidFill>
              </a:rPr>
              <a:t>≠</a:t>
            </a:r>
            <a:r>
              <a:rPr lang="en-US" altLang="zh-CN" b="1" dirty="0" err="1">
                <a:solidFill>
                  <a:srgbClr val="990000"/>
                </a:solidFill>
                <a:latin typeface="宋体" charset="-122"/>
              </a:rPr>
              <a:t>Ø</a:t>
            </a:r>
            <a:r>
              <a:rPr lang="zh-CN" altLang="en-US" sz="2400" b="1" dirty="0">
                <a:solidFill>
                  <a:srgbClr val="990033"/>
                </a:solidFill>
                <a:ea typeface="楷体_GB2312" charset="0"/>
              </a:rPr>
              <a:t>，则存在</a:t>
            </a:r>
            <a:r>
              <a:rPr lang="en-US" altLang="zh-CN" sz="2400" b="1" dirty="0">
                <a:solidFill>
                  <a:srgbClr val="990033"/>
                </a:solidFill>
                <a:latin typeface="楷体_GB2312" charset="0"/>
                <a:ea typeface="楷体_GB2312" charset="0"/>
              </a:rPr>
              <a:t>D</a:t>
            </a:r>
            <a:r>
              <a:rPr lang="en-US" altLang="zh-CN" sz="2400" b="1" dirty="0">
                <a:solidFill>
                  <a:srgbClr val="990033"/>
                </a:solidFill>
              </a:rPr>
              <a:t>- {root}</a:t>
            </a:r>
            <a:r>
              <a:rPr lang="zh-CN" altLang="en-US" sz="2400" b="1" dirty="0">
                <a:solidFill>
                  <a:srgbClr val="990033"/>
                </a:solidFill>
                <a:ea typeface="楷体_GB2312" charset="0"/>
              </a:rPr>
              <a:t>的一个划分</a:t>
            </a:r>
            <a:r>
              <a:rPr lang="en-US" altLang="zh-CN" sz="2400" b="1" dirty="0">
                <a:solidFill>
                  <a:srgbClr val="990033"/>
                </a:solidFill>
                <a:ea typeface="楷体_GB2312" charset="0"/>
              </a:rPr>
              <a:t>D</a:t>
            </a:r>
            <a:r>
              <a:rPr lang="en-US" altLang="zh-CN" sz="2400" b="1" baseline="-25000" dirty="0">
                <a:solidFill>
                  <a:srgbClr val="990033"/>
                </a:solidFill>
                <a:ea typeface="楷体_GB2312" charset="0"/>
              </a:rPr>
              <a:t>1</a:t>
            </a:r>
            <a:r>
              <a:rPr lang="en-US" altLang="zh-CN" sz="2400" b="1" dirty="0">
                <a:solidFill>
                  <a:srgbClr val="990033"/>
                </a:solidFill>
                <a:ea typeface="楷体_GB2312" charset="0"/>
              </a:rPr>
              <a:t>, D</a:t>
            </a:r>
            <a:r>
              <a:rPr lang="en-US" altLang="zh-CN" sz="2400" b="1" baseline="-25000" dirty="0">
                <a:solidFill>
                  <a:srgbClr val="990033"/>
                </a:solidFill>
                <a:ea typeface="楷体_GB2312" charset="0"/>
              </a:rPr>
              <a:t>2</a:t>
            </a:r>
            <a:r>
              <a:rPr lang="en-US" altLang="zh-CN" sz="2400" b="1" dirty="0">
                <a:solidFill>
                  <a:srgbClr val="990033"/>
                </a:solidFill>
                <a:ea typeface="楷体_GB2312" charset="0"/>
              </a:rPr>
              <a:t>, …, </a:t>
            </a:r>
            <a:r>
              <a:rPr lang="en-US" altLang="zh-CN" sz="2400" b="1" dirty="0" err="1">
                <a:solidFill>
                  <a:srgbClr val="990033"/>
                </a:solidFill>
                <a:ea typeface="楷体_GB2312" charset="0"/>
              </a:rPr>
              <a:t>D</a:t>
            </a:r>
            <a:r>
              <a:rPr lang="en-US" altLang="zh-CN" sz="2400" b="1" baseline="-25000" dirty="0" err="1">
                <a:solidFill>
                  <a:srgbClr val="990033"/>
                </a:solidFill>
                <a:ea typeface="楷体_GB2312" charset="0"/>
              </a:rPr>
              <a:t>m</a:t>
            </a:r>
            <a:r>
              <a:rPr lang="zh-CN" altLang="en-US" sz="2400" b="1" dirty="0">
                <a:solidFill>
                  <a:srgbClr val="990033"/>
                </a:solidFill>
                <a:ea typeface="楷体_GB2312" charset="0"/>
              </a:rPr>
              <a:t>（</a:t>
            </a:r>
            <a:r>
              <a:rPr lang="en-US" altLang="zh-CN" sz="2400" b="1" dirty="0">
                <a:solidFill>
                  <a:srgbClr val="990033"/>
                </a:solidFill>
                <a:ea typeface="楷体_GB2312" charset="0"/>
              </a:rPr>
              <a:t>m&gt;0)</a:t>
            </a:r>
            <a:r>
              <a:rPr lang="zh-CN" altLang="en-US" sz="2400" b="1" dirty="0">
                <a:solidFill>
                  <a:srgbClr val="990033"/>
                </a:solidFill>
                <a:ea typeface="楷体_GB2312" charset="0"/>
              </a:rPr>
              <a:t>，对任意</a:t>
            </a:r>
            <a:r>
              <a:rPr lang="en-US" altLang="zh-CN" sz="2400" b="1" dirty="0">
                <a:solidFill>
                  <a:srgbClr val="990033"/>
                </a:solidFill>
                <a:ea typeface="楷体_GB2312" charset="0"/>
              </a:rPr>
              <a:t>j </a:t>
            </a:r>
            <a:r>
              <a:rPr lang="en-US" altLang="zh-CN" sz="2400" b="1" dirty="0">
                <a:solidFill>
                  <a:srgbClr val="990000"/>
                </a:solidFill>
              </a:rPr>
              <a:t>≠</a:t>
            </a:r>
            <a:r>
              <a:rPr lang="en-US" altLang="zh-CN" sz="2400" dirty="0"/>
              <a:t> </a:t>
            </a:r>
            <a:r>
              <a:rPr lang="en-US" altLang="zh-CN" sz="2400" b="1" dirty="0">
                <a:solidFill>
                  <a:srgbClr val="990033"/>
                </a:solidFill>
                <a:ea typeface="楷体_GB2312" charset="0"/>
              </a:rPr>
              <a:t>k</a:t>
            </a:r>
            <a:r>
              <a:rPr lang="zh-CN" altLang="en-US" sz="2400" b="1" dirty="0">
                <a:solidFill>
                  <a:srgbClr val="990033"/>
                </a:solidFill>
                <a:ea typeface="楷体_GB2312" charset="0"/>
              </a:rPr>
              <a:t>，有</a:t>
            </a:r>
            <a:r>
              <a:rPr lang="en-US" altLang="zh-CN" sz="2400" b="1" dirty="0" err="1">
                <a:solidFill>
                  <a:srgbClr val="990033"/>
                </a:solidFill>
                <a:latin typeface="宋体" charset="-122"/>
              </a:rPr>
              <a:t>D</a:t>
            </a:r>
            <a:r>
              <a:rPr lang="en-US" altLang="zh-CN" sz="2400" b="1" baseline="-25000" dirty="0" err="1">
                <a:solidFill>
                  <a:srgbClr val="990033"/>
                </a:solidFill>
                <a:latin typeface="宋体" charset="-122"/>
              </a:rPr>
              <a:t>j</a:t>
            </a:r>
            <a:r>
              <a:rPr lang="en-US" altLang="en-US" sz="2400" b="1" dirty="0">
                <a:latin typeface="宋体" charset="-122"/>
              </a:rPr>
              <a:t>∩</a:t>
            </a:r>
            <a:r>
              <a:rPr lang="en-US" altLang="zh-CN" sz="2400" b="1" dirty="0">
                <a:solidFill>
                  <a:srgbClr val="990033"/>
                </a:solidFill>
                <a:latin typeface="宋体" charset="-122"/>
              </a:rPr>
              <a:t> </a:t>
            </a:r>
            <a:r>
              <a:rPr lang="en-US" altLang="zh-CN" sz="2400" b="1" dirty="0" err="1">
                <a:solidFill>
                  <a:srgbClr val="990033"/>
                </a:solidFill>
                <a:latin typeface="宋体" charset="-122"/>
              </a:rPr>
              <a:t>D</a:t>
            </a:r>
            <a:r>
              <a:rPr lang="en-US" altLang="zh-CN" sz="2400" b="1" baseline="-25000" dirty="0" err="1">
                <a:solidFill>
                  <a:srgbClr val="990033"/>
                </a:solidFill>
                <a:latin typeface="宋体" charset="-122"/>
              </a:rPr>
              <a:t>k</a:t>
            </a:r>
            <a:r>
              <a:rPr lang="en-US" altLang="zh-CN" sz="2400" b="1" dirty="0">
                <a:solidFill>
                  <a:srgbClr val="990033"/>
                </a:solidFill>
                <a:latin typeface="宋体" charset="-122"/>
              </a:rPr>
              <a:t>= </a:t>
            </a:r>
            <a:r>
              <a:rPr lang="en-US" altLang="zh-CN" sz="2400" b="1" dirty="0" err="1">
                <a:solidFill>
                  <a:srgbClr val="990000"/>
                </a:solidFill>
                <a:latin typeface="宋体" charset="-122"/>
              </a:rPr>
              <a:t>Ø</a:t>
            </a:r>
            <a:r>
              <a:rPr lang="en-US" altLang="zh-CN" sz="2400" b="1" dirty="0">
                <a:solidFill>
                  <a:srgbClr val="990000"/>
                </a:solidFill>
                <a:latin typeface="宋体" charset="-122"/>
              </a:rPr>
              <a:t>,</a:t>
            </a:r>
            <a:r>
              <a:rPr lang="zh-CN" altLang="en-US" sz="2400" b="1" dirty="0">
                <a:solidFill>
                  <a:srgbClr val="990000"/>
                </a:solidFill>
                <a:latin typeface="楷体_GB2312" charset="0"/>
                <a:ea typeface="楷体_GB2312" charset="0"/>
              </a:rPr>
              <a:t>且对任意的</a:t>
            </a:r>
            <a:r>
              <a:rPr lang="en-US" altLang="zh-CN" sz="2400" b="1" dirty="0" err="1">
                <a:solidFill>
                  <a:srgbClr val="990000"/>
                </a:solidFill>
                <a:latin typeface="楷体_GB2312" charset="0"/>
                <a:ea typeface="楷体_GB2312" charset="0"/>
              </a:rPr>
              <a:t>i</a:t>
            </a:r>
            <a:r>
              <a:rPr lang="zh-CN" altLang="en-US" sz="2400" b="1" dirty="0">
                <a:solidFill>
                  <a:srgbClr val="990000"/>
                </a:solidFill>
                <a:latin typeface="楷体_GB2312" charset="0"/>
                <a:ea typeface="楷体_GB2312" charset="0"/>
              </a:rPr>
              <a:t>，唯一存在数据元素</a:t>
            </a:r>
            <a:r>
              <a:rPr lang="en-US" altLang="zh-CN" sz="2400" b="1" dirty="0" err="1">
                <a:solidFill>
                  <a:srgbClr val="990000"/>
                </a:solidFill>
                <a:latin typeface="楷体_GB2312" charset="0"/>
                <a:ea typeface="楷体_GB2312" charset="0"/>
              </a:rPr>
              <a:t>x</a:t>
            </a:r>
            <a:r>
              <a:rPr lang="en-US" altLang="zh-CN" sz="2400" b="1" baseline="-25000" dirty="0" err="1">
                <a:solidFill>
                  <a:srgbClr val="990000"/>
                </a:solidFill>
                <a:latin typeface="楷体_GB2312" charset="0"/>
                <a:ea typeface="楷体_GB2312" charset="0"/>
              </a:rPr>
              <a:t>i</a:t>
            </a:r>
            <a:r>
              <a:rPr lang="en-US" altLang="en-US" b="1" dirty="0" err="1">
                <a:ea typeface="楷体_GB2312" charset="0"/>
              </a:rPr>
              <a:t>∈</a:t>
            </a:r>
            <a:r>
              <a:rPr lang="en-US" altLang="zh-CN" sz="2400" b="1" dirty="0" err="1">
                <a:solidFill>
                  <a:srgbClr val="990000"/>
                </a:solidFill>
                <a:latin typeface="楷体_GB2312" charset="0"/>
                <a:ea typeface="楷体_GB2312" charset="0"/>
              </a:rPr>
              <a:t>D</a:t>
            </a:r>
            <a:r>
              <a:rPr lang="en-US" altLang="zh-CN" sz="2400" b="1" baseline="-25000" dirty="0" err="1">
                <a:solidFill>
                  <a:srgbClr val="990000"/>
                </a:solidFill>
                <a:latin typeface="楷体_GB2312" charset="0"/>
                <a:ea typeface="楷体_GB2312" charset="0"/>
              </a:rPr>
              <a:t>i</a:t>
            </a:r>
            <a:r>
              <a:rPr lang="en-US" altLang="zh-CN" sz="2400" b="1" dirty="0">
                <a:solidFill>
                  <a:srgbClr val="990000"/>
                </a:solidFill>
                <a:latin typeface="楷体_GB2312" charset="0"/>
                <a:ea typeface="楷体_GB2312" charset="0"/>
              </a:rPr>
              <a:t>,</a:t>
            </a:r>
            <a:r>
              <a:rPr lang="zh-CN" altLang="en-US" sz="2400" b="1" dirty="0">
                <a:solidFill>
                  <a:srgbClr val="990000"/>
                </a:solidFill>
                <a:latin typeface="楷体_GB2312" charset="0"/>
                <a:ea typeface="楷体_GB2312" charset="0"/>
              </a:rPr>
              <a:t>有</a:t>
            </a:r>
            <a:r>
              <a:rPr lang="en-US" altLang="zh-CN" sz="2400" b="1" dirty="0">
                <a:solidFill>
                  <a:srgbClr val="990000"/>
                </a:solidFill>
                <a:latin typeface="楷体_GB2312" charset="0"/>
                <a:ea typeface="楷体_GB2312" charset="0"/>
              </a:rPr>
              <a:t>&lt;</a:t>
            </a:r>
            <a:r>
              <a:rPr lang="en-US" altLang="zh-CN" sz="2400" b="1" dirty="0" err="1">
                <a:solidFill>
                  <a:srgbClr val="990000"/>
                </a:solidFill>
                <a:latin typeface="楷体_GB2312" charset="0"/>
                <a:ea typeface="楷体_GB2312" charset="0"/>
              </a:rPr>
              <a:t>root,x</a:t>
            </a:r>
            <a:r>
              <a:rPr lang="en-US" altLang="zh-CN" sz="2400" b="1" baseline="-25000" dirty="0" err="1">
                <a:solidFill>
                  <a:srgbClr val="990000"/>
                </a:solidFill>
                <a:latin typeface="楷体_GB2312" charset="0"/>
                <a:ea typeface="楷体_GB2312" charset="0"/>
              </a:rPr>
              <a:t>i</a:t>
            </a:r>
            <a:r>
              <a:rPr lang="en-US" altLang="zh-CN" sz="2400" b="1" dirty="0">
                <a:solidFill>
                  <a:srgbClr val="990000"/>
                </a:solidFill>
                <a:latin typeface="楷体_GB2312" charset="0"/>
                <a:ea typeface="楷体_GB2312" charset="0"/>
              </a:rPr>
              <a:t>&gt;</a:t>
            </a:r>
            <a:r>
              <a:rPr lang="en-US" altLang="en-US" b="1" dirty="0">
                <a:latin typeface="楷体_GB2312" charset="0"/>
                <a:ea typeface="楷体_GB2312" charset="0"/>
              </a:rPr>
              <a:t>∈</a:t>
            </a:r>
            <a:r>
              <a:rPr lang="en-US" altLang="zh-CN" b="1" dirty="0">
                <a:solidFill>
                  <a:srgbClr val="990000"/>
                </a:solidFill>
                <a:latin typeface="楷体_GB2312" charset="0"/>
                <a:ea typeface="楷体_GB2312" charset="0"/>
              </a:rPr>
              <a:t>H</a:t>
            </a:r>
            <a:r>
              <a:rPr lang="en-US" altLang="zh-CN" b="1" dirty="0">
                <a:solidFill>
                  <a:srgbClr val="990000"/>
                </a:solidFill>
              </a:rPr>
              <a:t>;</a:t>
            </a:r>
            <a:endParaRPr lang="en-US" altLang="zh-CN" sz="2400" b="1" dirty="0">
              <a:solidFill>
                <a:srgbClr val="990000"/>
              </a:solidFill>
              <a:ea typeface="楷体_GB2312" charset="0"/>
            </a:endParaRPr>
          </a:p>
          <a:p>
            <a:pPr eaLnBrk="1" hangingPunct="1">
              <a:lnSpc>
                <a:spcPct val="105000"/>
              </a:lnSpc>
              <a:spcAft>
                <a:spcPct val="20000"/>
              </a:spcAft>
              <a:defRPr/>
            </a:pPr>
            <a:r>
              <a:rPr lang="en-US" altLang="zh-CN" sz="2400" b="1" dirty="0">
                <a:solidFill>
                  <a:srgbClr val="990033"/>
                </a:solidFill>
                <a:ea typeface="楷体_GB2312" charset="0"/>
              </a:rPr>
              <a:t>  (3) </a:t>
            </a:r>
            <a:r>
              <a:rPr lang="zh-CN" altLang="en-US" sz="2400" b="1" dirty="0">
                <a:solidFill>
                  <a:srgbClr val="990033"/>
                </a:solidFill>
                <a:ea typeface="楷体_GB2312" charset="0"/>
              </a:rPr>
              <a:t>对应于</a:t>
            </a:r>
            <a:r>
              <a:rPr lang="en-US" altLang="zh-CN" sz="2400" b="1" dirty="0">
                <a:solidFill>
                  <a:srgbClr val="990033"/>
                </a:solidFill>
                <a:latin typeface="楷体_GB2312" charset="0"/>
                <a:ea typeface="楷体_GB2312" charset="0"/>
              </a:rPr>
              <a:t>D- {root}</a:t>
            </a:r>
            <a:r>
              <a:rPr lang="zh-CN" altLang="en-US" sz="2400" b="1" dirty="0">
                <a:solidFill>
                  <a:srgbClr val="990033"/>
                </a:solidFill>
                <a:latin typeface="楷体_GB2312" charset="0"/>
                <a:ea typeface="楷体_GB2312" charset="0"/>
              </a:rPr>
              <a:t>的划分，</a:t>
            </a:r>
            <a:r>
              <a:rPr lang="en-US" altLang="zh-CN" sz="2400" b="1" dirty="0">
                <a:solidFill>
                  <a:srgbClr val="990033"/>
                </a:solidFill>
                <a:latin typeface="楷体_GB2312" charset="0"/>
                <a:ea typeface="楷体_GB2312" charset="0"/>
              </a:rPr>
              <a:t>H- </a:t>
            </a:r>
            <a:r>
              <a:rPr lang="en-US" altLang="zh-CN" sz="2400" b="1" dirty="0">
                <a:solidFill>
                  <a:srgbClr val="990033"/>
                </a:solidFill>
              </a:rPr>
              <a:t>{</a:t>
            </a:r>
            <a:r>
              <a:rPr lang="en-US" altLang="zh-CN" sz="2400" b="1" dirty="0">
                <a:solidFill>
                  <a:srgbClr val="990000"/>
                </a:solidFill>
              </a:rPr>
              <a:t>&lt;root,x</a:t>
            </a:r>
            <a:r>
              <a:rPr lang="en-US" altLang="zh-CN" sz="2400" b="1" baseline="-25000" dirty="0">
                <a:solidFill>
                  <a:srgbClr val="990000"/>
                </a:solidFill>
              </a:rPr>
              <a:t>1</a:t>
            </a:r>
            <a:r>
              <a:rPr lang="en-US" altLang="zh-CN" sz="2400" b="1" dirty="0">
                <a:solidFill>
                  <a:srgbClr val="990000"/>
                </a:solidFill>
              </a:rPr>
              <a:t>&gt;</a:t>
            </a:r>
            <a:r>
              <a:rPr lang="zh-CN" altLang="en-US" sz="2400" b="1" dirty="0">
                <a:solidFill>
                  <a:srgbClr val="990000"/>
                </a:solidFill>
              </a:rPr>
              <a:t>，</a:t>
            </a:r>
            <a:r>
              <a:rPr lang="en-US" altLang="zh-CN" sz="2400" b="1" dirty="0">
                <a:solidFill>
                  <a:srgbClr val="990000"/>
                </a:solidFill>
              </a:rPr>
              <a:t>… &lt;</a:t>
            </a:r>
            <a:r>
              <a:rPr lang="en-US" altLang="zh-CN" sz="2400" b="1" dirty="0" err="1">
                <a:solidFill>
                  <a:srgbClr val="990000"/>
                </a:solidFill>
              </a:rPr>
              <a:t>root,x</a:t>
            </a:r>
            <a:r>
              <a:rPr lang="en-US" altLang="zh-CN" sz="2400" b="1" baseline="-25000" dirty="0" err="1">
                <a:solidFill>
                  <a:srgbClr val="990000"/>
                </a:solidFill>
              </a:rPr>
              <a:t>m</a:t>
            </a:r>
            <a:r>
              <a:rPr lang="en-US" altLang="zh-CN" sz="2400" b="1" dirty="0">
                <a:solidFill>
                  <a:srgbClr val="990000"/>
                </a:solidFill>
              </a:rPr>
              <a:t>&gt;</a:t>
            </a:r>
            <a:r>
              <a:rPr lang="en-US" altLang="zh-CN" sz="2400" b="1" dirty="0">
                <a:solidFill>
                  <a:srgbClr val="990033"/>
                </a:solidFill>
              </a:rPr>
              <a:t>}</a:t>
            </a:r>
            <a:r>
              <a:rPr lang="zh-CN" altLang="en-US" sz="2400" b="1" dirty="0">
                <a:solidFill>
                  <a:srgbClr val="990033"/>
                </a:solidFill>
                <a:ea typeface="楷体_GB2312" charset="0"/>
              </a:rPr>
              <a:t>有惟一的一个划分</a:t>
            </a:r>
            <a:r>
              <a:rPr lang="en-US" altLang="zh-CN" sz="2400" b="1" dirty="0">
                <a:solidFill>
                  <a:srgbClr val="990033"/>
                </a:solidFill>
                <a:ea typeface="楷体_GB2312" charset="0"/>
              </a:rPr>
              <a:t>H</a:t>
            </a:r>
            <a:r>
              <a:rPr lang="en-US" altLang="zh-CN" sz="2400" b="1" baseline="-25000" dirty="0">
                <a:solidFill>
                  <a:srgbClr val="990033"/>
                </a:solidFill>
                <a:ea typeface="楷体_GB2312" charset="0"/>
              </a:rPr>
              <a:t>1</a:t>
            </a:r>
            <a:r>
              <a:rPr lang="en-US" altLang="zh-CN" sz="2400" b="1" dirty="0">
                <a:solidFill>
                  <a:srgbClr val="990033"/>
                </a:solidFill>
                <a:ea typeface="楷体_GB2312" charset="0"/>
              </a:rPr>
              <a:t>,…</a:t>
            </a:r>
            <a:r>
              <a:rPr lang="en-US" altLang="zh-CN" sz="2400" b="1" dirty="0" err="1">
                <a:solidFill>
                  <a:srgbClr val="990033"/>
                </a:solidFill>
                <a:ea typeface="楷体_GB2312" charset="0"/>
              </a:rPr>
              <a:t>H</a:t>
            </a:r>
            <a:r>
              <a:rPr lang="en-US" altLang="zh-CN" sz="2400" b="1" baseline="-25000" dirty="0" err="1">
                <a:solidFill>
                  <a:srgbClr val="990033"/>
                </a:solidFill>
                <a:ea typeface="楷体_GB2312" charset="0"/>
              </a:rPr>
              <a:t>m</a:t>
            </a:r>
            <a:r>
              <a:rPr lang="en-US" altLang="zh-CN" sz="2400" b="1" dirty="0">
                <a:solidFill>
                  <a:srgbClr val="990033"/>
                </a:solidFill>
                <a:ea typeface="楷体_GB2312" charset="0"/>
              </a:rPr>
              <a:t>(m&gt;0)</a:t>
            </a:r>
            <a:r>
              <a:rPr lang="zh-CN" altLang="en-US" sz="2400" b="1" dirty="0">
                <a:solidFill>
                  <a:srgbClr val="990033"/>
                </a:solidFill>
                <a:ea typeface="楷体_GB2312" charset="0"/>
              </a:rPr>
              <a:t>，对任意</a:t>
            </a:r>
            <a:r>
              <a:rPr lang="en-US" altLang="zh-CN" sz="2400" b="1" dirty="0">
                <a:solidFill>
                  <a:srgbClr val="990033"/>
                </a:solidFill>
              </a:rPr>
              <a:t>j </a:t>
            </a:r>
            <a:r>
              <a:rPr lang="en-US" altLang="zh-CN" sz="2400" b="1" dirty="0">
                <a:solidFill>
                  <a:srgbClr val="990000"/>
                </a:solidFill>
              </a:rPr>
              <a:t>≠</a:t>
            </a:r>
            <a:r>
              <a:rPr lang="en-US" altLang="zh-CN" sz="2400" dirty="0"/>
              <a:t> </a:t>
            </a:r>
            <a:r>
              <a:rPr lang="en-US" altLang="zh-CN" sz="2400" b="1" dirty="0">
                <a:solidFill>
                  <a:srgbClr val="990033"/>
                </a:solidFill>
              </a:rPr>
              <a:t>k</a:t>
            </a:r>
            <a:r>
              <a:rPr lang="zh-CN" altLang="en-US" sz="2400" b="1" dirty="0">
                <a:solidFill>
                  <a:srgbClr val="990033"/>
                </a:solidFill>
              </a:rPr>
              <a:t>，</a:t>
            </a:r>
            <a:r>
              <a:rPr lang="zh-CN" altLang="en-US" sz="2400" b="1" dirty="0">
                <a:solidFill>
                  <a:srgbClr val="990033"/>
                </a:solidFill>
                <a:latin typeface="楷体_GB2312" charset="0"/>
                <a:ea typeface="楷体_GB2312" charset="0"/>
              </a:rPr>
              <a:t>有</a:t>
            </a:r>
            <a:r>
              <a:rPr lang="en-US" altLang="zh-CN" sz="2400" b="1" dirty="0" err="1">
                <a:solidFill>
                  <a:srgbClr val="990033"/>
                </a:solidFill>
                <a:latin typeface="楷体_GB2312" charset="0"/>
                <a:ea typeface="楷体_GB2312" charset="0"/>
              </a:rPr>
              <a:t>H</a:t>
            </a:r>
            <a:r>
              <a:rPr lang="en-US" altLang="zh-CN" sz="2400" b="1" baseline="-25000" dirty="0" err="1">
                <a:solidFill>
                  <a:srgbClr val="990033"/>
                </a:solidFill>
                <a:latin typeface="楷体_GB2312" charset="0"/>
                <a:ea typeface="楷体_GB2312" charset="0"/>
              </a:rPr>
              <a:t>j</a:t>
            </a:r>
            <a:r>
              <a:rPr lang="en-US" altLang="en-US" sz="2400" b="1" dirty="0">
                <a:latin typeface="楷体_GB2312" charset="0"/>
                <a:ea typeface="楷体_GB2312" charset="0"/>
              </a:rPr>
              <a:t>∩</a:t>
            </a:r>
            <a:r>
              <a:rPr lang="en-US" altLang="zh-CN" sz="2400" b="1" dirty="0">
                <a:solidFill>
                  <a:srgbClr val="990033"/>
                </a:solidFill>
                <a:latin typeface="楷体_GB2312" charset="0"/>
                <a:ea typeface="楷体_GB2312" charset="0"/>
              </a:rPr>
              <a:t> </a:t>
            </a:r>
            <a:r>
              <a:rPr lang="en-US" altLang="zh-CN" sz="2400" b="1" dirty="0" err="1">
                <a:solidFill>
                  <a:srgbClr val="990033"/>
                </a:solidFill>
                <a:latin typeface="楷体_GB2312" charset="0"/>
                <a:ea typeface="楷体_GB2312" charset="0"/>
              </a:rPr>
              <a:t>H</a:t>
            </a:r>
            <a:r>
              <a:rPr lang="en-US" altLang="zh-CN" sz="2400" b="1" baseline="-25000" dirty="0" err="1">
                <a:solidFill>
                  <a:srgbClr val="990033"/>
                </a:solidFill>
                <a:latin typeface="楷体_GB2312" charset="0"/>
                <a:ea typeface="楷体_GB2312" charset="0"/>
              </a:rPr>
              <a:t>k</a:t>
            </a:r>
            <a:r>
              <a:rPr lang="en-US" altLang="zh-CN" sz="2400" b="1" dirty="0">
                <a:solidFill>
                  <a:srgbClr val="990033"/>
                </a:solidFill>
                <a:latin typeface="楷体_GB2312" charset="0"/>
                <a:ea typeface="楷体_GB2312" charset="0"/>
              </a:rPr>
              <a:t>= </a:t>
            </a:r>
            <a:r>
              <a:rPr lang="en-US" altLang="zh-CN" sz="2400" b="1" dirty="0" err="1">
                <a:solidFill>
                  <a:srgbClr val="990000"/>
                </a:solidFill>
                <a:ea typeface="楷体_GB2312" charset="0"/>
              </a:rPr>
              <a:t>Ø</a:t>
            </a:r>
            <a:r>
              <a:rPr lang="en-US" altLang="zh-CN" b="1" dirty="0">
                <a:solidFill>
                  <a:srgbClr val="990000"/>
                </a:solidFill>
              </a:rPr>
              <a:t>,</a:t>
            </a:r>
            <a:r>
              <a:rPr lang="zh-CN" altLang="en-US" sz="2400" b="1" dirty="0">
                <a:solidFill>
                  <a:srgbClr val="990000"/>
                </a:solidFill>
                <a:latin typeface="楷体_GB2312" charset="0"/>
                <a:ea typeface="楷体_GB2312" charset="0"/>
              </a:rPr>
              <a:t>且对任意的</a:t>
            </a:r>
            <a:r>
              <a:rPr lang="en-US" altLang="zh-CN" sz="2400" b="1" dirty="0" err="1">
                <a:solidFill>
                  <a:srgbClr val="990000"/>
                </a:solidFill>
                <a:latin typeface="楷体_GB2312" charset="0"/>
                <a:ea typeface="楷体_GB2312" charset="0"/>
              </a:rPr>
              <a:t>i</a:t>
            </a:r>
            <a:r>
              <a:rPr lang="zh-CN" altLang="en-US" sz="2400" b="1" dirty="0">
                <a:solidFill>
                  <a:srgbClr val="990000"/>
                </a:solidFill>
                <a:latin typeface="楷体_GB2312" charset="0"/>
                <a:ea typeface="楷体_GB2312" charset="0"/>
              </a:rPr>
              <a:t>，</a:t>
            </a:r>
            <a:r>
              <a:rPr lang="en-US" altLang="zh-CN" sz="2400" b="1" dirty="0">
                <a:solidFill>
                  <a:srgbClr val="990000"/>
                </a:solidFill>
                <a:latin typeface="楷体_GB2312" charset="0"/>
                <a:ea typeface="楷体_GB2312" charset="0"/>
              </a:rPr>
              <a:t>H</a:t>
            </a:r>
            <a:r>
              <a:rPr lang="en-US" altLang="zh-CN" sz="2400" b="1" baseline="-25000" dirty="0">
                <a:solidFill>
                  <a:srgbClr val="990000"/>
                </a:solidFill>
                <a:latin typeface="楷体_GB2312" charset="0"/>
                <a:ea typeface="楷体_GB2312" charset="0"/>
              </a:rPr>
              <a:t>i</a:t>
            </a:r>
            <a:r>
              <a:rPr lang="zh-CN" altLang="en-US" sz="2400" b="1" dirty="0">
                <a:solidFill>
                  <a:srgbClr val="990000"/>
                </a:solidFill>
                <a:latin typeface="楷体_GB2312" charset="0"/>
                <a:ea typeface="楷体_GB2312" charset="0"/>
              </a:rPr>
              <a:t>是</a:t>
            </a:r>
            <a:r>
              <a:rPr lang="en-US" altLang="zh-CN" sz="2400" b="1" dirty="0">
                <a:solidFill>
                  <a:srgbClr val="990000"/>
                </a:solidFill>
                <a:latin typeface="楷体_GB2312" charset="0"/>
                <a:ea typeface="楷体_GB2312" charset="0"/>
              </a:rPr>
              <a:t>D</a:t>
            </a:r>
            <a:r>
              <a:rPr lang="en-US" altLang="zh-CN" sz="2400" b="1" baseline="-25000" dirty="0">
                <a:solidFill>
                  <a:srgbClr val="990000"/>
                </a:solidFill>
                <a:latin typeface="楷体_GB2312" charset="0"/>
                <a:ea typeface="楷体_GB2312" charset="0"/>
              </a:rPr>
              <a:t>i</a:t>
            </a:r>
            <a:r>
              <a:rPr lang="zh-CN" altLang="en-US" sz="2400" b="1" dirty="0">
                <a:solidFill>
                  <a:srgbClr val="990000"/>
                </a:solidFill>
                <a:latin typeface="楷体_GB2312" charset="0"/>
                <a:ea typeface="楷体_GB2312" charset="0"/>
              </a:rPr>
              <a:t>上的关系，（</a:t>
            </a:r>
            <a:r>
              <a:rPr lang="en-US" altLang="zh-CN" sz="2400" b="1" dirty="0">
                <a:solidFill>
                  <a:srgbClr val="990000"/>
                </a:solidFill>
                <a:latin typeface="楷体_GB2312" charset="0"/>
                <a:ea typeface="楷体_GB2312" charset="0"/>
              </a:rPr>
              <a:t>D</a:t>
            </a:r>
            <a:r>
              <a:rPr lang="en-US" altLang="zh-CN" sz="2400" b="1" baseline="-25000" dirty="0">
                <a:solidFill>
                  <a:srgbClr val="990000"/>
                </a:solidFill>
                <a:latin typeface="楷体_GB2312" charset="0"/>
                <a:ea typeface="楷体_GB2312" charset="0"/>
              </a:rPr>
              <a:t>i</a:t>
            </a:r>
            <a:r>
              <a:rPr lang="en-US" altLang="zh-CN" sz="2400" b="1" dirty="0">
                <a:solidFill>
                  <a:srgbClr val="990000"/>
                </a:solidFill>
                <a:latin typeface="楷体_GB2312" charset="0"/>
                <a:ea typeface="楷体_GB2312" charset="0"/>
              </a:rPr>
              <a:t>,</a:t>
            </a:r>
            <a:r>
              <a:rPr lang="en-US" altLang="zh-CN" sz="2400" b="1" dirty="0">
                <a:solidFill>
                  <a:srgbClr val="990033"/>
                </a:solidFill>
                <a:latin typeface="楷体_GB2312" charset="0"/>
                <a:ea typeface="楷体_GB2312" charset="0"/>
              </a:rPr>
              <a:t>{H</a:t>
            </a:r>
            <a:r>
              <a:rPr lang="en-US" altLang="zh-CN" sz="2400" b="1" baseline="-25000" dirty="0">
                <a:solidFill>
                  <a:srgbClr val="990033"/>
                </a:solidFill>
                <a:latin typeface="楷体_GB2312" charset="0"/>
                <a:ea typeface="楷体_GB2312" charset="0"/>
              </a:rPr>
              <a:t>i</a:t>
            </a:r>
            <a:r>
              <a:rPr lang="en-US" altLang="zh-CN" sz="2400" b="1" dirty="0">
                <a:solidFill>
                  <a:srgbClr val="990033"/>
                </a:solidFill>
                <a:latin typeface="楷体_GB2312" charset="0"/>
                <a:ea typeface="楷体_GB2312" charset="0"/>
              </a:rPr>
              <a:t>})</a:t>
            </a:r>
            <a:r>
              <a:rPr lang="zh-CN" altLang="en-US" sz="2400" b="1" dirty="0">
                <a:solidFill>
                  <a:srgbClr val="990033"/>
                </a:solidFill>
                <a:latin typeface="楷体_GB2312" charset="0"/>
                <a:ea typeface="楷体_GB2312" charset="0"/>
              </a:rPr>
              <a:t>是一棵符合本定义的树，</a:t>
            </a:r>
            <a:r>
              <a:rPr lang="zh-CN" altLang="en-US" sz="2400" b="1" dirty="0">
                <a:solidFill>
                  <a:srgbClr val="990033"/>
                </a:solidFill>
                <a:ea typeface="楷体_GB2312" charset="0"/>
              </a:rPr>
              <a:t>称为根</a:t>
            </a:r>
            <a:r>
              <a:rPr lang="en-US" altLang="zh-CN" sz="2400" b="1" dirty="0">
                <a:solidFill>
                  <a:srgbClr val="990033"/>
                </a:solidFill>
                <a:ea typeface="楷体_GB2312" charset="0"/>
              </a:rPr>
              <a:t>root</a:t>
            </a:r>
            <a:r>
              <a:rPr lang="zh-CN" altLang="en-US" sz="2400" b="1" dirty="0">
                <a:solidFill>
                  <a:srgbClr val="990033"/>
                </a:solidFill>
                <a:ea typeface="楷体_GB2312" charset="0"/>
              </a:rPr>
              <a:t>的子树。</a:t>
            </a:r>
          </a:p>
        </p:txBody>
      </p:sp>
      <p:sp>
        <p:nvSpPr>
          <p:cNvPr id="28679" name="Text Box 7"/>
          <p:cNvSpPr txBox="1">
            <a:spLocks noChangeArrowheads="1"/>
          </p:cNvSpPr>
          <p:nvPr/>
        </p:nvSpPr>
        <p:spPr bwMode="auto">
          <a:xfrm>
            <a:off x="152400" y="1484313"/>
            <a:ext cx="261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dirty="0">
                <a:ea typeface="楷体_GB2312" charset="0"/>
              </a:rPr>
              <a:t> </a:t>
            </a:r>
            <a:r>
              <a:rPr lang="zh-CN" altLang="en-US" b="1" dirty="0">
                <a:ea typeface="楷体_GB2312" charset="0"/>
              </a:rPr>
              <a:t>数据关系 </a:t>
            </a:r>
            <a:r>
              <a:rPr lang="en-US" altLang="zh-CN" dirty="0">
                <a:ea typeface="楷体_GB2312" charset="0"/>
              </a:rPr>
              <a:t>R</a:t>
            </a:r>
            <a:r>
              <a:rPr lang="zh-CN" altLang="en-US" dirty="0">
                <a:ea typeface="楷体_GB2312" charset="0"/>
              </a:rPr>
              <a:t>：</a:t>
            </a:r>
          </a:p>
        </p:txBody>
      </p:sp>
      <p:sp>
        <p:nvSpPr>
          <p:cNvPr id="28682" name="Text Box 10"/>
          <p:cNvSpPr txBox="1">
            <a:spLocks noChangeArrowheads="1"/>
          </p:cNvSpPr>
          <p:nvPr/>
        </p:nvSpPr>
        <p:spPr bwMode="auto">
          <a:xfrm>
            <a:off x="323850" y="404813"/>
            <a:ext cx="1960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dirty="0">
                <a:ea typeface="楷体_GB2312" charset="0"/>
              </a:rPr>
              <a:t>ADT  Tree</a:t>
            </a:r>
            <a:r>
              <a:rPr lang="en-US" altLang="zh-CN" b="1" dirty="0">
                <a:ea typeface="楷体_GB2312" charset="0"/>
                <a:cs typeface="Times New Roman" charset="0"/>
              </a:rPr>
              <a:t>{</a:t>
            </a:r>
            <a:endParaRPr lang="en-US" altLang="zh-CN" dirty="0"/>
          </a:p>
        </p:txBody>
      </p:sp>
    </p:spTree>
  </p:cSld>
  <p:clrMapOvr>
    <a:masterClrMapping/>
  </p:clrMapOvr>
  <p:transition spd="med">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179513" y="1557338"/>
            <a:ext cx="634523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t> </a:t>
            </a:r>
            <a:r>
              <a:rPr lang="en-US" altLang="zh-CN" b="1"/>
              <a:t>    </a:t>
            </a:r>
            <a:r>
              <a:rPr lang="en-US" altLang="zh-CN" b="1">
                <a:solidFill>
                  <a:srgbClr val="800000"/>
                </a:solidFill>
              </a:rPr>
              <a:t>typedef struct</a:t>
            </a:r>
            <a:r>
              <a:rPr lang="en-US" altLang="zh-CN">
                <a:solidFill>
                  <a:srgbClr val="800000"/>
                </a:solidFill>
              </a:rPr>
              <a:t> </a:t>
            </a:r>
            <a:r>
              <a:rPr lang="en-US" altLang="zh-CN">
                <a:solidFill>
                  <a:srgbClr val="FF3300"/>
                </a:solidFill>
              </a:rPr>
              <a:t>TriTNode</a:t>
            </a:r>
            <a:r>
              <a:rPr lang="en-US" altLang="zh-CN">
                <a:solidFill>
                  <a:srgbClr val="800000"/>
                </a:solidFill>
              </a:rPr>
              <a:t> </a:t>
            </a:r>
            <a:r>
              <a:rPr lang="en-US" altLang="zh-CN" b="1">
                <a:solidFill>
                  <a:srgbClr val="800000"/>
                </a:solidFill>
              </a:rPr>
              <a:t>{ </a:t>
            </a:r>
            <a:r>
              <a:rPr lang="en-US" altLang="zh-CN">
                <a:solidFill>
                  <a:srgbClr val="800000"/>
                </a:solidFill>
              </a:rPr>
              <a:t>// </a:t>
            </a:r>
            <a:r>
              <a:rPr lang="zh-CN" altLang="en-US" b="1">
                <a:solidFill>
                  <a:srgbClr val="FF3300"/>
                </a:solidFill>
                <a:ea typeface="楷体_GB2312" charset="0"/>
              </a:rPr>
              <a:t>结点结构</a:t>
            </a:r>
            <a:endParaRPr lang="zh-CN" altLang="en-US">
              <a:solidFill>
                <a:srgbClr val="800000"/>
              </a:solidFill>
            </a:endParaRPr>
          </a:p>
          <a:p>
            <a:pPr eaLnBrk="1" hangingPunct="1">
              <a:defRPr/>
            </a:pPr>
            <a:r>
              <a:rPr lang="zh-CN" altLang="en-US">
                <a:solidFill>
                  <a:srgbClr val="800000"/>
                </a:solidFill>
              </a:rPr>
              <a:t>      </a:t>
            </a:r>
            <a:r>
              <a:rPr lang="en-US" altLang="zh-CN">
                <a:solidFill>
                  <a:srgbClr val="800000"/>
                </a:solidFill>
              </a:rPr>
              <a:t>TElemType       data;</a:t>
            </a:r>
          </a:p>
          <a:p>
            <a:pPr eaLnBrk="1" hangingPunct="1">
              <a:defRPr/>
            </a:pPr>
            <a:r>
              <a:rPr lang="en-US" altLang="zh-CN">
                <a:solidFill>
                  <a:srgbClr val="800000"/>
                </a:solidFill>
              </a:rPr>
              <a:t>      </a:t>
            </a:r>
            <a:r>
              <a:rPr lang="en-US" altLang="zh-CN" b="1">
                <a:solidFill>
                  <a:srgbClr val="800000"/>
                </a:solidFill>
              </a:rPr>
              <a:t>struct</a:t>
            </a:r>
            <a:r>
              <a:rPr lang="en-US" altLang="zh-CN">
                <a:solidFill>
                  <a:srgbClr val="800000"/>
                </a:solidFill>
              </a:rPr>
              <a:t> TriTNode  </a:t>
            </a:r>
            <a:r>
              <a:rPr lang="en-US" altLang="zh-CN" b="1">
                <a:solidFill>
                  <a:srgbClr val="800000"/>
                </a:solidFill>
              </a:rPr>
              <a:t>*l</a:t>
            </a:r>
            <a:r>
              <a:rPr lang="en-US" altLang="zh-CN">
                <a:solidFill>
                  <a:srgbClr val="800000"/>
                </a:solidFill>
              </a:rPr>
              <a:t>child, </a:t>
            </a:r>
            <a:r>
              <a:rPr lang="en-US" altLang="zh-CN" b="1">
                <a:solidFill>
                  <a:srgbClr val="800000"/>
                </a:solidFill>
              </a:rPr>
              <a:t>*r</a:t>
            </a:r>
            <a:r>
              <a:rPr lang="en-US" altLang="zh-CN">
                <a:solidFill>
                  <a:srgbClr val="800000"/>
                </a:solidFill>
              </a:rPr>
              <a:t>child; </a:t>
            </a:r>
          </a:p>
          <a:p>
            <a:pPr eaLnBrk="1" hangingPunct="1">
              <a:defRPr/>
            </a:pPr>
            <a:r>
              <a:rPr lang="en-US" altLang="zh-CN">
                <a:solidFill>
                  <a:srgbClr val="800000"/>
                </a:solidFill>
              </a:rPr>
              <a:t>                                     // </a:t>
            </a:r>
            <a:r>
              <a:rPr lang="zh-CN" altLang="en-US">
                <a:solidFill>
                  <a:srgbClr val="800000"/>
                </a:solidFill>
                <a:ea typeface="楷体_GB2312" charset="0"/>
              </a:rPr>
              <a:t>左右孩子指针</a:t>
            </a:r>
            <a:endParaRPr lang="zh-CN" altLang="en-US">
              <a:solidFill>
                <a:srgbClr val="800000"/>
              </a:solidFill>
            </a:endParaRPr>
          </a:p>
          <a:p>
            <a:pPr eaLnBrk="1" hangingPunct="1">
              <a:defRPr/>
            </a:pPr>
            <a:r>
              <a:rPr lang="zh-CN" altLang="en-US">
                <a:solidFill>
                  <a:srgbClr val="800000"/>
                </a:solidFill>
              </a:rPr>
              <a:t>      </a:t>
            </a:r>
            <a:r>
              <a:rPr lang="en-US" altLang="zh-CN" b="1">
                <a:solidFill>
                  <a:srgbClr val="800000"/>
                </a:solidFill>
              </a:rPr>
              <a:t>struct </a:t>
            </a:r>
            <a:r>
              <a:rPr lang="en-US" altLang="zh-CN">
                <a:solidFill>
                  <a:srgbClr val="800000"/>
                </a:solidFill>
              </a:rPr>
              <a:t>TriTNode</a:t>
            </a:r>
            <a:r>
              <a:rPr lang="en-US" altLang="zh-CN" b="1">
                <a:solidFill>
                  <a:srgbClr val="800000"/>
                </a:solidFill>
              </a:rPr>
              <a:t>  </a:t>
            </a:r>
            <a:r>
              <a:rPr lang="en-US" altLang="zh-CN">
                <a:solidFill>
                  <a:srgbClr val="FF3300"/>
                </a:solidFill>
              </a:rPr>
              <a:t>*parent</a:t>
            </a:r>
            <a:r>
              <a:rPr lang="en-US" altLang="zh-CN">
                <a:solidFill>
                  <a:srgbClr val="800000"/>
                </a:solidFill>
              </a:rPr>
              <a:t>;  //</a:t>
            </a:r>
            <a:r>
              <a:rPr lang="zh-CN" altLang="zh-CN">
                <a:solidFill>
                  <a:srgbClr val="800000"/>
                </a:solidFill>
                <a:ea typeface="楷体_GB2312" charset="0"/>
              </a:rPr>
              <a:t>双亲指针</a:t>
            </a:r>
            <a:r>
              <a:rPr lang="zh-CN" altLang="en-US">
                <a:solidFill>
                  <a:srgbClr val="800000"/>
                </a:solidFill>
              </a:rPr>
              <a:t> </a:t>
            </a:r>
          </a:p>
          <a:p>
            <a:pPr eaLnBrk="1" hangingPunct="1">
              <a:defRPr/>
            </a:pPr>
            <a:r>
              <a:rPr lang="zh-CN" altLang="en-US">
                <a:solidFill>
                  <a:srgbClr val="800000"/>
                </a:solidFill>
              </a:rPr>
              <a:t>   </a:t>
            </a:r>
            <a:r>
              <a:rPr lang="en-US" altLang="zh-CN" b="1">
                <a:solidFill>
                  <a:srgbClr val="800000"/>
                </a:solidFill>
              </a:rPr>
              <a:t>}</a:t>
            </a:r>
            <a:r>
              <a:rPr lang="en-US" altLang="zh-CN">
                <a:solidFill>
                  <a:srgbClr val="800000"/>
                </a:solidFill>
              </a:rPr>
              <a:t> TriTNode, </a:t>
            </a:r>
            <a:r>
              <a:rPr lang="en-US" altLang="zh-CN" b="1">
                <a:solidFill>
                  <a:srgbClr val="800000"/>
                </a:solidFill>
              </a:rPr>
              <a:t>*</a:t>
            </a:r>
            <a:r>
              <a:rPr lang="en-US" altLang="zh-CN">
                <a:solidFill>
                  <a:srgbClr val="800000"/>
                </a:solidFill>
              </a:rPr>
              <a:t>TriTree;</a:t>
            </a:r>
          </a:p>
        </p:txBody>
      </p:sp>
      <p:sp>
        <p:nvSpPr>
          <p:cNvPr id="88069" name="Text Box 5"/>
          <p:cNvSpPr txBox="1">
            <a:spLocks noChangeArrowheads="1"/>
          </p:cNvSpPr>
          <p:nvPr/>
        </p:nvSpPr>
        <p:spPr bwMode="auto">
          <a:xfrm>
            <a:off x="2743200" y="4724400"/>
            <a:ext cx="5746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3300"/>
                </a:solidFill>
              </a:rPr>
              <a:t>parent</a:t>
            </a:r>
            <a:r>
              <a:rPr lang="en-US" altLang="zh-CN" sz="3600" b="1">
                <a:solidFill>
                  <a:srgbClr val="333399"/>
                </a:solidFill>
              </a:rPr>
              <a:t>  lchild    data    rchild</a:t>
            </a:r>
            <a:endParaRPr lang="en-US" altLang="zh-CN" sz="2400"/>
          </a:p>
        </p:txBody>
      </p:sp>
      <p:sp>
        <p:nvSpPr>
          <p:cNvPr id="88070" name="Rectangle 6"/>
          <p:cNvSpPr>
            <a:spLocks noChangeArrowheads="1"/>
          </p:cNvSpPr>
          <p:nvPr/>
        </p:nvSpPr>
        <p:spPr bwMode="auto">
          <a:xfrm>
            <a:off x="2743200" y="4724400"/>
            <a:ext cx="5791200" cy="609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8071" name="Line 7"/>
          <p:cNvSpPr>
            <a:spLocks noChangeShapeType="1"/>
          </p:cNvSpPr>
          <p:nvPr/>
        </p:nvSpPr>
        <p:spPr bwMode="auto">
          <a:xfrm>
            <a:off x="4267200" y="4724400"/>
            <a:ext cx="1588"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8072" name="Line 8"/>
          <p:cNvSpPr>
            <a:spLocks noChangeShapeType="1"/>
          </p:cNvSpPr>
          <p:nvPr/>
        </p:nvSpPr>
        <p:spPr bwMode="auto">
          <a:xfrm>
            <a:off x="5638800" y="472440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8073" name="Line 9"/>
          <p:cNvSpPr>
            <a:spLocks noChangeShapeType="1"/>
          </p:cNvSpPr>
          <p:nvPr/>
        </p:nvSpPr>
        <p:spPr bwMode="auto">
          <a:xfrm>
            <a:off x="7010400" y="472440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8074" name="Text Box 10"/>
          <p:cNvSpPr txBox="1">
            <a:spLocks noChangeArrowheads="1"/>
          </p:cNvSpPr>
          <p:nvPr/>
        </p:nvSpPr>
        <p:spPr bwMode="auto">
          <a:xfrm>
            <a:off x="839788" y="4735513"/>
            <a:ext cx="1731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333399"/>
                </a:solidFill>
                <a:ea typeface="楷体_GB2312" charset="0"/>
              </a:rPr>
              <a:t>结点结构</a:t>
            </a:r>
            <a:r>
              <a:rPr lang="en-US" altLang="zh-CN" b="1">
                <a:solidFill>
                  <a:srgbClr val="333399"/>
                </a:solidFill>
                <a:ea typeface="楷体_GB2312" charset="0"/>
              </a:rPr>
              <a:t>:</a:t>
            </a:r>
            <a:endParaRPr lang="en-US" altLang="zh-CN"/>
          </a:p>
        </p:txBody>
      </p:sp>
      <p:sp>
        <p:nvSpPr>
          <p:cNvPr id="88076" name="Text Box 12"/>
          <p:cNvSpPr txBox="1">
            <a:spLocks noChangeArrowheads="1"/>
          </p:cNvSpPr>
          <p:nvPr/>
        </p:nvSpPr>
        <p:spPr bwMode="auto">
          <a:xfrm>
            <a:off x="1392238" y="881063"/>
            <a:ext cx="3887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solidFill>
                  <a:srgbClr val="800000"/>
                </a:solidFill>
              </a:rPr>
              <a:t>C </a:t>
            </a:r>
            <a:r>
              <a:rPr lang="zh-CN" altLang="zh-CN" b="1">
                <a:solidFill>
                  <a:srgbClr val="800000"/>
                </a:solidFill>
                <a:latin typeface="楷体_GB2312" charset="0"/>
                <a:ea typeface="楷体_GB2312" charset="0"/>
              </a:rPr>
              <a:t>语言的类型描述如下:</a:t>
            </a:r>
            <a:endParaRPr lang="en-US" altLang="zh-CN"/>
          </a:p>
        </p:txBody>
      </p:sp>
    </p:spTree>
  </p:cSld>
  <p:clrMapOvr>
    <a:masterClrMapping/>
  </p:clrMapOvr>
  <p:transition spd="med">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Text Box 6"/>
          <p:cNvSpPr txBox="1">
            <a:spLocks noChangeArrowheads="1"/>
          </p:cNvSpPr>
          <p:nvPr/>
        </p:nvSpPr>
        <p:spPr bwMode="auto">
          <a:xfrm>
            <a:off x="1365250" y="1524000"/>
            <a:ext cx="38735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5000"/>
              </a:lnSpc>
              <a:defRPr/>
            </a:pPr>
            <a:r>
              <a:rPr lang="en-US" altLang="zh-CN" sz="3200"/>
              <a:t>0</a:t>
            </a:r>
          </a:p>
          <a:p>
            <a:pPr eaLnBrk="1" hangingPunct="1">
              <a:lnSpc>
                <a:spcPct val="105000"/>
              </a:lnSpc>
              <a:defRPr/>
            </a:pPr>
            <a:r>
              <a:rPr lang="en-US" altLang="zh-CN" sz="3200"/>
              <a:t>1</a:t>
            </a:r>
          </a:p>
          <a:p>
            <a:pPr eaLnBrk="1" hangingPunct="1">
              <a:lnSpc>
                <a:spcPct val="105000"/>
              </a:lnSpc>
              <a:defRPr/>
            </a:pPr>
            <a:r>
              <a:rPr lang="en-US" altLang="zh-CN" sz="3200"/>
              <a:t>2</a:t>
            </a:r>
          </a:p>
          <a:p>
            <a:pPr eaLnBrk="1" hangingPunct="1">
              <a:lnSpc>
                <a:spcPct val="105000"/>
              </a:lnSpc>
              <a:defRPr/>
            </a:pPr>
            <a:r>
              <a:rPr lang="en-US" altLang="zh-CN" sz="3200"/>
              <a:t>3</a:t>
            </a:r>
          </a:p>
          <a:p>
            <a:pPr eaLnBrk="1" hangingPunct="1">
              <a:lnSpc>
                <a:spcPct val="105000"/>
              </a:lnSpc>
              <a:defRPr/>
            </a:pPr>
            <a:r>
              <a:rPr lang="en-US" altLang="zh-CN" sz="3200"/>
              <a:t>4</a:t>
            </a:r>
          </a:p>
          <a:p>
            <a:pPr eaLnBrk="1" hangingPunct="1">
              <a:lnSpc>
                <a:spcPct val="105000"/>
              </a:lnSpc>
              <a:defRPr/>
            </a:pPr>
            <a:r>
              <a:rPr lang="en-US" altLang="zh-CN" sz="3200"/>
              <a:t>5</a:t>
            </a:r>
          </a:p>
          <a:p>
            <a:pPr eaLnBrk="1" hangingPunct="1">
              <a:lnSpc>
                <a:spcPct val="105000"/>
              </a:lnSpc>
              <a:defRPr/>
            </a:pPr>
            <a:r>
              <a:rPr lang="en-US" altLang="zh-CN" sz="3200"/>
              <a:t>6</a:t>
            </a:r>
          </a:p>
        </p:txBody>
      </p:sp>
      <p:graphicFrame>
        <p:nvGraphicFramePr>
          <p:cNvPr id="178186" name="Object 10"/>
          <p:cNvGraphicFramePr>
            <a:graphicFrameLocks noChangeAspect="1"/>
          </p:cNvGraphicFramePr>
          <p:nvPr/>
        </p:nvGraphicFramePr>
        <p:xfrm>
          <a:off x="1836738" y="1549400"/>
          <a:ext cx="5630862" cy="4622800"/>
        </p:xfrm>
        <a:graphic>
          <a:graphicData uri="http://schemas.openxmlformats.org/presentationml/2006/ole">
            <mc:AlternateContent xmlns:mc="http://schemas.openxmlformats.org/markup-compatibility/2006">
              <mc:Choice xmlns:v="urn:schemas-microsoft-com:vml" Requires="v">
                <p:oleObj spid="_x0000_s46221" name="文档" r:id="rId4" imgW="5629656" imgH="4620768" progId="Word.Document.8">
                  <p:embed/>
                </p:oleObj>
              </mc:Choice>
              <mc:Fallback>
                <p:oleObj name="文档" r:id="rId4" imgW="5629656" imgH="4620768"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1549400"/>
                        <a:ext cx="5630862"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78187" name="Text Box 11"/>
          <p:cNvSpPr txBox="1">
            <a:spLocks noChangeArrowheads="1"/>
          </p:cNvSpPr>
          <p:nvPr/>
        </p:nvSpPr>
        <p:spPr bwMode="auto">
          <a:xfrm>
            <a:off x="4953000" y="1219200"/>
            <a:ext cx="2457450" cy="666750"/>
          </a:xfrm>
          <a:prstGeom prst="rect">
            <a:avLst/>
          </a:prstGeom>
          <a:noFill/>
          <a:ln w="254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solidFill>
                  <a:schemeClr val="bg2"/>
                </a:solidFill>
              </a:rPr>
              <a:t> data  parent</a:t>
            </a:r>
            <a:endParaRPr lang="en-US" altLang="zh-CN" sz="2400"/>
          </a:p>
        </p:txBody>
      </p:sp>
      <p:sp>
        <p:nvSpPr>
          <p:cNvPr id="178191" name="Text Box 15"/>
          <p:cNvSpPr txBox="1">
            <a:spLocks noChangeArrowheads="1"/>
          </p:cNvSpPr>
          <p:nvPr/>
        </p:nvSpPr>
        <p:spPr bwMode="auto">
          <a:xfrm>
            <a:off x="6015038" y="555625"/>
            <a:ext cx="1725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chemeClr val="bg2"/>
                </a:solidFill>
                <a:ea typeface="楷体_GB2312" charset="0"/>
              </a:rPr>
              <a:t>结点结构</a:t>
            </a:r>
            <a:r>
              <a:rPr lang="en-US" altLang="zh-CN" b="1">
                <a:solidFill>
                  <a:schemeClr val="bg2"/>
                </a:solidFill>
                <a:ea typeface="楷体_GB2312" charset="0"/>
              </a:rPr>
              <a:t>:</a:t>
            </a:r>
            <a:endParaRPr lang="en-US" altLang="zh-CN"/>
          </a:p>
        </p:txBody>
      </p:sp>
      <p:sp>
        <p:nvSpPr>
          <p:cNvPr id="178192" name="Text Box 16"/>
          <p:cNvSpPr txBox="1">
            <a:spLocks noChangeArrowheads="1"/>
          </p:cNvSpPr>
          <p:nvPr/>
        </p:nvSpPr>
        <p:spPr bwMode="auto">
          <a:xfrm>
            <a:off x="1122363" y="577850"/>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FF00FF"/>
                </a:solidFill>
                <a:latin typeface="楷体_GB2312" charset="0"/>
                <a:ea typeface="楷体_GB2312" charset="0"/>
              </a:rPr>
              <a:t>3</a:t>
            </a:r>
            <a:r>
              <a:rPr lang="zh-CN" altLang="en-US" b="1">
                <a:solidFill>
                  <a:srgbClr val="FF00FF"/>
                </a:solidFill>
                <a:latin typeface="楷体_GB2312" charset="0"/>
                <a:ea typeface="楷体_GB2312" charset="0"/>
              </a:rPr>
              <a:t>．双亲链表</a:t>
            </a:r>
          </a:p>
        </p:txBody>
      </p:sp>
      <p:sp>
        <p:nvSpPr>
          <p:cNvPr id="178193" name="Text Box 17"/>
          <p:cNvSpPr txBox="1">
            <a:spLocks noChangeArrowheads="1"/>
          </p:cNvSpPr>
          <p:nvPr/>
        </p:nvSpPr>
        <p:spPr bwMode="auto">
          <a:xfrm>
            <a:off x="7391400" y="1219200"/>
            <a:ext cx="1504950" cy="666750"/>
          </a:xfrm>
          <a:prstGeom prst="rect">
            <a:avLst/>
          </a:prstGeom>
          <a:solidFill>
            <a:srgbClr val="CAF2CE"/>
          </a:solidFill>
          <a:ln w="2540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a:solidFill>
                  <a:srgbClr val="FF3300"/>
                </a:solidFill>
              </a:rPr>
              <a:t>LRTag</a:t>
            </a:r>
            <a:endParaRPr lang="en-US" altLang="zh-CN" sz="2400"/>
          </a:p>
        </p:txBody>
      </p:sp>
      <p:sp>
        <p:nvSpPr>
          <p:cNvPr id="178194" name="Line 18"/>
          <p:cNvSpPr>
            <a:spLocks noChangeShapeType="1"/>
          </p:cNvSpPr>
          <p:nvPr/>
        </p:nvSpPr>
        <p:spPr bwMode="auto">
          <a:xfrm>
            <a:off x="6019800" y="12192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8195" name="Text Box 19"/>
          <p:cNvSpPr txBox="1">
            <a:spLocks noChangeArrowheads="1"/>
          </p:cNvSpPr>
          <p:nvPr/>
        </p:nvSpPr>
        <p:spPr bwMode="auto">
          <a:xfrm>
            <a:off x="3298825" y="1447800"/>
            <a:ext cx="587375" cy="3387725"/>
          </a:xfrm>
          <a:prstGeom prst="rect">
            <a:avLst/>
          </a:prstGeom>
          <a:solidFill>
            <a:srgbClr val="CAF2CE">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600" b="1">
                <a:solidFill>
                  <a:srgbClr val="FF3300"/>
                </a:solidFill>
              </a:rPr>
              <a:t>L</a:t>
            </a:r>
          </a:p>
          <a:p>
            <a:pPr eaLnBrk="1" hangingPunct="1">
              <a:defRPr/>
            </a:pPr>
            <a:r>
              <a:rPr lang="en-US" altLang="zh-CN" sz="3600" b="1">
                <a:solidFill>
                  <a:srgbClr val="FF3300"/>
                </a:solidFill>
              </a:rPr>
              <a:t>R</a:t>
            </a:r>
            <a:endParaRPr lang="en-US" altLang="zh-CN" sz="3600">
              <a:solidFill>
                <a:srgbClr val="FF3300"/>
              </a:solidFill>
            </a:endParaRPr>
          </a:p>
          <a:p>
            <a:pPr eaLnBrk="1" hangingPunct="1">
              <a:defRPr/>
            </a:pPr>
            <a:endParaRPr lang="en-US" altLang="zh-CN" sz="3600"/>
          </a:p>
          <a:p>
            <a:pPr eaLnBrk="1" hangingPunct="1">
              <a:defRPr/>
            </a:pPr>
            <a:r>
              <a:rPr lang="en-US" altLang="zh-CN" sz="3600" b="1">
                <a:solidFill>
                  <a:srgbClr val="FF3300"/>
                </a:solidFill>
              </a:rPr>
              <a:t>R</a:t>
            </a:r>
          </a:p>
          <a:p>
            <a:pPr eaLnBrk="1" hangingPunct="1">
              <a:defRPr/>
            </a:pPr>
            <a:r>
              <a:rPr lang="en-US" altLang="zh-CN" sz="3600" b="1">
                <a:solidFill>
                  <a:srgbClr val="FF3300"/>
                </a:solidFill>
              </a:rPr>
              <a:t>R</a:t>
            </a:r>
          </a:p>
          <a:p>
            <a:pPr eaLnBrk="1" hangingPunct="1">
              <a:defRPr/>
            </a:pPr>
            <a:r>
              <a:rPr lang="en-US" altLang="zh-CN" sz="3600" b="1">
                <a:solidFill>
                  <a:srgbClr val="FF3300"/>
                </a:solidFill>
              </a:rPr>
              <a:t>L</a:t>
            </a:r>
            <a:endParaRPr lang="en-US" altLang="zh-CN" sz="2400"/>
          </a:p>
        </p:txBody>
      </p:sp>
    </p:spTree>
  </p:cSld>
  <p:clrMapOvr>
    <a:masterClrMapping/>
  </p:clrMapOvr>
  <p:transition spd="med">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963613" y="873125"/>
            <a:ext cx="6488112"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a:t>   </a:t>
            </a:r>
            <a:r>
              <a:rPr lang="en-US" altLang="zh-CN" b="1"/>
              <a:t>   </a:t>
            </a:r>
            <a:r>
              <a:rPr lang="en-US" altLang="zh-CN" b="1">
                <a:solidFill>
                  <a:srgbClr val="800000"/>
                </a:solidFill>
              </a:rPr>
              <a:t>typedef struct</a:t>
            </a:r>
            <a:r>
              <a:rPr lang="en-US" altLang="zh-CN">
                <a:solidFill>
                  <a:srgbClr val="800000"/>
                </a:solidFill>
              </a:rPr>
              <a:t> </a:t>
            </a:r>
            <a:r>
              <a:rPr lang="en-US" altLang="zh-CN">
                <a:solidFill>
                  <a:srgbClr val="FF3300"/>
                </a:solidFill>
              </a:rPr>
              <a:t>BPTNode</a:t>
            </a:r>
            <a:r>
              <a:rPr lang="en-US" altLang="zh-CN">
                <a:solidFill>
                  <a:srgbClr val="800000"/>
                </a:solidFill>
              </a:rPr>
              <a:t> </a:t>
            </a:r>
            <a:r>
              <a:rPr lang="en-US" altLang="zh-CN" b="1">
                <a:solidFill>
                  <a:srgbClr val="800000"/>
                </a:solidFill>
              </a:rPr>
              <a:t>{ </a:t>
            </a:r>
            <a:r>
              <a:rPr lang="en-US" altLang="zh-CN">
                <a:solidFill>
                  <a:srgbClr val="800000"/>
                </a:solidFill>
              </a:rPr>
              <a:t>// </a:t>
            </a:r>
            <a:r>
              <a:rPr lang="zh-CN" altLang="en-US" b="1">
                <a:solidFill>
                  <a:srgbClr val="FF3300"/>
                </a:solidFill>
                <a:ea typeface="楷体_GB2312" charset="0"/>
              </a:rPr>
              <a:t>结点结构</a:t>
            </a:r>
            <a:endParaRPr lang="zh-CN" altLang="en-US">
              <a:solidFill>
                <a:srgbClr val="800000"/>
              </a:solidFill>
            </a:endParaRPr>
          </a:p>
          <a:p>
            <a:pPr eaLnBrk="1" hangingPunct="1">
              <a:lnSpc>
                <a:spcPct val="120000"/>
              </a:lnSpc>
              <a:defRPr/>
            </a:pPr>
            <a:r>
              <a:rPr lang="zh-CN" altLang="en-US">
                <a:solidFill>
                  <a:srgbClr val="800000"/>
                </a:solidFill>
              </a:rPr>
              <a:t>         </a:t>
            </a:r>
            <a:r>
              <a:rPr lang="en-US" altLang="zh-CN">
                <a:solidFill>
                  <a:srgbClr val="800000"/>
                </a:solidFill>
              </a:rPr>
              <a:t>TElemType  data;</a:t>
            </a:r>
          </a:p>
          <a:p>
            <a:pPr eaLnBrk="1" hangingPunct="1">
              <a:lnSpc>
                <a:spcPct val="120000"/>
              </a:lnSpc>
              <a:defRPr/>
            </a:pPr>
            <a:r>
              <a:rPr lang="en-US" altLang="zh-CN">
                <a:solidFill>
                  <a:srgbClr val="800000"/>
                </a:solidFill>
              </a:rPr>
              <a:t>         </a:t>
            </a:r>
            <a:r>
              <a:rPr lang="en-US" altLang="zh-CN" b="1">
                <a:solidFill>
                  <a:srgbClr val="800000"/>
                </a:solidFill>
              </a:rPr>
              <a:t>int</a:t>
            </a:r>
            <a:r>
              <a:rPr lang="en-US" altLang="zh-CN">
                <a:solidFill>
                  <a:srgbClr val="800000"/>
                </a:solidFill>
              </a:rPr>
              <a:t>  </a:t>
            </a:r>
            <a:r>
              <a:rPr lang="en-US" altLang="zh-CN" b="1">
                <a:solidFill>
                  <a:srgbClr val="800000"/>
                </a:solidFill>
              </a:rPr>
              <a:t>*</a:t>
            </a:r>
            <a:r>
              <a:rPr lang="en-US" altLang="zh-CN">
                <a:solidFill>
                  <a:srgbClr val="800000"/>
                </a:solidFill>
              </a:rPr>
              <a:t>parent;     // </a:t>
            </a:r>
            <a:r>
              <a:rPr lang="zh-CN" altLang="en-US">
                <a:solidFill>
                  <a:srgbClr val="800000"/>
                </a:solidFill>
                <a:ea typeface="楷体_GB2312" charset="0"/>
              </a:rPr>
              <a:t>指向双亲的指针</a:t>
            </a:r>
            <a:endParaRPr lang="zh-CN" altLang="en-US">
              <a:solidFill>
                <a:srgbClr val="800000"/>
              </a:solidFill>
            </a:endParaRPr>
          </a:p>
          <a:p>
            <a:pPr eaLnBrk="1" hangingPunct="1">
              <a:lnSpc>
                <a:spcPct val="120000"/>
              </a:lnSpc>
              <a:defRPr/>
            </a:pPr>
            <a:r>
              <a:rPr lang="zh-CN" altLang="en-US">
                <a:solidFill>
                  <a:srgbClr val="800000"/>
                </a:solidFill>
              </a:rPr>
              <a:t>         </a:t>
            </a:r>
            <a:r>
              <a:rPr lang="en-US" altLang="zh-CN" b="1">
                <a:solidFill>
                  <a:srgbClr val="800000"/>
                </a:solidFill>
              </a:rPr>
              <a:t>char  </a:t>
            </a:r>
            <a:r>
              <a:rPr lang="en-US" altLang="zh-CN">
                <a:solidFill>
                  <a:srgbClr val="800000"/>
                </a:solidFill>
              </a:rPr>
              <a:t>LRTag;    // </a:t>
            </a:r>
            <a:r>
              <a:rPr lang="zh-CN" altLang="en-US">
                <a:solidFill>
                  <a:srgbClr val="800000"/>
                </a:solidFill>
                <a:ea typeface="楷体_GB2312" charset="0"/>
              </a:rPr>
              <a:t>左、右孩子标志域</a:t>
            </a:r>
            <a:endParaRPr lang="zh-CN" altLang="en-US" b="1">
              <a:solidFill>
                <a:srgbClr val="800000"/>
              </a:solidFill>
            </a:endParaRPr>
          </a:p>
          <a:p>
            <a:pPr eaLnBrk="1" hangingPunct="1">
              <a:lnSpc>
                <a:spcPct val="120000"/>
              </a:lnSpc>
              <a:defRPr/>
            </a:pPr>
            <a:r>
              <a:rPr lang="zh-CN" altLang="en-US">
                <a:solidFill>
                  <a:srgbClr val="800000"/>
                </a:solidFill>
              </a:rPr>
              <a:t>    </a:t>
            </a:r>
            <a:r>
              <a:rPr lang="en-US" altLang="zh-CN" b="1">
                <a:solidFill>
                  <a:srgbClr val="800000"/>
                </a:solidFill>
              </a:rPr>
              <a:t>}</a:t>
            </a:r>
            <a:r>
              <a:rPr lang="en-US" altLang="zh-CN">
                <a:solidFill>
                  <a:srgbClr val="800000"/>
                </a:solidFill>
              </a:rPr>
              <a:t> BPTNode</a:t>
            </a:r>
          </a:p>
          <a:p>
            <a:pPr eaLnBrk="1" hangingPunct="1">
              <a:lnSpc>
                <a:spcPct val="120000"/>
              </a:lnSpc>
              <a:defRPr/>
            </a:pPr>
            <a:r>
              <a:rPr lang="en-US" altLang="zh-CN">
                <a:solidFill>
                  <a:srgbClr val="800000"/>
                </a:solidFill>
              </a:rPr>
              <a:t>    </a:t>
            </a:r>
            <a:r>
              <a:rPr lang="en-US" altLang="zh-CN" b="1">
                <a:solidFill>
                  <a:srgbClr val="333399"/>
                </a:solidFill>
              </a:rPr>
              <a:t>typedef struct </a:t>
            </a:r>
            <a:r>
              <a:rPr lang="en-US" altLang="zh-CN">
                <a:solidFill>
                  <a:srgbClr val="6600FF"/>
                </a:solidFill>
              </a:rPr>
              <a:t>BPTree</a:t>
            </a:r>
            <a:r>
              <a:rPr lang="en-US" altLang="zh-CN" b="1">
                <a:solidFill>
                  <a:srgbClr val="333399"/>
                </a:solidFill>
              </a:rPr>
              <a:t>{ </a:t>
            </a:r>
            <a:r>
              <a:rPr lang="en-US" altLang="zh-CN">
                <a:solidFill>
                  <a:srgbClr val="333399"/>
                </a:solidFill>
              </a:rPr>
              <a:t>// </a:t>
            </a:r>
            <a:r>
              <a:rPr lang="zh-CN" altLang="en-US" b="1">
                <a:solidFill>
                  <a:srgbClr val="6600FF"/>
                </a:solidFill>
                <a:ea typeface="楷体_GB2312" charset="0"/>
              </a:rPr>
              <a:t>树结构</a:t>
            </a:r>
            <a:endParaRPr lang="zh-CN" altLang="en-US" b="1">
              <a:solidFill>
                <a:srgbClr val="333399"/>
              </a:solidFill>
            </a:endParaRPr>
          </a:p>
          <a:p>
            <a:pPr eaLnBrk="1" hangingPunct="1">
              <a:lnSpc>
                <a:spcPct val="120000"/>
              </a:lnSpc>
              <a:defRPr/>
            </a:pPr>
            <a:r>
              <a:rPr lang="zh-CN" altLang="en-US" b="1">
                <a:solidFill>
                  <a:srgbClr val="333399"/>
                </a:solidFill>
              </a:rPr>
              <a:t>         </a:t>
            </a:r>
            <a:r>
              <a:rPr lang="en-US" altLang="zh-CN">
                <a:solidFill>
                  <a:srgbClr val="333399"/>
                </a:solidFill>
              </a:rPr>
              <a:t>BPTNode nodes[MAX_TREE_SIZE];</a:t>
            </a:r>
          </a:p>
          <a:p>
            <a:pPr eaLnBrk="1" hangingPunct="1">
              <a:lnSpc>
                <a:spcPct val="120000"/>
              </a:lnSpc>
              <a:defRPr/>
            </a:pPr>
            <a:r>
              <a:rPr lang="en-US" altLang="zh-CN">
                <a:solidFill>
                  <a:srgbClr val="333399"/>
                </a:solidFill>
              </a:rPr>
              <a:t>         </a:t>
            </a:r>
            <a:r>
              <a:rPr lang="en-US" altLang="zh-CN" b="1">
                <a:solidFill>
                  <a:srgbClr val="333399"/>
                </a:solidFill>
              </a:rPr>
              <a:t>int</a:t>
            </a:r>
            <a:r>
              <a:rPr lang="en-US" altLang="zh-CN">
                <a:solidFill>
                  <a:srgbClr val="333399"/>
                </a:solidFill>
              </a:rPr>
              <a:t>  num_node;     // </a:t>
            </a:r>
            <a:r>
              <a:rPr lang="zh-CN" altLang="en-US">
                <a:solidFill>
                  <a:srgbClr val="333399"/>
                </a:solidFill>
                <a:ea typeface="楷体_GB2312" charset="0"/>
              </a:rPr>
              <a:t>结点数目</a:t>
            </a:r>
            <a:endParaRPr lang="zh-CN" altLang="en-US">
              <a:solidFill>
                <a:srgbClr val="333399"/>
              </a:solidFill>
            </a:endParaRPr>
          </a:p>
          <a:p>
            <a:pPr eaLnBrk="1" hangingPunct="1">
              <a:lnSpc>
                <a:spcPct val="120000"/>
              </a:lnSpc>
              <a:defRPr/>
            </a:pPr>
            <a:r>
              <a:rPr lang="zh-CN" altLang="en-US">
                <a:solidFill>
                  <a:srgbClr val="333399"/>
                </a:solidFill>
              </a:rPr>
              <a:t>         </a:t>
            </a:r>
            <a:r>
              <a:rPr lang="en-US" altLang="zh-CN" b="1">
                <a:solidFill>
                  <a:srgbClr val="333399"/>
                </a:solidFill>
              </a:rPr>
              <a:t>int</a:t>
            </a:r>
            <a:r>
              <a:rPr lang="en-US" altLang="zh-CN">
                <a:solidFill>
                  <a:srgbClr val="333399"/>
                </a:solidFill>
              </a:rPr>
              <a:t>  root;                // </a:t>
            </a:r>
            <a:r>
              <a:rPr lang="zh-CN" altLang="zh-CN">
                <a:solidFill>
                  <a:srgbClr val="333399"/>
                </a:solidFill>
                <a:ea typeface="楷体_GB2312" charset="0"/>
              </a:rPr>
              <a:t>根结点的位置</a:t>
            </a:r>
            <a:endParaRPr lang="zh-CN" altLang="en-US">
              <a:solidFill>
                <a:srgbClr val="333399"/>
              </a:solidFill>
            </a:endParaRPr>
          </a:p>
          <a:p>
            <a:pPr eaLnBrk="1" hangingPunct="1">
              <a:lnSpc>
                <a:spcPct val="120000"/>
              </a:lnSpc>
              <a:defRPr/>
            </a:pPr>
            <a:r>
              <a:rPr lang="zh-CN" altLang="en-US">
                <a:solidFill>
                  <a:srgbClr val="333399"/>
                </a:solidFill>
              </a:rPr>
              <a:t>    </a:t>
            </a:r>
            <a:r>
              <a:rPr lang="en-US" altLang="zh-CN" b="1">
                <a:solidFill>
                  <a:srgbClr val="333399"/>
                </a:solidFill>
              </a:rPr>
              <a:t>}</a:t>
            </a:r>
            <a:r>
              <a:rPr lang="en-US" altLang="zh-CN">
                <a:solidFill>
                  <a:srgbClr val="333399"/>
                </a:solidFill>
              </a:rPr>
              <a:t> BPTree</a:t>
            </a:r>
          </a:p>
        </p:txBody>
      </p:sp>
    </p:spTree>
  </p:cSld>
  <p:clrMapOvr>
    <a:masterClrMapping/>
  </p:clrMapOvr>
  <p:transition spd="med">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589088" y="1431925"/>
            <a:ext cx="5791200" cy="2068513"/>
          </a:xfrm>
          <a:prstGeom prst="rect">
            <a:avLst/>
          </a:prstGeom>
          <a:solidFill>
            <a:schemeClr val="accent2">
              <a:alpha val="5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120000"/>
              </a:lnSpc>
              <a:defRPr/>
            </a:pPr>
            <a:r>
              <a:rPr lang="en-US" altLang="zh-CN" sz="3600" b="1">
                <a:solidFill>
                  <a:srgbClr val="008080"/>
                </a:solidFill>
                <a:latin typeface="楷体_GB2312" charset="0"/>
                <a:ea typeface="楷体_GB2312" charset="0"/>
              </a:rPr>
              <a:t>6.3</a:t>
            </a:r>
          </a:p>
          <a:p>
            <a:pPr algn="ctr" eaLnBrk="1" hangingPunct="1">
              <a:lnSpc>
                <a:spcPct val="120000"/>
              </a:lnSpc>
              <a:defRPr/>
            </a:pPr>
            <a:r>
              <a:rPr lang="zh-CN" altLang="en-US" sz="3600" b="1">
                <a:solidFill>
                  <a:srgbClr val="008080"/>
                </a:solidFill>
                <a:latin typeface="楷体_GB2312" charset="0"/>
                <a:ea typeface="楷体_GB2312" charset="0"/>
              </a:rPr>
              <a:t>遍历二叉树和线索二叉树</a:t>
            </a:r>
          </a:p>
          <a:p>
            <a:pPr eaLnBrk="1" hangingPunct="1">
              <a:lnSpc>
                <a:spcPct val="120000"/>
              </a:lnSpc>
              <a:defRPr/>
            </a:pPr>
            <a:endParaRPr lang="zh-CN" altLang="en-US" sz="3600">
              <a:latin typeface="楷体_GB2312" charset="0"/>
              <a:ea typeface="楷体_GB2312" charset="0"/>
            </a:endParaRPr>
          </a:p>
        </p:txBody>
      </p:sp>
    </p:spTree>
  </p:cSld>
  <p:clrMapOvr>
    <a:masterClrMapping/>
  </p:clrMapOvr>
  <p:transition spd="med">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hlinkClick r:id="" action="ppaction://hlinkshowjump?jump=nextslide" highlightClick="1"/>
          </p:cNvPr>
          <p:cNvSpPr txBox="1">
            <a:spLocks noChangeArrowheads="1"/>
          </p:cNvSpPr>
          <p:nvPr/>
        </p:nvSpPr>
        <p:spPr bwMode="auto">
          <a:xfrm>
            <a:off x="1690688" y="1412875"/>
            <a:ext cx="3386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一、问题的提出</a:t>
            </a:r>
            <a:endParaRPr lang="zh-CN" altLang="en-US"/>
          </a:p>
        </p:txBody>
      </p:sp>
      <p:sp>
        <p:nvSpPr>
          <p:cNvPr id="84995" name="Text Box 3">
            <a:hlinkClick r:id="rId2" action="ppaction://hlinksldjump" highlightClick="1"/>
          </p:cNvPr>
          <p:cNvSpPr txBox="1">
            <a:spLocks noChangeArrowheads="1"/>
          </p:cNvSpPr>
          <p:nvPr/>
        </p:nvSpPr>
        <p:spPr bwMode="auto">
          <a:xfrm>
            <a:off x="1690688" y="2240757"/>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66"/>
                </a:solidFill>
                <a:ea typeface="楷体_GB2312" charset="0"/>
              </a:rPr>
              <a:t>二、先左后右的遍历算法</a:t>
            </a:r>
            <a:endParaRPr lang="zh-CN" altLang="en-US">
              <a:solidFill>
                <a:srgbClr val="000066"/>
              </a:solidFill>
            </a:endParaRPr>
          </a:p>
        </p:txBody>
      </p:sp>
      <p:sp>
        <p:nvSpPr>
          <p:cNvPr id="84996" name="Text Box 4">
            <a:hlinkClick r:id="rId3" action="ppaction://hlinksldjump"/>
          </p:cNvPr>
          <p:cNvSpPr txBox="1">
            <a:spLocks noChangeArrowheads="1"/>
          </p:cNvSpPr>
          <p:nvPr/>
        </p:nvSpPr>
        <p:spPr bwMode="auto">
          <a:xfrm>
            <a:off x="1690688" y="3068638"/>
            <a:ext cx="4046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三、算法的递归描述</a:t>
            </a:r>
            <a:endParaRPr lang="zh-CN" altLang="en-US"/>
          </a:p>
        </p:txBody>
      </p:sp>
      <p:sp>
        <p:nvSpPr>
          <p:cNvPr id="84997" name="Text Box 5">
            <a:hlinkClick r:id="rId4" action="ppaction://hlinksldjump"/>
          </p:cNvPr>
          <p:cNvSpPr txBox="1">
            <a:spLocks noChangeArrowheads="1"/>
          </p:cNvSpPr>
          <p:nvPr/>
        </p:nvSpPr>
        <p:spPr bwMode="auto">
          <a:xfrm>
            <a:off x="1690688" y="3896519"/>
            <a:ext cx="561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66"/>
                </a:solidFill>
                <a:ea typeface="楷体_GB2312" charset="0"/>
              </a:rPr>
              <a:t>四、中序遍历算法的非递归描述</a:t>
            </a:r>
            <a:endParaRPr lang="zh-CN" altLang="en-US">
              <a:solidFill>
                <a:srgbClr val="000066"/>
              </a:solidFill>
            </a:endParaRPr>
          </a:p>
        </p:txBody>
      </p:sp>
      <p:sp>
        <p:nvSpPr>
          <p:cNvPr id="84998" name="Text Box 6">
            <a:hlinkClick r:id="rId5" action="ppaction://hlinksldjump"/>
          </p:cNvPr>
          <p:cNvSpPr txBox="1">
            <a:spLocks noChangeArrowheads="1"/>
          </p:cNvSpPr>
          <p:nvPr/>
        </p:nvSpPr>
        <p:spPr bwMode="auto">
          <a:xfrm>
            <a:off x="1690688" y="4724400"/>
            <a:ext cx="475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五</a:t>
            </a:r>
            <a:r>
              <a:rPr lang="zh-CN" altLang="en-US">
                <a:solidFill>
                  <a:srgbClr val="0000FF"/>
                </a:solidFill>
                <a:ea typeface="楷体_GB2312" charset="0"/>
              </a:rPr>
              <a:t>、</a:t>
            </a:r>
            <a:r>
              <a:rPr lang="zh-CN" altLang="en-US" b="1">
                <a:solidFill>
                  <a:srgbClr val="0000FF"/>
                </a:solidFill>
                <a:latin typeface="楷体_GB2312" charset="0"/>
                <a:ea typeface="楷体_GB2312" charset="0"/>
              </a:rPr>
              <a:t>遍历算法的应用举例</a:t>
            </a:r>
            <a:endParaRPr lang="zh-CN" altLang="en-US"/>
          </a:p>
        </p:txBody>
      </p:sp>
      <p:sp>
        <p:nvSpPr>
          <p:cNvPr id="84999" name="Text Box 7"/>
          <p:cNvSpPr txBox="1">
            <a:spLocks noChangeArrowheads="1"/>
          </p:cNvSpPr>
          <p:nvPr/>
        </p:nvSpPr>
        <p:spPr bwMode="auto">
          <a:xfrm>
            <a:off x="755650" y="546100"/>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3200" b="1" i="1">
                <a:solidFill>
                  <a:srgbClr val="FF3300"/>
                </a:solidFill>
                <a:effectLst>
                  <a:outerShdw blurRad="38100" dist="38100" dir="2700000" algn="tl">
                    <a:srgbClr val="000000"/>
                  </a:outerShdw>
                </a:effectLst>
                <a:latin typeface="楷体_GB2312" charset="0"/>
                <a:ea typeface="楷体_GB2312" charset="0"/>
              </a:rPr>
              <a:t>6.3.1  </a:t>
            </a:r>
            <a:r>
              <a:rPr lang="zh-CN" altLang="en-US" sz="3200" b="1" i="1">
                <a:solidFill>
                  <a:srgbClr val="FF3300"/>
                </a:solidFill>
                <a:effectLst>
                  <a:outerShdw blurRad="38100" dist="38100" dir="2700000" algn="tl">
                    <a:srgbClr val="000000"/>
                  </a:outerShdw>
                </a:effectLst>
                <a:latin typeface="楷体_GB2312" charset="0"/>
                <a:ea typeface="楷体_GB2312" charset="0"/>
              </a:rPr>
              <a:t>遍历二叉树</a:t>
            </a:r>
          </a:p>
        </p:txBody>
      </p:sp>
    </p:spTree>
  </p:cSld>
  <p:clrMapOvr>
    <a:masterClrMapping/>
  </p:clrMapOvr>
  <p:transition spd="med">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39750" y="1125538"/>
            <a:ext cx="79930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Aft>
                <a:spcPct val="30000"/>
              </a:spcAft>
              <a:defRPr/>
            </a:pPr>
            <a:r>
              <a:rPr lang="en-US" altLang="zh-CN">
                <a:ea typeface="楷体_GB2312" charset="0"/>
              </a:rPr>
              <a:t>       </a:t>
            </a:r>
            <a:r>
              <a:rPr lang="zh-CN" altLang="en-US">
                <a:ea typeface="楷体_GB2312" charset="0"/>
              </a:rPr>
              <a:t>何谓二叉树的遍历？       </a:t>
            </a:r>
            <a:endParaRPr lang="zh-CN" altLang="en-US">
              <a:solidFill>
                <a:srgbClr val="333399"/>
              </a:solidFill>
              <a:ea typeface="楷体_GB2312" charset="0"/>
            </a:endParaRPr>
          </a:p>
        </p:txBody>
      </p:sp>
      <p:sp>
        <p:nvSpPr>
          <p:cNvPr id="83971" name="Text Box 3"/>
          <p:cNvSpPr txBox="1">
            <a:spLocks noChangeArrowheads="1"/>
          </p:cNvSpPr>
          <p:nvPr/>
        </p:nvSpPr>
        <p:spPr bwMode="auto">
          <a:xfrm>
            <a:off x="539750" y="549275"/>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一、问题的提出</a:t>
            </a:r>
          </a:p>
        </p:txBody>
      </p:sp>
      <p:sp>
        <p:nvSpPr>
          <p:cNvPr id="83972" name="Text Box 4"/>
          <p:cNvSpPr txBox="1">
            <a:spLocks noChangeArrowheads="1"/>
          </p:cNvSpPr>
          <p:nvPr/>
        </p:nvSpPr>
        <p:spPr bwMode="auto">
          <a:xfrm>
            <a:off x="611188" y="2781300"/>
            <a:ext cx="79930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a:ea typeface="楷体_GB2312" charset="0"/>
              </a:rPr>
              <a:t>      “</a:t>
            </a:r>
            <a:r>
              <a:rPr lang="zh-CN" altLang="en-US" b="1">
                <a:solidFill>
                  <a:srgbClr val="CC3300"/>
                </a:solidFill>
                <a:ea typeface="楷体_GB2312" charset="0"/>
              </a:rPr>
              <a:t>访问</a:t>
            </a:r>
            <a:r>
              <a:rPr lang="zh-CN" altLang="en-US">
                <a:ea typeface="楷体_GB2312" charset="0"/>
              </a:rPr>
              <a:t>”的含义可以很广，如：输出结点的信息等。</a:t>
            </a:r>
            <a:endParaRPr lang="zh-CN" altLang="en-US"/>
          </a:p>
        </p:txBody>
      </p:sp>
      <p:sp>
        <p:nvSpPr>
          <p:cNvPr id="83974" name="Text Box 6"/>
          <p:cNvSpPr txBox="1">
            <a:spLocks noChangeArrowheads="1"/>
          </p:cNvSpPr>
          <p:nvPr/>
        </p:nvSpPr>
        <p:spPr bwMode="auto">
          <a:xfrm>
            <a:off x="539750" y="3789363"/>
            <a:ext cx="8208963"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a:ea typeface="楷体_GB2312" charset="0"/>
              </a:rPr>
              <a:t>       </a:t>
            </a:r>
            <a:r>
              <a:rPr lang="en-US" altLang="zh-CN" b="1">
                <a:solidFill>
                  <a:srgbClr val="800000"/>
                </a:solidFill>
                <a:ea typeface="楷体_GB2312" charset="0"/>
              </a:rPr>
              <a:t>“</a:t>
            </a:r>
            <a:r>
              <a:rPr lang="zh-CN" altLang="en-US" b="1">
                <a:solidFill>
                  <a:srgbClr val="CC3300"/>
                </a:solidFill>
                <a:latin typeface="楷体_GB2312" charset="0"/>
                <a:ea typeface="楷体_GB2312" charset="0"/>
              </a:rPr>
              <a:t>遍历</a:t>
            </a:r>
            <a:r>
              <a:rPr lang="zh-CN" altLang="en-US" b="1">
                <a:solidFill>
                  <a:srgbClr val="800000"/>
                </a:solidFill>
                <a:ea typeface="楷体_GB2312" charset="0"/>
              </a:rPr>
              <a:t>”</a:t>
            </a:r>
            <a:r>
              <a:rPr lang="zh-CN" altLang="en-US" b="1">
                <a:solidFill>
                  <a:srgbClr val="800000"/>
                </a:solidFill>
                <a:latin typeface="楷体_GB2312" charset="0"/>
                <a:ea typeface="楷体_GB2312" charset="0"/>
              </a:rPr>
              <a:t>是任何类型均有的操作，对线性结构而言，只有一条搜索路径</a:t>
            </a: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因为每个结点均只有一个后继</a:t>
            </a: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，故不需要另加讨论。而二叉树是非线性结构，每个结点有两个后继，则存在如何遍历即按什么样的</a:t>
            </a:r>
            <a:r>
              <a:rPr lang="zh-CN" altLang="en-US" b="1">
                <a:solidFill>
                  <a:srgbClr val="FF3300"/>
                </a:solidFill>
                <a:latin typeface="楷体_GB2312" charset="0"/>
                <a:ea typeface="楷体_GB2312" charset="0"/>
              </a:rPr>
              <a:t>搜索路径</a:t>
            </a:r>
            <a:r>
              <a:rPr lang="zh-CN" altLang="en-US" b="1">
                <a:solidFill>
                  <a:srgbClr val="800000"/>
                </a:solidFill>
                <a:latin typeface="楷体_GB2312" charset="0"/>
                <a:ea typeface="楷体_GB2312" charset="0"/>
              </a:rPr>
              <a:t>遍历的问题。</a:t>
            </a:r>
          </a:p>
        </p:txBody>
      </p:sp>
      <p:sp>
        <p:nvSpPr>
          <p:cNvPr id="83975" name="Text Box 7"/>
          <p:cNvSpPr txBox="1">
            <a:spLocks noChangeArrowheads="1"/>
          </p:cNvSpPr>
          <p:nvPr/>
        </p:nvSpPr>
        <p:spPr bwMode="auto">
          <a:xfrm>
            <a:off x="466725" y="1676400"/>
            <a:ext cx="81375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Aft>
                <a:spcPct val="30000"/>
              </a:spcAft>
              <a:defRPr/>
            </a:pPr>
            <a:r>
              <a:rPr lang="en-US" altLang="zh-CN">
                <a:solidFill>
                  <a:srgbClr val="333399"/>
                </a:solidFill>
                <a:ea typeface="楷体_GB2312" charset="0"/>
              </a:rPr>
              <a:t>        </a:t>
            </a:r>
            <a:r>
              <a:rPr lang="zh-CN" altLang="en-US">
                <a:solidFill>
                  <a:srgbClr val="333399"/>
                </a:solidFill>
                <a:ea typeface="楷体_GB2312" charset="0"/>
              </a:rPr>
              <a:t>顺着某一条搜索路径</a:t>
            </a:r>
            <a:r>
              <a:rPr lang="zh-CN" altLang="en-US" b="1">
                <a:solidFill>
                  <a:srgbClr val="6600FF"/>
                </a:solidFill>
                <a:ea typeface="楷体_GB2312" charset="0"/>
              </a:rPr>
              <a:t>巡访</a:t>
            </a:r>
            <a:r>
              <a:rPr lang="zh-CN" altLang="en-US">
                <a:solidFill>
                  <a:srgbClr val="333399"/>
                </a:solidFill>
                <a:ea typeface="楷体_GB2312" charset="0"/>
              </a:rPr>
              <a:t>二叉树中的结点，使得每个结点</a:t>
            </a:r>
            <a:r>
              <a:rPr lang="zh-CN" altLang="en-US" b="1">
                <a:solidFill>
                  <a:srgbClr val="6600FF"/>
                </a:solidFill>
                <a:ea typeface="楷体_GB2312" charset="0"/>
              </a:rPr>
              <a:t>均被访问一次</a:t>
            </a:r>
            <a:r>
              <a:rPr lang="zh-CN" altLang="en-US">
                <a:solidFill>
                  <a:srgbClr val="333399"/>
                </a:solidFill>
                <a:ea typeface="楷体_GB2312" charset="0"/>
              </a:rPr>
              <a:t>，而且</a:t>
            </a:r>
            <a:r>
              <a:rPr lang="zh-CN" altLang="en-US" b="1">
                <a:solidFill>
                  <a:srgbClr val="6600FF"/>
                </a:solidFill>
                <a:ea typeface="楷体_GB2312" charset="0"/>
              </a:rPr>
              <a:t>仅被访问一次</a:t>
            </a:r>
            <a:r>
              <a:rPr lang="zh-CN" altLang="en-US">
                <a:solidFill>
                  <a:srgbClr val="333399"/>
                </a:solidFill>
                <a:ea typeface="楷体_GB2312" charset="0"/>
              </a:rPr>
              <a:t>。</a:t>
            </a:r>
          </a:p>
        </p:txBody>
      </p:sp>
    </p:spTree>
  </p:cSld>
  <p:clrMapOvr>
    <a:masterClrMapping/>
  </p:clrMapOvr>
  <p:transition spd="med">
    <p:pull dir="d"/>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Rectangle 1026"/>
          <p:cNvSpPr>
            <a:spLocks noGrp="1" noChangeArrowheads="1"/>
          </p:cNvSpPr>
          <p:nvPr>
            <p:ph type="title" idx="4294967295"/>
          </p:nvPr>
        </p:nvSpPr>
        <p:spPr>
          <a:xfrm>
            <a:off x="750888" y="827088"/>
            <a:ext cx="7772400" cy="792162"/>
          </a:xfrm>
        </p:spPr>
        <p:txBody>
          <a:bodyPr/>
          <a:lstStyle/>
          <a:p>
            <a:pPr algn="just" eaLnBrk="1" hangingPunct="1">
              <a:lnSpc>
                <a:spcPct val="110000"/>
              </a:lnSpc>
            </a:pPr>
            <a:r>
              <a:rPr lang="en-US" altLang="zh-CN" sz="2800" b="1">
                <a:solidFill>
                  <a:srgbClr val="003300"/>
                </a:solidFill>
                <a:ea typeface="楷体_GB2312" charset="0"/>
              </a:rPr>
              <a:t>      </a:t>
            </a:r>
            <a:r>
              <a:rPr lang="zh-CN" altLang="en-US" sz="2800" b="1">
                <a:solidFill>
                  <a:srgbClr val="003300"/>
                </a:solidFill>
                <a:ea typeface="楷体_GB2312" charset="0"/>
              </a:rPr>
              <a:t>对“二叉树”而言，可以有三条搜索路径：</a:t>
            </a:r>
            <a:endParaRPr lang="zh-CN" altLang="en-US" sz="2800">
              <a:ea typeface="楷体_GB2312" charset="0"/>
            </a:endParaRPr>
          </a:p>
        </p:txBody>
      </p:sp>
      <p:sp>
        <p:nvSpPr>
          <p:cNvPr id="81923" name="Rectangle 1027"/>
          <p:cNvSpPr>
            <a:spLocks noGrp="1" noChangeArrowheads="1"/>
          </p:cNvSpPr>
          <p:nvPr>
            <p:ph type="body" idx="4294967295"/>
          </p:nvPr>
        </p:nvSpPr>
        <p:spPr>
          <a:xfrm>
            <a:off x="900113" y="1700213"/>
            <a:ext cx="7848600" cy="1652587"/>
          </a:xfrm>
        </p:spPr>
        <p:txBody>
          <a:bodyPr/>
          <a:lstStyle/>
          <a:p>
            <a:pPr algn="just" eaLnBrk="1" hangingPunct="1">
              <a:lnSpc>
                <a:spcPct val="110000"/>
              </a:lnSpc>
            </a:pPr>
            <a:r>
              <a:rPr lang="en-US" altLang="zh-CN" sz="2800">
                <a:ea typeface="楷体_GB2312" charset="0"/>
              </a:rPr>
              <a:t>1</a:t>
            </a:r>
            <a:r>
              <a:rPr lang="zh-CN" altLang="en-US" sz="2800">
                <a:ea typeface="楷体_GB2312" charset="0"/>
              </a:rPr>
              <a:t>．</a:t>
            </a:r>
            <a:r>
              <a:rPr lang="zh-CN" altLang="en-US" sz="2800" b="1">
                <a:solidFill>
                  <a:srgbClr val="800000"/>
                </a:solidFill>
                <a:ea typeface="楷体_GB2312" charset="0"/>
              </a:rPr>
              <a:t>先上后下</a:t>
            </a:r>
            <a:r>
              <a:rPr lang="zh-CN" altLang="en-US" sz="2800">
                <a:ea typeface="楷体_GB2312" charset="0"/>
              </a:rPr>
              <a:t>的按层次遍历；</a:t>
            </a:r>
          </a:p>
          <a:p>
            <a:pPr algn="just" eaLnBrk="1" hangingPunct="1">
              <a:lnSpc>
                <a:spcPct val="110000"/>
              </a:lnSpc>
            </a:pPr>
            <a:r>
              <a:rPr lang="en-US" altLang="zh-CN" sz="2800">
                <a:ea typeface="楷体_GB2312" charset="0"/>
              </a:rPr>
              <a:t>2</a:t>
            </a:r>
            <a:r>
              <a:rPr lang="zh-CN" altLang="en-US" sz="2800">
                <a:ea typeface="楷体_GB2312" charset="0"/>
              </a:rPr>
              <a:t>．</a:t>
            </a:r>
            <a:r>
              <a:rPr lang="zh-CN" altLang="en-US" sz="2800" b="1">
                <a:solidFill>
                  <a:srgbClr val="800000"/>
                </a:solidFill>
                <a:ea typeface="楷体_GB2312" charset="0"/>
              </a:rPr>
              <a:t>先左</a:t>
            </a:r>
            <a:r>
              <a:rPr lang="zh-CN" altLang="en-US" sz="2800">
                <a:ea typeface="楷体_GB2312" charset="0"/>
              </a:rPr>
              <a:t>（子树）</a:t>
            </a:r>
            <a:r>
              <a:rPr lang="zh-CN" altLang="en-US" sz="2800" b="1">
                <a:solidFill>
                  <a:srgbClr val="800000"/>
                </a:solidFill>
                <a:ea typeface="楷体_GB2312" charset="0"/>
              </a:rPr>
              <a:t>后右</a:t>
            </a:r>
            <a:r>
              <a:rPr lang="zh-CN" altLang="en-US" sz="2800">
                <a:ea typeface="楷体_GB2312" charset="0"/>
              </a:rPr>
              <a:t>（子树）的遍历；</a:t>
            </a:r>
          </a:p>
          <a:p>
            <a:pPr algn="just" eaLnBrk="1" hangingPunct="1">
              <a:lnSpc>
                <a:spcPct val="110000"/>
              </a:lnSpc>
            </a:pPr>
            <a:r>
              <a:rPr lang="en-US" altLang="zh-CN" sz="2800">
                <a:ea typeface="楷体_GB2312" charset="0"/>
              </a:rPr>
              <a:t>3</a:t>
            </a:r>
            <a:r>
              <a:rPr lang="zh-CN" altLang="en-US" sz="2800">
                <a:ea typeface="楷体_GB2312" charset="0"/>
              </a:rPr>
              <a:t>．</a:t>
            </a:r>
            <a:r>
              <a:rPr lang="zh-CN" altLang="en-US" sz="2800" b="1">
                <a:solidFill>
                  <a:srgbClr val="800000"/>
                </a:solidFill>
                <a:ea typeface="楷体_GB2312" charset="0"/>
              </a:rPr>
              <a:t>先右</a:t>
            </a:r>
            <a:r>
              <a:rPr lang="zh-CN" altLang="en-US" sz="2800">
                <a:ea typeface="楷体_GB2312" charset="0"/>
              </a:rPr>
              <a:t>（子树）</a:t>
            </a:r>
            <a:r>
              <a:rPr lang="zh-CN" altLang="en-US" sz="2800" b="1">
                <a:solidFill>
                  <a:srgbClr val="800000"/>
                </a:solidFill>
                <a:ea typeface="楷体_GB2312" charset="0"/>
              </a:rPr>
              <a:t>后左</a:t>
            </a:r>
            <a:r>
              <a:rPr lang="zh-CN" altLang="en-US" sz="2800">
                <a:ea typeface="楷体_GB2312" charset="0"/>
              </a:rPr>
              <a:t>（子树）的遍历。</a:t>
            </a:r>
          </a:p>
        </p:txBody>
      </p:sp>
    </p:spTree>
  </p:cSld>
  <p:clrMapOvr>
    <a:masterClrMapping/>
  </p:clrMapOvr>
  <p:transition spd="med">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55650" y="692150"/>
            <a:ext cx="446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二、先左后右的遍历算法</a:t>
            </a:r>
            <a:endParaRPr lang="zh-CN" altLang="en-US"/>
          </a:p>
        </p:txBody>
      </p:sp>
      <p:sp>
        <p:nvSpPr>
          <p:cNvPr id="80899" name="Text Box 3"/>
          <p:cNvSpPr txBox="1">
            <a:spLocks noChangeArrowheads="1"/>
          </p:cNvSpPr>
          <p:nvPr/>
        </p:nvSpPr>
        <p:spPr bwMode="auto">
          <a:xfrm>
            <a:off x="2210023" y="1844675"/>
            <a:ext cx="4100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CC3300"/>
                </a:solidFill>
                <a:ea typeface="楷体_GB2312" charset="0"/>
              </a:rPr>
              <a:t>先</a:t>
            </a:r>
            <a:r>
              <a:rPr lang="zh-CN" altLang="en-US" dirty="0">
                <a:ea typeface="楷体_GB2312" charset="0"/>
              </a:rPr>
              <a:t>（根）序的遍历算法</a:t>
            </a:r>
          </a:p>
        </p:txBody>
      </p:sp>
      <p:sp>
        <p:nvSpPr>
          <p:cNvPr id="80900" name="Text Box 4"/>
          <p:cNvSpPr txBox="1">
            <a:spLocks noChangeArrowheads="1"/>
          </p:cNvSpPr>
          <p:nvPr/>
        </p:nvSpPr>
        <p:spPr bwMode="auto">
          <a:xfrm>
            <a:off x="2210023" y="3063875"/>
            <a:ext cx="4100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CC3300"/>
                </a:solidFill>
                <a:ea typeface="楷体_GB2312" charset="0"/>
              </a:rPr>
              <a:t>中</a:t>
            </a:r>
            <a:r>
              <a:rPr lang="zh-CN" altLang="en-US" dirty="0">
                <a:ea typeface="楷体_GB2312" charset="0"/>
              </a:rPr>
              <a:t>（根）序的遍历算法</a:t>
            </a:r>
            <a:endParaRPr lang="zh-CN" altLang="en-US" dirty="0"/>
          </a:p>
        </p:txBody>
      </p:sp>
      <p:sp>
        <p:nvSpPr>
          <p:cNvPr id="80901" name="Text Box 5"/>
          <p:cNvSpPr txBox="1">
            <a:spLocks noChangeArrowheads="1"/>
          </p:cNvSpPr>
          <p:nvPr/>
        </p:nvSpPr>
        <p:spPr bwMode="auto">
          <a:xfrm>
            <a:off x="2195736" y="4283075"/>
            <a:ext cx="425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CC3300"/>
                </a:solidFill>
                <a:ea typeface="楷体_GB2312" charset="0"/>
              </a:rPr>
              <a:t>后</a:t>
            </a:r>
            <a:r>
              <a:rPr lang="zh-CN" altLang="en-US">
                <a:ea typeface="楷体_GB2312" charset="0"/>
              </a:rPr>
              <a:t>（根）序的遍历算法</a:t>
            </a:r>
            <a:endParaRPr lang="zh-CN" altLang="en-US"/>
          </a:p>
        </p:txBody>
      </p:sp>
    </p:spTree>
  </p:cSld>
  <p:clrMapOvr>
    <a:masterClrMapping/>
  </p:clrMapOvr>
  <p:transition spd="med">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hlinkClick r:id="" action="ppaction://hlinkshowjump?jump=previousslide"/>
          </p:cNvPr>
          <p:cNvSpPr txBox="1">
            <a:spLocks noChangeArrowheads="1"/>
          </p:cNvSpPr>
          <p:nvPr/>
        </p:nvSpPr>
        <p:spPr bwMode="auto">
          <a:xfrm>
            <a:off x="1331913" y="1700213"/>
            <a:ext cx="59626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50000"/>
              </a:lnSpc>
              <a:defRPr/>
            </a:pPr>
            <a:r>
              <a:rPr lang="en-US" altLang="zh-CN">
                <a:ea typeface="楷体_GB2312" charset="0"/>
              </a:rPr>
              <a:t> </a:t>
            </a:r>
            <a:r>
              <a:rPr lang="zh-CN" altLang="en-US">
                <a:solidFill>
                  <a:srgbClr val="CC6600"/>
                </a:solidFill>
                <a:ea typeface="楷体_GB2312" charset="0"/>
              </a:rPr>
              <a:t>若二叉树为空树，则空操作；否则，</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1</a:t>
            </a:r>
            <a:r>
              <a:rPr lang="zh-CN" altLang="en-US">
                <a:solidFill>
                  <a:srgbClr val="CC6600"/>
                </a:solidFill>
                <a:ea typeface="楷体_GB2312" charset="0"/>
              </a:rPr>
              <a:t>）访问根结点；</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2</a:t>
            </a:r>
            <a:r>
              <a:rPr lang="zh-CN" altLang="en-US">
                <a:solidFill>
                  <a:srgbClr val="CC6600"/>
                </a:solidFill>
                <a:ea typeface="楷体_GB2312" charset="0"/>
              </a:rPr>
              <a:t>）先序遍历左子树；（递归）</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3</a:t>
            </a:r>
            <a:r>
              <a:rPr lang="zh-CN" altLang="en-US">
                <a:solidFill>
                  <a:srgbClr val="CC6600"/>
                </a:solidFill>
                <a:ea typeface="楷体_GB2312" charset="0"/>
              </a:rPr>
              <a:t>）先序遍历右子树。（递归）</a:t>
            </a:r>
            <a:endParaRPr lang="zh-CN" altLang="en-US">
              <a:solidFill>
                <a:srgbClr val="CC6600"/>
              </a:solidFill>
            </a:endParaRPr>
          </a:p>
        </p:txBody>
      </p:sp>
      <p:pic>
        <p:nvPicPr>
          <p:cNvPr id="53250" name="Picture 3" descr="Green 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10556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4"/>
          <p:cNvSpPr txBox="1">
            <a:spLocks noChangeArrowheads="1"/>
          </p:cNvSpPr>
          <p:nvPr/>
        </p:nvSpPr>
        <p:spPr bwMode="auto">
          <a:xfrm>
            <a:off x="1916113" y="908050"/>
            <a:ext cx="4456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CC3300"/>
                </a:solidFill>
                <a:ea typeface="楷体_GB2312" charset="0"/>
              </a:rPr>
              <a:t>先（根）序的遍历算法：</a:t>
            </a:r>
            <a:endParaRPr lang="zh-CN" altLang="en-US">
              <a:solidFill>
                <a:srgbClr val="CC3300"/>
              </a:solidFill>
              <a:ea typeface="楷体_GB2312" charset="0"/>
            </a:endParaRPr>
          </a:p>
        </p:txBody>
      </p:sp>
    </p:spTree>
  </p:cSld>
  <p:clrMapOvr>
    <a:masterClrMapping/>
  </p:clrMapOvr>
  <p:transition spd="med">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hlinkClick r:id="rId2" action="ppaction://hlinksldjump"/>
          </p:cNvPr>
          <p:cNvSpPr txBox="1">
            <a:spLocks noChangeArrowheads="1"/>
          </p:cNvSpPr>
          <p:nvPr/>
        </p:nvSpPr>
        <p:spPr bwMode="auto">
          <a:xfrm>
            <a:off x="1476375" y="1700213"/>
            <a:ext cx="60515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50000"/>
              </a:lnSpc>
              <a:defRPr/>
            </a:pPr>
            <a:r>
              <a:rPr lang="en-US" altLang="zh-CN">
                <a:ea typeface="楷体_GB2312" charset="0"/>
              </a:rPr>
              <a:t>  </a:t>
            </a:r>
            <a:r>
              <a:rPr lang="zh-CN" altLang="en-US">
                <a:solidFill>
                  <a:srgbClr val="CC6600"/>
                </a:solidFill>
                <a:ea typeface="楷体_GB2312" charset="0"/>
              </a:rPr>
              <a:t>若二叉树为空树，则空操作；否则，</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1</a:t>
            </a:r>
            <a:r>
              <a:rPr lang="zh-CN" altLang="en-US">
                <a:solidFill>
                  <a:srgbClr val="CC6600"/>
                </a:solidFill>
                <a:ea typeface="楷体_GB2312" charset="0"/>
              </a:rPr>
              <a:t>）中序遍历左子树；（递归）</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2</a:t>
            </a:r>
            <a:r>
              <a:rPr lang="zh-CN" altLang="en-US">
                <a:solidFill>
                  <a:srgbClr val="CC6600"/>
                </a:solidFill>
                <a:ea typeface="楷体_GB2312" charset="0"/>
              </a:rPr>
              <a:t>）访问根结点；</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3</a:t>
            </a:r>
            <a:r>
              <a:rPr lang="zh-CN" altLang="en-US">
                <a:solidFill>
                  <a:srgbClr val="CC6600"/>
                </a:solidFill>
                <a:ea typeface="楷体_GB2312" charset="0"/>
              </a:rPr>
              <a:t>）中序遍历右子树。（递归）</a:t>
            </a:r>
            <a:endParaRPr lang="zh-CN" altLang="en-US">
              <a:solidFill>
                <a:srgbClr val="CC6600"/>
              </a:solidFill>
            </a:endParaRPr>
          </a:p>
        </p:txBody>
      </p:sp>
      <p:pic>
        <p:nvPicPr>
          <p:cNvPr id="54274" name="Picture 3" descr="Green 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18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4"/>
          <p:cNvSpPr txBox="1">
            <a:spLocks noChangeArrowheads="1"/>
          </p:cNvSpPr>
          <p:nvPr/>
        </p:nvSpPr>
        <p:spPr bwMode="auto">
          <a:xfrm>
            <a:off x="2217738" y="1052513"/>
            <a:ext cx="4370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CC3300"/>
                </a:solidFill>
                <a:ea typeface="楷体_GB2312" charset="0"/>
              </a:rPr>
              <a:t>中（根）序的遍历算法：</a:t>
            </a:r>
            <a:endParaRPr lang="zh-CN" altLang="en-US" b="1"/>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09600" y="971550"/>
            <a:ext cx="2522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a:ea typeface="楷体_GB2312" charset="0"/>
              </a:rPr>
              <a:t> </a:t>
            </a:r>
            <a:r>
              <a:rPr lang="zh-CN" altLang="en-US" sz="3200" b="1">
                <a:solidFill>
                  <a:srgbClr val="FF0000"/>
                </a:solidFill>
                <a:ea typeface="楷体_GB2312" charset="0"/>
              </a:rPr>
              <a:t>基本操作：</a:t>
            </a:r>
            <a:endParaRPr lang="zh-CN" altLang="en-US" sz="3200"/>
          </a:p>
        </p:txBody>
      </p:sp>
      <p:sp>
        <p:nvSpPr>
          <p:cNvPr id="29699" name="Text Box 3">
            <a:hlinkClick r:id="" action="ppaction://hlinkshowjump?jump=nextslide"/>
          </p:cNvPr>
          <p:cNvSpPr txBox="1">
            <a:spLocks noChangeArrowheads="1"/>
          </p:cNvSpPr>
          <p:nvPr/>
        </p:nvSpPr>
        <p:spPr bwMode="auto">
          <a:xfrm>
            <a:off x="3059113" y="1773238"/>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CC6600"/>
                </a:solidFill>
                <a:latin typeface="楷体_GB2312" charset="0"/>
                <a:ea typeface="楷体_GB2312" charset="0"/>
              </a:rPr>
              <a:t>查  找  类</a:t>
            </a:r>
            <a:endParaRPr lang="zh-CN" altLang="en-US" b="1" dirty="0">
              <a:solidFill>
                <a:schemeClr val="bg2"/>
              </a:solidFill>
              <a:latin typeface="楷体_GB2312" charset="0"/>
              <a:ea typeface="楷体_GB2312" charset="0"/>
            </a:endParaRPr>
          </a:p>
        </p:txBody>
      </p:sp>
      <p:sp>
        <p:nvSpPr>
          <p:cNvPr id="29700" name="Text Box 4">
            <a:hlinkClick r:id="rId2" action="ppaction://hlinksldjump"/>
          </p:cNvPr>
          <p:cNvSpPr txBox="1">
            <a:spLocks noChangeArrowheads="1"/>
          </p:cNvSpPr>
          <p:nvPr/>
        </p:nvSpPr>
        <p:spPr bwMode="auto">
          <a:xfrm>
            <a:off x="3059113" y="2599859"/>
            <a:ext cx="16914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dirty="0">
                <a:solidFill>
                  <a:srgbClr val="CC6600"/>
                </a:solidFill>
                <a:latin typeface="楷体_GB2312" charset="0"/>
                <a:ea typeface="楷体_GB2312" charset="0"/>
              </a:rPr>
              <a:t>插  入  类</a:t>
            </a:r>
            <a:endParaRPr lang="zh-CN" altLang="en-US" dirty="0">
              <a:latin typeface="楷体_GB2312" charset="0"/>
              <a:ea typeface="楷体_GB2312" charset="0"/>
            </a:endParaRPr>
          </a:p>
        </p:txBody>
      </p:sp>
      <p:sp>
        <p:nvSpPr>
          <p:cNvPr id="29701" name="Text Box 5">
            <a:hlinkClick r:id="rId3" action="ppaction://hlinksldjump"/>
          </p:cNvPr>
          <p:cNvSpPr txBox="1">
            <a:spLocks noChangeArrowheads="1"/>
          </p:cNvSpPr>
          <p:nvPr/>
        </p:nvSpPr>
        <p:spPr bwMode="auto">
          <a:xfrm>
            <a:off x="3059113" y="3430588"/>
            <a:ext cx="2128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CC6600"/>
                </a:solidFill>
                <a:latin typeface="楷体_GB2312" charset="0"/>
                <a:ea typeface="楷体_GB2312" charset="0"/>
              </a:rPr>
              <a:t>删  除  类</a:t>
            </a:r>
            <a:endParaRPr lang="zh-CN" altLang="en-US" dirty="0">
              <a:latin typeface="楷体_GB2312" charset="0"/>
              <a:ea typeface="楷体_GB2312" charset="0"/>
            </a:endParaRPr>
          </a:p>
        </p:txBody>
      </p:sp>
    </p:spTree>
  </p:cSld>
  <p:clrMapOvr>
    <a:masterClrMapping/>
  </p:clrMapOvr>
  <p:transition spd="med">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hlinkClick r:id="rId2" action="ppaction://hlinksldjump"/>
          </p:cNvPr>
          <p:cNvSpPr txBox="1">
            <a:spLocks noChangeArrowheads="1"/>
          </p:cNvSpPr>
          <p:nvPr/>
        </p:nvSpPr>
        <p:spPr bwMode="auto">
          <a:xfrm>
            <a:off x="1374775" y="1628775"/>
            <a:ext cx="60515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50000"/>
              </a:lnSpc>
              <a:defRPr/>
            </a:pPr>
            <a:r>
              <a:rPr lang="en-US" altLang="zh-CN">
                <a:ea typeface="楷体_GB2312" charset="0"/>
              </a:rPr>
              <a:t>  </a:t>
            </a:r>
            <a:r>
              <a:rPr lang="zh-CN" altLang="en-US">
                <a:solidFill>
                  <a:srgbClr val="CC6600"/>
                </a:solidFill>
                <a:ea typeface="楷体_GB2312" charset="0"/>
              </a:rPr>
              <a:t>若二叉树为空树，则空操作；否则，</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1</a:t>
            </a:r>
            <a:r>
              <a:rPr lang="zh-CN" altLang="en-US">
                <a:solidFill>
                  <a:srgbClr val="CC6600"/>
                </a:solidFill>
                <a:ea typeface="楷体_GB2312" charset="0"/>
              </a:rPr>
              <a:t>）后序遍历左子树；（递归）</a:t>
            </a: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2</a:t>
            </a:r>
            <a:r>
              <a:rPr lang="zh-CN" altLang="en-US">
                <a:solidFill>
                  <a:srgbClr val="CC6600"/>
                </a:solidFill>
                <a:ea typeface="楷体_GB2312" charset="0"/>
              </a:rPr>
              <a:t>）后序遍历右子树；（递归）</a:t>
            </a:r>
            <a:endParaRPr lang="zh-CN" altLang="en-US">
              <a:solidFill>
                <a:srgbClr val="CC6600"/>
              </a:solidFill>
              <a:ea typeface="楷体_GB2312" charset="0"/>
              <a:hlinkClick r:id="" action="ppaction://hlinkshowjump?jump=nextslide"/>
            </a:endParaRPr>
          </a:p>
          <a:p>
            <a:pPr eaLnBrk="1" hangingPunct="1">
              <a:lnSpc>
                <a:spcPct val="150000"/>
              </a:lnSpc>
              <a:defRPr/>
            </a:pPr>
            <a:r>
              <a:rPr lang="zh-CN" altLang="en-US">
                <a:solidFill>
                  <a:srgbClr val="CC6600"/>
                </a:solidFill>
                <a:ea typeface="楷体_GB2312" charset="0"/>
              </a:rPr>
              <a:t>（</a:t>
            </a:r>
            <a:r>
              <a:rPr lang="en-US" altLang="zh-CN">
                <a:solidFill>
                  <a:srgbClr val="CC6600"/>
                </a:solidFill>
                <a:ea typeface="楷体_GB2312" charset="0"/>
              </a:rPr>
              <a:t>3</a:t>
            </a:r>
            <a:r>
              <a:rPr lang="zh-CN" altLang="en-US">
                <a:solidFill>
                  <a:srgbClr val="CC6600"/>
                </a:solidFill>
                <a:ea typeface="楷体_GB2312" charset="0"/>
              </a:rPr>
              <a:t>）访问根结点。</a:t>
            </a:r>
            <a:endParaRPr lang="zh-CN" altLang="en-US">
              <a:solidFill>
                <a:srgbClr val="CC6600"/>
              </a:solidFill>
            </a:endParaRPr>
          </a:p>
        </p:txBody>
      </p:sp>
      <p:pic>
        <p:nvPicPr>
          <p:cNvPr id="55298" name="Picture 3" descr="Green 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10477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5"/>
          <p:cNvSpPr txBox="1">
            <a:spLocks noChangeArrowheads="1"/>
          </p:cNvSpPr>
          <p:nvPr/>
        </p:nvSpPr>
        <p:spPr bwMode="auto">
          <a:xfrm>
            <a:off x="1952625" y="908050"/>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CC3300"/>
                </a:solidFill>
                <a:ea typeface="楷体_GB2312" charset="0"/>
              </a:rPr>
              <a:t>后（根）序的遍历算法：</a:t>
            </a:r>
            <a:endParaRPr lang="zh-CN" altLang="en-US">
              <a:solidFill>
                <a:srgbClr val="CC3300"/>
              </a:solidFill>
              <a:ea typeface="楷体_GB2312" charset="0"/>
            </a:endParaRPr>
          </a:p>
        </p:txBody>
      </p:sp>
    </p:spTree>
  </p:cSld>
  <p:clrMapOvr>
    <a:masterClrMapping/>
  </p:clrMapOvr>
  <p:transition spd="med">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Oval 2"/>
          <p:cNvSpPr>
            <a:spLocks noChangeArrowheads="1"/>
          </p:cNvSpPr>
          <p:nvPr/>
        </p:nvSpPr>
        <p:spPr bwMode="auto">
          <a:xfrm>
            <a:off x="2590800" y="17002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183299" name="Oval 3"/>
          <p:cNvSpPr>
            <a:spLocks noChangeArrowheads="1"/>
          </p:cNvSpPr>
          <p:nvPr/>
        </p:nvSpPr>
        <p:spPr bwMode="auto">
          <a:xfrm>
            <a:off x="381000" y="24622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B</a:t>
            </a:r>
            <a:endParaRPr lang="en-US" altLang="zh-CN" sz="2400"/>
          </a:p>
        </p:txBody>
      </p:sp>
      <p:sp>
        <p:nvSpPr>
          <p:cNvPr id="183300" name="Oval 4"/>
          <p:cNvSpPr>
            <a:spLocks noChangeArrowheads="1"/>
          </p:cNvSpPr>
          <p:nvPr/>
        </p:nvSpPr>
        <p:spPr bwMode="auto">
          <a:xfrm>
            <a:off x="1828800" y="32242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C</a:t>
            </a:r>
            <a:endParaRPr lang="en-US" altLang="zh-CN" sz="2400"/>
          </a:p>
        </p:txBody>
      </p:sp>
      <p:sp>
        <p:nvSpPr>
          <p:cNvPr id="183301" name="Oval 5"/>
          <p:cNvSpPr>
            <a:spLocks noChangeArrowheads="1"/>
          </p:cNvSpPr>
          <p:nvPr/>
        </p:nvSpPr>
        <p:spPr bwMode="auto">
          <a:xfrm>
            <a:off x="1143000" y="40624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183302" name="Oval 6"/>
          <p:cNvSpPr>
            <a:spLocks noChangeArrowheads="1"/>
          </p:cNvSpPr>
          <p:nvPr/>
        </p:nvSpPr>
        <p:spPr bwMode="auto">
          <a:xfrm>
            <a:off x="4114800" y="24622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E</a:t>
            </a:r>
            <a:endParaRPr lang="en-US" altLang="zh-CN" sz="2400"/>
          </a:p>
        </p:txBody>
      </p:sp>
      <p:sp>
        <p:nvSpPr>
          <p:cNvPr id="183303" name="Oval 7"/>
          <p:cNvSpPr>
            <a:spLocks noChangeArrowheads="1"/>
          </p:cNvSpPr>
          <p:nvPr/>
        </p:nvSpPr>
        <p:spPr bwMode="auto">
          <a:xfrm>
            <a:off x="3429000" y="32242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F</a:t>
            </a:r>
            <a:endParaRPr lang="en-US" altLang="zh-CN" sz="2400"/>
          </a:p>
        </p:txBody>
      </p:sp>
      <p:sp>
        <p:nvSpPr>
          <p:cNvPr id="183304" name="Oval 8"/>
          <p:cNvSpPr>
            <a:spLocks noChangeArrowheads="1"/>
          </p:cNvSpPr>
          <p:nvPr/>
        </p:nvSpPr>
        <p:spPr bwMode="auto">
          <a:xfrm>
            <a:off x="2743200" y="39862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G</a:t>
            </a:r>
            <a:endParaRPr lang="en-US" altLang="zh-CN" sz="2400"/>
          </a:p>
        </p:txBody>
      </p:sp>
      <p:sp>
        <p:nvSpPr>
          <p:cNvPr id="183305" name="Oval 9"/>
          <p:cNvSpPr>
            <a:spLocks noChangeArrowheads="1"/>
          </p:cNvSpPr>
          <p:nvPr/>
        </p:nvSpPr>
        <p:spPr bwMode="auto">
          <a:xfrm>
            <a:off x="2209800" y="48244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H</a:t>
            </a:r>
            <a:endParaRPr lang="en-US" altLang="zh-CN" sz="2400"/>
          </a:p>
        </p:txBody>
      </p:sp>
      <p:sp>
        <p:nvSpPr>
          <p:cNvPr id="183306" name="Oval 10"/>
          <p:cNvSpPr>
            <a:spLocks noChangeArrowheads="1"/>
          </p:cNvSpPr>
          <p:nvPr/>
        </p:nvSpPr>
        <p:spPr bwMode="auto">
          <a:xfrm>
            <a:off x="3276600" y="482441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K</a:t>
            </a:r>
            <a:endParaRPr lang="en-US" altLang="zh-CN" sz="2400"/>
          </a:p>
        </p:txBody>
      </p:sp>
      <p:sp>
        <p:nvSpPr>
          <p:cNvPr id="183307" name="Line 11"/>
          <p:cNvSpPr>
            <a:spLocks noChangeShapeType="1"/>
          </p:cNvSpPr>
          <p:nvPr/>
        </p:nvSpPr>
        <p:spPr bwMode="auto">
          <a:xfrm flipH="1">
            <a:off x="609600" y="1928813"/>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08" name="Line 12"/>
          <p:cNvSpPr>
            <a:spLocks noChangeShapeType="1"/>
          </p:cNvSpPr>
          <p:nvPr/>
        </p:nvSpPr>
        <p:spPr bwMode="auto">
          <a:xfrm>
            <a:off x="838200" y="2614613"/>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09" name="Line 13"/>
          <p:cNvSpPr>
            <a:spLocks noChangeShapeType="1"/>
          </p:cNvSpPr>
          <p:nvPr/>
        </p:nvSpPr>
        <p:spPr bwMode="auto">
          <a:xfrm flipH="1">
            <a:off x="1371600" y="3376613"/>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10" name="Line 14"/>
          <p:cNvSpPr>
            <a:spLocks noChangeShapeType="1"/>
          </p:cNvSpPr>
          <p:nvPr/>
        </p:nvSpPr>
        <p:spPr bwMode="auto">
          <a:xfrm>
            <a:off x="3048000" y="1928813"/>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11" name="Line 15"/>
          <p:cNvSpPr>
            <a:spLocks noChangeShapeType="1"/>
          </p:cNvSpPr>
          <p:nvPr/>
        </p:nvSpPr>
        <p:spPr bwMode="auto">
          <a:xfrm flipH="1">
            <a:off x="3657600" y="2767013"/>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12" name="Line 16"/>
          <p:cNvSpPr>
            <a:spLocks noChangeShapeType="1"/>
          </p:cNvSpPr>
          <p:nvPr/>
        </p:nvSpPr>
        <p:spPr bwMode="auto">
          <a:xfrm flipH="1">
            <a:off x="2971800" y="3376613"/>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13" name="Line 17"/>
          <p:cNvSpPr>
            <a:spLocks noChangeShapeType="1"/>
          </p:cNvSpPr>
          <p:nvPr/>
        </p:nvSpPr>
        <p:spPr bwMode="auto">
          <a:xfrm flipH="1">
            <a:off x="2438400" y="4138613"/>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14" name="Line 18"/>
          <p:cNvSpPr>
            <a:spLocks noChangeShapeType="1"/>
          </p:cNvSpPr>
          <p:nvPr/>
        </p:nvSpPr>
        <p:spPr bwMode="auto">
          <a:xfrm>
            <a:off x="3200400" y="4138613"/>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3353" name="Text Box 57"/>
          <p:cNvSpPr txBox="1">
            <a:spLocks noChangeArrowheads="1"/>
          </p:cNvSpPr>
          <p:nvPr/>
        </p:nvSpPr>
        <p:spPr bwMode="auto">
          <a:xfrm>
            <a:off x="525463" y="620713"/>
            <a:ext cx="7791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993366"/>
                </a:solidFill>
                <a:latin typeface="楷体_GB2312" charset="0"/>
                <a:ea typeface="楷体_GB2312" charset="0"/>
              </a:rPr>
              <a:t>例如：对下面二叉树的各种遍历结果如下：</a:t>
            </a:r>
            <a:endParaRPr lang="zh-CN" altLang="en-US"/>
          </a:p>
        </p:txBody>
      </p:sp>
      <p:sp>
        <p:nvSpPr>
          <p:cNvPr id="183359" name="Text Box 63"/>
          <p:cNvSpPr txBox="1">
            <a:spLocks noChangeArrowheads="1"/>
          </p:cNvSpPr>
          <p:nvPr/>
        </p:nvSpPr>
        <p:spPr bwMode="auto">
          <a:xfrm>
            <a:off x="4859338" y="1509713"/>
            <a:ext cx="251863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600" dirty="0">
                <a:solidFill>
                  <a:srgbClr val="990000"/>
                </a:solidFill>
                <a:ea typeface="楷体_GB2312" charset="0"/>
              </a:rPr>
              <a:t>先序遍历结果：</a:t>
            </a:r>
          </a:p>
        </p:txBody>
      </p:sp>
      <p:sp>
        <p:nvSpPr>
          <p:cNvPr id="183360" name="Text Box 64"/>
          <p:cNvSpPr txBox="1">
            <a:spLocks noChangeArrowheads="1"/>
          </p:cNvSpPr>
          <p:nvPr/>
        </p:nvSpPr>
        <p:spPr bwMode="auto">
          <a:xfrm>
            <a:off x="5075238" y="2082800"/>
            <a:ext cx="2973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600" b="1"/>
              <a:t>A B C D E F G H K</a:t>
            </a:r>
          </a:p>
        </p:txBody>
      </p:sp>
      <p:sp>
        <p:nvSpPr>
          <p:cNvPr id="183361" name="Text Box 65"/>
          <p:cNvSpPr txBox="1">
            <a:spLocks noChangeArrowheads="1"/>
          </p:cNvSpPr>
          <p:nvPr/>
        </p:nvSpPr>
        <p:spPr bwMode="auto">
          <a:xfrm>
            <a:off x="4859338" y="2652713"/>
            <a:ext cx="2495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0" lang="zh-CN" altLang="en-US" sz="2600" dirty="0">
                <a:solidFill>
                  <a:srgbClr val="990000"/>
                </a:solidFill>
                <a:ea typeface="楷体_GB2312" charset="0"/>
              </a:rPr>
              <a:t>中序</a:t>
            </a:r>
            <a:r>
              <a:rPr lang="zh-CN" altLang="en-US" sz="2600" dirty="0">
                <a:solidFill>
                  <a:srgbClr val="990000"/>
                </a:solidFill>
                <a:ea typeface="楷体_GB2312" charset="0"/>
              </a:rPr>
              <a:t>遍历结果：</a:t>
            </a:r>
          </a:p>
        </p:txBody>
      </p:sp>
      <p:sp>
        <p:nvSpPr>
          <p:cNvPr id="183362" name="Text Box 66"/>
          <p:cNvSpPr txBox="1">
            <a:spLocks noChangeArrowheads="1"/>
          </p:cNvSpPr>
          <p:nvPr/>
        </p:nvSpPr>
        <p:spPr bwMode="auto">
          <a:xfrm>
            <a:off x="5075238" y="3155950"/>
            <a:ext cx="2973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600" b="1"/>
              <a:t>B D C A H G K F E</a:t>
            </a:r>
          </a:p>
        </p:txBody>
      </p:sp>
      <p:sp>
        <p:nvSpPr>
          <p:cNvPr id="183363" name="Text Box 67"/>
          <p:cNvSpPr txBox="1">
            <a:spLocks noChangeArrowheads="1"/>
          </p:cNvSpPr>
          <p:nvPr/>
        </p:nvSpPr>
        <p:spPr bwMode="auto">
          <a:xfrm>
            <a:off x="4859338" y="3789363"/>
            <a:ext cx="2495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0" lang="zh-CN" altLang="en-US" sz="2600">
                <a:solidFill>
                  <a:srgbClr val="990000"/>
                </a:solidFill>
                <a:ea typeface="楷体_GB2312" charset="0"/>
              </a:rPr>
              <a:t>后序</a:t>
            </a:r>
            <a:r>
              <a:rPr lang="zh-CN" altLang="en-US" sz="2600">
                <a:solidFill>
                  <a:srgbClr val="990000"/>
                </a:solidFill>
                <a:ea typeface="楷体_GB2312" charset="0"/>
              </a:rPr>
              <a:t>遍历结果：</a:t>
            </a:r>
          </a:p>
        </p:txBody>
      </p:sp>
      <p:sp>
        <p:nvSpPr>
          <p:cNvPr id="183364" name="Text Box 68"/>
          <p:cNvSpPr txBox="1">
            <a:spLocks noChangeArrowheads="1"/>
          </p:cNvSpPr>
          <p:nvPr/>
        </p:nvSpPr>
        <p:spPr bwMode="auto">
          <a:xfrm>
            <a:off x="5075238" y="4362450"/>
            <a:ext cx="2973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600" b="1"/>
              <a:t>D C B H K G F E A</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3359"/>
                                        </p:tgtEl>
                                        <p:attrNameLst>
                                          <p:attrName>style.visibility</p:attrName>
                                        </p:attrNameLst>
                                      </p:cBhvr>
                                      <p:to>
                                        <p:strVal val="visible"/>
                                      </p:to>
                                    </p:set>
                                    <p:anim calcmode="lin" valueType="num">
                                      <p:cBhvr additive="base">
                                        <p:cTn id="7" dur="500" fill="hold"/>
                                        <p:tgtEl>
                                          <p:spTgt spid="183359"/>
                                        </p:tgtEl>
                                        <p:attrNameLst>
                                          <p:attrName>ppt_x</p:attrName>
                                        </p:attrNameLst>
                                      </p:cBhvr>
                                      <p:tavLst>
                                        <p:tav tm="0">
                                          <p:val>
                                            <p:strVal val="#ppt_x"/>
                                          </p:val>
                                        </p:tav>
                                        <p:tav tm="100000">
                                          <p:val>
                                            <p:strVal val="#ppt_x"/>
                                          </p:val>
                                        </p:tav>
                                      </p:tavLst>
                                    </p:anim>
                                    <p:anim calcmode="lin" valueType="num">
                                      <p:cBhvr additive="base">
                                        <p:cTn id="8" dur="500" fill="hold"/>
                                        <p:tgtEl>
                                          <p:spTgt spid="18335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3360"/>
                                        </p:tgtEl>
                                        <p:attrNameLst>
                                          <p:attrName>style.visibility</p:attrName>
                                        </p:attrNameLst>
                                      </p:cBhvr>
                                      <p:to>
                                        <p:strVal val="visible"/>
                                      </p:to>
                                    </p:set>
                                    <p:anim calcmode="lin" valueType="num">
                                      <p:cBhvr additive="base">
                                        <p:cTn id="13" dur="500" fill="hold"/>
                                        <p:tgtEl>
                                          <p:spTgt spid="183360"/>
                                        </p:tgtEl>
                                        <p:attrNameLst>
                                          <p:attrName>ppt_x</p:attrName>
                                        </p:attrNameLst>
                                      </p:cBhvr>
                                      <p:tavLst>
                                        <p:tav tm="0">
                                          <p:val>
                                            <p:strVal val="#ppt_x"/>
                                          </p:val>
                                        </p:tav>
                                        <p:tav tm="100000">
                                          <p:val>
                                            <p:strVal val="#ppt_x"/>
                                          </p:val>
                                        </p:tav>
                                      </p:tavLst>
                                    </p:anim>
                                    <p:anim calcmode="lin" valueType="num">
                                      <p:cBhvr additive="base">
                                        <p:cTn id="14" dur="500" fill="hold"/>
                                        <p:tgtEl>
                                          <p:spTgt spid="18336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83361"/>
                                        </p:tgtEl>
                                        <p:attrNameLst>
                                          <p:attrName>style.visibility</p:attrName>
                                        </p:attrNameLst>
                                      </p:cBhvr>
                                      <p:to>
                                        <p:strVal val="visible"/>
                                      </p:to>
                                    </p:set>
                                    <p:anim calcmode="lin" valueType="num">
                                      <p:cBhvr additive="base">
                                        <p:cTn id="19" dur="500" fill="hold"/>
                                        <p:tgtEl>
                                          <p:spTgt spid="183361"/>
                                        </p:tgtEl>
                                        <p:attrNameLst>
                                          <p:attrName>ppt_x</p:attrName>
                                        </p:attrNameLst>
                                      </p:cBhvr>
                                      <p:tavLst>
                                        <p:tav tm="0">
                                          <p:val>
                                            <p:strVal val="#ppt_x"/>
                                          </p:val>
                                        </p:tav>
                                        <p:tav tm="100000">
                                          <p:val>
                                            <p:strVal val="#ppt_x"/>
                                          </p:val>
                                        </p:tav>
                                      </p:tavLst>
                                    </p:anim>
                                    <p:anim calcmode="lin" valueType="num">
                                      <p:cBhvr additive="base">
                                        <p:cTn id="20" dur="500" fill="hold"/>
                                        <p:tgtEl>
                                          <p:spTgt spid="18336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83362"/>
                                        </p:tgtEl>
                                        <p:attrNameLst>
                                          <p:attrName>style.visibility</p:attrName>
                                        </p:attrNameLst>
                                      </p:cBhvr>
                                      <p:to>
                                        <p:strVal val="visible"/>
                                      </p:to>
                                    </p:set>
                                    <p:anim calcmode="lin" valueType="num">
                                      <p:cBhvr additive="base">
                                        <p:cTn id="25" dur="500" fill="hold"/>
                                        <p:tgtEl>
                                          <p:spTgt spid="183362"/>
                                        </p:tgtEl>
                                        <p:attrNameLst>
                                          <p:attrName>ppt_x</p:attrName>
                                        </p:attrNameLst>
                                      </p:cBhvr>
                                      <p:tavLst>
                                        <p:tav tm="0">
                                          <p:val>
                                            <p:strVal val="#ppt_x"/>
                                          </p:val>
                                        </p:tav>
                                        <p:tav tm="100000">
                                          <p:val>
                                            <p:strVal val="#ppt_x"/>
                                          </p:val>
                                        </p:tav>
                                      </p:tavLst>
                                    </p:anim>
                                    <p:anim calcmode="lin" valueType="num">
                                      <p:cBhvr additive="base">
                                        <p:cTn id="26" dur="500" fill="hold"/>
                                        <p:tgtEl>
                                          <p:spTgt spid="183362"/>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83363"/>
                                        </p:tgtEl>
                                        <p:attrNameLst>
                                          <p:attrName>style.visibility</p:attrName>
                                        </p:attrNameLst>
                                      </p:cBhvr>
                                      <p:to>
                                        <p:strVal val="visible"/>
                                      </p:to>
                                    </p:set>
                                    <p:anim calcmode="lin" valueType="num">
                                      <p:cBhvr additive="base">
                                        <p:cTn id="31" dur="500" fill="hold"/>
                                        <p:tgtEl>
                                          <p:spTgt spid="183363"/>
                                        </p:tgtEl>
                                        <p:attrNameLst>
                                          <p:attrName>ppt_x</p:attrName>
                                        </p:attrNameLst>
                                      </p:cBhvr>
                                      <p:tavLst>
                                        <p:tav tm="0">
                                          <p:val>
                                            <p:strVal val="#ppt_x"/>
                                          </p:val>
                                        </p:tav>
                                        <p:tav tm="100000">
                                          <p:val>
                                            <p:strVal val="#ppt_x"/>
                                          </p:val>
                                        </p:tav>
                                      </p:tavLst>
                                    </p:anim>
                                    <p:anim calcmode="lin" valueType="num">
                                      <p:cBhvr additive="base">
                                        <p:cTn id="32" dur="500" fill="hold"/>
                                        <p:tgtEl>
                                          <p:spTgt spid="18336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83364"/>
                                        </p:tgtEl>
                                        <p:attrNameLst>
                                          <p:attrName>style.visibility</p:attrName>
                                        </p:attrNameLst>
                                      </p:cBhvr>
                                      <p:to>
                                        <p:strVal val="visible"/>
                                      </p:to>
                                    </p:set>
                                    <p:anim calcmode="lin" valueType="num">
                                      <p:cBhvr additive="base">
                                        <p:cTn id="37" dur="500" fill="hold"/>
                                        <p:tgtEl>
                                          <p:spTgt spid="183364"/>
                                        </p:tgtEl>
                                        <p:attrNameLst>
                                          <p:attrName>ppt_x</p:attrName>
                                        </p:attrNameLst>
                                      </p:cBhvr>
                                      <p:tavLst>
                                        <p:tav tm="0">
                                          <p:val>
                                            <p:strVal val="#ppt_x"/>
                                          </p:val>
                                        </p:tav>
                                        <p:tav tm="100000">
                                          <p:val>
                                            <p:strVal val="#ppt_x"/>
                                          </p:val>
                                        </p:tav>
                                      </p:tavLst>
                                    </p:anim>
                                    <p:anim calcmode="lin" valueType="num">
                                      <p:cBhvr additive="base">
                                        <p:cTn id="38" dur="500" fill="hold"/>
                                        <p:tgtEl>
                                          <p:spTgt spid="1833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59" grpId="0" autoUpdateAnimBg="0"/>
      <p:bldP spid="183360" grpId="0" autoUpdateAnimBg="0"/>
      <p:bldP spid="183361" grpId="0" autoUpdateAnimBg="0"/>
      <p:bldP spid="183362" grpId="0" autoUpdateAnimBg="0"/>
      <p:bldP spid="183363" grpId="0" autoUpdateAnimBg="0"/>
      <p:bldP spid="18336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Text Box 4"/>
          <p:cNvSpPr txBox="1">
            <a:spLocks noGrp="1" noChangeArrowheads="1"/>
          </p:cNvSpPr>
          <p:nvPr>
            <p:ph type="body" idx="1"/>
          </p:nvPr>
        </p:nvSpPr>
        <p:spPr>
          <a:xfrm>
            <a:off x="179388" y="333375"/>
            <a:ext cx="8856662" cy="6092825"/>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5000"/>
              </a:lnSpc>
              <a:spcBef>
                <a:spcPct val="0"/>
              </a:spcBef>
              <a:buClrTx/>
              <a:buFontTx/>
              <a:buNone/>
              <a:defRPr/>
            </a:pPr>
            <a:r>
              <a:rPr lang="en-US" altLang="zh-CN" sz="2400" b="1" dirty="0"/>
              <a:t>Status </a:t>
            </a:r>
            <a:r>
              <a:rPr lang="en-US" altLang="zh-CN" sz="2400" b="1" dirty="0" err="1"/>
              <a:t>PreOrderTraverse</a:t>
            </a:r>
            <a:r>
              <a:rPr lang="en-US" altLang="zh-CN" sz="2400" b="1" dirty="0"/>
              <a:t>( </a:t>
            </a:r>
            <a:r>
              <a:rPr lang="en-US" altLang="zh-CN" sz="2400" b="1" dirty="0" err="1"/>
              <a:t>BiTree</a:t>
            </a:r>
            <a:r>
              <a:rPr lang="en-US" altLang="zh-CN" sz="2400" b="1" dirty="0"/>
              <a:t> T, Status ( * Visit)(</a:t>
            </a:r>
            <a:r>
              <a:rPr lang="en-US" altLang="zh-CN" sz="2400" b="1" dirty="0" err="1"/>
              <a:t>TElemType</a:t>
            </a:r>
            <a:r>
              <a:rPr lang="en-US" altLang="zh-CN" sz="2400" b="1" dirty="0"/>
              <a:t> e) ) {</a:t>
            </a:r>
          </a:p>
          <a:p>
            <a:pPr eaLnBrk="1" hangingPunct="1">
              <a:lnSpc>
                <a:spcPct val="95000"/>
              </a:lnSpc>
              <a:spcBef>
                <a:spcPct val="0"/>
              </a:spcBef>
              <a:buClrTx/>
              <a:buFontTx/>
              <a:buNone/>
              <a:defRPr/>
            </a:pPr>
            <a:r>
              <a:rPr lang="en-US" altLang="zh-CN" sz="2400" b="1" dirty="0"/>
              <a:t> //</a:t>
            </a:r>
            <a:r>
              <a:rPr lang="zh-CN" altLang="en-US" sz="2400" b="1" dirty="0">
                <a:latin typeface="楷体_GB2312" charset="0"/>
                <a:ea typeface="楷体_GB2312" charset="0"/>
              </a:rPr>
              <a:t>采用二叉链表存储结构， </a:t>
            </a:r>
            <a:r>
              <a:rPr lang="en-US" altLang="zh-CN" sz="2400" b="1" dirty="0">
                <a:latin typeface="宋体" charset="-122"/>
              </a:rPr>
              <a:t>Visit</a:t>
            </a:r>
            <a:r>
              <a:rPr lang="zh-CN" altLang="en-US" sz="2400" b="1" dirty="0">
                <a:latin typeface="楷体_GB2312" charset="0"/>
                <a:ea typeface="楷体_GB2312" charset="0"/>
              </a:rPr>
              <a:t>是对数据元素操作的应用函</a:t>
            </a:r>
          </a:p>
          <a:p>
            <a:pPr eaLnBrk="1" hangingPunct="1">
              <a:lnSpc>
                <a:spcPct val="95000"/>
              </a:lnSpc>
              <a:spcBef>
                <a:spcPct val="0"/>
              </a:spcBef>
              <a:buClrTx/>
              <a:buFontTx/>
              <a:buNone/>
              <a:defRPr/>
            </a:pPr>
            <a:r>
              <a:rPr lang="zh-CN" altLang="en-US" sz="2400" b="1" dirty="0">
                <a:latin typeface="楷体_GB2312" charset="0"/>
                <a:ea typeface="楷体_GB2312" charset="0"/>
              </a:rPr>
              <a:t> </a:t>
            </a:r>
            <a:r>
              <a:rPr lang="en-US" altLang="zh-CN" sz="2400" b="1" dirty="0">
                <a:latin typeface="楷体_GB2312" charset="0"/>
                <a:ea typeface="楷体_GB2312" charset="0"/>
              </a:rPr>
              <a:t>//</a:t>
            </a:r>
            <a:r>
              <a:rPr lang="zh-CN" altLang="en-US" sz="2400" b="1" dirty="0">
                <a:latin typeface="楷体_GB2312" charset="0"/>
                <a:ea typeface="楷体_GB2312" charset="0"/>
              </a:rPr>
              <a:t>数，先序遍历二叉树</a:t>
            </a:r>
            <a:r>
              <a:rPr lang="en-US" altLang="zh-CN" sz="2400" b="1" dirty="0">
                <a:latin typeface="楷体_GB2312" charset="0"/>
                <a:ea typeface="楷体_GB2312" charset="0"/>
              </a:rPr>
              <a:t>T</a:t>
            </a:r>
            <a:r>
              <a:rPr lang="zh-CN" altLang="en-US" sz="2400" b="1" dirty="0">
                <a:latin typeface="楷体_GB2312" charset="0"/>
                <a:ea typeface="楷体_GB2312" charset="0"/>
              </a:rPr>
              <a:t>的递归算法，对每个数据元素调用函数</a:t>
            </a:r>
            <a:r>
              <a:rPr lang="en-US" altLang="zh-CN" sz="2400" b="1" dirty="0">
                <a:latin typeface="宋体" charset="-122"/>
              </a:rPr>
              <a:t>Visit</a:t>
            </a:r>
            <a:r>
              <a:rPr lang="zh-CN" altLang="en-US" sz="2400" b="1" dirty="0">
                <a:latin typeface="宋体" charset="-122"/>
              </a:rPr>
              <a:t>。</a:t>
            </a:r>
            <a:r>
              <a:rPr lang="zh-CN" altLang="en-US" sz="2400" b="1" dirty="0">
                <a:latin typeface="楷体_GB2312" charset="0"/>
                <a:ea typeface="楷体_GB2312" charset="0"/>
              </a:rPr>
              <a:t>最简单的</a:t>
            </a:r>
            <a:r>
              <a:rPr lang="en-US" altLang="zh-CN" sz="2400" b="1" dirty="0">
                <a:latin typeface="楷体_GB2312" charset="0"/>
                <a:ea typeface="楷体_GB2312" charset="0"/>
              </a:rPr>
              <a:t>Visit</a:t>
            </a:r>
            <a:r>
              <a:rPr lang="zh-CN" altLang="en-US" sz="2400" b="1" dirty="0">
                <a:latin typeface="楷体_GB2312" charset="0"/>
                <a:ea typeface="楷体_GB2312" charset="0"/>
              </a:rPr>
              <a:t>函数是：</a:t>
            </a:r>
          </a:p>
          <a:p>
            <a:pPr eaLnBrk="1" hangingPunct="1">
              <a:lnSpc>
                <a:spcPct val="95000"/>
              </a:lnSpc>
              <a:spcBef>
                <a:spcPct val="0"/>
              </a:spcBef>
              <a:buClrTx/>
              <a:buFontTx/>
              <a:buNone/>
              <a:defRPr/>
            </a:pPr>
            <a:r>
              <a:rPr lang="zh-CN" altLang="en-US" sz="2400" b="1" dirty="0"/>
              <a:t> </a:t>
            </a:r>
            <a:r>
              <a:rPr lang="en-US" altLang="zh-CN" sz="2400" b="1" dirty="0"/>
              <a:t>//       Status </a:t>
            </a:r>
            <a:r>
              <a:rPr lang="en-US" altLang="zh-CN" sz="2400" b="1" dirty="0" err="1"/>
              <a:t>PrintElement</a:t>
            </a:r>
            <a:r>
              <a:rPr lang="en-US" altLang="zh-CN" sz="2400" b="1" dirty="0"/>
              <a:t>(</a:t>
            </a:r>
            <a:r>
              <a:rPr lang="en-US" altLang="zh-CN" sz="2400" b="1" dirty="0" err="1"/>
              <a:t>TElemType</a:t>
            </a:r>
            <a:r>
              <a:rPr lang="en-US" altLang="zh-CN" sz="2400" b="1" dirty="0"/>
              <a:t> e){  //</a:t>
            </a:r>
            <a:r>
              <a:rPr lang="zh-CN" altLang="en-US" sz="2400" b="1" dirty="0">
                <a:latin typeface="楷体_GB2312" charset="0"/>
                <a:ea typeface="楷体_GB2312" charset="0"/>
              </a:rPr>
              <a:t>输出元素</a:t>
            </a:r>
            <a:r>
              <a:rPr lang="en-US" altLang="zh-CN" sz="2400" b="1" dirty="0">
                <a:latin typeface="楷体_GB2312" charset="0"/>
                <a:ea typeface="楷体_GB2312" charset="0"/>
              </a:rPr>
              <a:t>e</a:t>
            </a:r>
            <a:r>
              <a:rPr lang="zh-CN" altLang="en-US" sz="2400" b="1" dirty="0">
                <a:latin typeface="楷体_GB2312" charset="0"/>
                <a:ea typeface="楷体_GB2312" charset="0"/>
              </a:rPr>
              <a:t>的值</a:t>
            </a:r>
          </a:p>
          <a:p>
            <a:pPr eaLnBrk="1" hangingPunct="1">
              <a:lnSpc>
                <a:spcPct val="95000"/>
              </a:lnSpc>
              <a:spcBef>
                <a:spcPct val="0"/>
              </a:spcBef>
              <a:buClrTx/>
              <a:buFontTx/>
              <a:buNone/>
              <a:defRPr/>
            </a:pPr>
            <a:r>
              <a:rPr lang="zh-CN" altLang="en-US" sz="2400" b="1" dirty="0"/>
              <a:t> </a:t>
            </a:r>
            <a:r>
              <a:rPr lang="en-US" altLang="zh-CN" sz="2400" b="1" dirty="0"/>
              <a:t>//             </a:t>
            </a:r>
            <a:r>
              <a:rPr lang="en-US" altLang="zh-CN" sz="2400" b="1" dirty="0" err="1"/>
              <a:t>printf</a:t>
            </a:r>
            <a:r>
              <a:rPr lang="en-US" altLang="zh-CN" sz="2400" b="1" dirty="0"/>
              <a:t>( e );                                     //</a:t>
            </a:r>
            <a:r>
              <a:rPr lang="zh-CN" altLang="en-US" sz="2400" b="1" dirty="0">
                <a:ea typeface="楷体_GB2312" charset="0"/>
              </a:rPr>
              <a:t>实用时，加上格式串</a:t>
            </a:r>
          </a:p>
          <a:p>
            <a:pPr eaLnBrk="1" hangingPunct="1">
              <a:lnSpc>
                <a:spcPct val="95000"/>
              </a:lnSpc>
              <a:spcBef>
                <a:spcPct val="0"/>
              </a:spcBef>
              <a:buClrTx/>
              <a:buFontTx/>
              <a:buNone/>
              <a:defRPr/>
            </a:pPr>
            <a:r>
              <a:rPr lang="zh-CN" altLang="en-US" sz="2400" b="1" dirty="0"/>
              <a:t> </a:t>
            </a:r>
            <a:r>
              <a:rPr lang="en-US" altLang="zh-CN" sz="2400" b="1" dirty="0"/>
              <a:t>//             return OK;</a:t>
            </a:r>
          </a:p>
          <a:p>
            <a:pPr eaLnBrk="1" hangingPunct="1">
              <a:lnSpc>
                <a:spcPct val="95000"/>
              </a:lnSpc>
              <a:spcBef>
                <a:spcPct val="0"/>
              </a:spcBef>
              <a:buClrTx/>
              <a:buFontTx/>
              <a:buNone/>
              <a:defRPr/>
            </a:pPr>
            <a:r>
              <a:rPr lang="en-US" altLang="zh-CN" sz="2400" b="1" dirty="0"/>
              <a:t> //       }</a:t>
            </a:r>
          </a:p>
          <a:p>
            <a:pPr eaLnBrk="1" hangingPunct="1">
              <a:lnSpc>
                <a:spcPct val="95000"/>
              </a:lnSpc>
              <a:spcBef>
                <a:spcPct val="0"/>
              </a:spcBef>
              <a:buClrTx/>
              <a:buFontTx/>
              <a:buNone/>
              <a:defRPr/>
            </a:pPr>
            <a:r>
              <a:rPr lang="en-US" altLang="zh-CN" sz="2400" b="1" dirty="0"/>
              <a:t> //</a:t>
            </a:r>
            <a:r>
              <a:rPr lang="zh-CN" altLang="en-US" sz="2400" b="1" dirty="0">
                <a:ea typeface="楷体_GB2312" charset="0"/>
              </a:rPr>
              <a:t>调用实例</a:t>
            </a:r>
            <a:r>
              <a:rPr lang="zh-CN" altLang="en-US" sz="2400" b="1" dirty="0"/>
              <a:t>： </a:t>
            </a:r>
            <a:r>
              <a:rPr lang="en-US" altLang="zh-CN" sz="2400" b="1" dirty="0" err="1"/>
              <a:t>PreOrderTraverse</a:t>
            </a:r>
            <a:r>
              <a:rPr lang="en-US" altLang="zh-CN" sz="2400" b="1" dirty="0"/>
              <a:t>( T, </a:t>
            </a:r>
            <a:r>
              <a:rPr lang="en-US" altLang="zh-CN" sz="2400" b="1" dirty="0" err="1"/>
              <a:t>PrintElement</a:t>
            </a:r>
            <a:r>
              <a:rPr lang="en-US" altLang="zh-CN" sz="2400" b="1" dirty="0"/>
              <a:t>);</a:t>
            </a:r>
          </a:p>
          <a:p>
            <a:pPr eaLnBrk="1" hangingPunct="1">
              <a:lnSpc>
                <a:spcPct val="95000"/>
              </a:lnSpc>
              <a:spcBef>
                <a:spcPct val="0"/>
              </a:spcBef>
              <a:buClrTx/>
              <a:buFontTx/>
              <a:buNone/>
              <a:defRPr/>
            </a:pPr>
            <a:r>
              <a:rPr lang="en-US" altLang="zh-CN" sz="2400" b="1" dirty="0"/>
              <a:t>if (T) {</a:t>
            </a:r>
          </a:p>
          <a:p>
            <a:pPr eaLnBrk="1" hangingPunct="1">
              <a:lnSpc>
                <a:spcPct val="95000"/>
              </a:lnSpc>
              <a:spcBef>
                <a:spcPct val="0"/>
              </a:spcBef>
              <a:buClrTx/>
              <a:buFontTx/>
              <a:buNone/>
              <a:defRPr/>
            </a:pPr>
            <a:r>
              <a:rPr lang="en-US" altLang="zh-CN" sz="2400" b="1" dirty="0"/>
              <a:t>  if ( Visit(T-&gt;data ))</a:t>
            </a:r>
          </a:p>
          <a:p>
            <a:pPr eaLnBrk="1" hangingPunct="1">
              <a:lnSpc>
                <a:spcPct val="95000"/>
              </a:lnSpc>
              <a:spcBef>
                <a:spcPct val="0"/>
              </a:spcBef>
              <a:buClrTx/>
              <a:buFontTx/>
              <a:buNone/>
              <a:defRPr/>
            </a:pPr>
            <a:r>
              <a:rPr lang="en-US" altLang="zh-CN" sz="2400" b="1" dirty="0"/>
              <a:t>    if (</a:t>
            </a:r>
            <a:r>
              <a:rPr lang="en-US" altLang="zh-CN" sz="2400" b="1" dirty="0" err="1"/>
              <a:t>PreOrderTraverse</a:t>
            </a:r>
            <a:r>
              <a:rPr lang="en-US" altLang="zh-CN" sz="2400" b="1" dirty="0"/>
              <a:t>(T-&gt;</a:t>
            </a:r>
            <a:r>
              <a:rPr lang="en-US" altLang="zh-CN" sz="2400" b="1" dirty="0" err="1"/>
              <a:t>lchild</a:t>
            </a:r>
            <a:r>
              <a:rPr lang="en-US" altLang="zh-CN" sz="2400" b="1" dirty="0"/>
              <a:t>, Visit))</a:t>
            </a:r>
          </a:p>
          <a:p>
            <a:pPr eaLnBrk="1" hangingPunct="1">
              <a:lnSpc>
                <a:spcPct val="95000"/>
              </a:lnSpc>
              <a:spcBef>
                <a:spcPct val="0"/>
              </a:spcBef>
              <a:buClrTx/>
              <a:buFontTx/>
              <a:buNone/>
              <a:defRPr/>
            </a:pPr>
            <a:r>
              <a:rPr lang="en-US" altLang="zh-CN" sz="2400" b="1" dirty="0"/>
              <a:t>      if (</a:t>
            </a:r>
            <a:r>
              <a:rPr lang="en-US" altLang="zh-CN" sz="2400" b="1" dirty="0" err="1"/>
              <a:t>PreOrderTraverse</a:t>
            </a:r>
            <a:r>
              <a:rPr lang="en-US" altLang="zh-CN" sz="2400" b="1" dirty="0"/>
              <a:t>(T-&gt;</a:t>
            </a:r>
            <a:r>
              <a:rPr lang="en-US" altLang="zh-CN" sz="2400" b="1" dirty="0" err="1"/>
              <a:t>rchild</a:t>
            </a:r>
            <a:r>
              <a:rPr lang="en-US" altLang="zh-CN" sz="2400" b="1" dirty="0"/>
              <a:t>, Visit))     return OK;</a:t>
            </a:r>
          </a:p>
          <a:p>
            <a:pPr eaLnBrk="1" hangingPunct="1">
              <a:lnSpc>
                <a:spcPct val="95000"/>
              </a:lnSpc>
              <a:spcBef>
                <a:spcPct val="0"/>
              </a:spcBef>
              <a:buClrTx/>
              <a:buFontTx/>
              <a:buNone/>
              <a:defRPr/>
            </a:pPr>
            <a:r>
              <a:rPr lang="en-US" altLang="zh-CN" sz="2400" b="1" dirty="0"/>
              <a:t>   return ERROR;</a:t>
            </a:r>
          </a:p>
          <a:p>
            <a:pPr eaLnBrk="1" hangingPunct="1">
              <a:lnSpc>
                <a:spcPct val="95000"/>
              </a:lnSpc>
              <a:spcBef>
                <a:spcPct val="0"/>
              </a:spcBef>
              <a:buClrTx/>
              <a:buFontTx/>
              <a:buNone/>
              <a:defRPr/>
            </a:pPr>
            <a:r>
              <a:rPr lang="en-US" altLang="zh-CN" sz="2400" b="1" dirty="0"/>
              <a:t> }else  return OK;</a:t>
            </a:r>
          </a:p>
          <a:p>
            <a:pPr eaLnBrk="1" hangingPunct="1">
              <a:lnSpc>
                <a:spcPct val="95000"/>
              </a:lnSpc>
              <a:spcBef>
                <a:spcPct val="0"/>
              </a:spcBef>
              <a:buClrTx/>
              <a:buFontTx/>
              <a:buNone/>
              <a:defRPr/>
            </a:pPr>
            <a:r>
              <a:rPr lang="en-US" altLang="zh-CN" sz="2400" b="1" dirty="0"/>
              <a:t>}// </a:t>
            </a:r>
            <a:r>
              <a:rPr lang="en-US" altLang="zh-CN" sz="2400" b="1" dirty="0" err="1"/>
              <a:t>PreOrderTraverse</a:t>
            </a:r>
            <a:endParaRPr lang="en-US" altLang="zh-CN" sz="2400" b="1" dirty="0"/>
          </a:p>
        </p:txBody>
      </p:sp>
      <p:sp>
        <p:nvSpPr>
          <p:cNvPr id="205829" name="Text Box 5"/>
          <p:cNvSpPr txBox="1">
            <a:spLocks noChangeArrowheads="1"/>
          </p:cNvSpPr>
          <p:nvPr/>
        </p:nvSpPr>
        <p:spPr bwMode="auto">
          <a:xfrm>
            <a:off x="3562350" y="6078538"/>
            <a:ext cx="2017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6.1</a:t>
            </a:r>
            <a:endParaRPr lang="en-US" altLang="zh-CN" b="1">
              <a:latin typeface="楷体_GB2312" charset="0"/>
              <a:ea typeface="楷体_GB2312" charset="0"/>
            </a:endParaRPr>
          </a:p>
        </p:txBody>
      </p:sp>
    </p:spTree>
  </p:cSld>
  <p:clrMapOvr>
    <a:masterClrMapping/>
  </p:clrMapOvr>
  <p:transition spd="med">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noChangeArrowheads="1"/>
          </p:cNvSpPr>
          <p:nvPr>
            <p:ph type="body" idx="1"/>
          </p:nvPr>
        </p:nvSpPr>
        <p:spPr>
          <a:xfrm>
            <a:off x="179388" y="333375"/>
            <a:ext cx="8785225" cy="6264275"/>
          </a:xfrm>
        </p:spPr>
        <p:txBody>
          <a:bodyPr/>
          <a:lstStyle/>
          <a:p>
            <a:pPr eaLnBrk="1" hangingPunct="1">
              <a:lnSpc>
                <a:spcPct val="95000"/>
              </a:lnSpc>
              <a:spcBef>
                <a:spcPct val="0"/>
              </a:spcBef>
              <a:buClrTx/>
              <a:buFontTx/>
              <a:buNone/>
            </a:pPr>
            <a:r>
              <a:rPr lang="en-US" altLang="zh-CN" sz="2400" b="1" dirty="0"/>
              <a:t>Status </a:t>
            </a:r>
            <a:r>
              <a:rPr lang="en-US" altLang="zh-CN" sz="2400" b="1" dirty="0" err="1"/>
              <a:t>InOrderTraverse</a:t>
            </a:r>
            <a:r>
              <a:rPr lang="en-US" altLang="zh-CN" sz="2400" b="1" dirty="0"/>
              <a:t>( </a:t>
            </a:r>
            <a:r>
              <a:rPr lang="en-US" altLang="zh-CN" sz="2400" b="1" dirty="0" err="1"/>
              <a:t>BiTree</a:t>
            </a:r>
            <a:r>
              <a:rPr lang="en-US" altLang="zh-CN" sz="2400" b="1" dirty="0"/>
              <a:t> T, Status ( * Visit)(</a:t>
            </a:r>
            <a:r>
              <a:rPr lang="en-US" altLang="zh-CN" sz="2400" b="1" dirty="0" err="1"/>
              <a:t>TElemType</a:t>
            </a:r>
            <a:r>
              <a:rPr lang="en-US" altLang="zh-CN" sz="2400" b="1" dirty="0"/>
              <a:t> e) ) {</a:t>
            </a:r>
          </a:p>
          <a:p>
            <a:pPr eaLnBrk="1" hangingPunct="1">
              <a:lnSpc>
                <a:spcPct val="95000"/>
              </a:lnSpc>
              <a:buFont typeface="Monotype Sorts" charset="2"/>
              <a:buNone/>
            </a:pPr>
            <a:r>
              <a:rPr lang="en-US" altLang="zh-CN" sz="2400" dirty="0"/>
              <a:t>    </a:t>
            </a:r>
            <a:r>
              <a:rPr lang="en-US" altLang="zh-CN" sz="2400" b="1" dirty="0"/>
              <a:t>//</a:t>
            </a:r>
            <a:r>
              <a:rPr lang="zh-CN" altLang="en-US" sz="2400" b="1" dirty="0">
                <a:latin typeface="楷体_GB2312" charset="0"/>
                <a:ea typeface="楷体_GB2312" charset="0"/>
              </a:rPr>
              <a:t>采用二叉链表存储结构， </a:t>
            </a:r>
            <a:r>
              <a:rPr lang="en-US" altLang="zh-CN" sz="2400" b="1" dirty="0">
                <a:latin typeface="楷体_GB2312" charset="0"/>
                <a:ea typeface="楷体_GB2312" charset="0"/>
              </a:rPr>
              <a:t>Visit</a:t>
            </a:r>
            <a:r>
              <a:rPr lang="zh-CN" altLang="en-US" sz="2400" b="1" dirty="0">
                <a:latin typeface="楷体_GB2312" charset="0"/>
                <a:ea typeface="楷体_GB2312" charset="0"/>
              </a:rPr>
              <a:t>是对数据元素操作的应用函</a:t>
            </a:r>
            <a:r>
              <a:rPr lang="en-US" altLang="zh-CN" sz="2400" b="1" dirty="0">
                <a:latin typeface="楷体_GB2312" charset="0"/>
                <a:ea typeface="楷体_GB2312" charset="0"/>
              </a:rPr>
              <a:t>//</a:t>
            </a:r>
            <a:r>
              <a:rPr lang="zh-CN" altLang="en-US" sz="2400" b="1" dirty="0">
                <a:latin typeface="楷体_GB2312" charset="0"/>
                <a:ea typeface="楷体_GB2312" charset="0"/>
              </a:rPr>
              <a:t>数。中序遍历二叉树</a:t>
            </a:r>
            <a:r>
              <a:rPr lang="en-US" altLang="zh-CN" sz="2400" b="1" dirty="0">
                <a:latin typeface="楷体_GB2312" charset="0"/>
                <a:ea typeface="楷体_GB2312" charset="0"/>
              </a:rPr>
              <a:t>T</a:t>
            </a:r>
            <a:r>
              <a:rPr lang="zh-CN" altLang="en-US" sz="2400" b="1" dirty="0">
                <a:latin typeface="楷体_GB2312" charset="0"/>
                <a:ea typeface="楷体_GB2312" charset="0"/>
              </a:rPr>
              <a:t>的非递归算法，对每个数据元素调用</a:t>
            </a:r>
            <a:r>
              <a:rPr lang="en-US" altLang="zh-CN" sz="2400" b="1" dirty="0">
                <a:latin typeface="楷体_GB2312" charset="0"/>
                <a:ea typeface="楷体_GB2312" charset="0"/>
              </a:rPr>
              <a:t>//</a:t>
            </a:r>
            <a:r>
              <a:rPr lang="zh-CN" altLang="en-US" sz="2400" b="1" dirty="0">
                <a:latin typeface="楷体_GB2312" charset="0"/>
                <a:ea typeface="楷体_GB2312" charset="0"/>
              </a:rPr>
              <a:t>函数</a:t>
            </a:r>
            <a:r>
              <a:rPr lang="en-US" altLang="zh-CN" sz="2400" b="1" dirty="0">
                <a:latin typeface="楷体_GB2312" charset="0"/>
                <a:ea typeface="楷体_GB2312" charset="0"/>
              </a:rPr>
              <a:t>Visit</a:t>
            </a:r>
            <a:r>
              <a:rPr lang="zh-CN" altLang="en-US" sz="2400" b="1" dirty="0">
                <a:latin typeface="楷体_GB2312" charset="0"/>
                <a:ea typeface="楷体_GB2312" charset="0"/>
              </a:rPr>
              <a:t>。</a:t>
            </a:r>
          </a:p>
          <a:p>
            <a:pPr eaLnBrk="1" hangingPunct="1">
              <a:lnSpc>
                <a:spcPct val="95000"/>
              </a:lnSpc>
              <a:spcBef>
                <a:spcPct val="0"/>
              </a:spcBef>
              <a:buClrTx/>
              <a:buFontTx/>
              <a:buNone/>
            </a:pPr>
            <a:r>
              <a:rPr lang="zh-CN" altLang="en-US" sz="2400" b="1" dirty="0"/>
              <a:t>    </a:t>
            </a:r>
            <a:r>
              <a:rPr lang="en-US" altLang="zh-CN" sz="2400" b="1" dirty="0" err="1"/>
              <a:t>InitStack</a:t>
            </a:r>
            <a:r>
              <a:rPr lang="en-US" altLang="zh-CN" sz="2400" b="1" dirty="0"/>
              <a:t>(S);   Push(S,T);    //</a:t>
            </a:r>
            <a:r>
              <a:rPr lang="zh-CN" altLang="en-US" sz="2400" b="1" dirty="0">
                <a:ea typeface="楷体_GB2312" charset="0"/>
              </a:rPr>
              <a:t>根指针进栈</a:t>
            </a:r>
          </a:p>
          <a:p>
            <a:pPr eaLnBrk="1" hangingPunct="1">
              <a:lnSpc>
                <a:spcPct val="95000"/>
              </a:lnSpc>
              <a:spcBef>
                <a:spcPct val="0"/>
              </a:spcBef>
              <a:buClrTx/>
              <a:buFontTx/>
              <a:buNone/>
            </a:pPr>
            <a:r>
              <a:rPr lang="zh-CN" altLang="en-US" sz="2400" b="1" dirty="0"/>
              <a:t>    </a:t>
            </a:r>
            <a:r>
              <a:rPr lang="en-US" altLang="zh-CN" sz="2400" b="1" dirty="0"/>
              <a:t>while (! </a:t>
            </a:r>
            <a:r>
              <a:rPr lang="en-US" altLang="zh-CN" sz="2400" b="1" dirty="0" err="1"/>
              <a:t>StackEmpty</a:t>
            </a:r>
            <a:r>
              <a:rPr lang="en-US" altLang="zh-CN" sz="2400" b="1" dirty="0"/>
              <a:t>(S)) {</a:t>
            </a:r>
          </a:p>
          <a:p>
            <a:pPr eaLnBrk="1" hangingPunct="1">
              <a:lnSpc>
                <a:spcPct val="95000"/>
              </a:lnSpc>
              <a:spcBef>
                <a:spcPct val="0"/>
              </a:spcBef>
              <a:buClrTx/>
              <a:buFontTx/>
              <a:buNone/>
            </a:pPr>
            <a:r>
              <a:rPr lang="en-US" altLang="zh-CN" sz="2400" b="1" dirty="0"/>
              <a:t>          while (</a:t>
            </a:r>
            <a:r>
              <a:rPr lang="en-US" altLang="zh-CN" sz="2400" b="1" dirty="0" err="1"/>
              <a:t>GetTop</a:t>
            </a:r>
            <a:r>
              <a:rPr lang="en-US" altLang="zh-CN" sz="2400" b="1" dirty="0"/>
              <a:t>(</a:t>
            </a:r>
            <a:r>
              <a:rPr lang="en-US" altLang="zh-CN" sz="2400" b="1" dirty="0" err="1"/>
              <a:t>S,p</a:t>
            </a:r>
            <a:r>
              <a:rPr lang="en-US" altLang="zh-CN" sz="2400" b="1" dirty="0"/>
              <a:t>)) &amp;&amp; p) Push(</a:t>
            </a:r>
            <a:r>
              <a:rPr lang="en-US" altLang="zh-CN" sz="2400" b="1" dirty="0" err="1"/>
              <a:t>S,p</a:t>
            </a:r>
            <a:r>
              <a:rPr lang="en-US" altLang="zh-CN" sz="2400" b="1" dirty="0"/>
              <a:t>-&gt;</a:t>
            </a:r>
            <a:r>
              <a:rPr lang="en-US" altLang="zh-CN" sz="2400" b="1" dirty="0" err="1"/>
              <a:t>lchild</a:t>
            </a:r>
            <a:r>
              <a:rPr lang="en-US" altLang="zh-CN" sz="2400" b="1" dirty="0"/>
              <a:t>);</a:t>
            </a:r>
          </a:p>
          <a:p>
            <a:pPr eaLnBrk="1" hangingPunct="1">
              <a:lnSpc>
                <a:spcPct val="95000"/>
              </a:lnSpc>
              <a:spcBef>
                <a:spcPct val="0"/>
              </a:spcBef>
              <a:buClrTx/>
              <a:buFontTx/>
              <a:buNone/>
            </a:pPr>
            <a:r>
              <a:rPr lang="en-US" altLang="zh-CN" sz="2400" b="1" dirty="0"/>
              <a:t>           //</a:t>
            </a:r>
            <a:r>
              <a:rPr lang="zh-CN" altLang="en-US" sz="2400" b="1" dirty="0">
                <a:ea typeface="楷体_GB2312" charset="0"/>
              </a:rPr>
              <a:t>向左走到尽头</a:t>
            </a:r>
          </a:p>
          <a:p>
            <a:pPr eaLnBrk="1" hangingPunct="1">
              <a:lnSpc>
                <a:spcPct val="95000"/>
              </a:lnSpc>
              <a:spcBef>
                <a:spcPct val="0"/>
              </a:spcBef>
              <a:buClrTx/>
              <a:buFontTx/>
              <a:buNone/>
            </a:pPr>
            <a:r>
              <a:rPr lang="zh-CN" altLang="en-US" sz="2400" b="1" dirty="0"/>
              <a:t>          </a:t>
            </a:r>
            <a:r>
              <a:rPr lang="en-US" altLang="zh-CN" sz="2400" b="1" dirty="0"/>
              <a:t>Pop(</a:t>
            </a:r>
            <a:r>
              <a:rPr lang="en-US" altLang="zh-CN" sz="2400" b="1" dirty="0" err="1"/>
              <a:t>S,p</a:t>
            </a:r>
            <a:r>
              <a:rPr lang="en-US" altLang="zh-CN" sz="2400" b="1" dirty="0"/>
              <a:t>);        //</a:t>
            </a:r>
            <a:r>
              <a:rPr lang="zh-CN" altLang="en-US" sz="2400" b="1" dirty="0">
                <a:ea typeface="楷体_GB2312" charset="0"/>
              </a:rPr>
              <a:t>空指针退栈</a:t>
            </a:r>
          </a:p>
          <a:p>
            <a:pPr eaLnBrk="1" hangingPunct="1">
              <a:lnSpc>
                <a:spcPct val="95000"/>
              </a:lnSpc>
              <a:spcBef>
                <a:spcPct val="0"/>
              </a:spcBef>
              <a:buClrTx/>
              <a:buFontTx/>
              <a:buNone/>
            </a:pPr>
            <a:r>
              <a:rPr lang="zh-CN" altLang="en-US" sz="2400" b="1" dirty="0"/>
              <a:t>          </a:t>
            </a:r>
            <a:r>
              <a:rPr lang="en-US" altLang="zh-CN" sz="2400" b="1" dirty="0"/>
              <a:t>if (!</a:t>
            </a:r>
            <a:r>
              <a:rPr lang="en-US" altLang="zh-CN" sz="2400" b="1" dirty="0" err="1"/>
              <a:t>StackEmpty</a:t>
            </a:r>
            <a:r>
              <a:rPr lang="en-US" altLang="zh-CN" sz="2400" b="1" dirty="0"/>
              <a:t>(S)) {   //</a:t>
            </a:r>
            <a:r>
              <a:rPr lang="zh-CN" altLang="en-US" sz="2400" b="1" dirty="0">
                <a:ea typeface="楷体_GB2312" charset="0"/>
              </a:rPr>
              <a:t>访问结点，向右一步</a:t>
            </a:r>
          </a:p>
          <a:p>
            <a:pPr eaLnBrk="1" hangingPunct="1">
              <a:lnSpc>
                <a:spcPct val="95000"/>
              </a:lnSpc>
              <a:spcBef>
                <a:spcPct val="0"/>
              </a:spcBef>
              <a:buClrTx/>
              <a:buFontTx/>
              <a:buNone/>
            </a:pPr>
            <a:r>
              <a:rPr lang="zh-CN" altLang="en-US" sz="2400" b="1" dirty="0"/>
              <a:t>              </a:t>
            </a:r>
            <a:r>
              <a:rPr lang="en-US" altLang="zh-CN" sz="2400" b="1" dirty="0"/>
              <a:t>Pop(</a:t>
            </a:r>
            <a:r>
              <a:rPr lang="en-US" altLang="zh-CN" sz="2400" b="1" dirty="0" err="1"/>
              <a:t>S,p</a:t>
            </a:r>
            <a:r>
              <a:rPr lang="en-US" altLang="zh-CN" sz="2400" b="1" dirty="0"/>
              <a:t>);  if( !Visit(p-&gt;data)) return ERROR;</a:t>
            </a:r>
          </a:p>
          <a:p>
            <a:pPr eaLnBrk="1" hangingPunct="1">
              <a:lnSpc>
                <a:spcPct val="95000"/>
              </a:lnSpc>
              <a:spcBef>
                <a:spcPct val="0"/>
              </a:spcBef>
              <a:buClrTx/>
              <a:buFontTx/>
              <a:buNone/>
            </a:pPr>
            <a:r>
              <a:rPr lang="en-US" altLang="zh-CN" sz="2400" b="1" dirty="0"/>
              <a:t>              Push(</a:t>
            </a:r>
            <a:r>
              <a:rPr lang="en-US" altLang="zh-CN" sz="2400" b="1" dirty="0" err="1"/>
              <a:t>S,p</a:t>
            </a:r>
            <a:r>
              <a:rPr lang="en-US" altLang="zh-CN" sz="2400" b="1" dirty="0"/>
              <a:t>-&gt;</a:t>
            </a:r>
            <a:r>
              <a:rPr lang="en-US" altLang="zh-CN" sz="2400" b="1" dirty="0" err="1"/>
              <a:t>rchild</a:t>
            </a:r>
            <a:r>
              <a:rPr lang="en-US" altLang="zh-CN" sz="2400" b="1" dirty="0"/>
              <a:t>);</a:t>
            </a:r>
          </a:p>
          <a:p>
            <a:pPr eaLnBrk="1" hangingPunct="1">
              <a:lnSpc>
                <a:spcPct val="95000"/>
              </a:lnSpc>
              <a:spcBef>
                <a:spcPct val="0"/>
              </a:spcBef>
              <a:buClrTx/>
              <a:buFontTx/>
              <a:buNone/>
            </a:pPr>
            <a:r>
              <a:rPr lang="en-US" altLang="zh-CN" sz="2400" b="1" dirty="0"/>
              <a:t>        }//if</a:t>
            </a:r>
          </a:p>
          <a:p>
            <a:pPr eaLnBrk="1" hangingPunct="1">
              <a:lnSpc>
                <a:spcPct val="95000"/>
              </a:lnSpc>
              <a:spcBef>
                <a:spcPct val="0"/>
              </a:spcBef>
              <a:buClrTx/>
              <a:buFontTx/>
              <a:buNone/>
            </a:pPr>
            <a:r>
              <a:rPr lang="en-US" altLang="zh-CN" sz="2400" b="1" dirty="0"/>
              <a:t>     }//While</a:t>
            </a:r>
          </a:p>
          <a:p>
            <a:pPr eaLnBrk="1" hangingPunct="1">
              <a:lnSpc>
                <a:spcPct val="95000"/>
              </a:lnSpc>
              <a:spcBef>
                <a:spcPct val="0"/>
              </a:spcBef>
              <a:buClrTx/>
              <a:buFontTx/>
              <a:buNone/>
            </a:pPr>
            <a:r>
              <a:rPr lang="en-US" altLang="zh-CN" sz="2400" b="1" dirty="0"/>
              <a:t>  return OK;</a:t>
            </a:r>
          </a:p>
          <a:p>
            <a:pPr eaLnBrk="1" hangingPunct="1">
              <a:lnSpc>
                <a:spcPct val="95000"/>
              </a:lnSpc>
              <a:spcBef>
                <a:spcPct val="0"/>
              </a:spcBef>
              <a:buClrTx/>
              <a:buFontTx/>
              <a:buNone/>
            </a:pPr>
            <a:r>
              <a:rPr lang="en-US" altLang="zh-CN" sz="2400" b="1" dirty="0"/>
              <a:t>}// </a:t>
            </a:r>
            <a:r>
              <a:rPr lang="en-US" altLang="zh-CN" sz="2400" b="1" dirty="0" err="1"/>
              <a:t>InOrderTraverse</a:t>
            </a:r>
            <a:endParaRPr lang="en-US" altLang="zh-CN" sz="2400" b="1" dirty="0"/>
          </a:p>
        </p:txBody>
      </p:sp>
      <p:sp>
        <p:nvSpPr>
          <p:cNvPr id="206852" name="Text Box 4"/>
          <p:cNvSpPr txBox="1">
            <a:spLocks noChangeArrowheads="1"/>
          </p:cNvSpPr>
          <p:nvPr/>
        </p:nvSpPr>
        <p:spPr bwMode="auto">
          <a:xfrm>
            <a:off x="3924300" y="6005513"/>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6.2</a:t>
            </a:r>
            <a:endParaRPr lang="en-US" altLang="zh-CN">
              <a:latin typeface="楷体_GB2312" charset="0"/>
              <a:ea typeface="楷体_GB2312" charset="0"/>
            </a:endParaRPr>
          </a:p>
        </p:txBody>
      </p:sp>
    </p:spTree>
  </p:cSld>
  <p:clrMapOvr>
    <a:masterClrMapping/>
  </p:clrMapOvr>
  <p:transition spd="med">
    <p:pull dir="d"/>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179388" y="333375"/>
            <a:ext cx="8785225" cy="6264275"/>
          </a:xfrm>
        </p:spPr>
        <p:txBody>
          <a:bodyPr/>
          <a:lstStyle/>
          <a:p>
            <a:pPr eaLnBrk="1" hangingPunct="1">
              <a:spcBef>
                <a:spcPct val="0"/>
              </a:spcBef>
              <a:buClrTx/>
              <a:buFontTx/>
              <a:buNone/>
            </a:pPr>
            <a:r>
              <a:rPr lang="en-US" altLang="zh-CN" sz="2400" b="1" dirty="0"/>
              <a:t>Status </a:t>
            </a:r>
            <a:r>
              <a:rPr lang="en-US" altLang="zh-CN" sz="2400" b="1" dirty="0" err="1"/>
              <a:t>InOrderTraverse</a:t>
            </a:r>
            <a:r>
              <a:rPr lang="en-US" altLang="zh-CN" sz="2400" b="1" dirty="0"/>
              <a:t>( </a:t>
            </a:r>
            <a:r>
              <a:rPr lang="en-US" altLang="zh-CN" sz="2400" b="1" dirty="0" err="1"/>
              <a:t>BiTree</a:t>
            </a:r>
            <a:r>
              <a:rPr lang="en-US" altLang="zh-CN" sz="2400" b="1" dirty="0"/>
              <a:t> T, Status ( * Visit)(</a:t>
            </a:r>
            <a:r>
              <a:rPr lang="en-US" altLang="zh-CN" sz="2400" b="1" dirty="0" err="1"/>
              <a:t>TElemType</a:t>
            </a:r>
            <a:r>
              <a:rPr lang="en-US" altLang="zh-CN" sz="2400" b="1" dirty="0"/>
              <a:t> e) ) {</a:t>
            </a:r>
          </a:p>
          <a:p>
            <a:pPr eaLnBrk="1" hangingPunct="1">
              <a:buFont typeface="Monotype Sorts" charset="2"/>
              <a:buNone/>
            </a:pPr>
            <a:r>
              <a:rPr lang="en-US" altLang="zh-CN" sz="2400" dirty="0"/>
              <a:t>    </a:t>
            </a:r>
            <a:r>
              <a:rPr lang="en-US" altLang="zh-CN" sz="2400" b="1" dirty="0"/>
              <a:t>//</a:t>
            </a:r>
            <a:r>
              <a:rPr lang="zh-CN" altLang="en-US" sz="2400" b="1" dirty="0">
                <a:latin typeface="楷体_GB2312" charset="0"/>
                <a:ea typeface="楷体_GB2312" charset="0"/>
              </a:rPr>
              <a:t>采用二叉链表存储结构， </a:t>
            </a:r>
            <a:r>
              <a:rPr lang="en-US" altLang="zh-CN" sz="2400" b="1" dirty="0">
                <a:latin typeface="楷体_GB2312" charset="0"/>
                <a:ea typeface="楷体_GB2312" charset="0"/>
              </a:rPr>
              <a:t>Visit</a:t>
            </a:r>
            <a:r>
              <a:rPr lang="zh-CN" altLang="en-US" sz="2400" b="1" dirty="0">
                <a:latin typeface="楷体_GB2312" charset="0"/>
                <a:ea typeface="楷体_GB2312" charset="0"/>
              </a:rPr>
              <a:t>是对数据元素操作的应用函</a:t>
            </a:r>
            <a:r>
              <a:rPr lang="en-US" altLang="zh-CN" sz="2400" b="1" dirty="0">
                <a:latin typeface="楷体_GB2312" charset="0"/>
                <a:ea typeface="楷体_GB2312" charset="0"/>
              </a:rPr>
              <a:t>//</a:t>
            </a:r>
            <a:r>
              <a:rPr lang="zh-CN" altLang="en-US" sz="2400" b="1" dirty="0">
                <a:latin typeface="楷体_GB2312" charset="0"/>
                <a:ea typeface="楷体_GB2312" charset="0"/>
              </a:rPr>
              <a:t>数。中序遍历二叉树</a:t>
            </a:r>
            <a:r>
              <a:rPr lang="en-US" altLang="zh-CN" sz="2400" b="1" dirty="0">
                <a:latin typeface="楷体_GB2312" charset="0"/>
                <a:ea typeface="楷体_GB2312" charset="0"/>
              </a:rPr>
              <a:t>T</a:t>
            </a:r>
            <a:r>
              <a:rPr lang="zh-CN" altLang="en-US" sz="2400" b="1" dirty="0">
                <a:latin typeface="楷体_GB2312" charset="0"/>
                <a:ea typeface="楷体_GB2312" charset="0"/>
              </a:rPr>
              <a:t>的非递归算法，对每个数据元素调用</a:t>
            </a:r>
            <a:r>
              <a:rPr lang="en-US" altLang="zh-CN" sz="2400" b="1" dirty="0">
                <a:latin typeface="楷体_GB2312" charset="0"/>
                <a:ea typeface="楷体_GB2312" charset="0"/>
              </a:rPr>
              <a:t>//</a:t>
            </a:r>
            <a:r>
              <a:rPr lang="zh-CN" altLang="en-US" sz="2400" b="1" dirty="0">
                <a:latin typeface="楷体_GB2312" charset="0"/>
                <a:ea typeface="楷体_GB2312" charset="0"/>
              </a:rPr>
              <a:t>函数</a:t>
            </a:r>
            <a:r>
              <a:rPr lang="en-US" altLang="zh-CN" sz="2400" b="1" dirty="0">
                <a:latin typeface="楷体_GB2312" charset="0"/>
                <a:ea typeface="楷体_GB2312" charset="0"/>
              </a:rPr>
              <a:t>Visit</a:t>
            </a:r>
            <a:r>
              <a:rPr lang="zh-CN" altLang="en-US" sz="2400" b="1" dirty="0">
                <a:latin typeface="楷体_GB2312" charset="0"/>
                <a:ea typeface="楷体_GB2312" charset="0"/>
              </a:rPr>
              <a:t>。</a:t>
            </a:r>
          </a:p>
          <a:p>
            <a:pPr eaLnBrk="1" hangingPunct="1">
              <a:spcBef>
                <a:spcPct val="0"/>
              </a:spcBef>
              <a:buClrTx/>
              <a:buFontTx/>
              <a:buNone/>
            </a:pPr>
            <a:r>
              <a:rPr lang="zh-CN" altLang="en-US" sz="2400" b="1" dirty="0"/>
              <a:t>    </a:t>
            </a:r>
            <a:r>
              <a:rPr lang="en-US" altLang="zh-CN" sz="2400" b="1" dirty="0" err="1"/>
              <a:t>InitStack</a:t>
            </a:r>
            <a:r>
              <a:rPr lang="en-US" altLang="zh-CN" sz="2400" b="1" dirty="0"/>
              <a:t>(S);   p=T;  </a:t>
            </a:r>
          </a:p>
          <a:p>
            <a:pPr eaLnBrk="1" hangingPunct="1">
              <a:spcBef>
                <a:spcPct val="0"/>
              </a:spcBef>
              <a:buClrTx/>
              <a:buFontTx/>
              <a:buNone/>
            </a:pPr>
            <a:r>
              <a:rPr lang="en-US" altLang="zh-CN" sz="2400" b="1" dirty="0"/>
              <a:t>    while (p|| !</a:t>
            </a:r>
            <a:r>
              <a:rPr lang="en-US" altLang="zh-CN" sz="2400" b="1" dirty="0" err="1"/>
              <a:t>StackEmpty</a:t>
            </a:r>
            <a:r>
              <a:rPr lang="en-US" altLang="zh-CN" sz="2400" b="1" dirty="0"/>
              <a:t>(S)) {</a:t>
            </a:r>
          </a:p>
          <a:p>
            <a:pPr eaLnBrk="1" hangingPunct="1">
              <a:spcBef>
                <a:spcPct val="0"/>
              </a:spcBef>
              <a:buClrTx/>
              <a:buFontTx/>
              <a:buNone/>
            </a:pPr>
            <a:r>
              <a:rPr lang="en-US" altLang="zh-CN" sz="2400" b="1" dirty="0"/>
              <a:t>          if (p) {Push(</a:t>
            </a:r>
            <a:r>
              <a:rPr lang="en-US" altLang="zh-CN" sz="2400" b="1" dirty="0" err="1"/>
              <a:t>S,p</a:t>
            </a:r>
            <a:r>
              <a:rPr lang="en-US" altLang="zh-CN" sz="2400" b="1" dirty="0"/>
              <a:t>); p=p-&gt;</a:t>
            </a:r>
            <a:r>
              <a:rPr lang="en-US" altLang="zh-CN" sz="2400" b="1" dirty="0" err="1"/>
              <a:t>lchild</a:t>
            </a:r>
            <a:r>
              <a:rPr lang="en-US" altLang="zh-CN" sz="2400" b="1" dirty="0"/>
              <a:t>);</a:t>
            </a:r>
          </a:p>
          <a:p>
            <a:pPr eaLnBrk="1" hangingPunct="1">
              <a:spcBef>
                <a:spcPct val="0"/>
              </a:spcBef>
              <a:buClrTx/>
              <a:buFontTx/>
              <a:buNone/>
            </a:pPr>
            <a:r>
              <a:rPr lang="en-US" altLang="zh-CN" sz="2400" b="1" dirty="0"/>
              <a:t>           //</a:t>
            </a:r>
            <a:r>
              <a:rPr lang="zh-CN" altLang="en-US" sz="2400" b="1" dirty="0">
                <a:ea typeface="楷体_GB2312" charset="0"/>
              </a:rPr>
              <a:t>根指针进栈，遍历左子树</a:t>
            </a:r>
          </a:p>
          <a:p>
            <a:pPr eaLnBrk="1" hangingPunct="1">
              <a:spcBef>
                <a:spcPct val="0"/>
              </a:spcBef>
              <a:buClrTx/>
              <a:buFontTx/>
              <a:buNone/>
            </a:pPr>
            <a:r>
              <a:rPr lang="zh-CN" altLang="en-US" sz="2400" b="1" dirty="0"/>
              <a:t>          </a:t>
            </a:r>
            <a:r>
              <a:rPr lang="en-US" altLang="zh-CN" sz="2400" b="1" dirty="0"/>
              <a:t>else{             //</a:t>
            </a:r>
            <a:r>
              <a:rPr lang="zh-CN" altLang="en-US" sz="2400" b="1" dirty="0">
                <a:ea typeface="楷体_GB2312" charset="0"/>
              </a:rPr>
              <a:t>根指针退栈，访问根结点，遍历右子树</a:t>
            </a:r>
          </a:p>
          <a:p>
            <a:pPr eaLnBrk="1" hangingPunct="1">
              <a:spcBef>
                <a:spcPct val="0"/>
              </a:spcBef>
              <a:buClrTx/>
              <a:buFontTx/>
              <a:buNone/>
            </a:pPr>
            <a:r>
              <a:rPr lang="zh-CN" altLang="en-US" sz="2400" b="1" dirty="0"/>
              <a:t>               </a:t>
            </a:r>
            <a:r>
              <a:rPr lang="en-US" altLang="zh-CN" sz="2400" b="1" dirty="0"/>
              <a:t>Pop(</a:t>
            </a:r>
            <a:r>
              <a:rPr lang="en-US" altLang="zh-CN" sz="2400" b="1" dirty="0" err="1"/>
              <a:t>S,p</a:t>
            </a:r>
            <a:r>
              <a:rPr lang="en-US" altLang="zh-CN" sz="2400" b="1" dirty="0"/>
              <a:t>);           if( !Visit(p-&gt;data)) return ERROR;</a:t>
            </a:r>
          </a:p>
          <a:p>
            <a:pPr eaLnBrk="1" hangingPunct="1">
              <a:spcBef>
                <a:spcPct val="0"/>
              </a:spcBef>
              <a:buClrTx/>
              <a:buFontTx/>
              <a:buNone/>
            </a:pPr>
            <a:r>
              <a:rPr lang="en-US" altLang="zh-CN" sz="2400" b="1" dirty="0"/>
              <a:t>               p=p-&gt;</a:t>
            </a:r>
            <a:r>
              <a:rPr lang="en-US" altLang="zh-CN" sz="2400" b="1" dirty="0" err="1"/>
              <a:t>rchild</a:t>
            </a:r>
            <a:endParaRPr lang="en-US" altLang="zh-CN" sz="2400" b="1" dirty="0"/>
          </a:p>
          <a:p>
            <a:pPr eaLnBrk="1" hangingPunct="1">
              <a:spcBef>
                <a:spcPct val="0"/>
              </a:spcBef>
              <a:buClrTx/>
              <a:buFontTx/>
              <a:buNone/>
            </a:pPr>
            <a:r>
              <a:rPr lang="en-US" altLang="zh-CN" sz="2400" b="1" dirty="0"/>
              <a:t>        }//else</a:t>
            </a:r>
          </a:p>
          <a:p>
            <a:pPr eaLnBrk="1" hangingPunct="1">
              <a:spcBef>
                <a:spcPct val="0"/>
              </a:spcBef>
              <a:buClrTx/>
              <a:buFontTx/>
              <a:buNone/>
            </a:pPr>
            <a:r>
              <a:rPr lang="en-US" altLang="zh-CN" sz="2400" b="1" dirty="0"/>
              <a:t>     }//While</a:t>
            </a:r>
          </a:p>
          <a:p>
            <a:pPr eaLnBrk="1" hangingPunct="1">
              <a:spcBef>
                <a:spcPct val="0"/>
              </a:spcBef>
              <a:buClrTx/>
              <a:buFontTx/>
              <a:buNone/>
            </a:pPr>
            <a:r>
              <a:rPr lang="en-US" altLang="zh-CN" sz="2400" b="1" dirty="0"/>
              <a:t>  return OK;</a:t>
            </a:r>
          </a:p>
          <a:p>
            <a:pPr eaLnBrk="1" hangingPunct="1">
              <a:spcBef>
                <a:spcPct val="0"/>
              </a:spcBef>
              <a:buClrTx/>
              <a:buFontTx/>
              <a:buNone/>
            </a:pPr>
            <a:r>
              <a:rPr lang="en-US" altLang="zh-CN" sz="2400" b="1" dirty="0"/>
              <a:t>}// </a:t>
            </a:r>
            <a:r>
              <a:rPr lang="en-US" altLang="zh-CN" sz="2400" b="1" dirty="0" err="1"/>
              <a:t>InOrderTraverse</a:t>
            </a:r>
            <a:endParaRPr lang="en-US" altLang="zh-CN" sz="2400" b="1" dirty="0"/>
          </a:p>
        </p:txBody>
      </p:sp>
      <p:sp>
        <p:nvSpPr>
          <p:cNvPr id="207875" name="Text Box 3"/>
          <p:cNvSpPr txBox="1">
            <a:spLocks noChangeArrowheads="1"/>
          </p:cNvSpPr>
          <p:nvPr/>
        </p:nvSpPr>
        <p:spPr bwMode="auto">
          <a:xfrm>
            <a:off x="3563938" y="5949950"/>
            <a:ext cx="201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6.3</a:t>
            </a:r>
            <a:endParaRPr lang="en-US" altLang="zh-CN">
              <a:latin typeface="楷体_GB2312" charset="0"/>
              <a:ea typeface="楷体_GB2312" charset="0"/>
            </a:endParaRPr>
          </a:p>
        </p:txBody>
      </p:sp>
    </p:spTree>
  </p:cSld>
  <p:clrMapOvr>
    <a:masterClrMapping/>
  </p:clrMapOvr>
  <p:transition spd="med">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Oval 2"/>
          <p:cNvSpPr>
            <a:spLocks noChangeArrowheads="1"/>
          </p:cNvSpPr>
          <p:nvPr/>
        </p:nvSpPr>
        <p:spPr bwMode="auto">
          <a:xfrm>
            <a:off x="3814763" y="30194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225283" name="Oval 3"/>
          <p:cNvSpPr>
            <a:spLocks noChangeArrowheads="1"/>
          </p:cNvSpPr>
          <p:nvPr/>
        </p:nvSpPr>
        <p:spPr bwMode="auto">
          <a:xfrm>
            <a:off x="2878138" y="36449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B</a:t>
            </a:r>
            <a:endParaRPr lang="en-US" altLang="zh-CN" sz="2400"/>
          </a:p>
        </p:txBody>
      </p:sp>
      <p:sp>
        <p:nvSpPr>
          <p:cNvPr id="225284" name="Oval 4"/>
          <p:cNvSpPr>
            <a:spLocks noChangeArrowheads="1"/>
          </p:cNvSpPr>
          <p:nvPr/>
        </p:nvSpPr>
        <p:spPr bwMode="auto">
          <a:xfrm>
            <a:off x="2254250" y="43656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C</a:t>
            </a:r>
            <a:endParaRPr lang="en-US" altLang="zh-CN" sz="2400"/>
          </a:p>
        </p:txBody>
      </p:sp>
      <p:sp>
        <p:nvSpPr>
          <p:cNvPr id="225285" name="Oval 5"/>
          <p:cNvSpPr>
            <a:spLocks noChangeArrowheads="1"/>
          </p:cNvSpPr>
          <p:nvPr/>
        </p:nvSpPr>
        <p:spPr bwMode="auto">
          <a:xfrm>
            <a:off x="3525838" y="4383088"/>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225286" name="Oval 6"/>
          <p:cNvSpPr>
            <a:spLocks noChangeArrowheads="1"/>
          </p:cNvSpPr>
          <p:nvPr/>
        </p:nvSpPr>
        <p:spPr bwMode="auto">
          <a:xfrm>
            <a:off x="3046413" y="517525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E</a:t>
            </a:r>
            <a:endParaRPr lang="en-US" altLang="zh-CN" sz="2400"/>
          </a:p>
        </p:txBody>
      </p:sp>
      <p:sp>
        <p:nvSpPr>
          <p:cNvPr id="225287" name="Oval 7"/>
          <p:cNvSpPr>
            <a:spLocks noChangeArrowheads="1"/>
          </p:cNvSpPr>
          <p:nvPr/>
        </p:nvSpPr>
        <p:spPr bwMode="auto">
          <a:xfrm>
            <a:off x="4054475" y="5157788"/>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F</a:t>
            </a:r>
            <a:endParaRPr lang="en-US" altLang="zh-CN" sz="2400"/>
          </a:p>
        </p:txBody>
      </p:sp>
      <p:sp>
        <p:nvSpPr>
          <p:cNvPr id="225288" name="Oval 8"/>
          <p:cNvSpPr>
            <a:spLocks noChangeArrowheads="1"/>
          </p:cNvSpPr>
          <p:nvPr/>
        </p:nvSpPr>
        <p:spPr bwMode="auto">
          <a:xfrm>
            <a:off x="3551238" y="59277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G</a:t>
            </a:r>
            <a:endParaRPr lang="en-US" altLang="zh-CN" sz="2400"/>
          </a:p>
        </p:txBody>
      </p:sp>
      <p:sp>
        <p:nvSpPr>
          <p:cNvPr id="225295" name="Line 15"/>
          <p:cNvSpPr>
            <a:spLocks noChangeShapeType="1"/>
          </p:cNvSpPr>
          <p:nvPr/>
        </p:nvSpPr>
        <p:spPr bwMode="auto">
          <a:xfrm flipH="1">
            <a:off x="2543175" y="4005263"/>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5296" name="Line 16"/>
          <p:cNvSpPr>
            <a:spLocks noChangeShapeType="1"/>
          </p:cNvSpPr>
          <p:nvPr/>
        </p:nvSpPr>
        <p:spPr bwMode="auto">
          <a:xfrm flipH="1">
            <a:off x="3348038" y="3284538"/>
            <a:ext cx="457200" cy="431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5297" name="Line 17"/>
          <p:cNvSpPr>
            <a:spLocks noChangeShapeType="1"/>
          </p:cNvSpPr>
          <p:nvPr/>
        </p:nvSpPr>
        <p:spPr bwMode="auto">
          <a:xfrm flipH="1">
            <a:off x="3348038" y="4759325"/>
            <a:ext cx="304800" cy="469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5298" name="Line 18"/>
          <p:cNvSpPr>
            <a:spLocks noChangeShapeType="1"/>
          </p:cNvSpPr>
          <p:nvPr/>
        </p:nvSpPr>
        <p:spPr bwMode="auto">
          <a:xfrm>
            <a:off x="3851275" y="4687888"/>
            <a:ext cx="288925" cy="469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5299" name="Text Box 19"/>
          <p:cNvSpPr txBox="1">
            <a:spLocks noChangeArrowheads="1"/>
          </p:cNvSpPr>
          <p:nvPr/>
        </p:nvSpPr>
        <p:spPr bwMode="auto">
          <a:xfrm>
            <a:off x="525463" y="476250"/>
            <a:ext cx="81502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dirty="0">
                <a:solidFill>
                  <a:srgbClr val="993366"/>
                </a:solidFill>
                <a:latin typeface="楷体_GB2312" charset="0"/>
                <a:ea typeface="楷体_GB2312" charset="0"/>
              </a:rPr>
              <a:t>    </a:t>
            </a:r>
            <a:r>
              <a:rPr lang="en-US" altLang="zh-CN" b="1" dirty="0">
                <a:solidFill>
                  <a:srgbClr val="993366"/>
                </a:solidFill>
                <a:ea typeface="楷体_GB2312" charset="0"/>
              </a:rPr>
              <a:t>‘</a:t>
            </a:r>
            <a:r>
              <a:rPr lang="zh-CN" altLang="en-US" b="1" dirty="0">
                <a:solidFill>
                  <a:srgbClr val="993366"/>
                </a:solidFill>
                <a:latin typeface="楷体_GB2312" charset="0"/>
                <a:ea typeface="楷体_GB2312" charset="0"/>
              </a:rPr>
              <a:t>遍历</a:t>
            </a:r>
            <a:r>
              <a:rPr lang="zh-CN" altLang="en-US" b="1" dirty="0">
                <a:solidFill>
                  <a:srgbClr val="993366"/>
                </a:solidFill>
                <a:ea typeface="楷体_GB2312" charset="0"/>
              </a:rPr>
              <a:t>’</a:t>
            </a:r>
            <a:r>
              <a:rPr lang="zh-CN" altLang="en-US" b="1" dirty="0">
                <a:solidFill>
                  <a:srgbClr val="993366"/>
                </a:solidFill>
                <a:latin typeface="楷体_GB2312" charset="0"/>
                <a:ea typeface="楷体_GB2312" charset="0"/>
              </a:rPr>
              <a:t>是二叉树各种操作的基础，也可在遍历过程中生成结点，建立二叉树的存储结构。例如：对下面所示二叉树，按下列次序顺序读入字符</a:t>
            </a:r>
            <a:endParaRPr lang="zh-CN" altLang="en-US" dirty="0"/>
          </a:p>
        </p:txBody>
      </p:sp>
      <p:sp>
        <p:nvSpPr>
          <p:cNvPr id="225305" name="Text Box 25"/>
          <p:cNvSpPr txBox="1">
            <a:spLocks noChangeArrowheads="1"/>
          </p:cNvSpPr>
          <p:nvPr/>
        </p:nvSpPr>
        <p:spPr bwMode="auto">
          <a:xfrm>
            <a:off x="1187450" y="1868488"/>
            <a:ext cx="516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600" b="1">
                <a:latin typeface="宋体" charset="-122"/>
              </a:rPr>
              <a:t>A B C Ø </a:t>
            </a:r>
            <a:r>
              <a:rPr lang="en-US" altLang="zh-CN" b="1">
                <a:latin typeface="宋体" charset="-122"/>
              </a:rPr>
              <a:t>Ø</a:t>
            </a:r>
            <a:r>
              <a:rPr lang="en-US" altLang="zh-CN">
                <a:latin typeface="宋体" charset="-122"/>
              </a:rPr>
              <a:t> </a:t>
            </a:r>
            <a:r>
              <a:rPr lang="en-US" altLang="zh-CN" sz="2600" b="1">
                <a:latin typeface="宋体" charset="-122"/>
              </a:rPr>
              <a:t>D E </a:t>
            </a:r>
            <a:r>
              <a:rPr lang="en-US" altLang="zh-CN" b="1">
                <a:latin typeface="宋体" charset="-122"/>
              </a:rPr>
              <a:t>Ø</a:t>
            </a:r>
            <a:r>
              <a:rPr lang="en-US" altLang="zh-CN">
                <a:latin typeface="宋体" charset="-122"/>
              </a:rPr>
              <a:t> </a:t>
            </a:r>
            <a:r>
              <a:rPr lang="en-US" altLang="zh-CN" sz="2600" b="1">
                <a:latin typeface="宋体" charset="-122"/>
              </a:rPr>
              <a:t>G </a:t>
            </a:r>
            <a:r>
              <a:rPr lang="en-US" altLang="zh-CN" b="1">
                <a:latin typeface="宋体" charset="-122"/>
              </a:rPr>
              <a:t>Ø</a:t>
            </a:r>
            <a:r>
              <a:rPr lang="en-US" altLang="zh-CN">
                <a:latin typeface="宋体" charset="-122"/>
              </a:rPr>
              <a:t> </a:t>
            </a:r>
            <a:r>
              <a:rPr lang="en-US" altLang="zh-CN" b="1">
                <a:latin typeface="宋体" charset="-122"/>
              </a:rPr>
              <a:t>Ø</a:t>
            </a:r>
            <a:r>
              <a:rPr lang="en-US" altLang="zh-CN">
                <a:latin typeface="宋体" charset="-122"/>
              </a:rPr>
              <a:t> </a:t>
            </a:r>
            <a:r>
              <a:rPr lang="en-US" altLang="zh-CN" sz="2600" b="1">
                <a:latin typeface="宋体" charset="-122"/>
              </a:rPr>
              <a:t>F </a:t>
            </a:r>
            <a:r>
              <a:rPr lang="en-US" altLang="zh-CN" b="1">
                <a:latin typeface="宋体" charset="-122"/>
              </a:rPr>
              <a:t>Ø</a:t>
            </a:r>
            <a:r>
              <a:rPr lang="en-US" altLang="zh-CN" sz="2600" b="1">
                <a:latin typeface="宋体" charset="-122"/>
              </a:rPr>
              <a:t> </a:t>
            </a:r>
            <a:r>
              <a:rPr lang="en-US" altLang="zh-CN" b="1">
                <a:latin typeface="宋体" charset="-122"/>
              </a:rPr>
              <a:t>Ø Ø</a:t>
            </a:r>
          </a:p>
        </p:txBody>
      </p:sp>
      <p:sp>
        <p:nvSpPr>
          <p:cNvPr id="225306" name="Text Box 26"/>
          <p:cNvSpPr txBox="1">
            <a:spLocks noChangeArrowheads="1"/>
          </p:cNvSpPr>
          <p:nvPr/>
        </p:nvSpPr>
        <p:spPr bwMode="auto">
          <a:xfrm>
            <a:off x="611188" y="2405063"/>
            <a:ext cx="7866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0000"/>
                </a:solidFill>
                <a:latin typeface="楷体_GB2312" charset="0"/>
                <a:ea typeface="楷体_GB2312" charset="0"/>
              </a:rPr>
              <a:t>其中 </a:t>
            </a:r>
            <a:r>
              <a:rPr lang="en-US" altLang="zh-CN" b="1">
                <a:solidFill>
                  <a:srgbClr val="990000"/>
                </a:solidFill>
                <a:latin typeface="宋体" charset="-122"/>
                <a:ea typeface="楷体_GB2312" charset="0"/>
              </a:rPr>
              <a:t>Ø</a:t>
            </a:r>
            <a:r>
              <a:rPr lang="en-US" altLang="zh-CN" b="1">
                <a:solidFill>
                  <a:srgbClr val="990000"/>
                </a:solidFill>
                <a:latin typeface="楷体_GB2312" charset="0"/>
                <a:ea typeface="楷体_GB2312" charset="0"/>
              </a:rPr>
              <a:t> </a:t>
            </a:r>
            <a:r>
              <a:rPr lang="zh-CN" altLang="en-US" b="1">
                <a:solidFill>
                  <a:srgbClr val="990000"/>
                </a:solidFill>
                <a:latin typeface="楷体_GB2312" charset="0"/>
                <a:ea typeface="楷体_GB2312" charset="0"/>
              </a:rPr>
              <a:t>表示空格字符，可建立相应的二叉链表。</a:t>
            </a:r>
          </a:p>
        </p:txBody>
      </p:sp>
      <p:sp>
        <p:nvSpPr>
          <p:cNvPr id="225307" name="Line 27"/>
          <p:cNvSpPr>
            <a:spLocks noChangeShapeType="1"/>
          </p:cNvSpPr>
          <p:nvPr/>
        </p:nvSpPr>
        <p:spPr bwMode="auto">
          <a:xfrm>
            <a:off x="3276600" y="3967163"/>
            <a:ext cx="288925" cy="469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5308" name="Line 28"/>
          <p:cNvSpPr>
            <a:spLocks noChangeShapeType="1"/>
          </p:cNvSpPr>
          <p:nvPr/>
        </p:nvSpPr>
        <p:spPr bwMode="auto">
          <a:xfrm>
            <a:off x="3419475" y="5480050"/>
            <a:ext cx="288925" cy="469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1" name="Text Box 5"/>
          <p:cNvSpPr txBox="1">
            <a:spLocks noChangeArrowheads="1"/>
          </p:cNvSpPr>
          <p:nvPr/>
        </p:nvSpPr>
        <p:spPr bwMode="auto">
          <a:xfrm>
            <a:off x="430213" y="620713"/>
            <a:ext cx="1073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CC6600"/>
                </a:solidFill>
                <a:latin typeface="楷体_GB2312" charset="0"/>
                <a:ea typeface="楷体_GB2312" charset="0"/>
              </a:rPr>
              <a:t>例如</a:t>
            </a:r>
            <a:r>
              <a:rPr lang="en-US" altLang="zh-CN">
                <a:solidFill>
                  <a:srgbClr val="CC6600"/>
                </a:solidFill>
                <a:latin typeface="楷体_GB2312" charset="0"/>
                <a:ea typeface="楷体_GB2312" charset="0"/>
              </a:rPr>
              <a:t>:</a:t>
            </a:r>
            <a:endParaRPr lang="en-US" altLang="zh-CN"/>
          </a:p>
        </p:txBody>
      </p:sp>
      <p:sp useBgFill="1">
        <p:nvSpPr>
          <p:cNvPr id="229382" name="Oval 6"/>
          <p:cNvSpPr>
            <a:spLocks noChangeArrowheads="1"/>
          </p:cNvSpPr>
          <p:nvPr/>
        </p:nvSpPr>
        <p:spPr bwMode="auto">
          <a:xfrm>
            <a:off x="1573213" y="3398838"/>
            <a:ext cx="485775" cy="461962"/>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A</a:t>
            </a:r>
            <a:endParaRPr lang="en-US" altLang="zh-CN" sz="2400"/>
          </a:p>
        </p:txBody>
      </p:sp>
      <p:sp useBgFill="1">
        <p:nvSpPr>
          <p:cNvPr id="229383" name="Oval 7"/>
          <p:cNvSpPr>
            <a:spLocks noChangeArrowheads="1"/>
          </p:cNvSpPr>
          <p:nvPr/>
        </p:nvSpPr>
        <p:spPr bwMode="auto">
          <a:xfrm>
            <a:off x="506413" y="4192588"/>
            <a:ext cx="533400" cy="506412"/>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B</a:t>
            </a:r>
            <a:endParaRPr lang="en-US" altLang="zh-CN" sz="2400"/>
          </a:p>
        </p:txBody>
      </p:sp>
      <p:sp useBgFill="1">
        <p:nvSpPr>
          <p:cNvPr id="229384" name="Oval 8"/>
          <p:cNvSpPr>
            <a:spLocks noChangeArrowheads="1"/>
          </p:cNvSpPr>
          <p:nvPr/>
        </p:nvSpPr>
        <p:spPr bwMode="auto">
          <a:xfrm>
            <a:off x="1344613" y="4922838"/>
            <a:ext cx="485775" cy="461962"/>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C</a:t>
            </a:r>
            <a:endParaRPr lang="en-US" altLang="zh-CN" sz="2400"/>
          </a:p>
        </p:txBody>
      </p:sp>
      <p:sp useBgFill="1">
        <p:nvSpPr>
          <p:cNvPr id="229385" name="Oval 9"/>
          <p:cNvSpPr>
            <a:spLocks noChangeArrowheads="1"/>
          </p:cNvSpPr>
          <p:nvPr/>
        </p:nvSpPr>
        <p:spPr bwMode="auto">
          <a:xfrm>
            <a:off x="2640013" y="4192588"/>
            <a:ext cx="533400" cy="506412"/>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D</a:t>
            </a:r>
            <a:endParaRPr lang="en-US" altLang="zh-CN" sz="2400"/>
          </a:p>
        </p:txBody>
      </p:sp>
      <p:sp>
        <p:nvSpPr>
          <p:cNvPr id="229386" name="Text Box 10"/>
          <p:cNvSpPr txBox="1">
            <a:spLocks noChangeArrowheads="1"/>
          </p:cNvSpPr>
          <p:nvPr/>
        </p:nvSpPr>
        <p:spPr bwMode="auto">
          <a:xfrm>
            <a:off x="3838575" y="1004888"/>
            <a:ext cx="46751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latin typeface="楷体_GB2312" charset="0"/>
                <a:ea typeface="楷体_GB2312" charset="0"/>
              </a:rPr>
              <a:t>以字符</a:t>
            </a:r>
            <a:r>
              <a:rPr lang="zh-CN" altLang="en-US">
                <a:solidFill>
                  <a:srgbClr val="CC6600"/>
                </a:solidFill>
                <a:ea typeface="楷体_GB2312" charset="0"/>
              </a:rPr>
              <a:t>“</a:t>
            </a:r>
            <a:r>
              <a:rPr lang="en-US" altLang="zh-CN" b="1"/>
              <a:t>Ø</a:t>
            </a:r>
            <a:r>
              <a:rPr lang="en-US" altLang="zh-CN">
                <a:solidFill>
                  <a:srgbClr val="CC6600"/>
                </a:solidFill>
                <a:ea typeface="楷体_GB2312" charset="0"/>
              </a:rPr>
              <a:t>”</a:t>
            </a:r>
            <a:r>
              <a:rPr lang="zh-CN" altLang="en-US">
                <a:solidFill>
                  <a:srgbClr val="CC6600"/>
                </a:solidFill>
                <a:latin typeface="楷体_GB2312" charset="0"/>
                <a:ea typeface="楷体_GB2312" charset="0"/>
              </a:rPr>
              <a:t>表示</a:t>
            </a:r>
          </a:p>
        </p:txBody>
      </p:sp>
      <p:sp>
        <p:nvSpPr>
          <p:cNvPr id="229387" name="Line 11"/>
          <p:cNvSpPr>
            <a:spLocks noChangeShapeType="1"/>
          </p:cNvSpPr>
          <p:nvPr/>
        </p:nvSpPr>
        <p:spPr bwMode="auto">
          <a:xfrm flipH="1">
            <a:off x="735013" y="3632200"/>
            <a:ext cx="838200" cy="533400"/>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388" name="Line 12"/>
          <p:cNvSpPr>
            <a:spLocks noChangeShapeType="1"/>
          </p:cNvSpPr>
          <p:nvPr/>
        </p:nvSpPr>
        <p:spPr bwMode="auto">
          <a:xfrm>
            <a:off x="2030413" y="3632200"/>
            <a:ext cx="838200" cy="528638"/>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389" name="Line 13"/>
          <p:cNvSpPr>
            <a:spLocks noChangeShapeType="1"/>
          </p:cNvSpPr>
          <p:nvPr/>
        </p:nvSpPr>
        <p:spPr bwMode="auto">
          <a:xfrm>
            <a:off x="1039813" y="4470400"/>
            <a:ext cx="533400" cy="452438"/>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390" name="Text Box 14"/>
          <p:cNvSpPr txBox="1">
            <a:spLocks noChangeArrowheads="1"/>
          </p:cNvSpPr>
          <p:nvPr/>
        </p:nvSpPr>
        <p:spPr bwMode="auto">
          <a:xfrm>
            <a:off x="3554413" y="3973513"/>
            <a:ext cx="503078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a:solidFill>
                  <a:srgbClr val="800000"/>
                </a:solidFill>
                <a:ea typeface="楷体_GB2312" charset="0"/>
              </a:rPr>
              <a:t>A</a:t>
            </a:r>
            <a:r>
              <a:rPr lang="en-US" altLang="zh-CN">
                <a:solidFill>
                  <a:srgbClr val="FF9933"/>
                </a:solidFill>
                <a:ea typeface="楷体_GB2312" charset="0"/>
              </a:rPr>
              <a:t>(</a:t>
            </a:r>
            <a:r>
              <a:rPr lang="en-US" altLang="zh-CN" b="1">
                <a:solidFill>
                  <a:srgbClr val="800000"/>
                </a:solidFill>
                <a:ea typeface="楷体_GB2312" charset="0"/>
              </a:rPr>
              <a:t>B</a:t>
            </a:r>
            <a:r>
              <a:rPr lang="en-US" altLang="zh-CN">
                <a:solidFill>
                  <a:srgbClr val="FF9933"/>
                </a:solidFill>
                <a:ea typeface="楷体_GB2312" charset="0"/>
              </a:rPr>
              <a:t>(</a:t>
            </a:r>
            <a:r>
              <a:rPr lang="en-US" altLang="zh-CN" b="1"/>
              <a:t>Ø</a:t>
            </a:r>
            <a:r>
              <a:rPr lang="en-US" altLang="zh-CN">
                <a:solidFill>
                  <a:srgbClr val="FF9933"/>
                </a:solidFill>
                <a:ea typeface="楷体_GB2312" charset="0"/>
              </a:rPr>
              <a:t>,</a:t>
            </a:r>
            <a:r>
              <a:rPr lang="en-US" altLang="zh-CN" b="1">
                <a:solidFill>
                  <a:srgbClr val="800000"/>
                </a:solidFill>
                <a:ea typeface="楷体_GB2312" charset="0"/>
              </a:rPr>
              <a:t>C</a:t>
            </a:r>
            <a:r>
              <a:rPr lang="en-US" altLang="zh-CN">
                <a:solidFill>
                  <a:srgbClr val="FF9933"/>
                </a:solidFill>
                <a:ea typeface="楷体_GB2312" charset="0"/>
              </a:rPr>
              <a:t>(</a:t>
            </a:r>
            <a:r>
              <a:rPr lang="en-US" altLang="zh-CN" b="1"/>
              <a:t>Ø</a:t>
            </a:r>
            <a:r>
              <a:rPr lang="en-US" altLang="zh-CN">
                <a:solidFill>
                  <a:srgbClr val="FF9933"/>
                </a:solidFill>
                <a:ea typeface="楷体_GB2312" charset="0"/>
              </a:rPr>
              <a:t>, </a:t>
            </a:r>
            <a:r>
              <a:rPr lang="en-US" altLang="zh-CN" b="1"/>
              <a:t>Ø</a:t>
            </a:r>
            <a:r>
              <a:rPr lang="en-US" altLang="zh-CN">
                <a:solidFill>
                  <a:srgbClr val="FF9933"/>
                </a:solidFill>
                <a:ea typeface="楷体_GB2312" charset="0"/>
              </a:rPr>
              <a:t>)),</a:t>
            </a:r>
            <a:r>
              <a:rPr lang="en-US" altLang="zh-CN" b="1">
                <a:solidFill>
                  <a:srgbClr val="800000"/>
                </a:solidFill>
                <a:ea typeface="楷体_GB2312" charset="0"/>
              </a:rPr>
              <a:t>D</a:t>
            </a:r>
            <a:r>
              <a:rPr lang="en-US" altLang="zh-CN">
                <a:solidFill>
                  <a:srgbClr val="FF9933"/>
                </a:solidFill>
                <a:ea typeface="楷体_GB2312" charset="0"/>
              </a:rPr>
              <a:t>(</a:t>
            </a:r>
            <a:r>
              <a:rPr lang="en-US" altLang="zh-CN" b="1"/>
              <a:t>Ø</a:t>
            </a:r>
            <a:r>
              <a:rPr lang="en-US" altLang="zh-CN">
                <a:solidFill>
                  <a:srgbClr val="FF9933"/>
                </a:solidFill>
                <a:ea typeface="楷体_GB2312" charset="0"/>
              </a:rPr>
              <a:t>, </a:t>
            </a:r>
            <a:r>
              <a:rPr lang="en-US" altLang="zh-CN" b="1"/>
              <a:t>Ø</a:t>
            </a:r>
            <a:r>
              <a:rPr lang="en-US" altLang="zh-CN">
                <a:solidFill>
                  <a:srgbClr val="FF9933"/>
                </a:solidFill>
                <a:ea typeface="楷体_GB2312" charset="0"/>
              </a:rPr>
              <a:t>))</a:t>
            </a:r>
          </a:p>
        </p:txBody>
      </p:sp>
      <p:sp>
        <p:nvSpPr>
          <p:cNvPr id="229392" name="Line 16"/>
          <p:cNvSpPr>
            <a:spLocks noChangeShapeType="1"/>
          </p:cNvSpPr>
          <p:nvPr/>
        </p:nvSpPr>
        <p:spPr bwMode="auto">
          <a:xfrm>
            <a:off x="3976688" y="4089400"/>
            <a:ext cx="2016125" cy="28575"/>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393" name="Line 17"/>
          <p:cNvSpPr>
            <a:spLocks noChangeShapeType="1"/>
          </p:cNvSpPr>
          <p:nvPr/>
        </p:nvSpPr>
        <p:spPr bwMode="auto">
          <a:xfrm flipV="1">
            <a:off x="6227763" y="4076700"/>
            <a:ext cx="1223962" cy="41275"/>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394" name="Text Box 18"/>
          <p:cNvSpPr txBox="1">
            <a:spLocks noChangeArrowheads="1"/>
          </p:cNvSpPr>
          <p:nvPr/>
        </p:nvSpPr>
        <p:spPr bwMode="auto">
          <a:xfrm>
            <a:off x="1366838" y="1092200"/>
            <a:ext cx="134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b="1">
                <a:solidFill>
                  <a:schemeClr val="tx2"/>
                </a:solidFill>
                <a:ea typeface="楷体_GB2312" charset="0"/>
              </a:rPr>
              <a:t>空树</a:t>
            </a:r>
            <a:endParaRPr lang="zh-CN" altLang="en-US"/>
          </a:p>
        </p:txBody>
      </p:sp>
      <p:sp>
        <p:nvSpPr>
          <p:cNvPr id="229395" name="Text Box 19"/>
          <p:cNvSpPr txBox="1">
            <a:spLocks noChangeArrowheads="1"/>
          </p:cNvSpPr>
          <p:nvPr/>
        </p:nvSpPr>
        <p:spPr bwMode="auto">
          <a:xfrm>
            <a:off x="354013" y="1884363"/>
            <a:ext cx="3635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b="1">
                <a:solidFill>
                  <a:schemeClr val="tx2"/>
                </a:solidFill>
                <a:ea typeface="楷体_GB2312" charset="0"/>
              </a:rPr>
              <a:t>只含一个根结点的二叉树</a:t>
            </a:r>
            <a:endParaRPr lang="zh-CN" altLang="en-US"/>
          </a:p>
        </p:txBody>
      </p:sp>
      <p:sp useBgFill="1">
        <p:nvSpPr>
          <p:cNvPr id="229396" name="Oval 20"/>
          <p:cNvSpPr>
            <a:spLocks noChangeArrowheads="1"/>
          </p:cNvSpPr>
          <p:nvPr/>
        </p:nvSpPr>
        <p:spPr bwMode="auto">
          <a:xfrm>
            <a:off x="1547813" y="2533650"/>
            <a:ext cx="485775" cy="46196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90033"/>
                </a:solidFill>
              </a:rPr>
              <a:t>A</a:t>
            </a:r>
            <a:endParaRPr lang="en-US" altLang="zh-CN"/>
          </a:p>
        </p:txBody>
      </p:sp>
      <p:sp>
        <p:nvSpPr>
          <p:cNvPr id="229397" name="Text Box 21"/>
          <p:cNvSpPr txBox="1">
            <a:spLocks noChangeArrowheads="1"/>
          </p:cNvSpPr>
          <p:nvPr/>
        </p:nvSpPr>
        <p:spPr bwMode="auto">
          <a:xfrm>
            <a:off x="3833813" y="1784350"/>
            <a:ext cx="46259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latin typeface="楷体_GB2312" charset="0"/>
                <a:ea typeface="楷体_GB2312" charset="0"/>
              </a:rPr>
              <a:t>以字符串</a:t>
            </a:r>
            <a:r>
              <a:rPr lang="zh-CN" altLang="en-US">
                <a:solidFill>
                  <a:srgbClr val="CC6600"/>
                </a:solidFill>
                <a:ea typeface="楷体_GB2312" charset="0"/>
              </a:rPr>
              <a:t>“</a:t>
            </a:r>
            <a:r>
              <a:rPr lang="en-US" altLang="zh-CN" b="1">
                <a:solidFill>
                  <a:srgbClr val="800000"/>
                </a:solidFill>
                <a:ea typeface="楷体_GB2312" charset="0"/>
              </a:rPr>
              <a:t>A </a:t>
            </a:r>
            <a:r>
              <a:rPr lang="en-US" altLang="zh-CN" b="1"/>
              <a:t>Ø Ø</a:t>
            </a:r>
            <a:r>
              <a:rPr lang="en-US" altLang="zh-CN">
                <a:solidFill>
                  <a:srgbClr val="CC6600"/>
                </a:solidFill>
                <a:ea typeface="楷体_GB2312" charset="0"/>
              </a:rPr>
              <a:t>”</a:t>
            </a:r>
            <a:r>
              <a:rPr lang="zh-CN" altLang="en-US">
                <a:solidFill>
                  <a:srgbClr val="CC6600"/>
                </a:solidFill>
                <a:latin typeface="楷体_GB2312" charset="0"/>
                <a:ea typeface="楷体_GB2312" charset="0"/>
              </a:rPr>
              <a:t>表示</a:t>
            </a:r>
          </a:p>
        </p:txBody>
      </p:sp>
      <p:sp>
        <p:nvSpPr>
          <p:cNvPr id="229398" name="Text Box 22"/>
          <p:cNvSpPr txBox="1">
            <a:spLocks noChangeArrowheads="1"/>
          </p:cNvSpPr>
          <p:nvPr/>
        </p:nvSpPr>
        <p:spPr bwMode="auto">
          <a:xfrm>
            <a:off x="3778250" y="2732088"/>
            <a:ext cx="34575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latin typeface="楷体_GB2312" charset="0"/>
                <a:ea typeface="楷体_GB2312" charset="0"/>
              </a:rPr>
              <a:t>以下列字符串表示</a:t>
            </a:r>
          </a:p>
        </p:txBody>
      </p:sp>
      <p:sp>
        <p:nvSpPr>
          <p:cNvPr id="229399" name="Line 23"/>
          <p:cNvSpPr>
            <a:spLocks noChangeShapeType="1"/>
          </p:cNvSpPr>
          <p:nvPr/>
        </p:nvSpPr>
        <p:spPr bwMode="auto">
          <a:xfrm flipV="1">
            <a:off x="4067175" y="5300663"/>
            <a:ext cx="576263" cy="23812"/>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400" name="Line 24"/>
          <p:cNvSpPr>
            <a:spLocks noChangeShapeType="1"/>
          </p:cNvSpPr>
          <p:nvPr/>
        </p:nvSpPr>
        <p:spPr bwMode="auto">
          <a:xfrm flipV="1">
            <a:off x="4787900" y="5300663"/>
            <a:ext cx="1008063" cy="23812"/>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401" name="Line 25"/>
          <p:cNvSpPr>
            <a:spLocks noChangeShapeType="1"/>
          </p:cNvSpPr>
          <p:nvPr/>
        </p:nvSpPr>
        <p:spPr bwMode="auto">
          <a:xfrm>
            <a:off x="6499225" y="4621213"/>
            <a:ext cx="304800" cy="0"/>
          </a:xfrm>
          <a:prstGeom prst="line">
            <a:avLst/>
          </a:prstGeom>
          <a:noFill/>
          <a:ln w="381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402" name="Line 26"/>
          <p:cNvSpPr>
            <a:spLocks noChangeShapeType="1"/>
          </p:cNvSpPr>
          <p:nvPr/>
        </p:nvSpPr>
        <p:spPr bwMode="auto">
          <a:xfrm>
            <a:off x="7004050" y="4621213"/>
            <a:ext cx="304800" cy="0"/>
          </a:xfrm>
          <a:prstGeom prst="line">
            <a:avLst/>
          </a:prstGeom>
          <a:noFill/>
          <a:ln w="381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403" name="Line 27"/>
          <p:cNvSpPr>
            <a:spLocks noChangeShapeType="1"/>
          </p:cNvSpPr>
          <p:nvPr/>
        </p:nvSpPr>
        <p:spPr bwMode="auto">
          <a:xfrm>
            <a:off x="5057775" y="4652963"/>
            <a:ext cx="304800" cy="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404" name="Line 28"/>
          <p:cNvSpPr>
            <a:spLocks noChangeShapeType="1"/>
          </p:cNvSpPr>
          <p:nvPr/>
        </p:nvSpPr>
        <p:spPr bwMode="auto">
          <a:xfrm>
            <a:off x="5591175" y="4652963"/>
            <a:ext cx="304800" cy="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9413" name="AutoShape 37"/>
          <p:cNvSpPr>
            <a:spLocks noChangeArrowheads="1"/>
          </p:cNvSpPr>
          <p:nvPr/>
        </p:nvSpPr>
        <p:spPr bwMode="auto">
          <a:xfrm>
            <a:off x="4787900" y="3595688"/>
            <a:ext cx="576263" cy="287337"/>
          </a:xfrm>
          <a:prstGeom prst="wedgeRoundRectCallout">
            <a:avLst>
              <a:gd name="adj1" fmla="val -28787"/>
              <a:gd name="adj2" fmla="val 9475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AL</a:t>
            </a:r>
          </a:p>
        </p:txBody>
      </p:sp>
      <p:sp>
        <p:nvSpPr>
          <p:cNvPr id="229414" name="AutoShape 38"/>
          <p:cNvSpPr>
            <a:spLocks noChangeArrowheads="1"/>
          </p:cNvSpPr>
          <p:nvPr/>
        </p:nvSpPr>
        <p:spPr bwMode="auto">
          <a:xfrm>
            <a:off x="6659563" y="3595688"/>
            <a:ext cx="720725" cy="287337"/>
          </a:xfrm>
          <a:prstGeom prst="wedgeRoundRectCallout">
            <a:avLst>
              <a:gd name="adj1" fmla="val -33042"/>
              <a:gd name="adj2" fmla="val 11519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AR</a:t>
            </a:r>
          </a:p>
        </p:txBody>
      </p:sp>
      <p:sp>
        <p:nvSpPr>
          <p:cNvPr id="229415" name="AutoShape 39"/>
          <p:cNvSpPr>
            <a:spLocks noChangeArrowheads="1"/>
          </p:cNvSpPr>
          <p:nvPr/>
        </p:nvSpPr>
        <p:spPr bwMode="auto">
          <a:xfrm>
            <a:off x="4284663" y="5518150"/>
            <a:ext cx="576262" cy="287338"/>
          </a:xfrm>
          <a:prstGeom prst="wedgeRoundRectCallout">
            <a:avLst>
              <a:gd name="adj1" fmla="val -6199"/>
              <a:gd name="adj2" fmla="val -99171"/>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BL</a:t>
            </a:r>
          </a:p>
        </p:txBody>
      </p:sp>
      <p:sp>
        <p:nvSpPr>
          <p:cNvPr id="229416" name="AutoShape 40"/>
          <p:cNvSpPr>
            <a:spLocks noChangeArrowheads="1"/>
          </p:cNvSpPr>
          <p:nvPr/>
        </p:nvSpPr>
        <p:spPr bwMode="auto">
          <a:xfrm>
            <a:off x="5219700" y="5518150"/>
            <a:ext cx="720725" cy="287338"/>
          </a:xfrm>
          <a:prstGeom prst="wedgeRoundRectCallout">
            <a:avLst>
              <a:gd name="adj1" fmla="val -29736"/>
              <a:gd name="adj2" fmla="val -10414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BR</a:t>
            </a:r>
          </a:p>
        </p:txBody>
      </p:sp>
      <p:sp>
        <p:nvSpPr>
          <p:cNvPr id="229417" name="AutoShape 41"/>
          <p:cNvSpPr>
            <a:spLocks noChangeArrowheads="1"/>
          </p:cNvSpPr>
          <p:nvPr/>
        </p:nvSpPr>
        <p:spPr bwMode="auto">
          <a:xfrm>
            <a:off x="4716463" y="4868863"/>
            <a:ext cx="576262" cy="287337"/>
          </a:xfrm>
          <a:prstGeom prst="wedgeRoundRectCallout">
            <a:avLst>
              <a:gd name="adj1" fmla="val 24657"/>
              <a:gd name="adj2" fmla="val -11132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CL</a:t>
            </a:r>
          </a:p>
        </p:txBody>
      </p:sp>
      <p:sp>
        <p:nvSpPr>
          <p:cNvPr id="229418" name="AutoShape 42"/>
          <p:cNvSpPr>
            <a:spLocks noChangeArrowheads="1"/>
          </p:cNvSpPr>
          <p:nvPr/>
        </p:nvSpPr>
        <p:spPr bwMode="auto">
          <a:xfrm>
            <a:off x="5508625" y="4868863"/>
            <a:ext cx="720725" cy="287337"/>
          </a:xfrm>
          <a:prstGeom prst="wedgeRoundRectCallout">
            <a:avLst>
              <a:gd name="adj1" fmla="val -13218"/>
              <a:gd name="adj2" fmla="val -10414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CR</a:t>
            </a:r>
          </a:p>
        </p:txBody>
      </p:sp>
      <p:sp>
        <p:nvSpPr>
          <p:cNvPr id="229419" name="AutoShape 43"/>
          <p:cNvSpPr>
            <a:spLocks noChangeArrowheads="1"/>
          </p:cNvSpPr>
          <p:nvPr/>
        </p:nvSpPr>
        <p:spPr bwMode="auto">
          <a:xfrm>
            <a:off x="6372225" y="4868863"/>
            <a:ext cx="576263" cy="287337"/>
          </a:xfrm>
          <a:prstGeom prst="wedgeRoundRectCallout">
            <a:avLst>
              <a:gd name="adj1" fmla="val 4269"/>
              <a:gd name="adj2" fmla="val -11519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DL</a:t>
            </a:r>
          </a:p>
        </p:txBody>
      </p:sp>
      <p:sp>
        <p:nvSpPr>
          <p:cNvPr id="229420" name="AutoShape 44"/>
          <p:cNvSpPr>
            <a:spLocks noChangeArrowheads="1"/>
          </p:cNvSpPr>
          <p:nvPr/>
        </p:nvSpPr>
        <p:spPr bwMode="auto">
          <a:xfrm>
            <a:off x="7091363" y="4868863"/>
            <a:ext cx="720725" cy="287337"/>
          </a:xfrm>
          <a:prstGeom prst="wedgeRoundRectCallout">
            <a:avLst>
              <a:gd name="adj1" fmla="val -44495"/>
              <a:gd name="adj2" fmla="val -120718"/>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lnSpc>
                <a:spcPct val="80000"/>
              </a:lnSpc>
              <a:defRPr/>
            </a:pPr>
            <a:r>
              <a:rPr lang="en-US" altLang="zh-CN" sz="2000"/>
              <a:t>DR</a:t>
            </a:r>
          </a:p>
        </p:txBody>
      </p:sp>
    </p:spTree>
    <p:extLst>
      <p:ext uri="{BB962C8B-B14F-4D97-AF65-F5344CB8AC3E}">
        <p14:creationId xmlns:p14="http://schemas.microsoft.com/office/powerpoint/2010/main" val="881851066"/>
      </p:ext>
    </p:extLst>
  </p:cSld>
  <p:clrMapOvr>
    <a:masterClrMapping/>
  </p:clrMapOvr>
  <p:transition spd="med">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body" idx="1"/>
          </p:nvPr>
        </p:nvSpPr>
        <p:spPr>
          <a:xfrm>
            <a:off x="179388" y="333375"/>
            <a:ext cx="8785225" cy="6264275"/>
          </a:xfrm>
        </p:spPr>
        <p:txBody>
          <a:bodyPr/>
          <a:lstStyle/>
          <a:p>
            <a:pPr eaLnBrk="1" hangingPunct="1">
              <a:lnSpc>
                <a:spcPct val="95000"/>
              </a:lnSpc>
              <a:spcBef>
                <a:spcPct val="0"/>
              </a:spcBef>
              <a:buClrTx/>
              <a:buFontTx/>
              <a:buNone/>
            </a:pPr>
            <a:r>
              <a:rPr lang="en-US" altLang="zh-CN" sz="2600" b="1" dirty="0"/>
              <a:t>Status </a:t>
            </a:r>
            <a:r>
              <a:rPr lang="en-US" altLang="zh-CN" sz="2600" b="1" dirty="0" err="1"/>
              <a:t>CreateBiTree</a:t>
            </a:r>
            <a:r>
              <a:rPr lang="en-US" altLang="zh-CN" sz="2600" b="1" dirty="0"/>
              <a:t>( </a:t>
            </a:r>
            <a:r>
              <a:rPr lang="en-US" altLang="zh-CN" sz="2600" b="1" dirty="0" err="1"/>
              <a:t>BiTree</a:t>
            </a:r>
            <a:r>
              <a:rPr lang="en-US" altLang="zh-CN" sz="2600" b="1" dirty="0"/>
              <a:t> &amp;T ) {</a:t>
            </a:r>
          </a:p>
          <a:p>
            <a:pPr eaLnBrk="1" hangingPunct="1">
              <a:lnSpc>
                <a:spcPct val="95000"/>
              </a:lnSpc>
              <a:buFont typeface="Monotype Sorts" charset="2"/>
              <a:buNone/>
            </a:pPr>
            <a:r>
              <a:rPr lang="en-US" altLang="zh-CN" sz="2600" dirty="0"/>
              <a:t>    </a:t>
            </a:r>
            <a:r>
              <a:rPr lang="en-US" altLang="zh-CN" sz="2600" b="1" dirty="0">
                <a:latin typeface="楷体_GB2312" charset="0"/>
                <a:ea typeface="楷体_GB2312" charset="0"/>
              </a:rPr>
              <a:t>//</a:t>
            </a:r>
            <a:r>
              <a:rPr lang="zh-CN" altLang="en-US" sz="2600" b="1" dirty="0">
                <a:latin typeface="楷体_GB2312" charset="0"/>
                <a:ea typeface="楷体_GB2312" charset="0"/>
              </a:rPr>
              <a:t>按先序次序输入二叉树中结点的值（一个字符），空格字符表示空树。</a:t>
            </a:r>
          </a:p>
          <a:p>
            <a:pPr eaLnBrk="1" hangingPunct="1">
              <a:lnSpc>
                <a:spcPct val="95000"/>
              </a:lnSpc>
              <a:spcBef>
                <a:spcPct val="0"/>
              </a:spcBef>
              <a:buClrTx/>
              <a:buFontTx/>
              <a:buNone/>
            </a:pPr>
            <a:r>
              <a:rPr lang="zh-CN" altLang="en-US" sz="2600" b="1" dirty="0">
                <a:latin typeface="楷体_GB2312" charset="0"/>
                <a:ea typeface="楷体_GB2312" charset="0"/>
              </a:rPr>
              <a:t>    </a:t>
            </a:r>
            <a:r>
              <a:rPr lang="en-US" altLang="zh-CN" sz="2600" b="1" dirty="0">
                <a:latin typeface="楷体_GB2312" charset="0"/>
                <a:ea typeface="楷体_GB2312" charset="0"/>
              </a:rPr>
              <a:t>//</a:t>
            </a:r>
            <a:r>
              <a:rPr lang="zh-CN" altLang="en-US" sz="2600" b="1" dirty="0">
                <a:latin typeface="楷体_GB2312" charset="0"/>
                <a:ea typeface="楷体_GB2312" charset="0"/>
              </a:rPr>
              <a:t>构造二叉链表表示的二叉树</a:t>
            </a:r>
            <a:r>
              <a:rPr lang="en-US" altLang="zh-CN" sz="2600" b="1" dirty="0">
                <a:latin typeface="楷体_GB2312" charset="0"/>
                <a:ea typeface="楷体_GB2312" charset="0"/>
              </a:rPr>
              <a:t>T</a:t>
            </a:r>
            <a:r>
              <a:rPr lang="zh-CN" altLang="en-US" sz="2600" b="1" dirty="0">
                <a:latin typeface="楷体_GB2312" charset="0"/>
                <a:ea typeface="楷体_GB2312" charset="0"/>
              </a:rPr>
              <a:t>。</a:t>
            </a:r>
          </a:p>
          <a:p>
            <a:pPr eaLnBrk="1" hangingPunct="1">
              <a:lnSpc>
                <a:spcPct val="95000"/>
              </a:lnSpc>
              <a:spcBef>
                <a:spcPct val="0"/>
              </a:spcBef>
              <a:buClrTx/>
              <a:buFontTx/>
              <a:buNone/>
            </a:pPr>
            <a:r>
              <a:rPr lang="zh-CN" altLang="en-US" sz="2600" b="1" dirty="0"/>
              <a:t>    </a:t>
            </a:r>
            <a:r>
              <a:rPr lang="en-US" altLang="zh-CN" sz="2600" b="1" dirty="0" err="1"/>
              <a:t>scanf</a:t>
            </a:r>
            <a:r>
              <a:rPr lang="en-US" altLang="zh-CN" sz="2600" b="1" dirty="0"/>
              <a:t>(&amp;</a:t>
            </a:r>
            <a:r>
              <a:rPr lang="en-US" altLang="zh-CN" sz="2600" b="1" dirty="0" err="1"/>
              <a:t>ch</a:t>
            </a:r>
            <a:r>
              <a:rPr lang="en-US" altLang="zh-CN" sz="2600" b="1" dirty="0"/>
              <a:t>);    </a:t>
            </a:r>
          </a:p>
          <a:p>
            <a:pPr eaLnBrk="1" hangingPunct="1">
              <a:lnSpc>
                <a:spcPct val="95000"/>
              </a:lnSpc>
              <a:spcBef>
                <a:spcPct val="0"/>
              </a:spcBef>
              <a:buClrTx/>
              <a:buFontTx/>
              <a:buNone/>
            </a:pPr>
            <a:r>
              <a:rPr lang="en-US" altLang="zh-CN" sz="2600" b="1" dirty="0"/>
              <a:t>    if (</a:t>
            </a:r>
            <a:r>
              <a:rPr lang="en-US" altLang="zh-CN" sz="2600" b="1" dirty="0" err="1"/>
              <a:t>ch</a:t>
            </a:r>
            <a:r>
              <a:rPr lang="en-US" altLang="zh-CN" sz="2600" b="1" dirty="0"/>
              <a:t>==‘ ’) T=NULL;</a:t>
            </a:r>
          </a:p>
          <a:p>
            <a:pPr eaLnBrk="1" hangingPunct="1">
              <a:lnSpc>
                <a:spcPct val="95000"/>
              </a:lnSpc>
              <a:spcBef>
                <a:spcPct val="0"/>
              </a:spcBef>
              <a:buClrTx/>
              <a:buFontTx/>
              <a:buNone/>
            </a:pPr>
            <a:r>
              <a:rPr lang="en-US" altLang="zh-CN" sz="2600" b="1" dirty="0"/>
              <a:t>    else{       </a:t>
            </a:r>
          </a:p>
          <a:p>
            <a:pPr eaLnBrk="1" hangingPunct="1">
              <a:lnSpc>
                <a:spcPct val="95000"/>
              </a:lnSpc>
              <a:spcBef>
                <a:spcPct val="0"/>
              </a:spcBef>
              <a:buClrTx/>
              <a:buFontTx/>
              <a:buNone/>
            </a:pPr>
            <a:r>
              <a:rPr lang="en-US" altLang="zh-CN" sz="2600" b="1" dirty="0"/>
              <a:t>         if( !(T=(</a:t>
            </a:r>
            <a:r>
              <a:rPr lang="en-US" altLang="zh-CN" sz="2600" b="1" dirty="0" err="1"/>
              <a:t>BiTNode</a:t>
            </a:r>
            <a:r>
              <a:rPr lang="en-US" altLang="zh-CN" sz="2600" b="1" dirty="0"/>
              <a:t> * )</a:t>
            </a:r>
            <a:r>
              <a:rPr lang="en-US" altLang="zh-CN" sz="2600" b="1" dirty="0" err="1"/>
              <a:t>malloc</a:t>
            </a:r>
            <a:r>
              <a:rPr lang="en-US" altLang="zh-CN" sz="2600" b="1" dirty="0"/>
              <a:t>(</a:t>
            </a:r>
            <a:r>
              <a:rPr lang="en-US" altLang="zh-CN" sz="2600" b="1" dirty="0" err="1"/>
              <a:t>sizeof</a:t>
            </a:r>
            <a:r>
              <a:rPr lang="en-US" altLang="zh-CN" sz="2600" b="1" dirty="0"/>
              <a:t>(</a:t>
            </a:r>
            <a:r>
              <a:rPr lang="en-US" altLang="zh-CN" sz="2600" b="1" dirty="0" err="1"/>
              <a:t>BiTNode</a:t>
            </a:r>
            <a:r>
              <a:rPr lang="en-US" altLang="zh-CN" sz="2600" b="1" dirty="0"/>
              <a:t>)))) exit(OVERFLOW);</a:t>
            </a:r>
          </a:p>
          <a:p>
            <a:pPr eaLnBrk="1" hangingPunct="1">
              <a:lnSpc>
                <a:spcPct val="95000"/>
              </a:lnSpc>
              <a:spcBef>
                <a:spcPct val="0"/>
              </a:spcBef>
              <a:buClrTx/>
              <a:buFontTx/>
              <a:buNone/>
            </a:pPr>
            <a:r>
              <a:rPr lang="en-US" altLang="zh-CN" sz="2600" b="1" dirty="0"/>
              <a:t>       T-&gt;data=</a:t>
            </a:r>
            <a:r>
              <a:rPr lang="en-US" altLang="zh-CN" sz="2600" b="1" dirty="0" err="1"/>
              <a:t>ch</a:t>
            </a:r>
            <a:r>
              <a:rPr lang="en-US" altLang="zh-CN" sz="2600" b="1" dirty="0"/>
              <a:t>;                           //</a:t>
            </a:r>
            <a:r>
              <a:rPr lang="zh-CN" altLang="en-US" sz="2600" b="1" dirty="0">
                <a:ea typeface="楷体_GB2312" charset="0"/>
              </a:rPr>
              <a:t>生成根结点</a:t>
            </a:r>
          </a:p>
          <a:p>
            <a:pPr eaLnBrk="1" hangingPunct="1">
              <a:lnSpc>
                <a:spcPct val="95000"/>
              </a:lnSpc>
              <a:spcBef>
                <a:spcPct val="0"/>
              </a:spcBef>
              <a:buClrTx/>
              <a:buFontTx/>
              <a:buNone/>
            </a:pPr>
            <a:r>
              <a:rPr lang="zh-CN" altLang="en-US" sz="2600" b="1" dirty="0"/>
              <a:t>       </a:t>
            </a:r>
            <a:r>
              <a:rPr lang="en-US" altLang="zh-CN" sz="2600" b="1" dirty="0" err="1"/>
              <a:t>CreateBiTree</a:t>
            </a:r>
            <a:r>
              <a:rPr lang="en-US" altLang="zh-CN" sz="2600" b="1" dirty="0"/>
              <a:t>(T-&gt;</a:t>
            </a:r>
            <a:r>
              <a:rPr lang="en-US" altLang="zh-CN" sz="2600" b="1" dirty="0" err="1"/>
              <a:t>lchild</a:t>
            </a:r>
            <a:r>
              <a:rPr lang="en-US" altLang="zh-CN" sz="2600" b="1" dirty="0"/>
              <a:t>);    //</a:t>
            </a:r>
            <a:r>
              <a:rPr lang="zh-CN" altLang="en-US" sz="2600" b="1" dirty="0">
                <a:ea typeface="楷体_GB2312" charset="0"/>
              </a:rPr>
              <a:t>构造左子树</a:t>
            </a:r>
          </a:p>
          <a:p>
            <a:pPr eaLnBrk="1" hangingPunct="1">
              <a:lnSpc>
                <a:spcPct val="95000"/>
              </a:lnSpc>
              <a:spcBef>
                <a:spcPct val="0"/>
              </a:spcBef>
              <a:buClrTx/>
              <a:buFontTx/>
              <a:buNone/>
            </a:pPr>
            <a:r>
              <a:rPr lang="zh-CN" altLang="en-US" sz="2600" b="1" dirty="0"/>
              <a:t>       </a:t>
            </a:r>
            <a:r>
              <a:rPr lang="en-US" altLang="zh-CN" sz="2600" b="1" dirty="0" err="1"/>
              <a:t>CreateBiTree</a:t>
            </a:r>
            <a:r>
              <a:rPr lang="en-US" altLang="zh-CN" sz="2600" b="1" dirty="0"/>
              <a:t>(T-&gt;</a:t>
            </a:r>
            <a:r>
              <a:rPr lang="en-US" altLang="zh-CN" sz="2600" b="1" dirty="0" err="1"/>
              <a:t>rchild</a:t>
            </a:r>
            <a:r>
              <a:rPr lang="en-US" altLang="zh-CN" sz="2600" b="1" dirty="0"/>
              <a:t>);   //</a:t>
            </a:r>
            <a:r>
              <a:rPr lang="zh-CN" altLang="en-US" sz="2600" b="1" dirty="0">
                <a:ea typeface="楷体_GB2312" charset="0"/>
              </a:rPr>
              <a:t>构造右子树</a:t>
            </a:r>
          </a:p>
          <a:p>
            <a:pPr eaLnBrk="1" hangingPunct="1">
              <a:lnSpc>
                <a:spcPct val="95000"/>
              </a:lnSpc>
              <a:spcBef>
                <a:spcPct val="0"/>
              </a:spcBef>
              <a:buClrTx/>
              <a:buFontTx/>
              <a:buNone/>
            </a:pPr>
            <a:r>
              <a:rPr lang="zh-CN" altLang="en-US" sz="2600" b="1" dirty="0"/>
              <a:t>  </a:t>
            </a:r>
            <a:r>
              <a:rPr lang="en-US" altLang="zh-CN" sz="2600" b="1" dirty="0"/>
              <a:t>}</a:t>
            </a:r>
          </a:p>
          <a:p>
            <a:pPr eaLnBrk="1" hangingPunct="1">
              <a:lnSpc>
                <a:spcPct val="95000"/>
              </a:lnSpc>
              <a:spcBef>
                <a:spcPct val="0"/>
              </a:spcBef>
              <a:buClrTx/>
              <a:buFontTx/>
              <a:buNone/>
            </a:pPr>
            <a:r>
              <a:rPr lang="en-US" altLang="zh-CN" sz="2600" b="1" dirty="0"/>
              <a:t>  return OK;</a:t>
            </a:r>
          </a:p>
          <a:p>
            <a:pPr eaLnBrk="1" hangingPunct="1">
              <a:lnSpc>
                <a:spcPct val="95000"/>
              </a:lnSpc>
              <a:spcBef>
                <a:spcPct val="0"/>
              </a:spcBef>
              <a:buClrTx/>
              <a:buFontTx/>
              <a:buNone/>
            </a:pPr>
            <a:r>
              <a:rPr lang="en-US" altLang="zh-CN" sz="2600" b="1" dirty="0"/>
              <a:t>}// </a:t>
            </a:r>
            <a:r>
              <a:rPr lang="en-US" altLang="zh-CN" sz="2600" b="1" dirty="0" err="1"/>
              <a:t>CreateBiTree</a:t>
            </a:r>
            <a:endParaRPr lang="en-US" altLang="zh-CN" sz="2600" b="1" dirty="0"/>
          </a:p>
        </p:txBody>
      </p:sp>
      <p:sp>
        <p:nvSpPr>
          <p:cNvPr id="208899" name="Text Box 3"/>
          <p:cNvSpPr txBox="1">
            <a:spLocks noChangeArrowheads="1"/>
          </p:cNvSpPr>
          <p:nvPr/>
        </p:nvSpPr>
        <p:spPr bwMode="auto">
          <a:xfrm>
            <a:off x="3635375" y="5934075"/>
            <a:ext cx="201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6.4</a:t>
            </a:r>
            <a:endParaRPr lang="en-US" altLang="zh-CN">
              <a:latin typeface="楷体_GB2312" charset="0"/>
              <a:ea typeface="楷体_GB2312" charset="0"/>
            </a:endParaRPr>
          </a:p>
        </p:txBody>
      </p:sp>
    </p:spTree>
  </p:cSld>
  <p:clrMapOvr>
    <a:masterClrMapping/>
  </p:clrMapOvr>
  <p:transition spd="med">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Text Box 6"/>
          <p:cNvSpPr txBox="1">
            <a:spLocks noChangeArrowheads="1"/>
          </p:cNvSpPr>
          <p:nvPr/>
        </p:nvSpPr>
        <p:spPr bwMode="auto">
          <a:xfrm>
            <a:off x="1066800" y="1000125"/>
            <a:ext cx="6096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sz="4000" b="1">
                <a:solidFill>
                  <a:srgbClr val="FF9933"/>
                </a:solidFill>
                <a:ea typeface="楷体_GB2312" charset="0"/>
              </a:rPr>
              <a:t>A  B </a:t>
            </a:r>
            <a:r>
              <a:rPr lang="en-US" altLang="zh-CN" sz="4000">
                <a:solidFill>
                  <a:srgbClr val="FF9933"/>
                </a:solidFill>
                <a:ea typeface="楷体_GB2312" charset="0"/>
              </a:rPr>
              <a:t>    </a:t>
            </a:r>
            <a:r>
              <a:rPr lang="en-US" altLang="zh-CN" sz="4000" b="1">
                <a:solidFill>
                  <a:srgbClr val="FF9933"/>
                </a:solidFill>
                <a:ea typeface="楷体_GB2312" charset="0"/>
              </a:rPr>
              <a:t>C</a:t>
            </a:r>
            <a:r>
              <a:rPr lang="en-US" altLang="zh-CN" sz="4000">
                <a:solidFill>
                  <a:srgbClr val="FF9933"/>
                </a:solidFill>
                <a:ea typeface="楷体_GB2312" charset="0"/>
              </a:rPr>
              <a:t>          </a:t>
            </a:r>
            <a:r>
              <a:rPr lang="en-US" altLang="zh-CN" sz="4000" b="1">
                <a:solidFill>
                  <a:srgbClr val="FF9933"/>
                </a:solidFill>
                <a:ea typeface="楷体_GB2312" charset="0"/>
              </a:rPr>
              <a:t>D</a:t>
            </a:r>
            <a:r>
              <a:rPr lang="en-US" altLang="zh-CN" sz="4000">
                <a:solidFill>
                  <a:srgbClr val="FF9933"/>
                </a:solidFill>
                <a:ea typeface="楷体_GB2312" charset="0"/>
              </a:rPr>
              <a:t>   </a:t>
            </a:r>
            <a:endParaRPr lang="en-US" altLang="zh-CN" sz="2400"/>
          </a:p>
        </p:txBody>
      </p:sp>
      <p:sp>
        <p:nvSpPr>
          <p:cNvPr id="93191" name="Rectangle 7"/>
          <p:cNvSpPr>
            <a:spLocks noChangeArrowheads="1"/>
          </p:cNvSpPr>
          <p:nvPr/>
        </p:nvSpPr>
        <p:spPr bwMode="auto">
          <a:xfrm>
            <a:off x="2286000" y="1228725"/>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2" name="Rectangle 8"/>
          <p:cNvSpPr>
            <a:spLocks noChangeArrowheads="1"/>
          </p:cNvSpPr>
          <p:nvPr/>
        </p:nvSpPr>
        <p:spPr bwMode="auto">
          <a:xfrm>
            <a:off x="3352800" y="1228725"/>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3" name="Rectangle 9"/>
          <p:cNvSpPr>
            <a:spLocks noChangeArrowheads="1"/>
          </p:cNvSpPr>
          <p:nvPr/>
        </p:nvSpPr>
        <p:spPr bwMode="auto">
          <a:xfrm>
            <a:off x="3886200" y="1228725"/>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4" name="Rectangle 10"/>
          <p:cNvSpPr>
            <a:spLocks noChangeArrowheads="1"/>
          </p:cNvSpPr>
          <p:nvPr/>
        </p:nvSpPr>
        <p:spPr bwMode="auto">
          <a:xfrm>
            <a:off x="4876800" y="1228725"/>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5" name="Rectangle 11"/>
          <p:cNvSpPr>
            <a:spLocks noChangeArrowheads="1"/>
          </p:cNvSpPr>
          <p:nvPr/>
        </p:nvSpPr>
        <p:spPr bwMode="auto">
          <a:xfrm>
            <a:off x="5410200" y="1228725"/>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6" name="Rectangle 12"/>
          <p:cNvSpPr>
            <a:spLocks noChangeArrowheads="1"/>
          </p:cNvSpPr>
          <p:nvPr/>
        </p:nvSpPr>
        <p:spPr bwMode="auto">
          <a:xfrm>
            <a:off x="2286000" y="1228725"/>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7" name="Rectangle 13"/>
          <p:cNvSpPr>
            <a:spLocks noChangeArrowheads="1"/>
          </p:cNvSpPr>
          <p:nvPr/>
        </p:nvSpPr>
        <p:spPr bwMode="auto">
          <a:xfrm>
            <a:off x="3352800" y="1228725"/>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8" name="Rectangle 14"/>
          <p:cNvSpPr>
            <a:spLocks noChangeArrowheads="1"/>
          </p:cNvSpPr>
          <p:nvPr/>
        </p:nvSpPr>
        <p:spPr bwMode="auto">
          <a:xfrm>
            <a:off x="3886200" y="1228725"/>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199" name="Rectangle 15"/>
          <p:cNvSpPr>
            <a:spLocks noChangeArrowheads="1"/>
          </p:cNvSpPr>
          <p:nvPr/>
        </p:nvSpPr>
        <p:spPr bwMode="auto">
          <a:xfrm>
            <a:off x="4876800" y="1228725"/>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00" name="Rectangle 16"/>
          <p:cNvSpPr>
            <a:spLocks noChangeArrowheads="1"/>
          </p:cNvSpPr>
          <p:nvPr/>
        </p:nvSpPr>
        <p:spPr bwMode="auto">
          <a:xfrm>
            <a:off x="5410200" y="1228725"/>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01" name="Text Box 17"/>
          <p:cNvSpPr txBox="1">
            <a:spLocks noChangeArrowheads="1"/>
          </p:cNvSpPr>
          <p:nvPr/>
        </p:nvSpPr>
        <p:spPr bwMode="auto">
          <a:xfrm>
            <a:off x="1066800" y="1076325"/>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A</a:t>
            </a:r>
            <a:endParaRPr lang="en-US" altLang="zh-CN" sz="2400"/>
          </a:p>
        </p:txBody>
      </p:sp>
      <p:sp>
        <p:nvSpPr>
          <p:cNvPr id="93202" name="Text Box 18"/>
          <p:cNvSpPr txBox="1">
            <a:spLocks noChangeArrowheads="1"/>
          </p:cNvSpPr>
          <p:nvPr/>
        </p:nvSpPr>
        <p:spPr bwMode="auto">
          <a:xfrm>
            <a:off x="1687513" y="1076325"/>
            <a:ext cx="522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B</a:t>
            </a:r>
            <a:endParaRPr lang="en-US" altLang="zh-CN" sz="2400"/>
          </a:p>
        </p:txBody>
      </p:sp>
      <p:sp>
        <p:nvSpPr>
          <p:cNvPr id="93203" name="Text Box 19"/>
          <p:cNvSpPr txBox="1">
            <a:spLocks noChangeArrowheads="1"/>
          </p:cNvSpPr>
          <p:nvPr/>
        </p:nvSpPr>
        <p:spPr bwMode="auto">
          <a:xfrm>
            <a:off x="2667000" y="1076325"/>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C</a:t>
            </a:r>
            <a:endParaRPr lang="en-US" altLang="zh-CN" sz="2400"/>
          </a:p>
        </p:txBody>
      </p:sp>
      <p:sp>
        <p:nvSpPr>
          <p:cNvPr id="93204" name="Text Box 20"/>
          <p:cNvSpPr txBox="1">
            <a:spLocks noChangeArrowheads="1"/>
          </p:cNvSpPr>
          <p:nvPr/>
        </p:nvSpPr>
        <p:spPr bwMode="auto">
          <a:xfrm>
            <a:off x="4267200" y="1076325"/>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D</a:t>
            </a:r>
            <a:endParaRPr lang="en-US" altLang="zh-CN" sz="2400"/>
          </a:p>
        </p:txBody>
      </p:sp>
      <p:sp>
        <p:nvSpPr>
          <p:cNvPr id="93205" name="Text Box 21"/>
          <p:cNvSpPr txBox="1">
            <a:spLocks noChangeArrowheads="1"/>
          </p:cNvSpPr>
          <p:nvPr/>
        </p:nvSpPr>
        <p:spPr bwMode="auto">
          <a:xfrm>
            <a:off x="365125" y="38735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3366"/>
                </a:solidFill>
                <a:latin typeface="楷体_GB2312" charset="0"/>
                <a:ea typeface="楷体_GB2312" charset="0"/>
              </a:rPr>
              <a:t>上页算法执行过程举例如下：</a:t>
            </a:r>
            <a:endParaRPr lang="zh-CN" altLang="en-US"/>
          </a:p>
        </p:txBody>
      </p:sp>
      <p:sp>
        <p:nvSpPr>
          <p:cNvPr id="93206" name="Text Box 22"/>
          <p:cNvSpPr txBox="1">
            <a:spLocks noChangeArrowheads="1"/>
          </p:cNvSpPr>
          <p:nvPr/>
        </p:nvSpPr>
        <p:spPr bwMode="auto">
          <a:xfrm>
            <a:off x="3733800" y="2827338"/>
            <a:ext cx="1082675" cy="611187"/>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A</a:t>
            </a:r>
            <a:endParaRPr lang="en-US" altLang="zh-CN" sz="2400"/>
          </a:p>
        </p:txBody>
      </p:sp>
      <p:sp>
        <p:nvSpPr>
          <p:cNvPr id="93207" name="Line 23"/>
          <p:cNvSpPr>
            <a:spLocks noChangeShapeType="1"/>
          </p:cNvSpPr>
          <p:nvPr/>
        </p:nvSpPr>
        <p:spPr bwMode="auto">
          <a:xfrm flipH="1">
            <a:off x="4038600" y="2827338"/>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08" name="Line 24"/>
          <p:cNvSpPr>
            <a:spLocks noChangeShapeType="1"/>
          </p:cNvSpPr>
          <p:nvPr/>
        </p:nvSpPr>
        <p:spPr bwMode="auto">
          <a:xfrm>
            <a:off x="4495800" y="2827338"/>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09" name="Line 25"/>
          <p:cNvSpPr>
            <a:spLocks noChangeShapeType="1"/>
          </p:cNvSpPr>
          <p:nvPr/>
        </p:nvSpPr>
        <p:spPr bwMode="auto">
          <a:xfrm>
            <a:off x="3657600" y="2293938"/>
            <a:ext cx="609600" cy="5334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10" name="Text Box 26"/>
          <p:cNvSpPr txBox="1">
            <a:spLocks noChangeArrowheads="1"/>
          </p:cNvSpPr>
          <p:nvPr/>
        </p:nvSpPr>
        <p:spPr bwMode="auto">
          <a:xfrm>
            <a:off x="3244850" y="1914525"/>
            <a:ext cx="48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chemeClr val="tx2"/>
                </a:solidFill>
              </a:rPr>
              <a:t>T</a:t>
            </a:r>
            <a:endParaRPr lang="en-US" altLang="zh-CN" sz="2400"/>
          </a:p>
        </p:txBody>
      </p:sp>
      <p:sp>
        <p:nvSpPr>
          <p:cNvPr id="93211" name="Text Box 27"/>
          <p:cNvSpPr txBox="1">
            <a:spLocks noChangeArrowheads="1"/>
          </p:cNvSpPr>
          <p:nvPr/>
        </p:nvSpPr>
        <p:spPr bwMode="auto">
          <a:xfrm>
            <a:off x="2209800" y="3971925"/>
            <a:ext cx="1082675" cy="611188"/>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B</a:t>
            </a:r>
            <a:endParaRPr lang="en-US" altLang="zh-CN" sz="2400"/>
          </a:p>
        </p:txBody>
      </p:sp>
      <p:sp>
        <p:nvSpPr>
          <p:cNvPr id="93212" name="Line 28"/>
          <p:cNvSpPr>
            <a:spLocks noChangeShapeType="1"/>
          </p:cNvSpPr>
          <p:nvPr/>
        </p:nvSpPr>
        <p:spPr bwMode="auto">
          <a:xfrm flipH="1">
            <a:off x="2514600" y="3971925"/>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13" name="Line 29"/>
          <p:cNvSpPr>
            <a:spLocks noChangeShapeType="1"/>
          </p:cNvSpPr>
          <p:nvPr/>
        </p:nvSpPr>
        <p:spPr bwMode="auto">
          <a:xfrm>
            <a:off x="2971800" y="3971925"/>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14" name="Text Box 30"/>
          <p:cNvSpPr txBox="1">
            <a:spLocks noChangeArrowheads="1"/>
          </p:cNvSpPr>
          <p:nvPr/>
        </p:nvSpPr>
        <p:spPr bwMode="auto">
          <a:xfrm>
            <a:off x="3505200" y="5114925"/>
            <a:ext cx="1082675" cy="611188"/>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C</a:t>
            </a:r>
            <a:endParaRPr lang="en-US" altLang="zh-CN" sz="2400"/>
          </a:p>
        </p:txBody>
      </p:sp>
      <p:sp>
        <p:nvSpPr>
          <p:cNvPr id="93215" name="Line 31"/>
          <p:cNvSpPr>
            <a:spLocks noChangeShapeType="1"/>
          </p:cNvSpPr>
          <p:nvPr/>
        </p:nvSpPr>
        <p:spPr bwMode="auto">
          <a:xfrm flipH="1">
            <a:off x="3810000" y="5114925"/>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16" name="Line 32"/>
          <p:cNvSpPr>
            <a:spLocks noChangeShapeType="1"/>
          </p:cNvSpPr>
          <p:nvPr/>
        </p:nvSpPr>
        <p:spPr bwMode="auto">
          <a:xfrm>
            <a:off x="4267200" y="5114925"/>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17" name="Text Box 33"/>
          <p:cNvSpPr txBox="1">
            <a:spLocks noChangeArrowheads="1"/>
          </p:cNvSpPr>
          <p:nvPr/>
        </p:nvSpPr>
        <p:spPr bwMode="auto">
          <a:xfrm>
            <a:off x="5257800" y="3971925"/>
            <a:ext cx="1082675" cy="611188"/>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D</a:t>
            </a:r>
            <a:endParaRPr lang="en-US" altLang="zh-CN" sz="2400"/>
          </a:p>
        </p:txBody>
      </p:sp>
      <p:sp>
        <p:nvSpPr>
          <p:cNvPr id="93218" name="Line 34"/>
          <p:cNvSpPr>
            <a:spLocks noChangeShapeType="1"/>
          </p:cNvSpPr>
          <p:nvPr/>
        </p:nvSpPr>
        <p:spPr bwMode="auto">
          <a:xfrm flipH="1">
            <a:off x="5562600" y="3971925"/>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19" name="Line 35"/>
          <p:cNvSpPr>
            <a:spLocks noChangeShapeType="1"/>
          </p:cNvSpPr>
          <p:nvPr/>
        </p:nvSpPr>
        <p:spPr bwMode="auto">
          <a:xfrm>
            <a:off x="6019800" y="3971925"/>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20" name="Line 36"/>
          <p:cNvSpPr>
            <a:spLocks noChangeShapeType="1"/>
          </p:cNvSpPr>
          <p:nvPr/>
        </p:nvSpPr>
        <p:spPr bwMode="auto">
          <a:xfrm flipH="1">
            <a:off x="2743200" y="3133725"/>
            <a:ext cx="1143000" cy="838200"/>
          </a:xfrm>
          <a:prstGeom prst="line">
            <a:avLst/>
          </a:prstGeom>
          <a:noFill/>
          <a:ln w="38100" cap="sq">
            <a:solidFill>
              <a:schemeClr val="tx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21" name="Text Box 37"/>
          <p:cNvSpPr txBox="1">
            <a:spLocks noChangeArrowheads="1"/>
          </p:cNvSpPr>
          <p:nvPr/>
        </p:nvSpPr>
        <p:spPr bwMode="auto">
          <a:xfrm>
            <a:off x="2141538" y="403225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93222" name="Line 38"/>
          <p:cNvSpPr>
            <a:spLocks noChangeShapeType="1"/>
          </p:cNvSpPr>
          <p:nvPr/>
        </p:nvSpPr>
        <p:spPr bwMode="auto">
          <a:xfrm>
            <a:off x="3124200" y="4276725"/>
            <a:ext cx="9144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23" name="Text Box 39"/>
          <p:cNvSpPr txBox="1">
            <a:spLocks noChangeArrowheads="1"/>
          </p:cNvSpPr>
          <p:nvPr/>
        </p:nvSpPr>
        <p:spPr bwMode="auto">
          <a:xfrm>
            <a:off x="3429000" y="517525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93224" name="Text Box 40"/>
          <p:cNvSpPr txBox="1">
            <a:spLocks noChangeArrowheads="1"/>
          </p:cNvSpPr>
          <p:nvPr/>
        </p:nvSpPr>
        <p:spPr bwMode="auto">
          <a:xfrm>
            <a:off x="4191000" y="517525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93225" name="Line 41"/>
          <p:cNvSpPr>
            <a:spLocks noChangeShapeType="1"/>
          </p:cNvSpPr>
          <p:nvPr/>
        </p:nvSpPr>
        <p:spPr bwMode="auto">
          <a:xfrm>
            <a:off x="4648200" y="3133725"/>
            <a:ext cx="11430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3226" name="Text Box 42"/>
          <p:cNvSpPr txBox="1">
            <a:spLocks noChangeArrowheads="1"/>
          </p:cNvSpPr>
          <p:nvPr/>
        </p:nvSpPr>
        <p:spPr bwMode="auto">
          <a:xfrm>
            <a:off x="5181600" y="403225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93227" name="Text Box 43"/>
          <p:cNvSpPr txBox="1">
            <a:spLocks noChangeArrowheads="1"/>
          </p:cNvSpPr>
          <p:nvPr/>
        </p:nvSpPr>
        <p:spPr bwMode="auto">
          <a:xfrm>
            <a:off x="5921375" y="403225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3201"/>
                                        </p:tgtEl>
                                        <p:attrNameLst>
                                          <p:attrName>style.visibility</p:attrName>
                                        </p:attrNameLst>
                                      </p:cBhvr>
                                      <p:to>
                                        <p:strVal val="visible"/>
                                      </p:to>
                                    </p:set>
                                    <p:anim calcmode="lin" valueType="num">
                                      <p:cBhvr>
                                        <p:cTn id="7" dur="500" fill="hold"/>
                                        <p:tgtEl>
                                          <p:spTgt spid="93201"/>
                                        </p:tgtEl>
                                        <p:attrNameLst>
                                          <p:attrName>ppt_x</p:attrName>
                                        </p:attrNameLst>
                                      </p:cBhvr>
                                      <p:tavLst>
                                        <p:tav tm="0">
                                          <p:val>
                                            <p:strVal val="#ppt_x-#ppt_w/2"/>
                                          </p:val>
                                        </p:tav>
                                        <p:tav tm="100000">
                                          <p:val>
                                            <p:strVal val="#ppt_x"/>
                                          </p:val>
                                        </p:tav>
                                      </p:tavLst>
                                    </p:anim>
                                    <p:anim calcmode="lin" valueType="num">
                                      <p:cBhvr>
                                        <p:cTn id="8" dur="500" fill="hold"/>
                                        <p:tgtEl>
                                          <p:spTgt spid="93201"/>
                                        </p:tgtEl>
                                        <p:attrNameLst>
                                          <p:attrName>ppt_y</p:attrName>
                                        </p:attrNameLst>
                                      </p:cBhvr>
                                      <p:tavLst>
                                        <p:tav tm="0">
                                          <p:val>
                                            <p:strVal val="#ppt_y"/>
                                          </p:val>
                                        </p:tav>
                                        <p:tav tm="100000">
                                          <p:val>
                                            <p:strVal val="#ppt_y"/>
                                          </p:val>
                                        </p:tav>
                                      </p:tavLst>
                                    </p:anim>
                                    <p:anim calcmode="lin" valueType="num">
                                      <p:cBhvr>
                                        <p:cTn id="9" dur="500" fill="hold"/>
                                        <p:tgtEl>
                                          <p:spTgt spid="93201"/>
                                        </p:tgtEl>
                                        <p:attrNameLst>
                                          <p:attrName>ppt_w</p:attrName>
                                        </p:attrNameLst>
                                      </p:cBhvr>
                                      <p:tavLst>
                                        <p:tav tm="0">
                                          <p:val>
                                            <p:fltVal val="0"/>
                                          </p:val>
                                        </p:tav>
                                        <p:tav tm="100000">
                                          <p:val>
                                            <p:strVal val="#ppt_w"/>
                                          </p:val>
                                        </p:tav>
                                      </p:tavLst>
                                    </p:anim>
                                    <p:anim calcmode="lin" valueType="num">
                                      <p:cBhvr>
                                        <p:cTn id="10" dur="500" fill="hold"/>
                                        <p:tgtEl>
                                          <p:spTgt spid="93201"/>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93210"/>
                                        </p:tgtEl>
                                        <p:attrNameLst>
                                          <p:attrName>style.visibility</p:attrName>
                                        </p:attrNameLst>
                                      </p:cBhvr>
                                      <p:to>
                                        <p:strVal val="visible"/>
                                      </p:to>
                                    </p:set>
                                    <p:anim calcmode="lin" valueType="num">
                                      <p:cBhvr>
                                        <p:cTn id="15" dur="500" fill="hold"/>
                                        <p:tgtEl>
                                          <p:spTgt spid="93210"/>
                                        </p:tgtEl>
                                        <p:attrNameLst>
                                          <p:attrName>ppt_x</p:attrName>
                                        </p:attrNameLst>
                                      </p:cBhvr>
                                      <p:tavLst>
                                        <p:tav tm="0">
                                          <p:val>
                                            <p:strVal val="#ppt_x"/>
                                          </p:val>
                                        </p:tav>
                                        <p:tav tm="100000">
                                          <p:val>
                                            <p:strVal val="#ppt_x"/>
                                          </p:val>
                                        </p:tav>
                                      </p:tavLst>
                                    </p:anim>
                                    <p:anim calcmode="lin" valueType="num">
                                      <p:cBhvr>
                                        <p:cTn id="16" dur="500" fill="hold"/>
                                        <p:tgtEl>
                                          <p:spTgt spid="93210"/>
                                        </p:tgtEl>
                                        <p:attrNameLst>
                                          <p:attrName>ppt_y</p:attrName>
                                        </p:attrNameLst>
                                      </p:cBhvr>
                                      <p:tavLst>
                                        <p:tav tm="0">
                                          <p:val>
                                            <p:strVal val="#ppt_y-#ppt_h/2"/>
                                          </p:val>
                                        </p:tav>
                                        <p:tav tm="100000">
                                          <p:val>
                                            <p:strVal val="#ppt_y"/>
                                          </p:val>
                                        </p:tav>
                                      </p:tavLst>
                                    </p:anim>
                                    <p:anim calcmode="lin" valueType="num">
                                      <p:cBhvr>
                                        <p:cTn id="17" dur="500" fill="hold"/>
                                        <p:tgtEl>
                                          <p:spTgt spid="93210"/>
                                        </p:tgtEl>
                                        <p:attrNameLst>
                                          <p:attrName>ppt_w</p:attrName>
                                        </p:attrNameLst>
                                      </p:cBhvr>
                                      <p:tavLst>
                                        <p:tav tm="0">
                                          <p:val>
                                            <p:strVal val="#ppt_w"/>
                                          </p:val>
                                        </p:tav>
                                        <p:tav tm="100000">
                                          <p:val>
                                            <p:strVal val="#ppt_w"/>
                                          </p:val>
                                        </p:tav>
                                      </p:tavLst>
                                    </p:anim>
                                    <p:anim calcmode="lin" valueType="num">
                                      <p:cBhvr>
                                        <p:cTn id="18" dur="500" fill="hold"/>
                                        <p:tgtEl>
                                          <p:spTgt spid="93210"/>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nodeType="afterEffect">
                                  <p:stCondLst>
                                    <p:cond delay="0"/>
                                  </p:stCondLst>
                                  <p:childTnLst>
                                    <p:set>
                                      <p:cBhvr>
                                        <p:cTn id="21" dur="1" fill="hold">
                                          <p:stCondLst>
                                            <p:cond delay="0"/>
                                          </p:stCondLst>
                                        </p:cTn>
                                        <p:tgtEl>
                                          <p:spTgt spid="93209"/>
                                        </p:tgtEl>
                                        <p:attrNameLst>
                                          <p:attrName>style.visibility</p:attrName>
                                        </p:attrNameLst>
                                      </p:cBhvr>
                                      <p:to>
                                        <p:strVal val="visible"/>
                                      </p:to>
                                    </p:set>
                                    <p:anim calcmode="lin" valueType="num">
                                      <p:cBhvr>
                                        <p:cTn id="22" dur="500" fill="hold"/>
                                        <p:tgtEl>
                                          <p:spTgt spid="93209"/>
                                        </p:tgtEl>
                                        <p:attrNameLst>
                                          <p:attrName>ppt_x</p:attrName>
                                        </p:attrNameLst>
                                      </p:cBhvr>
                                      <p:tavLst>
                                        <p:tav tm="0">
                                          <p:val>
                                            <p:strVal val="#ppt_x"/>
                                          </p:val>
                                        </p:tav>
                                        <p:tav tm="100000">
                                          <p:val>
                                            <p:strVal val="#ppt_x"/>
                                          </p:val>
                                        </p:tav>
                                      </p:tavLst>
                                    </p:anim>
                                    <p:anim calcmode="lin" valueType="num">
                                      <p:cBhvr>
                                        <p:cTn id="23" dur="500" fill="hold"/>
                                        <p:tgtEl>
                                          <p:spTgt spid="93209"/>
                                        </p:tgtEl>
                                        <p:attrNameLst>
                                          <p:attrName>ppt_y</p:attrName>
                                        </p:attrNameLst>
                                      </p:cBhvr>
                                      <p:tavLst>
                                        <p:tav tm="0">
                                          <p:val>
                                            <p:strVal val="#ppt_y-#ppt_h/2"/>
                                          </p:val>
                                        </p:tav>
                                        <p:tav tm="100000">
                                          <p:val>
                                            <p:strVal val="#ppt_y"/>
                                          </p:val>
                                        </p:tav>
                                      </p:tavLst>
                                    </p:anim>
                                    <p:anim calcmode="lin" valueType="num">
                                      <p:cBhvr>
                                        <p:cTn id="24" dur="500" fill="hold"/>
                                        <p:tgtEl>
                                          <p:spTgt spid="93209"/>
                                        </p:tgtEl>
                                        <p:attrNameLst>
                                          <p:attrName>ppt_w</p:attrName>
                                        </p:attrNameLst>
                                      </p:cBhvr>
                                      <p:tavLst>
                                        <p:tav tm="0">
                                          <p:val>
                                            <p:strVal val="#ppt_w"/>
                                          </p:val>
                                        </p:tav>
                                        <p:tav tm="100000">
                                          <p:val>
                                            <p:strVal val="#ppt_w"/>
                                          </p:val>
                                        </p:tav>
                                      </p:tavLst>
                                    </p:anim>
                                    <p:anim calcmode="lin" valueType="num">
                                      <p:cBhvr>
                                        <p:cTn id="25" dur="500" fill="hold"/>
                                        <p:tgtEl>
                                          <p:spTgt spid="93209"/>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93206"/>
                                        </p:tgtEl>
                                        <p:attrNameLst>
                                          <p:attrName>style.visibility</p:attrName>
                                        </p:attrNameLst>
                                      </p:cBhvr>
                                      <p:to>
                                        <p:strVal val="visible"/>
                                      </p:to>
                                    </p:set>
                                    <p:anim calcmode="lin" valueType="num">
                                      <p:cBhvr>
                                        <p:cTn id="29" dur="500" fill="hold"/>
                                        <p:tgtEl>
                                          <p:spTgt spid="93206"/>
                                        </p:tgtEl>
                                        <p:attrNameLst>
                                          <p:attrName>ppt_x</p:attrName>
                                        </p:attrNameLst>
                                      </p:cBhvr>
                                      <p:tavLst>
                                        <p:tav tm="0">
                                          <p:val>
                                            <p:strVal val="#ppt_x"/>
                                          </p:val>
                                        </p:tav>
                                        <p:tav tm="100000">
                                          <p:val>
                                            <p:strVal val="#ppt_x"/>
                                          </p:val>
                                        </p:tav>
                                      </p:tavLst>
                                    </p:anim>
                                    <p:anim calcmode="lin" valueType="num">
                                      <p:cBhvr>
                                        <p:cTn id="30" dur="500" fill="hold"/>
                                        <p:tgtEl>
                                          <p:spTgt spid="93206"/>
                                        </p:tgtEl>
                                        <p:attrNameLst>
                                          <p:attrName>ppt_y</p:attrName>
                                        </p:attrNameLst>
                                      </p:cBhvr>
                                      <p:tavLst>
                                        <p:tav tm="0">
                                          <p:val>
                                            <p:strVal val="#ppt_y-#ppt_h/2"/>
                                          </p:val>
                                        </p:tav>
                                        <p:tav tm="100000">
                                          <p:val>
                                            <p:strVal val="#ppt_y"/>
                                          </p:val>
                                        </p:tav>
                                      </p:tavLst>
                                    </p:anim>
                                    <p:anim calcmode="lin" valueType="num">
                                      <p:cBhvr>
                                        <p:cTn id="31" dur="500" fill="hold"/>
                                        <p:tgtEl>
                                          <p:spTgt spid="93206"/>
                                        </p:tgtEl>
                                        <p:attrNameLst>
                                          <p:attrName>ppt_w</p:attrName>
                                        </p:attrNameLst>
                                      </p:cBhvr>
                                      <p:tavLst>
                                        <p:tav tm="0">
                                          <p:val>
                                            <p:strVal val="#ppt_w"/>
                                          </p:val>
                                        </p:tav>
                                        <p:tav tm="100000">
                                          <p:val>
                                            <p:strVal val="#ppt_w"/>
                                          </p:val>
                                        </p:tav>
                                      </p:tavLst>
                                    </p:anim>
                                    <p:anim calcmode="lin" valueType="num">
                                      <p:cBhvr>
                                        <p:cTn id="32" dur="500" fill="hold"/>
                                        <p:tgtEl>
                                          <p:spTgt spid="9320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17" presetClass="entr" presetSubtype="1" fill="hold" nodeType="afterEffect">
                                  <p:stCondLst>
                                    <p:cond delay="0"/>
                                  </p:stCondLst>
                                  <p:childTnLst>
                                    <p:set>
                                      <p:cBhvr>
                                        <p:cTn id="35" dur="1" fill="hold">
                                          <p:stCondLst>
                                            <p:cond delay="0"/>
                                          </p:stCondLst>
                                        </p:cTn>
                                        <p:tgtEl>
                                          <p:spTgt spid="93207"/>
                                        </p:tgtEl>
                                        <p:attrNameLst>
                                          <p:attrName>style.visibility</p:attrName>
                                        </p:attrNameLst>
                                      </p:cBhvr>
                                      <p:to>
                                        <p:strVal val="visible"/>
                                      </p:to>
                                    </p:set>
                                    <p:anim calcmode="lin" valueType="num">
                                      <p:cBhvr>
                                        <p:cTn id="36" dur="500" fill="hold"/>
                                        <p:tgtEl>
                                          <p:spTgt spid="93207"/>
                                        </p:tgtEl>
                                        <p:attrNameLst>
                                          <p:attrName>ppt_x</p:attrName>
                                        </p:attrNameLst>
                                      </p:cBhvr>
                                      <p:tavLst>
                                        <p:tav tm="0">
                                          <p:val>
                                            <p:strVal val="#ppt_x"/>
                                          </p:val>
                                        </p:tav>
                                        <p:tav tm="100000">
                                          <p:val>
                                            <p:strVal val="#ppt_x"/>
                                          </p:val>
                                        </p:tav>
                                      </p:tavLst>
                                    </p:anim>
                                    <p:anim calcmode="lin" valueType="num">
                                      <p:cBhvr>
                                        <p:cTn id="37" dur="500" fill="hold"/>
                                        <p:tgtEl>
                                          <p:spTgt spid="93207"/>
                                        </p:tgtEl>
                                        <p:attrNameLst>
                                          <p:attrName>ppt_y</p:attrName>
                                        </p:attrNameLst>
                                      </p:cBhvr>
                                      <p:tavLst>
                                        <p:tav tm="0">
                                          <p:val>
                                            <p:strVal val="#ppt_y-#ppt_h/2"/>
                                          </p:val>
                                        </p:tav>
                                        <p:tav tm="100000">
                                          <p:val>
                                            <p:strVal val="#ppt_y"/>
                                          </p:val>
                                        </p:tav>
                                      </p:tavLst>
                                    </p:anim>
                                    <p:anim calcmode="lin" valueType="num">
                                      <p:cBhvr>
                                        <p:cTn id="38" dur="500" fill="hold"/>
                                        <p:tgtEl>
                                          <p:spTgt spid="93207"/>
                                        </p:tgtEl>
                                        <p:attrNameLst>
                                          <p:attrName>ppt_w</p:attrName>
                                        </p:attrNameLst>
                                      </p:cBhvr>
                                      <p:tavLst>
                                        <p:tav tm="0">
                                          <p:val>
                                            <p:strVal val="#ppt_w"/>
                                          </p:val>
                                        </p:tav>
                                        <p:tav tm="100000">
                                          <p:val>
                                            <p:strVal val="#ppt_w"/>
                                          </p:val>
                                        </p:tav>
                                      </p:tavLst>
                                    </p:anim>
                                    <p:anim calcmode="lin" valueType="num">
                                      <p:cBhvr>
                                        <p:cTn id="39" dur="500" fill="hold"/>
                                        <p:tgtEl>
                                          <p:spTgt spid="93207"/>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17" presetClass="entr" presetSubtype="1" fill="hold" nodeType="afterEffect">
                                  <p:stCondLst>
                                    <p:cond delay="0"/>
                                  </p:stCondLst>
                                  <p:childTnLst>
                                    <p:set>
                                      <p:cBhvr>
                                        <p:cTn id="42" dur="1" fill="hold">
                                          <p:stCondLst>
                                            <p:cond delay="0"/>
                                          </p:stCondLst>
                                        </p:cTn>
                                        <p:tgtEl>
                                          <p:spTgt spid="93208"/>
                                        </p:tgtEl>
                                        <p:attrNameLst>
                                          <p:attrName>style.visibility</p:attrName>
                                        </p:attrNameLst>
                                      </p:cBhvr>
                                      <p:to>
                                        <p:strVal val="visible"/>
                                      </p:to>
                                    </p:set>
                                    <p:anim calcmode="lin" valueType="num">
                                      <p:cBhvr>
                                        <p:cTn id="43" dur="500" fill="hold"/>
                                        <p:tgtEl>
                                          <p:spTgt spid="93208"/>
                                        </p:tgtEl>
                                        <p:attrNameLst>
                                          <p:attrName>ppt_x</p:attrName>
                                        </p:attrNameLst>
                                      </p:cBhvr>
                                      <p:tavLst>
                                        <p:tav tm="0">
                                          <p:val>
                                            <p:strVal val="#ppt_x"/>
                                          </p:val>
                                        </p:tav>
                                        <p:tav tm="100000">
                                          <p:val>
                                            <p:strVal val="#ppt_x"/>
                                          </p:val>
                                        </p:tav>
                                      </p:tavLst>
                                    </p:anim>
                                    <p:anim calcmode="lin" valueType="num">
                                      <p:cBhvr>
                                        <p:cTn id="44" dur="500" fill="hold"/>
                                        <p:tgtEl>
                                          <p:spTgt spid="93208"/>
                                        </p:tgtEl>
                                        <p:attrNameLst>
                                          <p:attrName>ppt_y</p:attrName>
                                        </p:attrNameLst>
                                      </p:cBhvr>
                                      <p:tavLst>
                                        <p:tav tm="0">
                                          <p:val>
                                            <p:strVal val="#ppt_y-#ppt_h/2"/>
                                          </p:val>
                                        </p:tav>
                                        <p:tav tm="100000">
                                          <p:val>
                                            <p:strVal val="#ppt_y"/>
                                          </p:val>
                                        </p:tav>
                                      </p:tavLst>
                                    </p:anim>
                                    <p:anim calcmode="lin" valueType="num">
                                      <p:cBhvr>
                                        <p:cTn id="45" dur="500" fill="hold"/>
                                        <p:tgtEl>
                                          <p:spTgt spid="93208"/>
                                        </p:tgtEl>
                                        <p:attrNameLst>
                                          <p:attrName>ppt_w</p:attrName>
                                        </p:attrNameLst>
                                      </p:cBhvr>
                                      <p:tavLst>
                                        <p:tav tm="0">
                                          <p:val>
                                            <p:strVal val="#ppt_w"/>
                                          </p:val>
                                        </p:tav>
                                        <p:tav tm="100000">
                                          <p:val>
                                            <p:strVal val="#ppt_w"/>
                                          </p:val>
                                        </p:tav>
                                      </p:tavLst>
                                    </p:anim>
                                    <p:anim calcmode="lin" valueType="num">
                                      <p:cBhvr>
                                        <p:cTn id="46" dur="500" fill="hold"/>
                                        <p:tgtEl>
                                          <p:spTgt spid="93208"/>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93202"/>
                                        </p:tgtEl>
                                        <p:attrNameLst>
                                          <p:attrName>style.visibility</p:attrName>
                                        </p:attrNameLst>
                                      </p:cBhvr>
                                      <p:to>
                                        <p:strVal val="visible"/>
                                      </p:to>
                                    </p:set>
                                    <p:anim calcmode="lin" valueType="num">
                                      <p:cBhvr>
                                        <p:cTn id="51" dur="500" fill="hold"/>
                                        <p:tgtEl>
                                          <p:spTgt spid="93202"/>
                                        </p:tgtEl>
                                        <p:attrNameLst>
                                          <p:attrName>ppt_x</p:attrName>
                                        </p:attrNameLst>
                                      </p:cBhvr>
                                      <p:tavLst>
                                        <p:tav tm="0">
                                          <p:val>
                                            <p:strVal val="#ppt_x-#ppt_w/2"/>
                                          </p:val>
                                        </p:tav>
                                        <p:tav tm="100000">
                                          <p:val>
                                            <p:strVal val="#ppt_x"/>
                                          </p:val>
                                        </p:tav>
                                      </p:tavLst>
                                    </p:anim>
                                    <p:anim calcmode="lin" valueType="num">
                                      <p:cBhvr>
                                        <p:cTn id="52" dur="500" fill="hold"/>
                                        <p:tgtEl>
                                          <p:spTgt spid="93202"/>
                                        </p:tgtEl>
                                        <p:attrNameLst>
                                          <p:attrName>ppt_y</p:attrName>
                                        </p:attrNameLst>
                                      </p:cBhvr>
                                      <p:tavLst>
                                        <p:tav tm="0">
                                          <p:val>
                                            <p:strVal val="#ppt_y"/>
                                          </p:val>
                                        </p:tav>
                                        <p:tav tm="100000">
                                          <p:val>
                                            <p:strVal val="#ppt_y"/>
                                          </p:val>
                                        </p:tav>
                                      </p:tavLst>
                                    </p:anim>
                                    <p:anim calcmode="lin" valueType="num">
                                      <p:cBhvr>
                                        <p:cTn id="53" dur="500" fill="hold"/>
                                        <p:tgtEl>
                                          <p:spTgt spid="93202"/>
                                        </p:tgtEl>
                                        <p:attrNameLst>
                                          <p:attrName>ppt_w</p:attrName>
                                        </p:attrNameLst>
                                      </p:cBhvr>
                                      <p:tavLst>
                                        <p:tav tm="0">
                                          <p:val>
                                            <p:fltVal val="0"/>
                                          </p:val>
                                        </p:tav>
                                        <p:tav tm="100000">
                                          <p:val>
                                            <p:strVal val="#ppt_w"/>
                                          </p:val>
                                        </p:tav>
                                      </p:tavLst>
                                    </p:anim>
                                    <p:anim calcmode="lin" valueType="num">
                                      <p:cBhvr>
                                        <p:cTn id="54" dur="500" fill="hold"/>
                                        <p:tgtEl>
                                          <p:spTgt spid="93202"/>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93220"/>
                                        </p:tgtEl>
                                        <p:attrNameLst>
                                          <p:attrName>style.visibility</p:attrName>
                                        </p:attrNameLst>
                                      </p:cBhvr>
                                      <p:to>
                                        <p:strVal val="visible"/>
                                      </p:to>
                                    </p:set>
                                    <p:anim calcmode="lin" valueType="num">
                                      <p:cBhvr>
                                        <p:cTn id="59" dur="500" fill="hold"/>
                                        <p:tgtEl>
                                          <p:spTgt spid="93220"/>
                                        </p:tgtEl>
                                        <p:attrNameLst>
                                          <p:attrName>ppt_x</p:attrName>
                                        </p:attrNameLst>
                                      </p:cBhvr>
                                      <p:tavLst>
                                        <p:tav tm="0">
                                          <p:val>
                                            <p:strVal val="#ppt_x"/>
                                          </p:val>
                                        </p:tav>
                                        <p:tav tm="100000">
                                          <p:val>
                                            <p:strVal val="#ppt_x"/>
                                          </p:val>
                                        </p:tav>
                                      </p:tavLst>
                                    </p:anim>
                                    <p:anim calcmode="lin" valueType="num">
                                      <p:cBhvr>
                                        <p:cTn id="60" dur="500" fill="hold"/>
                                        <p:tgtEl>
                                          <p:spTgt spid="93220"/>
                                        </p:tgtEl>
                                        <p:attrNameLst>
                                          <p:attrName>ppt_y</p:attrName>
                                        </p:attrNameLst>
                                      </p:cBhvr>
                                      <p:tavLst>
                                        <p:tav tm="0">
                                          <p:val>
                                            <p:strVal val="#ppt_y-#ppt_h/2"/>
                                          </p:val>
                                        </p:tav>
                                        <p:tav tm="100000">
                                          <p:val>
                                            <p:strVal val="#ppt_y"/>
                                          </p:val>
                                        </p:tav>
                                      </p:tavLst>
                                    </p:anim>
                                    <p:anim calcmode="lin" valueType="num">
                                      <p:cBhvr>
                                        <p:cTn id="61" dur="500" fill="hold"/>
                                        <p:tgtEl>
                                          <p:spTgt spid="93220"/>
                                        </p:tgtEl>
                                        <p:attrNameLst>
                                          <p:attrName>ppt_w</p:attrName>
                                        </p:attrNameLst>
                                      </p:cBhvr>
                                      <p:tavLst>
                                        <p:tav tm="0">
                                          <p:val>
                                            <p:strVal val="#ppt_w"/>
                                          </p:val>
                                        </p:tav>
                                        <p:tav tm="100000">
                                          <p:val>
                                            <p:strVal val="#ppt_w"/>
                                          </p:val>
                                        </p:tav>
                                      </p:tavLst>
                                    </p:anim>
                                    <p:anim calcmode="lin" valueType="num">
                                      <p:cBhvr>
                                        <p:cTn id="62" dur="500" fill="hold"/>
                                        <p:tgtEl>
                                          <p:spTgt spid="93220"/>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93211"/>
                                        </p:tgtEl>
                                        <p:attrNameLst>
                                          <p:attrName>style.visibility</p:attrName>
                                        </p:attrNameLst>
                                      </p:cBhvr>
                                      <p:to>
                                        <p:strVal val="visible"/>
                                      </p:to>
                                    </p:set>
                                    <p:anim calcmode="lin" valueType="num">
                                      <p:cBhvr>
                                        <p:cTn id="66" dur="500" fill="hold"/>
                                        <p:tgtEl>
                                          <p:spTgt spid="93211"/>
                                        </p:tgtEl>
                                        <p:attrNameLst>
                                          <p:attrName>ppt_x</p:attrName>
                                        </p:attrNameLst>
                                      </p:cBhvr>
                                      <p:tavLst>
                                        <p:tav tm="0">
                                          <p:val>
                                            <p:strVal val="#ppt_x"/>
                                          </p:val>
                                        </p:tav>
                                        <p:tav tm="100000">
                                          <p:val>
                                            <p:strVal val="#ppt_x"/>
                                          </p:val>
                                        </p:tav>
                                      </p:tavLst>
                                    </p:anim>
                                    <p:anim calcmode="lin" valueType="num">
                                      <p:cBhvr>
                                        <p:cTn id="67" dur="500" fill="hold"/>
                                        <p:tgtEl>
                                          <p:spTgt spid="93211"/>
                                        </p:tgtEl>
                                        <p:attrNameLst>
                                          <p:attrName>ppt_y</p:attrName>
                                        </p:attrNameLst>
                                      </p:cBhvr>
                                      <p:tavLst>
                                        <p:tav tm="0">
                                          <p:val>
                                            <p:strVal val="#ppt_y-#ppt_h/2"/>
                                          </p:val>
                                        </p:tav>
                                        <p:tav tm="100000">
                                          <p:val>
                                            <p:strVal val="#ppt_y"/>
                                          </p:val>
                                        </p:tav>
                                      </p:tavLst>
                                    </p:anim>
                                    <p:anim calcmode="lin" valueType="num">
                                      <p:cBhvr>
                                        <p:cTn id="68" dur="500" fill="hold"/>
                                        <p:tgtEl>
                                          <p:spTgt spid="93211"/>
                                        </p:tgtEl>
                                        <p:attrNameLst>
                                          <p:attrName>ppt_w</p:attrName>
                                        </p:attrNameLst>
                                      </p:cBhvr>
                                      <p:tavLst>
                                        <p:tav tm="0">
                                          <p:val>
                                            <p:strVal val="#ppt_w"/>
                                          </p:val>
                                        </p:tav>
                                        <p:tav tm="100000">
                                          <p:val>
                                            <p:strVal val="#ppt_w"/>
                                          </p:val>
                                        </p:tav>
                                      </p:tavLst>
                                    </p:anim>
                                    <p:anim calcmode="lin" valueType="num">
                                      <p:cBhvr>
                                        <p:cTn id="69" dur="500" fill="hold"/>
                                        <p:tgtEl>
                                          <p:spTgt spid="93211"/>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000"/>
                            </p:stCondLst>
                            <p:childTnLst>
                              <p:par>
                                <p:cTn id="71" presetID="17" presetClass="entr" presetSubtype="1" fill="hold" nodeType="afterEffect">
                                  <p:stCondLst>
                                    <p:cond delay="0"/>
                                  </p:stCondLst>
                                  <p:childTnLst>
                                    <p:set>
                                      <p:cBhvr>
                                        <p:cTn id="72" dur="1" fill="hold">
                                          <p:stCondLst>
                                            <p:cond delay="0"/>
                                          </p:stCondLst>
                                        </p:cTn>
                                        <p:tgtEl>
                                          <p:spTgt spid="93212"/>
                                        </p:tgtEl>
                                        <p:attrNameLst>
                                          <p:attrName>style.visibility</p:attrName>
                                        </p:attrNameLst>
                                      </p:cBhvr>
                                      <p:to>
                                        <p:strVal val="visible"/>
                                      </p:to>
                                    </p:set>
                                    <p:anim calcmode="lin" valueType="num">
                                      <p:cBhvr>
                                        <p:cTn id="73" dur="500" fill="hold"/>
                                        <p:tgtEl>
                                          <p:spTgt spid="93212"/>
                                        </p:tgtEl>
                                        <p:attrNameLst>
                                          <p:attrName>ppt_x</p:attrName>
                                        </p:attrNameLst>
                                      </p:cBhvr>
                                      <p:tavLst>
                                        <p:tav tm="0">
                                          <p:val>
                                            <p:strVal val="#ppt_x"/>
                                          </p:val>
                                        </p:tav>
                                        <p:tav tm="100000">
                                          <p:val>
                                            <p:strVal val="#ppt_x"/>
                                          </p:val>
                                        </p:tav>
                                      </p:tavLst>
                                    </p:anim>
                                    <p:anim calcmode="lin" valueType="num">
                                      <p:cBhvr>
                                        <p:cTn id="74" dur="500" fill="hold"/>
                                        <p:tgtEl>
                                          <p:spTgt spid="93212"/>
                                        </p:tgtEl>
                                        <p:attrNameLst>
                                          <p:attrName>ppt_y</p:attrName>
                                        </p:attrNameLst>
                                      </p:cBhvr>
                                      <p:tavLst>
                                        <p:tav tm="0">
                                          <p:val>
                                            <p:strVal val="#ppt_y-#ppt_h/2"/>
                                          </p:val>
                                        </p:tav>
                                        <p:tav tm="100000">
                                          <p:val>
                                            <p:strVal val="#ppt_y"/>
                                          </p:val>
                                        </p:tav>
                                      </p:tavLst>
                                    </p:anim>
                                    <p:anim calcmode="lin" valueType="num">
                                      <p:cBhvr>
                                        <p:cTn id="75" dur="500" fill="hold"/>
                                        <p:tgtEl>
                                          <p:spTgt spid="93212"/>
                                        </p:tgtEl>
                                        <p:attrNameLst>
                                          <p:attrName>ppt_w</p:attrName>
                                        </p:attrNameLst>
                                      </p:cBhvr>
                                      <p:tavLst>
                                        <p:tav tm="0">
                                          <p:val>
                                            <p:strVal val="#ppt_w"/>
                                          </p:val>
                                        </p:tav>
                                        <p:tav tm="100000">
                                          <p:val>
                                            <p:strVal val="#ppt_w"/>
                                          </p:val>
                                        </p:tav>
                                      </p:tavLst>
                                    </p:anim>
                                    <p:anim calcmode="lin" valueType="num">
                                      <p:cBhvr>
                                        <p:cTn id="76" dur="500" fill="hold"/>
                                        <p:tgtEl>
                                          <p:spTgt spid="93212"/>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500"/>
                            </p:stCondLst>
                            <p:childTnLst>
                              <p:par>
                                <p:cTn id="78" presetID="17" presetClass="entr" presetSubtype="1" fill="hold" nodeType="afterEffect">
                                  <p:stCondLst>
                                    <p:cond delay="0"/>
                                  </p:stCondLst>
                                  <p:childTnLst>
                                    <p:set>
                                      <p:cBhvr>
                                        <p:cTn id="79" dur="1" fill="hold">
                                          <p:stCondLst>
                                            <p:cond delay="0"/>
                                          </p:stCondLst>
                                        </p:cTn>
                                        <p:tgtEl>
                                          <p:spTgt spid="93213"/>
                                        </p:tgtEl>
                                        <p:attrNameLst>
                                          <p:attrName>style.visibility</p:attrName>
                                        </p:attrNameLst>
                                      </p:cBhvr>
                                      <p:to>
                                        <p:strVal val="visible"/>
                                      </p:to>
                                    </p:set>
                                    <p:anim calcmode="lin" valueType="num">
                                      <p:cBhvr>
                                        <p:cTn id="80" dur="500" fill="hold"/>
                                        <p:tgtEl>
                                          <p:spTgt spid="93213"/>
                                        </p:tgtEl>
                                        <p:attrNameLst>
                                          <p:attrName>ppt_x</p:attrName>
                                        </p:attrNameLst>
                                      </p:cBhvr>
                                      <p:tavLst>
                                        <p:tav tm="0">
                                          <p:val>
                                            <p:strVal val="#ppt_x"/>
                                          </p:val>
                                        </p:tav>
                                        <p:tav tm="100000">
                                          <p:val>
                                            <p:strVal val="#ppt_x"/>
                                          </p:val>
                                        </p:tav>
                                      </p:tavLst>
                                    </p:anim>
                                    <p:anim calcmode="lin" valueType="num">
                                      <p:cBhvr>
                                        <p:cTn id="81" dur="500" fill="hold"/>
                                        <p:tgtEl>
                                          <p:spTgt spid="93213"/>
                                        </p:tgtEl>
                                        <p:attrNameLst>
                                          <p:attrName>ppt_y</p:attrName>
                                        </p:attrNameLst>
                                      </p:cBhvr>
                                      <p:tavLst>
                                        <p:tav tm="0">
                                          <p:val>
                                            <p:strVal val="#ppt_y-#ppt_h/2"/>
                                          </p:val>
                                        </p:tav>
                                        <p:tav tm="100000">
                                          <p:val>
                                            <p:strVal val="#ppt_y"/>
                                          </p:val>
                                        </p:tav>
                                      </p:tavLst>
                                    </p:anim>
                                    <p:anim calcmode="lin" valueType="num">
                                      <p:cBhvr>
                                        <p:cTn id="82" dur="500" fill="hold"/>
                                        <p:tgtEl>
                                          <p:spTgt spid="93213"/>
                                        </p:tgtEl>
                                        <p:attrNameLst>
                                          <p:attrName>ppt_w</p:attrName>
                                        </p:attrNameLst>
                                      </p:cBhvr>
                                      <p:tavLst>
                                        <p:tav tm="0">
                                          <p:val>
                                            <p:strVal val="#ppt_w"/>
                                          </p:val>
                                        </p:tav>
                                        <p:tav tm="100000">
                                          <p:val>
                                            <p:strVal val="#ppt_w"/>
                                          </p:val>
                                        </p:tav>
                                      </p:tavLst>
                                    </p:anim>
                                    <p:anim calcmode="lin" valueType="num">
                                      <p:cBhvr>
                                        <p:cTn id="83" dur="500" fill="hold"/>
                                        <p:tgtEl>
                                          <p:spTgt spid="93213"/>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93196"/>
                                        </p:tgtEl>
                                        <p:attrNameLst>
                                          <p:attrName>style.visibility</p:attrName>
                                        </p:attrNameLst>
                                      </p:cBhvr>
                                      <p:to>
                                        <p:strVal val="visible"/>
                                      </p:to>
                                    </p:set>
                                    <p:anim calcmode="lin" valueType="num">
                                      <p:cBhvr>
                                        <p:cTn id="88" dur="500" fill="hold"/>
                                        <p:tgtEl>
                                          <p:spTgt spid="93196"/>
                                        </p:tgtEl>
                                        <p:attrNameLst>
                                          <p:attrName>ppt_x</p:attrName>
                                        </p:attrNameLst>
                                      </p:cBhvr>
                                      <p:tavLst>
                                        <p:tav tm="0">
                                          <p:val>
                                            <p:strVal val="#ppt_x-#ppt_w/2"/>
                                          </p:val>
                                        </p:tav>
                                        <p:tav tm="100000">
                                          <p:val>
                                            <p:strVal val="#ppt_x"/>
                                          </p:val>
                                        </p:tav>
                                      </p:tavLst>
                                    </p:anim>
                                    <p:anim calcmode="lin" valueType="num">
                                      <p:cBhvr>
                                        <p:cTn id="89" dur="500" fill="hold"/>
                                        <p:tgtEl>
                                          <p:spTgt spid="93196"/>
                                        </p:tgtEl>
                                        <p:attrNameLst>
                                          <p:attrName>ppt_y</p:attrName>
                                        </p:attrNameLst>
                                      </p:cBhvr>
                                      <p:tavLst>
                                        <p:tav tm="0">
                                          <p:val>
                                            <p:strVal val="#ppt_y"/>
                                          </p:val>
                                        </p:tav>
                                        <p:tav tm="100000">
                                          <p:val>
                                            <p:strVal val="#ppt_y"/>
                                          </p:val>
                                        </p:tav>
                                      </p:tavLst>
                                    </p:anim>
                                    <p:anim calcmode="lin" valueType="num">
                                      <p:cBhvr>
                                        <p:cTn id="90" dur="500" fill="hold"/>
                                        <p:tgtEl>
                                          <p:spTgt spid="93196"/>
                                        </p:tgtEl>
                                        <p:attrNameLst>
                                          <p:attrName>ppt_w</p:attrName>
                                        </p:attrNameLst>
                                      </p:cBhvr>
                                      <p:tavLst>
                                        <p:tav tm="0">
                                          <p:val>
                                            <p:fltVal val="0"/>
                                          </p:val>
                                        </p:tav>
                                        <p:tav tm="100000">
                                          <p:val>
                                            <p:strVal val="#ppt_w"/>
                                          </p:val>
                                        </p:tav>
                                      </p:tavLst>
                                    </p:anim>
                                    <p:anim calcmode="lin" valueType="num">
                                      <p:cBhvr>
                                        <p:cTn id="91" dur="500" fill="hold"/>
                                        <p:tgtEl>
                                          <p:spTgt spid="93196"/>
                                        </p:tgtEl>
                                        <p:attrNameLst>
                                          <p:attrName>ppt_h</p:attrName>
                                        </p:attrNameLst>
                                      </p:cBhvr>
                                      <p:tavLst>
                                        <p:tav tm="0">
                                          <p:val>
                                            <p:strVal val="#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93221"/>
                                        </p:tgtEl>
                                        <p:attrNameLst>
                                          <p:attrName>style.visibility</p:attrName>
                                        </p:attrNameLst>
                                      </p:cBhvr>
                                      <p:to>
                                        <p:strVal val="visible"/>
                                      </p:to>
                                    </p:set>
                                    <p:anim calcmode="lin" valueType="num">
                                      <p:cBhvr>
                                        <p:cTn id="96" dur="500" fill="hold"/>
                                        <p:tgtEl>
                                          <p:spTgt spid="93221"/>
                                        </p:tgtEl>
                                        <p:attrNameLst>
                                          <p:attrName>ppt_x</p:attrName>
                                        </p:attrNameLst>
                                      </p:cBhvr>
                                      <p:tavLst>
                                        <p:tav tm="0">
                                          <p:val>
                                            <p:strVal val="#ppt_x"/>
                                          </p:val>
                                        </p:tav>
                                        <p:tav tm="100000">
                                          <p:val>
                                            <p:strVal val="#ppt_x"/>
                                          </p:val>
                                        </p:tav>
                                      </p:tavLst>
                                    </p:anim>
                                    <p:anim calcmode="lin" valueType="num">
                                      <p:cBhvr>
                                        <p:cTn id="97" dur="500" fill="hold"/>
                                        <p:tgtEl>
                                          <p:spTgt spid="93221"/>
                                        </p:tgtEl>
                                        <p:attrNameLst>
                                          <p:attrName>ppt_y</p:attrName>
                                        </p:attrNameLst>
                                      </p:cBhvr>
                                      <p:tavLst>
                                        <p:tav tm="0">
                                          <p:val>
                                            <p:strVal val="#ppt_y-#ppt_h/2"/>
                                          </p:val>
                                        </p:tav>
                                        <p:tav tm="100000">
                                          <p:val>
                                            <p:strVal val="#ppt_y"/>
                                          </p:val>
                                        </p:tav>
                                      </p:tavLst>
                                    </p:anim>
                                    <p:anim calcmode="lin" valueType="num">
                                      <p:cBhvr>
                                        <p:cTn id="98" dur="500" fill="hold"/>
                                        <p:tgtEl>
                                          <p:spTgt spid="93221"/>
                                        </p:tgtEl>
                                        <p:attrNameLst>
                                          <p:attrName>ppt_w</p:attrName>
                                        </p:attrNameLst>
                                      </p:cBhvr>
                                      <p:tavLst>
                                        <p:tav tm="0">
                                          <p:val>
                                            <p:strVal val="#ppt_w"/>
                                          </p:val>
                                        </p:tav>
                                        <p:tav tm="100000">
                                          <p:val>
                                            <p:strVal val="#ppt_w"/>
                                          </p:val>
                                        </p:tav>
                                      </p:tavLst>
                                    </p:anim>
                                    <p:anim calcmode="lin" valueType="num">
                                      <p:cBhvr>
                                        <p:cTn id="99" dur="500" fill="hold"/>
                                        <p:tgtEl>
                                          <p:spTgt spid="93221"/>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93203"/>
                                        </p:tgtEl>
                                        <p:attrNameLst>
                                          <p:attrName>style.visibility</p:attrName>
                                        </p:attrNameLst>
                                      </p:cBhvr>
                                      <p:to>
                                        <p:strVal val="visible"/>
                                      </p:to>
                                    </p:set>
                                    <p:anim calcmode="lin" valueType="num">
                                      <p:cBhvr>
                                        <p:cTn id="104" dur="500" fill="hold"/>
                                        <p:tgtEl>
                                          <p:spTgt spid="93203"/>
                                        </p:tgtEl>
                                        <p:attrNameLst>
                                          <p:attrName>ppt_x</p:attrName>
                                        </p:attrNameLst>
                                      </p:cBhvr>
                                      <p:tavLst>
                                        <p:tav tm="0">
                                          <p:val>
                                            <p:strVal val="#ppt_x-#ppt_w/2"/>
                                          </p:val>
                                        </p:tav>
                                        <p:tav tm="100000">
                                          <p:val>
                                            <p:strVal val="#ppt_x"/>
                                          </p:val>
                                        </p:tav>
                                      </p:tavLst>
                                    </p:anim>
                                    <p:anim calcmode="lin" valueType="num">
                                      <p:cBhvr>
                                        <p:cTn id="105" dur="500" fill="hold"/>
                                        <p:tgtEl>
                                          <p:spTgt spid="93203"/>
                                        </p:tgtEl>
                                        <p:attrNameLst>
                                          <p:attrName>ppt_y</p:attrName>
                                        </p:attrNameLst>
                                      </p:cBhvr>
                                      <p:tavLst>
                                        <p:tav tm="0">
                                          <p:val>
                                            <p:strVal val="#ppt_y"/>
                                          </p:val>
                                        </p:tav>
                                        <p:tav tm="100000">
                                          <p:val>
                                            <p:strVal val="#ppt_y"/>
                                          </p:val>
                                        </p:tav>
                                      </p:tavLst>
                                    </p:anim>
                                    <p:anim calcmode="lin" valueType="num">
                                      <p:cBhvr>
                                        <p:cTn id="106" dur="500" fill="hold"/>
                                        <p:tgtEl>
                                          <p:spTgt spid="93203"/>
                                        </p:tgtEl>
                                        <p:attrNameLst>
                                          <p:attrName>ppt_w</p:attrName>
                                        </p:attrNameLst>
                                      </p:cBhvr>
                                      <p:tavLst>
                                        <p:tav tm="0">
                                          <p:val>
                                            <p:fltVal val="0"/>
                                          </p:val>
                                        </p:tav>
                                        <p:tav tm="100000">
                                          <p:val>
                                            <p:strVal val="#ppt_w"/>
                                          </p:val>
                                        </p:tav>
                                      </p:tavLst>
                                    </p:anim>
                                    <p:anim calcmode="lin" valueType="num">
                                      <p:cBhvr>
                                        <p:cTn id="107" dur="500" fill="hold"/>
                                        <p:tgtEl>
                                          <p:spTgt spid="93203"/>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 fill="hold" nodeType="clickEffect">
                                  <p:stCondLst>
                                    <p:cond delay="0"/>
                                  </p:stCondLst>
                                  <p:childTnLst>
                                    <p:set>
                                      <p:cBhvr>
                                        <p:cTn id="111" dur="1" fill="hold">
                                          <p:stCondLst>
                                            <p:cond delay="0"/>
                                          </p:stCondLst>
                                        </p:cTn>
                                        <p:tgtEl>
                                          <p:spTgt spid="93222"/>
                                        </p:tgtEl>
                                        <p:attrNameLst>
                                          <p:attrName>style.visibility</p:attrName>
                                        </p:attrNameLst>
                                      </p:cBhvr>
                                      <p:to>
                                        <p:strVal val="visible"/>
                                      </p:to>
                                    </p:set>
                                    <p:anim calcmode="lin" valueType="num">
                                      <p:cBhvr>
                                        <p:cTn id="112" dur="500" fill="hold"/>
                                        <p:tgtEl>
                                          <p:spTgt spid="93222"/>
                                        </p:tgtEl>
                                        <p:attrNameLst>
                                          <p:attrName>ppt_x</p:attrName>
                                        </p:attrNameLst>
                                      </p:cBhvr>
                                      <p:tavLst>
                                        <p:tav tm="0">
                                          <p:val>
                                            <p:strVal val="#ppt_x"/>
                                          </p:val>
                                        </p:tav>
                                        <p:tav tm="100000">
                                          <p:val>
                                            <p:strVal val="#ppt_x"/>
                                          </p:val>
                                        </p:tav>
                                      </p:tavLst>
                                    </p:anim>
                                    <p:anim calcmode="lin" valueType="num">
                                      <p:cBhvr>
                                        <p:cTn id="113" dur="500" fill="hold"/>
                                        <p:tgtEl>
                                          <p:spTgt spid="93222"/>
                                        </p:tgtEl>
                                        <p:attrNameLst>
                                          <p:attrName>ppt_y</p:attrName>
                                        </p:attrNameLst>
                                      </p:cBhvr>
                                      <p:tavLst>
                                        <p:tav tm="0">
                                          <p:val>
                                            <p:strVal val="#ppt_y-#ppt_h/2"/>
                                          </p:val>
                                        </p:tav>
                                        <p:tav tm="100000">
                                          <p:val>
                                            <p:strVal val="#ppt_y"/>
                                          </p:val>
                                        </p:tav>
                                      </p:tavLst>
                                    </p:anim>
                                    <p:anim calcmode="lin" valueType="num">
                                      <p:cBhvr>
                                        <p:cTn id="114" dur="500" fill="hold"/>
                                        <p:tgtEl>
                                          <p:spTgt spid="93222"/>
                                        </p:tgtEl>
                                        <p:attrNameLst>
                                          <p:attrName>ppt_w</p:attrName>
                                        </p:attrNameLst>
                                      </p:cBhvr>
                                      <p:tavLst>
                                        <p:tav tm="0">
                                          <p:val>
                                            <p:strVal val="#ppt_w"/>
                                          </p:val>
                                        </p:tav>
                                        <p:tav tm="100000">
                                          <p:val>
                                            <p:strVal val="#ppt_w"/>
                                          </p:val>
                                        </p:tav>
                                      </p:tavLst>
                                    </p:anim>
                                    <p:anim calcmode="lin" valueType="num">
                                      <p:cBhvr>
                                        <p:cTn id="115" dur="500" fill="hold"/>
                                        <p:tgtEl>
                                          <p:spTgt spid="93222"/>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93214"/>
                                        </p:tgtEl>
                                        <p:attrNameLst>
                                          <p:attrName>style.visibility</p:attrName>
                                        </p:attrNameLst>
                                      </p:cBhvr>
                                      <p:to>
                                        <p:strVal val="visible"/>
                                      </p:to>
                                    </p:set>
                                    <p:anim calcmode="lin" valueType="num">
                                      <p:cBhvr>
                                        <p:cTn id="119" dur="500" fill="hold"/>
                                        <p:tgtEl>
                                          <p:spTgt spid="93214"/>
                                        </p:tgtEl>
                                        <p:attrNameLst>
                                          <p:attrName>ppt_x</p:attrName>
                                        </p:attrNameLst>
                                      </p:cBhvr>
                                      <p:tavLst>
                                        <p:tav tm="0">
                                          <p:val>
                                            <p:strVal val="#ppt_x"/>
                                          </p:val>
                                        </p:tav>
                                        <p:tav tm="100000">
                                          <p:val>
                                            <p:strVal val="#ppt_x"/>
                                          </p:val>
                                        </p:tav>
                                      </p:tavLst>
                                    </p:anim>
                                    <p:anim calcmode="lin" valueType="num">
                                      <p:cBhvr>
                                        <p:cTn id="120" dur="500" fill="hold"/>
                                        <p:tgtEl>
                                          <p:spTgt spid="93214"/>
                                        </p:tgtEl>
                                        <p:attrNameLst>
                                          <p:attrName>ppt_y</p:attrName>
                                        </p:attrNameLst>
                                      </p:cBhvr>
                                      <p:tavLst>
                                        <p:tav tm="0">
                                          <p:val>
                                            <p:strVal val="#ppt_y-#ppt_h/2"/>
                                          </p:val>
                                        </p:tav>
                                        <p:tav tm="100000">
                                          <p:val>
                                            <p:strVal val="#ppt_y"/>
                                          </p:val>
                                        </p:tav>
                                      </p:tavLst>
                                    </p:anim>
                                    <p:anim calcmode="lin" valueType="num">
                                      <p:cBhvr>
                                        <p:cTn id="121" dur="500" fill="hold"/>
                                        <p:tgtEl>
                                          <p:spTgt spid="93214"/>
                                        </p:tgtEl>
                                        <p:attrNameLst>
                                          <p:attrName>ppt_w</p:attrName>
                                        </p:attrNameLst>
                                      </p:cBhvr>
                                      <p:tavLst>
                                        <p:tav tm="0">
                                          <p:val>
                                            <p:strVal val="#ppt_w"/>
                                          </p:val>
                                        </p:tav>
                                        <p:tav tm="100000">
                                          <p:val>
                                            <p:strVal val="#ppt_w"/>
                                          </p:val>
                                        </p:tav>
                                      </p:tavLst>
                                    </p:anim>
                                    <p:anim calcmode="lin" valueType="num">
                                      <p:cBhvr>
                                        <p:cTn id="122" dur="500" fill="hold"/>
                                        <p:tgtEl>
                                          <p:spTgt spid="93214"/>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1000"/>
                            </p:stCondLst>
                            <p:childTnLst>
                              <p:par>
                                <p:cTn id="124" presetID="17" presetClass="entr" presetSubtype="1" fill="hold" nodeType="afterEffect">
                                  <p:stCondLst>
                                    <p:cond delay="0"/>
                                  </p:stCondLst>
                                  <p:childTnLst>
                                    <p:set>
                                      <p:cBhvr>
                                        <p:cTn id="125" dur="1" fill="hold">
                                          <p:stCondLst>
                                            <p:cond delay="0"/>
                                          </p:stCondLst>
                                        </p:cTn>
                                        <p:tgtEl>
                                          <p:spTgt spid="93215"/>
                                        </p:tgtEl>
                                        <p:attrNameLst>
                                          <p:attrName>style.visibility</p:attrName>
                                        </p:attrNameLst>
                                      </p:cBhvr>
                                      <p:to>
                                        <p:strVal val="visible"/>
                                      </p:to>
                                    </p:set>
                                    <p:anim calcmode="lin" valueType="num">
                                      <p:cBhvr>
                                        <p:cTn id="126" dur="500" fill="hold"/>
                                        <p:tgtEl>
                                          <p:spTgt spid="93215"/>
                                        </p:tgtEl>
                                        <p:attrNameLst>
                                          <p:attrName>ppt_x</p:attrName>
                                        </p:attrNameLst>
                                      </p:cBhvr>
                                      <p:tavLst>
                                        <p:tav tm="0">
                                          <p:val>
                                            <p:strVal val="#ppt_x"/>
                                          </p:val>
                                        </p:tav>
                                        <p:tav tm="100000">
                                          <p:val>
                                            <p:strVal val="#ppt_x"/>
                                          </p:val>
                                        </p:tav>
                                      </p:tavLst>
                                    </p:anim>
                                    <p:anim calcmode="lin" valueType="num">
                                      <p:cBhvr>
                                        <p:cTn id="127" dur="500" fill="hold"/>
                                        <p:tgtEl>
                                          <p:spTgt spid="93215"/>
                                        </p:tgtEl>
                                        <p:attrNameLst>
                                          <p:attrName>ppt_y</p:attrName>
                                        </p:attrNameLst>
                                      </p:cBhvr>
                                      <p:tavLst>
                                        <p:tav tm="0">
                                          <p:val>
                                            <p:strVal val="#ppt_y-#ppt_h/2"/>
                                          </p:val>
                                        </p:tav>
                                        <p:tav tm="100000">
                                          <p:val>
                                            <p:strVal val="#ppt_y"/>
                                          </p:val>
                                        </p:tav>
                                      </p:tavLst>
                                    </p:anim>
                                    <p:anim calcmode="lin" valueType="num">
                                      <p:cBhvr>
                                        <p:cTn id="128" dur="500" fill="hold"/>
                                        <p:tgtEl>
                                          <p:spTgt spid="93215"/>
                                        </p:tgtEl>
                                        <p:attrNameLst>
                                          <p:attrName>ppt_w</p:attrName>
                                        </p:attrNameLst>
                                      </p:cBhvr>
                                      <p:tavLst>
                                        <p:tav tm="0">
                                          <p:val>
                                            <p:strVal val="#ppt_w"/>
                                          </p:val>
                                        </p:tav>
                                        <p:tav tm="100000">
                                          <p:val>
                                            <p:strVal val="#ppt_w"/>
                                          </p:val>
                                        </p:tav>
                                      </p:tavLst>
                                    </p:anim>
                                    <p:anim calcmode="lin" valueType="num">
                                      <p:cBhvr>
                                        <p:cTn id="129" dur="500" fill="hold"/>
                                        <p:tgtEl>
                                          <p:spTgt spid="93215"/>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1500"/>
                            </p:stCondLst>
                            <p:childTnLst>
                              <p:par>
                                <p:cTn id="131" presetID="17" presetClass="entr" presetSubtype="1" fill="hold" nodeType="afterEffect">
                                  <p:stCondLst>
                                    <p:cond delay="0"/>
                                  </p:stCondLst>
                                  <p:childTnLst>
                                    <p:set>
                                      <p:cBhvr>
                                        <p:cTn id="132" dur="1" fill="hold">
                                          <p:stCondLst>
                                            <p:cond delay="0"/>
                                          </p:stCondLst>
                                        </p:cTn>
                                        <p:tgtEl>
                                          <p:spTgt spid="93216"/>
                                        </p:tgtEl>
                                        <p:attrNameLst>
                                          <p:attrName>style.visibility</p:attrName>
                                        </p:attrNameLst>
                                      </p:cBhvr>
                                      <p:to>
                                        <p:strVal val="visible"/>
                                      </p:to>
                                    </p:set>
                                    <p:anim calcmode="lin" valueType="num">
                                      <p:cBhvr>
                                        <p:cTn id="133" dur="500" fill="hold"/>
                                        <p:tgtEl>
                                          <p:spTgt spid="93216"/>
                                        </p:tgtEl>
                                        <p:attrNameLst>
                                          <p:attrName>ppt_x</p:attrName>
                                        </p:attrNameLst>
                                      </p:cBhvr>
                                      <p:tavLst>
                                        <p:tav tm="0">
                                          <p:val>
                                            <p:strVal val="#ppt_x"/>
                                          </p:val>
                                        </p:tav>
                                        <p:tav tm="100000">
                                          <p:val>
                                            <p:strVal val="#ppt_x"/>
                                          </p:val>
                                        </p:tav>
                                      </p:tavLst>
                                    </p:anim>
                                    <p:anim calcmode="lin" valueType="num">
                                      <p:cBhvr>
                                        <p:cTn id="134" dur="500" fill="hold"/>
                                        <p:tgtEl>
                                          <p:spTgt spid="93216"/>
                                        </p:tgtEl>
                                        <p:attrNameLst>
                                          <p:attrName>ppt_y</p:attrName>
                                        </p:attrNameLst>
                                      </p:cBhvr>
                                      <p:tavLst>
                                        <p:tav tm="0">
                                          <p:val>
                                            <p:strVal val="#ppt_y-#ppt_h/2"/>
                                          </p:val>
                                        </p:tav>
                                        <p:tav tm="100000">
                                          <p:val>
                                            <p:strVal val="#ppt_y"/>
                                          </p:val>
                                        </p:tav>
                                      </p:tavLst>
                                    </p:anim>
                                    <p:anim calcmode="lin" valueType="num">
                                      <p:cBhvr>
                                        <p:cTn id="135" dur="500" fill="hold"/>
                                        <p:tgtEl>
                                          <p:spTgt spid="93216"/>
                                        </p:tgtEl>
                                        <p:attrNameLst>
                                          <p:attrName>ppt_w</p:attrName>
                                        </p:attrNameLst>
                                      </p:cBhvr>
                                      <p:tavLst>
                                        <p:tav tm="0">
                                          <p:val>
                                            <p:strVal val="#ppt_w"/>
                                          </p:val>
                                        </p:tav>
                                        <p:tav tm="100000">
                                          <p:val>
                                            <p:strVal val="#ppt_w"/>
                                          </p:val>
                                        </p:tav>
                                      </p:tavLst>
                                    </p:anim>
                                    <p:anim calcmode="lin" valueType="num">
                                      <p:cBhvr>
                                        <p:cTn id="136" dur="500" fill="hold"/>
                                        <p:tgtEl>
                                          <p:spTgt spid="93216"/>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8" fill="hold" grpId="0" nodeType="clickEffect">
                                  <p:stCondLst>
                                    <p:cond delay="0"/>
                                  </p:stCondLst>
                                  <p:childTnLst>
                                    <p:set>
                                      <p:cBhvr>
                                        <p:cTn id="140" dur="1" fill="hold">
                                          <p:stCondLst>
                                            <p:cond delay="0"/>
                                          </p:stCondLst>
                                        </p:cTn>
                                        <p:tgtEl>
                                          <p:spTgt spid="93197"/>
                                        </p:tgtEl>
                                        <p:attrNameLst>
                                          <p:attrName>style.visibility</p:attrName>
                                        </p:attrNameLst>
                                      </p:cBhvr>
                                      <p:to>
                                        <p:strVal val="visible"/>
                                      </p:to>
                                    </p:set>
                                    <p:anim calcmode="lin" valueType="num">
                                      <p:cBhvr>
                                        <p:cTn id="141" dur="500" fill="hold"/>
                                        <p:tgtEl>
                                          <p:spTgt spid="93197"/>
                                        </p:tgtEl>
                                        <p:attrNameLst>
                                          <p:attrName>ppt_x</p:attrName>
                                        </p:attrNameLst>
                                      </p:cBhvr>
                                      <p:tavLst>
                                        <p:tav tm="0">
                                          <p:val>
                                            <p:strVal val="#ppt_x-#ppt_w/2"/>
                                          </p:val>
                                        </p:tav>
                                        <p:tav tm="100000">
                                          <p:val>
                                            <p:strVal val="#ppt_x"/>
                                          </p:val>
                                        </p:tav>
                                      </p:tavLst>
                                    </p:anim>
                                    <p:anim calcmode="lin" valueType="num">
                                      <p:cBhvr>
                                        <p:cTn id="142" dur="500" fill="hold"/>
                                        <p:tgtEl>
                                          <p:spTgt spid="93197"/>
                                        </p:tgtEl>
                                        <p:attrNameLst>
                                          <p:attrName>ppt_y</p:attrName>
                                        </p:attrNameLst>
                                      </p:cBhvr>
                                      <p:tavLst>
                                        <p:tav tm="0">
                                          <p:val>
                                            <p:strVal val="#ppt_y"/>
                                          </p:val>
                                        </p:tav>
                                        <p:tav tm="100000">
                                          <p:val>
                                            <p:strVal val="#ppt_y"/>
                                          </p:val>
                                        </p:tav>
                                      </p:tavLst>
                                    </p:anim>
                                    <p:anim calcmode="lin" valueType="num">
                                      <p:cBhvr>
                                        <p:cTn id="143" dur="500" fill="hold"/>
                                        <p:tgtEl>
                                          <p:spTgt spid="93197"/>
                                        </p:tgtEl>
                                        <p:attrNameLst>
                                          <p:attrName>ppt_w</p:attrName>
                                        </p:attrNameLst>
                                      </p:cBhvr>
                                      <p:tavLst>
                                        <p:tav tm="0">
                                          <p:val>
                                            <p:fltVal val="0"/>
                                          </p:val>
                                        </p:tav>
                                        <p:tav tm="100000">
                                          <p:val>
                                            <p:strVal val="#ppt_w"/>
                                          </p:val>
                                        </p:tav>
                                      </p:tavLst>
                                    </p:anim>
                                    <p:anim calcmode="lin" valueType="num">
                                      <p:cBhvr>
                                        <p:cTn id="144" dur="500" fill="hold"/>
                                        <p:tgtEl>
                                          <p:spTgt spid="93197"/>
                                        </p:tgtEl>
                                        <p:attrNameLst>
                                          <p:attrName>ppt_h</p:attrName>
                                        </p:attrNameLst>
                                      </p:cBhvr>
                                      <p:tavLst>
                                        <p:tav tm="0">
                                          <p:val>
                                            <p:strVal val="#ppt_h"/>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1" fill="hold" grpId="0" nodeType="clickEffect">
                                  <p:stCondLst>
                                    <p:cond delay="0"/>
                                  </p:stCondLst>
                                  <p:childTnLst>
                                    <p:set>
                                      <p:cBhvr>
                                        <p:cTn id="148" dur="1" fill="hold">
                                          <p:stCondLst>
                                            <p:cond delay="0"/>
                                          </p:stCondLst>
                                        </p:cTn>
                                        <p:tgtEl>
                                          <p:spTgt spid="93223"/>
                                        </p:tgtEl>
                                        <p:attrNameLst>
                                          <p:attrName>style.visibility</p:attrName>
                                        </p:attrNameLst>
                                      </p:cBhvr>
                                      <p:to>
                                        <p:strVal val="visible"/>
                                      </p:to>
                                    </p:set>
                                    <p:anim calcmode="lin" valueType="num">
                                      <p:cBhvr>
                                        <p:cTn id="149" dur="500" fill="hold"/>
                                        <p:tgtEl>
                                          <p:spTgt spid="93223"/>
                                        </p:tgtEl>
                                        <p:attrNameLst>
                                          <p:attrName>ppt_x</p:attrName>
                                        </p:attrNameLst>
                                      </p:cBhvr>
                                      <p:tavLst>
                                        <p:tav tm="0">
                                          <p:val>
                                            <p:strVal val="#ppt_x"/>
                                          </p:val>
                                        </p:tav>
                                        <p:tav tm="100000">
                                          <p:val>
                                            <p:strVal val="#ppt_x"/>
                                          </p:val>
                                        </p:tav>
                                      </p:tavLst>
                                    </p:anim>
                                    <p:anim calcmode="lin" valueType="num">
                                      <p:cBhvr>
                                        <p:cTn id="150" dur="500" fill="hold"/>
                                        <p:tgtEl>
                                          <p:spTgt spid="93223"/>
                                        </p:tgtEl>
                                        <p:attrNameLst>
                                          <p:attrName>ppt_y</p:attrName>
                                        </p:attrNameLst>
                                      </p:cBhvr>
                                      <p:tavLst>
                                        <p:tav tm="0">
                                          <p:val>
                                            <p:strVal val="#ppt_y-#ppt_h/2"/>
                                          </p:val>
                                        </p:tav>
                                        <p:tav tm="100000">
                                          <p:val>
                                            <p:strVal val="#ppt_y"/>
                                          </p:val>
                                        </p:tav>
                                      </p:tavLst>
                                    </p:anim>
                                    <p:anim calcmode="lin" valueType="num">
                                      <p:cBhvr>
                                        <p:cTn id="151" dur="500" fill="hold"/>
                                        <p:tgtEl>
                                          <p:spTgt spid="93223"/>
                                        </p:tgtEl>
                                        <p:attrNameLst>
                                          <p:attrName>ppt_w</p:attrName>
                                        </p:attrNameLst>
                                      </p:cBhvr>
                                      <p:tavLst>
                                        <p:tav tm="0">
                                          <p:val>
                                            <p:strVal val="#ppt_w"/>
                                          </p:val>
                                        </p:tav>
                                        <p:tav tm="100000">
                                          <p:val>
                                            <p:strVal val="#ppt_w"/>
                                          </p:val>
                                        </p:tav>
                                      </p:tavLst>
                                    </p:anim>
                                    <p:anim calcmode="lin" valueType="num">
                                      <p:cBhvr>
                                        <p:cTn id="152" dur="500" fill="hold"/>
                                        <p:tgtEl>
                                          <p:spTgt spid="93223"/>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93198"/>
                                        </p:tgtEl>
                                        <p:attrNameLst>
                                          <p:attrName>style.visibility</p:attrName>
                                        </p:attrNameLst>
                                      </p:cBhvr>
                                      <p:to>
                                        <p:strVal val="visible"/>
                                      </p:to>
                                    </p:set>
                                    <p:anim calcmode="lin" valueType="num">
                                      <p:cBhvr>
                                        <p:cTn id="157" dur="500" fill="hold"/>
                                        <p:tgtEl>
                                          <p:spTgt spid="93198"/>
                                        </p:tgtEl>
                                        <p:attrNameLst>
                                          <p:attrName>ppt_x</p:attrName>
                                        </p:attrNameLst>
                                      </p:cBhvr>
                                      <p:tavLst>
                                        <p:tav tm="0">
                                          <p:val>
                                            <p:strVal val="#ppt_x-#ppt_w/2"/>
                                          </p:val>
                                        </p:tav>
                                        <p:tav tm="100000">
                                          <p:val>
                                            <p:strVal val="#ppt_x"/>
                                          </p:val>
                                        </p:tav>
                                      </p:tavLst>
                                    </p:anim>
                                    <p:anim calcmode="lin" valueType="num">
                                      <p:cBhvr>
                                        <p:cTn id="158" dur="500" fill="hold"/>
                                        <p:tgtEl>
                                          <p:spTgt spid="93198"/>
                                        </p:tgtEl>
                                        <p:attrNameLst>
                                          <p:attrName>ppt_y</p:attrName>
                                        </p:attrNameLst>
                                      </p:cBhvr>
                                      <p:tavLst>
                                        <p:tav tm="0">
                                          <p:val>
                                            <p:strVal val="#ppt_y"/>
                                          </p:val>
                                        </p:tav>
                                        <p:tav tm="100000">
                                          <p:val>
                                            <p:strVal val="#ppt_y"/>
                                          </p:val>
                                        </p:tav>
                                      </p:tavLst>
                                    </p:anim>
                                    <p:anim calcmode="lin" valueType="num">
                                      <p:cBhvr>
                                        <p:cTn id="159" dur="500" fill="hold"/>
                                        <p:tgtEl>
                                          <p:spTgt spid="93198"/>
                                        </p:tgtEl>
                                        <p:attrNameLst>
                                          <p:attrName>ppt_w</p:attrName>
                                        </p:attrNameLst>
                                      </p:cBhvr>
                                      <p:tavLst>
                                        <p:tav tm="0">
                                          <p:val>
                                            <p:fltVal val="0"/>
                                          </p:val>
                                        </p:tav>
                                        <p:tav tm="100000">
                                          <p:val>
                                            <p:strVal val="#ppt_w"/>
                                          </p:val>
                                        </p:tav>
                                      </p:tavLst>
                                    </p:anim>
                                    <p:anim calcmode="lin" valueType="num">
                                      <p:cBhvr>
                                        <p:cTn id="160" dur="500" fill="hold"/>
                                        <p:tgtEl>
                                          <p:spTgt spid="93198"/>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93224"/>
                                        </p:tgtEl>
                                        <p:attrNameLst>
                                          <p:attrName>style.visibility</p:attrName>
                                        </p:attrNameLst>
                                      </p:cBhvr>
                                      <p:to>
                                        <p:strVal val="visible"/>
                                      </p:to>
                                    </p:set>
                                    <p:anim calcmode="lin" valueType="num">
                                      <p:cBhvr>
                                        <p:cTn id="165" dur="500" fill="hold"/>
                                        <p:tgtEl>
                                          <p:spTgt spid="93224"/>
                                        </p:tgtEl>
                                        <p:attrNameLst>
                                          <p:attrName>ppt_x</p:attrName>
                                        </p:attrNameLst>
                                      </p:cBhvr>
                                      <p:tavLst>
                                        <p:tav tm="0">
                                          <p:val>
                                            <p:strVal val="#ppt_x"/>
                                          </p:val>
                                        </p:tav>
                                        <p:tav tm="100000">
                                          <p:val>
                                            <p:strVal val="#ppt_x"/>
                                          </p:val>
                                        </p:tav>
                                      </p:tavLst>
                                    </p:anim>
                                    <p:anim calcmode="lin" valueType="num">
                                      <p:cBhvr>
                                        <p:cTn id="166" dur="500" fill="hold"/>
                                        <p:tgtEl>
                                          <p:spTgt spid="93224"/>
                                        </p:tgtEl>
                                        <p:attrNameLst>
                                          <p:attrName>ppt_y</p:attrName>
                                        </p:attrNameLst>
                                      </p:cBhvr>
                                      <p:tavLst>
                                        <p:tav tm="0">
                                          <p:val>
                                            <p:strVal val="#ppt_y-#ppt_h/2"/>
                                          </p:val>
                                        </p:tav>
                                        <p:tav tm="100000">
                                          <p:val>
                                            <p:strVal val="#ppt_y"/>
                                          </p:val>
                                        </p:tav>
                                      </p:tavLst>
                                    </p:anim>
                                    <p:anim calcmode="lin" valueType="num">
                                      <p:cBhvr>
                                        <p:cTn id="167" dur="500" fill="hold"/>
                                        <p:tgtEl>
                                          <p:spTgt spid="93224"/>
                                        </p:tgtEl>
                                        <p:attrNameLst>
                                          <p:attrName>ppt_w</p:attrName>
                                        </p:attrNameLst>
                                      </p:cBhvr>
                                      <p:tavLst>
                                        <p:tav tm="0">
                                          <p:val>
                                            <p:strVal val="#ppt_w"/>
                                          </p:val>
                                        </p:tav>
                                        <p:tav tm="100000">
                                          <p:val>
                                            <p:strVal val="#ppt_w"/>
                                          </p:val>
                                        </p:tav>
                                      </p:tavLst>
                                    </p:anim>
                                    <p:anim calcmode="lin" valueType="num">
                                      <p:cBhvr>
                                        <p:cTn id="168" dur="500" fill="hold"/>
                                        <p:tgtEl>
                                          <p:spTgt spid="93224"/>
                                        </p:tgtEl>
                                        <p:attrNameLst>
                                          <p:attrName>ppt_h</p:attrName>
                                        </p:attrNameLst>
                                      </p:cBhvr>
                                      <p:tavLst>
                                        <p:tav tm="0">
                                          <p:val>
                                            <p:fltVal val="0"/>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93204"/>
                                        </p:tgtEl>
                                        <p:attrNameLst>
                                          <p:attrName>style.visibility</p:attrName>
                                        </p:attrNameLst>
                                      </p:cBhvr>
                                      <p:to>
                                        <p:strVal val="visible"/>
                                      </p:to>
                                    </p:set>
                                    <p:anim calcmode="lin" valueType="num">
                                      <p:cBhvr>
                                        <p:cTn id="173" dur="500" fill="hold"/>
                                        <p:tgtEl>
                                          <p:spTgt spid="93204"/>
                                        </p:tgtEl>
                                        <p:attrNameLst>
                                          <p:attrName>ppt_x</p:attrName>
                                        </p:attrNameLst>
                                      </p:cBhvr>
                                      <p:tavLst>
                                        <p:tav tm="0">
                                          <p:val>
                                            <p:strVal val="#ppt_x-#ppt_w/2"/>
                                          </p:val>
                                        </p:tav>
                                        <p:tav tm="100000">
                                          <p:val>
                                            <p:strVal val="#ppt_x"/>
                                          </p:val>
                                        </p:tav>
                                      </p:tavLst>
                                    </p:anim>
                                    <p:anim calcmode="lin" valueType="num">
                                      <p:cBhvr>
                                        <p:cTn id="174" dur="500" fill="hold"/>
                                        <p:tgtEl>
                                          <p:spTgt spid="93204"/>
                                        </p:tgtEl>
                                        <p:attrNameLst>
                                          <p:attrName>ppt_y</p:attrName>
                                        </p:attrNameLst>
                                      </p:cBhvr>
                                      <p:tavLst>
                                        <p:tav tm="0">
                                          <p:val>
                                            <p:strVal val="#ppt_y"/>
                                          </p:val>
                                        </p:tav>
                                        <p:tav tm="100000">
                                          <p:val>
                                            <p:strVal val="#ppt_y"/>
                                          </p:val>
                                        </p:tav>
                                      </p:tavLst>
                                    </p:anim>
                                    <p:anim calcmode="lin" valueType="num">
                                      <p:cBhvr>
                                        <p:cTn id="175" dur="500" fill="hold"/>
                                        <p:tgtEl>
                                          <p:spTgt spid="93204"/>
                                        </p:tgtEl>
                                        <p:attrNameLst>
                                          <p:attrName>ppt_w</p:attrName>
                                        </p:attrNameLst>
                                      </p:cBhvr>
                                      <p:tavLst>
                                        <p:tav tm="0">
                                          <p:val>
                                            <p:fltVal val="0"/>
                                          </p:val>
                                        </p:tav>
                                        <p:tav tm="100000">
                                          <p:val>
                                            <p:strVal val="#ppt_w"/>
                                          </p:val>
                                        </p:tav>
                                      </p:tavLst>
                                    </p:anim>
                                    <p:anim calcmode="lin" valueType="num">
                                      <p:cBhvr>
                                        <p:cTn id="176" dur="500" fill="hold"/>
                                        <p:tgtEl>
                                          <p:spTgt spid="93204"/>
                                        </p:tgtEl>
                                        <p:attrNameLst>
                                          <p:attrName>ppt_h</p:attrName>
                                        </p:attrNameLst>
                                      </p:cBhvr>
                                      <p:tavLst>
                                        <p:tav tm="0">
                                          <p:val>
                                            <p:strVal val="#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7" presetClass="entr" presetSubtype="1" fill="hold" nodeType="clickEffect">
                                  <p:stCondLst>
                                    <p:cond delay="0"/>
                                  </p:stCondLst>
                                  <p:childTnLst>
                                    <p:set>
                                      <p:cBhvr>
                                        <p:cTn id="180" dur="1" fill="hold">
                                          <p:stCondLst>
                                            <p:cond delay="0"/>
                                          </p:stCondLst>
                                        </p:cTn>
                                        <p:tgtEl>
                                          <p:spTgt spid="93225"/>
                                        </p:tgtEl>
                                        <p:attrNameLst>
                                          <p:attrName>style.visibility</p:attrName>
                                        </p:attrNameLst>
                                      </p:cBhvr>
                                      <p:to>
                                        <p:strVal val="visible"/>
                                      </p:to>
                                    </p:set>
                                    <p:anim calcmode="lin" valueType="num">
                                      <p:cBhvr>
                                        <p:cTn id="181" dur="500" fill="hold"/>
                                        <p:tgtEl>
                                          <p:spTgt spid="93225"/>
                                        </p:tgtEl>
                                        <p:attrNameLst>
                                          <p:attrName>ppt_x</p:attrName>
                                        </p:attrNameLst>
                                      </p:cBhvr>
                                      <p:tavLst>
                                        <p:tav tm="0">
                                          <p:val>
                                            <p:strVal val="#ppt_x"/>
                                          </p:val>
                                        </p:tav>
                                        <p:tav tm="100000">
                                          <p:val>
                                            <p:strVal val="#ppt_x"/>
                                          </p:val>
                                        </p:tav>
                                      </p:tavLst>
                                    </p:anim>
                                    <p:anim calcmode="lin" valueType="num">
                                      <p:cBhvr>
                                        <p:cTn id="182" dur="500" fill="hold"/>
                                        <p:tgtEl>
                                          <p:spTgt spid="93225"/>
                                        </p:tgtEl>
                                        <p:attrNameLst>
                                          <p:attrName>ppt_y</p:attrName>
                                        </p:attrNameLst>
                                      </p:cBhvr>
                                      <p:tavLst>
                                        <p:tav tm="0">
                                          <p:val>
                                            <p:strVal val="#ppt_y-#ppt_h/2"/>
                                          </p:val>
                                        </p:tav>
                                        <p:tav tm="100000">
                                          <p:val>
                                            <p:strVal val="#ppt_y"/>
                                          </p:val>
                                        </p:tav>
                                      </p:tavLst>
                                    </p:anim>
                                    <p:anim calcmode="lin" valueType="num">
                                      <p:cBhvr>
                                        <p:cTn id="183" dur="500" fill="hold"/>
                                        <p:tgtEl>
                                          <p:spTgt spid="93225"/>
                                        </p:tgtEl>
                                        <p:attrNameLst>
                                          <p:attrName>ppt_w</p:attrName>
                                        </p:attrNameLst>
                                      </p:cBhvr>
                                      <p:tavLst>
                                        <p:tav tm="0">
                                          <p:val>
                                            <p:strVal val="#ppt_w"/>
                                          </p:val>
                                        </p:tav>
                                        <p:tav tm="100000">
                                          <p:val>
                                            <p:strVal val="#ppt_w"/>
                                          </p:val>
                                        </p:tav>
                                      </p:tavLst>
                                    </p:anim>
                                    <p:anim calcmode="lin" valueType="num">
                                      <p:cBhvr>
                                        <p:cTn id="184" dur="500" fill="hold"/>
                                        <p:tgtEl>
                                          <p:spTgt spid="93225"/>
                                        </p:tgtEl>
                                        <p:attrNameLst>
                                          <p:attrName>ppt_h</p:attrName>
                                        </p:attrNameLst>
                                      </p:cBhvr>
                                      <p:tavLst>
                                        <p:tav tm="0">
                                          <p:val>
                                            <p:fltVal val="0"/>
                                          </p:val>
                                        </p:tav>
                                        <p:tav tm="100000">
                                          <p:val>
                                            <p:strVal val="#ppt_h"/>
                                          </p:val>
                                        </p:tav>
                                      </p:tavLst>
                                    </p:anim>
                                  </p:childTnLst>
                                </p:cTn>
                              </p:par>
                            </p:childTnLst>
                          </p:cTn>
                        </p:par>
                        <p:par>
                          <p:cTn id="185" fill="hold" nodeType="afterGroup">
                            <p:stCondLst>
                              <p:cond delay="500"/>
                            </p:stCondLst>
                            <p:childTnLst>
                              <p:par>
                                <p:cTn id="186" presetID="17" presetClass="entr" presetSubtype="1" fill="hold" grpId="0" nodeType="afterEffect">
                                  <p:stCondLst>
                                    <p:cond delay="0"/>
                                  </p:stCondLst>
                                  <p:childTnLst>
                                    <p:set>
                                      <p:cBhvr>
                                        <p:cTn id="187" dur="1" fill="hold">
                                          <p:stCondLst>
                                            <p:cond delay="0"/>
                                          </p:stCondLst>
                                        </p:cTn>
                                        <p:tgtEl>
                                          <p:spTgt spid="93217"/>
                                        </p:tgtEl>
                                        <p:attrNameLst>
                                          <p:attrName>style.visibility</p:attrName>
                                        </p:attrNameLst>
                                      </p:cBhvr>
                                      <p:to>
                                        <p:strVal val="visible"/>
                                      </p:to>
                                    </p:set>
                                    <p:anim calcmode="lin" valueType="num">
                                      <p:cBhvr>
                                        <p:cTn id="188" dur="500" fill="hold"/>
                                        <p:tgtEl>
                                          <p:spTgt spid="93217"/>
                                        </p:tgtEl>
                                        <p:attrNameLst>
                                          <p:attrName>ppt_x</p:attrName>
                                        </p:attrNameLst>
                                      </p:cBhvr>
                                      <p:tavLst>
                                        <p:tav tm="0">
                                          <p:val>
                                            <p:strVal val="#ppt_x"/>
                                          </p:val>
                                        </p:tav>
                                        <p:tav tm="100000">
                                          <p:val>
                                            <p:strVal val="#ppt_x"/>
                                          </p:val>
                                        </p:tav>
                                      </p:tavLst>
                                    </p:anim>
                                    <p:anim calcmode="lin" valueType="num">
                                      <p:cBhvr>
                                        <p:cTn id="189" dur="500" fill="hold"/>
                                        <p:tgtEl>
                                          <p:spTgt spid="93217"/>
                                        </p:tgtEl>
                                        <p:attrNameLst>
                                          <p:attrName>ppt_y</p:attrName>
                                        </p:attrNameLst>
                                      </p:cBhvr>
                                      <p:tavLst>
                                        <p:tav tm="0">
                                          <p:val>
                                            <p:strVal val="#ppt_y-#ppt_h/2"/>
                                          </p:val>
                                        </p:tav>
                                        <p:tav tm="100000">
                                          <p:val>
                                            <p:strVal val="#ppt_y"/>
                                          </p:val>
                                        </p:tav>
                                      </p:tavLst>
                                    </p:anim>
                                    <p:anim calcmode="lin" valueType="num">
                                      <p:cBhvr>
                                        <p:cTn id="190" dur="500" fill="hold"/>
                                        <p:tgtEl>
                                          <p:spTgt spid="93217"/>
                                        </p:tgtEl>
                                        <p:attrNameLst>
                                          <p:attrName>ppt_w</p:attrName>
                                        </p:attrNameLst>
                                      </p:cBhvr>
                                      <p:tavLst>
                                        <p:tav tm="0">
                                          <p:val>
                                            <p:strVal val="#ppt_w"/>
                                          </p:val>
                                        </p:tav>
                                        <p:tav tm="100000">
                                          <p:val>
                                            <p:strVal val="#ppt_w"/>
                                          </p:val>
                                        </p:tav>
                                      </p:tavLst>
                                    </p:anim>
                                    <p:anim calcmode="lin" valueType="num">
                                      <p:cBhvr>
                                        <p:cTn id="191" dur="500" fill="hold"/>
                                        <p:tgtEl>
                                          <p:spTgt spid="93217"/>
                                        </p:tgtEl>
                                        <p:attrNameLst>
                                          <p:attrName>ppt_h</p:attrName>
                                        </p:attrNameLst>
                                      </p:cBhvr>
                                      <p:tavLst>
                                        <p:tav tm="0">
                                          <p:val>
                                            <p:fltVal val="0"/>
                                          </p:val>
                                        </p:tav>
                                        <p:tav tm="100000">
                                          <p:val>
                                            <p:strVal val="#ppt_h"/>
                                          </p:val>
                                        </p:tav>
                                      </p:tavLst>
                                    </p:anim>
                                  </p:childTnLst>
                                </p:cTn>
                              </p:par>
                            </p:childTnLst>
                          </p:cTn>
                        </p:par>
                        <p:par>
                          <p:cTn id="192" fill="hold" nodeType="afterGroup">
                            <p:stCondLst>
                              <p:cond delay="1000"/>
                            </p:stCondLst>
                            <p:childTnLst>
                              <p:par>
                                <p:cTn id="193" presetID="17" presetClass="entr" presetSubtype="1" fill="hold" nodeType="afterEffect">
                                  <p:stCondLst>
                                    <p:cond delay="0"/>
                                  </p:stCondLst>
                                  <p:childTnLst>
                                    <p:set>
                                      <p:cBhvr>
                                        <p:cTn id="194" dur="1" fill="hold">
                                          <p:stCondLst>
                                            <p:cond delay="0"/>
                                          </p:stCondLst>
                                        </p:cTn>
                                        <p:tgtEl>
                                          <p:spTgt spid="93218"/>
                                        </p:tgtEl>
                                        <p:attrNameLst>
                                          <p:attrName>style.visibility</p:attrName>
                                        </p:attrNameLst>
                                      </p:cBhvr>
                                      <p:to>
                                        <p:strVal val="visible"/>
                                      </p:to>
                                    </p:set>
                                    <p:anim calcmode="lin" valueType="num">
                                      <p:cBhvr>
                                        <p:cTn id="195" dur="500" fill="hold"/>
                                        <p:tgtEl>
                                          <p:spTgt spid="93218"/>
                                        </p:tgtEl>
                                        <p:attrNameLst>
                                          <p:attrName>ppt_x</p:attrName>
                                        </p:attrNameLst>
                                      </p:cBhvr>
                                      <p:tavLst>
                                        <p:tav tm="0">
                                          <p:val>
                                            <p:strVal val="#ppt_x"/>
                                          </p:val>
                                        </p:tav>
                                        <p:tav tm="100000">
                                          <p:val>
                                            <p:strVal val="#ppt_x"/>
                                          </p:val>
                                        </p:tav>
                                      </p:tavLst>
                                    </p:anim>
                                    <p:anim calcmode="lin" valueType="num">
                                      <p:cBhvr>
                                        <p:cTn id="196" dur="500" fill="hold"/>
                                        <p:tgtEl>
                                          <p:spTgt spid="93218"/>
                                        </p:tgtEl>
                                        <p:attrNameLst>
                                          <p:attrName>ppt_y</p:attrName>
                                        </p:attrNameLst>
                                      </p:cBhvr>
                                      <p:tavLst>
                                        <p:tav tm="0">
                                          <p:val>
                                            <p:strVal val="#ppt_y-#ppt_h/2"/>
                                          </p:val>
                                        </p:tav>
                                        <p:tav tm="100000">
                                          <p:val>
                                            <p:strVal val="#ppt_y"/>
                                          </p:val>
                                        </p:tav>
                                      </p:tavLst>
                                    </p:anim>
                                    <p:anim calcmode="lin" valueType="num">
                                      <p:cBhvr>
                                        <p:cTn id="197" dur="500" fill="hold"/>
                                        <p:tgtEl>
                                          <p:spTgt spid="93218"/>
                                        </p:tgtEl>
                                        <p:attrNameLst>
                                          <p:attrName>ppt_w</p:attrName>
                                        </p:attrNameLst>
                                      </p:cBhvr>
                                      <p:tavLst>
                                        <p:tav tm="0">
                                          <p:val>
                                            <p:strVal val="#ppt_w"/>
                                          </p:val>
                                        </p:tav>
                                        <p:tav tm="100000">
                                          <p:val>
                                            <p:strVal val="#ppt_w"/>
                                          </p:val>
                                        </p:tav>
                                      </p:tavLst>
                                    </p:anim>
                                    <p:anim calcmode="lin" valueType="num">
                                      <p:cBhvr>
                                        <p:cTn id="198" dur="500" fill="hold"/>
                                        <p:tgtEl>
                                          <p:spTgt spid="93218"/>
                                        </p:tgtEl>
                                        <p:attrNameLst>
                                          <p:attrName>ppt_h</p:attrName>
                                        </p:attrNameLst>
                                      </p:cBhvr>
                                      <p:tavLst>
                                        <p:tav tm="0">
                                          <p:val>
                                            <p:fltVal val="0"/>
                                          </p:val>
                                        </p:tav>
                                        <p:tav tm="100000">
                                          <p:val>
                                            <p:strVal val="#ppt_h"/>
                                          </p:val>
                                        </p:tav>
                                      </p:tavLst>
                                    </p:anim>
                                  </p:childTnLst>
                                </p:cTn>
                              </p:par>
                            </p:childTnLst>
                          </p:cTn>
                        </p:par>
                        <p:par>
                          <p:cTn id="199" fill="hold" nodeType="afterGroup">
                            <p:stCondLst>
                              <p:cond delay="1500"/>
                            </p:stCondLst>
                            <p:childTnLst>
                              <p:par>
                                <p:cTn id="200" presetID="17" presetClass="entr" presetSubtype="1" fill="hold" nodeType="afterEffect">
                                  <p:stCondLst>
                                    <p:cond delay="0"/>
                                  </p:stCondLst>
                                  <p:childTnLst>
                                    <p:set>
                                      <p:cBhvr>
                                        <p:cTn id="201" dur="1" fill="hold">
                                          <p:stCondLst>
                                            <p:cond delay="0"/>
                                          </p:stCondLst>
                                        </p:cTn>
                                        <p:tgtEl>
                                          <p:spTgt spid="93219"/>
                                        </p:tgtEl>
                                        <p:attrNameLst>
                                          <p:attrName>style.visibility</p:attrName>
                                        </p:attrNameLst>
                                      </p:cBhvr>
                                      <p:to>
                                        <p:strVal val="visible"/>
                                      </p:to>
                                    </p:set>
                                    <p:anim calcmode="lin" valueType="num">
                                      <p:cBhvr>
                                        <p:cTn id="202" dur="500" fill="hold"/>
                                        <p:tgtEl>
                                          <p:spTgt spid="93219"/>
                                        </p:tgtEl>
                                        <p:attrNameLst>
                                          <p:attrName>ppt_x</p:attrName>
                                        </p:attrNameLst>
                                      </p:cBhvr>
                                      <p:tavLst>
                                        <p:tav tm="0">
                                          <p:val>
                                            <p:strVal val="#ppt_x"/>
                                          </p:val>
                                        </p:tav>
                                        <p:tav tm="100000">
                                          <p:val>
                                            <p:strVal val="#ppt_x"/>
                                          </p:val>
                                        </p:tav>
                                      </p:tavLst>
                                    </p:anim>
                                    <p:anim calcmode="lin" valueType="num">
                                      <p:cBhvr>
                                        <p:cTn id="203" dur="500" fill="hold"/>
                                        <p:tgtEl>
                                          <p:spTgt spid="93219"/>
                                        </p:tgtEl>
                                        <p:attrNameLst>
                                          <p:attrName>ppt_y</p:attrName>
                                        </p:attrNameLst>
                                      </p:cBhvr>
                                      <p:tavLst>
                                        <p:tav tm="0">
                                          <p:val>
                                            <p:strVal val="#ppt_y-#ppt_h/2"/>
                                          </p:val>
                                        </p:tav>
                                        <p:tav tm="100000">
                                          <p:val>
                                            <p:strVal val="#ppt_y"/>
                                          </p:val>
                                        </p:tav>
                                      </p:tavLst>
                                    </p:anim>
                                    <p:anim calcmode="lin" valueType="num">
                                      <p:cBhvr>
                                        <p:cTn id="204" dur="500" fill="hold"/>
                                        <p:tgtEl>
                                          <p:spTgt spid="93219"/>
                                        </p:tgtEl>
                                        <p:attrNameLst>
                                          <p:attrName>ppt_w</p:attrName>
                                        </p:attrNameLst>
                                      </p:cBhvr>
                                      <p:tavLst>
                                        <p:tav tm="0">
                                          <p:val>
                                            <p:strVal val="#ppt_w"/>
                                          </p:val>
                                        </p:tav>
                                        <p:tav tm="100000">
                                          <p:val>
                                            <p:strVal val="#ppt_w"/>
                                          </p:val>
                                        </p:tav>
                                      </p:tavLst>
                                    </p:anim>
                                    <p:anim calcmode="lin" valueType="num">
                                      <p:cBhvr>
                                        <p:cTn id="205" dur="500" fill="hold"/>
                                        <p:tgtEl>
                                          <p:spTgt spid="93219"/>
                                        </p:tgtEl>
                                        <p:attrNameLst>
                                          <p:attrName>ppt_h</p:attrName>
                                        </p:attrNameLst>
                                      </p:cBhvr>
                                      <p:tavLst>
                                        <p:tav tm="0">
                                          <p:val>
                                            <p:fltVal val="0"/>
                                          </p:val>
                                        </p:tav>
                                        <p:tav tm="100000">
                                          <p:val>
                                            <p:strVal val="#ppt_h"/>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8" fill="hold" grpId="0" nodeType="clickEffect">
                                  <p:stCondLst>
                                    <p:cond delay="0"/>
                                  </p:stCondLst>
                                  <p:childTnLst>
                                    <p:set>
                                      <p:cBhvr>
                                        <p:cTn id="209" dur="1" fill="hold">
                                          <p:stCondLst>
                                            <p:cond delay="0"/>
                                          </p:stCondLst>
                                        </p:cTn>
                                        <p:tgtEl>
                                          <p:spTgt spid="93199"/>
                                        </p:tgtEl>
                                        <p:attrNameLst>
                                          <p:attrName>style.visibility</p:attrName>
                                        </p:attrNameLst>
                                      </p:cBhvr>
                                      <p:to>
                                        <p:strVal val="visible"/>
                                      </p:to>
                                    </p:set>
                                    <p:anim calcmode="lin" valueType="num">
                                      <p:cBhvr>
                                        <p:cTn id="210" dur="500" fill="hold"/>
                                        <p:tgtEl>
                                          <p:spTgt spid="93199"/>
                                        </p:tgtEl>
                                        <p:attrNameLst>
                                          <p:attrName>ppt_x</p:attrName>
                                        </p:attrNameLst>
                                      </p:cBhvr>
                                      <p:tavLst>
                                        <p:tav tm="0">
                                          <p:val>
                                            <p:strVal val="#ppt_x-#ppt_w/2"/>
                                          </p:val>
                                        </p:tav>
                                        <p:tav tm="100000">
                                          <p:val>
                                            <p:strVal val="#ppt_x"/>
                                          </p:val>
                                        </p:tav>
                                      </p:tavLst>
                                    </p:anim>
                                    <p:anim calcmode="lin" valueType="num">
                                      <p:cBhvr>
                                        <p:cTn id="211" dur="500" fill="hold"/>
                                        <p:tgtEl>
                                          <p:spTgt spid="93199"/>
                                        </p:tgtEl>
                                        <p:attrNameLst>
                                          <p:attrName>ppt_y</p:attrName>
                                        </p:attrNameLst>
                                      </p:cBhvr>
                                      <p:tavLst>
                                        <p:tav tm="0">
                                          <p:val>
                                            <p:strVal val="#ppt_y"/>
                                          </p:val>
                                        </p:tav>
                                        <p:tav tm="100000">
                                          <p:val>
                                            <p:strVal val="#ppt_y"/>
                                          </p:val>
                                        </p:tav>
                                      </p:tavLst>
                                    </p:anim>
                                    <p:anim calcmode="lin" valueType="num">
                                      <p:cBhvr>
                                        <p:cTn id="212" dur="500" fill="hold"/>
                                        <p:tgtEl>
                                          <p:spTgt spid="93199"/>
                                        </p:tgtEl>
                                        <p:attrNameLst>
                                          <p:attrName>ppt_w</p:attrName>
                                        </p:attrNameLst>
                                      </p:cBhvr>
                                      <p:tavLst>
                                        <p:tav tm="0">
                                          <p:val>
                                            <p:fltVal val="0"/>
                                          </p:val>
                                        </p:tav>
                                        <p:tav tm="100000">
                                          <p:val>
                                            <p:strVal val="#ppt_w"/>
                                          </p:val>
                                        </p:tav>
                                      </p:tavLst>
                                    </p:anim>
                                    <p:anim calcmode="lin" valueType="num">
                                      <p:cBhvr>
                                        <p:cTn id="213" dur="500" fill="hold"/>
                                        <p:tgtEl>
                                          <p:spTgt spid="93199"/>
                                        </p:tgtEl>
                                        <p:attrNameLst>
                                          <p:attrName>ppt_h</p:attrName>
                                        </p:attrNameLst>
                                      </p:cBhvr>
                                      <p:tavLst>
                                        <p:tav tm="0">
                                          <p:val>
                                            <p:strVal val="#ppt_h"/>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7" presetClass="entr" presetSubtype="1" fill="hold" grpId="0" nodeType="clickEffect">
                                  <p:stCondLst>
                                    <p:cond delay="0"/>
                                  </p:stCondLst>
                                  <p:childTnLst>
                                    <p:set>
                                      <p:cBhvr>
                                        <p:cTn id="217" dur="1" fill="hold">
                                          <p:stCondLst>
                                            <p:cond delay="0"/>
                                          </p:stCondLst>
                                        </p:cTn>
                                        <p:tgtEl>
                                          <p:spTgt spid="93226"/>
                                        </p:tgtEl>
                                        <p:attrNameLst>
                                          <p:attrName>style.visibility</p:attrName>
                                        </p:attrNameLst>
                                      </p:cBhvr>
                                      <p:to>
                                        <p:strVal val="visible"/>
                                      </p:to>
                                    </p:set>
                                    <p:anim calcmode="lin" valueType="num">
                                      <p:cBhvr>
                                        <p:cTn id="218" dur="500" fill="hold"/>
                                        <p:tgtEl>
                                          <p:spTgt spid="93226"/>
                                        </p:tgtEl>
                                        <p:attrNameLst>
                                          <p:attrName>ppt_x</p:attrName>
                                        </p:attrNameLst>
                                      </p:cBhvr>
                                      <p:tavLst>
                                        <p:tav tm="0">
                                          <p:val>
                                            <p:strVal val="#ppt_x"/>
                                          </p:val>
                                        </p:tav>
                                        <p:tav tm="100000">
                                          <p:val>
                                            <p:strVal val="#ppt_x"/>
                                          </p:val>
                                        </p:tav>
                                      </p:tavLst>
                                    </p:anim>
                                    <p:anim calcmode="lin" valueType="num">
                                      <p:cBhvr>
                                        <p:cTn id="219" dur="500" fill="hold"/>
                                        <p:tgtEl>
                                          <p:spTgt spid="93226"/>
                                        </p:tgtEl>
                                        <p:attrNameLst>
                                          <p:attrName>ppt_y</p:attrName>
                                        </p:attrNameLst>
                                      </p:cBhvr>
                                      <p:tavLst>
                                        <p:tav tm="0">
                                          <p:val>
                                            <p:strVal val="#ppt_y-#ppt_h/2"/>
                                          </p:val>
                                        </p:tav>
                                        <p:tav tm="100000">
                                          <p:val>
                                            <p:strVal val="#ppt_y"/>
                                          </p:val>
                                        </p:tav>
                                      </p:tavLst>
                                    </p:anim>
                                    <p:anim calcmode="lin" valueType="num">
                                      <p:cBhvr>
                                        <p:cTn id="220" dur="500" fill="hold"/>
                                        <p:tgtEl>
                                          <p:spTgt spid="93226"/>
                                        </p:tgtEl>
                                        <p:attrNameLst>
                                          <p:attrName>ppt_w</p:attrName>
                                        </p:attrNameLst>
                                      </p:cBhvr>
                                      <p:tavLst>
                                        <p:tav tm="0">
                                          <p:val>
                                            <p:strVal val="#ppt_w"/>
                                          </p:val>
                                        </p:tav>
                                        <p:tav tm="100000">
                                          <p:val>
                                            <p:strVal val="#ppt_w"/>
                                          </p:val>
                                        </p:tav>
                                      </p:tavLst>
                                    </p:anim>
                                    <p:anim calcmode="lin" valueType="num">
                                      <p:cBhvr>
                                        <p:cTn id="221" dur="500" fill="hold"/>
                                        <p:tgtEl>
                                          <p:spTgt spid="93226"/>
                                        </p:tgtEl>
                                        <p:attrNameLst>
                                          <p:attrName>ppt_h</p:attrName>
                                        </p:attrNameLst>
                                      </p:cBhvr>
                                      <p:tavLst>
                                        <p:tav tm="0">
                                          <p:val>
                                            <p:fltVal val="0"/>
                                          </p:val>
                                        </p:tav>
                                        <p:tav tm="100000">
                                          <p:val>
                                            <p:strVal val="#ppt_h"/>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8" fill="hold" grpId="0" nodeType="clickEffect">
                                  <p:stCondLst>
                                    <p:cond delay="0"/>
                                  </p:stCondLst>
                                  <p:childTnLst>
                                    <p:set>
                                      <p:cBhvr>
                                        <p:cTn id="225" dur="1" fill="hold">
                                          <p:stCondLst>
                                            <p:cond delay="0"/>
                                          </p:stCondLst>
                                        </p:cTn>
                                        <p:tgtEl>
                                          <p:spTgt spid="93200"/>
                                        </p:tgtEl>
                                        <p:attrNameLst>
                                          <p:attrName>style.visibility</p:attrName>
                                        </p:attrNameLst>
                                      </p:cBhvr>
                                      <p:to>
                                        <p:strVal val="visible"/>
                                      </p:to>
                                    </p:set>
                                    <p:anim calcmode="lin" valueType="num">
                                      <p:cBhvr>
                                        <p:cTn id="226" dur="500" fill="hold"/>
                                        <p:tgtEl>
                                          <p:spTgt spid="93200"/>
                                        </p:tgtEl>
                                        <p:attrNameLst>
                                          <p:attrName>ppt_x</p:attrName>
                                        </p:attrNameLst>
                                      </p:cBhvr>
                                      <p:tavLst>
                                        <p:tav tm="0">
                                          <p:val>
                                            <p:strVal val="#ppt_x-#ppt_w/2"/>
                                          </p:val>
                                        </p:tav>
                                        <p:tav tm="100000">
                                          <p:val>
                                            <p:strVal val="#ppt_x"/>
                                          </p:val>
                                        </p:tav>
                                      </p:tavLst>
                                    </p:anim>
                                    <p:anim calcmode="lin" valueType="num">
                                      <p:cBhvr>
                                        <p:cTn id="227" dur="500" fill="hold"/>
                                        <p:tgtEl>
                                          <p:spTgt spid="93200"/>
                                        </p:tgtEl>
                                        <p:attrNameLst>
                                          <p:attrName>ppt_y</p:attrName>
                                        </p:attrNameLst>
                                      </p:cBhvr>
                                      <p:tavLst>
                                        <p:tav tm="0">
                                          <p:val>
                                            <p:strVal val="#ppt_y"/>
                                          </p:val>
                                        </p:tav>
                                        <p:tav tm="100000">
                                          <p:val>
                                            <p:strVal val="#ppt_y"/>
                                          </p:val>
                                        </p:tav>
                                      </p:tavLst>
                                    </p:anim>
                                    <p:anim calcmode="lin" valueType="num">
                                      <p:cBhvr>
                                        <p:cTn id="228" dur="500" fill="hold"/>
                                        <p:tgtEl>
                                          <p:spTgt spid="93200"/>
                                        </p:tgtEl>
                                        <p:attrNameLst>
                                          <p:attrName>ppt_w</p:attrName>
                                        </p:attrNameLst>
                                      </p:cBhvr>
                                      <p:tavLst>
                                        <p:tav tm="0">
                                          <p:val>
                                            <p:fltVal val="0"/>
                                          </p:val>
                                        </p:tav>
                                        <p:tav tm="100000">
                                          <p:val>
                                            <p:strVal val="#ppt_w"/>
                                          </p:val>
                                        </p:tav>
                                      </p:tavLst>
                                    </p:anim>
                                    <p:anim calcmode="lin" valueType="num">
                                      <p:cBhvr>
                                        <p:cTn id="229" dur="500" fill="hold"/>
                                        <p:tgtEl>
                                          <p:spTgt spid="93200"/>
                                        </p:tgtEl>
                                        <p:attrNameLst>
                                          <p:attrName>ppt_h</p:attrName>
                                        </p:attrNameLst>
                                      </p:cBhvr>
                                      <p:tavLst>
                                        <p:tav tm="0">
                                          <p:val>
                                            <p:strVal val="#ppt_h"/>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93227"/>
                                        </p:tgtEl>
                                        <p:attrNameLst>
                                          <p:attrName>style.visibility</p:attrName>
                                        </p:attrNameLst>
                                      </p:cBhvr>
                                      <p:to>
                                        <p:strVal val="visible"/>
                                      </p:to>
                                    </p:set>
                                    <p:anim calcmode="lin" valueType="num">
                                      <p:cBhvr>
                                        <p:cTn id="234" dur="500" fill="hold"/>
                                        <p:tgtEl>
                                          <p:spTgt spid="93227"/>
                                        </p:tgtEl>
                                        <p:attrNameLst>
                                          <p:attrName>ppt_x</p:attrName>
                                        </p:attrNameLst>
                                      </p:cBhvr>
                                      <p:tavLst>
                                        <p:tav tm="0">
                                          <p:val>
                                            <p:strVal val="#ppt_x"/>
                                          </p:val>
                                        </p:tav>
                                        <p:tav tm="100000">
                                          <p:val>
                                            <p:strVal val="#ppt_x"/>
                                          </p:val>
                                        </p:tav>
                                      </p:tavLst>
                                    </p:anim>
                                    <p:anim calcmode="lin" valueType="num">
                                      <p:cBhvr>
                                        <p:cTn id="235" dur="500" fill="hold"/>
                                        <p:tgtEl>
                                          <p:spTgt spid="93227"/>
                                        </p:tgtEl>
                                        <p:attrNameLst>
                                          <p:attrName>ppt_y</p:attrName>
                                        </p:attrNameLst>
                                      </p:cBhvr>
                                      <p:tavLst>
                                        <p:tav tm="0">
                                          <p:val>
                                            <p:strVal val="#ppt_y-#ppt_h/2"/>
                                          </p:val>
                                        </p:tav>
                                        <p:tav tm="100000">
                                          <p:val>
                                            <p:strVal val="#ppt_y"/>
                                          </p:val>
                                        </p:tav>
                                      </p:tavLst>
                                    </p:anim>
                                    <p:anim calcmode="lin" valueType="num">
                                      <p:cBhvr>
                                        <p:cTn id="236" dur="500" fill="hold"/>
                                        <p:tgtEl>
                                          <p:spTgt spid="93227"/>
                                        </p:tgtEl>
                                        <p:attrNameLst>
                                          <p:attrName>ppt_w</p:attrName>
                                        </p:attrNameLst>
                                      </p:cBhvr>
                                      <p:tavLst>
                                        <p:tav tm="0">
                                          <p:val>
                                            <p:strVal val="#ppt_w"/>
                                          </p:val>
                                        </p:tav>
                                        <p:tav tm="100000">
                                          <p:val>
                                            <p:strVal val="#ppt_w"/>
                                          </p:val>
                                        </p:tav>
                                      </p:tavLst>
                                    </p:anim>
                                    <p:anim calcmode="lin" valueType="num">
                                      <p:cBhvr>
                                        <p:cTn id="237" dur="500" fill="hold"/>
                                        <p:tgtEl>
                                          <p:spTgt spid="932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6" grpId="0" animBg="1"/>
      <p:bldP spid="93197" grpId="0" animBg="1"/>
      <p:bldP spid="93198" grpId="0" animBg="1"/>
      <p:bldP spid="93199" grpId="0" animBg="1"/>
      <p:bldP spid="93200" grpId="0" animBg="1"/>
      <p:bldP spid="93201" grpId="0" autoUpdateAnimBg="0"/>
      <p:bldP spid="93202" grpId="0" autoUpdateAnimBg="0"/>
      <p:bldP spid="93203" grpId="0" autoUpdateAnimBg="0"/>
      <p:bldP spid="93204" grpId="0" autoUpdateAnimBg="0"/>
      <p:bldP spid="93206" grpId="0" animBg="1" autoUpdateAnimBg="0"/>
      <p:bldP spid="93210" grpId="0" autoUpdateAnimBg="0"/>
      <p:bldP spid="93211" grpId="0" animBg="1" autoUpdateAnimBg="0"/>
      <p:bldP spid="93214" grpId="0" animBg="1" autoUpdateAnimBg="0"/>
      <p:bldP spid="93217" grpId="0" animBg="1" autoUpdateAnimBg="0"/>
      <p:bldP spid="93221" grpId="0" autoUpdateAnimBg="0"/>
      <p:bldP spid="93223" grpId="0" autoUpdateAnimBg="0"/>
      <p:bldP spid="93224" grpId="0" autoUpdateAnimBg="0"/>
      <p:bldP spid="93226" grpId="0" autoUpdateAnimBg="0"/>
      <p:bldP spid="9322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422275" y="1184275"/>
            <a:ext cx="832643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a:ea typeface="楷体_GB2312" charset="0"/>
              </a:rPr>
              <a:t>   </a:t>
            </a:r>
            <a:r>
              <a:rPr lang="en-US" altLang="zh-CN">
                <a:solidFill>
                  <a:srgbClr val="800000"/>
                </a:solidFill>
                <a:ea typeface="楷体_GB2312" charset="0"/>
              </a:rPr>
              <a:t>     </a:t>
            </a:r>
            <a:r>
              <a:rPr lang="zh-CN" altLang="en-US">
                <a:solidFill>
                  <a:srgbClr val="800000"/>
                </a:solidFill>
                <a:ea typeface="楷体_GB2312" charset="0"/>
              </a:rPr>
              <a:t>仅知二叉树的先序序列“</a:t>
            </a:r>
            <a:r>
              <a:rPr lang="en-US" altLang="zh-CN" b="1">
                <a:solidFill>
                  <a:srgbClr val="FF3300"/>
                </a:solidFill>
                <a:ea typeface="楷体_GB2312" charset="0"/>
              </a:rPr>
              <a:t>abcdefg</a:t>
            </a:r>
            <a:r>
              <a:rPr lang="en-US" altLang="zh-CN">
                <a:solidFill>
                  <a:srgbClr val="800000"/>
                </a:solidFill>
                <a:ea typeface="楷体_GB2312" charset="0"/>
              </a:rPr>
              <a:t>”</a:t>
            </a:r>
            <a:r>
              <a:rPr lang="en-US" altLang="zh-CN">
                <a:ea typeface="楷体_GB2312" charset="0"/>
              </a:rPr>
              <a:t> </a:t>
            </a:r>
            <a:r>
              <a:rPr lang="zh-CN" altLang="en-US">
                <a:solidFill>
                  <a:srgbClr val="800000"/>
                </a:solidFill>
                <a:ea typeface="楷体_GB2312" charset="0"/>
              </a:rPr>
              <a:t>不能唯一确定一棵二叉树，</a:t>
            </a:r>
            <a:endParaRPr lang="zh-CN" altLang="en-US">
              <a:ea typeface="楷体_GB2312" charset="0"/>
            </a:endParaRPr>
          </a:p>
        </p:txBody>
      </p:sp>
      <p:sp>
        <p:nvSpPr>
          <p:cNvPr id="232453" name="Text Box 5"/>
          <p:cNvSpPr txBox="1">
            <a:spLocks noChangeArrowheads="1"/>
          </p:cNvSpPr>
          <p:nvPr/>
        </p:nvSpPr>
        <p:spPr bwMode="auto">
          <a:xfrm>
            <a:off x="882650" y="509588"/>
            <a:ext cx="6353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9999"/>
                </a:solidFill>
                <a:ea typeface="楷体_GB2312" charset="0"/>
              </a:rPr>
              <a:t>由二叉树的先序和中序序列建二叉树</a:t>
            </a:r>
            <a:endParaRPr lang="zh-CN" altLang="en-US"/>
          </a:p>
        </p:txBody>
      </p:sp>
      <p:sp>
        <p:nvSpPr>
          <p:cNvPr id="232454" name="Text Box 6"/>
          <p:cNvSpPr txBox="1">
            <a:spLocks noChangeArrowheads="1"/>
          </p:cNvSpPr>
          <p:nvPr/>
        </p:nvSpPr>
        <p:spPr bwMode="auto">
          <a:xfrm>
            <a:off x="420688" y="2289175"/>
            <a:ext cx="83994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a:solidFill>
                  <a:srgbClr val="CC0000"/>
                </a:solidFill>
                <a:ea typeface="楷体_GB2312" charset="0"/>
              </a:rPr>
              <a:t>        </a:t>
            </a:r>
            <a:r>
              <a:rPr lang="zh-CN" altLang="en-US">
                <a:solidFill>
                  <a:srgbClr val="800000"/>
                </a:solidFill>
                <a:ea typeface="楷体_GB2312" charset="0"/>
              </a:rPr>
              <a:t>如果同时已知二叉树的中序序列“</a:t>
            </a:r>
            <a:r>
              <a:rPr lang="en-US" altLang="zh-CN" b="1">
                <a:solidFill>
                  <a:srgbClr val="FF3300"/>
                </a:solidFill>
                <a:ea typeface="楷体_GB2312" charset="0"/>
              </a:rPr>
              <a:t>cbdaegf</a:t>
            </a:r>
            <a:r>
              <a:rPr lang="en-US" altLang="zh-CN">
                <a:solidFill>
                  <a:srgbClr val="800000"/>
                </a:solidFill>
                <a:ea typeface="楷体_GB2312" charset="0"/>
              </a:rPr>
              <a:t>”</a:t>
            </a:r>
            <a:r>
              <a:rPr lang="zh-CN" altLang="en-US">
                <a:solidFill>
                  <a:srgbClr val="800000"/>
                </a:solidFill>
                <a:ea typeface="楷体_GB2312" charset="0"/>
              </a:rPr>
              <a:t>，则会如何？</a:t>
            </a:r>
            <a:r>
              <a:rPr lang="zh-CN" altLang="en-US">
                <a:solidFill>
                  <a:srgbClr val="FF9900"/>
                </a:solidFill>
                <a:ea typeface="楷体_GB2312" charset="0"/>
              </a:rPr>
              <a:t> </a:t>
            </a:r>
            <a:r>
              <a:rPr lang="zh-CN" altLang="en-US">
                <a:ea typeface="楷体_GB2312" charset="0"/>
              </a:rPr>
              <a:t> </a:t>
            </a:r>
          </a:p>
        </p:txBody>
      </p:sp>
      <p:pic>
        <p:nvPicPr>
          <p:cNvPr id="64516" name="Picture 7" descr="Green 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631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6" name="Text Box 8"/>
          <p:cNvSpPr txBox="1">
            <a:spLocks noChangeArrowheads="1"/>
          </p:cNvSpPr>
          <p:nvPr/>
        </p:nvSpPr>
        <p:spPr bwMode="auto">
          <a:xfrm>
            <a:off x="339725" y="3729038"/>
            <a:ext cx="34401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a:solidFill>
                  <a:srgbClr val="800000"/>
                </a:solidFill>
                <a:ea typeface="楷体_GB2312" charset="0"/>
              </a:rPr>
              <a:t>二叉树的先序序列</a:t>
            </a:r>
            <a:endParaRPr lang="zh-CN" altLang="en-US">
              <a:ea typeface="楷体_GB2312" charset="0"/>
            </a:endParaRPr>
          </a:p>
        </p:txBody>
      </p:sp>
      <p:sp>
        <p:nvSpPr>
          <p:cNvPr id="232457" name="Text Box 9"/>
          <p:cNvSpPr txBox="1">
            <a:spLocks noChangeArrowheads="1"/>
          </p:cNvSpPr>
          <p:nvPr/>
        </p:nvSpPr>
        <p:spPr bwMode="auto">
          <a:xfrm>
            <a:off x="341313" y="4872038"/>
            <a:ext cx="34385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a:solidFill>
                  <a:srgbClr val="800000"/>
                </a:solidFill>
                <a:ea typeface="楷体_GB2312" charset="0"/>
              </a:rPr>
              <a:t>二叉树的中序序列</a:t>
            </a:r>
            <a:endParaRPr lang="zh-CN" altLang="en-US">
              <a:ea typeface="楷体_GB2312" charset="0"/>
            </a:endParaRPr>
          </a:p>
        </p:txBody>
      </p:sp>
      <p:sp>
        <p:nvSpPr>
          <p:cNvPr id="232458" name="Text Box 10"/>
          <p:cNvSpPr txBox="1">
            <a:spLocks noChangeArrowheads="1"/>
          </p:cNvSpPr>
          <p:nvPr/>
        </p:nvSpPr>
        <p:spPr bwMode="auto">
          <a:xfrm>
            <a:off x="4267200" y="4903788"/>
            <a:ext cx="1654175" cy="673100"/>
          </a:xfrm>
          <a:prstGeom prst="rect">
            <a:avLst/>
          </a:prstGeom>
          <a:solidFill>
            <a:srgbClr val="CCFFCC"/>
          </a:solidFill>
          <a:ln w="31750" cap="sq">
            <a:solidFill>
              <a:srgbClr val="008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rgbClr val="009999"/>
                </a:solidFill>
              </a:rPr>
              <a:t>左子树</a:t>
            </a:r>
            <a:endParaRPr lang="zh-CN" altLang="en-US" sz="2400"/>
          </a:p>
        </p:txBody>
      </p:sp>
      <p:sp>
        <p:nvSpPr>
          <p:cNvPr id="232459" name="Text Box 11"/>
          <p:cNvSpPr txBox="1">
            <a:spLocks noChangeArrowheads="1"/>
          </p:cNvSpPr>
          <p:nvPr/>
        </p:nvSpPr>
        <p:spPr bwMode="auto">
          <a:xfrm>
            <a:off x="5051425" y="3760788"/>
            <a:ext cx="1654175" cy="673100"/>
          </a:xfrm>
          <a:prstGeom prst="rect">
            <a:avLst/>
          </a:prstGeom>
          <a:solidFill>
            <a:srgbClr val="CCFFCC"/>
          </a:solidFill>
          <a:ln w="31750" cap="sq">
            <a:solidFill>
              <a:srgbClr val="008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rgbClr val="009999"/>
                </a:solidFill>
              </a:rPr>
              <a:t>左子树</a:t>
            </a:r>
            <a:endParaRPr lang="zh-CN" altLang="en-US" sz="2400"/>
          </a:p>
        </p:txBody>
      </p:sp>
      <p:sp>
        <p:nvSpPr>
          <p:cNvPr id="232460" name="Text Box 12"/>
          <p:cNvSpPr txBox="1">
            <a:spLocks noChangeArrowheads="1"/>
          </p:cNvSpPr>
          <p:nvPr/>
        </p:nvSpPr>
        <p:spPr bwMode="auto">
          <a:xfrm>
            <a:off x="6727825" y="3760788"/>
            <a:ext cx="1654175" cy="673100"/>
          </a:xfrm>
          <a:prstGeom prst="rect">
            <a:avLst/>
          </a:prstGeom>
          <a:solidFill>
            <a:srgbClr val="CCECFF"/>
          </a:solidFill>
          <a:ln w="31750" cap="sq">
            <a:solidFill>
              <a:srgbClr val="0000FF"/>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rgbClr val="333399"/>
                </a:solidFill>
              </a:rPr>
              <a:t>右子树</a:t>
            </a:r>
          </a:p>
        </p:txBody>
      </p:sp>
      <p:sp>
        <p:nvSpPr>
          <p:cNvPr id="232461" name="Text Box 13"/>
          <p:cNvSpPr txBox="1">
            <a:spLocks noChangeArrowheads="1"/>
          </p:cNvSpPr>
          <p:nvPr/>
        </p:nvSpPr>
        <p:spPr bwMode="auto">
          <a:xfrm>
            <a:off x="6727825" y="4916488"/>
            <a:ext cx="1654175" cy="673100"/>
          </a:xfrm>
          <a:prstGeom prst="rect">
            <a:avLst/>
          </a:prstGeom>
          <a:solidFill>
            <a:srgbClr val="CCECFF"/>
          </a:solidFill>
          <a:ln w="31750" cap="sq">
            <a:solidFill>
              <a:srgbClr val="0000FF"/>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rgbClr val="333399"/>
                </a:solidFill>
              </a:rPr>
              <a:t>右子树</a:t>
            </a:r>
          </a:p>
        </p:txBody>
      </p:sp>
      <p:sp>
        <p:nvSpPr>
          <p:cNvPr id="232462" name="Oval 14"/>
          <p:cNvSpPr>
            <a:spLocks noChangeArrowheads="1"/>
          </p:cNvSpPr>
          <p:nvPr/>
        </p:nvSpPr>
        <p:spPr bwMode="auto">
          <a:xfrm>
            <a:off x="4343400" y="3760788"/>
            <a:ext cx="609600" cy="609600"/>
          </a:xfrm>
          <a:prstGeom prst="ellipse">
            <a:avLst/>
          </a:prstGeom>
          <a:solidFill>
            <a:srgbClr val="FFCC99"/>
          </a:solidFill>
          <a:ln w="31750" cap="sq">
            <a:solidFill>
              <a:srgbClr val="FF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sz="3600" b="1">
                <a:solidFill>
                  <a:srgbClr val="FF3300"/>
                </a:solidFill>
              </a:rPr>
              <a:t>根</a:t>
            </a:r>
            <a:endParaRPr lang="zh-CN" altLang="en-US" sz="2400"/>
          </a:p>
        </p:txBody>
      </p:sp>
      <p:sp>
        <p:nvSpPr>
          <p:cNvPr id="232463" name="Oval 15"/>
          <p:cNvSpPr>
            <a:spLocks noChangeArrowheads="1"/>
          </p:cNvSpPr>
          <p:nvPr/>
        </p:nvSpPr>
        <p:spPr bwMode="auto">
          <a:xfrm>
            <a:off x="6019800" y="4903788"/>
            <a:ext cx="609600" cy="609600"/>
          </a:xfrm>
          <a:prstGeom prst="ellipse">
            <a:avLst/>
          </a:prstGeom>
          <a:solidFill>
            <a:srgbClr val="FFCC99"/>
          </a:solidFill>
          <a:ln w="31750" cap="sq">
            <a:solidFill>
              <a:srgbClr val="FF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sz="3600" b="1">
                <a:solidFill>
                  <a:srgbClr val="FF3300"/>
                </a:solidFill>
              </a:rPr>
              <a:t>根</a:t>
            </a:r>
            <a:endParaRPr lang="zh-CN" altLang="en-US" sz="2400"/>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wipe(left)">
                                      <p:cBhvr>
                                        <p:cTn id="7" dur="500"/>
                                        <p:tgtEl>
                                          <p:spTgt spid="232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4"/>
                                        </p:tgtEl>
                                        <p:attrNameLst>
                                          <p:attrName>style.visibility</p:attrName>
                                        </p:attrNameLst>
                                      </p:cBhvr>
                                      <p:to>
                                        <p:strVal val="visible"/>
                                      </p:to>
                                    </p:set>
                                    <p:animEffect transition="in" filter="wipe(left)">
                                      <p:cBhvr>
                                        <p:cTn id="12" dur="500"/>
                                        <p:tgtEl>
                                          <p:spTgt spid="232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6"/>
                                        </p:tgtEl>
                                        <p:attrNameLst>
                                          <p:attrName>style.visibility</p:attrName>
                                        </p:attrNameLst>
                                      </p:cBhvr>
                                      <p:to>
                                        <p:strVal val="visible"/>
                                      </p:to>
                                    </p:set>
                                    <p:animEffect transition="in" filter="wipe(left)">
                                      <p:cBhvr>
                                        <p:cTn id="17" dur="500"/>
                                        <p:tgtEl>
                                          <p:spTgt spid="2324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32462"/>
                                        </p:tgtEl>
                                        <p:attrNameLst>
                                          <p:attrName>style.visibility</p:attrName>
                                        </p:attrNameLst>
                                      </p:cBhvr>
                                      <p:to>
                                        <p:strVal val="visible"/>
                                      </p:to>
                                    </p:set>
                                    <p:anim calcmode="lin" valueType="num">
                                      <p:cBhvr>
                                        <p:cTn id="22" dur="500" fill="hold"/>
                                        <p:tgtEl>
                                          <p:spTgt spid="232462"/>
                                        </p:tgtEl>
                                        <p:attrNameLst>
                                          <p:attrName>ppt_x</p:attrName>
                                        </p:attrNameLst>
                                      </p:cBhvr>
                                      <p:tavLst>
                                        <p:tav tm="0">
                                          <p:val>
                                            <p:strVal val="#ppt_x-#ppt_w/2"/>
                                          </p:val>
                                        </p:tav>
                                        <p:tav tm="100000">
                                          <p:val>
                                            <p:strVal val="#ppt_x"/>
                                          </p:val>
                                        </p:tav>
                                      </p:tavLst>
                                    </p:anim>
                                    <p:anim calcmode="lin" valueType="num">
                                      <p:cBhvr>
                                        <p:cTn id="23" dur="500" fill="hold"/>
                                        <p:tgtEl>
                                          <p:spTgt spid="232462"/>
                                        </p:tgtEl>
                                        <p:attrNameLst>
                                          <p:attrName>ppt_y</p:attrName>
                                        </p:attrNameLst>
                                      </p:cBhvr>
                                      <p:tavLst>
                                        <p:tav tm="0">
                                          <p:val>
                                            <p:strVal val="#ppt_y"/>
                                          </p:val>
                                        </p:tav>
                                        <p:tav tm="100000">
                                          <p:val>
                                            <p:strVal val="#ppt_y"/>
                                          </p:val>
                                        </p:tav>
                                      </p:tavLst>
                                    </p:anim>
                                    <p:anim calcmode="lin" valueType="num">
                                      <p:cBhvr>
                                        <p:cTn id="24" dur="500" fill="hold"/>
                                        <p:tgtEl>
                                          <p:spTgt spid="232462"/>
                                        </p:tgtEl>
                                        <p:attrNameLst>
                                          <p:attrName>ppt_w</p:attrName>
                                        </p:attrNameLst>
                                      </p:cBhvr>
                                      <p:tavLst>
                                        <p:tav tm="0">
                                          <p:val>
                                            <p:fltVal val="0"/>
                                          </p:val>
                                        </p:tav>
                                        <p:tav tm="100000">
                                          <p:val>
                                            <p:strVal val="#ppt_w"/>
                                          </p:val>
                                        </p:tav>
                                      </p:tavLst>
                                    </p:anim>
                                    <p:anim calcmode="lin" valueType="num">
                                      <p:cBhvr>
                                        <p:cTn id="25" dur="500" fill="hold"/>
                                        <p:tgtEl>
                                          <p:spTgt spid="232462"/>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8" fill="hold" grpId="0" nodeType="afterEffect">
                                  <p:stCondLst>
                                    <p:cond delay="0"/>
                                  </p:stCondLst>
                                  <p:childTnLst>
                                    <p:set>
                                      <p:cBhvr>
                                        <p:cTn id="28" dur="1" fill="hold">
                                          <p:stCondLst>
                                            <p:cond delay="0"/>
                                          </p:stCondLst>
                                        </p:cTn>
                                        <p:tgtEl>
                                          <p:spTgt spid="232459"/>
                                        </p:tgtEl>
                                        <p:attrNameLst>
                                          <p:attrName>style.visibility</p:attrName>
                                        </p:attrNameLst>
                                      </p:cBhvr>
                                      <p:to>
                                        <p:strVal val="visible"/>
                                      </p:to>
                                    </p:set>
                                    <p:anim calcmode="lin" valueType="num">
                                      <p:cBhvr>
                                        <p:cTn id="29" dur="500" fill="hold"/>
                                        <p:tgtEl>
                                          <p:spTgt spid="232459"/>
                                        </p:tgtEl>
                                        <p:attrNameLst>
                                          <p:attrName>ppt_x</p:attrName>
                                        </p:attrNameLst>
                                      </p:cBhvr>
                                      <p:tavLst>
                                        <p:tav tm="0">
                                          <p:val>
                                            <p:strVal val="#ppt_x-#ppt_w/2"/>
                                          </p:val>
                                        </p:tav>
                                        <p:tav tm="100000">
                                          <p:val>
                                            <p:strVal val="#ppt_x"/>
                                          </p:val>
                                        </p:tav>
                                      </p:tavLst>
                                    </p:anim>
                                    <p:anim calcmode="lin" valueType="num">
                                      <p:cBhvr>
                                        <p:cTn id="30" dur="500" fill="hold"/>
                                        <p:tgtEl>
                                          <p:spTgt spid="232459"/>
                                        </p:tgtEl>
                                        <p:attrNameLst>
                                          <p:attrName>ppt_y</p:attrName>
                                        </p:attrNameLst>
                                      </p:cBhvr>
                                      <p:tavLst>
                                        <p:tav tm="0">
                                          <p:val>
                                            <p:strVal val="#ppt_y"/>
                                          </p:val>
                                        </p:tav>
                                        <p:tav tm="100000">
                                          <p:val>
                                            <p:strVal val="#ppt_y"/>
                                          </p:val>
                                        </p:tav>
                                      </p:tavLst>
                                    </p:anim>
                                    <p:anim calcmode="lin" valueType="num">
                                      <p:cBhvr>
                                        <p:cTn id="31" dur="500" fill="hold"/>
                                        <p:tgtEl>
                                          <p:spTgt spid="232459"/>
                                        </p:tgtEl>
                                        <p:attrNameLst>
                                          <p:attrName>ppt_w</p:attrName>
                                        </p:attrNameLst>
                                      </p:cBhvr>
                                      <p:tavLst>
                                        <p:tav tm="0">
                                          <p:val>
                                            <p:fltVal val="0"/>
                                          </p:val>
                                        </p:tav>
                                        <p:tav tm="100000">
                                          <p:val>
                                            <p:strVal val="#ppt_w"/>
                                          </p:val>
                                        </p:tav>
                                      </p:tavLst>
                                    </p:anim>
                                    <p:anim calcmode="lin" valueType="num">
                                      <p:cBhvr>
                                        <p:cTn id="32" dur="500" fill="hold"/>
                                        <p:tgtEl>
                                          <p:spTgt spid="232459"/>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8" fill="hold" grpId="0" nodeType="afterEffect">
                                  <p:stCondLst>
                                    <p:cond delay="0"/>
                                  </p:stCondLst>
                                  <p:childTnLst>
                                    <p:set>
                                      <p:cBhvr>
                                        <p:cTn id="35" dur="1" fill="hold">
                                          <p:stCondLst>
                                            <p:cond delay="0"/>
                                          </p:stCondLst>
                                        </p:cTn>
                                        <p:tgtEl>
                                          <p:spTgt spid="232460"/>
                                        </p:tgtEl>
                                        <p:attrNameLst>
                                          <p:attrName>style.visibility</p:attrName>
                                        </p:attrNameLst>
                                      </p:cBhvr>
                                      <p:to>
                                        <p:strVal val="visible"/>
                                      </p:to>
                                    </p:set>
                                    <p:anim calcmode="lin" valueType="num">
                                      <p:cBhvr>
                                        <p:cTn id="36" dur="500" fill="hold"/>
                                        <p:tgtEl>
                                          <p:spTgt spid="232460"/>
                                        </p:tgtEl>
                                        <p:attrNameLst>
                                          <p:attrName>ppt_x</p:attrName>
                                        </p:attrNameLst>
                                      </p:cBhvr>
                                      <p:tavLst>
                                        <p:tav tm="0">
                                          <p:val>
                                            <p:strVal val="#ppt_x-#ppt_w/2"/>
                                          </p:val>
                                        </p:tav>
                                        <p:tav tm="100000">
                                          <p:val>
                                            <p:strVal val="#ppt_x"/>
                                          </p:val>
                                        </p:tav>
                                      </p:tavLst>
                                    </p:anim>
                                    <p:anim calcmode="lin" valueType="num">
                                      <p:cBhvr>
                                        <p:cTn id="37" dur="500" fill="hold"/>
                                        <p:tgtEl>
                                          <p:spTgt spid="232460"/>
                                        </p:tgtEl>
                                        <p:attrNameLst>
                                          <p:attrName>ppt_y</p:attrName>
                                        </p:attrNameLst>
                                      </p:cBhvr>
                                      <p:tavLst>
                                        <p:tav tm="0">
                                          <p:val>
                                            <p:strVal val="#ppt_y"/>
                                          </p:val>
                                        </p:tav>
                                        <p:tav tm="100000">
                                          <p:val>
                                            <p:strVal val="#ppt_y"/>
                                          </p:val>
                                        </p:tav>
                                      </p:tavLst>
                                    </p:anim>
                                    <p:anim calcmode="lin" valueType="num">
                                      <p:cBhvr>
                                        <p:cTn id="38" dur="500" fill="hold"/>
                                        <p:tgtEl>
                                          <p:spTgt spid="232460"/>
                                        </p:tgtEl>
                                        <p:attrNameLst>
                                          <p:attrName>ppt_w</p:attrName>
                                        </p:attrNameLst>
                                      </p:cBhvr>
                                      <p:tavLst>
                                        <p:tav tm="0">
                                          <p:val>
                                            <p:fltVal val="0"/>
                                          </p:val>
                                        </p:tav>
                                        <p:tav tm="100000">
                                          <p:val>
                                            <p:strVal val="#ppt_w"/>
                                          </p:val>
                                        </p:tav>
                                      </p:tavLst>
                                    </p:anim>
                                    <p:anim calcmode="lin" valueType="num">
                                      <p:cBhvr>
                                        <p:cTn id="39" dur="500" fill="hold"/>
                                        <p:tgtEl>
                                          <p:spTgt spid="232460"/>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2457"/>
                                        </p:tgtEl>
                                        <p:attrNameLst>
                                          <p:attrName>style.visibility</p:attrName>
                                        </p:attrNameLst>
                                      </p:cBhvr>
                                      <p:to>
                                        <p:strVal val="visible"/>
                                      </p:to>
                                    </p:set>
                                    <p:animEffect transition="in" filter="wipe(left)">
                                      <p:cBhvr>
                                        <p:cTn id="44" dur="500"/>
                                        <p:tgtEl>
                                          <p:spTgt spid="2324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232458"/>
                                        </p:tgtEl>
                                        <p:attrNameLst>
                                          <p:attrName>style.visibility</p:attrName>
                                        </p:attrNameLst>
                                      </p:cBhvr>
                                      <p:to>
                                        <p:strVal val="visible"/>
                                      </p:to>
                                    </p:set>
                                    <p:anim calcmode="lin" valueType="num">
                                      <p:cBhvr>
                                        <p:cTn id="49" dur="500" fill="hold"/>
                                        <p:tgtEl>
                                          <p:spTgt spid="232458"/>
                                        </p:tgtEl>
                                        <p:attrNameLst>
                                          <p:attrName>ppt_x</p:attrName>
                                        </p:attrNameLst>
                                      </p:cBhvr>
                                      <p:tavLst>
                                        <p:tav tm="0">
                                          <p:val>
                                            <p:strVal val="#ppt_x-#ppt_w/2"/>
                                          </p:val>
                                        </p:tav>
                                        <p:tav tm="100000">
                                          <p:val>
                                            <p:strVal val="#ppt_x"/>
                                          </p:val>
                                        </p:tav>
                                      </p:tavLst>
                                    </p:anim>
                                    <p:anim calcmode="lin" valueType="num">
                                      <p:cBhvr>
                                        <p:cTn id="50" dur="500" fill="hold"/>
                                        <p:tgtEl>
                                          <p:spTgt spid="232458"/>
                                        </p:tgtEl>
                                        <p:attrNameLst>
                                          <p:attrName>ppt_y</p:attrName>
                                        </p:attrNameLst>
                                      </p:cBhvr>
                                      <p:tavLst>
                                        <p:tav tm="0">
                                          <p:val>
                                            <p:strVal val="#ppt_y"/>
                                          </p:val>
                                        </p:tav>
                                        <p:tav tm="100000">
                                          <p:val>
                                            <p:strVal val="#ppt_y"/>
                                          </p:val>
                                        </p:tav>
                                      </p:tavLst>
                                    </p:anim>
                                    <p:anim calcmode="lin" valueType="num">
                                      <p:cBhvr>
                                        <p:cTn id="51" dur="500" fill="hold"/>
                                        <p:tgtEl>
                                          <p:spTgt spid="232458"/>
                                        </p:tgtEl>
                                        <p:attrNameLst>
                                          <p:attrName>ppt_w</p:attrName>
                                        </p:attrNameLst>
                                      </p:cBhvr>
                                      <p:tavLst>
                                        <p:tav tm="0">
                                          <p:val>
                                            <p:fltVal val="0"/>
                                          </p:val>
                                        </p:tav>
                                        <p:tav tm="100000">
                                          <p:val>
                                            <p:strVal val="#ppt_w"/>
                                          </p:val>
                                        </p:tav>
                                      </p:tavLst>
                                    </p:anim>
                                    <p:anim calcmode="lin" valueType="num">
                                      <p:cBhvr>
                                        <p:cTn id="52" dur="500" fill="hold"/>
                                        <p:tgtEl>
                                          <p:spTgt spid="232458"/>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7" presetClass="entr" presetSubtype="8" fill="hold" grpId="0" nodeType="afterEffect">
                                  <p:stCondLst>
                                    <p:cond delay="0"/>
                                  </p:stCondLst>
                                  <p:childTnLst>
                                    <p:set>
                                      <p:cBhvr>
                                        <p:cTn id="55" dur="1" fill="hold">
                                          <p:stCondLst>
                                            <p:cond delay="0"/>
                                          </p:stCondLst>
                                        </p:cTn>
                                        <p:tgtEl>
                                          <p:spTgt spid="232463"/>
                                        </p:tgtEl>
                                        <p:attrNameLst>
                                          <p:attrName>style.visibility</p:attrName>
                                        </p:attrNameLst>
                                      </p:cBhvr>
                                      <p:to>
                                        <p:strVal val="visible"/>
                                      </p:to>
                                    </p:set>
                                    <p:anim calcmode="lin" valueType="num">
                                      <p:cBhvr>
                                        <p:cTn id="56" dur="500" fill="hold"/>
                                        <p:tgtEl>
                                          <p:spTgt spid="232463"/>
                                        </p:tgtEl>
                                        <p:attrNameLst>
                                          <p:attrName>ppt_x</p:attrName>
                                        </p:attrNameLst>
                                      </p:cBhvr>
                                      <p:tavLst>
                                        <p:tav tm="0">
                                          <p:val>
                                            <p:strVal val="#ppt_x-#ppt_w/2"/>
                                          </p:val>
                                        </p:tav>
                                        <p:tav tm="100000">
                                          <p:val>
                                            <p:strVal val="#ppt_x"/>
                                          </p:val>
                                        </p:tav>
                                      </p:tavLst>
                                    </p:anim>
                                    <p:anim calcmode="lin" valueType="num">
                                      <p:cBhvr>
                                        <p:cTn id="57" dur="500" fill="hold"/>
                                        <p:tgtEl>
                                          <p:spTgt spid="232463"/>
                                        </p:tgtEl>
                                        <p:attrNameLst>
                                          <p:attrName>ppt_y</p:attrName>
                                        </p:attrNameLst>
                                      </p:cBhvr>
                                      <p:tavLst>
                                        <p:tav tm="0">
                                          <p:val>
                                            <p:strVal val="#ppt_y"/>
                                          </p:val>
                                        </p:tav>
                                        <p:tav tm="100000">
                                          <p:val>
                                            <p:strVal val="#ppt_y"/>
                                          </p:val>
                                        </p:tav>
                                      </p:tavLst>
                                    </p:anim>
                                    <p:anim calcmode="lin" valueType="num">
                                      <p:cBhvr>
                                        <p:cTn id="58" dur="500" fill="hold"/>
                                        <p:tgtEl>
                                          <p:spTgt spid="232463"/>
                                        </p:tgtEl>
                                        <p:attrNameLst>
                                          <p:attrName>ppt_w</p:attrName>
                                        </p:attrNameLst>
                                      </p:cBhvr>
                                      <p:tavLst>
                                        <p:tav tm="0">
                                          <p:val>
                                            <p:fltVal val="0"/>
                                          </p:val>
                                        </p:tav>
                                        <p:tav tm="100000">
                                          <p:val>
                                            <p:strVal val="#ppt_w"/>
                                          </p:val>
                                        </p:tav>
                                      </p:tavLst>
                                    </p:anim>
                                    <p:anim calcmode="lin" valueType="num">
                                      <p:cBhvr>
                                        <p:cTn id="59" dur="500" fill="hold"/>
                                        <p:tgtEl>
                                          <p:spTgt spid="232463"/>
                                        </p:tgtEl>
                                        <p:attrNameLst>
                                          <p:attrName>ppt_h</p:attrName>
                                        </p:attrNameLst>
                                      </p:cBhvr>
                                      <p:tavLst>
                                        <p:tav tm="0">
                                          <p:val>
                                            <p:strVal val="#ppt_h"/>
                                          </p:val>
                                        </p:tav>
                                        <p:tav tm="100000">
                                          <p:val>
                                            <p:strVal val="#ppt_h"/>
                                          </p:val>
                                        </p:tav>
                                      </p:tavLst>
                                    </p:anim>
                                  </p:childTnLst>
                                </p:cTn>
                              </p:par>
                            </p:childTnLst>
                          </p:cTn>
                        </p:par>
                        <p:par>
                          <p:cTn id="60" fill="hold" nodeType="afterGroup">
                            <p:stCondLst>
                              <p:cond delay="1000"/>
                            </p:stCondLst>
                            <p:childTnLst>
                              <p:par>
                                <p:cTn id="61" presetID="17" presetClass="entr" presetSubtype="8" fill="hold" grpId="0" nodeType="afterEffect">
                                  <p:stCondLst>
                                    <p:cond delay="0"/>
                                  </p:stCondLst>
                                  <p:childTnLst>
                                    <p:set>
                                      <p:cBhvr>
                                        <p:cTn id="62" dur="1" fill="hold">
                                          <p:stCondLst>
                                            <p:cond delay="0"/>
                                          </p:stCondLst>
                                        </p:cTn>
                                        <p:tgtEl>
                                          <p:spTgt spid="232461"/>
                                        </p:tgtEl>
                                        <p:attrNameLst>
                                          <p:attrName>style.visibility</p:attrName>
                                        </p:attrNameLst>
                                      </p:cBhvr>
                                      <p:to>
                                        <p:strVal val="visible"/>
                                      </p:to>
                                    </p:set>
                                    <p:anim calcmode="lin" valueType="num">
                                      <p:cBhvr>
                                        <p:cTn id="63" dur="500" fill="hold"/>
                                        <p:tgtEl>
                                          <p:spTgt spid="232461"/>
                                        </p:tgtEl>
                                        <p:attrNameLst>
                                          <p:attrName>ppt_x</p:attrName>
                                        </p:attrNameLst>
                                      </p:cBhvr>
                                      <p:tavLst>
                                        <p:tav tm="0">
                                          <p:val>
                                            <p:strVal val="#ppt_x-#ppt_w/2"/>
                                          </p:val>
                                        </p:tav>
                                        <p:tav tm="100000">
                                          <p:val>
                                            <p:strVal val="#ppt_x"/>
                                          </p:val>
                                        </p:tav>
                                      </p:tavLst>
                                    </p:anim>
                                    <p:anim calcmode="lin" valueType="num">
                                      <p:cBhvr>
                                        <p:cTn id="64" dur="500" fill="hold"/>
                                        <p:tgtEl>
                                          <p:spTgt spid="232461"/>
                                        </p:tgtEl>
                                        <p:attrNameLst>
                                          <p:attrName>ppt_y</p:attrName>
                                        </p:attrNameLst>
                                      </p:cBhvr>
                                      <p:tavLst>
                                        <p:tav tm="0">
                                          <p:val>
                                            <p:strVal val="#ppt_y"/>
                                          </p:val>
                                        </p:tav>
                                        <p:tav tm="100000">
                                          <p:val>
                                            <p:strVal val="#ppt_y"/>
                                          </p:val>
                                        </p:tav>
                                      </p:tavLst>
                                    </p:anim>
                                    <p:anim calcmode="lin" valueType="num">
                                      <p:cBhvr>
                                        <p:cTn id="65" dur="500" fill="hold"/>
                                        <p:tgtEl>
                                          <p:spTgt spid="232461"/>
                                        </p:tgtEl>
                                        <p:attrNameLst>
                                          <p:attrName>ppt_w</p:attrName>
                                        </p:attrNameLst>
                                      </p:cBhvr>
                                      <p:tavLst>
                                        <p:tav tm="0">
                                          <p:val>
                                            <p:fltVal val="0"/>
                                          </p:val>
                                        </p:tav>
                                        <p:tav tm="100000">
                                          <p:val>
                                            <p:strVal val="#ppt_w"/>
                                          </p:val>
                                        </p:tav>
                                      </p:tavLst>
                                    </p:anim>
                                    <p:anim calcmode="lin" valueType="num">
                                      <p:cBhvr>
                                        <p:cTn id="66" dur="500" fill="hold"/>
                                        <p:tgtEl>
                                          <p:spTgt spid="2324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utoUpdateAnimBg="0"/>
      <p:bldP spid="232454" grpId="0" autoUpdateAnimBg="0"/>
      <p:bldP spid="232456" grpId="0" autoUpdateAnimBg="0"/>
      <p:bldP spid="232457" grpId="0" autoUpdateAnimBg="0"/>
      <p:bldP spid="232458" grpId="0" animBg="1" autoUpdateAnimBg="0"/>
      <p:bldP spid="232459" grpId="0" animBg="1" autoUpdateAnimBg="0"/>
      <p:bldP spid="232460" grpId="0" animBg="1" autoUpdateAnimBg="0"/>
      <p:bldP spid="232461" grpId="0" animBg="1" autoUpdateAnimBg="0"/>
      <p:bldP spid="232462" grpId="0" animBg="1" autoUpdateAnimBg="0"/>
      <p:bldP spid="23246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32817" y="938213"/>
            <a:ext cx="4204997"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dirty="0">
                <a:solidFill>
                  <a:srgbClr val="804000"/>
                </a:solidFill>
                <a:ea typeface="楷体_GB2312" charset="0"/>
              </a:rPr>
              <a:t>Root(T) // </a:t>
            </a:r>
            <a:r>
              <a:rPr lang="zh-CN" altLang="en-US" b="1" dirty="0">
                <a:solidFill>
                  <a:srgbClr val="804000"/>
                </a:solidFill>
                <a:ea typeface="楷体_GB2312" charset="0"/>
              </a:rPr>
              <a:t>求树的根结点  </a:t>
            </a:r>
            <a:endParaRPr lang="zh-CN" altLang="en-US" b="1" dirty="0">
              <a:solidFill>
                <a:srgbClr val="804000"/>
              </a:solidFill>
            </a:endParaRPr>
          </a:p>
        </p:txBody>
      </p:sp>
      <p:sp>
        <p:nvSpPr>
          <p:cNvPr id="30724" name="Text Box 4"/>
          <p:cNvSpPr txBox="1">
            <a:spLocks noChangeArrowheads="1"/>
          </p:cNvSpPr>
          <p:nvPr/>
        </p:nvSpPr>
        <p:spPr bwMode="auto">
          <a:xfrm>
            <a:off x="531813" y="285750"/>
            <a:ext cx="2455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solidFill>
                  <a:srgbClr val="FF0000"/>
                </a:solidFill>
                <a:ea typeface="楷体_GB2312" charset="0"/>
              </a:rPr>
              <a:t>查找类：</a:t>
            </a:r>
          </a:p>
        </p:txBody>
      </p:sp>
      <p:sp>
        <p:nvSpPr>
          <p:cNvPr id="30725" name="Text Box 5"/>
          <p:cNvSpPr txBox="1">
            <a:spLocks noChangeArrowheads="1"/>
          </p:cNvSpPr>
          <p:nvPr/>
        </p:nvSpPr>
        <p:spPr bwMode="auto">
          <a:xfrm>
            <a:off x="832817" y="1538004"/>
            <a:ext cx="62515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dirty="0">
                <a:solidFill>
                  <a:srgbClr val="804000"/>
                </a:solidFill>
                <a:ea typeface="楷体_GB2312" charset="0"/>
              </a:rPr>
              <a:t>Value(T, </a:t>
            </a:r>
            <a:r>
              <a:rPr lang="en-US" altLang="zh-CN" b="1" dirty="0" err="1">
                <a:solidFill>
                  <a:srgbClr val="804000"/>
                </a:solidFill>
                <a:ea typeface="楷体_GB2312" charset="0"/>
              </a:rPr>
              <a:t>cur_e</a:t>
            </a:r>
            <a:r>
              <a:rPr lang="en-US" altLang="zh-CN" b="1" dirty="0">
                <a:solidFill>
                  <a:srgbClr val="804000"/>
                </a:solidFill>
                <a:ea typeface="楷体_GB2312" charset="0"/>
              </a:rPr>
              <a:t>) // </a:t>
            </a:r>
            <a:r>
              <a:rPr lang="zh-CN" altLang="en-US" b="1" dirty="0">
                <a:solidFill>
                  <a:srgbClr val="804000"/>
                </a:solidFill>
                <a:ea typeface="楷体_GB2312" charset="0"/>
              </a:rPr>
              <a:t>求当前结点的元素值 </a:t>
            </a:r>
          </a:p>
        </p:txBody>
      </p:sp>
      <p:sp>
        <p:nvSpPr>
          <p:cNvPr id="30726" name="Text Box 6"/>
          <p:cNvSpPr txBox="1">
            <a:spLocks noChangeArrowheads="1"/>
          </p:cNvSpPr>
          <p:nvPr/>
        </p:nvSpPr>
        <p:spPr bwMode="auto">
          <a:xfrm>
            <a:off x="832817" y="2177284"/>
            <a:ext cx="66579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dirty="0">
                <a:solidFill>
                  <a:srgbClr val="804000"/>
                </a:solidFill>
                <a:ea typeface="楷体_GB2312" charset="0"/>
              </a:rPr>
              <a:t>Parent(T, </a:t>
            </a:r>
            <a:r>
              <a:rPr lang="en-US" altLang="zh-CN" b="1" dirty="0" err="1">
                <a:solidFill>
                  <a:srgbClr val="804000"/>
                </a:solidFill>
                <a:ea typeface="楷体_GB2312" charset="0"/>
              </a:rPr>
              <a:t>cur_e</a:t>
            </a:r>
            <a:r>
              <a:rPr lang="en-US" altLang="zh-CN" b="1" dirty="0">
                <a:solidFill>
                  <a:srgbClr val="804000"/>
                </a:solidFill>
                <a:ea typeface="楷体_GB2312" charset="0"/>
              </a:rPr>
              <a:t>) // </a:t>
            </a:r>
            <a:r>
              <a:rPr lang="zh-CN" altLang="en-US" b="1" dirty="0">
                <a:solidFill>
                  <a:srgbClr val="804000"/>
                </a:solidFill>
                <a:ea typeface="楷体_GB2312" charset="0"/>
              </a:rPr>
              <a:t>求当前结点的双亲结点</a:t>
            </a:r>
          </a:p>
        </p:txBody>
      </p:sp>
      <p:sp>
        <p:nvSpPr>
          <p:cNvPr id="30727" name="Text Box 7"/>
          <p:cNvSpPr txBox="1">
            <a:spLocks noChangeArrowheads="1"/>
          </p:cNvSpPr>
          <p:nvPr/>
        </p:nvSpPr>
        <p:spPr bwMode="auto">
          <a:xfrm>
            <a:off x="832817" y="2816565"/>
            <a:ext cx="718661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dirty="0" err="1">
                <a:solidFill>
                  <a:srgbClr val="804000"/>
                </a:solidFill>
                <a:ea typeface="楷体_GB2312" charset="0"/>
              </a:rPr>
              <a:t>LeftChild</a:t>
            </a:r>
            <a:r>
              <a:rPr lang="en-US" altLang="zh-CN" b="1" dirty="0">
                <a:solidFill>
                  <a:srgbClr val="804000"/>
                </a:solidFill>
                <a:ea typeface="楷体_GB2312" charset="0"/>
              </a:rPr>
              <a:t>(T, </a:t>
            </a:r>
            <a:r>
              <a:rPr lang="en-US" altLang="zh-CN" b="1" dirty="0" err="1">
                <a:solidFill>
                  <a:srgbClr val="804000"/>
                </a:solidFill>
                <a:ea typeface="楷体_GB2312" charset="0"/>
              </a:rPr>
              <a:t>cur_e</a:t>
            </a:r>
            <a:r>
              <a:rPr lang="en-US" altLang="zh-CN" b="1" dirty="0">
                <a:solidFill>
                  <a:srgbClr val="804000"/>
                </a:solidFill>
                <a:ea typeface="楷体_GB2312" charset="0"/>
              </a:rPr>
              <a:t>) // </a:t>
            </a:r>
            <a:r>
              <a:rPr lang="zh-CN" altLang="en-US" b="1" dirty="0">
                <a:solidFill>
                  <a:srgbClr val="804000"/>
                </a:solidFill>
                <a:ea typeface="楷体_GB2312" charset="0"/>
              </a:rPr>
              <a:t>求当前结点的最左孩子 </a:t>
            </a:r>
          </a:p>
        </p:txBody>
      </p:sp>
      <p:sp>
        <p:nvSpPr>
          <p:cNvPr id="30728" name="Text Box 8"/>
          <p:cNvSpPr txBox="1">
            <a:spLocks noChangeArrowheads="1"/>
          </p:cNvSpPr>
          <p:nvPr/>
        </p:nvSpPr>
        <p:spPr bwMode="auto">
          <a:xfrm>
            <a:off x="832817" y="3455846"/>
            <a:ext cx="72675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dirty="0" err="1">
                <a:solidFill>
                  <a:srgbClr val="804000"/>
                </a:solidFill>
                <a:ea typeface="楷体_GB2312" charset="0"/>
              </a:rPr>
              <a:t>RightSibling</a:t>
            </a:r>
            <a:r>
              <a:rPr lang="en-US" altLang="zh-CN" b="1" dirty="0">
                <a:solidFill>
                  <a:srgbClr val="804000"/>
                </a:solidFill>
                <a:ea typeface="楷体_GB2312" charset="0"/>
              </a:rPr>
              <a:t>(T, </a:t>
            </a:r>
            <a:r>
              <a:rPr lang="en-US" altLang="zh-CN" b="1" dirty="0" err="1">
                <a:solidFill>
                  <a:srgbClr val="804000"/>
                </a:solidFill>
                <a:ea typeface="楷体_GB2312" charset="0"/>
              </a:rPr>
              <a:t>cur_e</a:t>
            </a:r>
            <a:r>
              <a:rPr lang="en-US" altLang="zh-CN" b="1" dirty="0">
                <a:solidFill>
                  <a:srgbClr val="804000"/>
                </a:solidFill>
                <a:ea typeface="楷体_GB2312" charset="0"/>
              </a:rPr>
              <a:t>)  // </a:t>
            </a:r>
            <a:r>
              <a:rPr lang="zh-CN" altLang="en-US" b="1" dirty="0">
                <a:solidFill>
                  <a:srgbClr val="804000"/>
                </a:solidFill>
                <a:ea typeface="楷体_GB2312" charset="0"/>
              </a:rPr>
              <a:t>求当前结点的右兄弟</a:t>
            </a:r>
          </a:p>
        </p:txBody>
      </p:sp>
      <p:sp>
        <p:nvSpPr>
          <p:cNvPr id="30729" name="Text Box 9"/>
          <p:cNvSpPr txBox="1">
            <a:spLocks noChangeArrowheads="1"/>
          </p:cNvSpPr>
          <p:nvPr/>
        </p:nvSpPr>
        <p:spPr bwMode="auto">
          <a:xfrm>
            <a:off x="832817" y="4095126"/>
            <a:ext cx="579278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4000"/>
                </a:solidFill>
                <a:ea typeface="楷体_GB2312" charset="0"/>
              </a:rPr>
              <a:t>TreeEmpty(T)  // </a:t>
            </a:r>
            <a:r>
              <a:rPr lang="zh-CN" altLang="en-US" b="1">
                <a:solidFill>
                  <a:srgbClr val="804000"/>
                </a:solidFill>
                <a:ea typeface="楷体_GB2312" charset="0"/>
              </a:rPr>
              <a:t>判定树是否为空树 </a:t>
            </a:r>
          </a:p>
        </p:txBody>
      </p:sp>
      <p:sp>
        <p:nvSpPr>
          <p:cNvPr id="30730" name="Text Box 10"/>
          <p:cNvSpPr txBox="1">
            <a:spLocks noChangeArrowheads="1"/>
          </p:cNvSpPr>
          <p:nvPr/>
        </p:nvSpPr>
        <p:spPr bwMode="auto">
          <a:xfrm>
            <a:off x="832817" y="4734406"/>
            <a:ext cx="453866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4000"/>
                </a:solidFill>
                <a:ea typeface="楷体_GB2312" charset="0"/>
              </a:rPr>
              <a:t>TreeDepth(T)  // </a:t>
            </a:r>
            <a:r>
              <a:rPr lang="zh-CN" altLang="en-US" b="1">
                <a:solidFill>
                  <a:srgbClr val="804000"/>
                </a:solidFill>
                <a:ea typeface="楷体_GB2312" charset="0"/>
              </a:rPr>
              <a:t>求树的深度</a:t>
            </a:r>
          </a:p>
        </p:txBody>
      </p:sp>
      <p:sp>
        <p:nvSpPr>
          <p:cNvPr id="30731" name="Text Box 11"/>
          <p:cNvSpPr txBox="1">
            <a:spLocks noChangeArrowheads="1"/>
          </p:cNvSpPr>
          <p:nvPr/>
        </p:nvSpPr>
        <p:spPr bwMode="auto">
          <a:xfrm>
            <a:off x="832817" y="5373688"/>
            <a:ext cx="5208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4000"/>
                </a:solidFill>
                <a:ea typeface="楷体_GB2312" charset="0"/>
              </a:rPr>
              <a:t>TraverseTree( T, Visit() )  // </a:t>
            </a:r>
            <a:r>
              <a:rPr lang="zh-CN" altLang="zh-CN" b="1">
                <a:solidFill>
                  <a:srgbClr val="804000"/>
                </a:solidFill>
                <a:ea typeface="楷体_GB2312" charset="0"/>
              </a:rPr>
              <a:t>遍历</a:t>
            </a:r>
            <a:endParaRPr lang="zh-CN" altLang="en-US" b="1">
              <a:solidFill>
                <a:srgbClr val="804000"/>
              </a:solidFill>
              <a:ea typeface="楷体_GB2312" charset="0"/>
            </a:endParaRPr>
          </a:p>
        </p:txBody>
      </p:sp>
    </p:spTree>
  </p:cSld>
  <p:clrMapOvr>
    <a:masterClrMapping/>
  </p:clrMapOvr>
  <p:transition spd="med">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Text Box 4"/>
          <p:cNvSpPr txBox="1">
            <a:spLocks noChangeArrowheads="1"/>
          </p:cNvSpPr>
          <p:nvPr/>
        </p:nvSpPr>
        <p:spPr bwMode="auto">
          <a:xfrm>
            <a:off x="1965325" y="103188"/>
            <a:ext cx="37528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CC99"/>
                </a:solidFill>
                <a:ea typeface="楷体_GB2312" charset="0"/>
              </a:rPr>
              <a:t>a  b  c  d  e  </a:t>
            </a:r>
            <a:r>
              <a:rPr lang="en-US" altLang="zh-CN" sz="4800" b="1">
                <a:solidFill>
                  <a:srgbClr val="FFCC99"/>
                </a:solidFill>
                <a:ea typeface="楷体_GB2312" charset="0"/>
              </a:rPr>
              <a:t>f </a:t>
            </a:r>
            <a:r>
              <a:rPr lang="en-US" altLang="zh-CN" sz="4400" b="1">
                <a:solidFill>
                  <a:srgbClr val="FFCC99"/>
                </a:solidFill>
                <a:ea typeface="楷体_GB2312" charset="0"/>
              </a:rPr>
              <a:t> g</a:t>
            </a:r>
            <a:endParaRPr lang="en-US" altLang="zh-CN" sz="4400" b="1">
              <a:solidFill>
                <a:srgbClr val="FF3300"/>
              </a:solidFill>
              <a:ea typeface="楷体_GB2312" charset="0"/>
            </a:endParaRPr>
          </a:p>
        </p:txBody>
      </p:sp>
      <p:sp>
        <p:nvSpPr>
          <p:cNvPr id="233477" name="Text Box 5"/>
          <p:cNvSpPr txBox="1">
            <a:spLocks noChangeArrowheads="1"/>
          </p:cNvSpPr>
          <p:nvPr/>
        </p:nvSpPr>
        <p:spPr bwMode="auto">
          <a:xfrm>
            <a:off x="1992313" y="762000"/>
            <a:ext cx="3722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9999"/>
                </a:solidFill>
                <a:ea typeface="楷体_GB2312" charset="0"/>
              </a:rPr>
              <a:t>c  b  d  a  e  g  f</a:t>
            </a:r>
            <a:endParaRPr lang="en-US" altLang="zh-CN" sz="4400" b="1">
              <a:solidFill>
                <a:srgbClr val="FF3300"/>
              </a:solidFill>
              <a:ea typeface="楷体_GB2312" charset="0"/>
            </a:endParaRPr>
          </a:p>
        </p:txBody>
      </p:sp>
      <p:sp>
        <p:nvSpPr>
          <p:cNvPr id="233478" name="Text Box 6"/>
          <p:cNvSpPr txBox="1">
            <a:spLocks noChangeArrowheads="1"/>
          </p:cNvSpPr>
          <p:nvPr/>
        </p:nvSpPr>
        <p:spPr bwMode="auto">
          <a:xfrm>
            <a:off x="149225" y="212725"/>
            <a:ext cx="1463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4000" b="1">
                <a:solidFill>
                  <a:srgbClr val="800000"/>
                </a:solidFill>
                <a:latin typeface="楷体_GB2312" charset="0"/>
                <a:ea typeface="楷体_GB2312" charset="0"/>
              </a:rPr>
              <a:t>例如</a:t>
            </a:r>
            <a:r>
              <a:rPr lang="en-US" altLang="zh-CN" sz="4000" b="1">
                <a:solidFill>
                  <a:srgbClr val="800000"/>
                </a:solidFill>
                <a:latin typeface="楷体_GB2312" charset="0"/>
                <a:ea typeface="楷体_GB2312" charset="0"/>
              </a:rPr>
              <a:t>:</a:t>
            </a:r>
            <a:endParaRPr lang="en-US" altLang="zh-CN" sz="2400"/>
          </a:p>
        </p:txBody>
      </p:sp>
      <p:sp>
        <p:nvSpPr>
          <p:cNvPr id="233479" name="Rectangle 7"/>
          <p:cNvSpPr>
            <a:spLocks noChangeArrowheads="1"/>
          </p:cNvSpPr>
          <p:nvPr/>
        </p:nvSpPr>
        <p:spPr bwMode="auto">
          <a:xfrm>
            <a:off x="1974850" y="152400"/>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3300"/>
                </a:solidFill>
                <a:ea typeface="楷体_GB2312" charset="0"/>
              </a:rPr>
              <a:t>a</a:t>
            </a:r>
            <a:endParaRPr lang="en-US" altLang="zh-CN" sz="4400" b="1">
              <a:solidFill>
                <a:srgbClr val="FF9999"/>
              </a:solidFill>
              <a:ea typeface="楷体_GB2312" charset="0"/>
            </a:endParaRPr>
          </a:p>
        </p:txBody>
      </p:sp>
      <p:sp>
        <p:nvSpPr>
          <p:cNvPr id="233480" name="Rectangle 8"/>
          <p:cNvSpPr>
            <a:spLocks noChangeArrowheads="1"/>
          </p:cNvSpPr>
          <p:nvPr/>
        </p:nvSpPr>
        <p:spPr bwMode="auto">
          <a:xfrm>
            <a:off x="3702050" y="692150"/>
            <a:ext cx="488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800" b="1">
                <a:solidFill>
                  <a:srgbClr val="800000"/>
                </a:solidFill>
                <a:ea typeface="楷体_GB2312" charset="0"/>
              </a:rPr>
              <a:t>a</a:t>
            </a:r>
            <a:endParaRPr lang="en-US" altLang="zh-CN" sz="4400" b="1">
              <a:solidFill>
                <a:srgbClr val="FF9999"/>
              </a:solidFill>
              <a:ea typeface="楷体_GB2312" charset="0"/>
            </a:endParaRPr>
          </a:p>
        </p:txBody>
      </p:sp>
      <p:sp>
        <p:nvSpPr>
          <p:cNvPr id="233481" name="AutoShape 9"/>
          <p:cNvSpPr>
            <a:spLocks noChangeArrowheads="1"/>
          </p:cNvSpPr>
          <p:nvPr/>
        </p:nvSpPr>
        <p:spPr bwMode="auto">
          <a:xfrm>
            <a:off x="1905000" y="304800"/>
            <a:ext cx="2362200" cy="1219200"/>
          </a:xfrm>
          <a:prstGeom prst="parallelogram">
            <a:avLst>
              <a:gd name="adj" fmla="val 48438"/>
            </a:avLst>
          </a:prstGeom>
          <a:noFill/>
          <a:ln w="31750" cap="sq">
            <a:solidFill>
              <a:srgbClr val="008080"/>
            </a:solidFill>
            <a:miter lim="800000"/>
            <a:headEnd type="none" w="sm" len="sm"/>
            <a:tailEnd type="none" w="sm" len="sm"/>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482" name="Rectangle 10"/>
          <p:cNvSpPr>
            <a:spLocks noChangeArrowheads="1"/>
          </p:cNvSpPr>
          <p:nvPr/>
        </p:nvSpPr>
        <p:spPr bwMode="auto">
          <a:xfrm>
            <a:off x="4267200" y="304800"/>
            <a:ext cx="1524000" cy="1219200"/>
          </a:xfrm>
          <a:prstGeom prst="rect">
            <a:avLst/>
          </a:prstGeom>
          <a:noFill/>
          <a:ln w="31750" cap="sq">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483" name="Rectangle 11"/>
          <p:cNvSpPr>
            <a:spLocks noChangeArrowheads="1"/>
          </p:cNvSpPr>
          <p:nvPr/>
        </p:nvSpPr>
        <p:spPr bwMode="auto">
          <a:xfrm>
            <a:off x="2514600" y="152400"/>
            <a:ext cx="63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3300"/>
                </a:solidFill>
                <a:ea typeface="楷体_GB2312" charset="0"/>
              </a:rPr>
              <a:t>b </a:t>
            </a:r>
            <a:endParaRPr lang="en-US" altLang="zh-CN" sz="4400" b="1">
              <a:solidFill>
                <a:srgbClr val="FFCC99"/>
              </a:solidFill>
              <a:ea typeface="楷体_GB2312" charset="0"/>
            </a:endParaRPr>
          </a:p>
        </p:txBody>
      </p:sp>
      <p:sp>
        <p:nvSpPr>
          <p:cNvPr id="233484" name="Rectangle 12"/>
          <p:cNvSpPr>
            <a:spLocks noChangeArrowheads="1"/>
          </p:cNvSpPr>
          <p:nvPr/>
        </p:nvSpPr>
        <p:spPr bwMode="auto">
          <a:xfrm>
            <a:off x="2514600" y="7620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800000"/>
                </a:solidFill>
                <a:ea typeface="楷体_GB2312" charset="0"/>
              </a:rPr>
              <a:t>b</a:t>
            </a:r>
            <a:endParaRPr lang="en-US" altLang="zh-CN" sz="4400" b="1">
              <a:solidFill>
                <a:srgbClr val="FFCC99"/>
              </a:solidFill>
              <a:ea typeface="楷体_GB2312" charset="0"/>
            </a:endParaRPr>
          </a:p>
        </p:txBody>
      </p:sp>
      <p:sp>
        <p:nvSpPr>
          <p:cNvPr id="233485" name="Rectangle 13"/>
          <p:cNvSpPr>
            <a:spLocks noChangeArrowheads="1"/>
          </p:cNvSpPr>
          <p:nvPr/>
        </p:nvSpPr>
        <p:spPr bwMode="auto">
          <a:xfrm>
            <a:off x="3124200" y="152400"/>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3300"/>
                </a:solidFill>
                <a:ea typeface="楷体_GB2312" charset="0"/>
              </a:rPr>
              <a:t>c</a:t>
            </a:r>
            <a:endParaRPr lang="en-US" altLang="zh-CN" sz="4400" b="1">
              <a:solidFill>
                <a:srgbClr val="FFCC99"/>
              </a:solidFill>
              <a:ea typeface="楷体_GB2312" charset="0"/>
            </a:endParaRPr>
          </a:p>
        </p:txBody>
      </p:sp>
      <p:sp>
        <p:nvSpPr>
          <p:cNvPr id="233486" name="Rectangle 14"/>
          <p:cNvSpPr>
            <a:spLocks noChangeArrowheads="1"/>
          </p:cNvSpPr>
          <p:nvPr/>
        </p:nvSpPr>
        <p:spPr bwMode="auto">
          <a:xfrm>
            <a:off x="1981200" y="762000"/>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800000"/>
                </a:solidFill>
                <a:ea typeface="楷体_GB2312" charset="0"/>
              </a:rPr>
              <a:t>c</a:t>
            </a:r>
            <a:endParaRPr lang="en-US" altLang="zh-CN" sz="4400" b="1">
              <a:solidFill>
                <a:srgbClr val="FFCC99"/>
              </a:solidFill>
              <a:ea typeface="楷体_GB2312" charset="0"/>
            </a:endParaRPr>
          </a:p>
        </p:txBody>
      </p:sp>
      <p:sp>
        <p:nvSpPr>
          <p:cNvPr id="233487" name="Rectangle 15"/>
          <p:cNvSpPr>
            <a:spLocks noChangeArrowheads="1"/>
          </p:cNvSpPr>
          <p:nvPr/>
        </p:nvSpPr>
        <p:spPr bwMode="auto">
          <a:xfrm>
            <a:off x="3657600" y="1524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3300"/>
                </a:solidFill>
                <a:ea typeface="楷体_GB2312" charset="0"/>
              </a:rPr>
              <a:t>d</a:t>
            </a:r>
            <a:endParaRPr lang="en-US" altLang="zh-CN" sz="4400" b="1">
              <a:solidFill>
                <a:srgbClr val="FFCC99"/>
              </a:solidFill>
              <a:ea typeface="楷体_GB2312" charset="0"/>
            </a:endParaRPr>
          </a:p>
        </p:txBody>
      </p:sp>
      <p:sp>
        <p:nvSpPr>
          <p:cNvPr id="233488" name="Rectangle 16"/>
          <p:cNvSpPr>
            <a:spLocks noChangeArrowheads="1"/>
          </p:cNvSpPr>
          <p:nvPr/>
        </p:nvSpPr>
        <p:spPr bwMode="auto">
          <a:xfrm>
            <a:off x="3124200" y="7620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800000"/>
                </a:solidFill>
                <a:ea typeface="楷体_GB2312" charset="0"/>
              </a:rPr>
              <a:t>d</a:t>
            </a:r>
            <a:endParaRPr lang="en-US" altLang="zh-CN" sz="4400" b="1">
              <a:solidFill>
                <a:srgbClr val="FFCC99"/>
              </a:solidFill>
              <a:ea typeface="楷体_GB2312" charset="0"/>
            </a:endParaRPr>
          </a:p>
        </p:txBody>
      </p:sp>
      <p:sp>
        <p:nvSpPr>
          <p:cNvPr id="233489" name="Rectangle 17"/>
          <p:cNvSpPr>
            <a:spLocks noChangeArrowheads="1"/>
          </p:cNvSpPr>
          <p:nvPr/>
        </p:nvSpPr>
        <p:spPr bwMode="auto">
          <a:xfrm>
            <a:off x="4216400" y="152400"/>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3300"/>
                </a:solidFill>
                <a:ea typeface="楷体_GB2312" charset="0"/>
              </a:rPr>
              <a:t>e</a:t>
            </a:r>
            <a:endParaRPr lang="en-US" altLang="zh-CN" sz="4400" b="1">
              <a:solidFill>
                <a:srgbClr val="FFCC99"/>
              </a:solidFill>
              <a:ea typeface="楷体_GB2312" charset="0"/>
            </a:endParaRPr>
          </a:p>
        </p:txBody>
      </p:sp>
      <p:sp>
        <p:nvSpPr>
          <p:cNvPr id="233490" name="Rectangle 18"/>
          <p:cNvSpPr>
            <a:spLocks noChangeArrowheads="1"/>
          </p:cNvSpPr>
          <p:nvPr/>
        </p:nvSpPr>
        <p:spPr bwMode="auto">
          <a:xfrm>
            <a:off x="4267200" y="762000"/>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800000"/>
                </a:solidFill>
                <a:ea typeface="楷体_GB2312" charset="0"/>
              </a:rPr>
              <a:t>e</a:t>
            </a:r>
            <a:endParaRPr lang="en-US" altLang="zh-CN" sz="4400" b="1">
              <a:solidFill>
                <a:srgbClr val="FFCC99"/>
              </a:solidFill>
              <a:ea typeface="楷体_GB2312" charset="0"/>
            </a:endParaRPr>
          </a:p>
        </p:txBody>
      </p:sp>
      <p:sp>
        <p:nvSpPr>
          <p:cNvPr id="233491" name="Rectangle 19"/>
          <p:cNvSpPr>
            <a:spLocks noChangeArrowheads="1"/>
          </p:cNvSpPr>
          <p:nvPr/>
        </p:nvSpPr>
        <p:spPr bwMode="auto">
          <a:xfrm>
            <a:off x="4800600" y="152400"/>
            <a:ext cx="45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4400" b="1">
                <a:solidFill>
                  <a:srgbClr val="FF3300"/>
                </a:solidFill>
                <a:ea typeface="楷体_GB2312" charset="0"/>
              </a:rPr>
              <a:t>f</a:t>
            </a:r>
          </a:p>
        </p:txBody>
      </p:sp>
      <p:sp>
        <p:nvSpPr>
          <p:cNvPr id="233492" name="Rectangle 20"/>
          <p:cNvSpPr>
            <a:spLocks noChangeArrowheads="1"/>
          </p:cNvSpPr>
          <p:nvPr/>
        </p:nvSpPr>
        <p:spPr bwMode="auto">
          <a:xfrm>
            <a:off x="5334000" y="762000"/>
            <a:ext cx="53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4400" b="1">
                <a:solidFill>
                  <a:srgbClr val="800000"/>
                </a:solidFill>
                <a:ea typeface="楷体_GB2312" charset="0"/>
              </a:rPr>
              <a:t>f</a:t>
            </a:r>
          </a:p>
        </p:txBody>
      </p:sp>
      <p:sp>
        <p:nvSpPr>
          <p:cNvPr id="233493" name="Rectangle 21"/>
          <p:cNvSpPr>
            <a:spLocks noChangeArrowheads="1"/>
          </p:cNvSpPr>
          <p:nvPr/>
        </p:nvSpPr>
        <p:spPr bwMode="auto">
          <a:xfrm>
            <a:off x="5257800" y="152400"/>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FF3300"/>
                </a:solidFill>
                <a:ea typeface="楷体_GB2312" charset="0"/>
              </a:rPr>
              <a:t>g</a:t>
            </a:r>
            <a:endParaRPr lang="en-US" altLang="zh-CN" sz="4400" b="1">
              <a:solidFill>
                <a:srgbClr val="FFCC99"/>
              </a:solidFill>
              <a:ea typeface="楷体_GB2312" charset="0"/>
            </a:endParaRPr>
          </a:p>
        </p:txBody>
      </p:sp>
      <p:sp>
        <p:nvSpPr>
          <p:cNvPr id="233494" name="Rectangle 22"/>
          <p:cNvSpPr>
            <a:spLocks noChangeArrowheads="1"/>
          </p:cNvSpPr>
          <p:nvPr/>
        </p:nvSpPr>
        <p:spPr bwMode="auto">
          <a:xfrm>
            <a:off x="4794250" y="762000"/>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400" b="1">
                <a:solidFill>
                  <a:srgbClr val="800000"/>
                </a:solidFill>
                <a:ea typeface="楷体_GB2312" charset="0"/>
              </a:rPr>
              <a:t>g</a:t>
            </a:r>
            <a:endParaRPr lang="en-US" altLang="zh-CN" sz="4400" b="1">
              <a:solidFill>
                <a:srgbClr val="FFCC99"/>
              </a:solidFill>
              <a:ea typeface="楷体_GB2312" charset="0"/>
            </a:endParaRPr>
          </a:p>
        </p:txBody>
      </p:sp>
      <p:sp>
        <p:nvSpPr>
          <p:cNvPr id="233495" name="Text Box 23"/>
          <p:cNvSpPr txBox="1">
            <a:spLocks noChangeArrowheads="1"/>
          </p:cNvSpPr>
          <p:nvPr/>
        </p:nvSpPr>
        <p:spPr bwMode="auto">
          <a:xfrm>
            <a:off x="3962400" y="23622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a</a:t>
            </a:r>
            <a:endParaRPr lang="en-US" altLang="zh-CN" sz="2400"/>
          </a:p>
        </p:txBody>
      </p:sp>
      <p:sp>
        <p:nvSpPr>
          <p:cNvPr id="233496" name="Line 24"/>
          <p:cNvSpPr>
            <a:spLocks noChangeShapeType="1"/>
          </p:cNvSpPr>
          <p:nvPr/>
        </p:nvSpPr>
        <p:spPr bwMode="auto">
          <a:xfrm>
            <a:off x="4343400" y="23622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497" name="Line 25"/>
          <p:cNvSpPr>
            <a:spLocks noChangeShapeType="1"/>
          </p:cNvSpPr>
          <p:nvPr/>
        </p:nvSpPr>
        <p:spPr bwMode="auto">
          <a:xfrm>
            <a:off x="4953000" y="23622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498" name="Line 26"/>
          <p:cNvSpPr>
            <a:spLocks noChangeShapeType="1"/>
          </p:cNvSpPr>
          <p:nvPr/>
        </p:nvSpPr>
        <p:spPr bwMode="auto">
          <a:xfrm>
            <a:off x="3886200" y="1676400"/>
            <a:ext cx="762000" cy="685800"/>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499" name="Text Box 27"/>
          <p:cNvSpPr txBox="1">
            <a:spLocks noChangeArrowheads="1"/>
          </p:cNvSpPr>
          <p:nvPr/>
        </p:nvSpPr>
        <p:spPr bwMode="auto">
          <a:xfrm>
            <a:off x="2209800" y="33528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b</a:t>
            </a:r>
            <a:endParaRPr lang="en-US" altLang="zh-CN" sz="2400"/>
          </a:p>
        </p:txBody>
      </p:sp>
      <p:sp>
        <p:nvSpPr>
          <p:cNvPr id="233500" name="Line 28"/>
          <p:cNvSpPr>
            <a:spLocks noChangeShapeType="1"/>
          </p:cNvSpPr>
          <p:nvPr/>
        </p:nvSpPr>
        <p:spPr bwMode="auto">
          <a:xfrm>
            <a:off x="2590800" y="3352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1" name="Line 29"/>
          <p:cNvSpPr>
            <a:spLocks noChangeShapeType="1"/>
          </p:cNvSpPr>
          <p:nvPr/>
        </p:nvSpPr>
        <p:spPr bwMode="auto">
          <a:xfrm>
            <a:off x="3200400" y="3352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2" name="Line 30"/>
          <p:cNvSpPr>
            <a:spLocks noChangeShapeType="1"/>
          </p:cNvSpPr>
          <p:nvPr/>
        </p:nvSpPr>
        <p:spPr bwMode="auto">
          <a:xfrm flipH="1">
            <a:off x="2895600" y="2743200"/>
            <a:ext cx="1295400" cy="6096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3" name="Text Box 31"/>
          <p:cNvSpPr txBox="1">
            <a:spLocks noChangeArrowheads="1"/>
          </p:cNvSpPr>
          <p:nvPr/>
        </p:nvSpPr>
        <p:spPr bwMode="auto">
          <a:xfrm>
            <a:off x="1219200" y="44958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c</a:t>
            </a:r>
            <a:endParaRPr lang="en-US" altLang="zh-CN" sz="2400"/>
          </a:p>
        </p:txBody>
      </p:sp>
      <p:sp>
        <p:nvSpPr>
          <p:cNvPr id="233504" name="Line 32"/>
          <p:cNvSpPr>
            <a:spLocks noChangeShapeType="1"/>
          </p:cNvSpPr>
          <p:nvPr/>
        </p:nvSpPr>
        <p:spPr bwMode="auto">
          <a:xfrm>
            <a:off x="1600200" y="4495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5" name="Line 33"/>
          <p:cNvSpPr>
            <a:spLocks noChangeShapeType="1"/>
          </p:cNvSpPr>
          <p:nvPr/>
        </p:nvSpPr>
        <p:spPr bwMode="auto">
          <a:xfrm>
            <a:off x="2209800" y="4495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6" name="Line 34"/>
          <p:cNvSpPr>
            <a:spLocks noChangeShapeType="1"/>
          </p:cNvSpPr>
          <p:nvPr/>
        </p:nvSpPr>
        <p:spPr bwMode="auto">
          <a:xfrm flipH="1">
            <a:off x="1905000" y="3733800"/>
            <a:ext cx="533400" cy="7620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7" name="Text Box 35"/>
          <p:cNvSpPr txBox="1">
            <a:spLocks noChangeArrowheads="1"/>
          </p:cNvSpPr>
          <p:nvPr/>
        </p:nvSpPr>
        <p:spPr bwMode="auto">
          <a:xfrm>
            <a:off x="3200400" y="44958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d</a:t>
            </a:r>
            <a:endParaRPr lang="en-US" altLang="zh-CN" sz="2400"/>
          </a:p>
        </p:txBody>
      </p:sp>
      <p:sp>
        <p:nvSpPr>
          <p:cNvPr id="233508" name="Line 36"/>
          <p:cNvSpPr>
            <a:spLocks noChangeShapeType="1"/>
          </p:cNvSpPr>
          <p:nvPr/>
        </p:nvSpPr>
        <p:spPr bwMode="auto">
          <a:xfrm>
            <a:off x="3581400" y="4495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09" name="Line 37"/>
          <p:cNvSpPr>
            <a:spLocks noChangeShapeType="1"/>
          </p:cNvSpPr>
          <p:nvPr/>
        </p:nvSpPr>
        <p:spPr bwMode="auto">
          <a:xfrm>
            <a:off x="4191000" y="4495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0" name="Line 38"/>
          <p:cNvSpPr>
            <a:spLocks noChangeShapeType="1"/>
          </p:cNvSpPr>
          <p:nvPr/>
        </p:nvSpPr>
        <p:spPr bwMode="auto">
          <a:xfrm>
            <a:off x="3352800" y="3657600"/>
            <a:ext cx="533400" cy="8382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1" name="Text Box 39"/>
          <p:cNvSpPr txBox="1">
            <a:spLocks noChangeArrowheads="1"/>
          </p:cNvSpPr>
          <p:nvPr/>
        </p:nvSpPr>
        <p:spPr bwMode="auto">
          <a:xfrm>
            <a:off x="5867400" y="33528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e</a:t>
            </a:r>
            <a:endParaRPr lang="en-US" altLang="zh-CN" sz="2400"/>
          </a:p>
        </p:txBody>
      </p:sp>
      <p:sp>
        <p:nvSpPr>
          <p:cNvPr id="233512" name="Line 40"/>
          <p:cNvSpPr>
            <a:spLocks noChangeShapeType="1"/>
          </p:cNvSpPr>
          <p:nvPr/>
        </p:nvSpPr>
        <p:spPr bwMode="auto">
          <a:xfrm>
            <a:off x="6248400" y="3352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3" name="Line 41"/>
          <p:cNvSpPr>
            <a:spLocks noChangeShapeType="1"/>
          </p:cNvSpPr>
          <p:nvPr/>
        </p:nvSpPr>
        <p:spPr bwMode="auto">
          <a:xfrm>
            <a:off x="6858000" y="3352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4" name="Line 42"/>
          <p:cNvSpPr>
            <a:spLocks noChangeShapeType="1"/>
          </p:cNvSpPr>
          <p:nvPr/>
        </p:nvSpPr>
        <p:spPr bwMode="auto">
          <a:xfrm>
            <a:off x="5181600" y="2667000"/>
            <a:ext cx="1371600" cy="6858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5" name="Text Box 43"/>
          <p:cNvSpPr txBox="1">
            <a:spLocks noChangeArrowheads="1"/>
          </p:cNvSpPr>
          <p:nvPr/>
        </p:nvSpPr>
        <p:spPr bwMode="auto">
          <a:xfrm>
            <a:off x="6858000" y="44958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f</a:t>
            </a:r>
            <a:endParaRPr lang="en-US" altLang="zh-CN" sz="2400"/>
          </a:p>
        </p:txBody>
      </p:sp>
      <p:sp>
        <p:nvSpPr>
          <p:cNvPr id="233516" name="Line 44"/>
          <p:cNvSpPr>
            <a:spLocks noChangeShapeType="1"/>
          </p:cNvSpPr>
          <p:nvPr/>
        </p:nvSpPr>
        <p:spPr bwMode="auto">
          <a:xfrm>
            <a:off x="7239000" y="4495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7" name="Line 45"/>
          <p:cNvSpPr>
            <a:spLocks noChangeShapeType="1"/>
          </p:cNvSpPr>
          <p:nvPr/>
        </p:nvSpPr>
        <p:spPr bwMode="auto">
          <a:xfrm>
            <a:off x="7848600" y="4495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8" name="Line 46"/>
          <p:cNvSpPr>
            <a:spLocks noChangeShapeType="1"/>
          </p:cNvSpPr>
          <p:nvPr/>
        </p:nvSpPr>
        <p:spPr bwMode="auto">
          <a:xfrm>
            <a:off x="7010400" y="3657600"/>
            <a:ext cx="533400" cy="8382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19" name="Text Box 47"/>
          <p:cNvSpPr txBox="1">
            <a:spLocks noChangeArrowheads="1"/>
          </p:cNvSpPr>
          <p:nvPr/>
        </p:nvSpPr>
        <p:spPr bwMode="auto">
          <a:xfrm>
            <a:off x="5867400" y="5638800"/>
            <a:ext cx="1371600" cy="666750"/>
          </a:xfrm>
          <a:prstGeom prst="rect">
            <a:avLst/>
          </a:prstGeom>
          <a:solidFill>
            <a:srgbClr val="CCFFFF">
              <a:alpha val="50000"/>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600" b="1">
                <a:solidFill>
                  <a:srgbClr val="006666"/>
                </a:solidFill>
              </a:rPr>
              <a:t>g</a:t>
            </a:r>
            <a:endParaRPr lang="en-US" altLang="zh-CN" sz="2400"/>
          </a:p>
        </p:txBody>
      </p:sp>
      <p:sp>
        <p:nvSpPr>
          <p:cNvPr id="233520" name="Line 48"/>
          <p:cNvSpPr>
            <a:spLocks noChangeShapeType="1"/>
          </p:cNvSpPr>
          <p:nvPr/>
        </p:nvSpPr>
        <p:spPr bwMode="auto">
          <a:xfrm>
            <a:off x="6248400" y="5638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21" name="Line 49"/>
          <p:cNvSpPr>
            <a:spLocks noChangeShapeType="1"/>
          </p:cNvSpPr>
          <p:nvPr/>
        </p:nvSpPr>
        <p:spPr bwMode="auto">
          <a:xfrm>
            <a:off x="6858000" y="5638800"/>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22" name="Line 50"/>
          <p:cNvSpPr>
            <a:spLocks noChangeShapeType="1"/>
          </p:cNvSpPr>
          <p:nvPr/>
        </p:nvSpPr>
        <p:spPr bwMode="auto">
          <a:xfrm flipH="1">
            <a:off x="6553200" y="4800600"/>
            <a:ext cx="533400" cy="8382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23" name="Text Box 51"/>
          <p:cNvSpPr txBox="1">
            <a:spLocks noChangeArrowheads="1"/>
          </p:cNvSpPr>
          <p:nvPr/>
        </p:nvSpPr>
        <p:spPr bwMode="auto">
          <a:xfrm>
            <a:off x="1196975" y="457200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24" name="Text Box 52"/>
          <p:cNvSpPr txBox="1">
            <a:spLocks noChangeArrowheads="1"/>
          </p:cNvSpPr>
          <p:nvPr/>
        </p:nvSpPr>
        <p:spPr bwMode="auto">
          <a:xfrm>
            <a:off x="2187575" y="457200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25" name="Text Box 53"/>
          <p:cNvSpPr txBox="1">
            <a:spLocks noChangeArrowheads="1"/>
          </p:cNvSpPr>
          <p:nvPr/>
        </p:nvSpPr>
        <p:spPr bwMode="auto">
          <a:xfrm>
            <a:off x="3178175" y="457200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26" name="Text Box 54"/>
          <p:cNvSpPr txBox="1">
            <a:spLocks noChangeArrowheads="1"/>
          </p:cNvSpPr>
          <p:nvPr/>
        </p:nvSpPr>
        <p:spPr bwMode="auto">
          <a:xfrm>
            <a:off x="4168775" y="457200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27" name="Text Box 55"/>
          <p:cNvSpPr txBox="1">
            <a:spLocks noChangeArrowheads="1"/>
          </p:cNvSpPr>
          <p:nvPr/>
        </p:nvSpPr>
        <p:spPr bwMode="auto">
          <a:xfrm>
            <a:off x="5845175" y="34131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28" name="Text Box 56"/>
          <p:cNvSpPr txBox="1">
            <a:spLocks noChangeArrowheads="1"/>
          </p:cNvSpPr>
          <p:nvPr/>
        </p:nvSpPr>
        <p:spPr bwMode="auto">
          <a:xfrm>
            <a:off x="5845175" y="56991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29" name="Text Box 57"/>
          <p:cNvSpPr txBox="1">
            <a:spLocks noChangeArrowheads="1"/>
          </p:cNvSpPr>
          <p:nvPr/>
        </p:nvSpPr>
        <p:spPr bwMode="auto">
          <a:xfrm>
            <a:off x="6835775" y="56991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30" name="Text Box 58"/>
          <p:cNvSpPr txBox="1">
            <a:spLocks noChangeArrowheads="1"/>
          </p:cNvSpPr>
          <p:nvPr/>
        </p:nvSpPr>
        <p:spPr bwMode="auto">
          <a:xfrm>
            <a:off x="7826375" y="4572000"/>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006666"/>
                </a:solidFill>
              </a:rPr>
              <a:t>^</a:t>
            </a:r>
            <a:endParaRPr lang="en-US" altLang="zh-CN" sz="2400"/>
          </a:p>
        </p:txBody>
      </p:sp>
      <p:sp>
        <p:nvSpPr>
          <p:cNvPr id="233531" name="Line 59"/>
          <p:cNvSpPr>
            <a:spLocks noChangeShapeType="1"/>
          </p:cNvSpPr>
          <p:nvPr/>
        </p:nvSpPr>
        <p:spPr bwMode="auto">
          <a:xfrm>
            <a:off x="3124200" y="762000"/>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2" name="Line 60"/>
          <p:cNvSpPr>
            <a:spLocks noChangeShapeType="1"/>
          </p:cNvSpPr>
          <p:nvPr/>
        </p:nvSpPr>
        <p:spPr bwMode="auto">
          <a:xfrm>
            <a:off x="3657600" y="762000"/>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3" name="Line 61"/>
          <p:cNvSpPr>
            <a:spLocks noChangeShapeType="1"/>
          </p:cNvSpPr>
          <p:nvPr/>
        </p:nvSpPr>
        <p:spPr bwMode="auto">
          <a:xfrm>
            <a:off x="4648200" y="762000"/>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4" name="Line 62"/>
          <p:cNvSpPr>
            <a:spLocks noChangeShapeType="1"/>
          </p:cNvSpPr>
          <p:nvPr/>
        </p:nvSpPr>
        <p:spPr bwMode="auto">
          <a:xfrm>
            <a:off x="3200400" y="1676400"/>
            <a:ext cx="685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5" name="Text Box 63"/>
          <p:cNvSpPr txBox="1">
            <a:spLocks noChangeArrowheads="1"/>
          </p:cNvSpPr>
          <p:nvPr/>
        </p:nvSpPr>
        <p:spPr bwMode="auto">
          <a:xfrm>
            <a:off x="6194425" y="228600"/>
            <a:ext cx="203517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Bef>
                <a:spcPct val="50000"/>
              </a:spcBef>
              <a:defRPr/>
            </a:pPr>
            <a:r>
              <a:rPr lang="zh-CN" altLang="en-US" sz="3600">
                <a:solidFill>
                  <a:srgbClr val="FF3300"/>
                </a:solidFill>
                <a:ea typeface="楷体_GB2312" charset="0"/>
              </a:rPr>
              <a:t>先序序列</a:t>
            </a:r>
            <a:r>
              <a:rPr lang="zh-CN" altLang="en-US" sz="3600">
                <a:solidFill>
                  <a:srgbClr val="800000"/>
                </a:solidFill>
                <a:ea typeface="楷体_GB2312" charset="0"/>
              </a:rPr>
              <a:t>中序序列</a:t>
            </a:r>
            <a:endParaRPr lang="zh-CN" altLang="en-US" sz="2400"/>
          </a:p>
        </p:txBody>
      </p:sp>
      <p:sp>
        <p:nvSpPr>
          <p:cNvPr id="233536" name="Line 64"/>
          <p:cNvSpPr>
            <a:spLocks noChangeShapeType="1"/>
          </p:cNvSpPr>
          <p:nvPr/>
        </p:nvSpPr>
        <p:spPr bwMode="auto">
          <a:xfrm>
            <a:off x="1981200" y="1371600"/>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7" name="Line 65"/>
          <p:cNvSpPr>
            <a:spLocks noChangeShapeType="1"/>
          </p:cNvSpPr>
          <p:nvPr/>
        </p:nvSpPr>
        <p:spPr bwMode="auto">
          <a:xfrm>
            <a:off x="3200400" y="1371600"/>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8" name="Line 66"/>
          <p:cNvSpPr>
            <a:spLocks noChangeShapeType="1"/>
          </p:cNvSpPr>
          <p:nvPr/>
        </p:nvSpPr>
        <p:spPr bwMode="auto">
          <a:xfrm>
            <a:off x="4648200" y="1447800"/>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39" name="Line 67"/>
          <p:cNvSpPr>
            <a:spLocks noChangeShapeType="1"/>
          </p:cNvSpPr>
          <p:nvPr/>
        </p:nvSpPr>
        <p:spPr bwMode="auto">
          <a:xfrm>
            <a:off x="5334000" y="457200"/>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3540" name="Line 68"/>
          <p:cNvSpPr>
            <a:spLocks noChangeShapeType="1"/>
          </p:cNvSpPr>
          <p:nvPr/>
        </p:nvSpPr>
        <p:spPr bwMode="auto">
          <a:xfrm>
            <a:off x="4876800" y="990600"/>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checkerboard(down)">
                                      <p:cBhvr>
                                        <p:cTn id="7" dur="500"/>
                                        <p:tgtEl>
                                          <p:spTgt spid="233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33480"/>
                                        </p:tgtEl>
                                        <p:attrNameLst>
                                          <p:attrName>style.visibility</p:attrName>
                                        </p:attrNameLst>
                                      </p:cBhvr>
                                      <p:to>
                                        <p:strVal val="visible"/>
                                      </p:to>
                                    </p:set>
                                    <p:animEffect transition="in" filter="slide(fromLeft)">
                                      <p:cBhvr>
                                        <p:cTn id="12" dur="500"/>
                                        <p:tgtEl>
                                          <p:spTgt spid="233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33534"/>
                                        </p:tgtEl>
                                        <p:attrNameLst>
                                          <p:attrName>style.visibility</p:attrName>
                                        </p:attrNameLst>
                                      </p:cBhvr>
                                      <p:to>
                                        <p:strVal val="visible"/>
                                      </p:to>
                                    </p:set>
                                    <p:anim calcmode="lin" valueType="num">
                                      <p:cBhvr>
                                        <p:cTn id="17" dur="500" fill="hold"/>
                                        <p:tgtEl>
                                          <p:spTgt spid="233534"/>
                                        </p:tgtEl>
                                        <p:attrNameLst>
                                          <p:attrName>ppt_x</p:attrName>
                                        </p:attrNameLst>
                                      </p:cBhvr>
                                      <p:tavLst>
                                        <p:tav tm="0">
                                          <p:val>
                                            <p:strVal val="#ppt_x-#ppt_w/2"/>
                                          </p:val>
                                        </p:tav>
                                        <p:tav tm="100000">
                                          <p:val>
                                            <p:strVal val="#ppt_x"/>
                                          </p:val>
                                        </p:tav>
                                      </p:tavLst>
                                    </p:anim>
                                    <p:anim calcmode="lin" valueType="num">
                                      <p:cBhvr>
                                        <p:cTn id="18" dur="500" fill="hold"/>
                                        <p:tgtEl>
                                          <p:spTgt spid="233534"/>
                                        </p:tgtEl>
                                        <p:attrNameLst>
                                          <p:attrName>ppt_y</p:attrName>
                                        </p:attrNameLst>
                                      </p:cBhvr>
                                      <p:tavLst>
                                        <p:tav tm="0">
                                          <p:val>
                                            <p:strVal val="#ppt_y"/>
                                          </p:val>
                                        </p:tav>
                                        <p:tav tm="100000">
                                          <p:val>
                                            <p:strVal val="#ppt_y"/>
                                          </p:val>
                                        </p:tav>
                                      </p:tavLst>
                                    </p:anim>
                                    <p:anim calcmode="lin" valueType="num">
                                      <p:cBhvr>
                                        <p:cTn id="19" dur="500" fill="hold"/>
                                        <p:tgtEl>
                                          <p:spTgt spid="233534"/>
                                        </p:tgtEl>
                                        <p:attrNameLst>
                                          <p:attrName>ppt_w</p:attrName>
                                        </p:attrNameLst>
                                      </p:cBhvr>
                                      <p:tavLst>
                                        <p:tav tm="0">
                                          <p:val>
                                            <p:fltVal val="0"/>
                                          </p:val>
                                        </p:tav>
                                        <p:tav tm="100000">
                                          <p:val>
                                            <p:strVal val="#ppt_w"/>
                                          </p:val>
                                        </p:tav>
                                      </p:tavLst>
                                    </p:anim>
                                    <p:anim calcmode="lin" valueType="num">
                                      <p:cBhvr>
                                        <p:cTn id="20" dur="500" fill="hold"/>
                                        <p:tgtEl>
                                          <p:spTgt spid="233534"/>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233498"/>
                                        </p:tgtEl>
                                        <p:attrNameLst>
                                          <p:attrName>style.visibility</p:attrName>
                                        </p:attrNameLst>
                                      </p:cBhvr>
                                      <p:to>
                                        <p:strVal val="visible"/>
                                      </p:to>
                                    </p:set>
                                    <p:anim calcmode="lin" valueType="num">
                                      <p:cBhvr>
                                        <p:cTn id="24" dur="500" fill="hold"/>
                                        <p:tgtEl>
                                          <p:spTgt spid="233498"/>
                                        </p:tgtEl>
                                        <p:attrNameLst>
                                          <p:attrName>ppt_x</p:attrName>
                                        </p:attrNameLst>
                                      </p:cBhvr>
                                      <p:tavLst>
                                        <p:tav tm="0">
                                          <p:val>
                                            <p:strVal val="#ppt_x-#ppt_w/2"/>
                                          </p:val>
                                        </p:tav>
                                        <p:tav tm="100000">
                                          <p:val>
                                            <p:strVal val="#ppt_x"/>
                                          </p:val>
                                        </p:tav>
                                      </p:tavLst>
                                    </p:anim>
                                    <p:anim calcmode="lin" valueType="num">
                                      <p:cBhvr>
                                        <p:cTn id="25" dur="500" fill="hold"/>
                                        <p:tgtEl>
                                          <p:spTgt spid="233498"/>
                                        </p:tgtEl>
                                        <p:attrNameLst>
                                          <p:attrName>ppt_y</p:attrName>
                                        </p:attrNameLst>
                                      </p:cBhvr>
                                      <p:tavLst>
                                        <p:tav tm="0">
                                          <p:val>
                                            <p:strVal val="#ppt_y"/>
                                          </p:val>
                                        </p:tav>
                                        <p:tav tm="100000">
                                          <p:val>
                                            <p:strVal val="#ppt_y"/>
                                          </p:val>
                                        </p:tav>
                                      </p:tavLst>
                                    </p:anim>
                                    <p:anim calcmode="lin" valueType="num">
                                      <p:cBhvr>
                                        <p:cTn id="26" dur="500" fill="hold"/>
                                        <p:tgtEl>
                                          <p:spTgt spid="233498"/>
                                        </p:tgtEl>
                                        <p:attrNameLst>
                                          <p:attrName>ppt_w</p:attrName>
                                        </p:attrNameLst>
                                      </p:cBhvr>
                                      <p:tavLst>
                                        <p:tav tm="0">
                                          <p:val>
                                            <p:fltVal val="0"/>
                                          </p:val>
                                        </p:tav>
                                        <p:tav tm="100000">
                                          <p:val>
                                            <p:strVal val="#ppt_w"/>
                                          </p:val>
                                        </p:tav>
                                      </p:tavLst>
                                    </p:anim>
                                    <p:anim calcmode="lin" valueType="num">
                                      <p:cBhvr>
                                        <p:cTn id="27" dur="500" fill="hold"/>
                                        <p:tgtEl>
                                          <p:spTgt spid="233498"/>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233495"/>
                                        </p:tgtEl>
                                        <p:attrNameLst>
                                          <p:attrName>style.visibility</p:attrName>
                                        </p:attrNameLst>
                                      </p:cBhvr>
                                      <p:to>
                                        <p:strVal val="visible"/>
                                      </p:to>
                                    </p:set>
                                    <p:anim calcmode="lin" valueType="num">
                                      <p:cBhvr>
                                        <p:cTn id="31" dur="500" fill="hold"/>
                                        <p:tgtEl>
                                          <p:spTgt spid="233495"/>
                                        </p:tgtEl>
                                        <p:attrNameLst>
                                          <p:attrName>ppt_x</p:attrName>
                                        </p:attrNameLst>
                                      </p:cBhvr>
                                      <p:tavLst>
                                        <p:tav tm="0">
                                          <p:val>
                                            <p:strVal val="#ppt_x"/>
                                          </p:val>
                                        </p:tav>
                                        <p:tav tm="100000">
                                          <p:val>
                                            <p:strVal val="#ppt_x"/>
                                          </p:val>
                                        </p:tav>
                                      </p:tavLst>
                                    </p:anim>
                                    <p:anim calcmode="lin" valueType="num">
                                      <p:cBhvr>
                                        <p:cTn id="32" dur="500" fill="hold"/>
                                        <p:tgtEl>
                                          <p:spTgt spid="233495"/>
                                        </p:tgtEl>
                                        <p:attrNameLst>
                                          <p:attrName>ppt_y</p:attrName>
                                        </p:attrNameLst>
                                      </p:cBhvr>
                                      <p:tavLst>
                                        <p:tav tm="0">
                                          <p:val>
                                            <p:strVal val="#ppt_y-#ppt_h/2"/>
                                          </p:val>
                                        </p:tav>
                                        <p:tav tm="100000">
                                          <p:val>
                                            <p:strVal val="#ppt_y"/>
                                          </p:val>
                                        </p:tav>
                                      </p:tavLst>
                                    </p:anim>
                                    <p:anim calcmode="lin" valueType="num">
                                      <p:cBhvr>
                                        <p:cTn id="33" dur="500" fill="hold"/>
                                        <p:tgtEl>
                                          <p:spTgt spid="233495"/>
                                        </p:tgtEl>
                                        <p:attrNameLst>
                                          <p:attrName>ppt_w</p:attrName>
                                        </p:attrNameLst>
                                      </p:cBhvr>
                                      <p:tavLst>
                                        <p:tav tm="0">
                                          <p:val>
                                            <p:strVal val="#ppt_w"/>
                                          </p:val>
                                        </p:tav>
                                        <p:tav tm="100000">
                                          <p:val>
                                            <p:strVal val="#ppt_w"/>
                                          </p:val>
                                        </p:tav>
                                      </p:tavLst>
                                    </p:anim>
                                    <p:anim calcmode="lin" valueType="num">
                                      <p:cBhvr>
                                        <p:cTn id="34" dur="500" fill="hold"/>
                                        <p:tgtEl>
                                          <p:spTgt spid="23349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17" presetClass="entr" presetSubtype="1" fill="hold" nodeType="afterEffect">
                                  <p:stCondLst>
                                    <p:cond delay="0"/>
                                  </p:stCondLst>
                                  <p:childTnLst>
                                    <p:set>
                                      <p:cBhvr>
                                        <p:cTn id="37" dur="1" fill="hold">
                                          <p:stCondLst>
                                            <p:cond delay="0"/>
                                          </p:stCondLst>
                                        </p:cTn>
                                        <p:tgtEl>
                                          <p:spTgt spid="233496"/>
                                        </p:tgtEl>
                                        <p:attrNameLst>
                                          <p:attrName>style.visibility</p:attrName>
                                        </p:attrNameLst>
                                      </p:cBhvr>
                                      <p:to>
                                        <p:strVal val="visible"/>
                                      </p:to>
                                    </p:set>
                                    <p:anim calcmode="lin" valueType="num">
                                      <p:cBhvr>
                                        <p:cTn id="38" dur="500" fill="hold"/>
                                        <p:tgtEl>
                                          <p:spTgt spid="233496"/>
                                        </p:tgtEl>
                                        <p:attrNameLst>
                                          <p:attrName>ppt_x</p:attrName>
                                        </p:attrNameLst>
                                      </p:cBhvr>
                                      <p:tavLst>
                                        <p:tav tm="0">
                                          <p:val>
                                            <p:strVal val="#ppt_x"/>
                                          </p:val>
                                        </p:tav>
                                        <p:tav tm="100000">
                                          <p:val>
                                            <p:strVal val="#ppt_x"/>
                                          </p:val>
                                        </p:tav>
                                      </p:tavLst>
                                    </p:anim>
                                    <p:anim calcmode="lin" valueType="num">
                                      <p:cBhvr>
                                        <p:cTn id="39" dur="500" fill="hold"/>
                                        <p:tgtEl>
                                          <p:spTgt spid="233496"/>
                                        </p:tgtEl>
                                        <p:attrNameLst>
                                          <p:attrName>ppt_y</p:attrName>
                                        </p:attrNameLst>
                                      </p:cBhvr>
                                      <p:tavLst>
                                        <p:tav tm="0">
                                          <p:val>
                                            <p:strVal val="#ppt_y-#ppt_h/2"/>
                                          </p:val>
                                        </p:tav>
                                        <p:tav tm="100000">
                                          <p:val>
                                            <p:strVal val="#ppt_y"/>
                                          </p:val>
                                        </p:tav>
                                      </p:tavLst>
                                    </p:anim>
                                    <p:anim calcmode="lin" valueType="num">
                                      <p:cBhvr>
                                        <p:cTn id="40" dur="500" fill="hold"/>
                                        <p:tgtEl>
                                          <p:spTgt spid="233496"/>
                                        </p:tgtEl>
                                        <p:attrNameLst>
                                          <p:attrName>ppt_w</p:attrName>
                                        </p:attrNameLst>
                                      </p:cBhvr>
                                      <p:tavLst>
                                        <p:tav tm="0">
                                          <p:val>
                                            <p:strVal val="#ppt_w"/>
                                          </p:val>
                                        </p:tav>
                                        <p:tav tm="100000">
                                          <p:val>
                                            <p:strVal val="#ppt_w"/>
                                          </p:val>
                                        </p:tav>
                                      </p:tavLst>
                                    </p:anim>
                                    <p:anim calcmode="lin" valueType="num">
                                      <p:cBhvr>
                                        <p:cTn id="41" dur="500" fill="hold"/>
                                        <p:tgtEl>
                                          <p:spTgt spid="233496"/>
                                        </p:tgtEl>
                                        <p:attrNameLst>
                                          <p:attrName>ppt_h</p:attrName>
                                        </p:attrNameLst>
                                      </p:cBhvr>
                                      <p:tavLst>
                                        <p:tav tm="0">
                                          <p:val>
                                            <p:fltVal val="0"/>
                                          </p:val>
                                        </p:tav>
                                        <p:tav tm="100000">
                                          <p:val>
                                            <p:strVal val="#ppt_h"/>
                                          </p:val>
                                        </p:tav>
                                      </p:tavLst>
                                    </p:anim>
                                  </p:childTnLst>
                                </p:cTn>
                              </p:par>
                            </p:childTnLst>
                          </p:cTn>
                        </p:par>
                        <p:par>
                          <p:cTn id="42" fill="hold" nodeType="afterGroup">
                            <p:stCondLst>
                              <p:cond delay="2000"/>
                            </p:stCondLst>
                            <p:childTnLst>
                              <p:par>
                                <p:cTn id="43" presetID="17" presetClass="entr" presetSubtype="1" fill="hold" nodeType="afterEffect">
                                  <p:stCondLst>
                                    <p:cond delay="0"/>
                                  </p:stCondLst>
                                  <p:childTnLst>
                                    <p:set>
                                      <p:cBhvr>
                                        <p:cTn id="44" dur="1" fill="hold">
                                          <p:stCondLst>
                                            <p:cond delay="0"/>
                                          </p:stCondLst>
                                        </p:cTn>
                                        <p:tgtEl>
                                          <p:spTgt spid="233497"/>
                                        </p:tgtEl>
                                        <p:attrNameLst>
                                          <p:attrName>style.visibility</p:attrName>
                                        </p:attrNameLst>
                                      </p:cBhvr>
                                      <p:to>
                                        <p:strVal val="visible"/>
                                      </p:to>
                                    </p:set>
                                    <p:anim calcmode="lin" valueType="num">
                                      <p:cBhvr>
                                        <p:cTn id="45" dur="500" fill="hold"/>
                                        <p:tgtEl>
                                          <p:spTgt spid="233497"/>
                                        </p:tgtEl>
                                        <p:attrNameLst>
                                          <p:attrName>ppt_x</p:attrName>
                                        </p:attrNameLst>
                                      </p:cBhvr>
                                      <p:tavLst>
                                        <p:tav tm="0">
                                          <p:val>
                                            <p:strVal val="#ppt_x"/>
                                          </p:val>
                                        </p:tav>
                                        <p:tav tm="100000">
                                          <p:val>
                                            <p:strVal val="#ppt_x"/>
                                          </p:val>
                                        </p:tav>
                                      </p:tavLst>
                                    </p:anim>
                                    <p:anim calcmode="lin" valueType="num">
                                      <p:cBhvr>
                                        <p:cTn id="46" dur="500" fill="hold"/>
                                        <p:tgtEl>
                                          <p:spTgt spid="233497"/>
                                        </p:tgtEl>
                                        <p:attrNameLst>
                                          <p:attrName>ppt_y</p:attrName>
                                        </p:attrNameLst>
                                      </p:cBhvr>
                                      <p:tavLst>
                                        <p:tav tm="0">
                                          <p:val>
                                            <p:strVal val="#ppt_y-#ppt_h/2"/>
                                          </p:val>
                                        </p:tav>
                                        <p:tav tm="100000">
                                          <p:val>
                                            <p:strVal val="#ppt_y"/>
                                          </p:val>
                                        </p:tav>
                                      </p:tavLst>
                                    </p:anim>
                                    <p:anim calcmode="lin" valueType="num">
                                      <p:cBhvr>
                                        <p:cTn id="47" dur="500" fill="hold"/>
                                        <p:tgtEl>
                                          <p:spTgt spid="233497"/>
                                        </p:tgtEl>
                                        <p:attrNameLst>
                                          <p:attrName>ppt_w</p:attrName>
                                        </p:attrNameLst>
                                      </p:cBhvr>
                                      <p:tavLst>
                                        <p:tav tm="0">
                                          <p:val>
                                            <p:strVal val="#ppt_w"/>
                                          </p:val>
                                        </p:tav>
                                        <p:tav tm="100000">
                                          <p:val>
                                            <p:strVal val="#ppt_w"/>
                                          </p:val>
                                        </p:tav>
                                      </p:tavLst>
                                    </p:anim>
                                    <p:anim calcmode="lin" valueType="num">
                                      <p:cBhvr>
                                        <p:cTn id="48" dur="500" fill="hold"/>
                                        <p:tgtEl>
                                          <p:spTgt spid="233497"/>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233481"/>
                                        </p:tgtEl>
                                        <p:attrNameLst>
                                          <p:attrName>style.visibility</p:attrName>
                                        </p:attrNameLst>
                                      </p:cBhvr>
                                      <p:to>
                                        <p:strVal val="visible"/>
                                      </p:to>
                                    </p:set>
                                    <p:anim calcmode="lin" valueType="num">
                                      <p:cBhvr>
                                        <p:cTn id="53" dur="500" fill="hold"/>
                                        <p:tgtEl>
                                          <p:spTgt spid="233481"/>
                                        </p:tgtEl>
                                        <p:attrNameLst>
                                          <p:attrName>ppt_x</p:attrName>
                                        </p:attrNameLst>
                                      </p:cBhvr>
                                      <p:tavLst>
                                        <p:tav tm="0">
                                          <p:val>
                                            <p:strVal val="#ppt_x-#ppt_w/2"/>
                                          </p:val>
                                        </p:tav>
                                        <p:tav tm="100000">
                                          <p:val>
                                            <p:strVal val="#ppt_x"/>
                                          </p:val>
                                        </p:tav>
                                      </p:tavLst>
                                    </p:anim>
                                    <p:anim calcmode="lin" valueType="num">
                                      <p:cBhvr>
                                        <p:cTn id="54" dur="500" fill="hold"/>
                                        <p:tgtEl>
                                          <p:spTgt spid="233481"/>
                                        </p:tgtEl>
                                        <p:attrNameLst>
                                          <p:attrName>ppt_y</p:attrName>
                                        </p:attrNameLst>
                                      </p:cBhvr>
                                      <p:tavLst>
                                        <p:tav tm="0">
                                          <p:val>
                                            <p:strVal val="#ppt_y"/>
                                          </p:val>
                                        </p:tav>
                                        <p:tav tm="100000">
                                          <p:val>
                                            <p:strVal val="#ppt_y"/>
                                          </p:val>
                                        </p:tav>
                                      </p:tavLst>
                                    </p:anim>
                                    <p:anim calcmode="lin" valueType="num">
                                      <p:cBhvr>
                                        <p:cTn id="55" dur="500" fill="hold"/>
                                        <p:tgtEl>
                                          <p:spTgt spid="233481"/>
                                        </p:tgtEl>
                                        <p:attrNameLst>
                                          <p:attrName>ppt_w</p:attrName>
                                        </p:attrNameLst>
                                      </p:cBhvr>
                                      <p:tavLst>
                                        <p:tav tm="0">
                                          <p:val>
                                            <p:fltVal val="0"/>
                                          </p:val>
                                        </p:tav>
                                        <p:tav tm="100000">
                                          <p:val>
                                            <p:strVal val="#ppt_w"/>
                                          </p:val>
                                        </p:tav>
                                      </p:tavLst>
                                    </p:anim>
                                    <p:anim calcmode="lin" valueType="num">
                                      <p:cBhvr>
                                        <p:cTn id="56" dur="500" fill="hold"/>
                                        <p:tgtEl>
                                          <p:spTgt spid="233481"/>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233482"/>
                                        </p:tgtEl>
                                        <p:attrNameLst>
                                          <p:attrName>style.visibility</p:attrName>
                                        </p:attrNameLst>
                                      </p:cBhvr>
                                      <p:to>
                                        <p:strVal val="visible"/>
                                      </p:to>
                                    </p:set>
                                    <p:anim calcmode="lin" valueType="num">
                                      <p:cBhvr>
                                        <p:cTn id="61" dur="500" fill="hold"/>
                                        <p:tgtEl>
                                          <p:spTgt spid="233482"/>
                                        </p:tgtEl>
                                        <p:attrNameLst>
                                          <p:attrName>ppt_x</p:attrName>
                                        </p:attrNameLst>
                                      </p:cBhvr>
                                      <p:tavLst>
                                        <p:tav tm="0">
                                          <p:val>
                                            <p:strVal val="#ppt_x-#ppt_w/2"/>
                                          </p:val>
                                        </p:tav>
                                        <p:tav tm="100000">
                                          <p:val>
                                            <p:strVal val="#ppt_x"/>
                                          </p:val>
                                        </p:tav>
                                      </p:tavLst>
                                    </p:anim>
                                    <p:anim calcmode="lin" valueType="num">
                                      <p:cBhvr>
                                        <p:cTn id="62" dur="500" fill="hold"/>
                                        <p:tgtEl>
                                          <p:spTgt spid="233482"/>
                                        </p:tgtEl>
                                        <p:attrNameLst>
                                          <p:attrName>ppt_y</p:attrName>
                                        </p:attrNameLst>
                                      </p:cBhvr>
                                      <p:tavLst>
                                        <p:tav tm="0">
                                          <p:val>
                                            <p:strVal val="#ppt_y"/>
                                          </p:val>
                                        </p:tav>
                                        <p:tav tm="100000">
                                          <p:val>
                                            <p:strVal val="#ppt_y"/>
                                          </p:val>
                                        </p:tav>
                                      </p:tavLst>
                                    </p:anim>
                                    <p:anim calcmode="lin" valueType="num">
                                      <p:cBhvr>
                                        <p:cTn id="63" dur="500" fill="hold"/>
                                        <p:tgtEl>
                                          <p:spTgt spid="233482"/>
                                        </p:tgtEl>
                                        <p:attrNameLst>
                                          <p:attrName>ppt_w</p:attrName>
                                        </p:attrNameLst>
                                      </p:cBhvr>
                                      <p:tavLst>
                                        <p:tav tm="0">
                                          <p:val>
                                            <p:fltVal val="0"/>
                                          </p:val>
                                        </p:tav>
                                        <p:tav tm="100000">
                                          <p:val>
                                            <p:strVal val="#ppt_w"/>
                                          </p:val>
                                        </p:tav>
                                      </p:tavLst>
                                    </p:anim>
                                    <p:anim calcmode="lin" valueType="num">
                                      <p:cBhvr>
                                        <p:cTn id="64" dur="500" fill="hold"/>
                                        <p:tgtEl>
                                          <p:spTgt spid="233482"/>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233483"/>
                                        </p:tgtEl>
                                        <p:attrNameLst>
                                          <p:attrName>style.visibility</p:attrName>
                                        </p:attrNameLst>
                                      </p:cBhvr>
                                      <p:to>
                                        <p:strVal val="visible"/>
                                      </p:to>
                                    </p:set>
                                    <p:animEffect transition="in" filter="checkerboard(down)">
                                      <p:cBhvr>
                                        <p:cTn id="69" dur="500"/>
                                        <p:tgtEl>
                                          <p:spTgt spid="23348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233484"/>
                                        </p:tgtEl>
                                        <p:attrNameLst>
                                          <p:attrName>style.visibility</p:attrName>
                                        </p:attrNameLst>
                                      </p:cBhvr>
                                      <p:to>
                                        <p:strVal val="visible"/>
                                      </p:to>
                                    </p:set>
                                    <p:animEffect transition="in" filter="slide(fromLeft)">
                                      <p:cBhvr>
                                        <p:cTn id="74" dur="500"/>
                                        <p:tgtEl>
                                          <p:spTgt spid="23348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nodeType="clickEffect">
                                  <p:stCondLst>
                                    <p:cond delay="0"/>
                                  </p:stCondLst>
                                  <p:childTnLst>
                                    <p:set>
                                      <p:cBhvr>
                                        <p:cTn id="78" dur="1" fill="hold">
                                          <p:stCondLst>
                                            <p:cond delay="0"/>
                                          </p:stCondLst>
                                        </p:cTn>
                                        <p:tgtEl>
                                          <p:spTgt spid="233502"/>
                                        </p:tgtEl>
                                        <p:attrNameLst>
                                          <p:attrName>style.visibility</p:attrName>
                                        </p:attrNameLst>
                                      </p:cBhvr>
                                      <p:to>
                                        <p:strVal val="visible"/>
                                      </p:to>
                                    </p:set>
                                    <p:anim calcmode="lin" valueType="num">
                                      <p:cBhvr>
                                        <p:cTn id="79" dur="500" fill="hold"/>
                                        <p:tgtEl>
                                          <p:spTgt spid="233502"/>
                                        </p:tgtEl>
                                        <p:attrNameLst>
                                          <p:attrName>ppt_x</p:attrName>
                                        </p:attrNameLst>
                                      </p:cBhvr>
                                      <p:tavLst>
                                        <p:tav tm="0">
                                          <p:val>
                                            <p:strVal val="#ppt_x"/>
                                          </p:val>
                                        </p:tav>
                                        <p:tav tm="100000">
                                          <p:val>
                                            <p:strVal val="#ppt_x"/>
                                          </p:val>
                                        </p:tav>
                                      </p:tavLst>
                                    </p:anim>
                                    <p:anim calcmode="lin" valueType="num">
                                      <p:cBhvr>
                                        <p:cTn id="80" dur="500" fill="hold"/>
                                        <p:tgtEl>
                                          <p:spTgt spid="233502"/>
                                        </p:tgtEl>
                                        <p:attrNameLst>
                                          <p:attrName>ppt_y</p:attrName>
                                        </p:attrNameLst>
                                      </p:cBhvr>
                                      <p:tavLst>
                                        <p:tav tm="0">
                                          <p:val>
                                            <p:strVal val="#ppt_y-#ppt_h/2"/>
                                          </p:val>
                                        </p:tav>
                                        <p:tav tm="100000">
                                          <p:val>
                                            <p:strVal val="#ppt_y"/>
                                          </p:val>
                                        </p:tav>
                                      </p:tavLst>
                                    </p:anim>
                                    <p:anim calcmode="lin" valueType="num">
                                      <p:cBhvr>
                                        <p:cTn id="81" dur="500" fill="hold"/>
                                        <p:tgtEl>
                                          <p:spTgt spid="233502"/>
                                        </p:tgtEl>
                                        <p:attrNameLst>
                                          <p:attrName>ppt_w</p:attrName>
                                        </p:attrNameLst>
                                      </p:cBhvr>
                                      <p:tavLst>
                                        <p:tav tm="0">
                                          <p:val>
                                            <p:strVal val="#ppt_w"/>
                                          </p:val>
                                        </p:tav>
                                        <p:tav tm="100000">
                                          <p:val>
                                            <p:strVal val="#ppt_w"/>
                                          </p:val>
                                        </p:tav>
                                      </p:tavLst>
                                    </p:anim>
                                    <p:anim calcmode="lin" valueType="num">
                                      <p:cBhvr>
                                        <p:cTn id="82" dur="500" fill="hold"/>
                                        <p:tgtEl>
                                          <p:spTgt spid="233502"/>
                                        </p:tgtEl>
                                        <p:attrNameLst>
                                          <p:attrName>ppt_h</p:attrName>
                                        </p:attrNameLst>
                                      </p:cBhvr>
                                      <p:tavLst>
                                        <p:tav tm="0">
                                          <p:val>
                                            <p:fltVal val="0"/>
                                          </p:val>
                                        </p:tav>
                                        <p:tav tm="100000">
                                          <p:val>
                                            <p:strVal val="#ppt_h"/>
                                          </p:val>
                                        </p:tav>
                                      </p:tavLst>
                                    </p:anim>
                                  </p:childTnLst>
                                </p:cTn>
                              </p:par>
                            </p:childTnLst>
                          </p:cTn>
                        </p:par>
                        <p:par>
                          <p:cTn id="83" fill="hold" nodeType="afterGroup">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233499"/>
                                        </p:tgtEl>
                                        <p:attrNameLst>
                                          <p:attrName>style.visibility</p:attrName>
                                        </p:attrNameLst>
                                      </p:cBhvr>
                                      <p:to>
                                        <p:strVal val="visible"/>
                                      </p:to>
                                    </p:set>
                                    <p:anim calcmode="lin" valueType="num">
                                      <p:cBhvr>
                                        <p:cTn id="86" dur="500" fill="hold"/>
                                        <p:tgtEl>
                                          <p:spTgt spid="233499"/>
                                        </p:tgtEl>
                                        <p:attrNameLst>
                                          <p:attrName>ppt_x</p:attrName>
                                        </p:attrNameLst>
                                      </p:cBhvr>
                                      <p:tavLst>
                                        <p:tav tm="0">
                                          <p:val>
                                            <p:strVal val="#ppt_x"/>
                                          </p:val>
                                        </p:tav>
                                        <p:tav tm="100000">
                                          <p:val>
                                            <p:strVal val="#ppt_x"/>
                                          </p:val>
                                        </p:tav>
                                      </p:tavLst>
                                    </p:anim>
                                    <p:anim calcmode="lin" valueType="num">
                                      <p:cBhvr>
                                        <p:cTn id="87" dur="500" fill="hold"/>
                                        <p:tgtEl>
                                          <p:spTgt spid="233499"/>
                                        </p:tgtEl>
                                        <p:attrNameLst>
                                          <p:attrName>ppt_y</p:attrName>
                                        </p:attrNameLst>
                                      </p:cBhvr>
                                      <p:tavLst>
                                        <p:tav tm="0">
                                          <p:val>
                                            <p:strVal val="#ppt_y-#ppt_h/2"/>
                                          </p:val>
                                        </p:tav>
                                        <p:tav tm="100000">
                                          <p:val>
                                            <p:strVal val="#ppt_y"/>
                                          </p:val>
                                        </p:tav>
                                      </p:tavLst>
                                    </p:anim>
                                    <p:anim calcmode="lin" valueType="num">
                                      <p:cBhvr>
                                        <p:cTn id="88" dur="500" fill="hold"/>
                                        <p:tgtEl>
                                          <p:spTgt spid="233499"/>
                                        </p:tgtEl>
                                        <p:attrNameLst>
                                          <p:attrName>ppt_w</p:attrName>
                                        </p:attrNameLst>
                                      </p:cBhvr>
                                      <p:tavLst>
                                        <p:tav tm="0">
                                          <p:val>
                                            <p:strVal val="#ppt_w"/>
                                          </p:val>
                                        </p:tav>
                                        <p:tav tm="100000">
                                          <p:val>
                                            <p:strVal val="#ppt_w"/>
                                          </p:val>
                                        </p:tav>
                                      </p:tavLst>
                                    </p:anim>
                                    <p:anim calcmode="lin" valueType="num">
                                      <p:cBhvr>
                                        <p:cTn id="89" dur="500" fill="hold"/>
                                        <p:tgtEl>
                                          <p:spTgt spid="233499"/>
                                        </p:tgtEl>
                                        <p:attrNameLst>
                                          <p:attrName>ppt_h</p:attrName>
                                        </p:attrNameLst>
                                      </p:cBhvr>
                                      <p:tavLst>
                                        <p:tav tm="0">
                                          <p:val>
                                            <p:fltVal val="0"/>
                                          </p:val>
                                        </p:tav>
                                        <p:tav tm="100000">
                                          <p:val>
                                            <p:strVal val="#ppt_h"/>
                                          </p:val>
                                        </p:tav>
                                      </p:tavLst>
                                    </p:anim>
                                  </p:childTnLst>
                                </p:cTn>
                              </p:par>
                            </p:childTnLst>
                          </p:cTn>
                        </p:par>
                        <p:par>
                          <p:cTn id="90" fill="hold" nodeType="afterGroup">
                            <p:stCondLst>
                              <p:cond delay="1000"/>
                            </p:stCondLst>
                            <p:childTnLst>
                              <p:par>
                                <p:cTn id="91" presetID="17" presetClass="entr" presetSubtype="1" fill="hold" nodeType="afterEffect">
                                  <p:stCondLst>
                                    <p:cond delay="0"/>
                                  </p:stCondLst>
                                  <p:childTnLst>
                                    <p:set>
                                      <p:cBhvr>
                                        <p:cTn id="92" dur="1" fill="hold">
                                          <p:stCondLst>
                                            <p:cond delay="0"/>
                                          </p:stCondLst>
                                        </p:cTn>
                                        <p:tgtEl>
                                          <p:spTgt spid="233500"/>
                                        </p:tgtEl>
                                        <p:attrNameLst>
                                          <p:attrName>style.visibility</p:attrName>
                                        </p:attrNameLst>
                                      </p:cBhvr>
                                      <p:to>
                                        <p:strVal val="visible"/>
                                      </p:to>
                                    </p:set>
                                    <p:anim calcmode="lin" valueType="num">
                                      <p:cBhvr>
                                        <p:cTn id="93" dur="500" fill="hold"/>
                                        <p:tgtEl>
                                          <p:spTgt spid="233500"/>
                                        </p:tgtEl>
                                        <p:attrNameLst>
                                          <p:attrName>ppt_x</p:attrName>
                                        </p:attrNameLst>
                                      </p:cBhvr>
                                      <p:tavLst>
                                        <p:tav tm="0">
                                          <p:val>
                                            <p:strVal val="#ppt_x"/>
                                          </p:val>
                                        </p:tav>
                                        <p:tav tm="100000">
                                          <p:val>
                                            <p:strVal val="#ppt_x"/>
                                          </p:val>
                                        </p:tav>
                                      </p:tavLst>
                                    </p:anim>
                                    <p:anim calcmode="lin" valueType="num">
                                      <p:cBhvr>
                                        <p:cTn id="94" dur="500" fill="hold"/>
                                        <p:tgtEl>
                                          <p:spTgt spid="233500"/>
                                        </p:tgtEl>
                                        <p:attrNameLst>
                                          <p:attrName>ppt_y</p:attrName>
                                        </p:attrNameLst>
                                      </p:cBhvr>
                                      <p:tavLst>
                                        <p:tav tm="0">
                                          <p:val>
                                            <p:strVal val="#ppt_y-#ppt_h/2"/>
                                          </p:val>
                                        </p:tav>
                                        <p:tav tm="100000">
                                          <p:val>
                                            <p:strVal val="#ppt_y"/>
                                          </p:val>
                                        </p:tav>
                                      </p:tavLst>
                                    </p:anim>
                                    <p:anim calcmode="lin" valueType="num">
                                      <p:cBhvr>
                                        <p:cTn id="95" dur="500" fill="hold"/>
                                        <p:tgtEl>
                                          <p:spTgt spid="233500"/>
                                        </p:tgtEl>
                                        <p:attrNameLst>
                                          <p:attrName>ppt_w</p:attrName>
                                        </p:attrNameLst>
                                      </p:cBhvr>
                                      <p:tavLst>
                                        <p:tav tm="0">
                                          <p:val>
                                            <p:strVal val="#ppt_w"/>
                                          </p:val>
                                        </p:tav>
                                        <p:tav tm="100000">
                                          <p:val>
                                            <p:strVal val="#ppt_w"/>
                                          </p:val>
                                        </p:tav>
                                      </p:tavLst>
                                    </p:anim>
                                    <p:anim calcmode="lin" valueType="num">
                                      <p:cBhvr>
                                        <p:cTn id="96" dur="500" fill="hold"/>
                                        <p:tgtEl>
                                          <p:spTgt spid="233500"/>
                                        </p:tgtEl>
                                        <p:attrNameLst>
                                          <p:attrName>ppt_h</p:attrName>
                                        </p:attrNameLst>
                                      </p:cBhvr>
                                      <p:tavLst>
                                        <p:tav tm="0">
                                          <p:val>
                                            <p:fltVal val="0"/>
                                          </p:val>
                                        </p:tav>
                                        <p:tav tm="100000">
                                          <p:val>
                                            <p:strVal val="#ppt_h"/>
                                          </p:val>
                                        </p:tav>
                                      </p:tavLst>
                                    </p:anim>
                                  </p:childTnLst>
                                </p:cTn>
                              </p:par>
                            </p:childTnLst>
                          </p:cTn>
                        </p:par>
                        <p:par>
                          <p:cTn id="97" fill="hold" nodeType="afterGroup">
                            <p:stCondLst>
                              <p:cond delay="1500"/>
                            </p:stCondLst>
                            <p:childTnLst>
                              <p:par>
                                <p:cTn id="98" presetID="17" presetClass="entr" presetSubtype="1" fill="hold" nodeType="afterEffect">
                                  <p:stCondLst>
                                    <p:cond delay="0"/>
                                  </p:stCondLst>
                                  <p:childTnLst>
                                    <p:set>
                                      <p:cBhvr>
                                        <p:cTn id="99" dur="1" fill="hold">
                                          <p:stCondLst>
                                            <p:cond delay="0"/>
                                          </p:stCondLst>
                                        </p:cTn>
                                        <p:tgtEl>
                                          <p:spTgt spid="233501"/>
                                        </p:tgtEl>
                                        <p:attrNameLst>
                                          <p:attrName>style.visibility</p:attrName>
                                        </p:attrNameLst>
                                      </p:cBhvr>
                                      <p:to>
                                        <p:strVal val="visible"/>
                                      </p:to>
                                    </p:set>
                                    <p:anim calcmode="lin" valueType="num">
                                      <p:cBhvr>
                                        <p:cTn id="100" dur="500" fill="hold"/>
                                        <p:tgtEl>
                                          <p:spTgt spid="233501"/>
                                        </p:tgtEl>
                                        <p:attrNameLst>
                                          <p:attrName>ppt_x</p:attrName>
                                        </p:attrNameLst>
                                      </p:cBhvr>
                                      <p:tavLst>
                                        <p:tav tm="0">
                                          <p:val>
                                            <p:strVal val="#ppt_x"/>
                                          </p:val>
                                        </p:tav>
                                        <p:tav tm="100000">
                                          <p:val>
                                            <p:strVal val="#ppt_x"/>
                                          </p:val>
                                        </p:tav>
                                      </p:tavLst>
                                    </p:anim>
                                    <p:anim calcmode="lin" valueType="num">
                                      <p:cBhvr>
                                        <p:cTn id="101" dur="500" fill="hold"/>
                                        <p:tgtEl>
                                          <p:spTgt spid="233501"/>
                                        </p:tgtEl>
                                        <p:attrNameLst>
                                          <p:attrName>ppt_y</p:attrName>
                                        </p:attrNameLst>
                                      </p:cBhvr>
                                      <p:tavLst>
                                        <p:tav tm="0">
                                          <p:val>
                                            <p:strVal val="#ppt_y-#ppt_h/2"/>
                                          </p:val>
                                        </p:tav>
                                        <p:tav tm="100000">
                                          <p:val>
                                            <p:strVal val="#ppt_y"/>
                                          </p:val>
                                        </p:tav>
                                      </p:tavLst>
                                    </p:anim>
                                    <p:anim calcmode="lin" valueType="num">
                                      <p:cBhvr>
                                        <p:cTn id="102" dur="500" fill="hold"/>
                                        <p:tgtEl>
                                          <p:spTgt spid="233501"/>
                                        </p:tgtEl>
                                        <p:attrNameLst>
                                          <p:attrName>ppt_w</p:attrName>
                                        </p:attrNameLst>
                                      </p:cBhvr>
                                      <p:tavLst>
                                        <p:tav tm="0">
                                          <p:val>
                                            <p:strVal val="#ppt_w"/>
                                          </p:val>
                                        </p:tav>
                                        <p:tav tm="100000">
                                          <p:val>
                                            <p:strVal val="#ppt_w"/>
                                          </p:val>
                                        </p:tav>
                                      </p:tavLst>
                                    </p:anim>
                                    <p:anim calcmode="lin" valueType="num">
                                      <p:cBhvr>
                                        <p:cTn id="103" dur="500" fill="hold"/>
                                        <p:tgtEl>
                                          <p:spTgt spid="233501"/>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8" fill="hold" nodeType="clickEffect">
                                  <p:stCondLst>
                                    <p:cond delay="0"/>
                                  </p:stCondLst>
                                  <p:childTnLst>
                                    <p:set>
                                      <p:cBhvr>
                                        <p:cTn id="107" dur="1" fill="hold">
                                          <p:stCondLst>
                                            <p:cond delay="0"/>
                                          </p:stCondLst>
                                        </p:cTn>
                                        <p:tgtEl>
                                          <p:spTgt spid="233531"/>
                                        </p:tgtEl>
                                        <p:attrNameLst>
                                          <p:attrName>style.visibility</p:attrName>
                                        </p:attrNameLst>
                                      </p:cBhvr>
                                      <p:to>
                                        <p:strVal val="visible"/>
                                      </p:to>
                                    </p:set>
                                    <p:anim calcmode="lin" valueType="num">
                                      <p:cBhvr>
                                        <p:cTn id="108" dur="500" fill="hold"/>
                                        <p:tgtEl>
                                          <p:spTgt spid="233531"/>
                                        </p:tgtEl>
                                        <p:attrNameLst>
                                          <p:attrName>ppt_x</p:attrName>
                                        </p:attrNameLst>
                                      </p:cBhvr>
                                      <p:tavLst>
                                        <p:tav tm="0">
                                          <p:val>
                                            <p:strVal val="#ppt_x-#ppt_w/2"/>
                                          </p:val>
                                        </p:tav>
                                        <p:tav tm="100000">
                                          <p:val>
                                            <p:strVal val="#ppt_x"/>
                                          </p:val>
                                        </p:tav>
                                      </p:tavLst>
                                    </p:anim>
                                    <p:anim calcmode="lin" valueType="num">
                                      <p:cBhvr>
                                        <p:cTn id="109" dur="500" fill="hold"/>
                                        <p:tgtEl>
                                          <p:spTgt spid="233531"/>
                                        </p:tgtEl>
                                        <p:attrNameLst>
                                          <p:attrName>ppt_y</p:attrName>
                                        </p:attrNameLst>
                                      </p:cBhvr>
                                      <p:tavLst>
                                        <p:tav tm="0">
                                          <p:val>
                                            <p:strVal val="#ppt_y"/>
                                          </p:val>
                                        </p:tav>
                                        <p:tav tm="100000">
                                          <p:val>
                                            <p:strVal val="#ppt_y"/>
                                          </p:val>
                                        </p:tav>
                                      </p:tavLst>
                                    </p:anim>
                                    <p:anim calcmode="lin" valueType="num">
                                      <p:cBhvr>
                                        <p:cTn id="110" dur="500" fill="hold"/>
                                        <p:tgtEl>
                                          <p:spTgt spid="233531"/>
                                        </p:tgtEl>
                                        <p:attrNameLst>
                                          <p:attrName>ppt_w</p:attrName>
                                        </p:attrNameLst>
                                      </p:cBhvr>
                                      <p:tavLst>
                                        <p:tav tm="0">
                                          <p:val>
                                            <p:fltVal val="0"/>
                                          </p:val>
                                        </p:tav>
                                        <p:tav tm="100000">
                                          <p:val>
                                            <p:strVal val="#ppt_w"/>
                                          </p:val>
                                        </p:tav>
                                      </p:tavLst>
                                    </p:anim>
                                    <p:anim calcmode="lin" valueType="num">
                                      <p:cBhvr>
                                        <p:cTn id="111" dur="500" fill="hold"/>
                                        <p:tgtEl>
                                          <p:spTgt spid="233531"/>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233536"/>
                                        </p:tgtEl>
                                        <p:attrNameLst>
                                          <p:attrName>style.visibility</p:attrName>
                                        </p:attrNameLst>
                                      </p:cBhvr>
                                      <p:to>
                                        <p:strVal val="visible"/>
                                      </p:to>
                                    </p:set>
                                    <p:anim calcmode="lin" valueType="num">
                                      <p:cBhvr>
                                        <p:cTn id="116" dur="500" fill="hold"/>
                                        <p:tgtEl>
                                          <p:spTgt spid="233536"/>
                                        </p:tgtEl>
                                        <p:attrNameLst>
                                          <p:attrName>ppt_x</p:attrName>
                                        </p:attrNameLst>
                                      </p:cBhvr>
                                      <p:tavLst>
                                        <p:tav tm="0">
                                          <p:val>
                                            <p:strVal val="#ppt_x-#ppt_w/2"/>
                                          </p:val>
                                        </p:tav>
                                        <p:tav tm="100000">
                                          <p:val>
                                            <p:strVal val="#ppt_x"/>
                                          </p:val>
                                        </p:tav>
                                      </p:tavLst>
                                    </p:anim>
                                    <p:anim calcmode="lin" valueType="num">
                                      <p:cBhvr>
                                        <p:cTn id="117" dur="500" fill="hold"/>
                                        <p:tgtEl>
                                          <p:spTgt spid="233536"/>
                                        </p:tgtEl>
                                        <p:attrNameLst>
                                          <p:attrName>ppt_y</p:attrName>
                                        </p:attrNameLst>
                                      </p:cBhvr>
                                      <p:tavLst>
                                        <p:tav tm="0">
                                          <p:val>
                                            <p:strVal val="#ppt_y"/>
                                          </p:val>
                                        </p:tav>
                                        <p:tav tm="100000">
                                          <p:val>
                                            <p:strVal val="#ppt_y"/>
                                          </p:val>
                                        </p:tav>
                                      </p:tavLst>
                                    </p:anim>
                                    <p:anim calcmode="lin" valueType="num">
                                      <p:cBhvr>
                                        <p:cTn id="118" dur="500" fill="hold"/>
                                        <p:tgtEl>
                                          <p:spTgt spid="233536"/>
                                        </p:tgtEl>
                                        <p:attrNameLst>
                                          <p:attrName>ppt_w</p:attrName>
                                        </p:attrNameLst>
                                      </p:cBhvr>
                                      <p:tavLst>
                                        <p:tav tm="0">
                                          <p:val>
                                            <p:fltVal val="0"/>
                                          </p:val>
                                        </p:tav>
                                        <p:tav tm="100000">
                                          <p:val>
                                            <p:strVal val="#ppt_w"/>
                                          </p:val>
                                        </p:tav>
                                      </p:tavLst>
                                    </p:anim>
                                    <p:anim calcmode="lin" valueType="num">
                                      <p:cBhvr>
                                        <p:cTn id="119" dur="500" fill="hold"/>
                                        <p:tgtEl>
                                          <p:spTgt spid="233536"/>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8" fill="hold" nodeType="clickEffect">
                                  <p:stCondLst>
                                    <p:cond delay="0"/>
                                  </p:stCondLst>
                                  <p:childTnLst>
                                    <p:set>
                                      <p:cBhvr>
                                        <p:cTn id="123" dur="1" fill="hold">
                                          <p:stCondLst>
                                            <p:cond delay="0"/>
                                          </p:stCondLst>
                                        </p:cTn>
                                        <p:tgtEl>
                                          <p:spTgt spid="233532"/>
                                        </p:tgtEl>
                                        <p:attrNameLst>
                                          <p:attrName>style.visibility</p:attrName>
                                        </p:attrNameLst>
                                      </p:cBhvr>
                                      <p:to>
                                        <p:strVal val="visible"/>
                                      </p:to>
                                    </p:set>
                                    <p:anim calcmode="lin" valueType="num">
                                      <p:cBhvr>
                                        <p:cTn id="124" dur="500" fill="hold"/>
                                        <p:tgtEl>
                                          <p:spTgt spid="233532"/>
                                        </p:tgtEl>
                                        <p:attrNameLst>
                                          <p:attrName>ppt_x</p:attrName>
                                        </p:attrNameLst>
                                      </p:cBhvr>
                                      <p:tavLst>
                                        <p:tav tm="0">
                                          <p:val>
                                            <p:strVal val="#ppt_x-#ppt_w/2"/>
                                          </p:val>
                                        </p:tav>
                                        <p:tav tm="100000">
                                          <p:val>
                                            <p:strVal val="#ppt_x"/>
                                          </p:val>
                                        </p:tav>
                                      </p:tavLst>
                                    </p:anim>
                                    <p:anim calcmode="lin" valueType="num">
                                      <p:cBhvr>
                                        <p:cTn id="125" dur="500" fill="hold"/>
                                        <p:tgtEl>
                                          <p:spTgt spid="233532"/>
                                        </p:tgtEl>
                                        <p:attrNameLst>
                                          <p:attrName>ppt_y</p:attrName>
                                        </p:attrNameLst>
                                      </p:cBhvr>
                                      <p:tavLst>
                                        <p:tav tm="0">
                                          <p:val>
                                            <p:strVal val="#ppt_y"/>
                                          </p:val>
                                        </p:tav>
                                        <p:tav tm="100000">
                                          <p:val>
                                            <p:strVal val="#ppt_y"/>
                                          </p:val>
                                        </p:tav>
                                      </p:tavLst>
                                    </p:anim>
                                    <p:anim calcmode="lin" valueType="num">
                                      <p:cBhvr>
                                        <p:cTn id="126" dur="500" fill="hold"/>
                                        <p:tgtEl>
                                          <p:spTgt spid="233532"/>
                                        </p:tgtEl>
                                        <p:attrNameLst>
                                          <p:attrName>ppt_w</p:attrName>
                                        </p:attrNameLst>
                                      </p:cBhvr>
                                      <p:tavLst>
                                        <p:tav tm="0">
                                          <p:val>
                                            <p:fltVal val="0"/>
                                          </p:val>
                                        </p:tav>
                                        <p:tav tm="100000">
                                          <p:val>
                                            <p:strVal val="#ppt_w"/>
                                          </p:val>
                                        </p:tav>
                                      </p:tavLst>
                                    </p:anim>
                                    <p:anim calcmode="lin" valueType="num">
                                      <p:cBhvr>
                                        <p:cTn id="127" dur="500" fill="hold"/>
                                        <p:tgtEl>
                                          <p:spTgt spid="233532"/>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nodeType="clickEffect">
                                  <p:stCondLst>
                                    <p:cond delay="0"/>
                                  </p:stCondLst>
                                  <p:childTnLst>
                                    <p:set>
                                      <p:cBhvr>
                                        <p:cTn id="131" dur="1" fill="hold">
                                          <p:stCondLst>
                                            <p:cond delay="0"/>
                                          </p:stCondLst>
                                        </p:cTn>
                                        <p:tgtEl>
                                          <p:spTgt spid="233537"/>
                                        </p:tgtEl>
                                        <p:attrNameLst>
                                          <p:attrName>style.visibility</p:attrName>
                                        </p:attrNameLst>
                                      </p:cBhvr>
                                      <p:to>
                                        <p:strVal val="visible"/>
                                      </p:to>
                                    </p:set>
                                    <p:anim calcmode="lin" valueType="num">
                                      <p:cBhvr>
                                        <p:cTn id="132" dur="500" fill="hold"/>
                                        <p:tgtEl>
                                          <p:spTgt spid="233537"/>
                                        </p:tgtEl>
                                        <p:attrNameLst>
                                          <p:attrName>ppt_x</p:attrName>
                                        </p:attrNameLst>
                                      </p:cBhvr>
                                      <p:tavLst>
                                        <p:tav tm="0">
                                          <p:val>
                                            <p:strVal val="#ppt_x-#ppt_w/2"/>
                                          </p:val>
                                        </p:tav>
                                        <p:tav tm="100000">
                                          <p:val>
                                            <p:strVal val="#ppt_x"/>
                                          </p:val>
                                        </p:tav>
                                      </p:tavLst>
                                    </p:anim>
                                    <p:anim calcmode="lin" valueType="num">
                                      <p:cBhvr>
                                        <p:cTn id="133" dur="500" fill="hold"/>
                                        <p:tgtEl>
                                          <p:spTgt spid="233537"/>
                                        </p:tgtEl>
                                        <p:attrNameLst>
                                          <p:attrName>ppt_y</p:attrName>
                                        </p:attrNameLst>
                                      </p:cBhvr>
                                      <p:tavLst>
                                        <p:tav tm="0">
                                          <p:val>
                                            <p:strVal val="#ppt_y"/>
                                          </p:val>
                                        </p:tav>
                                        <p:tav tm="100000">
                                          <p:val>
                                            <p:strVal val="#ppt_y"/>
                                          </p:val>
                                        </p:tav>
                                      </p:tavLst>
                                    </p:anim>
                                    <p:anim calcmode="lin" valueType="num">
                                      <p:cBhvr>
                                        <p:cTn id="134" dur="500" fill="hold"/>
                                        <p:tgtEl>
                                          <p:spTgt spid="233537"/>
                                        </p:tgtEl>
                                        <p:attrNameLst>
                                          <p:attrName>ppt_w</p:attrName>
                                        </p:attrNameLst>
                                      </p:cBhvr>
                                      <p:tavLst>
                                        <p:tav tm="0">
                                          <p:val>
                                            <p:fltVal val="0"/>
                                          </p:val>
                                        </p:tav>
                                        <p:tav tm="100000">
                                          <p:val>
                                            <p:strVal val="#ppt_w"/>
                                          </p:val>
                                        </p:tav>
                                      </p:tavLst>
                                    </p:anim>
                                    <p:anim calcmode="lin" valueType="num">
                                      <p:cBhvr>
                                        <p:cTn id="135" dur="500" fill="hold"/>
                                        <p:tgtEl>
                                          <p:spTgt spid="233537"/>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233485"/>
                                        </p:tgtEl>
                                        <p:attrNameLst>
                                          <p:attrName>style.visibility</p:attrName>
                                        </p:attrNameLst>
                                      </p:cBhvr>
                                      <p:to>
                                        <p:strVal val="visible"/>
                                      </p:to>
                                    </p:set>
                                    <p:animEffect transition="in" filter="checkerboard(down)">
                                      <p:cBhvr>
                                        <p:cTn id="140" dur="500"/>
                                        <p:tgtEl>
                                          <p:spTgt spid="23348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233486"/>
                                        </p:tgtEl>
                                        <p:attrNameLst>
                                          <p:attrName>style.visibility</p:attrName>
                                        </p:attrNameLst>
                                      </p:cBhvr>
                                      <p:to>
                                        <p:strVal val="visible"/>
                                      </p:to>
                                    </p:set>
                                    <p:animEffect transition="in" filter="slide(fromLeft)">
                                      <p:cBhvr>
                                        <p:cTn id="145" dur="500"/>
                                        <p:tgtEl>
                                          <p:spTgt spid="23348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1" fill="hold" nodeType="clickEffect">
                                  <p:stCondLst>
                                    <p:cond delay="0"/>
                                  </p:stCondLst>
                                  <p:childTnLst>
                                    <p:set>
                                      <p:cBhvr>
                                        <p:cTn id="149" dur="1" fill="hold">
                                          <p:stCondLst>
                                            <p:cond delay="0"/>
                                          </p:stCondLst>
                                        </p:cTn>
                                        <p:tgtEl>
                                          <p:spTgt spid="233506"/>
                                        </p:tgtEl>
                                        <p:attrNameLst>
                                          <p:attrName>style.visibility</p:attrName>
                                        </p:attrNameLst>
                                      </p:cBhvr>
                                      <p:to>
                                        <p:strVal val="visible"/>
                                      </p:to>
                                    </p:set>
                                    <p:anim calcmode="lin" valueType="num">
                                      <p:cBhvr>
                                        <p:cTn id="150" dur="500" fill="hold"/>
                                        <p:tgtEl>
                                          <p:spTgt spid="233506"/>
                                        </p:tgtEl>
                                        <p:attrNameLst>
                                          <p:attrName>ppt_x</p:attrName>
                                        </p:attrNameLst>
                                      </p:cBhvr>
                                      <p:tavLst>
                                        <p:tav tm="0">
                                          <p:val>
                                            <p:strVal val="#ppt_x"/>
                                          </p:val>
                                        </p:tav>
                                        <p:tav tm="100000">
                                          <p:val>
                                            <p:strVal val="#ppt_x"/>
                                          </p:val>
                                        </p:tav>
                                      </p:tavLst>
                                    </p:anim>
                                    <p:anim calcmode="lin" valueType="num">
                                      <p:cBhvr>
                                        <p:cTn id="151" dur="500" fill="hold"/>
                                        <p:tgtEl>
                                          <p:spTgt spid="233506"/>
                                        </p:tgtEl>
                                        <p:attrNameLst>
                                          <p:attrName>ppt_y</p:attrName>
                                        </p:attrNameLst>
                                      </p:cBhvr>
                                      <p:tavLst>
                                        <p:tav tm="0">
                                          <p:val>
                                            <p:strVal val="#ppt_y-#ppt_h/2"/>
                                          </p:val>
                                        </p:tav>
                                        <p:tav tm="100000">
                                          <p:val>
                                            <p:strVal val="#ppt_y"/>
                                          </p:val>
                                        </p:tav>
                                      </p:tavLst>
                                    </p:anim>
                                    <p:anim calcmode="lin" valueType="num">
                                      <p:cBhvr>
                                        <p:cTn id="152" dur="500" fill="hold"/>
                                        <p:tgtEl>
                                          <p:spTgt spid="233506"/>
                                        </p:tgtEl>
                                        <p:attrNameLst>
                                          <p:attrName>ppt_w</p:attrName>
                                        </p:attrNameLst>
                                      </p:cBhvr>
                                      <p:tavLst>
                                        <p:tav tm="0">
                                          <p:val>
                                            <p:strVal val="#ppt_w"/>
                                          </p:val>
                                        </p:tav>
                                        <p:tav tm="100000">
                                          <p:val>
                                            <p:strVal val="#ppt_w"/>
                                          </p:val>
                                        </p:tav>
                                      </p:tavLst>
                                    </p:anim>
                                    <p:anim calcmode="lin" valueType="num">
                                      <p:cBhvr>
                                        <p:cTn id="153" dur="500" fill="hold"/>
                                        <p:tgtEl>
                                          <p:spTgt spid="233506"/>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233503"/>
                                        </p:tgtEl>
                                        <p:attrNameLst>
                                          <p:attrName>style.visibility</p:attrName>
                                        </p:attrNameLst>
                                      </p:cBhvr>
                                      <p:to>
                                        <p:strVal val="visible"/>
                                      </p:to>
                                    </p:set>
                                    <p:anim calcmode="lin" valueType="num">
                                      <p:cBhvr>
                                        <p:cTn id="157" dur="500" fill="hold"/>
                                        <p:tgtEl>
                                          <p:spTgt spid="233503"/>
                                        </p:tgtEl>
                                        <p:attrNameLst>
                                          <p:attrName>ppt_x</p:attrName>
                                        </p:attrNameLst>
                                      </p:cBhvr>
                                      <p:tavLst>
                                        <p:tav tm="0">
                                          <p:val>
                                            <p:strVal val="#ppt_x"/>
                                          </p:val>
                                        </p:tav>
                                        <p:tav tm="100000">
                                          <p:val>
                                            <p:strVal val="#ppt_x"/>
                                          </p:val>
                                        </p:tav>
                                      </p:tavLst>
                                    </p:anim>
                                    <p:anim calcmode="lin" valueType="num">
                                      <p:cBhvr>
                                        <p:cTn id="158" dur="500" fill="hold"/>
                                        <p:tgtEl>
                                          <p:spTgt spid="233503"/>
                                        </p:tgtEl>
                                        <p:attrNameLst>
                                          <p:attrName>ppt_y</p:attrName>
                                        </p:attrNameLst>
                                      </p:cBhvr>
                                      <p:tavLst>
                                        <p:tav tm="0">
                                          <p:val>
                                            <p:strVal val="#ppt_y-#ppt_h/2"/>
                                          </p:val>
                                        </p:tav>
                                        <p:tav tm="100000">
                                          <p:val>
                                            <p:strVal val="#ppt_y"/>
                                          </p:val>
                                        </p:tav>
                                      </p:tavLst>
                                    </p:anim>
                                    <p:anim calcmode="lin" valueType="num">
                                      <p:cBhvr>
                                        <p:cTn id="159" dur="500" fill="hold"/>
                                        <p:tgtEl>
                                          <p:spTgt spid="233503"/>
                                        </p:tgtEl>
                                        <p:attrNameLst>
                                          <p:attrName>ppt_w</p:attrName>
                                        </p:attrNameLst>
                                      </p:cBhvr>
                                      <p:tavLst>
                                        <p:tav tm="0">
                                          <p:val>
                                            <p:strVal val="#ppt_w"/>
                                          </p:val>
                                        </p:tav>
                                        <p:tav tm="100000">
                                          <p:val>
                                            <p:strVal val="#ppt_w"/>
                                          </p:val>
                                        </p:tav>
                                      </p:tavLst>
                                    </p:anim>
                                    <p:anim calcmode="lin" valueType="num">
                                      <p:cBhvr>
                                        <p:cTn id="160" dur="500" fill="hold"/>
                                        <p:tgtEl>
                                          <p:spTgt spid="233503"/>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1000"/>
                            </p:stCondLst>
                            <p:childTnLst>
                              <p:par>
                                <p:cTn id="162" presetID="17" presetClass="entr" presetSubtype="1" fill="hold" nodeType="afterEffect">
                                  <p:stCondLst>
                                    <p:cond delay="0"/>
                                  </p:stCondLst>
                                  <p:childTnLst>
                                    <p:set>
                                      <p:cBhvr>
                                        <p:cTn id="163" dur="1" fill="hold">
                                          <p:stCondLst>
                                            <p:cond delay="0"/>
                                          </p:stCondLst>
                                        </p:cTn>
                                        <p:tgtEl>
                                          <p:spTgt spid="233504"/>
                                        </p:tgtEl>
                                        <p:attrNameLst>
                                          <p:attrName>style.visibility</p:attrName>
                                        </p:attrNameLst>
                                      </p:cBhvr>
                                      <p:to>
                                        <p:strVal val="visible"/>
                                      </p:to>
                                    </p:set>
                                    <p:anim calcmode="lin" valueType="num">
                                      <p:cBhvr>
                                        <p:cTn id="164" dur="500" fill="hold"/>
                                        <p:tgtEl>
                                          <p:spTgt spid="233504"/>
                                        </p:tgtEl>
                                        <p:attrNameLst>
                                          <p:attrName>ppt_x</p:attrName>
                                        </p:attrNameLst>
                                      </p:cBhvr>
                                      <p:tavLst>
                                        <p:tav tm="0">
                                          <p:val>
                                            <p:strVal val="#ppt_x"/>
                                          </p:val>
                                        </p:tav>
                                        <p:tav tm="100000">
                                          <p:val>
                                            <p:strVal val="#ppt_x"/>
                                          </p:val>
                                        </p:tav>
                                      </p:tavLst>
                                    </p:anim>
                                    <p:anim calcmode="lin" valueType="num">
                                      <p:cBhvr>
                                        <p:cTn id="165" dur="500" fill="hold"/>
                                        <p:tgtEl>
                                          <p:spTgt spid="233504"/>
                                        </p:tgtEl>
                                        <p:attrNameLst>
                                          <p:attrName>ppt_y</p:attrName>
                                        </p:attrNameLst>
                                      </p:cBhvr>
                                      <p:tavLst>
                                        <p:tav tm="0">
                                          <p:val>
                                            <p:strVal val="#ppt_y-#ppt_h/2"/>
                                          </p:val>
                                        </p:tav>
                                        <p:tav tm="100000">
                                          <p:val>
                                            <p:strVal val="#ppt_y"/>
                                          </p:val>
                                        </p:tav>
                                      </p:tavLst>
                                    </p:anim>
                                    <p:anim calcmode="lin" valueType="num">
                                      <p:cBhvr>
                                        <p:cTn id="166" dur="500" fill="hold"/>
                                        <p:tgtEl>
                                          <p:spTgt spid="233504"/>
                                        </p:tgtEl>
                                        <p:attrNameLst>
                                          <p:attrName>ppt_w</p:attrName>
                                        </p:attrNameLst>
                                      </p:cBhvr>
                                      <p:tavLst>
                                        <p:tav tm="0">
                                          <p:val>
                                            <p:strVal val="#ppt_w"/>
                                          </p:val>
                                        </p:tav>
                                        <p:tav tm="100000">
                                          <p:val>
                                            <p:strVal val="#ppt_w"/>
                                          </p:val>
                                        </p:tav>
                                      </p:tavLst>
                                    </p:anim>
                                    <p:anim calcmode="lin" valueType="num">
                                      <p:cBhvr>
                                        <p:cTn id="167" dur="500" fill="hold"/>
                                        <p:tgtEl>
                                          <p:spTgt spid="233504"/>
                                        </p:tgtEl>
                                        <p:attrNameLst>
                                          <p:attrName>ppt_h</p:attrName>
                                        </p:attrNameLst>
                                      </p:cBhvr>
                                      <p:tavLst>
                                        <p:tav tm="0">
                                          <p:val>
                                            <p:fltVal val="0"/>
                                          </p:val>
                                        </p:tav>
                                        <p:tav tm="100000">
                                          <p:val>
                                            <p:strVal val="#ppt_h"/>
                                          </p:val>
                                        </p:tav>
                                      </p:tavLst>
                                    </p:anim>
                                  </p:childTnLst>
                                </p:cTn>
                              </p:par>
                            </p:childTnLst>
                          </p:cTn>
                        </p:par>
                        <p:par>
                          <p:cTn id="168" fill="hold" nodeType="afterGroup">
                            <p:stCondLst>
                              <p:cond delay="1500"/>
                            </p:stCondLst>
                            <p:childTnLst>
                              <p:par>
                                <p:cTn id="169" presetID="17" presetClass="entr" presetSubtype="1" fill="hold" nodeType="afterEffect">
                                  <p:stCondLst>
                                    <p:cond delay="0"/>
                                  </p:stCondLst>
                                  <p:childTnLst>
                                    <p:set>
                                      <p:cBhvr>
                                        <p:cTn id="170" dur="1" fill="hold">
                                          <p:stCondLst>
                                            <p:cond delay="0"/>
                                          </p:stCondLst>
                                        </p:cTn>
                                        <p:tgtEl>
                                          <p:spTgt spid="233505"/>
                                        </p:tgtEl>
                                        <p:attrNameLst>
                                          <p:attrName>style.visibility</p:attrName>
                                        </p:attrNameLst>
                                      </p:cBhvr>
                                      <p:to>
                                        <p:strVal val="visible"/>
                                      </p:to>
                                    </p:set>
                                    <p:anim calcmode="lin" valueType="num">
                                      <p:cBhvr>
                                        <p:cTn id="171" dur="500" fill="hold"/>
                                        <p:tgtEl>
                                          <p:spTgt spid="233505"/>
                                        </p:tgtEl>
                                        <p:attrNameLst>
                                          <p:attrName>ppt_x</p:attrName>
                                        </p:attrNameLst>
                                      </p:cBhvr>
                                      <p:tavLst>
                                        <p:tav tm="0">
                                          <p:val>
                                            <p:strVal val="#ppt_x"/>
                                          </p:val>
                                        </p:tav>
                                        <p:tav tm="100000">
                                          <p:val>
                                            <p:strVal val="#ppt_x"/>
                                          </p:val>
                                        </p:tav>
                                      </p:tavLst>
                                    </p:anim>
                                    <p:anim calcmode="lin" valueType="num">
                                      <p:cBhvr>
                                        <p:cTn id="172" dur="500" fill="hold"/>
                                        <p:tgtEl>
                                          <p:spTgt spid="233505"/>
                                        </p:tgtEl>
                                        <p:attrNameLst>
                                          <p:attrName>ppt_y</p:attrName>
                                        </p:attrNameLst>
                                      </p:cBhvr>
                                      <p:tavLst>
                                        <p:tav tm="0">
                                          <p:val>
                                            <p:strVal val="#ppt_y-#ppt_h/2"/>
                                          </p:val>
                                        </p:tav>
                                        <p:tav tm="100000">
                                          <p:val>
                                            <p:strVal val="#ppt_y"/>
                                          </p:val>
                                        </p:tav>
                                      </p:tavLst>
                                    </p:anim>
                                    <p:anim calcmode="lin" valueType="num">
                                      <p:cBhvr>
                                        <p:cTn id="173" dur="500" fill="hold"/>
                                        <p:tgtEl>
                                          <p:spTgt spid="233505"/>
                                        </p:tgtEl>
                                        <p:attrNameLst>
                                          <p:attrName>ppt_w</p:attrName>
                                        </p:attrNameLst>
                                      </p:cBhvr>
                                      <p:tavLst>
                                        <p:tav tm="0">
                                          <p:val>
                                            <p:strVal val="#ppt_w"/>
                                          </p:val>
                                        </p:tav>
                                        <p:tav tm="100000">
                                          <p:val>
                                            <p:strVal val="#ppt_w"/>
                                          </p:val>
                                        </p:tav>
                                      </p:tavLst>
                                    </p:anim>
                                    <p:anim calcmode="lin" valueType="num">
                                      <p:cBhvr>
                                        <p:cTn id="174" dur="500" fill="hold"/>
                                        <p:tgtEl>
                                          <p:spTgt spid="23350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233523"/>
                                        </p:tgtEl>
                                        <p:attrNameLst>
                                          <p:attrName>style.visibility</p:attrName>
                                        </p:attrNameLst>
                                      </p:cBhvr>
                                      <p:to>
                                        <p:strVal val="visible"/>
                                      </p:to>
                                    </p:set>
                                    <p:anim calcmode="lin" valueType="num">
                                      <p:cBhvr>
                                        <p:cTn id="179" dur="500" fill="hold"/>
                                        <p:tgtEl>
                                          <p:spTgt spid="233523"/>
                                        </p:tgtEl>
                                        <p:attrNameLst>
                                          <p:attrName>ppt_x</p:attrName>
                                        </p:attrNameLst>
                                      </p:cBhvr>
                                      <p:tavLst>
                                        <p:tav tm="0">
                                          <p:val>
                                            <p:strVal val="#ppt_x"/>
                                          </p:val>
                                        </p:tav>
                                        <p:tav tm="100000">
                                          <p:val>
                                            <p:strVal val="#ppt_x"/>
                                          </p:val>
                                        </p:tav>
                                      </p:tavLst>
                                    </p:anim>
                                    <p:anim calcmode="lin" valueType="num">
                                      <p:cBhvr>
                                        <p:cTn id="180" dur="500" fill="hold"/>
                                        <p:tgtEl>
                                          <p:spTgt spid="233523"/>
                                        </p:tgtEl>
                                        <p:attrNameLst>
                                          <p:attrName>ppt_y</p:attrName>
                                        </p:attrNameLst>
                                      </p:cBhvr>
                                      <p:tavLst>
                                        <p:tav tm="0">
                                          <p:val>
                                            <p:strVal val="#ppt_y-#ppt_h/2"/>
                                          </p:val>
                                        </p:tav>
                                        <p:tav tm="100000">
                                          <p:val>
                                            <p:strVal val="#ppt_y"/>
                                          </p:val>
                                        </p:tav>
                                      </p:tavLst>
                                    </p:anim>
                                    <p:anim calcmode="lin" valueType="num">
                                      <p:cBhvr>
                                        <p:cTn id="181" dur="500" fill="hold"/>
                                        <p:tgtEl>
                                          <p:spTgt spid="233523"/>
                                        </p:tgtEl>
                                        <p:attrNameLst>
                                          <p:attrName>ppt_w</p:attrName>
                                        </p:attrNameLst>
                                      </p:cBhvr>
                                      <p:tavLst>
                                        <p:tav tm="0">
                                          <p:val>
                                            <p:strVal val="#ppt_w"/>
                                          </p:val>
                                        </p:tav>
                                        <p:tav tm="100000">
                                          <p:val>
                                            <p:strVal val="#ppt_w"/>
                                          </p:val>
                                        </p:tav>
                                      </p:tavLst>
                                    </p:anim>
                                    <p:anim calcmode="lin" valueType="num">
                                      <p:cBhvr>
                                        <p:cTn id="182" dur="500" fill="hold"/>
                                        <p:tgtEl>
                                          <p:spTgt spid="233523"/>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233524"/>
                                        </p:tgtEl>
                                        <p:attrNameLst>
                                          <p:attrName>style.visibility</p:attrName>
                                        </p:attrNameLst>
                                      </p:cBhvr>
                                      <p:to>
                                        <p:strVal val="visible"/>
                                      </p:to>
                                    </p:set>
                                    <p:anim calcmode="lin" valueType="num">
                                      <p:cBhvr>
                                        <p:cTn id="187" dur="500" fill="hold"/>
                                        <p:tgtEl>
                                          <p:spTgt spid="233524"/>
                                        </p:tgtEl>
                                        <p:attrNameLst>
                                          <p:attrName>ppt_x</p:attrName>
                                        </p:attrNameLst>
                                      </p:cBhvr>
                                      <p:tavLst>
                                        <p:tav tm="0">
                                          <p:val>
                                            <p:strVal val="#ppt_x"/>
                                          </p:val>
                                        </p:tav>
                                        <p:tav tm="100000">
                                          <p:val>
                                            <p:strVal val="#ppt_x"/>
                                          </p:val>
                                        </p:tav>
                                      </p:tavLst>
                                    </p:anim>
                                    <p:anim calcmode="lin" valueType="num">
                                      <p:cBhvr>
                                        <p:cTn id="188" dur="500" fill="hold"/>
                                        <p:tgtEl>
                                          <p:spTgt spid="233524"/>
                                        </p:tgtEl>
                                        <p:attrNameLst>
                                          <p:attrName>ppt_y</p:attrName>
                                        </p:attrNameLst>
                                      </p:cBhvr>
                                      <p:tavLst>
                                        <p:tav tm="0">
                                          <p:val>
                                            <p:strVal val="#ppt_y-#ppt_h/2"/>
                                          </p:val>
                                        </p:tav>
                                        <p:tav tm="100000">
                                          <p:val>
                                            <p:strVal val="#ppt_y"/>
                                          </p:val>
                                        </p:tav>
                                      </p:tavLst>
                                    </p:anim>
                                    <p:anim calcmode="lin" valueType="num">
                                      <p:cBhvr>
                                        <p:cTn id="189" dur="500" fill="hold"/>
                                        <p:tgtEl>
                                          <p:spTgt spid="233524"/>
                                        </p:tgtEl>
                                        <p:attrNameLst>
                                          <p:attrName>ppt_w</p:attrName>
                                        </p:attrNameLst>
                                      </p:cBhvr>
                                      <p:tavLst>
                                        <p:tav tm="0">
                                          <p:val>
                                            <p:strVal val="#ppt_w"/>
                                          </p:val>
                                        </p:tav>
                                        <p:tav tm="100000">
                                          <p:val>
                                            <p:strVal val="#ppt_w"/>
                                          </p:val>
                                        </p:tav>
                                      </p:tavLst>
                                    </p:anim>
                                    <p:anim calcmode="lin" valueType="num">
                                      <p:cBhvr>
                                        <p:cTn id="190" dur="500" fill="hold"/>
                                        <p:tgtEl>
                                          <p:spTgt spid="233524"/>
                                        </p:tgtEl>
                                        <p:attrNameLst>
                                          <p:attrName>ppt_h</p:attrName>
                                        </p:attrNameLst>
                                      </p:cBhvr>
                                      <p:tavLst>
                                        <p:tav tm="0">
                                          <p:val>
                                            <p:fltVal val="0"/>
                                          </p:val>
                                        </p:tav>
                                        <p:tav tm="100000">
                                          <p:val>
                                            <p:strVal val="#ppt_h"/>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233487"/>
                                        </p:tgtEl>
                                        <p:attrNameLst>
                                          <p:attrName>style.visibility</p:attrName>
                                        </p:attrNameLst>
                                      </p:cBhvr>
                                      <p:to>
                                        <p:strVal val="visible"/>
                                      </p:to>
                                    </p:set>
                                    <p:animEffect transition="in" filter="checkerboard(down)">
                                      <p:cBhvr>
                                        <p:cTn id="195" dur="500"/>
                                        <p:tgtEl>
                                          <p:spTgt spid="23348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233488"/>
                                        </p:tgtEl>
                                        <p:attrNameLst>
                                          <p:attrName>style.visibility</p:attrName>
                                        </p:attrNameLst>
                                      </p:cBhvr>
                                      <p:to>
                                        <p:strVal val="visible"/>
                                      </p:to>
                                    </p:set>
                                    <p:animEffect transition="in" filter="slide(fromLeft)">
                                      <p:cBhvr>
                                        <p:cTn id="200" dur="500"/>
                                        <p:tgtEl>
                                          <p:spTgt spid="233488"/>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 fill="hold" nodeType="clickEffect">
                                  <p:stCondLst>
                                    <p:cond delay="0"/>
                                  </p:stCondLst>
                                  <p:childTnLst>
                                    <p:set>
                                      <p:cBhvr>
                                        <p:cTn id="204" dur="1" fill="hold">
                                          <p:stCondLst>
                                            <p:cond delay="0"/>
                                          </p:stCondLst>
                                        </p:cTn>
                                        <p:tgtEl>
                                          <p:spTgt spid="233510"/>
                                        </p:tgtEl>
                                        <p:attrNameLst>
                                          <p:attrName>style.visibility</p:attrName>
                                        </p:attrNameLst>
                                      </p:cBhvr>
                                      <p:to>
                                        <p:strVal val="visible"/>
                                      </p:to>
                                    </p:set>
                                    <p:anim calcmode="lin" valueType="num">
                                      <p:cBhvr>
                                        <p:cTn id="205" dur="500" fill="hold"/>
                                        <p:tgtEl>
                                          <p:spTgt spid="233510"/>
                                        </p:tgtEl>
                                        <p:attrNameLst>
                                          <p:attrName>ppt_x</p:attrName>
                                        </p:attrNameLst>
                                      </p:cBhvr>
                                      <p:tavLst>
                                        <p:tav tm="0">
                                          <p:val>
                                            <p:strVal val="#ppt_x"/>
                                          </p:val>
                                        </p:tav>
                                        <p:tav tm="100000">
                                          <p:val>
                                            <p:strVal val="#ppt_x"/>
                                          </p:val>
                                        </p:tav>
                                      </p:tavLst>
                                    </p:anim>
                                    <p:anim calcmode="lin" valueType="num">
                                      <p:cBhvr>
                                        <p:cTn id="206" dur="500" fill="hold"/>
                                        <p:tgtEl>
                                          <p:spTgt spid="233510"/>
                                        </p:tgtEl>
                                        <p:attrNameLst>
                                          <p:attrName>ppt_y</p:attrName>
                                        </p:attrNameLst>
                                      </p:cBhvr>
                                      <p:tavLst>
                                        <p:tav tm="0">
                                          <p:val>
                                            <p:strVal val="#ppt_y-#ppt_h/2"/>
                                          </p:val>
                                        </p:tav>
                                        <p:tav tm="100000">
                                          <p:val>
                                            <p:strVal val="#ppt_y"/>
                                          </p:val>
                                        </p:tav>
                                      </p:tavLst>
                                    </p:anim>
                                    <p:anim calcmode="lin" valueType="num">
                                      <p:cBhvr>
                                        <p:cTn id="207" dur="500" fill="hold"/>
                                        <p:tgtEl>
                                          <p:spTgt spid="233510"/>
                                        </p:tgtEl>
                                        <p:attrNameLst>
                                          <p:attrName>ppt_w</p:attrName>
                                        </p:attrNameLst>
                                      </p:cBhvr>
                                      <p:tavLst>
                                        <p:tav tm="0">
                                          <p:val>
                                            <p:strVal val="#ppt_w"/>
                                          </p:val>
                                        </p:tav>
                                        <p:tav tm="100000">
                                          <p:val>
                                            <p:strVal val="#ppt_w"/>
                                          </p:val>
                                        </p:tav>
                                      </p:tavLst>
                                    </p:anim>
                                    <p:anim calcmode="lin" valueType="num">
                                      <p:cBhvr>
                                        <p:cTn id="208" dur="500" fill="hold"/>
                                        <p:tgtEl>
                                          <p:spTgt spid="233510"/>
                                        </p:tgtEl>
                                        <p:attrNameLst>
                                          <p:attrName>ppt_h</p:attrName>
                                        </p:attrNameLst>
                                      </p:cBhvr>
                                      <p:tavLst>
                                        <p:tav tm="0">
                                          <p:val>
                                            <p:fltVal val="0"/>
                                          </p:val>
                                        </p:tav>
                                        <p:tav tm="100000">
                                          <p:val>
                                            <p:strVal val="#ppt_h"/>
                                          </p:val>
                                        </p:tav>
                                      </p:tavLst>
                                    </p:anim>
                                  </p:childTnLst>
                                </p:cTn>
                              </p:par>
                            </p:childTnLst>
                          </p:cTn>
                        </p:par>
                        <p:par>
                          <p:cTn id="209" fill="hold" nodeType="afterGroup">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233507"/>
                                        </p:tgtEl>
                                        <p:attrNameLst>
                                          <p:attrName>style.visibility</p:attrName>
                                        </p:attrNameLst>
                                      </p:cBhvr>
                                      <p:to>
                                        <p:strVal val="visible"/>
                                      </p:to>
                                    </p:set>
                                    <p:anim calcmode="lin" valueType="num">
                                      <p:cBhvr>
                                        <p:cTn id="212" dur="500" fill="hold"/>
                                        <p:tgtEl>
                                          <p:spTgt spid="233507"/>
                                        </p:tgtEl>
                                        <p:attrNameLst>
                                          <p:attrName>ppt_x</p:attrName>
                                        </p:attrNameLst>
                                      </p:cBhvr>
                                      <p:tavLst>
                                        <p:tav tm="0">
                                          <p:val>
                                            <p:strVal val="#ppt_x"/>
                                          </p:val>
                                        </p:tav>
                                        <p:tav tm="100000">
                                          <p:val>
                                            <p:strVal val="#ppt_x"/>
                                          </p:val>
                                        </p:tav>
                                      </p:tavLst>
                                    </p:anim>
                                    <p:anim calcmode="lin" valueType="num">
                                      <p:cBhvr>
                                        <p:cTn id="213" dur="500" fill="hold"/>
                                        <p:tgtEl>
                                          <p:spTgt spid="233507"/>
                                        </p:tgtEl>
                                        <p:attrNameLst>
                                          <p:attrName>ppt_y</p:attrName>
                                        </p:attrNameLst>
                                      </p:cBhvr>
                                      <p:tavLst>
                                        <p:tav tm="0">
                                          <p:val>
                                            <p:strVal val="#ppt_y-#ppt_h/2"/>
                                          </p:val>
                                        </p:tav>
                                        <p:tav tm="100000">
                                          <p:val>
                                            <p:strVal val="#ppt_y"/>
                                          </p:val>
                                        </p:tav>
                                      </p:tavLst>
                                    </p:anim>
                                    <p:anim calcmode="lin" valueType="num">
                                      <p:cBhvr>
                                        <p:cTn id="214" dur="500" fill="hold"/>
                                        <p:tgtEl>
                                          <p:spTgt spid="233507"/>
                                        </p:tgtEl>
                                        <p:attrNameLst>
                                          <p:attrName>ppt_w</p:attrName>
                                        </p:attrNameLst>
                                      </p:cBhvr>
                                      <p:tavLst>
                                        <p:tav tm="0">
                                          <p:val>
                                            <p:strVal val="#ppt_w"/>
                                          </p:val>
                                        </p:tav>
                                        <p:tav tm="100000">
                                          <p:val>
                                            <p:strVal val="#ppt_w"/>
                                          </p:val>
                                        </p:tav>
                                      </p:tavLst>
                                    </p:anim>
                                    <p:anim calcmode="lin" valueType="num">
                                      <p:cBhvr>
                                        <p:cTn id="215" dur="500" fill="hold"/>
                                        <p:tgtEl>
                                          <p:spTgt spid="233507"/>
                                        </p:tgtEl>
                                        <p:attrNameLst>
                                          <p:attrName>ppt_h</p:attrName>
                                        </p:attrNameLst>
                                      </p:cBhvr>
                                      <p:tavLst>
                                        <p:tav tm="0">
                                          <p:val>
                                            <p:fltVal val="0"/>
                                          </p:val>
                                        </p:tav>
                                        <p:tav tm="100000">
                                          <p:val>
                                            <p:strVal val="#ppt_h"/>
                                          </p:val>
                                        </p:tav>
                                      </p:tavLst>
                                    </p:anim>
                                  </p:childTnLst>
                                </p:cTn>
                              </p:par>
                            </p:childTnLst>
                          </p:cTn>
                        </p:par>
                        <p:par>
                          <p:cTn id="216" fill="hold" nodeType="afterGroup">
                            <p:stCondLst>
                              <p:cond delay="1000"/>
                            </p:stCondLst>
                            <p:childTnLst>
                              <p:par>
                                <p:cTn id="217" presetID="17" presetClass="entr" presetSubtype="1" fill="hold" nodeType="afterEffect">
                                  <p:stCondLst>
                                    <p:cond delay="0"/>
                                  </p:stCondLst>
                                  <p:childTnLst>
                                    <p:set>
                                      <p:cBhvr>
                                        <p:cTn id="218" dur="1" fill="hold">
                                          <p:stCondLst>
                                            <p:cond delay="0"/>
                                          </p:stCondLst>
                                        </p:cTn>
                                        <p:tgtEl>
                                          <p:spTgt spid="233508"/>
                                        </p:tgtEl>
                                        <p:attrNameLst>
                                          <p:attrName>style.visibility</p:attrName>
                                        </p:attrNameLst>
                                      </p:cBhvr>
                                      <p:to>
                                        <p:strVal val="visible"/>
                                      </p:to>
                                    </p:set>
                                    <p:anim calcmode="lin" valueType="num">
                                      <p:cBhvr>
                                        <p:cTn id="219" dur="500" fill="hold"/>
                                        <p:tgtEl>
                                          <p:spTgt spid="233508"/>
                                        </p:tgtEl>
                                        <p:attrNameLst>
                                          <p:attrName>ppt_x</p:attrName>
                                        </p:attrNameLst>
                                      </p:cBhvr>
                                      <p:tavLst>
                                        <p:tav tm="0">
                                          <p:val>
                                            <p:strVal val="#ppt_x"/>
                                          </p:val>
                                        </p:tav>
                                        <p:tav tm="100000">
                                          <p:val>
                                            <p:strVal val="#ppt_x"/>
                                          </p:val>
                                        </p:tav>
                                      </p:tavLst>
                                    </p:anim>
                                    <p:anim calcmode="lin" valueType="num">
                                      <p:cBhvr>
                                        <p:cTn id="220" dur="500" fill="hold"/>
                                        <p:tgtEl>
                                          <p:spTgt spid="233508"/>
                                        </p:tgtEl>
                                        <p:attrNameLst>
                                          <p:attrName>ppt_y</p:attrName>
                                        </p:attrNameLst>
                                      </p:cBhvr>
                                      <p:tavLst>
                                        <p:tav tm="0">
                                          <p:val>
                                            <p:strVal val="#ppt_y-#ppt_h/2"/>
                                          </p:val>
                                        </p:tav>
                                        <p:tav tm="100000">
                                          <p:val>
                                            <p:strVal val="#ppt_y"/>
                                          </p:val>
                                        </p:tav>
                                      </p:tavLst>
                                    </p:anim>
                                    <p:anim calcmode="lin" valueType="num">
                                      <p:cBhvr>
                                        <p:cTn id="221" dur="500" fill="hold"/>
                                        <p:tgtEl>
                                          <p:spTgt spid="233508"/>
                                        </p:tgtEl>
                                        <p:attrNameLst>
                                          <p:attrName>ppt_w</p:attrName>
                                        </p:attrNameLst>
                                      </p:cBhvr>
                                      <p:tavLst>
                                        <p:tav tm="0">
                                          <p:val>
                                            <p:strVal val="#ppt_w"/>
                                          </p:val>
                                        </p:tav>
                                        <p:tav tm="100000">
                                          <p:val>
                                            <p:strVal val="#ppt_w"/>
                                          </p:val>
                                        </p:tav>
                                      </p:tavLst>
                                    </p:anim>
                                    <p:anim calcmode="lin" valueType="num">
                                      <p:cBhvr>
                                        <p:cTn id="222" dur="500" fill="hold"/>
                                        <p:tgtEl>
                                          <p:spTgt spid="233508"/>
                                        </p:tgtEl>
                                        <p:attrNameLst>
                                          <p:attrName>ppt_h</p:attrName>
                                        </p:attrNameLst>
                                      </p:cBhvr>
                                      <p:tavLst>
                                        <p:tav tm="0">
                                          <p:val>
                                            <p:fltVal val="0"/>
                                          </p:val>
                                        </p:tav>
                                        <p:tav tm="100000">
                                          <p:val>
                                            <p:strVal val="#ppt_h"/>
                                          </p:val>
                                        </p:tav>
                                      </p:tavLst>
                                    </p:anim>
                                  </p:childTnLst>
                                </p:cTn>
                              </p:par>
                            </p:childTnLst>
                          </p:cTn>
                        </p:par>
                        <p:par>
                          <p:cTn id="223" fill="hold" nodeType="afterGroup">
                            <p:stCondLst>
                              <p:cond delay="1500"/>
                            </p:stCondLst>
                            <p:childTnLst>
                              <p:par>
                                <p:cTn id="224" presetID="17" presetClass="entr" presetSubtype="1" fill="hold" nodeType="afterEffect">
                                  <p:stCondLst>
                                    <p:cond delay="0"/>
                                  </p:stCondLst>
                                  <p:childTnLst>
                                    <p:set>
                                      <p:cBhvr>
                                        <p:cTn id="225" dur="1" fill="hold">
                                          <p:stCondLst>
                                            <p:cond delay="0"/>
                                          </p:stCondLst>
                                        </p:cTn>
                                        <p:tgtEl>
                                          <p:spTgt spid="233509"/>
                                        </p:tgtEl>
                                        <p:attrNameLst>
                                          <p:attrName>style.visibility</p:attrName>
                                        </p:attrNameLst>
                                      </p:cBhvr>
                                      <p:to>
                                        <p:strVal val="visible"/>
                                      </p:to>
                                    </p:set>
                                    <p:anim calcmode="lin" valueType="num">
                                      <p:cBhvr>
                                        <p:cTn id="226" dur="500" fill="hold"/>
                                        <p:tgtEl>
                                          <p:spTgt spid="233509"/>
                                        </p:tgtEl>
                                        <p:attrNameLst>
                                          <p:attrName>ppt_x</p:attrName>
                                        </p:attrNameLst>
                                      </p:cBhvr>
                                      <p:tavLst>
                                        <p:tav tm="0">
                                          <p:val>
                                            <p:strVal val="#ppt_x"/>
                                          </p:val>
                                        </p:tav>
                                        <p:tav tm="100000">
                                          <p:val>
                                            <p:strVal val="#ppt_x"/>
                                          </p:val>
                                        </p:tav>
                                      </p:tavLst>
                                    </p:anim>
                                    <p:anim calcmode="lin" valueType="num">
                                      <p:cBhvr>
                                        <p:cTn id="227" dur="500" fill="hold"/>
                                        <p:tgtEl>
                                          <p:spTgt spid="233509"/>
                                        </p:tgtEl>
                                        <p:attrNameLst>
                                          <p:attrName>ppt_y</p:attrName>
                                        </p:attrNameLst>
                                      </p:cBhvr>
                                      <p:tavLst>
                                        <p:tav tm="0">
                                          <p:val>
                                            <p:strVal val="#ppt_y-#ppt_h/2"/>
                                          </p:val>
                                        </p:tav>
                                        <p:tav tm="100000">
                                          <p:val>
                                            <p:strVal val="#ppt_y"/>
                                          </p:val>
                                        </p:tav>
                                      </p:tavLst>
                                    </p:anim>
                                    <p:anim calcmode="lin" valueType="num">
                                      <p:cBhvr>
                                        <p:cTn id="228" dur="500" fill="hold"/>
                                        <p:tgtEl>
                                          <p:spTgt spid="233509"/>
                                        </p:tgtEl>
                                        <p:attrNameLst>
                                          <p:attrName>ppt_w</p:attrName>
                                        </p:attrNameLst>
                                      </p:cBhvr>
                                      <p:tavLst>
                                        <p:tav tm="0">
                                          <p:val>
                                            <p:strVal val="#ppt_w"/>
                                          </p:val>
                                        </p:tav>
                                        <p:tav tm="100000">
                                          <p:val>
                                            <p:strVal val="#ppt_w"/>
                                          </p:val>
                                        </p:tav>
                                      </p:tavLst>
                                    </p:anim>
                                    <p:anim calcmode="lin" valueType="num">
                                      <p:cBhvr>
                                        <p:cTn id="229" dur="500" fill="hold"/>
                                        <p:tgtEl>
                                          <p:spTgt spid="233509"/>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233525"/>
                                        </p:tgtEl>
                                        <p:attrNameLst>
                                          <p:attrName>style.visibility</p:attrName>
                                        </p:attrNameLst>
                                      </p:cBhvr>
                                      <p:to>
                                        <p:strVal val="visible"/>
                                      </p:to>
                                    </p:set>
                                    <p:anim calcmode="lin" valueType="num">
                                      <p:cBhvr>
                                        <p:cTn id="234" dur="500" fill="hold"/>
                                        <p:tgtEl>
                                          <p:spTgt spid="233525"/>
                                        </p:tgtEl>
                                        <p:attrNameLst>
                                          <p:attrName>ppt_x</p:attrName>
                                        </p:attrNameLst>
                                      </p:cBhvr>
                                      <p:tavLst>
                                        <p:tav tm="0">
                                          <p:val>
                                            <p:strVal val="#ppt_x"/>
                                          </p:val>
                                        </p:tav>
                                        <p:tav tm="100000">
                                          <p:val>
                                            <p:strVal val="#ppt_x"/>
                                          </p:val>
                                        </p:tav>
                                      </p:tavLst>
                                    </p:anim>
                                    <p:anim calcmode="lin" valueType="num">
                                      <p:cBhvr>
                                        <p:cTn id="235" dur="500" fill="hold"/>
                                        <p:tgtEl>
                                          <p:spTgt spid="233525"/>
                                        </p:tgtEl>
                                        <p:attrNameLst>
                                          <p:attrName>ppt_y</p:attrName>
                                        </p:attrNameLst>
                                      </p:cBhvr>
                                      <p:tavLst>
                                        <p:tav tm="0">
                                          <p:val>
                                            <p:strVal val="#ppt_y-#ppt_h/2"/>
                                          </p:val>
                                        </p:tav>
                                        <p:tav tm="100000">
                                          <p:val>
                                            <p:strVal val="#ppt_y"/>
                                          </p:val>
                                        </p:tav>
                                      </p:tavLst>
                                    </p:anim>
                                    <p:anim calcmode="lin" valueType="num">
                                      <p:cBhvr>
                                        <p:cTn id="236" dur="500" fill="hold"/>
                                        <p:tgtEl>
                                          <p:spTgt spid="233525"/>
                                        </p:tgtEl>
                                        <p:attrNameLst>
                                          <p:attrName>ppt_w</p:attrName>
                                        </p:attrNameLst>
                                      </p:cBhvr>
                                      <p:tavLst>
                                        <p:tav tm="0">
                                          <p:val>
                                            <p:strVal val="#ppt_w"/>
                                          </p:val>
                                        </p:tav>
                                        <p:tav tm="100000">
                                          <p:val>
                                            <p:strVal val="#ppt_w"/>
                                          </p:val>
                                        </p:tav>
                                      </p:tavLst>
                                    </p:anim>
                                    <p:anim calcmode="lin" valueType="num">
                                      <p:cBhvr>
                                        <p:cTn id="237" dur="500" fill="hold"/>
                                        <p:tgtEl>
                                          <p:spTgt spid="233525"/>
                                        </p:tgtEl>
                                        <p:attrNameLst>
                                          <p:attrName>ppt_h</p:attrName>
                                        </p:attrNameLst>
                                      </p:cBhvr>
                                      <p:tavLst>
                                        <p:tav tm="0">
                                          <p:val>
                                            <p:fltVal val="0"/>
                                          </p:val>
                                        </p:tav>
                                        <p:tav tm="100000">
                                          <p:val>
                                            <p:strVal val="#ppt_h"/>
                                          </p:val>
                                        </p:tav>
                                      </p:tavLst>
                                    </p:anim>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233526"/>
                                        </p:tgtEl>
                                        <p:attrNameLst>
                                          <p:attrName>style.visibility</p:attrName>
                                        </p:attrNameLst>
                                      </p:cBhvr>
                                      <p:to>
                                        <p:strVal val="visible"/>
                                      </p:to>
                                    </p:set>
                                    <p:anim calcmode="lin" valueType="num">
                                      <p:cBhvr>
                                        <p:cTn id="242" dur="500" fill="hold"/>
                                        <p:tgtEl>
                                          <p:spTgt spid="233526"/>
                                        </p:tgtEl>
                                        <p:attrNameLst>
                                          <p:attrName>ppt_x</p:attrName>
                                        </p:attrNameLst>
                                      </p:cBhvr>
                                      <p:tavLst>
                                        <p:tav tm="0">
                                          <p:val>
                                            <p:strVal val="#ppt_x"/>
                                          </p:val>
                                        </p:tav>
                                        <p:tav tm="100000">
                                          <p:val>
                                            <p:strVal val="#ppt_x"/>
                                          </p:val>
                                        </p:tav>
                                      </p:tavLst>
                                    </p:anim>
                                    <p:anim calcmode="lin" valueType="num">
                                      <p:cBhvr>
                                        <p:cTn id="243" dur="500" fill="hold"/>
                                        <p:tgtEl>
                                          <p:spTgt spid="233526"/>
                                        </p:tgtEl>
                                        <p:attrNameLst>
                                          <p:attrName>ppt_y</p:attrName>
                                        </p:attrNameLst>
                                      </p:cBhvr>
                                      <p:tavLst>
                                        <p:tav tm="0">
                                          <p:val>
                                            <p:strVal val="#ppt_y-#ppt_h/2"/>
                                          </p:val>
                                        </p:tav>
                                        <p:tav tm="100000">
                                          <p:val>
                                            <p:strVal val="#ppt_y"/>
                                          </p:val>
                                        </p:tav>
                                      </p:tavLst>
                                    </p:anim>
                                    <p:anim calcmode="lin" valueType="num">
                                      <p:cBhvr>
                                        <p:cTn id="244" dur="500" fill="hold"/>
                                        <p:tgtEl>
                                          <p:spTgt spid="233526"/>
                                        </p:tgtEl>
                                        <p:attrNameLst>
                                          <p:attrName>ppt_w</p:attrName>
                                        </p:attrNameLst>
                                      </p:cBhvr>
                                      <p:tavLst>
                                        <p:tav tm="0">
                                          <p:val>
                                            <p:strVal val="#ppt_w"/>
                                          </p:val>
                                        </p:tav>
                                        <p:tav tm="100000">
                                          <p:val>
                                            <p:strVal val="#ppt_w"/>
                                          </p:val>
                                        </p:tav>
                                      </p:tavLst>
                                    </p:anim>
                                    <p:anim calcmode="lin" valueType="num">
                                      <p:cBhvr>
                                        <p:cTn id="245" dur="500" fill="hold"/>
                                        <p:tgtEl>
                                          <p:spTgt spid="233526"/>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233489"/>
                                        </p:tgtEl>
                                        <p:attrNameLst>
                                          <p:attrName>style.visibility</p:attrName>
                                        </p:attrNameLst>
                                      </p:cBhvr>
                                      <p:to>
                                        <p:strVal val="visible"/>
                                      </p:to>
                                    </p:set>
                                    <p:animEffect transition="in" filter="checkerboard(down)">
                                      <p:cBhvr>
                                        <p:cTn id="250" dur="500"/>
                                        <p:tgtEl>
                                          <p:spTgt spid="233489"/>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233490"/>
                                        </p:tgtEl>
                                        <p:attrNameLst>
                                          <p:attrName>style.visibility</p:attrName>
                                        </p:attrNameLst>
                                      </p:cBhvr>
                                      <p:to>
                                        <p:strVal val="visible"/>
                                      </p:to>
                                    </p:set>
                                    <p:animEffect transition="in" filter="slide(fromLeft)">
                                      <p:cBhvr>
                                        <p:cTn id="255" dur="500"/>
                                        <p:tgtEl>
                                          <p:spTgt spid="233490"/>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7" presetClass="entr" presetSubtype="1" fill="hold" nodeType="clickEffect">
                                  <p:stCondLst>
                                    <p:cond delay="0"/>
                                  </p:stCondLst>
                                  <p:childTnLst>
                                    <p:set>
                                      <p:cBhvr>
                                        <p:cTn id="259" dur="1" fill="hold">
                                          <p:stCondLst>
                                            <p:cond delay="0"/>
                                          </p:stCondLst>
                                        </p:cTn>
                                        <p:tgtEl>
                                          <p:spTgt spid="233514"/>
                                        </p:tgtEl>
                                        <p:attrNameLst>
                                          <p:attrName>style.visibility</p:attrName>
                                        </p:attrNameLst>
                                      </p:cBhvr>
                                      <p:to>
                                        <p:strVal val="visible"/>
                                      </p:to>
                                    </p:set>
                                    <p:anim calcmode="lin" valueType="num">
                                      <p:cBhvr>
                                        <p:cTn id="260" dur="500" fill="hold"/>
                                        <p:tgtEl>
                                          <p:spTgt spid="233514"/>
                                        </p:tgtEl>
                                        <p:attrNameLst>
                                          <p:attrName>ppt_x</p:attrName>
                                        </p:attrNameLst>
                                      </p:cBhvr>
                                      <p:tavLst>
                                        <p:tav tm="0">
                                          <p:val>
                                            <p:strVal val="#ppt_x"/>
                                          </p:val>
                                        </p:tav>
                                        <p:tav tm="100000">
                                          <p:val>
                                            <p:strVal val="#ppt_x"/>
                                          </p:val>
                                        </p:tav>
                                      </p:tavLst>
                                    </p:anim>
                                    <p:anim calcmode="lin" valueType="num">
                                      <p:cBhvr>
                                        <p:cTn id="261" dur="500" fill="hold"/>
                                        <p:tgtEl>
                                          <p:spTgt spid="233514"/>
                                        </p:tgtEl>
                                        <p:attrNameLst>
                                          <p:attrName>ppt_y</p:attrName>
                                        </p:attrNameLst>
                                      </p:cBhvr>
                                      <p:tavLst>
                                        <p:tav tm="0">
                                          <p:val>
                                            <p:strVal val="#ppt_y-#ppt_h/2"/>
                                          </p:val>
                                        </p:tav>
                                        <p:tav tm="100000">
                                          <p:val>
                                            <p:strVal val="#ppt_y"/>
                                          </p:val>
                                        </p:tav>
                                      </p:tavLst>
                                    </p:anim>
                                    <p:anim calcmode="lin" valueType="num">
                                      <p:cBhvr>
                                        <p:cTn id="262" dur="500" fill="hold"/>
                                        <p:tgtEl>
                                          <p:spTgt spid="233514"/>
                                        </p:tgtEl>
                                        <p:attrNameLst>
                                          <p:attrName>ppt_w</p:attrName>
                                        </p:attrNameLst>
                                      </p:cBhvr>
                                      <p:tavLst>
                                        <p:tav tm="0">
                                          <p:val>
                                            <p:strVal val="#ppt_w"/>
                                          </p:val>
                                        </p:tav>
                                        <p:tav tm="100000">
                                          <p:val>
                                            <p:strVal val="#ppt_w"/>
                                          </p:val>
                                        </p:tav>
                                      </p:tavLst>
                                    </p:anim>
                                    <p:anim calcmode="lin" valueType="num">
                                      <p:cBhvr>
                                        <p:cTn id="263" dur="500" fill="hold"/>
                                        <p:tgtEl>
                                          <p:spTgt spid="233514"/>
                                        </p:tgtEl>
                                        <p:attrNameLst>
                                          <p:attrName>ppt_h</p:attrName>
                                        </p:attrNameLst>
                                      </p:cBhvr>
                                      <p:tavLst>
                                        <p:tav tm="0">
                                          <p:val>
                                            <p:fltVal val="0"/>
                                          </p:val>
                                        </p:tav>
                                        <p:tav tm="100000">
                                          <p:val>
                                            <p:strVal val="#ppt_h"/>
                                          </p:val>
                                        </p:tav>
                                      </p:tavLst>
                                    </p:anim>
                                  </p:childTnLst>
                                </p:cTn>
                              </p:par>
                            </p:childTnLst>
                          </p:cTn>
                        </p:par>
                        <p:par>
                          <p:cTn id="264" fill="hold" nodeType="afterGroup">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233511"/>
                                        </p:tgtEl>
                                        <p:attrNameLst>
                                          <p:attrName>style.visibility</p:attrName>
                                        </p:attrNameLst>
                                      </p:cBhvr>
                                      <p:to>
                                        <p:strVal val="visible"/>
                                      </p:to>
                                    </p:set>
                                    <p:anim calcmode="lin" valueType="num">
                                      <p:cBhvr>
                                        <p:cTn id="267" dur="500" fill="hold"/>
                                        <p:tgtEl>
                                          <p:spTgt spid="233511"/>
                                        </p:tgtEl>
                                        <p:attrNameLst>
                                          <p:attrName>ppt_x</p:attrName>
                                        </p:attrNameLst>
                                      </p:cBhvr>
                                      <p:tavLst>
                                        <p:tav tm="0">
                                          <p:val>
                                            <p:strVal val="#ppt_x"/>
                                          </p:val>
                                        </p:tav>
                                        <p:tav tm="100000">
                                          <p:val>
                                            <p:strVal val="#ppt_x"/>
                                          </p:val>
                                        </p:tav>
                                      </p:tavLst>
                                    </p:anim>
                                    <p:anim calcmode="lin" valueType="num">
                                      <p:cBhvr>
                                        <p:cTn id="268" dur="500" fill="hold"/>
                                        <p:tgtEl>
                                          <p:spTgt spid="233511"/>
                                        </p:tgtEl>
                                        <p:attrNameLst>
                                          <p:attrName>ppt_y</p:attrName>
                                        </p:attrNameLst>
                                      </p:cBhvr>
                                      <p:tavLst>
                                        <p:tav tm="0">
                                          <p:val>
                                            <p:strVal val="#ppt_y-#ppt_h/2"/>
                                          </p:val>
                                        </p:tav>
                                        <p:tav tm="100000">
                                          <p:val>
                                            <p:strVal val="#ppt_y"/>
                                          </p:val>
                                        </p:tav>
                                      </p:tavLst>
                                    </p:anim>
                                    <p:anim calcmode="lin" valueType="num">
                                      <p:cBhvr>
                                        <p:cTn id="269" dur="500" fill="hold"/>
                                        <p:tgtEl>
                                          <p:spTgt spid="233511"/>
                                        </p:tgtEl>
                                        <p:attrNameLst>
                                          <p:attrName>ppt_w</p:attrName>
                                        </p:attrNameLst>
                                      </p:cBhvr>
                                      <p:tavLst>
                                        <p:tav tm="0">
                                          <p:val>
                                            <p:strVal val="#ppt_w"/>
                                          </p:val>
                                        </p:tav>
                                        <p:tav tm="100000">
                                          <p:val>
                                            <p:strVal val="#ppt_w"/>
                                          </p:val>
                                        </p:tav>
                                      </p:tavLst>
                                    </p:anim>
                                    <p:anim calcmode="lin" valueType="num">
                                      <p:cBhvr>
                                        <p:cTn id="270" dur="500" fill="hold"/>
                                        <p:tgtEl>
                                          <p:spTgt spid="233511"/>
                                        </p:tgtEl>
                                        <p:attrNameLst>
                                          <p:attrName>ppt_h</p:attrName>
                                        </p:attrNameLst>
                                      </p:cBhvr>
                                      <p:tavLst>
                                        <p:tav tm="0">
                                          <p:val>
                                            <p:fltVal val="0"/>
                                          </p:val>
                                        </p:tav>
                                        <p:tav tm="100000">
                                          <p:val>
                                            <p:strVal val="#ppt_h"/>
                                          </p:val>
                                        </p:tav>
                                      </p:tavLst>
                                    </p:anim>
                                  </p:childTnLst>
                                </p:cTn>
                              </p:par>
                            </p:childTnLst>
                          </p:cTn>
                        </p:par>
                        <p:par>
                          <p:cTn id="271" fill="hold" nodeType="afterGroup">
                            <p:stCondLst>
                              <p:cond delay="1000"/>
                            </p:stCondLst>
                            <p:childTnLst>
                              <p:par>
                                <p:cTn id="272" presetID="17" presetClass="entr" presetSubtype="1" fill="hold" nodeType="afterEffect">
                                  <p:stCondLst>
                                    <p:cond delay="0"/>
                                  </p:stCondLst>
                                  <p:childTnLst>
                                    <p:set>
                                      <p:cBhvr>
                                        <p:cTn id="273" dur="1" fill="hold">
                                          <p:stCondLst>
                                            <p:cond delay="0"/>
                                          </p:stCondLst>
                                        </p:cTn>
                                        <p:tgtEl>
                                          <p:spTgt spid="233512"/>
                                        </p:tgtEl>
                                        <p:attrNameLst>
                                          <p:attrName>style.visibility</p:attrName>
                                        </p:attrNameLst>
                                      </p:cBhvr>
                                      <p:to>
                                        <p:strVal val="visible"/>
                                      </p:to>
                                    </p:set>
                                    <p:anim calcmode="lin" valueType="num">
                                      <p:cBhvr>
                                        <p:cTn id="274" dur="500" fill="hold"/>
                                        <p:tgtEl>
                                          <p:spTgt spid="233512"/>
                                        </p:tgtEl>
                                        <p:attrNameLst>
                                          <p:attrName>ppt_x</p:attrName>
                                        </p:attrNameLst>
                                      </p:cBhvr>
                                      <p:tavLst>
                                        <p:tav tm="0">
                                          <p:val>
                                            <p:strVal val="#ppt_x"/>
                                          </p:val>
                                        </p:tav>
                                        <p:tav tm="100000">
                                          <p:val>
                                            <p:strVal val="#ppt_x"/>
                                          </p:val>
                                        </p:tav>
                                      </p:tavLst>
                                    </p:anim>
                                    <p:anim calcmode="lin" valueType="num">
                                      <p:cBhvr>
                                        <p:cTn id="275" dur="500" fill="hold"/>
                                        <p:tgtEl>
                                          <p:spTgt spid="233512"/>
                                        </p:tgtEl>
                                        <p:attrNameLst>
                                          <p:attrName>ppt_y</p:attrName>
                                        </p:attrNameLst>
                                      </p:cBhvr>
                                      <p:tavLst>
                                        <p:tav tm="0">
                                          <p:val>
                                            <p:strVal val="#ppt_y-#ppt_h/2"/>
                                          </p:val>
                                        </p:tav>
                                        <p:tav tm="100000">
                                          <p:val>
                                            <p:strVal val="#ppt_y"/>
                                          </p:val>
                                        </p:tav>
                                      </p:tavLst>
                                    </p:anim>
                                    <p:anim calcmode="lin" valueType="num">
                                      <p:cBhvr>
                                        <p:cTn id="276" dur="500" fill="hold"/>
                                        <p:tgtEl>
                                          <p:spTgt spid="233512"/>
                                        </p:tgtEl>
                                        <p:attrNameLst>
                                          <p:attrName>ppt_w</p:attrName>
                                        </p:attrNameLst>
                                      </p:cBhvr>
                                      <p:tavLst>
                                        <p:tav tm="0">
                                          <p:val>
                                            <p:strVal val="#ppt_w"/>
                                          </p:val>
                                        </p:tav>
                                        <p:tav tm="100000">
                                          <p:val>
                                            <p:strVal val="#ppt_w"/>
                                          </p:val>
                                        </p:tav>
                                      </p:tavLst>
                                    </p:anim>
                                    <p:anim calcmode="lin" valueType="num">
                                      <p:cBhvr>
                                        <p:cTn id="277" dur="500" fill="hold"/>
                                        <p:tgtEl>
                                          <p:spTgt spid="233512"/>
                                        </p:tgtEl>
                                        <p:attrNameLst>
                                          <p:attrName>ppt_h</p:attrName>
                                        </p:attrNameLst>
                                      </p:cBhvr>
                                      <p:tavLst>
                                        <p:tav tm="0">
                                          <p:val>
                                            <p:fltVal val="0"/>
                                          </p:val>
                                        </p:tav>
                                        <p:tav tm="100000">
                                          <p:val>
                                            <p:strVal val="#ppt_h"/>
                                          </p:val>
                                        </p:tav>
                                      </p:tavLst>
                                    </p:anim>
                                  </p:childTnLst>
                                </p:cTn>
                              </p:par>
                            </p:childTnLst>
                          </p:cTn>
                        </p:par>
                        <p:par>
                          <p:cTn id="278" fill="hold" nodeType="afterGroup">
                            <p:stCondLst>
                              <p:cond delay="1500"/>
                            </p:stCondLst>
                            <p:childTnLst>
                              <p:par>
                                <p:cTn id="279" presetID="17" presetClass="entr" presetSubtype="1" fill="hold" nodeType="afterEffect">
                                  <p:stCondLst>
                                    <p:cond delay="0"/>
                                  </p:stCondLst>
                                  <p:childTnLst>
                                    <p:set>
                                      <p:cBhvr>
                                        <p:cTn id="280" dur="1" fill="hold">
                                          <p:stCondLst>
                                            <p:cond delay="0"/>
                                          </p:stCondLst>
                                        </p:cTn>
                                        <p:tgtEl>
                                          <p:spTgt spid="233513"/>
                                        </p:tgtEl>
                                        <p:attrNameLst>
                                          <p:attrName>style.visibility</p:attrName>
                                        </p:attrNameLst>
                                      </p:cBhvr>
                                      <p:to>
                                        <p:strVal val="visible"/>
                                      </p:to>
                                    </p:set>
                                    <p:anim calcmode="lin" valueType="num">
                                      <p:cBhvr>
                                        <p:cTn id="281" dur="500" fill="hold"/>
                                        <p:tgtEl>
                                          <p:spTgt spid="233513"/>
                                        </p:tgtEl>
                                        <p:attrNameLst>
                                          <p:attrName>ppt_x</p:attrName>
                                        </p:attrNameLst>
                                      </p:cBhvr>
                                      <p:tavLst>
                                        <p:tav tm="0">
                                          <p:val>
                                            <p:strVal val="#ppt_x"/>
                                          </p:val>
                                        </p:tav>
                                        <p:tav tm="100000">
                                          <p:val>
                                            <p:strVal val="#ppt_x"/>
                                          </p:val>
                                        </p:tav>
                                      </p:tavLst>
                                    </p:anim>
                                    <p:anim calcmode="lin" valueType="num">
                                      <p:cBhvr>
                                        <p:cTn id="282" dur="500" fill="hold"/>
                                        <p:tgtEl>
                                          <p:spTgt spid="233513"/>
                                        </p:tgtEl>
                                        <p:attrNameLst>
                                          <p:attrName>ppt_y</p:attrName>
                                        </p:attrNameLst>
                                      </p:cBhvr>
                                      <p:tavLst>
                                        <p:tav tm="0">
                                          <p:val>
                                            <p:strVal val="#ppt_y-#ppt_h/2"/>
                                          </p:val>
                                        </p:tav>
                                        <p:tav tm="100000">
                                          <p:val>
                                            <p:strVal val="#ppt_y"/>
                                          </p:val>
                                        </p:tav>
                                      </p:tavLst>
                                    </p:anim>
                                    <p:anim calcmode="lin" valueType="num">
                                      <p:cBhvr>
                                        <p:cTn id="283" dur="500" fill="hold"/>
                                        <p:tgtEl>
                                          <p:spTgt spid="233513"/>
                                        </p:tgtEl>
                                        <p:attrNameLst>
                                          <p:attrName>ppt_w</p:attrName>
                                        </p:attrNameLst>
                                      </p:cBhvr>
                                      <p:tavLst>
                                        <p:tav tm="0">
                                          <p:val>
                                            <p:strVal val="#ppt_w"/>
                                          </p:val>
                                        </p:tav>
                                        <p:tav tm="100000">
                                          <p:val>
                                            <p:strVal val="#ppt_w"/>
                                          </p:val>
                                        </p:tav>
                                      </p:tavLst>
                                    </p:anim>
                                    <p:anim calcmode="lin" valueType="num">
                                      <p:cBhvr>
                                        <p:cTn id="284" dur="500" fill="hold"/>
                                        <p:tgtEl>
                                          <p:spTgt spid="233513"/>
                                        </p:tgtEl>
                                        <p:attrNameLst>
                                          <p:attrName>ppt_h</p:attrName>
                                        </p:attrNameLst>
                                      </p:cBhvr>
                                      <p:tavLst>
                                        <p:tav tm="0">
                                          <p:val>
                                            <p:fltVal val="0"/>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7" presetClass="entr" presetSubtype="8" fill="hold" nodeType="clickEffect">
                                  <p:stCondLst>
                                    <p:cond delay="0"/>
                                  </p:stCondLst>
                                  <p:childTnLst>
                                    <p:set>
                                      <p:cBhvr>
                                        <p:cTn id="288" dur="1" fill="hold">
                                          <p:stCondLst>
                                            <p:cond delay="0"/>
                                          </p:stCondLst>
                                        </p:cTn>
                                        <p:tgtEl>
                                          <p:spTgt spid="233533"/>
                                        </p:tgtEl>
                                        <p:attrNameLst>
                                          <p:attrName>style.visibility</p:attrName>
                                        </p:attrNameLst>
                                      </p:cBhvr>
                                      <p:to>
                                        <p:strVal val="visible"/>
                                      </p:to>
                                    </p:set>
                                    <p:anim calcmode="lin" valueType="num">
                                      <p:cBhvr>
                                        <p:cTn id="289" dur="500" fill="hold"/>
                                        <p:tgtEl>
                                          <p:spTgt spid="233533"/>
                                        </p:tgtEl>
                                        <p:attrNameLst>
                                          <p:attrName>ppt_x</p:attrName>
                                        </p:attrNameLst>
                                      </p:cBhvr>
                                      <p:tavLst>
                                        <p:tav tm="0">
                                          <p:val>
                                            <p:strVal val="#ppt_x-#ppt_w/2"/>
                                          </p:val>
                                        </p:tav>
                                        <p:tav tm="100000">
                                          <p:val>
                                            <p:strVal val="#ppt_x"/>
                                          </p:val>
                                        </p:tav>
                                      </p:tavLst>
                                    </p:anim>
                                    <p:anim calcmode="lin" valueType="num">
                                      <p:cBhvr>
                                        <p:cTn id="290" dur="500" fill="hold"/>
                                        <p:tgtEl>
                                          <p:spTgt spid="233533"/>
                                        </p:tgtEl>
                                        <p:attrNameLst>
                                          <p:attrName>ppt_y</p:attrName>
                                        </p:attrNameLst>
                                      </p:cBhvr>
                                      <p:tavLst>
                                        <p:tav tm="0">
                                          <p:val>
                                            <p:strVal val="#ppt_y"/>
                                          </p:val>
                                        </p:tav>
                                        <p:tav tm="100000">
                                          <p:val>
                                            <p:strVal val="#ppt_y"/>
                                          </p:val>
                                        </p:tav>
                                      </p:tavLst>
                                    </p:anim>
                                    <p:anim calcmode="lin" valueType="num">
                                      <p:cBhvr>
                                        <p:cTn id="291" dur="500" fill="hold"/>
                                        <p:tgtEl>
                                          <p:spTgt spid="233533"/>
                                        </p:tgtEl>
                                        <p:attrNameLst>
                                          <p:attrName>ppt_w</p:attrName>
                                        </p:attrNameLst>
                                      </p:cBhvr>
                                      <p:tavLst>
                                        <p:tav tm="0">
                                          <p:val>
                                            <p:fltVal val="0"/>
                                          </p:val>
                                        </p:tav>
                                        <p:tav tm="100000">
                                          <p:val>
                                            <p:strVal val="#ppt_w"/>
                                          </p:val>
                                        </p:tav>
                                      </p:tavLst>
                                    </p:anim>
                                    <p:anim calcmode="lin" valueType="num">
                                      <p:cBhvr>
                                        <p:cTn id="292" dur="500" fill="hold"/>
                                        <p:tgtEl>
                                          <p:spTgt spid="233533"/>
                                        </p:tgtEl>
                                        <p:attrNameLst>
                                          <p:attrName>ppt_h</p:attrName>
                                        </p:attrNameLst>
                                      </p:cBhvr>
                                      <p:tavLst>
                                        <p:tav tm="0">
                                          <p:val>
                                            <p:strVal val="#ppt_h"/>
                                          </p:val>
                                        </p:tav>
                                        <p:tav tm="100000">
                                          <p:val>
                                            <p:strVal val="#ppt_h"/>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7" presetClass="entr" presetSubtype="8" fill="hold" nodeType="clickEffect">
                                  <p:stCondLst>
                                    <p:cond delay="0"/>
                                  </p:stCondLst>
                                  <p:childTnLst>
                                    <p:set>
                                      <p:cBhvr>
                                        <p:cTn id="296" dur="1" fill="hold">
                                          <p:stCondLst>
                                            <p:cond delay="0"/>
                                          </p:stCondLst>
                                        </p:cTn>
                                        <p:tgtEl>
                                          <p:spTgt spid="233538"/>
                                        </p:tgtEl>
                                        <p:attrNameLst>
                                          <p:attrName>style.visibility</p:attrName>
                                        </p:attrNameLst>
                                      </p:cBhvr>
                                      <p:to>
                                        <p:strVal val="visible"/>
                                      </p:to>
                                    </p:set>
                                    <p:anim calcmode="lin" valueType="num">
                                      <p:cBhvr>
                                        <p:cTn id="297" dur="500" fill="hold"/>
                                        <p:tgtEl>
                                          <p:spTgt spid="233538"/>
                                        </p:tgtEl>
                                        <p:attrNameLst>
                                          <p:attrName>ppt_x</p:attrName>
                                        </p:attrNameLst>
                                      </p:cBhvr>
                                      <p:tavLst>
                                        <p:tav tm="0">
                                          <p:val>
                                            <p:strVal val="#ppt_x-#ppt_w/2"/>
                                          </p:val>
                                        </p:tav>
                                        <p:tav tm="100000">
                                          <p:val>
                                            <p:strVal val="#ppt_x"/>
                                          </p:val>
                                        </p:tav>
                                      </p:tavLst>
                                    </p:anim>
                                    <p:anim calcmode="lin" valueType="num">
                                      <p:cBhvr>
                                        <p:cTn id="298" dur="500" fill="hold"/>
                                        <p:tgtEl>
                                          <p:spTgt spid="233538"/>
                                        </p:tgtEl>
                                        <p:attrNameLst>
                                          <p:attrName>ppt_y</p:attrName>
                                        </p:attrNameLst>
                                      </p:cBhvr>
                                      <p:tavLst>
                                        <p:tav tm="0">
                                          <p:val>
                                            <p:strVal val="#ppt_y"/>
                                          </p:val>
                                        </p:tav>
                                        <p:tav tm="100000">
                                          <p:val>
                                            <p:strVal val="#ppt_y"/>
                                          </p:val>
                                        </p:tav>
                                      </p:tavLst>
                                    </p:anim>
                                    <p:anim calcmode="lin" valueType="num">
                                      <p:cBhvr>
                                        <p:cTn id="299" dur="500" fill="hold"/>
                                        <p:tgtEl>
                                          <p:spTgt spid="233538"/>
                                        </p:tgtEl>
                                        <p:attrNameLst>
                                          <p:attrName>ppt_w</p:attrName>
                                        </p:attrNameLst>
                                      </p:cBhvr>
                                      <p:tavLst>
                                        <p:tav tm="0">
                                          <p:val>
                                            <p:fltVal val="0"/>
                                          </p:val>
                                        </p:tav>
                                        <p:tav tm="100000">
                                          <p:val>
                                            <p:strVal val="#ppt_w"/>
                                          </p:val>
                                        </p:tav>
                                      </p:tavLst>
                                    </p:anim>
                                    <p:anim calcmode="lin" valueType="num">
                                      <p:cBhvr>
                                        <p:cTn id="300" dur="500" fill="hold"/>
                                        <p:tgtEl>
                                          <p:spTgt spid="233538"/>
                                        </p:tgtEl>
                                        <p:attrNameLst>
                                          <p:attrName>ppt_h</p:attrName>
                                        </p:attrNameLst>
                                      </p:cBhvr>
                                      <p:tavLst>
                                        <p:tav tm="0">
                                          <p:val>
                                            <p:strVal val="#ppt_h"/>
                                          </p:val>
                                        </p:tav>
                                        <p:tav tm="100000">
                                          <p:val>
                                            <p:strVal val="#ppt_h"/>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233527"/>
                                        </p:tgtEl>
                                        <p:attrNameLst>
                                          <p:attrName>style.visibility</p:attrName>
                                        </p:attrNameLst>
                                      </p:cBhvr>
                                      <p:to>
                                        <p:strVal val="visible"/>
                                      </p:to>
                                    </p:set>
                                    <p:anim calcmode="lin" valueType="num">
                                      <p:cBhvr>
                                        <p:cTn id="305" dur="500" fill="hold"/>
                                        <p:tgtEl>
                                          <p:spTgt spid="233527"/>
                                        </p:tgtEl>
                                        <p:attrNameLst>
                                          <p:attrName>ppt_x</p:attrName>
                                        </p:attrNameLst>
                                      </p:cBhvr>
                                      <p:tavLst>
                                        <p:tav tm="0">
                                          <p:val>
                                            <p:strVal val="#ppt_x"/>
                                          </p:val>
                                        </p:tav>
                                        <p:tav tm="100000">
                                          <p:val>
                                            <p:strVal val="#ppt_x"/>
                                          </p:val>
                                        </p:tav>
                                      </p:tavLst>
                                    </p:anim>
                                    <p:anim calcmode="lin" valueType="num">
                                      <p:cBhvr>
                                        <p:cTn id="306" dur="500" fill="hold"/>
                                        <p:tgtEl>
                                          <p:spTgt spid="233527"/>
                                        </p:tgtEl>
                                        <p:attrNameLst>
                                          <p:attrName>ppt_y</p:attrName>
                                        </p:attrNameLst>
                                      </p:cBhvr>
                                      <p:tavLst>
                                        <p:tav tm="0">
                                          <p:val>
                                            <p:strVal val="#ppt_y-#ppt_h/2"/>
                                          </p:val>
                                        </p:tav>
                                        <p:tav tm="100000">
                                          <p:val>
                                            <p:strVal val="#ppt_y"/>
                                          </p:val>
                                        </p:tav>
                                      </p:tavLst>
                                    </p:anim>
                                    <p:anim calcmode="lin" valueType="num">
                                      <p:cBhvr>
                                        <p:cTn id="307" dur="500" fill="hold"/>
                                        <p:tgtEl>
                                          <p:spTgt spid="233527"/>
                                        </p:tgtEl>
                                        <p:attrNameLst>
                                          <p:attrName>ppt_w</p:attrName>
                                        </p:attrNameLst>
                                      </p:cBhvr>
                                      <p:tavLst>
                                        <p:tav tm="0">
                                          <p:val>
                                            <p:strVal val="#ppt_w"/>
                                          </p:val>
                                        </p:tav>
                                        <p:tav tm="100000">
                                          <p:val>
                                            <p:strVal val="#ppt_w"/>
                                          </p:val>
                                        </p:tav>
                                      </p:tavLst>
                                    </p:anim>
                                    <p:anim calcmode="lin" valueType="num">
                                      <p:cBhvr>
                                        <p:cTn id="308" dur="500" fill="hold"/>
                                        <p:tgtEl>
                                          <p:spTgt spid="233527"/>
                                        </p:tgtEl>
                                        <p:attrNameLst>
                                          <p:attrName>ppt_h</p:attrName>
                                        </p:attrNameLst>
                                      </p:cBhvr>
                                      <p:tavLst>
                                        <p:tav tm="0">
                                          <p:val>
                                            <p:fltVal val="0"/>
                                          </p:val>
                                        </p:tav>
                                        <p:tav tm="100000">
                                          <p:val>
                                            <p:strVal val="#ppt_h"/>
                                          </p:val>
                                        </p:tav>
                                      </p:tavLst>
                                    </p:anim>
                                  </p:childTnLst>
                                </p:cTn>
                              </p:par>
                            </p:childTnLst>
                          </p:cTn>
                        </p:par>
                      </p:childTnLst>
                    </p:cTn>
                  </p:par>
                  <p:par>
                    <p:cTn id="309" fill="hold" nodeType="clickPar">
                      <p:stCondLst>
                        <p:cond delay="indefinite"/>
                      </p:stCondLst>
                      <p:childTnLst>
                        <p:par>
                          <p:cTn id="310" fill="hold" nodeType="withGroup">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233491"/>
                                        </p:tgtEl>
                                        <p:attrNameLst>
                                          <p:attrName>style.visibility</p:attrName>
                                        </p:attrNameLst>
                                      </p:cBhvr>
                                      <p:to>
                                        <p:strVal val="visible"/>
                                      </p:to>
                                    </p:set>
                                    <p:animEffect transition="in" filter="checkerboard(down)">
                                      <p:cBhvr>
                                        <p:cTn id="313" dur="500"/>
                                        <p:tgtEl>
                                          <p:spTgt spid="233491"/>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233492"/>
                                        </p:tgtEl>
                                        <p:attrNameLst>
                                          <p:attrName>style.visibility</p:attrName>
                                        </p:attrNameLst>
                                      </p:cBhvr>
                                      <p:to>
                                        <p:strVal val="visible"/>
                                      </p:to>
                                    </p:set>
                                    <p:animEffect transition="in" filter="slide(fromLeft)">
                                      <p:cBhvr>
                                        <p:cTn id="318" dur="500"/>
                                        <p:tgtEl>
                                          <p:spTgt spid="233492"/>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17" presetClass="entr" presetSubtype="1" fill="hold" nodeType="clickEffect">
                                  <p:stCondLst>
                                    <p:cond delay="0"/>
                                  </p:stCondLst>
                                  <p:childTnLst>
                                    <p:set>
                                      <p:cBhvr>
                                        <p:cTn id="322" dur="1" fill="hold">
                                          <p:stCondLst>
                                            <p:cond delay="0"/>
                                          </p:stCondLst>
                                        </p:cTn>
                                        <p:tgtEl>
                                          <p:spTgt spid="233518"/>
                                        </p:tgtEl>
                                        <p:attrNameLst>
                                          <p:attrName>style.visibility</p:attrName>
                                        </p:attrNameLst>
                                      </p:cBhvr>
                                      <p:to>
                                        <p:strVal val="visible"/>
                                      </p:to>
                                    </p:set>
                                    <p:anim calcmode="lin" valueType="num">
                                      <p:cBhvr>
                                        <p:cTn id="323" dur="500" fill="hold"/>
                                        <p:tgtEl>
                                          <p:spTgt spid="233518"/>
                                        </p:tgtEl>
                                        <p:attrNameLst>
                                          <p:attrName>ppt_x</p:attrName>
                                        </p:attrNameLst>
                                      </p:cBhvr>
                                      <p:tavLst>
                                        <p:tav tm="0">
                                          <p:val>
                                            <p:strVal val="#ppt_x"/>
                                          </p:val>
                                        </p:tav>
                                        <p:tav tm="100000">
                                          <p:val>
                                            <p:strVal val="#ppt_x"/>
                                          </p:val>
                                        </p:tav>
                                      </p:tavLst>
                                    </p:anim>
                                    <p:anim calcmode="lin" valueType="num">
                                      <p:cBhvr>
                                        <p:cTn id="324" dur="500" fill="hold"/>
                                        <p:tgtEl>
                                          <p:spTgt spid="233518"/>
                                        </p:tgtEl>
                                        <p:attrNameLst>
                                          <p:attrName>ppt_y</p:attrName>
                                        </p:attrNameLst>
                                      </p:cBhvr>
                                      <p:tavLst>
                                        <p:tav tm="0">
                                          <p:val>
                                            <p:strVal val="#ppt_y-#ppt_h/2"/>
                                          </p:val>
                                        </p:tav>
                                        <p:tav tm="100000">
                                          <p:val>
                                            <p:strVal val="#ppt_y"/>
                                          </p:val>
                                        </p:tav>
                                      </p:tavLst>
                                    </p:anim>
                                    <p:anim calcmode="lin" valueType="num">
                                      <p:cBhvr>
                                        <p:cTn id="325" dur="500" fill="hold"/>
                                        <p:tgtEl>
                                          <p:spTgt spid="233518"/>
                                        </p:tgtEl>
                                        <p:attrNameLst>
                                          <p:attrName>ppt_w</p:attrName>
                                        </p:attrNameLst>
                                      </p:cBhvr>
                                      <p:tavLst>
                                        <p:tav tm="0">
                                          <p:val>
                                            <p:strVal val="#ppt_w"/>
                                          </p:val>
                                        </p:tav>
                                        <p:tav tm="100000">
                                          <p:val>
                                            <p:strVal val="#ppt_w"/>
                                          </p:val>
                                        </p:tav>
                                      </p:tavLst>
                                    </p:anim>
                                    <p:anim calcmode="lin" valueType="num">
                                      <p:cBhvr>
                                        <p:cTn id="326" dur="500" fill="hold"/>
                                        <p:tgtEl>
                                          <p:spTgt spid="233518"/>
                                        </p:tgtEl>
                                        <p:attrNameLst>
                                          <p:attrName>ppt_h</p:attrName>
                                        </p:attrNameLst>
                                      </p:cBhvr>
                                      <p:tavLst>
                                        <p:tav tm="0">
                                          <p:val>
                                            <p:fltVal val="0"/>
                                          </p:val>
                                        </p:tav>
                                        <p:tav tm="100000">
                                          <p:val>
                                            <p:strVal val="#ppt_h"/>
                                          </p:val>
                                        </p:tav>
                                      </p:tavLst>
                                    </p:anim>
                                  </p:childTnLst>
                                </p:cTn>
                              </p:par>
                            </p:childTnLst>
                          </p:cTn>
                        </p:par>
                        <p:par>
                          <p:cTn id="327" fill="hold" nodeType="afterGroup">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233515"/>
                                        </p:tgtEl>
                                        <p:attrNameLst>
                                          <p:attrName>style.visibility</p:attrName>
                                        </p:attrNameLst>
                                      </p:cBhvr>
                                      <p:to>
                                        <p:strVal val="visible"/>
                                      </p:to>
                                    </p:set>
                                    <p:anim calcmode="lin" valueType="num">
                                      <p:cBhvr>
                                        <p:cTn id="330" dur="500" fill="hold"/>
                                        <p:tgtEl>
                                          <p:spTgt spid="233515"/>
                                        </p:tgtEl>
                                        <p:attrNameLst>
                                          <p:attrName>ppt_x</p:attrName>
                                        </p:attrNameLst>
                                      </p:cBhvr>
                                      <p:tavLst>
                                        <p:tav tm="0">
                                          <p:val>
                                            <p:strVal val="#ppt_x"/>
                                          </p:val>
                                        </p:tav>
                                        <p:tav tm="100000">
                                          <p:val>
                                            <p:strVal val="#ppt_x"/>
                                          </p:val>
                                        </p:tav>
                                      </p:tavLst>
                                    </p:anim>
                                    <p:anim calcmode="lin" valueType="num">
                                      <p:cBhvr>
                                        <p:cTn id="331" dur="500" fill="hold"/>
                                        <p:tgtEl>
                                          <p:spTgt spid="233515"/>
                                        </p:tgtEl>
                                        <p:attrNameLst>
                                          <p:attrName>ppt_y</p:attrName>
                                        </p:attrNameLst>
                                      </p:cBhvr>
                                      <p:tavLst>
                                        <p:tav tm="0">
                                          <p:val>
                                            <p:strVal val="#ppt_y-#ppt_h/2"/>
                                          </p:val>
                                        </p:tav>
                                        <p:tav tm="100000">
                                          <p:val>
                                            <p:strVal val="#ppt_y"/>
                                          </p:val>
                                        </p:tav>
                                      </p:tavLst>
                                    </p:anim>
                                    <p:anim calcmode="lin" valueType="num">
                                      <p:cBhvr>
                                        <p:cTn id="332" dur="500" fill="hold"/>
                                        <p:tgtEl>
                                          <p:spTgt spid="233515"/>
                                        </p:tgtEl>
                                        <p:attrNameLst>
                                          <p:attrName>ppt_w</p:attrName>
                                        </p:attrNameLst>
                                      </p:cBhvr>
                                      <p:tavLst>
                                        <p:tav tm="0">
                                          <p:val>
                                            <p:strVal val="#ppt_w"/>
                                          </p:val>
                                        </p:tav>
                                        <p:tav tm="100000">
                                          <p:val>
                                            <p:strVal val="#ppt_w"/>
                                          </p:val>
                                        </p:tav>
                                      </p:tavLst>
                                    </p:anim>
                                    <p:anim calcmode="lin" valueType="num">
                                      <p:cBhvr>
                                        <p:cTn id="333" dur="500" fill="hold"/>
                                        <p:tgtEl>
                                          <p:spTgt spid="233515"/>
                                        </p:tgtEl>
                                        <p:attrNameLst>
                                          <p:attrName>ppt_h</p:attrName>
                                        </p:attrNameLst>
                                      </p:cBhvr>
                                      <p:tavLst>
                                        <p:tav tm="0">
                                          <p:val>
                                            <p:fltVal val="0"/>
                                          </p:val>
                                        </p:tav>
                                        <p:tav tm="100000">
                                          <p:val>
                                            <p:strVal val="#ppt_h"/>
                                          </p:val>
                                        </p:tav>
                                      </p:tavLst>
                                    </p:anim>
                                  </p:childTnLst>
                                </p:cTn>
                              </p:par>
                            </p:childTnLst>
                          </p:cTn>
                        </p:par>
                        <p:par>
                          <p:cTn id="334" fill="hold" nodeType="afterGroup">
                            <p:stCondLst>
                              <p:cond delay="1000"/>
                            </p:stCondLst>
                            <p:childTnLst>
                              <p:par>
                                <p:cTn id="335" presetID="17" presetClass="entr" presetSubtype="1" fill="hold" nodeType="afterEffect">
                                  <p:stCondLst>
                                    <p:cond delay="0"/>
                                  </p:stCondLst>
                                  <p:childTnLst>
                                    <p:set>
                                      <p:cBhvr>
                                        <p:cTn id="336" dur="1" fill="hold">
                                          <p:stCondLst>
                                            <p:cond delay="0"/>
                                          </p:stCondLst>
                                        </p:cTn>
                                        <p:tgtEl>
                                          <p:spTgt spid="233516"/>
                                        </p:tgtEl>
                                        <p:attrNameLst>
                                          <p:attrName>style.visibility</p:attrName>
                                        </p:attrNameLst>
                                      </p:cBhvr>
                                      <p:to>
                                        <p:strVal val="visible"/>
                                      </p:to>
                                    </p:set>
                                    <p:anim calcmode="lin" valueType="num">
                                      <p:cBhvr>
                                        <p:cTn id="337" dur="500" fill="hold"/>
                                        <p:tgtEl>
                                          <p:spTgt spid="233516"/>
                                        </p:tgtEl>
                                        <p:attrNameLst>
                                          <p:attrName>ppt_x</p:attrName>
                                        </p:attrNameLst>
                                      </p:cBhvr>
                                      <p:tavLst>
                                        <p:tav tm="0">
                                          <p:val>
                                            <p:strVal val="#ppt_x"/>
                                          </p:val>
                                        </p:tav>
                                        <p:tav tm="100000">
                                          <p:val>
                                            <p:strVal val="#ppt_x"/>
                                          </p:val>
                                        </p:tav>
                                      </p:tavLst>
                                    </p:anim>
                                    <p:anim calcmode="lin" valueType="num">
                                      <p:cBhvr>
                                        <p:cTn id="338" dur="500" fill="hold"/>
                                        <p:tgtEl>
                                          <p:spTgt spid="233516"/>
                                        </p:tgtEl>
                                        <p:attrNameLst>
                                          <p:attrName>ppt_y</p:attrName>
                                        </p:attrNameLst>
                                      </p:cBhvr>
                                      <p:tavLst>
                                        <p:tav tm="0">
                                          <p:val>
                                            <p:strVal val="#ppt_y-#ppt_h/2"/>
                                          </p:val>
                                        </p:tav>
                                        <p:tav tm="100000">
                                          <p:val>
                                            <p:strVal val="#ppt_y"/>
                                          </p:val>
                                        </p:tav>
                                      </p:tavLst>
                                    </p:anim>
                                    <p:anim calcmode="lin" valueType="num">
                                      <p:cBhvr>
                                        <p:cTn id="339" dur="500" fill="hold"/>
                                        <p:tgtEl>
                                          <p:spTgt spid="233516"/>
                                        </p:tgtEl>
                                        <p:attrNameLst>
                                          <p:attrName>ppt_w</p:attrName>
                                        </p:attrNameLst>
                                      </p:cBhvr>
                                      <p:tavLst>
                                        <p:tav tm="0">
                                          <p:val>
                                            <p:strVal val="#ppt_w"/>
                                          </p:val>
                                        </p:tav>
                                        <p:tav tm="100000">
                                          <p:val>
                                            <p:strVal val="#ppt_w"/>
                                          </p:val>
                                        </p:tav>
                                      </p:tavLst>
                                    </p:anim>
                                    <p:anim calcmode="lin" valueType="num">
                                      <p:cBhvr>
                                        <p:cTn id="340" dur="500" fill="hold"/>
                                        <p:tgtEl>
                                          <p:spTgt spid="233516"/>
                                        </p:tgtEl>
                                        <p:attrNameLst>
                                          <p:attrName>ppt_h</p:attrName>
                                        </p:attrNameLst>
                                      </p:cBhvr>
                                      <p:tavLst>
                                        <p:tav tm="0">
                                          <p:val>
                                            <p:fltVal val="0"/>
                                          </p:val>
                                        </p:tav>
                                        <p:tav tm="100000">
                                          <p:val>
                                            <p:strVal val="#ppt_h"/>
                                          </p:val>
                                        </p:tav>
                                      </p:tavLst>
                                    </p:anim>
                                  </p:childTnLst>
                                </p:cTn>
                              </p:par>
                            </p:childTnLst>
                          </p:cTn>
                        </p:par>
                        <p:par>
                          <p:cTn id="341" fill="hold" nodeType="afterGroup">
                            <p:stCondLst>
                              <p:cond delay="1500"/>
                            </p:stCondLst>
                            <p:childTnLst>
                              <p:par>
                                <p:cTn id="342" presetID="17" presetClass="entr" presetSubtype="1" fill="hold" nodeType="afterEffect">
                                  <p:stCondLst>
                                    <p:cond delay="0"/>
                                  </p:stCondLst>
                                  <p:childTnLst>
                                    <p:set>
                                      <p:cBhvr>
                                        <p:cTn id="343" dur="1" fill="hold">
                                          <p:stCondLst>
                                            <p:cond delay="0"/>
                                          </p:stCondLst>
                                        </p:cTn>
                                        <p:tgtEl>
                                          <p:spTgt spid="233517"/>
                                        </p:tgtEl>
                                        <p:attrNameLst>
                                          <p:attrName>style.visibility</p:attrName>
                                        </p:attrNameLst>
                                      </p:cBhvr>
                                      <p:to>
                                        <p:strVal val="visible"/>
                                      </p:to>
                                    </p:set>
                                    <p:anim calcmode="lin" valueType="num">
                                      <p:cBhvr>
                                        <p:cTn id="344" dur="500" fill="hold"/>
                                        <p:tgtEl>
                                          <p:spTgt spid="233517"/>
                                        </p:tgtEl>
                                        <p:attrNameLst>
                                          <p:attrName>ppt_x</p:attrName>
                                        </p:attrNameLst>
                                      </p:cBhvr>
                                      <p:tavLst>
                                        <p:tav tm="0">
                                          <p:val>
                                            <p:strVal val="#ppt_x"/>
                                          </p:val>
                                        </p:tav>
                                        <p:tav tm="100000">
                                          <p:val>
                                            <p:strVal val="#ppt_x"/>
                                          </p:val>
                                        </p:tav>
                                      </p:tavLst>
                                    </p:anim>
                                    <p:anim calcmode="lin" valueType="num">
                                      <p:cBhvr>
                                        <p:cTn id="345" dur="500" fill="hold"/>
                                        <p:tgtEl>
                                          <p:spTgt spid="233517"/>
                                        </p:tgtEl>
                                        <p:attrNameLst>
                                          <p:attrName>ppt_y</p:attrName>
                                        </p:attrNameLst>
                                      </p:cBhvr>
                                      <p:tavLst>
                                        <p:tav tm="0">
                                          <p:val>
                                            <p:strVal val="#ppt_y-#ppt_h/2"/>
                                          </p:val>
                                        </p:tav>
                                        <p:tav tm="100000">
                                          <p:val>
                                            <p:strVal val="#ppt_y"/>
                                          </p:val>
                                        </p:tav>
                                      </p:tavLst>
                                    </p:anim>
                                    <p:anim calcmode="lin" valueType="num">
                                      <p:cBhvr>
                                        <p:cTn id="346" dur="500" fill="hold"/>
                                        <p:tgtEl>
                                          <p:spTgt spid="233517"/>
                                        </p:tgtEl>
                                        <p:attrNameLst>
                                          <p:attrName>ppt_w</p:attrName>
                                        </p:attrNameLst>
                                      </p:cBhvr>
                                      <p:tavLst>
                                        <p:tav tm="0">
                                          <p:val>
                                            <p:strVal val="#ppt_w"/>
                                          </p:val>
                                        </p:tav>
                                        <p:tav tm="100000">
                                          <p:val>
                                            <p:strVal val="#ppt_w"/>
                                          </p:val>
                                        </p:tav>
                                      </p:tavLst>
                                    </p:anim>
                                    <p:anim calcmode="lin" valueType="num">
                                      <p:cBhvr>
                                        <p:cTn id="347" dur="500" fill="hold"/>
                                        <p:tgtEl>
                                          <p:spTgt spid="233517"/>
                                        </p:tgtEl>
                                        <p:attrNameLst>
                                          <p:attrName>ppt_h</p:attrName>
                                        </p:attrNameLst>
                                      </p:cBhvr>
                                      <p:tavLst>
                                        <p:tav tm="0">
                                          <p:val>
                                            <p:fltVal val="0"/>
                                          </p:val>
                                        </p:tav>
                                        <p:tav tm="100000">
                                          <p:val>
                                            <p:strVal val="#ppt_h"/>
                                          </p:val>
                                        </p:tav>
                                      </p:tavLst>
                                    </p:anim>
                                  </p:childTnLst>
                                </p:cTn>
                              </p:par>
                            </p:childTnLst>
                          </p:cTn>
                        </p:par>
                      </p:childTnLst>
                    </p:cTn>
                  </p:par>
                  <p:par>
                    <p:cTn id="348" fill="hold" nodeType="clickPar">
                      <p:stCondLst>
                        <p:cond delay="indefinite"/>
                      </p:stCondLst>
                      <p:childTnLst>
                        <p:par>
                          <p:cTn id="349" fill="hold" nodeType="withGroup">
                            <p:stCondLst>
                              <p:cond delay="0"/>
                            </p:stCondLst>
                            <p:childTnLst>
                              <p:par>
                                <p:cTn id="350" presetID="17" presetClass="entr" presetSubtype="8" fill="hold" nodeType="clickEffect">
                                  <p:stCondLst>
                                    <p:cond delay="0"/>
                                  </p:stCondLst>
                                  <p:childTnLst>
                                    <p:set>
                                      <p:cBhvr>
                                        <p:cTn id="351" dur="1" fill="hold">
                                          <p:stCondLst>
                                            <p:cond delay="0"/>
                                          </p:stCondLst>
                                        </p:cTn>
                                        <p:tgtEl>
                                          <p:spTgt spid="233539"/>
                                        </p:tgtEl>
                                        <p:attrNameLst>
                                          <p:attrName>style.visibility</p:attrName>
                                        </p:attrNameLst>
                                      </p:cBhvr>
                                      <p:to>
                                        <p:strVal val="visible"/>
                                      </p:to>
                                    </p:set>
                                    <p:anim calcmode="lin" valueType="num">
                                      <p:cBhvr>
                                        <p:cTn id="352" dur="500" fill="hold"/>
                                        <p:tgtEl>
                                          <p:spTgt spid="233539"/>
                                        </p:tgtEl>
                                        <p:attrNameLst>
                                          <p:attrName>ppt_x</p:attrName>
                                        </p:attrNameLst>
                                      </p:cBhvr>
                                      <p:tavLst>
                                        <p:tav tm="0">
                                          <p:val>
                                            <p:strVal val="#ppt_x-#ppt_w/2"/>
                                          </p:val>
                                        </p:tav>
                                        <p:tav tm="100000">
                                          <p:val>
                                            <p:strVal val="#ppt_x"/>
                                          </p:val>
                                        </p:tav>
                                      </p:tavLst>
                                    </p:anim>
                                    <p:anim calcmode="lin" valueType="num">
                                      <p:cBhvr>
                                        <p:cTn id="353" dur="500" fill="hold"/>
                                        <p:tgtEl>
                                          <p:spTgt spid="233539"/>
                                        </p:tgtEl>
                                        <p:attrNameLst>
                                          <p:attrName>ppt_y</p:attrName>
                                        </p:attrNameLst>
                                      </p:cBhvr>
                                      <p:tavLst>
                                        <p:tav tm="0">
                                          <p:val>
                                            <p:strVal val="#ppt_y"/>
                                          </p:val>
                                        </p:tav>
                                        <p:tav tm="100000">
                                          <p:val>
                                            <p:strVal val="#ppt_y"/>
                                          </p:val>
                                        </p:tav>
                                      </p:tavLst>
                                    </p:anim>
                                    <p:anim calcmode="lin" valueType="num">
                                      <p:cBhvr>
                                        <p:cTn id="354" dur="500" fill="hold"/>
                                        <p:tgtEl>
                                          <p:spTgt spid="233539"/>
                                        </p:tgtEl>
                                        <p:attrNameLst>
                                          <p:attrName>ppt_w</p:attrName>
                                        </p:attrNameLst>
                                      </p:cBhvr>
                                      <p:tavLst>
                                        <p:tav tm="0">
                                          <p:val>
                                            <p:fltVal val="0"/>
                                          </p:val>
                                        </p:tav>
                                        <p:tav tm="100000">
                                          <p:val>
                                            <p:strVal val="#ppt_w"/>
                                          </p:val>
                                        </p:tav>
                                      </p:tavLst>
                                    </p:anim>
                                    <p:anim calcmode="lin" valueType="num">
                                      <p:cBhvr>
                                        <p:cTn id="355" dur="500" fill="hold"/>
                                        <p:tgtEl>
                                          <p:spTgt spid="233539"/>
                                        </p:tgtEl>
                                        <p:attrNameLst>
                                          <p:attrName>ppt_h</p:attrName>
                                        </p:attrNameLst>
                                      </p:cBhvr>
                                      <p:tavLst>
                                        <p:tav tm="0">
                                          <p:val>
                                            <p:strVal val="#ppt_h"/>
                                          </p:val>
                                        </p:tav>
                                        <p:tav tm="100000">
                                          <p:val>
                                            <p:strVal val="#ppt_h"/>
                                          </p:val>
                                        </p:tav>
                                      </p:tavLst>
                                    </p:anim>
                                  </p:childTnLst>
                                </p:cTn>
                              </p:par>
                            </p:childTnLst>
                          </p:cTn>
                        </p:par>
                      </p:childTnLst>
                    </p:cTn>
                  </p:par>
                  <p:par>
                    <p:cTn id="356" fill="hold" nodeType="clickPar">
                      <p:stCondLst>
                        <p:cond delay="indefinite"/>
                      </p:stCondLst>
                      <p:childTnLst>
                        <p:par>
                          <p:cTn id="357" fill="hold" nodeType="withGroup">
                            <p:stCondLst>
                              <p:cond delay="0"/>
                            </p:stCondLst>
                            <p:childTnLst>
                              <p:par>
                                <p:cTn id="358" presetID="17" presetClass="entr" presetSubtype="8" fill="hold" nodeType="clickEffect">
                                  <p:stCondLst>
                                    <p:cond delay="0"/>
                                  </p:stCondLst>
                                  <p:childTnLst>
                                    <p:set>
                                      <p:cBhvr>
                                        <p:cTn id="359" dur="1" fill="hold">
                                          <p:stCondLst>
                                            <p:cond delay="0"/>
                                          </p:stCondLst>
                                        </p:cTn>
                                        <p:tgtEl>
                                          <p:spTgt spid="233540"/>
                                        </p:tgtEl>
                                        <p:attrNameLst>
                                          <p:attrName>style.visibility</p:attrName>
                                        </p:attrNameLst>
                                      </p:cBhvr>
                                      <p:to>
                                        <p:strVal val="visible"/>
                                      </p:to>
                                    </p:set>
                                    <p:anim calcmode="lin" valueType="num">
                                      <p:cBhvr>
                                        <p:cTn id="360" dur="500" fill="hold"/>
                                        <p:tgtEl>
                                          <p:spTgt spid="233540"/>
                                        </p:tgtEl>
                                        <p:attrNameLst>
                                          <p:attrName>ppt_x</p:attrName>
                                        </p:attrNameLst>
                                      </p:cBhvr>
                                      <p:tavLst>
                                        <p:tav tm="0">
                                          <p:val>
                                            <p:strVal val="#ppt_x-#ppt_w/2"/>
                                          </p:val>
                                        </p:tav>
                                        <p:tav tm="100000">
                                          <p:val>
                                            <p:strVal val="#ppt_x"/>
                                          </p:val>
                                        </p:tav>
                                      </p:tavLst>
                                    </p:anim>
                                    <p:anim calcmode="lin" valueType="num">
                                      <p:cBhvr>
                                        <p:cTn id="361" dur="500" fill="hold"/>
                                        <p:tgtEl>
                                          <p:spTgt spid="233540"/>
                                        </p:tgtEl>
                                        <p:attrNameLst>
                                          <p:attrName>ppt_y</p:attrName>
                                        </p:attrNameLst>
                                      </p:cBhvr>
                                      <p:tavLst>
                                        <p:tav tm="0">
                                          <p:val>
                                            <p:strVal val="#ppt_y"/>
                                          </p:val>
                                        </p:tav>
                                        <p:tav tm="100000">
                                          <p:val>
                                            <p:strVal val="#ppt_y"/>
                                          </p:val>
                                        </p:tav>
                                      </p:tavLst>
                                    </p:anim>
                                    <p:anim calcmode="lin" valueType="num">
                                      <p:cBhvr>
                                        <p:cTn id="362" dur="500" fill="hold"/>
                                        <p:tgtEl>
                                          <p:spTgt spid="233540"/>
                                        </p:tgtEl>
                                        <p:attrNameLst>
                                          <p:attrName>ppt_w</p:attrName>
                                        </p:attrNameLst>
                                      </p:cBhvr>
                                      <p:tavLst>
                                        <p:tav tm="0">
                                          <p:val>
                                            <p:fltVal val="0"/>
                                          </p:val>
                                        </p:tav>
                                        <p:tav tm="100000">
                                          <p:val>
                                            <p:strVal val="#ppt_w"/>
                                          </p:val>
                                        </p:tav>
                                      </p:tavLst>
                                    </p:anim>
                                    <p:anim calcmode="lin" valueType="num">
                                      <p:cBhvr>
                                        <p:cTn id="363" dur="500" fill="hold"/>
                                        <p:tgtEl>
                                          <p:spTgt spid="233540"/>
                                        </p:tgtEl>
                                        <p:attrNameLst>
                                          <p:attrName>ppt_h</p:attrName>
                                        </p:attrNameLst>
                                      </p:cBhvr>
                                      <p:tavLst>
                                        <p:tav tm="0">
                                          <p:val>
                                            <p:strVal val="#ppt_h"/>
                                          </p:val>
                                        </p:tav>
                                        <p:tav tm="100000">
                                          <p:val>
                                            <p:strVal val="#ppt_h"/>
                                          </p:val>
                                        </p:tav>
                                      </p:tavLst>
                                    </p:anim>
                                  </p:childTnLst>
                                </p:cTn>
                              </p:par>
                            </p:childTnLst>
                          </p:cTn>
                        </p:par>
                      </p:childTnLst>
                    </p:cTn>
                  </p:par>
                  <p:par>
                    <p:cTn id="364" fill="hold" nodeType="clickPar">
                      <p:stCondLst>
                        <p:cond delay="indefinite"/>
                      </p:stCondLst>
                      <p:childTnLst>
                        <p:par>
                          <p:cTn id="365" fill="hold" nodeType="withGroup">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233493"/>
                                        </p:tgtEl>
                                        <p:attrNameLst>
                                          <p:attrName>style.visibility</p:attrName>
                                        </p:attrNameLst>
                                      </p:cBhvr>
                                      <p:to>
                                        <p:strVal val="visible"/>
                                      </p:to>
                                    </p:set>
                                    <p:animEffect transition="in" filter="checkerboard(down)">
                                      <p:cBhvr>
                                        <p:cTn id="368" dur="500"/>
                                        <p:tgtEl>
                                          <p:spTgt spid="233493"/>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233494"/>
                                        </p:tgtEl>
                                        <p:attrNameLst>
                                          <p:attrName>style.visibility</p:attrName>
                                        </p:attrNameLst>
                                      </p:cBhvr>
                                      <p:to>
                                        <p:strVal val="visible"/>
                                      </p:to>
                                    </p:set>
                                    <p:animEffect transition="in" filter="slide(fromLeft)">
                                      <p:cBhvr>
                                        <p:cTn id="373" dur="500"/>
                                        <p:tgtEl>
                                          <p:spTgt spid="233494"/>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17" presetClass="entr" presetSubtype="1" fill="hold" nodeType="clickEffect">
                                  <p:stCondLst>
                                    <p:cond delay="0"/>
                                  </p:stCondLst>
                                  <p:childTnLst>
                                    <p:set>
                                      <p:cBhvr>
                                        <p:cTn id="377" dur="1" fill="hold">
                                          <p:stCondLst>
                                            <p:cond delay="0"/>
                                          </p:stCondLst>
                                        </p:cTn>
                                        <p:tgtEl>
                                          <p:spTgt spid="233522"/>
                                        </p:tgtEl>
                                        <p:attrNameLst>
                                          <p:attrName>style.visibility</p:attrName>
                                        </p:attrNameLst>
                                      </p:cBhvr>
                                      <p:to>
                                        <p:strVal val="visible"/>
                                      </p:to>
                                    </p:set>
                                    <p:anim calcmode="lin" valueType="num">
                                      <p:cBhvr>
                                        <p:cTn id="378" dur="500" fill="hold"/>
                                        <p:tgtEl>
                                          <p:spTgt spid="233522"/>
                                        </p:tgtEl>
                                        <p:attrNameLst>
                                          <p:attrName>ppt_x</p:attrName>
                                        </p:attrNameLst>
                                      </p:cBhvr>
                                      <p:tavLst>
                                        <p:tav tm="0">
                                          <p:val>
                                            <p:strVal val="#ppt_x"/>
                                          </p:val>
                                        </p:tav>
                                        <p:tav tm="100000">
                                          <p:val>
                                            <p:strVal val="#ppt_x"/>
                                          </p:val>
                                        </p:tav>
                                      </p:tavLst>
                                    </p:anim>
                                    <p:anim calcmode="lin" valueType="num">
                                      <p:cBhvr>
                                        <p:cTn id="379" dur="500" fill="hold"/>
                                        <p:tgtEl>
                                          <p:spTgt spid="233522"/>
                                        </p:tgtEl>
                                        <p:attrNameLst>
                                          <p:attrName>ppt_y</p:attrName>
                                        </p:attrNameLst>
                                      </p:cBhvr>
                                      <p:tavLst>
                                        <p:tav tm="0">
                                          <p:val>
                                            <p:strVal val="#ppt_y-#ppt_h/2"/>
                                          </p:val>
                                        </p:tav>
                                        <p:tav tm="100000">
                                          <p:val>
                                            <p:strVal val="#ppt_y"/>
                                          </p:val>
                                        </p:tav>
                                      </p:tavLst>
                                    </p:anim>
                                    <p:anim calcmode="lin" valueType="num">
                                      <p:cBhvr>
                                        <p:cTn id="380" dur="500" fill="hold"/>
                                        <p:tgtEl>
                                          <p:spTgt spid="233522"/>
                                        </p:tgtEl>
                                        <p:attrNameLst>
                                          <p:attrName>ppt_w</p:attrName>
                                        </p:attrNameLst>
                                      </p:cBhvr>
                                      <p:tavLst>
                                        <p:tav tm="0">
                                          <p:val>
                                            <p:strVal val="#ppt_w"/>
                                          </p:val>
                                        </p:tav>
                                        <p:tav tm="100000">
                                          <p:val>
                                            <p:strVal val="#ppt_w"/>
                                          </p:val>
                                        </p:tav>
                                      </p:tavLst>
                                    </p:anim>
                                    <p:anim calcmode="lin" valueType="num">
                                      <p:cBhvr>
                                        <p:cTn id="381" dur="500" fill="hold"/>
                                        <p:tgtEl>
                                          <p:spTgt spid="233522"/>
                                        </p:tgtEl>
                                        <p:attrNameLst>
                                          <p:attrName>ppt_h</p:attrName>
                                        </p:attrNameLst>
                                      </p:cBhvr>
                                      <p:tavLst>
                                        <p:tav tm="0">
                                          <p:val>
                                            <p:fltVal val="0"/>
                                          </p:val>
                                        </p:tav>
                                        <p:tav tm="100000">
                                          <p:val>
                                            <p:strVal val="#ppt_h"/>
                                          </p:val>
                                        </p:tav>
                                      </p:tavLst>
                                    </p:anim>
                                  </p:childTnLst>
                                </p:cTn>
                              </p:par>
                            </p:childTnLst>
                          </p:cTn>
                        </p:par>
                        <p:par>
                          <p:cTn id="382" fill="hold" nodeType="afterGroup">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233519"/>
                                        </p:tgtEl>
                                        <p:attrNameLst>
                                          <p:attrName>style.visibility</p:attrName>
                                        </p:attrNameLst>
                                      </p:cBhvr>
                                      <p:to>
                                        <p:strVal val="visible"/>
                                      </p:to>
                                    </p:set>
                                    <p:anim calcmode="lin" valueType="num">
                                      <p:cBhvr>
                                        <p:cTn id="385" dur="500" fill="hold"/>
                                        <p:tgtEl>
                                          <p:spTgt spid="233519"/>
                                        </p:tgtEl>
                                        <p:attrNameLst>
                                          <p:attrName>ppt_x</p:attrName>
                                        </p:attrNameLst>
                                      </p:cBhvr>
                                      <p:tavLst>
                                        <p:tav tm="0">
                                          <p:val>
                                            <p:strVal val="#ppt_x"/>
                                          </p:val>
                                        </p:tav>
                                        <p:tav tm="100000">
                                          <p:val>
                                            <p:strVal val="#ppt_x"/>
                                          </p:val>
                                        </p:tav>
                                      </p:tavLst>
                                    </p:anim>
                                    <p:anim calcmode="lin" valueType="num">
                                      <p:cBhvr>
                                        <p:cTn id="386" dur="500" fill="hold"/>
                                        <p:tgtEl>
                                          <p:spTgt spid="233519"/>
                                        </p:tgtEl>
                                        <p:attrNameLst>
                                          <p:attrName>ppt_y</p:attrName>
                                        </p:attrNameLst>
                                      </p:cBhvr>
                                      <p:tavLst>
                                        <p:tav tm="0">
                                          <p:val>
                                            <p:strVal val="#ppt_y-#ppt_h/2"/>
                                          </p:val>
                                        </p:tav>
                                        <p:tav tm="100000">
                                          <p:val>
                                            <p:strVal val="#ppt_y"/>
                                          </p:val>
                                        </p:tav>
                                      </p:tavLst>
                                    </p:anim>
                                    <p:anim calcmode="lin" valueType="num">
                                      <p:cBhvr>
                                        <p:cTn id="387" dur="500" fill="hold"/>
                                        <p:tgtEl>
                                          <p:spTgt spid="233519"/>
                                        </p:tgtEl>
                                        <p:attrNameLst>
                                          <p:attrName>ppt_w</p:attrName>
                                        </p:attrNameLst>
                                      </p:cBhvr>
                                      <p:tavLst>
                                        <p:tav tm="0">
                                          <p:val>
                                            <p:strVal val="#ppt_w"/>
                                          </p:val>
                                        </p:tav>
                                        <p:tav tm="100000">
                                          <p:val>
                                            <p:strVal val="#ppt_w"/>
                                          </p:val>
                                        </p:tav>
                                      </p:tavLst>
                                    </p:anim>
                                    <p:anim calcmode="lin" valueType="num">
                                      <p:cBhvr>
                                        <p:cTn id="388" dur="500" fill="hold"/>
                                        <p:tgtEl>
                                          <p:spTgt spid="233519"/>
                                        </p:tgtEl>
                                        <p:attrNameLst>
                                          <p:attrName>ppt_h</p:attrName>
                                        </p:attrNameLst>
                                      </p:cBhvr>
                                      <p:tavLst>
                                        <p:tav tm="0">
                                          <p:val>
                                            <p:fltVal val="0"/>
                                          </p:val>
                                        </p:tav>
                                        <p:tav tm="100000">
                                          <p:val>
                                            <p:strVal val="#ppt_h"/>
                                          </p:val>
                                        </p:tav>
                                      </p:tavLst>
                                    </p:anim>
                                  </p:childTnLst>
                                </p:cTn>
                              </p:par>
                            </p:childTnLst>
                          </p:cTn>
                        </p:par>
                        <p:par>
                          <p:cTn id="389" fill="hold" nodeType="afterGroup">
                            <p:stCondLst>
                              <p:cond delay="1000"/>
                            </p:stCondLst>
                            <p:childTnLst>
                              <p:par>
                                <p:cTn id="390" presetID="17" presetClass="entr" presetSubtype="1" fill="hold" nodeType="afterEffect">
                                  <p:stCondLst>
                                    <p:cond delay="0"/>
                                  </p:stCondLst>
                                  <p:childTnLst>
                                    <p:set>
                                      <p:cBhvr>
                                        <p:cTn id="391" dur="1" fill="hold">
                                          <p:stCondLst>
                                            <p:cond delay="0"/>
                                          </p:stCondLst>
                                        </p:cTn>
                                        <p:tgtEl>
                                          <p:spTgt spid="233520"/>
                                        </p:tgtEl>
                                        <p:attrNameLst>
                                          <p:attrName>style.visibility</p:attrName>
                                        </p:attrNameLst>
                                      </p:cBhvr>
                                      <p:to>
                                        <p:strVal val="visible"/>
                                      </p:to>
                                    </p:set>
                                    <p:anim calcmode="lin" valueType="num">
                                      <p:cBhvr>
                                        <p:cTn id="392" dur="500" fill="hold"/>
                                        <p:tgtEl>
                                          <p:spTgt spid="233520"/>
                                        </p:tgtEl>
                                        <p:attrNameLst>
                                          <p:attrName>ppt_x</p:attrName>
                                        </p:attrNameLst>
                                      </p:cBhvr>
                                      <p:tavLst>
                                        <p:tav tm="0">
                                          <p:val>
                                            <p:strVal val="#ppt_x"/>
                                          </p:val>
                                        </p:tav>
                                        <p:tav tm="100000">
                                          <p:val>
                                            <p:strVal val="#ppt_x"/>
                                          </p:val>
                                        </p:tav>
                                      </p:tavLst>
                                    </p:anim>
                                    <p:anim calcmode="lin" valueType="num">
                                      <p:cBhvr>
                                        <p:cTn id="393" dur="500" fill="hold"/>
                                        <p:tgtEl>
                                          <p:spTgt spid="233520"/>
                                        </p:tgtEl>
                                        <p:attrNameLst>
                                          <p:attrName>ppt_y</p:attrName>
                                        </p:attrNameLst>
                                      </p:cBhvr>
                                      <p:tavLst>
                                        <p:tav tm="0">
                                          <p:val>
                                            <p:strVal val="#ppt_y-#ppt_h/2"/>
                                          </p:val>
                                        </p:tav>
                                        <p:tav tm="100000">
                                          <p:val>
                                            <p:strVal val="#ppt_y"/>
                                          </p:val>
                                        </p:tav>
                                      </p:tavLst>
                                    </p:anim>
                                    <p:anim calcmode="lin" valueType="num">
                                      <p:cBhvr>
                                        <p:cTn id="394" dur="500" fill="hold"/>
                                        <p:tgtEl>
                                          <p:spTgt spid="233520"/>
                                        </p:tgtEl>
                                        <p:attrNameLst>
                                          <p:attrName>ppt_w</p:attrName>
                                        </p:attrNameLst>
                                      </p:cBhvr>
                                      <p:tavLst>
                                        <p:tav tm="0">
                                          <p:val>
                                            <p:strVal val="#ppt_w"/>
                                          </p:val>
                                        </p:tav>
                                        <p:tav tm="100000">
                                          <p:val>
                                            <p:strVal val="#ppt_w"/>
                                          </p:val>
                                        </p:tav>
                                      </p:tavLst>
                                    </p:anim>
                                    <p:anim calcmode="lin" valueType="num">
                                      <p:cBhvr>
                                        <p:cTn id="395" dur="500" fill="hold"/>
                                        <p:tgtEl>
                                          <p:spTgt spid="233520"/>
                                        </p:tgtEl>
                                        <p:attrNameLst>
                                          <p:attrName>ppt_h</p:attrName>
                                        </p:attrNameLst>
                                      </p:cBhvr>
                                      <p:tavLst>
                                        <p:tav tm="0">
                                          <p:val>
                                            <p:fltVal val="0"/>
                                          </p:val>
                                        </p:tav>
                                        <p:tav tm="100000">
                                          <p:val>
                                            <p:strVal val="#ppt_h"/>
                                          </p:val>
                                        </p:tav>
                                      </p:tavLst>
                                    </p:anim>
                                  </p:childTnLst>
                                </p:cTn>
                              </p:par>
                            </p:childTnLst>
                          </p:cTn>
                        </p:par>
                        <p:par>
                          <p:cTn id="396" fill="hold" nodeType="afterGroup">
                            <p:stCondLst>
                              <p:cond delay="1500"/>
                            </p:stCondLst>
                            <p:childTnLst>
                              <p:par>
                                <p:cTn id="397" presetID="17" presetClass="entr" presetSubtype="1" fill="hold" nodeType="afterEffect">
                                  <p:stCondLst>
                                    <p:cond delay="0"/>
                                  </p:stCondLst>
                                  <p:childTnLst>
                                    <p:set>
                                      <p:cBhvr>
                                        <p:cTn id="398" dur="1" fill="hold">
                                          <p:stCondLst>
                                            <p:cond delay="0"/>
                                          </p:stCondLst>
                                        </p:cTn>
                                        <p:tgtEl>
                                          <p:spTgt spid="233521"/>
                                        </p:tgtEl>
                                        <p:attrNameLst>
                                          <p:attrName>style.visibility</p:attrName>
                                        </p:attrNameLst>
                                      </p:cBhvr>
                                      <p:to>
                                        <p:strVal val="visible"/>
                                      </p:to>
                                    </p:set>
                                    <p:anim calcmode="lin" valueType="num">
                                      <p:cBhvr>
                                        <p:cTn id="399" dur="500" fill="hold"/>
                                        <p:tgtEl>
                                          <p:spTgt spid="233521"/>
                                        </p:tgtEl>
                                        <p:attrNameLst>
                                          <p:attrName>ppt_x</p:attrName>
                                        </p:attrNameLst>
                                      </p:cBhvr>
                                      <p:tavLst>
                                        <p:tav tm="0">
                                          <p:val>
                                            <p:strVal val="#ppt_x"/>
                                          </p:val>
                                        </p:tav>
                                        <p:tav tm="100000">
                                          <p:val>
                                            <p:strVal val="#ppt_x"/>
                                          </p:val>
                                        </p:tav>
                                      </p:tavLst>
                                    </p:anim>
                                    <p:anim calcmode="lin" valueType="num">
                                      <p:cBhvr>
                                        <p:cTn id="400" dur="500" fill="hold"/>
                                        <p:tgtEl>
                                          <p:spTgt spid="233521"/>
                                        </p:tgtEl>
                                        <p:attrNameLst>
                                          <p:attrName>ppt_y</p:attrName>
                                        </p:attrNameLst>
                                      </p:cBhvr>
                                      <p:tavLst>
                                        <p:tav tm="0">
                                          <p:val>
                                            <p:strVal val="#ppt_y-#ppt_h/2"/>
                                          </p:val>
                                        </p:tav>
                                        <p:tav tm="100000">
                                          <p:val>
                                            <p:strVal val="#ppt_y"/>
                                          </p:val>
                                        </p:tav>
                                      </p:tavLst>
                                    </p:anim>
                                    <p:anim calcmode="lin" valueType="num">
                                      <p:cBhvr>
                                        <p:cTn id="401" dur="500" fill="hold"/>
                                        <p:tgtEl>
                                          <p:spTgt spid="233521"/>
                                        </p:tgtEl>
                                        <p:attrNameLst>
                                          <p:attrName>ppt_w</p:attrName>
                                        </p:attrNameLst>
                                      </p:cBhvr>
                                      <p:tavLst>
                                        <p:tav tm="0">
                                          <p:val>
                                            <p:strVal val="#ppt_w"/>
                                          </p:val>
                                        </p:tav>
                                        <p:tav tm="100000">
                                          <p:val>
                                            <p:strVal val="#ppt_w"/>
                                          </p:val>
                                        </p:tav>
                                      </p:tavLst>
                                    </p:anim>
                                    <p:anim calcmode="lin" valueType="num">
                                      <p:cBhvr>
                                        <p:cTn id="402" dur="500" fill="hold"/>
                                        <p:tgtEl>
                                          <p:spTgt spid="233521"/>
                                        </p:tgtEl>
                                        <p:attrNameLst>
                                          <p:attrName>ppt_h</p:attrName>
                                        </p:attrNameLst>
                                      </p:cBhvr>
                                      <p:tavLst>
                                        <p:tav tm="0">
                                          <p:val>
                                            <p:fltVal val="0"/>
                                          </p:val>
                                        </p:tav>
                                        <p:tav tm="100000">
                                          <p:val>
                                            <p:strVal val="#ppt_h"/>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233528"/>
                                        </p:tgtEl>
                                        <p:attrNameLst>
                                          <p:attrName>style.visibility</p:attrName>
                                        </p:attrNameLst>
                                      </p:cBhvr>
                                      <p:to>
                                        <p:strVal val="visible"/>
                                      </p:to>
                                    </p:set>
                                    <p:anim calcmode="lin" valueType="num">
                                      <p:cBhvr>
                                        <p:cTn id="407" dur="500" fill="hold"/>
                                        <p:tgtEl>
                                          <p:spTgt spid="233528"/>
                                        </p:tgtEl>
                                        <p:attrNameLst>
                                          <p:attrName>ppt_x</p:attrName>
                                        </p:attrNameLst>
                                      </p:cBhvr>
                                      <p:tavLst>
                                        <p:tav tm="0">
                                          <p:val>
                                            <p:strVal val="#ppt_x"/>
                                          </p:val>
                                        </p:tav>
                                        <p:tav tm="100000">
                                          <p:val>
                                            <p:strVal val="#ppt_x"/>
                                          </p:val>
                                        </p:tav>
                                      </p:tavLst>
                                    </p:anim>
                                    <p:anim calcmode="lin" valueType="num">
                                      <p:cBhvr>
                                        <p:cTn id="408" dur="500" fill="hold"/>
                                        <p:tgtEl>
                                          <p:spTgt spid="233528"/>
                                        </p:tgtEl>
                                        <p:attrNameLst>
                                          <p:attrName>ppt_y</p:attrName>
                                        </p:attrNameLst>
                                      </p:cBhvr>
                                      <p:tavLst>
                                        <p:tav tm="0">
                                          <p:val>
                                            <p:strVal val="#ppt_y-#ppt_h/2"/>
                                          </p:val>
                                        </p:tav>
                                        <p:tav tm="100000">
                                          <p:val>
                                            <p:strVal val="#ppt_y"/>
                                          </p:val>
                                        </p:tav>
                                      </p:tavLst>
                                    </p:anim>
                                    <p:anim calcmode="lin" valueType="num">
                                      <p:cBhvr>
                                        <p:cTn id="409" dur="500" fill="hold"/>
                                        <p:tgtEl>
                                          <p:spTgt spid="233528"/>
                                        </p:tgtEl>
                                        <p:attrNameLst>
                                          <p:attrName>ppt_w</p:attrName>
                                        </p:attrNameLst>
                                      </p:cBhvr>
                                      <p:tavLst>
                                        <p:tav tm="0">
                                          <p:val>
                                            <p:strVal val="#ppt_w"/>
                                          </p:val>
                                        </p:tav>
                                        <p:tav tm="100000">
                                          <p:val>
                                            <p:strVal val="#ppt_w"/>
                                          </p:val>
                                        </p:tav>
                                      </p:tavLst>
                                    </p:anim>
                                    <p:anim calcmode="lin" valueType="num">
                                      <p:cBhvr>
                                        <p:cTn id="410" dur="500" fill="hold"/>
                                        <p:tgtEl>
                                          <p:spTgt spid="233528"/>
                                        </p:tgtEl>
                                        <p:attrNameLst>
                                          <p:attrName>ppt_h</p:attrName>
                                        </p:attrNameLst>
                                      </p:cBhvr>
                                      <p:tavLst>
                                        <p:tav tm="0">
                                          <p:val>
                                            <p:fltVal val="0"/>
                                          </p:val>
                                        </p:tav>
                                        <p:tav tm="100000">
                                          <p:val>
                                            <p:strVal val="#ppt_h"/>
                                          </p:val>
                                        </p:tav>
                                      </p:tavLst>
                                    </p:anim>
                                  </p:childTnLst>
                                </p:cTn>
                              </p:par>
                            </p:childTnLst>
                          </p:cTn>
                        </p:par>
                      </p:childTnLst>
                    </p:cTn>
                  </p:par>
                  <p:par>
                    <p:cTn id="411" fill="hold" nodeType="clickPar">
                      <p:stCondLst>
                        <p:cond delay="indefinite"/>
                      </p:stCondLst>
                      <p:childTnLst>
                        <p:par>
                          <p:cTn id="412" fill="hold" nodeType="withGroup">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233529"/>
                                        </p:tgtEl>
                                        <p:attrNameLst>
                                          <p:attrName>style.visibility</p:attrName>
                                        </p:attrNameLst>
                                      </p:cBhvr>
                                      <p:to>
                                        <p:strVal val="visible"/>
                                      </p:to>
                                    </p:set>
                                    <p:anim calcmode="lin" valueType="num">
                                      <p:cBhvr>
                                        <p:cTn id="415" dur="500" fill="hold"/>
                                        <p:tgtEl>
                                          <p:spTgt spid="233529"/>
                                        </p:tgtEl>
                                        <p:attrNameLst>
                                          <p:attrName>ppt_x</p:attrName>
                                        </p:attrNameLst>
                                      </p:cBhvr>
                                      <p:tavLst>
                                        <p:tav tm="0">
                                          <p:val>
                                            <p:strVal val="#ppt_x"/>
                                          </p:val>
                                        </p:tav>
                                        <p:tav tm="100000">
                                          <p:val>
                                            <p:strVal val="#ppt_x"/>
                                          </p:val>
                                        </p:tav>
                                      </p:tavLst>
                                    </p:anim>
                                    <p:anim calcmode="lin" valueType="num">
                                      <p:cBhvr>
                                        <p:cTn id="416" dur="500" fill="hold"/>
                                        <p:tgtEl>
                                          <p:spTgt spid="233529"/>
                                        </p:tgtEl>
                                        <p:attrNameLst>
                                          <p:attrName>ppt_y</p:attrName>
                                        </p:attrNameLst>
                                      </p:cBhvr>
                                      <p:tavLst>
                                        <p:tav tm="0">
                                          <p:val>
                                            <p:strVal val="#ppt_y-#ppt_h/2"/>
                                          </p:val>
                                        </p:tav>
                                        <p:tav tm="100000">
                                          <p:val>
                                            <p:strVal val="#ppt_y"/>
                                          </p:val>
                                        </p:tav>
                                      </p:tavLst>
                                    </p:anim>
                                    <p:anim calcmode="lin" valueType="num">
                                      <p:cBhvr>
                                        <p:cTn id="417" dur="500" fill="hold"/>
                                        <p:tgtEl>
                                          <p:spTgt spid="233529"/>
                                        </p:tgtEl>
                                        <p:attrNameLst>
                                          <p:attrName>ppt_w</p:attrName>
                                        </p:attrNameLst>
                                      </p:cBhvr>
                                      <p:tavLst>
                                        <p:tav tm="0">
                                          <p:val>
                                            <p:strVal val="#ppt_w"/>
                                          </p:val>
                                        </p:tav>
                                        <p:tav tm="100000">
                                          <p:val>
                                            <p:strVal val="#ppt_w"/>
                                          </p:val>
                                        </p:tav>
                                      </p:tavLst>
                                    </p:anim>
                                    <p:anim calcmode="lin" valueType="num">
                                      <p:cBhvr>
                                        <p:cTn id="418" dur="500" fill="hold"/>
                                        <p:tgtEl>
                                          <p:spTgt spid="233529"/>
                                        </p:tgtEl>
                                        <p:attrNameLst>
                                          <p:attrName>ppt_h</p:attrName>
                                        </p:attrNameLst>
                                      </p:cBhvr>
                                      <p:tavLst>
                                        <p:tav tm="0">
                                          <p:val>
                                            <p:fltVal val="0"/>
                                          </p:val>
                                        </p:tav>
                                        <p:tav tm="100000">
                                          <p:val>
                                            <p:strVal val="#ppt_h"/>
                                          </p:val>
                                        </p:tav>
                                      </p:tavLst>
                                    </p:anim>
                                  </p:childTnLst>
                                </p:cTn>
                              </p:par>
                            </p:childTnLst>
                          </p:cTn>
                        </p:par>
                      </p:childTnLst>
                    </p:cTn>
                  </p:par>
                  <p:par>
                    <p:cTn id="419" fill="hold" nodeType="clickPar">
                      <p:stCondLst>
                        <p:cond delay="indefinite"/>
                      </p:stCondLst>
                      <p:childTnLst>
                        <p:par>
                          <p:cTn id="420" fill="hold" nodeType="withGroup">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233530"/>
                                        </p:tgtEl>
                                        <p:attrNameLst>
                                          <p:attrName>style.visibility</p:attrName>
                                        </p:attrNameLst>
                                      </p:cBhvr>
                                      <p:to>
                                        <p:strVal val="visible"/>
                                      </p:to>
                                    </p:set>
                                    <p:anim calcmode="lin" valueType="num">
                                      <p:cBhvr>
                                        <p:cTn id="423" dur="500" fill="hold"/>
                                        <p:tgtEl>
                                          <p:spTgt spid="233530"/>
                                        </p:tgtEl>
                                        <p:attrNameLst>
                                          <p:attrName>ppt_x</p:attrName>
                                        </p:attrNameLst>
                                      </p:cBhvr>
                                      <p:tavLst>
                                        <p:tav tm="0">
                                          <p:val>
                                            <p:strVal val="#ppt_x"/>
                                          </p:val>
                                        </p:tav>
                                        <p:tav tm="100000">
                                          <p:val>
                                            <p:strVal val="#ppt_x"/>
                                          </p:val>
                                        </p:tav>
                                      </p:tavLst>
                                    </p:anim>
                                    <p:anim calcmode="lin" valueType="num">
                                      <p:cBhvr>
                                        <p:cTn id="424" dur="500" fill="hold"/>
                                        <p:tgtEl>
                                          <p:spTgt spid="233530"/>
                                        </p:tgtEl>
                                        <p:attrNameLst>
                                          <p:attrName>ppt_y</p:attrName>
                                        </p:attrNameLst>
                                      </p:cBhvr>
                                      <p:tavLst>
                                        <p:tav tm="0">
                                          <p:val>
                                            <p:strVal val="#ppt_y-#ppt_h/2"/>
                                          </p:val>
                                        </p:tav>
                                        <p:tav tm="100000">
                                          <p:val>
                                            <p:strVal val="#ppt_y"/>
                                          </p:val>
                                        </p:tav>
                                      </p:tavLst>
                                    </p:anim>
                                    <p:anim calcmode="lin" valueType="num">
                                      <p:cBhvr>
                                        <p:cTn id="425" dur="500" fill="hold"/>
                                        <p:tgtEl>
                                          <p:spTgt spid="233530"/>
                                        </p:tgtEl>
                                        <p:attrNameLst>
                                          <p:attrName>ppt_w</p:attrName>
                                        </p:attrNameLst>
                                      </p:cBhvr>
                                      <p:tavLst>
                                        <p:tav tm="0">
                                          <p:val>
                                            <p:strVal val="#ppt_w"/>
                                          </p:val>
                                        </p:tav>
                                        <p:tav tm="100000">
                                          <p:val>
                                            <p:strVal val="#ppt_w"/>
                                          </p:val>
                                        </p:tav>
                                      </p:tavLst>
                                    </p:anim>
                                    <p:anim calcmode="lin" valueType="num">
                                      <p:cBhvr>
                                        <p:cTn id="426" dur="500" fill="hold"/>
                                        <p:tgtEl>
                                          <p:spTgt spid="2335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9" grpId="0" autoUpdateAnimBg="0"/>
      <p:bldP spid="233480" grpId="0" autoUpdateAnimBg="0"/>
      <p:bldP spid="233481" grpId="0" animBg="1"/>
      <p:bldP spid="233482" grpId="0" animBg="1"/>
      <p:bldP spid="233483" grpId="0" autoUpdateAnimBg="0"/>
      <p:bldP spid="233484" grpId="0" autoUpdateAnimBg="0"/>
      <p:bldP spid="233485" grpId="0" autoUpdateAnimBg="0"/>
      <p:bldP spid="233486" grpId="0" autoUpdateAnimBg="0"/>
      <p:bldP spid="233487" grpId="0" autoUpdateAnimBg="0"/>
      <p:bldP spid="233488" grpId="0" autoUpdateAnimBg="0"/>
      <p:bldP spid="233489" grpId="0" autoUpdateAnimBg="0"/>
      <p:bldP spid="233490" grpId="0" autoUpdateAnimBg="0"/>
      <p:bldP spid="233491" grpId="0" autoUpdateAnimBg="0"/>
      <p:bldP spid="233492" grpId="0" autoUpdateAnimBg="0"/>
      <p:bldP spid="233493" grpId="0" autoUpdateAnimBg="0"/>
      <p:bldP spid="233494" grpId="0" autoUpdateAnimBg="0"/>
      <p:bldP spid="233495" grpId="0" animBg="1" autoUpdateAnimBg="0"/>
      <p:bldP spid="233499" grpId="0" animBg="1" autoUpdateAnimBg="0"/>
      <p:bldP spid="233503" grpId="0" animBg="1" autoUpdateAnimBg="0"/>
      <p:bldP spid="233507" grpId="0" animBg="1" autoUpdateAnimBg="0"/>
      <p:bldP spid="233511" grpId="0" animBg="1" autoUpdateAnimBg="0"/>
      <p:bldP spid="233515" grpId="0" animBg="1" autoUpdateAnimBg="0"/>
      <p:bldP spid="233519" grpId="0" animBg="1" autoUpdateAnimBg="0"/>
      <p:bldP spid="233523" grpId="0" autoUpdateAnimBg="0"/>
      <p:bldP spid="233524" grpId="0" autoUpdateAnimBg="0"/>
      <p:bldP spid="233525" grpId="0" autoUpdateAnimBg="0"/>
      <p:bldP spid="233526" grpId="0" autoUpdateAnimBg="0"/>
      <p:bldP spid="233527" grpId="0" autoUpdateAnimBg="0"/>
      <p:bldP spid="233528" grpId="0" autoUpdateAnimBg="0"/>
      <p:bldP spid="233529" grpId="0" autoUpdateAnimBg="0"/>
      <p:bldP spid="23353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Text Box 4"/>
          <p:cNvSpPr txBox="1">
            <a:spLocks noChangeArrowheads="1"/>
          </p:cNvSpPr>
          <p:nvPr/>
        </p:nvSpPr>
        <p:spPr bwMode="auto">
          <a:xfrm>
            <a:off x="939800" y="620713"/>
            <a:ext cx="7519988"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5000"/>
              </a:lnSpc>
              <a:defRPr/>
            </a:pPr>
            <a:r>
              <a:rPr lang="en-US" altLang="zh-CN" b="1" dirty="0">
                <a:solidFill>
                  <a:srgbClr val="800000"/>
                </a:solidFill>
              </a:rPr>
              <a:t>void</a:t>
            </a:r>
            <a:r>
              <a:rPr lang="en-US" altLang="zh-CN" dirty="0">
                <a:solidFill>
                  <a:srgbClr val="800000"/>
                </a:solidFill>
              </a:rPr>
              <a:t> </a:t>
            </a:r>
            <a:r>
              <a:rPr lang="en-US" altLang="zh-CN" dirty="0" err="1">
                <a:solidFill>
                  <a:srgbClr val="800000"/>
                </a:solidFill>
              </a:rPr>
              <a:t>CrtBT</a:t>
            </a:r>
            <a:r>
              <a:rPr lang="en-US" altLang="zh-CN" dirty="0">
                <a:solidFill>
                  <a:srgbClr val="800000"/>
                </a:solidFill>
              </a:rPr>
              <a:t>(</a:t>
            </a:r>
            <a:r>
              <a:rPr lang="en-US" altLang="zh-CN" dirty="0" err="1">
                <a:solidFill>
                  <a:srgbClr val="800000"/>
                </a:solidFill>
              </a:rPr>
              <a:t>BiTree</a:t>
            </a:r>
            <a:r>
              <a:rPr lang="en-US" altLang="zh-CN" b="1" dirty="0">
                <a:solidFill>
                  <a:srgbClr val="800000"/>
                </a:solidFill>
              </a:rPr>
              <a:t>&amp;</a:t>
            </a:r>
            <a:r>
              <a:rPr lang="en-US" altLang="zh-CN" dirty="0">
                <a:solidFill>
                  <a:srgbClr val="800000"/>
                </a:solidFill>
              </a:rPr>
              <a:t> T, char pre[], char ins[],</a:t>
            </a:r>
          </a:p>
          <a:p>
            <a:pPr eaLnBrk="1" hangingPunct="1">
              <a:lnSpc>
                <a:spcPct val="105000"/>
              </a:lnSpc>
              <a:defRPr/>
            </a:pPr>
            <a:r>
              <a:rPr lang="en-US" altLang="zh-CN" dirty="0">
                <a:solidFill>
                  <a:srgbClr val="800000"/>
                </a:solidFill>
              </a:rPr>
              <a:t>                                          </a:t>
            </a:r>
            <a:r>
              <a:rPr lang="en-US" altLang="zh-CN" b="1" dirty="0">
                <a:solidFill>
                  <a:srgbClr val="800000"/>
                </a:solidFill>
              </a:rPr>
              <a:t>int</a:t>
            </a:r>
            <a:r>
              <a:rPr lang="en-US" altLang="zh-CN" dirty="0">
                <a:solidFill>
                  <a:srgbClr val="800000"/>
                </a:solidFill>
              </a:rPr>
              <a:t> </a:t>
            </a:r>
            <a:r>
              <a:rPr lang="en-US" altLang="zh-CN" dirty="0" err="1">
                <a:solidFill>
                  <a:srgbClr val="800000"/>
                </a:solidFill>
              </a:rPr>
              <a:t>ps</a:t>
            </a:r>
            <a:r>
              <a:rPr lang="en-US" altLang="zh-CN" dirty="0">
                <a:solidFill>
                  <a:srgbClr val="800000"/>
                </a:solidFill>
              </a:rPr>
              <a:t>, </a:t>
            </a:r>
            <a:r>
              <a:rPr lang="en-US" altLang="zh-CN" b="1" dirty="0">
                <a:solidFill>
                  <a:srgbClr val="800000"/>
                </a:solidFill>
              </a:rPr>
              <a:t>int</a:t>
            </a:r>
            <a:r>
              <a:rPr lang="en-US" altLang="zh-CN" dirty="0">
                <a:solidFill>
                  <a:srgbClr val="800000"/>
                </a:solidFill>
              </a:rPr>
              <a:t> is, </a:t>
            </a:r>
            <a:r>
              <a:rPr lang="en-US" altLang="zh-CN" b="1" dirty="0">
                <a:solidFill>
                  <a:srgbClr val="800000"/>
                </a:solidFill>
              </a:rPr>
              <a:t>int</a:t>
            </a:r>
            <a:r>
              <a:rPr lang="en-US" altLang="zh-CN" dirty="0">
                <a:solidFill>
                  <a:srgbClr val="800000"/>
                </a:solidFill>
              </a:rPr>
              <a:t> n ) {</a:t>
            </a:r>
          </a:p>
          <a:p>
            <a:pPr eaLnBrk="1" hangingPunct="1">
              <a:lnSpc>
                <a:spcPct val="105000"/>
              </a:lnSpc>
              <a:defRPr/>
            </a:pPr>
            <a:r>
              <a:rPr lang="en-US" altLang="zh-CN" dirty="0">
                <a:solidFill>
                  <a:srgbClr val="800000"/>
                </a:solidFill>
              </a:rPr>
              <a:t>  // </a:t>
            </a:r>
            <a:r>
              <a:rPr lang="zh-CN" altLang="zh-CN" dirty="0">
                <a:solidFill>
                  <a:srgbClr val="800000"/>
                </a:solidFill>
                <a:ea typeface="楷体_GB2312" charset="0"/>
              </a:rPr>
              <a:t>已知</a:t>
            </a:r>
            <a:r>
              <a:rPr lang="en-US" altLang="zh-CN" dirty="0">
                <a:solidFill>
                  <a:srgbClr val="800000"/>
                </a:solidFill>
              </a:rPr>
              <a:t>pre[ps..ps+n-1]</a:t>
            </a:r>
            <a:r>
              <a:rPr lang="zh-CN" altLang="zh-CN" dirty="0">
                <a:solidFill>
                  <a:srgbClr val="800000"/>
                </a:solidFill>
                <a:ea typeface="楷体_GB2312" charset="0"/>
              </a:rPr>
              <a:t>为二叉树的先序序列</a:t>
            </a:r>
            <a:r>
              <a:rPr lang="zh-CN" altLang="zh-CN" dirty="0">
                <a:solidFill>
                  <a:srgbClr val="800000"/>
                </a:solidFill>
              </a:rPr>
              <a:t>， </a:t>
            </a:r>
          </a:p>
          <a:p>
            <a:pPr eaLnBrk="1" hangingPunct="1">
              <a:lnSpc>
                <a:spcPct val="105000"/>
              </a:lnSpc>
              <a:defRPr/>
            </a:pPr>
            <a:r>
              <a:rPr lang="zh-CN" altLang="zh-CN" dirty="0">
                <a:solidFill>
                  <a:srgbClr val="800000"/>
                </a:solidFill>
              </a:rPr>
              <a:t>  // </a:t>
            </a:r>
            <a:r>
              <a:rPr lang="en-US" altLang="zh-CN" dirty="0">
                <a:solidFill>
                  <a:srgbClr val="800000"/>
                </a:solidFill>
              </a:rPr>
              <a:t>ins[is..is+n-1]</a:t>
            </a:r>
            <a:r>
              <a:rPr lang="zh-CN" altLang="zh-CN" dirty="0">
                <a:solidFill>
                  <a:srgbClr val="800000"/>
                </a:solidFill>
                <a:ea typeface="楷体_GB2312" charset="0"/>
              </a:rPr>
              <a:t>为二叉树的中序序列，本算</a:t>
            </a:r>
          </a:p>
          <a:p>
            <a:pPr eaLnBrk="1" hangingPunct="1">
              <a:lnSpc>
                <a:spcPct val="105000"/>
              </a:lnSpc>
              <a:defRPr/>
            </a:pPr>
            <a:r>
              <a:rPr lang="zh-CN" altLang="zh-CN" dirty="0">
                <a:solidFill>
                  <a:srgbClr val="800000"/>
                </a:solidFill>
                <a:ea typeface="楷体_GB2312" charset="0"/>
              </a:rPr>
              <a:t>  // 法由此两个序列构造二叉链表</a:t>
            </a:r>
            <a:r>
              <a:rPr lang="zh-CN" altLang="en-US" dirty="0">
                <a:solidFill>
                  <a:srgbClr val="800000"/>
                </a:solidFill>
              </a:rPr>
              <a:t>  </a:t>
            </a:r>
          </a:p>
          <a:p>
            <a:pPr eaLnBrk="1" hangingPunct="1">
              <a:lnSpc>
                <a:spcPct val="105000"/>
              </a:lnSpc>
              <a:defRPr/>
            </a:pPr>
            <a:r>
              <a:rPr lang="zh-CN" altLang="en-US" dirty="0">
                <a:solidFill>
                  <a:srgbClr val="800000"/>
                </a:solidFill>
              </a:rPr>
              <a:t>   </a:t>
            </a:r>
            <a:r>
              <a:rPr lang="en-US" altLang="zh-CN" b="1" dirty="0">
                <a:solidFill>
                  <a:srgbClr val="800000"/>
                </a:solidFill>
              </a:rPr>
              <a:t>if </a:t>
            </a:r>
            <a:r>
              <a:rPr lang="en-US" altLang="zh-CN" dirty="0">
                <a:solidFill>
                  <a:srgbClr val="800000"/>
                </a:solidFill>
              </a:rPr>
              <a:t>(n==0) T=</a:t>
            </a:r>
            <a:r>
              <a:rPr lang="en-US" altLang="zh-CN" b="1" dirty="0">
                <a:solidFill>
                  <a:srgbClr val="800000"/>
                </a:solidFill>
              </a:rPr>
              <a:t>NULL</a:t>
            </a:r>
            <a:r>
              <a:rPr lang="en-US" altLang="zh-CN" dirty="0">
                <a:solidFill>
                  <a:srgbClr val="800000"/>
                </a:solidFill>
              </a:rPr>
              <a:t>;</a:t>
            </a:r>
          </a:p>
          <a:p>
            <a:pPr eaLnBrk="1" hangingPunct="1">
              <a:lnSpc>
                <a:spcPct val="105000"/>
              </a:lnSpc>
              <a:defRPr/>
            </a:pPr>
            <a:r>
              <a:rPr lang="en-US" altLang="zh-CN" dirty="0">
                <a:solidFill>
                  <a:srgbClr val="800000"/>
                </a:solidFill>
              </a:rPr>
              <a:t>   </a:t>
            </a:r>
            <a:r>
              <a:rPr lang="en-US" altLang="zh-CN" b="1" dirty="0">
                <a:solidFill>
                  <a:srgbClr val="800000"/>
                </a:solidFill>
              </a:rPr>
              <a:t>else</a:t>
            </a:r>
            <a:r>
              <a:rPr lang="en-US" altLang="zh-CN" dirty="0">
                <a:solidFill>
                  <a:srgbClr val="800000"/>
                </a:solidFill>
              </a:rPr>
              <a:t> {</a:t>
            </a:r>
          </a:p>
          <a:p>
            <a:pPr eaLnBrk="1" hangingPunct="1">
              <a:lnSpc>
                <a:spcPct val="105000"/>
              </a:lnSpc>
              <a:defRPr/>
            </a:pPr>
            <a:r>
              <a:rPr lang="en-US" altLang="zh-CN" dirty="0">
                <a:solidFill>
                  <a:srgbClr val="800000"/>
                </a:solidFill>
              </a:rPr>
              <a:t>       k=Search(ins, pre[</a:t>
            </a:r>
            <a:r>
              <a:rPr lang="en-US" altLang="zh-CN" dirty="0" err="1">
                <a:solidFill>
                  <a:srgbClr val="800000"/>
                </a:solidFill>
              </a:rPr>
              <a:t>ps</a:t>
            </a:r>
            <a:r>
              <a:rPr lang="en-US" altLang="zh-CN" dirty="0">
                <a:solidFill>
                  <a:srgbClr val="800000"/>
                </a:solidFill>
              </a:rPr>
              <a:t>]); // </a:t>
            </a:r>
            <a:r>
              <a:rPr lang="zh-CN" altLang="zh-CN" dirty="0">
                <a:solidFill>
                  <a:srgbClr val="800000"/>
                </a:solidFill>
                <a:ea typeface="楷体_GB2312" charset="0"/>
              </a:rPr>
              <a:t>在中序序列中查询</a:t>
            </a:r>
          </a:p>
          <a:p>
            <a:pPr eaLnBrk="1" hangingPunct="1">
              <a:lnSpc>
                <a:spcPct val="105000"/>
              </a:lnSpc>
              <a:defRPr/>
            </a:pPr>
            <a:r>
              <a:rPr lang="zh-CN" altLang="zh-CN" dirty="0">
                <a:solidFill>
                  <a:srgbClr val="800000"/>
                </a:solidFill>
                <a:ea typeface="楷体_GB2312" charset="0"/>
              </a:rPr>
              <a:t>       </a:t>
            </a:r>
            <a:r>
              <a:rPr lang="en-US" altLang="zh-CN" b="1" dirty="0">
                <a:solidFill>
                  <a:srgbClr val="800000"/>
                </a:solidFill>
                <a:ea typeface="楷体_GB2312" charset="0"/>
              </a:rPr>
              <a:t>if</a:t>
            </a:r>
            <a:r>
              <a:rPr lang="en-US" altLang="zh-CN" dirty="0">
                <a:solidFill>
                  <a:srgbClr val="800000"/>
                </a:solidFill>
                <a:ea typeface="楷体_GB2312" charset="0"/>
              </a:rPr>
              <a:t> (k== -1)  T=NULL;</a:t>
            </a:r>
          </a:p>
          <a:p>
            <a:pPr eaLnBrk="1" hangingPunct="1">
              <a:lnSpc>
                <a:spcPct val="105000"/>
              </a:lnSpc>
              <a:defRPr/>
            </a:pPr>
            <a:r>
              <a:rPr lang="en-US" altLang="zh-CN" dirty="0">
                <a:solidFill>
                  <a:srgbClr val="800000"/>
                </a:solidFill>
                <a:ea typeface="楷体_GB2312" charset="0"/>
              </a:rPr>
              <a:t>       </a:t>
            </a:r>
            <a:r>
              <a:rPr lang="en-US" altLang="zh-CN" b="1" dirty="0">
                <a:solidFill>
                  <a:srgbClr val="800000"/>
                </a:solidFill>
                <a:ea typeface="楷体_GB2312" charset="0"/>
              </a:rPr>
              <a:t>else</a:t>
            </a:r>
            <a:r>
              <a:rPr lang="en-US" altLang="zh-CN" dirty="0">
                <a:solidFill>
                  <a:srgbClr val="800000"/>
                </a:solidFill>
                <a:ea typeface="楷体_GB2312" charset="0"/>
              </a:rPr>
              <a:t> {   </a:t>
            </a:r>
            <a:r>
              <a:rPr lang="en-US" altLang="zh-CN" b="1" dirty="0">
                <a:solidFill>
                  <a:srgbClr val="0000FF"/>
                </a:solidFill>
                <a:ea typeface="楷体_GB2312" charset="0"/>
                <a:cs typeface="Times New Roman" charset="0"/>
              </a:rPr>
              <a:t>…</a:t>
            </a:r>
            <a:r>
              <a:rPr lang="en-US" altLang="zh-CN" b="1" dirty="0">
                <a:solidFill>
                  <a:srgbClr val="0000FF"/>
                </a:solidFill>
                <a:ea typeface="楷体_GB2312" charset="0"/>
              </a:rPr>
              <a:t> </a:t>
            </a:r>
            <a:r>
              <a:rPr lang="en-US" altLang="zh-CN" b="1" dirty="0">
                <a:solidFill>
                  <a:srgbClr val="0000FF"/>
                </a:solidFill>
              </a:rPr>
              <a:t>…</a:t>
            </a:r>
            <a:r>
              <a:rPr lang="en-US" altLang="zh-CN" dirty="0">
                <a:solidFill>
                  <a:srgbClr val="800000"/>
                </a:solidFill>
                <a:ea typeface="楷体_GB2312" charset="0"/>
              </a:rPr>
              <a:t> }</a:t>
            </a:r>
          </a:p>
          <a:p>
            <a:pPr eaLnBrk="1" hangingPunct="1">
              <a:lnSpc>
                <a:spcPct val="105000"/>
              </a:lnSpc>
              <a:defRPr/>
            </a:pPr>
            <a:r>
              <a:rPr lang="en-US" altLang="zh-CN" dirty="0">
                <a:solidFill>
                  <a:srgbClr val="800000"/>
                </a:solidFill>
                <a:ea typeface="楷体_GB2312" charset="0"/>
              </a:rPr>
              <a:t>   } //</a:t>
            </a:r>
          </a:p>
          <a:p>
            <a:pPr eaLnBrk="1" hangingPunct="1">
              <a:lnSpc>
                <a:spcPct val="105000"/>
              </a:lnSpc>
              <a:defRPr/>
            </a:pPr>
            <a:r>
              <a:rPr lang="en-US" altLang="zh-CN" dirty="0">
                <a:solidFill>
                  <a:srgbClr val="800000"/>
                </a:solidFill>
                <a:ea typeface="楷体_GB2312" charset="0"/>
              </a:rPr>
              <a:t>} // </a:t>
            </a:r>
            <a:r>
              <a:rPr lang="en-US" altLang="zh-CN" dirty="0" err="1">
                <a:solidFill>
                  <a:srgbClr val="800000"/>
                </a:solidFill>
                <a:ea typeface="楷体_GB2312" charset="0"/>
              </a:rPr>
              <a:t>CrtBT</a:t>
            </a:r>
            <a:r>
              <a:rPr lang="en-US" altLang="zh-CN" dirty="0">
                <a:solidFill>
                  <a:srgbClr val="800000"/>
                </a:solidFill>
                <a:ea typeface="楷体_GB2312" charset="0"/>
              </a:rPr>
              <a:t>       </a:t>
            </a:r>
          </a:p>
        </p:txBody>
      </p:sp>
    </p:spTree>
  </p:cSld>
  <p:clrMapOvr>
    <a:masterClrMapping/>
  </p:clrMapOvr>
  <p:transition spd="med">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Text Box 4"/>
          <p:cNvSpPr txBox="1">
            <a:spLocks noChangeArrowheads="1"/>
          </p:cNvSpPr>
          <p:nvPr/>
        </p:nvSpPr>
        <p:spPr bwMode="auto">
          <a:xfrm>
            <a:off x="876300" y="1157288"/>
            <a:ext cx="70802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dirty="0">
                <a:solidFill>
                  <a:srgbClr val="0000FF"/>
                </a:solidFill>
                <a:ea typeface="楷体_GB2312" charset="0"/>
              </a:rPr>
              <a:t>T</a:t>
            </a:r>
            <a:r>
              <a:rPr lang="en-US" altLang="zh-CN" dirty="0">
                <a:solidFill>
                  <a:srgbClr val="0000FF"/>
                </a:solidFill>
              </a:rPr>
              <a:t>=(</a:t>
            </a:r>
            <a:r>
              <a:rPr lang="en-US" altLang="zh-CN" dirty="0" err="1">
                <a:solidFill>
                  <a:srgbClr val="0000FF"/>
                </a:solidFill>
              </a:rPr>
              <a:t>BiTNode</a:t>
            </a:r>
            <a:r>
              <a:rPr lang="en-US" altLang="zh-CN" dirty="0">
                <a:solidFill>
                  <a:srgbClr val="0000FF"/>
                </a:solidFill>
              </a:rPr>
              <a:t>*)</a:t>
            </a:r>
            <a:r>
              <a:rPr lang="en-US" altLang="zh-CN" b="1" dirty="0">
                <a:solidFill>
                  <a:srgbClr val="0000FF"/>
                </a:solidFill>
              </a:rPr>
              <a:t>malloc</a:t>
            </a:r>
            <a:r>
              <a:rPr lang="en-US" altLang="zh-CN" dirty="0">
                <a:solidFill>
                  <a:srgbClr val="0000FF"/>
                </a:solidFill>
              </a:rPr>
              <a:t>(</a:t>
            </a:r>
            <a:r>
              <a:rPr lang="en-US" altLang="zh-CN" b="1" dirty="0" err="1">
                <a:solidFill>
                  <a:srgbClr val="0000FF"/>
                </a:solidFill>
              </a:rPr>
              <a:t>sizeof</a:t>
            </a:r>
            <a:r>
              <a:rPr lang="en-US" altLang="zh-CN" dirty="0">
                <a:solidFill>
                  <a:srgbClr val="0000FF"/>
                </a:solidFill>
              </a:rPr>
              <a:t>(</a:t>
            </a:r>
            <a:r>
              <a:rPr lang="en-US" altLang="zh-CN" dirty="0" err="1">
                <a:solidFill>
                  <a:srgbClr val="0000FF"/>
                </a:solidFill>
              </a:rPr>
              <a:t>BiTNode</a:t>
            </a:r>
            <a:r>
              <a:rPr lang="en-US" altLang="zh-CN" dirty="0">
                <a:solidFill>
                  <a:srgbClr val="0000FF"/>
                </a:solidFill>
              </a:rPr>
              <a:t>));</a:t>
            </a:r>
          </a:p>
          <a:p>
            <a:pPr eaLnBrk="1" hangingPunct="1">
              <a:lnSpc>
                <a:spcPct val="120000"/>
              </a:lnSpc>
              <a:defRPr/>
            </a:pPr>
            <a:r>
              <a:rPr lang="en-US" altLang="zh-CN" dirty="0">
                <a:solidFill>
                  <a:srgbClr val="0000FF"/>
                </a:solidFill>
              </a:rPr>
              <a:t>T-&gt;data = pre[</a:t>
            </a:r>
            <a:r>
              <a:rPr lang="en-US" altLang="zh-CN" dirty="0" err="1">
                <a:solidFill>
                  <a:srgbClr val="0000FF"/>
                </a:solidFill>
              </a:rPr>
              <a:t>ps</a:t>
            </a:r>
            <a:r>
              <a:rPr lang="en-US" altLang="zh-CN" dirty="0">
                <a:solidFill>
                  <a:srgbClr val="0000FF"/>
                </a:solidFill>
              </a:rPr>
              <a:t>];</a:t>
            </a:r>
          </a:p>
          <a:p>
            <a:pPr eaLnBrk="1" hangingPunct="1">
              <a:lnSpc>
                <a:spcPct val="120000"/>
              </a:lnSpc>
              <a:defRPr/>
            </a:pPr>
            <a:r>
              <a:rPr lang="en-US" altLang="zh-CN" b="1" dirty="0">
                <a:solidFill>
                  <a:srgbClr val="0000FF"/>
                </a:solidFill>
              </a:rPr>
              <a:t>if</a:t>
            </a:r>
            <a:r>
              <a:rPr lang="en-US" altLang="zh-CN" dirty="0">
                <a:solidFill>
                  <a:srgbClr val="0000FF"/>
                </a:solidFill>
              </a:rPr>
              <a:t> (k==is)  T-&gt;</a:t>
            </a:r>
            <a:r>
              <a:rPr lang="en-US" altLang="zh-CN" dirty="0" err="1">
                <a:solidFill>
                  <a:srgbClr val="0000FF"/>
                </a:solidFill>
              </a:rPr>
              <a:t>Lchild</a:t>
            </a:r>
            <a:r>
              <a:rPr lang="en-US" altLang="zh-CN" dirty="0">
                <a:solidFill>
                  <a:srgbClr val="0000FF"/>
                </a:solidFill>
              </a:rPr>
              <a:t> = </a:t>
            </a:r>
            <a:r>
              <a:rPr lang="en-US" altLang="zh-CN" b="1" dirty="0">
                <a:solidFill>
                  <a:srgbClr val="0000FF"/>
                </a:solidFill>
              </a:rPr>
              <a:t>NULL</a:t>
            </a:r>
            <a:r>
              <a:rPr lang="en-US" altLang="zh-CN" dirty="0">
                <a:solidFill>
                  <a:srgbClr val="0000FF"/>
                </a:solidFill>
              </a:rPr>
              <a:t>;</a:t>
            </a:r>
          </a:p>
          <a:p>
            <a:pPr eaLnBrk="1" hangingPunct="1">
              <a:lnSpc>
                <a:spcPct val="120000"/>
              </a:lnSpc>
              <a:defRPr/>
            </a:pPr>
            <a:r>
              <a:rPr lang="en-US" altLang="zh-CN" b="1" dirty="0">
                <a:solidFill>
                  <a:srgbClr val="0000FF"/>
                </a:solidFill>
              </a:rPr>
              <a:t>else</a:t>
            </a:r>
            <a:r>
              <a:rPr lang="en-US" altLang="zh-CN" dirty="0">
                <a:solidFill>
                  <a:srgbClr val="0000FF"/>
                </a:solidFill>
              </a:rPr>
              <a:t>  </a:t>
            </a:r>
            <a:r>
              <a:rPr lang="en-US" altLang="zh-CN" b="1" dirty="0" err="1">
                <a:solidFill>
                  <a:schemeClr val="tx2"/>
                </a:solidFill>
              </a:rPr>
              <a:t>CrtBT</a:t>
            </a:r>
            <a:r>
              <a:rPr lang="en-US" altLang="zh-CN" b="1" dirty="0">
                <a:solidFill>
                  <a:schemeClr val="tx2"/>
                </a:solidFill>
              </a:rPr>
              <a:t>(T-&gt;</a:t>
            </a:r>
            <a:r>
              <a:rPr lang="en-US" altLang="zh-CN" b="1" dirty="0" err="1">
                <a:solidFill>
                  <a:schemeClr val="tx2"/>
                </a:solidFill>
              </a:rPr>
              <a:t>Lchild</a:t>
            </a:r>
            <a:r>
              <a:rPr lang="en-US" altLang="zh-CN" b="1" dirty="0">
                <a:solidFill>
                  <a:schemeClr val="tx2"/>
                </a:solidFill>
              </a:rPr>
              <a:t>, pre[], ins[], </a:t>
            </a:r>
          </a:p>
          <a:p>
            <a:pPr eaLnBrk="1" hangingPunct="1">
              <a:lnSpc>
                <a:spcPct val="120000"/>
              </a:lnSpc>
              <a:defRPr/>
            </a:pPr>
            <a:r>
              <a:rPr lang="en-US" altLang="zh-CN" b="1" dirty="0">
                <a:solidFill>
                  <a:schemeClr val="tx2"/>
                </a:solidFill>
              </a:rPr>
              <a:t>                                             ps+1, is, k-is );</a:t>
            </a:r>
          </a:p>
          <a:p>
            <a:pPr eaLnBrk="1" hangingPunct="1">
              <a:lnSpc>
                <a:spcPct val="120000"/>
              </a:lnSpc>
              <a:defRPr/>
            </a:pPr>
            <a:r>
              <a:rPr lang="en-US" altLang="zh-CN" b="1" dirty="0">
                <a:solidFill>
                  <a:srgbClr val="0000FF"/>
                </a:solidFill>
              </a:rPr>
              <a:t>if</a:t>
            </a:r>
            <a:r>
              <a:rPr lang="en-US" altLang="zh-CN" dirty="0">
                <a:solidFill>
                  <a:srgbClr val="0000FF"/>
                </a:solidFill>
              </a:rPr>
              <a:t> (k=is+n-1) T-&gt;</a:t>
            </a:r>
            <a:r>
              <a:rPr lang="en-US" altLang="zh-CN" dirty="0" err="1">
                <a:solidFill>
                  <a:srgbClr val="0000FF"/>
                </a:solidFill>
              </a:rPr>
              <a:t>Rchild</a:t>
            </a:r>
            <a:r>
              <a:rPr lang="en-US" altLang="zh-CN" dirty="0">
                <a:solidFill>
                  <a:srgbClr val="0000FF"/>
                </a:solidFill>
              </a:rPr>
              <a:t> = </a:t>
            </a:r>
            <a:r>
              <a:rPr lang="en-US" altLang="zh-CN" b="1" dirty="0">
                <a:solidFill>
                  <a:srgbClr val="0000FF"/>
                </a:solidFill>
              </a:rPr>
              <a:t>NULL</a:t>
            </a:r>
            <a:r>
              <a:rPr lang="en-US" altLang="zh-CN" dirty="0">
                <a:solidFill>
                  <a:srgbClr val="0000FF"/>
                </a:solidFill>
              </a:rPr>
              <a:t>;</a:t>
            </a:r>
          </a:p>
          <a:p>
            <a:pPr eaLnBrk="1" hangingPunct="1">
              <a:lnSpc>
                <a:spcPct val="120000"/>
              </a:lnSpc>
              <a:defRPr/>
            </a:pPr>
            <a:r>
              <a:rPr lang="en-US" altLang="zh-CN" b="1" dirty="0">
                <a:solidFill>
                  <a:srgbClr val="0000FF"/>
                </a:solidFill>
              </a:rPr>
              <a:t>else</a:t>
            </a:r>
            <a:r>
              <a:rPr lang="en-US" altLang="zh-CN" dirty="0">
                <a:solidFill>
                  <a:srgbClr val="0000FF"/>
                </a:solidFill>
              </a:rPr>
              <a:t>  </a:t>
            </a:r>
            <a:r>
              <a:rPr lang="en-US" altLang="zh-CN" b="1" dirty="0" err="1">
                <a:solidFill>
                  <a:schemeClr val="tx2"/>
                </a:solidFill>
              </a:rPr>
              <a:t>CrtBT</a:t>
            </a:r>
            <a:r>
              <a:rPr lang="en-US" altLang="zh-CN" b="1" dirty="0">
                <a:solidFill>
                  <a:schemeClr val="tx2"/>
                </a:solidFill>
              </a:rPr>
              <a:t>(T-&gt;</a:t>
            </a:r>
            <a:r>
              <a:rPr lang="en-US" altLang="zh-CN" b="1" dirty="0" err="1">
                <a:solidFill>
                  <a:schemeClr val="tx2"/>
                </a:solidFill>
              </a:rPr>
              <a:t>Rchild</a:t>
            </a:r>
            <a:r>
              <a:rPr lang="en-US" altLang="zh-CN" b="1" dirty="0">
                <a:solidFill>
                  <a:schemeClr val="tx2"/>
                </a:solidFill>
              </a:rPr>
              <a:t>, pre[], ins[], </a:t>
            </a:r>
          </a:p>
          <a:p>
            <a:pPr eaLnBrk="1" hangingPunct="1">
              <a:lnSpc>
                <a:spcPct val="120000"/>
              </a:lnSpc>
              <a:defRPr/>
            </a:pPr>
            <a:r>
              <a:rPr lang="en-US" altLang="zh-CN" b="1" dirty="0">
                <a:solidFill>
                  <a:schemeClr val="tx2"/>
                </a:solidFill>
              </a:rPr>
              <a:t>                        ps+1+(k-is), k+1, n-(k-is)-1 );</a:t>
            </a:r>
            <a:endParaRPr lang="en-US" altLang="zh-CN" dirty="0">
              <a:solidFill>
                <a:schemeClr val="tx2"/>
              </a:solidFill>
            </a:endParaRPr>
          </a:p>
        </p:txBody>
      </p:sp>
    </p:spTree>
  </p:cSld>
  <p:clrMapOvr>
    <a:masterClrMapping/>
  </p:clrMapOvr>
  <p:transition spd="med">
    <p:pull dir="d"/>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611188" y="765175"/>
            <a:ext cx="569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三、算法的递归描述</a:t>
            </a:r>
            <a:endParaRPr lang="zh-CN" altLang="en-US"/>
          </a:p>
        </p:txBody>
      </p:sp>
      <p:sp>
        <p:nvSpPr>
          <p:cNvPr id="230403" name="Text Box 3">
            <a:hlinkClick r:id="rId2" action="ppaction://hlinksldjump"/>
          </p:cNvPr>
          <p:cNvSpPr txBox="1">
            <a:spLocks noChangeArrowheads="1"/>
          </p:cNvSpPr>
          <p:nvPr/>
        </p:nvSpPr>
        <p:spPr bwMode="auto">
          <a:xfrm>
            <a:off x="827088" y="1557338"/>
            <a:ext cx="69850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FF0000"/>
                </a:solidFill>
              </a:rPr>
              <a:t>void</a:t>
            </a:r>
            <a:r>
              <a:rPr lang="en-US" altLang="zh-CN">
                <a:solidFill>
                  <a:srgbClr val="FF0000"/>
                </a:solidFill>
              </a:rPr>
              <a:t> Preorder (</a:t>
            </a:r>
            <a:r>
              <a:rPr lang="en-US" altLang="zh-CN">
                <a:solidFill>
                  <a:srgbClr val="800000"/>
                </a:solidFill>
              </a:rPr>
              <a:t>BiTree T,</a:t>
            </a:r>
          </a:p>
          <a:p>
            <a:pPr eaLnBrk="1" hangingPunct="1">
              <a:defRPr/>
            </a:pPr>
            <a:r>
              <a:rPr lang="en-US" altLang="zh-CN">
                <a:solidFill>
                  <a:srgbClr val="800000"/>
                </a:solidFill>
              </a:rPr>
              <a:t>                  </a:t>
            </a:r>
            <a:r>
              <a:rPr lang="en-US" altLang="zh-CN" b="1">
                <a:solidFill>
                  <a:srgbClr val="800000"/>
                </a:solidFill>
              </a:rPr>
              <a:t>void</a:t>
            </a:r>
            <a:r>
              <a:rPr lang="en-US" altLang="zh-CN">
                <a:solidFill>
                  <a:srgbClr val="800000"/>
                </a:solidFill>
              </a:rPr>
              <a:t>( *visit)(TElemType</a:t>
            </a:r>
            <a:r>
              <a:rPr lang="en-US" altLang="zh-CN" b="1">
                <a:solidFill>
                  <a:srgbClr val="800000"/>
                </a:solidFill>
              </a:rPr>
              <a:t>&amp;</a:t>
            </a:r>
            <a:r>
              <a:rPr lang="en-US" altLang="zh-CN">
                <a:solidFill>
                  <a:srgbClr val="800000"/>
                </a:solidFill>
              </a:rPr>
              <a:t> e)</a:t>
            </a:r>
            <a:r>
              <a:rPr lang="en-US" altLang="zh-CN">
                <a:solidFill>
                  <a:srgbClr val="FF0000"/>
                </a:solidFill>
              </a:rPr>
              <a:t>)</a:t>
            </a:r>
          </a:p>
          <a:p>
            <a:pPr eaLnBrk="1" hangingPunct="1">
              <a:defRPr/>
            </a:pPr>
            <a:r>
              <a:rPr lang="en-US" altLang="zh-CN" b="1">
                <a:latin typeface="宋体" charset="-122"/>
              </a:rPr>
              <a:t>{ </a:t>
            </a:r>
            <a:r>
              <a:rPr lang="en-US" altLang="zh-CN"/>
              <a:t>//</a:t>
            </a:r>
            <a:r>
              <a:rPr lang="en-US" altLang="zh-CN" b="1"/>
              <a:t> </a:t>
            </a:r>
            <a:r>
              <a:rPr lang="zh-CN" altLang="en-US">
                <a:ea typeface="楷体_GB2312" charset="0"/>
              </a:rPr>
              <a:t>先序遍历二叉树</a:t>
            </a:r>
            <a:r>
              <a:rPr lang="zh-CN" altLang="en-US" b="1"/>
              <a:t> </a:t>
            </a:r>
          </a:p>
          <a:p>
            <a:pPr eaLnBrk="1" hangingPunct="1">
              <a:defRPr/>
            </a:pPr>
            <a:r>
              <a:rPr lang="zh-CN" altLang="en-US"/>
              <a:t>   </a:t>
            </a:r>
            <a:r>
              <a:rPr lang="en-US" altLang="zh-CN" b="1"/>
              <a:t>if </a:t>
            </a:r>
            <a:r>
              <a:rPr lang="en-US" altLang="zh-CN"/>
              <a:t>(T)</a:t>
            </a:r>
            <a:r>
              <a:rPr lang="en-US" altLang="zh-CN" b="1"/>
              <a:t> {</a:t>
            </a:r>
          </a:p>
          <a:p>
            <a:pPr eaLnBrk="1" hangingPunct="1">
              <a:defRPr/>
            </a:pPr>
            <a:r>
              <a:rPr lang="en-US" altLang="zh-CN"/>
              <a:t>      </a:t>
            </a:r>
            <a:r>
              <a:rPr lang="en-US" altLang="zh-CN">
                <a:solidFill>
                  <a:srgbClr val="0000FF"/>
                </a:solidFill>
              </a:rPr>
              <a:t>visit(T-&gt;data)</a:t>
            </a:r>
            <a:r>
              <a:rPr lang="en-US" altLang="zh-CN"/>
              <a:t>;            // </a:t>
            </a:r>
            <a:r>
              <a:rPr lang="zh-CN" altLang="en-US">
                <a:solidFill>
                  <a:srgbClr val="333399"/>
                </a:solidFill>
                <a:ea typeface="楷体_GB2312" charset="0"/>
              </a:rPr>
              <a:t>访问结点</a:t>
            </a:r>
            <a:endParaRPr lang="zh-CN" altLang="en-US">
              <a:latin typeface="宋体" charset="-122"/>
            </a:endParaRPr>
          </a:p>
          <a:p>
            <a:pPr eaLnBrk="1" hangingPunct="1">
              <a:defRPr/>
            </a:pPr>
            <a:r>
              <a:rPr lang="zh-CN" altLang="en-US"/>
              <a:t>      </a:t>
            </a:r>
            <a:r>
              <a:rPr lang="en-US" altLang="zh-CN">
                <a:solidFill>
                  <a:srgbClr val="FF0000"/>
                </a:solidFill>
              </a:rPr>
              <a:t>Preorder(</a:t>
            </a:r>
            <a:r>
              <a:rPr lang="en-US" altLang="zh-CN">
                <a:solidFill>
                  <a:srgbClr val="800000"/>
                </a:solidFill>
              </a:rPr>
              <a:t>T-&gt;</a:t>
            </a:r>
            <a:r>
              <a:rPr lang="en-US" altLang="zh-CN" b="1">
                <a:solidFill>
                  <a:srgbClr val="800000"/>
                </a:solidFill>
              </a:rPr>
              <a:t>l</a:t>
            </a:r>
            <a:r>
              <a:rPr lang="en-US" altLang="zh-CN">
                <a:solidFill>
                  <a:srgbClr val="800000"/>
                </a:solidFill>
              </a:rPr>
              <a:t>child, visit</a:t>
            </a:r>
            <a:r>
              <a:rPr lang="en-US" altLang="zh-CN">
                <a:solidFill>
                  <a:srgbClr val="FF0000"/>
                </a:solidFill>
              </a:rPr>
              <a:t>)</a:t>
            </a:r>
            <a:r>
              <a:rPr lang="en-US" altLang="zh-CN"/>
              <a:t>; // </a:t>
            </a:r>
            <a:r>
              <a:rPr lang="zh-CN" altLang="en-US">
                <a:ea typeface="楷体_GB2312" charset="0"/>
              </a:rPr>
              <a:t>遍历左子树</a:t>
            </a:r>
            <a:endParaRPr lang="zh-CN" altLang="en-US">
              <a:latin typeface="宋体" charset="-122"/>
            </a:endParaRPr>
          </a:p>
          <a:p>
            <a:pPr eaLnBrk="1" hangingPunct="1">
              <a:defRPr/>
            </a:pPr>
            <a:r>
              <a:rPr lang="zh-CN" altLang="en-US"/>
              <a:t>      </a:t>
            </a:r>
            <a:r>
              <a:rPr lang="en-US" altLang="zh-CN">
                <a:solidFill>
                  <a:srgbClr val="FF0000"/>
                </a:solidFill>
              </a:rPr>
              <a:t>Preorder(</a:t>
            </a:r>
            <a:r>
              <a:rPr lang="en-US" altLang="zh-CN">
                <a:solidFill>
                  <a:srgbClr val="800000"/>
                </a:solidFill>
              </a:rPr>
              <a:t>T-&gt;</a:t>
            </a:r>
            <a:r>
              <a:rPr lang="en-US" altLang="zh-CN" b="1">
                <a:solidFill>
                  <a:srgbClr val="800000"/>
                </a:solidFill>
              </a:rPr>
              <a:t>r</a:t>
            </a:r>
            <a:r>
              <a:rPr lang="en-US" altLang="zh-CN">
                <a:solidFill>
                  <a:srgbClr val="800000"/>
                </a:solidFill>
              </a:rPr>
              <a:t>child, visit</a:t>
            </a:r>
            <a:r>
              <a:rPr lang="en-US" altLang="zh-CN">
                <a:solidFill>
                  <a:srgbClr val="FF0000"/>
                </a:solidFill>
              </a:rPr>
              <a:t>)</a:t>
            </a:r>
            <a:r>
              <a:rPr lang="en-US" altLang="zh-CN"/>
              <a:t>;// </a:t>
            </a:r>
            <a:r>
              <a:rPr lang="zh-CN" altLang="en-US">
                <a:ea typeface="楷体_GB2312" charset="0"/>
              </a:rPr>
              <a:t>遍历右子树</a:t>
            </a:r>
            <a:endParaRPr lang="zh-CN" altLang="en-US">
              <a:latin typeface="宋体" charset="-122"/>
            </a:endParaRPr>
          </a:p>
          <a:p>
            <a:pPr eaLnBrk="1" hangingPunct="1">
              <a:defRPr/>
            </a:pPr>
            <a:r>
              <a:rPr lang="zh-CN" altLang="en-US"/>
              <a:t>   </a:t>
            </a:r>
            <a:r>
              <a:rPr lang="en-US" altLang="zh-CN" b="1">
                <a:latin typeface="宋体" charset="-122"/>
              </a:rPr>
              <a:t>}</a:t>
            </a:r>
          </a:p>
          <a:p>
            <a:pPr eaLnBrk="1" hangingPunct="1">
              <a:defRPr/>
            </a:pPr>
            <a:r>
              <a:rPr lang="en-US" altLang="zh-CN" b="1">
                <a:latin typeface="宋体" charset="-122"/>
              </a:rPr>
              <a:t>}</a:t>
            </a:r>
            <a:endParaRPr lang="en-US" altLang="zh-CN"/>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 calcmode="lin" valueType="num">
                                      <p:cBhvr>
                                        <p:cTn id="7" dur="500" fill="hold"/>
                                        <p:tgtEl>
                                          <p:spTgt spid="230403"/>
                                        </p:tgtEl>
                                        <p:attrNameLst>
                                          <p:attrName>ppt_x</p:attrName>
                                        </p:attrNameLst>
                                      </p:cBhvr>
                                      <p:tavLst>
                                        <p:tav tm="0">
                                          <p:val>
                                            <p:strVal val="#ppt_x"/>
                                          </p:val>
                                        </p:tav>
                                        <p:tav tm="100000">
                                          <p:val>
                                            <p:strVal val="#ppt_x"/>
                                          </p:val>
                                        </p:tav>
                                      </p:tavLst>
                                    </p:anim>
                                    <p:anim calcmode="lin" valueType="num">
                                      <p:cBhvr>
                                        <p:cTn id="8" dur="500" fill="hold"/>
                                        <p:tgtEl>
                                          <p:spTgt spid="230403"/>
                                        </p:tgtEl>
                                        <p:attrNameLst>
                                          <p:attrName>ppt_y</p:attrName>
                                        </p:attrNameLst>
                                      </p:cBhvr>
                                      <p:tavLst>
                                        <p:tav tm="0">
                                          <p:val>
                                            <p:strVal val="#ppt_y+#ppt_h/2"/>
                                          </p:val>
                                        </p:tav>
                                        <p:tav tm="100000">
                                          <p:val>
                                            <p:strVal val="#ppt_y"/>
                                          </p:val>
                                        </p:tav>
                                      </p:tavLst>
                                    </p:anim>
                                    <p:anim calcmode="lin" valueType="num">
                                      <p:cBhvr>
                                        <p:cTn id="9" dur="500" fill="hold"/>
                                        <p:tgtEl>
                                          <p:spTgt spid="230403"/>
                                        </p:tgtEl>
                                        <p:attrNameLst>
                                          <p:attrName>ppt_w</p:attrName>
                                        </p:attrNameLst>
                                      </p:cBhvr>
                                      <p:tavLst>
                                        <p:tav tm="0">
                                          <p:val>
                                            <p:strVal val="#ppt_w"/>
                                          </p:val>
                                        </p:tav>
                                        <p:tav tm="100000">
                                          <p:val>
                                            <p:strVal val="#ppt_w"/>
                                          </p:val>
                                        </p:tav>
                                      </p:tavLst>
                                    </p:anim>
                                    <p:anim calcmode="lin" valueType="num">
                                      <p:cBhvr>
                                        <p:cTn id="10" dur="500" fill="hold"/>
                                        <p:tgtEl>
                                          <p:spTgt spid="2304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755650" y="692150"/>
            <a:ext cx="5611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四、中序遍历算法的非递归描述</a:t>
            </a:r>
            <a:endParaRPr lang="zh-CN" altLang="en-US"/>
          </a:p>
        </p:txBody>
      </p:sp>
      <p:sp>
        <p:nvSpPr>
          <p:cNvPr id="94211" name="Text Box 3"/>
          <p:cNvSpPr txBox="1">
            <a:spLocks noChangeArrowheads="1"/>
          </p:cNvSpPr>
          <p:nvPr/>
        </p:nvSpPr>
        <p:spPr bwMode="auto">
          <a:xfrm>
            <a:off x="1116013" y="1484313"/>
            <a:ext cx="6840537"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a:t>BiTNode </a:t>
            </a:r>
            <a:r>
              <a:rPr lang="en-US" altLang="zh-CN" b="1"/>
              <a:t>*</a:t>
            </a:r>
            <a:r>
              <a:rPr lang="en-US" altLang="zh-CN">
                <a:solidFill>
                  <a:srgbClr val="FF0000"/>
                </a:solidFill>
              </a:rPr>
              <a:t>GoFarLeft</a:t>
            </a:r>
            <a:r>
              <a:rPr lang="en-US" altLang="zh-CN"/>
              <a:t>(BiTree T, Stack *S){</a:t>
            </a:r>
            <a:endParaRPr lang="en-US" altLang="zh-CN" b="1">
              <a:latin typeface="宋体" charset="-122"/>
            </a:endParaRPr>
          </a:p>
          <a:p>
            <a:pPr eaLnBrk="1" hangingPunct="1">
              <a:lnSpc>
                <a:spcPct val="110000"/>
              </a:lnSpc>
              <a:defRPr/>
            </a:pPr>
            <a:r>
              <a:rPr lang="en-US" altLang="zh-CN"/>
              <a:t>   </a:t>
            </a:r>
            <a:r>
              <a:rPr lang="en-US" altLang="zh-CN" b="1"/>
              <a:t>if</a:t>
            </a:r>
            <a:r>
              <a:rPr lang="en-US" altLang="zh-CN"/>
              <a:t> (</a:t>
            </a:r>
            <a:r>
              <a:rPr lang="en-US" altLang="zh-CN" b="1"/>
              <a:t>!</a:t>
            </a:r>
            <a:r>
              <a:rPr lang="en-US" altLang="zh-CN"/>
              <a:t>T )  </a:t>
            </a:r>
            <a:r>
              <a:rPr lang="en-US" altLang="zh-CN" b="1"/>
              <a:t>return NULL</a:t>
            </a:r>
            <a:r>
              <a:rPr lang="en-US" altLang="zh-CN"/>
              <a:t>;</a:t>
            </a:r>
            <a:endParaRPr lang="en-US" altLang="zh-CN">
              <a:latin typeface="宋体" charset="-122"/>
            </a:endParaRPr>
          </a:p>
          <a:p>
            <a:pPr eaLnBrk="1" hangingPunct="1">
              <a:lnSpc>
                <a:spcPct val="110000"/>
              </a:lnSpc>
              <a:defRPr/>
            </a:pPr>
            <a:r>
              <a:rPr lang="en-US" altLang="zh-CN"/>
              <a:t>   </a:t>
            </a:r>
            <a:r>
              <a:rPr lang="en-US" altLang="zh-CN" b="1"/>
              <a:t>while</a:t>
            </a:r>
            <a:r>
              <a:rPr lang="en-US" altLang="zh-CN"/>
              <a:t> (T-&gt;</a:t>
            </a:r>
            <a:r>
              <a:rPr lang="en-US" altLang="zh-CN" b="1"/>
              <a:t>l</a:t>
            </a:r>
            <a:r>
              <a:rPr lang="en-US" altLang="zh-CN"/>
              <a:t>child )</a:t>
            </a:r>
            <a:r>
              <a:rPr lang="en-US" altLang="zh-CN" b="1">
                <a:latin typeface="宋体" charset="-122"/>
              </a:rPr>
              <a:t>{</a:t>
            </a:r>
          </a:p>
          <a:p>
            <a:pPr eaLnBrk="1" hangingPunct="1">
              <a:lnSpc>
                <a:spcPct val="110000"/>
              </a:lnSpc>
              <a:defRPr/>
            </a:pPr>
            <a:r>
              <a:rPr lang="en-US" altLang="zh-CN"/>
              <a:t>      Push(S, T);</a:t>
            </a:r>
          </a:p>
          <a:p>
            <a:pPr eaLnBrk="1" hangingPunct="1">
              <a:lnSpc>
                <a:spcPct val="110000"/>
              </a:lnSpc>
              <a:defRPr/>
            </a:pPr>
            <a:r>
              <a:rPr lang="en-US" altLang="zh-CN"/>
              <a:t>      T = T-&gt;</a:t>
            </a:r>
            <a:r>
              <a:rPr lang="en-US" altLang="zh-CN" b="1"/>
              <a:t>l</a:t>
            </a:r>
            <a:r>
              <a:rPr lang="en-US" altLang="zh-CN"/>
              <a:t>child;</a:t>
            </a:r>
          </a:p>
          <a:p>
            <a:pPr eaLnBrk="1" hangingPunct="1">
              <a:lnSpc>
                <a:spcPct val="110000"/>
              </a:lnSpc>
              <a:defRPr/>
            </a:pPr>
            <a:r>
              <a:rPr lang="en-US" altLang="zh-CN"/>
              <a:t>   </a:t>
            </a:r>
            <a:r>
              <a:rPr lang="en-US" altLang="zh-CN" b="1">
                <a:latin typeface="宋体" charset="-122"/>
              </a:rPr>
              <a:t>}</a:t>
            </a:r>
          </a:p>
          <a:p>
            <a:pPr eaLnBrk="1" hangingPunct="1">
              <a:lnSpc>
                <a:spcPct val="110000"/>
              </a:lnSpc>
              <a:defRPr/>
            </a:pPr>
            <a:r>
              <a:rPr lang="en-US" altLang="zh-CN"/>
              <a:t>   </a:t>
            </a:r>
            <a:r>
              <a:rPr lang="en-US" altLang="zh-CN" b="1"/>
              <a:t>return</a:t>
            </a:r>
            <a:r>
              <a:rPr lang="en-US" altLang="zh-CN"/>
              <a:t> T;</a:t>
            </a:r>
          </a:p>
          <a:p>
            <a:pPr eaLnBrk="1" hangingPunct="1">
              <a:lnSpc>
                <a:spcPct val="110000"/>
              </a:lnSpc>
              <a:defRPr/>
            </a:pPr>
            <a:r>
              <a:rPr lang="en-US" altLang="zh-CN" b="1">
                <a:latin typeface="宋体" charset="-122"/>
              </a:rPr>
              <a:t>}</a:t>
            </a:r>
            <a:endParaRPr lang="en-US" altLang="zh-CN"/>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p:cTn id="7" dur="500" fill="hold"/>
                                        <p:tgtEl>
                                          <p:spTgt spid="94211"/>
                                        </p:tgtEl>
                                        <p:attrNameLst>
                                          <p:attrName>ppt_x</p:attrName>
                                        </p:attrNameLst>
                                      </p:cBhvr>
                                      <p:tavLst>
                                        <p:tav tm="0">
                                          <p:val>
                                            <p:strVal val="#ppt_x"/>
                                          </p:val>
                                        </p:tav>
                                        <p:tav tm="100000">
                                          <p:val>
                                            <p:strVal val="#ppt_x"/>
                                          </p:val>
                                        </p:tav>
                                      </p:tavLst>
                                    </p:anim>
                                    <p:anim calcmode="lin" valueType="num">
                                      <p:cBhvr>
                                        <p:cTn id="8" dur="500" fill="hold"/>
                                        <p:tgtEl>
                                          <p:spTgt spid="94211"/>
                                        </p:tgtEl>
                                        <p:attrNameLst>
                                          <p:attrName>ppt_y</p:attrName>
                                        </p:attrNameLst>
                                      </p:cBhvr>
                                      <p:tavLst>
                                        <p:tav tm="0">
                                          <p:val>
                                            <p:strVal val="#ppt_y+#ppt_h/2"/>
                                          </p:val>
                                        </p:tav>
                                        <p:tav tm="100000">
                                          <p:val>
                                            <p:strVal val="#ppt_y"/>
                                          </p:val>
                                        </p:tav>
                                      </p:tavLst>
                                    </p:anim>
                                    <p:anim calcmode="lin" valueType="num">
                                      <p:cBhvr>
                                        <p:cTn id="9" dur="500" fill="hold"/>
                                        <p:tgtEl>
                                          <p:spTgt spid="94211"/>
                                        </p:tgtEl>
                                        <p:attrNameLst>
                                          <p:attrName>ppt_w</p:attrName>
                                        </p:attrNameLst>
                                      </p:cBhvr>
                                      <p:tavLst>
                                        <p:tav tm="0">
                                          <p:val>
                                            <p:strVal val="#ppt_w"/>
                                          </p:val>
                                        </p:tav>
                                        <p:tav tm="100000">
                                          <p:val>
                                            <p:strVal val="#ppt_w"/>
                                          </p:val>
                                        </p:tav>
                                      </p:tavLst>
                                    </p:anim>
                                    <p:anim calcmode="lin" valueType="num">
                                      <p:cBhvr>
                                        <p:cTn id="10" dur="500" fill="hold"/>
                                        <p:tgtEl>
                                          <p:spTgt spid="942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ext Box 2">
            <a:hlinkClick r:id="rId2" action="ppaction://hlinksldjump"/>
          </p:cNvPr>
          <p:cNvSpPr txBox="1">
            <a:spLocks noChangeArrowheads="1"/>
          </p:cNvSpPr>
          <p:nvPr/>
        </p:nvSpPr>
        <p:spPr bwMode="auto">
          <a:xfrm>
            <a:off x="911225" y="692150"/>
            <a:ext cx="7116763"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0000FF"/>
                </a:solidFill>
              </a:rPr>
              <a:t>void</a:t>
            </a:r>
            <a:r>
              <a:rPr lang="en-US" altLang="zh-CN">
                <a:solidFill>
                  <a:srgbClr val="0000FF"/>
                </a:solidFill>
              </a:rPr>
              <a:t> Inorder_I(BiTree T, </a:t>
            </a:r>
            <a:r>
              <a:rPr lang="en-US" altLang="zh-CN" b="1">
                <a:solidFill>
                  <a:srgbClr val="0000FF"/>
                </a:solidFill>
              </a:rPr>
              <a:t>void</a:t>
            </a:r>
            <a:r>
              <a:rPr lang="en-US" altLang="zh-CN">
                <a:solidFill>
                  <a:srgbClr val="0000FF"/>
                </a:solidFill>
              </a:rPr>
              <a:t> (*visit)</a:t>
            </a:r>
          </a:p>
          <a:p>
            <a:pPr eaLnBrk="1" hangingPunct="1">
              <a:defRPr/>
            </a:pPr>
            <a:r>
              <a:rPr lang="en-US" altLang="zh-CN">
                <a:solidFill>
                  <a:srgbClr val="0000FF"/>
                </a:solidFill>
              </a:rPr>
              <a:t>                                  (TelemType</a:t>
            </a:r>
            <a:r>
              <a:rPr lang="en-US" altLang="zh-CN" b="1">
                <a:solidFill>
                  <a:srgbClr val="0000FF"/>
                </a:solidFill>
              </a:rPr>
              <a:t>&amp;</a:t>
            </a:r>
            <a:r>
              <a:rPr lang="en-US" altLang="zh-CN">
                <a:solidFill>
                  <a:srgbClr val="0000FF"/>
                </a:solidFill>
              </a:rPr>
              <a:t> e)){</a:t>
            </a:r>
          </a:p>
          <a:p>
            <a:pPr eaLnBrk="1" hangingPunct="1">
              <a:defRPr/>
            </a:pPr>
            <a:r>
              <a:rPr lang="en-US" altLang="zh-CN"/>
              <a:t>   </a:t>
            </a:r>
            <a:r>
              <a:rPr lang="en-US" altLang="zh-CN">
                <a:solidFill>
                  <a:srgbClr val="0000FF"/>
                </a:solidFill>
              </a:rPr>
              <a:t>Stack </a:t>
            </a:r>
            <a:r>
              <a:rPr lang="en-US" altLang="zh-CN" b="1">
                <a:solidFill>
                  <a:srgbClr val="0000FF"/>
                </a:solidFill>
              </a:rPr>
              <a:t>*</a:t>
            </a:r>
            <a:r>
              <a:rPr lang="en-US" altLang="zh-CN">
                <a:solidFill>
                  <a:srgbClr val="0000FF"/>
                </a:solidFill>
              </a:rPr>
              <a:t>S;</a:t>
            </a:r>
            <a:endParaRPr lang="en-US" altLang="zh-CN">
              <a:solidFill>
                <a:srgbClr val="0000FF"/>
              </a:solidFill>
              <a:latin typeface="宋体" charset="-122"/>
            </a:endParaRPr>
          </a:p>
          <a:p>
            <a:pPr eaLnBrk="1" hangingPunct="1">
              <a:defRPr/>
            </a:pPr>
            <a:r>
              <a:rPr lang="en-US" altLang="zh-CN"/>
              <a:t>   </a:t>
            </a:r>
            <a:r>
              <a:rPr lang="en-US" altLang="zh-CN">
                <a:solidFill>
                  <a:srgbClr val="0000FF"/>
                </a:solidFill>
              </a:rPr>
              <a:t>t = </a:t>
            </a:r>
            <a:r>
              <a:rPr lang="en-US" altLang="zh-CN">
                <a:solidFill>
                  <a:srgbClr val="FF0000"/>
                </a:solidFill>
              </a:rPr>
              <a:t>GoFarLeft</a:t>
            </a:r>
            <a:r>
              <a:rPr lang="en-US" altLang="zh-CN">
                <a:solidFill>
                  <a:srgbClr val="0000FF"/>
                </a:solidFill>
              </a:rPr>
              <a:t>(T, S);</a:t>
            </a:r>
            <a:r>
              <a:rPr lang="en-US" altLang="zh-CN"/>
              <a:t>  // </a:t>
            </a:r>
            <a:r>
              <a:rPr lang="zh-CN" altLang="en-US">
                <a:ea typeface="楷体_GB2312" charset="0"/>
              </a:rPr>
              <a:t>找到最左下的结点</a:t>
            </a:r>
            <a:endParaRPr lang="zh-CN" altLang="en-US">
              <a:latin typeface="宋体" charset="-122"/>
            </a:endParaRPr>
          </a:p>
          <a:p>
            <a:pPr eaLnBrk="1" hangingPunct="1">
              <a:defRPr/>
            </a:pPr>
            <a:r>
              <a:rPr lang="zh-CN" altLang="en-US"/>
              <a:t>   </a:t>
            </a:r>
            <a:r>
              <a:rPr lang="en-US" altLang="zh-CN" b="1">
                <a:solidFill>
                  <a:srgbClr val="0000FF"/>
                </a:solidFill>
              </a:rPr>
              <a:t>while</a:t>
            </a:r>
            <a:r>
              <a:rPr lang="en-US" altLang="zh-CN">
                <a:solidFill>
                  <a:srgbClr val="0000FF"/>
                </a:solidFill>
              </a:rPr>
              <a:t>(t)</a:t>
            </a:r>
            <a:r>
              <a:rPr lang="en-US" altLang="zh-CN" b="1">
                <a:solidFill>
                  <a:srgbClr val="0000FF"/>
                </a:solidFill>
                <a:latin typeface="宋体" charset="-122"/>
              </a:rPr>
              <a:t>{</a:t>
            </a:r>
          </a:p>
          <a:p>
            <a:pPr eaLnBrk="1" hangingPunct="1">
              <a:defRPr/>
            </a:pPr>
            <a:r>
              <a:rPr lang="en-US" altLang="zh-CN"/>
              <a:t>      </a:t>
            </a:r>
            <a:r>
              <a:rPr lang="en-US" altLang="zh-CN">
                <a:solidFill>
                  <a:srgbClr val="0000FF"/>
                </a:solidFill>
              </a:rPr>
              <a:t>visit(t-&gt;data);</a:t>
            </a:r>
          </a:p>
          <a:p>
            <a:pPr eaLnBrk="1" hangingPunct="1">
              <a:defRPr/>
            </a:pPr>
            <a:r>
              <a:rPr lang="en-US" altLang="zh-CN">
                <a:solidFill>
                  <a:srgbClr val="0000FF"/>
                </a:solidFill>
              </a:rPr>
              <a:t>      </a:t>
            </a:r>
            <a:r>
              <a:rPr lang="en-US" altLang="zh-CN" b="1">
                <a:solidFill>
                  <a:srgbClr val="0000FF"/>
                </a:solidFill>
              </a:rPr>
              <a:t>if</a:t>
            </a:r>
            <a:r>
              <a:rPr lang="en-US" altLang="zh-CN">
                <a:solidFill>
                  <a:srgbClr val="0000FF"/>
                </a:solidFill>
              </a:rPr>
              <a:t> (t-&gt;</a:t>
            </a:r>
            <a:r>
              <a:rPr lang="en-US" altLang="zh-CN" b="1">
                <a:solidFill>
                  <a:srgbClr val="0000FF"/>
                </a:solidFill>
              </a:rPr>
              <a:t>r</a:t>
            </a:r>
            <a:r>
              <a:rPr lang="en-US" altLang="zh-CN">
                <a:solidFill>
                  <a:srgbClr val="0000FF"/>
                </a:solidFill>
              </a:rPr>
              <a:t>child)</a:t>
            </a:r>
          </a:p>
          <a:p>
            <a:pPr eaLnBrk="1" hangingPunct="1">
              <a:defRPr/>
            </a:pPr>
            <a:r>
              <a:rPr lang="en-US" altLang="zh-CN">
                <a:solidFill>
                  <a:srgbClr val="0000FF"/>
                </a:solidFill>
              </a:rPr>
              <a:t>         t =</a:t>
            </a:r>
            <a:r>
              <a:rPr lang="en-US" altLang="zh-CN">
                <a:solidFill>
                  <a:srgbClr val="990033"/>
                </a:solidFill>
              </a:rPr>
              <a:t> GoFarLeft(t-&gt;</a:t>
            </a:r>
            <a:r>
              <a:rPr lang="en-US" altLang="zh-CN" b="1">
                <a:solidFill>
                  <a:srgbClr val="990033"/>
                </a:solidFill>
              </a:rPr>
              <a:t>r</a:t>
            </a:r>
            <a:r>
              <a:rPr lang="en-US" altLang="zh-CN">
                <a:solidFill>
                  <a:srgbClr val="990033"/>
                </a:solidFill>
              </a:rPr>
              <a:t>child, S);</a:t>
            </a:r>
            <a:endParaRPr lang="en-US" altLang="zh-CN">
              <a:solidFill>
                <a:srgbClr val="0000FF"/>
              </a:solidFill>
            </a:endParaRPr>
          </a:p>
          <a:p>
            <a:pPr eaLnBrk="1" hangingPunct="1">
              <a:defRPr/>
            </a:pPr>
            <a:r>
              <a:rPr lang="en-US" altLang="zh-CN">
                <a:solidFill>
                  <a:srgbClr val="0000FF"/>
                </a:solidFill>
              </a:rPr>
              <a:t>     </a:t>
            </a:r>
            <a:r>
              <a:rPr lang="en-US" altLang="zh-CN" b="1">
                <a:solidFill>
                  <a:srgbClr val="0000FF"/>
                </a:solidFill>
              </a:rPr>
              <a:t>else if</a:t>
            </a:r>
            <a:r>
              <a:rPr lang="en-US" altLang="zh-CN">
                <a:solidFill>
                  <a:srgbClr val="0000FF"/>
                </a:solidFill>
              </a:rPr>
              <a:t> ( </a:t>
            </a:r>
            <a:r>
              <a:rPr lang="en-US" altLang="zh-CN" b="1">
                <a:solidFill>
                  <a:srgbClr val="0000FF"/>
                </a:solidFill>
              </a:rPr>
              <a:t>!</a:t>
            </a:r>
            <a:r>
              <a:rPr lang="en-US" altLang="zh-CN">
                <a:solidFill>
                  <a:srgbClr val="0000FF"/>
                </a:solidFill>
              </a:rPr>
              <a:t>StackEmpty(S ))    </a:t>
            </a:r>
            <a:r>
              <a:rPr lang="en-US" altLang="zh-CN"/>
              <a:t>// </a:t>
            </a:r>
            <a:r>
              <a:rPr lang="zh-CN" altLang="en-US">
                <a:ea typeface="楷体_GB2312" charset="0"/>
              </a:rPr>
              <a:t>栈不空时退栈</a:t>
            </a:r>
            <a:endParaRPr lang="zh-CN" altLang="en-US">
              <a:latin typeface="宋体" charset="-122"/>
            </a:endParaRPr>
          </a:p>
          <a:p>
            <a:pPr eaLnBrk="1" hangingPunct="1">
              <a:defRPr/>
            </a:pPr>
            <a:r>
              <a:rPr lang="zh-CN" altLang="en-US">
                <a:solidFill>
                  <a:srgbClr val="0000FF"/>
                </a:solidFill>
              </a:rPr>
              <a:t>        </a:t>
            </a:r>
            <a:r>
              <a:rPr lang="en-US" altLang="zh-CN">
                <a:solidFill>
                  <a:srgbClr val="0000FF"/>
                </a:solidFill>
              </a:rPr>
              <a:t>t = Pop(S);</a:t>
            </a:r>
          </a:p>
          <a:p>
            <a:pPr eaLnBrk="1" hangingPunct="1">
              <a:defRPr/>
            </a:pPr>
            <a:r>
              <a:rPr lang="en-US" altLang="zh-CN">
                <a:solidFill>
                  <a:srgbClr val="0000FF"/>
                </a:solidFill>
              </a:rPr>
              <a:t>              </a:t>
            </a:r>
            <a:r>
              <a:rPr lang="en-US" altLang="zh-CN" b="1">
                <a:solidFill>
                  <a:srgbClr val="0000FF"/>
                </a:solidFill>
              </a:rPr>
              <a:t>else    </a:t>
            </a:r>
            <a:r>
              <a:rPr lang="en-US" altLang="zh-CN">
                <a:solidFill>
                  <a:srgbClr val="0000FF"/>
                </a:solidFill>
              </a:rPr>
              <a:t>t = </a:t>
            </a:r>
            <a:r>
              <a:rPr lang="en-US" altLang="zh-CN" b="1">
                <a:solidFill>
                  <a:srgbClr val="0000FF"/>
                </a:solidFill>
              </a:rPr>
              <a:t>NULL</a:t>
            </a:r>
            <a:r>
              <a:rPr lang="en-US" altLang="zh-CN">
                <a:solidFill>
                  <a:srgbClr val="0000FF"/>
                </a:solidFill>
              </a:rPr>
              <a:t>; </a:t>
            </a:r>
            <a:r>
              <a:rPr lang="en-US" altLang="zh-CN" b="1"/>
              <a:t>//</a:t>
            </a:r>
            <a:r>
              <a:rPr lang="en-US" altLang="zh-CN" b="1">
                <a:solidFill>
                  <a:srgbClr val="0000FF"/>
                </a:solidFill>
              </a:rPr>
              <a:t> </a:t>
            </a:r>
            <a:r>
              <a:rPr lang="zh-CN" altLang="en-US">
                <a:ea typeface="楷体_GB2312" charset="0"/>
              </a:rPr>
              <a:t>栈空表明遍历结束</a:t>
            </a:r>
            <a:endParaRPr lang="zh-CN" altLang="en-US">
              <a:solidFill>
                <a:srgbClr val="0000FF"/>
              </a:solidFill>
            </a:endParaRPr>
          </a:p>
          <a:p>
            <a:pPr eaLnBrk="1" hangingPunct="1">
              <a:defRPr/>
            </a:pPr>
            <a:r>
              <a:rPr lang="zh-CN" altLang="en-US" b="1">
                <a:solidFill>
                  <a:srgbClr val="0000FF"/>
                </a:solidFill>
              </a:rPr>
              <a:t>    </a:t>
            </a:r>
            <a:r>
              <a:rPr lang="en-US" altLang="zh-CN" b="1">
                <a:solidFill>
                  <a:srgbClr val="0000FF"/>
                </a:solidFill>
              </a:rPr>
              <a:t>} </a:t>
            </a:r>
            <a:r>
              <a:rPr lang="en-US" altLang="zh-CN">
                <a:solidFill>
                  <a:srgbClr val="0000FF"/>
                </a:solidFill>
              </a:rPr>
              <a:t>// while</a:t>
            </a:r>
            <a:endParaRPr lang="en-US" altLang="zh-CN" b="1">
              <a:solidFill>
                <a:srgbClr val="0000FF"/>
              </a:solidFill>
            </a:endParaRPr>
          </a:p>
          <a:p>
            <a:pPr eaLnBrk="1" hangingPunct="1">
              <a:defRPr/>
            </a:pPr>
            <a:r>
              <a:rPr lang="en-US" altLang="zh-CN" b="1">
                <a:solidFill>
                  <a:srgbClr val="0000FF"/>
                </a:solidFill>
              </a:rPr>
              <a:t>}// </a:t>
            </a:r>
            <a:r>
              <a:rPr lang="en-US" altLang="zh-CN">
                <a:solidFill>
                  <a:srgbClr val="0000FF"/>
                </a:solidFill>
              </a:rPr>
              <a:t>Inorder_I</a:t>
            </a:r>
            <a:r>
              <a:rPr lang="en-US" altLang="zh-CN" b="1">
                <a:solidFill>
                  <a:srgbClr val="0000FF"/>
                </a:solidFill>
              </a:rPr>
              <a:t>           </a:t>
            </a:r>
            <a:endParaRPr lang="en-US" altLang="zh-CN"/>
          </a:p>
        </p:txBody>
      </p:sp>
      <p:sp>
        <p:nvSpPr>
          <p:cNvPr id="95236" name="AutoShape 4">
            <a:hlinkClick r:id="rId2" action="ppaction://hlinksldjump" highlightClick="1"/>
          </p:cNvPr>
          <p:cNvSpPr>
            <a:spLocks noChangeArrowheads="1"/>
          </p:cNvSpPr>
          <p:nvPr/>
        </p:nvSpPr>
        <p:spPr bwMode="auto">
          <a:xfrm>
            <a:off x="85344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additive="base">
                                        <p:cTn id="7" dur="500" fill="hold"/>
                                        <p:tgtEl>
                                          <p:spTgt spid="95236"/>
                                        </p:tgtEl>
                                        <p:attrNameLst>
                                          <p:attrName>ppt_x</p:attrName>
                                        </p:attrNameLst>
                                      </p:cBhvr>
                                      <p:tavLst>
                                        <p:tav tm="0">
                                          <p:val>
                                            <p:strVal val="1+#ppt_w/2"/>
                                          </p:val>
                                        </p:tav>
                                        <p:tav tm="100000">
                                          <p:val>
                                            <p:strVal val="#ppt_x"/>
                                          </p:val>
                                        </p:tav>
                                      </p:tavLst>
                                    </p:anim>
                                    <p:anim calcmode="lin" valueType="num">
                                      <p:cBhvr additive="base">
                                        <p:cTn id="8"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026"/>
          <p:cNvSpPr txBox="1">
            <a:spLocks noChangeArrowheads="1"/>
          </p:cNvSpPr>
          <p:nvPr/>
        </p:nvSpPr>
        <p:spPr bwMode="auto">
          <a:xfrm>
            <a:off x="684213" y="620713"/>
            <a:ext cx="447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五</a:t>
            </a:r>
            <a:r>
              <a:rPr lang="zh-CN" altLang="en-US">
                <a:solidFill>
                  <a:srgbClr val="0000FF"/>
                </a:solidFill>
                <a:ea typeface="楷体_GB2312" charset="0"/>
              </a:rPr>
              <a:t>、</a:t>
            </a:r>
            <a:r>
              <a:rPr lang="zh-CN" altLang="en-US" b="1">
                <a:solidFill>
                  <a:srgbClr val="0000FF"/>
                </a:solidFill>
                <a:latin typeface="楷体_GB2312" charset="0"/>
                <a:ea typeface="楷体_GB2312" charset="0"/>
              </a:rPr>
              <a:t>遍历算法的应用举例</a:t>
            </a:r>
            <a:endParaRPr lang="zh-CN" altLang="en-US"/>
          </a:p>
        </p:txBody>
      </p:sp>
      <p:sp>
        <p:nvSpPr>
          <p:cNvPr id="96259" name="Text Box 1027">
            <a:hlinkClick r:id="" action="ppaction://hlinkshowjump?jump=nextslide"/>
          </p:cNvPr>
          <p:cNvSpPr txBox="1">
            <a:spLocks noChangeArrowheads="1"/>
          </p:cNvSpPr>
          <p:nvPr/>
        </p:nvSpPr>
        <p:spPr bwMode="auto">
          <a:xfrm>
            <a:off x="1190625" y="1484313"/>
            <a:ext cx="71262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800000"/>
                </a:solidFill>
                <a:latin typeface="楷体_GB2312" charset="0"/>
                <a:ea typeface="楷体_GB2312" charset="0"/>
              </a:rPr>
              <a:t>1</a:t>
            </a:r>
            <a:r>
              <a:rPr lang="zh-CN" altLang="en-US" b="1">
                <a:solidFill>
                  <a:srgbClr val="800000"/>
                </a:solidFill>
                <a:latin typeface="楷体_GB2312" charset="0"/>
                <a:ea typeface="楷体_GB2312" charset="0"/>
              </a:rPr>
              <a:t>、统计二叉树中叶子结点的个数</a:t>
            </a:r>
          </a:p>
          <a:p>
            <a:pPr eaLnBrk="1" hangingPunct="1">
              <a:defRPr/>
            </a:pPr>
            <a:r>
              <a:rPr lang="zh-CN" altLang="en-US" b="1">
                <a:solidFill>
                  <a:srgbClr val="800000"/>
                </a:solidFill>
                <a:latin typeface="楷体_GB2312" charset="0"/>
                <a:ea typeface="楷体_GB2312" charset="0"/>
              </a:rPr>
              <a:t>     </a:t>
            </a: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先序遍历</a:t>
            </a:r>
            <a:r>
              <a:rPr lang="en-US" altLang="zh-CN" b="1">
                <a:solidFill>
                  <a:srgbClr val="800000"/>
                </a:solidFill>
                <a:latin typeface="楷体_GB2312" charset="0"/>
                <a:ea typeface="楷体_GB2312" charset="0"/>
              </a:rPr>
              <a:t>)</a:t>
            </a:r>
          </a:p>
        </p:txBody>
      </p:sp>
      <p:sp>
        <p:nvSpPr>
          <p:cNvPr id="96260" name="Text Box 1028">
            <a:hlinkClick r:id="rId2" action="ppaction://hlinksldjump"/>
          </p:cNvPr>
          <p:cNvSpPr txBox="1">
            <a:spLocks noChangeArrowheads="1"/>
          </p:cNvSpPr>
          <p:nvPr/>
        </p:nvSpPr>
        <p:spPr bwMode="auto">
          <a:xfrm>
            <a:off x="1190625" y="2781300"/>
            <a:ext cx="5008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0000"/>
                </a:solidFill>
                <a:latin typeface="楷体_GB2312" charset="0"/>
                <a:ea typeface="楷体_GB2312" charset="0"/>
              </a:rPr>
              <a:t>2</a:t>
            </a:r>
            <a:r>
              <a:rPr lang="zh-CN" altLang="en-US" b="1">
                <a:solidFill>
                  <a:srgbClr val="800000"/>
                </a:solidFill>
                <a:latin typeface="楷体_GB2312" charset="0"/>
                <a:ea typeface="楷体_GB2312" charset="0"/>
              </a:rPr>
              <a:t>、求二叉树的深度</a:t>
            </a: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后序遍历</a:t>
            </a:r>
            <a:r>
              <a:rPr lang="en-US" altLang="zh-CN" b="1">
                <a:solidFill>
                  <a:srgbClr val="800000"/>
                </a:solidFill>
                <a:latin typeface="楷体_GB2312" charset="0"/>
                <a:ea typeface="楷体_GB2312" charset="0"/>
              </a:rPr>
              <a:t>)</a:t>
            </a:r>
            <a:endParaRPr lang="en-US" altLang="zh-CN">
              <a:latin typeface="楷体_GB2312" charset="0"/>
              <a:ea typeface="楷体_GB2312" charset="0"/>
            </a:endParaRPr>
          </a:p>
        </p:txBody>
      </p:sp>
      <p:sp>
        <p:nvSpPr>
          <p:cNvPr id="96261" name="Text Box 1029">
            <a:hlinkClick r:id="rId3" action="ppaction://hlinksldjump"/>
          </p:cNvPr>
          <p:cNvSpPr txBox="1">
            <a:spLocks noChangeArrowheads="1"/>
          </p:cNvSpPr>
          <p:nvPr/>
        </p:nvSpPr>
        <p:spPr bwMode="auto">
          <a:xfrm>
            <a:off x="1187450" y="3644900"/>
            <a:ext cx="4294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0000"/>
                </a:solidFill>
                <a:latin typeface="楷体_GB2312" charset="0"/>
                <a:ea typeface="楷体_GB2312" charset="0"/>
              </a:rPr>
              <a:t>3</a:t>
            </a:r>
            <a:r>
              <a:rPr lang="zh-CN" altLang="en-US" b="1">
                <a:solidFill>
                  <a:srgbClr val="800000"/>
                </a:solidFill>
                <a:latin typeface="楷体_GB2312" charset="0"/>
                <a:ea typeface="楷体_GB2312" charset="0"/>
              </a:rPr>
              <a:t>、复制二叉树</a:t>
            </a: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后序遍历</a:t>
            </a:r>
            <a:r>
              <a:rPr lang="en-US" altLang="zh-CN" b="1">
                <a:solidFill>
                  <a:srgbClr val="800000"/>
                </a:solidFill>
                <a:latin typeface="楷体_GB2312" charset="0"/>
                <a:ea typeface="楷体_GB2312" charset="0"/>
              </a:rPr>
              <a:t>)</a:t>
            </a:r>
            <a:endParaRPr lang="en-US" altLang="zh-CN">
              <a:latin typeface="楷体_GB2312" charset="0"/>
              <a:ea typeface="楷体_GB2312" charset="0"/>
            </a:endParaRPr>
          </a:p>
        </p:txBody>
      </p:sp>
    </p:spTree>
  </p:cSld>
  <p:clrMapOvr>
    <a:masterClrMapping/>
  </p:clrMapOvr>
  <p:transition spd="med">
    <p:pull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468313" y="692150"/>
            <a:ext cx="669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800000"/>
                </a:solidFill>
                <a:latin typeface="楷体_GB2312" charset="0"/>
                <a:ea typeface="楷体_GB2312" charset="0"/>
              </a:rPr>
              <a:t>1</a:t>
            </a:r>
            <a:r>
              <a:rPr lang="zh-CN" altLang="en-US" b="1">
                <a:solidFill>
                  <a:srgbClr val="800000"/>
                </a:solidFill>
                <a:latin typeface="楷体_GB2312" charset="0"/>
                <a:ea typeface="楷体_GB2312" charset="0"/>
              </a:rPr>
              <a:t>、统计二叉树中叶子结点的个数</a:t>
            </a:r>
          </a:p>
        </p:txBody>
      </p:sp>
      <p:sp>
        <p:nvSpPr>
          <p:cNvPr id="97284" name="Text Box 4"/>
          <p:cNvSpPr txBox="1">
            <a:spLocks noChangeArrowheads="1"/>
          </p:cNvSpPr>
          <p:nvPr/>
        </p:nvSpPr>
        <p:spPr bwMode="auto">
          <a:xfrm>
            <a:off x="611188" y="1341438"/>
            <a:ext cx="250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3366"/>
                </a:solidFill>
                <a:latin typeface="楷体_GB2312" charset="0"/>
                <a:ea typeface="楷体_GB2312" charset="0"/>
              </a:rPr>
              <a:t>算法基本思想</a:t>
            </a:r>
            <a:r>
              <a:rPr lang="en-US" altLang="zh-CN" b="1">
                <a:solidFill>
                  <a:srgbClr val="993366"/>
                </a:solidFill>
                <a:latin typeface="楷体_GB2312" charset="0"/>
                <a:ea typeface="楷体_GB2312" charset="0"/>
              </a:rPr>
              <a:t>:</a:t>
            </a:r>
            <a:endParaRPr lang="en-US" altLang="zh-CN"/>
          </a:p>
        </p:txBody>
      </p:sp>
      <p:sp>
        <p:nvSpPr>
          <p:cNvPr id="97285" name="Text Box 5"/>
          <p:cNvSpPr txBox="1">
            <a:spLocks noChangeArrowheads="1"/>
          </p:cNvSpPr>
          <p:nvPr/>
        </p:nvSpPr>
        <p:spPr bwMode="auto">
          <a:xfrm>
            <a:off x="457200" y="1989138"/>
            <a:ext cx="8305800"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spcAft>
                <a:spcPct val="25000"/>
              </a:spcAft>
              <a:defRPr/>
            </a:pPr>
            <a:r>
              <a:rPr lang="en-US" altLang="zh-CN" dirty="0">
                <a:latin typeface="楷体_GB2312" charset="0"/>
                <a:ea typeface="楷体_GB2312" charset="0"/>
              </a:rPr>
              <a:t>    </a:t>
            </a:r>
            <a:r>
              <a:rPr lang="zh-CN" altLang="en-US" dirty="0">
                <a:solidFill>
                  <a:srgbClr val="CC6600"/>
                </a:solidFill>
                <a:latin typeface="楷体_GB2312" charset="0"/>
                <a:ea typeface="楷体_GB2312" charset="0"/>
              </a:rPr>
              <a:t>先序</a:t>
            </a:r>
            <a:r>
              <a:rPr lang="en-US" altLang="zh-CN" dirty="0">
                <a:solidFill>
                  <a:srgbClr val="CC6600"/>
                </a:solidFill>
                <a:latin typeface="楷体_GB2312" charset="0"/>
                <a:ea typeface="楷体_GB2312" charset="0"/>
              </a:rPr>
              <a:t>(</a:t>
            </a:r>
            <a:r>
              <a:rPr lang="zh-CN" altLang="en-US" dirty="0">
                <a:solidFill>
                  <a:srgbClr val="CC6600"/>
                </a:solidFill>
                <a:latin typeface="楷体_GB2312" charset="0"/>
                <a:ea typeface="楷体_GB2312" charset="0"/>
              </a:rPr>
              <a:t>或中序或后序</a:t>
            </a:r>
            <a:r>
              <a:rPr lang="en-US" altLang="zh-CN" dirty="0">
                <a:solidFill>
                  <a:srgbClr val="CC6600"/>
                </a:solidFill>
                <a:latin typeface="楷体_GB2312" charset="0"/>
                <a:ea typeface="楷体_GB2312" charset="0"/>
              </a:rPr>
              <a:t>)</a:t>
            </a:r>
            <a:r>
              <a:rPr lang="zh-CN" altLang="en-US" dirty="0">
                <a:solidFill>
                  <a:srgbClr val="CC6600"/>
                </a:solidFill>
                <a:latin typeface="楷体_GB2312" charset="0"/>
                <a:ea typeface="楷体_GB2312" charset="0"/>
              </a:rPr>
              <a:t>遍历二叉树，在遍历过程中查找叶子结点，并计数。</a:t>
            </a:r>
          </a:p>
          <a:p>
            <a:pPr eaLnBrk="1" hangingPunct="1">
              <a:lnSpc>
                <a:spcPct val="115000"/>
              </a:lnSpc>
              <a:spcAft>
                <a:spcPct val="25000"/>
              </a:spcAft>
              <a:defRPr/>
            </a:pPr>
            <a:r>
              <a:rPr lang="zh-CN" altLang="en-US" dirty="0">
                <a:solidFill>
                  <a:srgbClr val="CC6600"/>
                </a:solidFill>
                <a:latin typeface="楷体_GB2312" charset="0"/>
                <a:ea typeface="楷体_GB2312" charset="0"/>
              </a:rPr>
              <a:t>    由此，</a:t>
            </a:r>
            <a:r>
              <a:rPr lang="zh-CN" altLang="en-US" b="1" dirty="0">
                <a:solidFill>
                  <a:srgbClr val="CC6600"/>
                </a:solidFill>
                <a:latin typeface="楷体_GB2312" charset="0"/>
                <a:ea typeface="楷体_GB2312" charset="0"/>
              </a:rPr>
              <a:t>需在遍历算法中增添一个</a:t>
            </a:r>
            <a:r>
              <a:rPr lang="zh-CN" altLang="en-US" b="1" dirty="0">
                <a:solidFill>
                  <a:srgbClr val="CC6600"/>
                </a:solidFill>
                <a:ea typeface="楷体_GB2312" charset="0"/>
              </a:rPr>
              <a:t>“</a:t>
            </a:r>
            <a:r>
              <a:rPr lang="zh-CN" altLang="en-US" b="1" dirty="0">
                <a:solidFill>
                  <a:srgbClr val="CC6600"/>
                </a:solidFill>
                <a:latin typeface="楷体_GB2312" charset="0"/>
                <a:ea typeface="楷体_GB2312" charset="0"/>
              </a:rPr>
              <a:t>计数</a:t>
            </a:r>
            <a:r>
              <a:rPr lang="zh-CN" altLang="en-US" b="1" dirty="0">
                <a:solidFill>
                  <a:srgbClr val="CC6600"/>
                </a:solidFill>
                <a:ea typeface="楷体_GB2312" charset="0"/>
              </a:rPr>
              <a:t>”</a:t>
            </a:r>
            <a:r>
              <a:rPr lang="zh-CN" altLang="en-US" b="1" dirty="0">
                <a:solidFill>
                  <a:srgbClr val="CC6600"/>
                </a:solidFill>
                <a:latin typeface="楷体_GB2312" charset="0"/>
                <a:ea typeface="楷体_GB2312" charset="0"/>
              </a:rPr>
              <a:t>的参数，</a:t>
            </a:r>
            <a:r>
              <a:rPr lang="zh-CN" altLang="en-US" dirty="0">
                <a:solidFill>
                  <a:srgbClr val="CC6600"/>
                </a:solidFill>
                <a:latin typeface="楷体_GB2312" charset="0"/>
                <a:ea typeface="楷体_GB2312" charset="0"/>
              </a:rPr>
              <a:t>并将算法中</a:t>
            </a:r>
            <a:r>
              <a:rPr lang="zh-CN" altLang="en-US" dirty="0">
                <a:solidFill>
                  <a:srgbClr val="CC6600"/>
                </a:solidFill>
                <a:ea typeface="楷体_GB2312" charset="0"/>
              </a:rPr>
              <a:t>“</a:t>
            </a:r>
            <a:r>
              <a:rPr lang="zh-CN" altLang="en-US" dirty="0">
                <a:solidFill>
                  <a:srgbClr val="CC6600"/>
                </a:solidFill>
                <a:latin typeface="楷体_GB2312" charset="0"/>
                <a:ea typeface="楷体_GB2312" charset="0"/>
              </a:rPr>
              <a:t>访问结点</a:t>
            </a:r>
            <a:r>
              <a:rPr lang="zh-CN" altLang="en-US" dirty="0">
                <a:solidFill>
                  <a:srgbClr val="CC6600"/>
                </a:solidFill>
                <a:ea typeface="楷体_GB2312" charset="0"/>
              </a:rPr>
              <a:t>”</a:t>
            </a:r>
            <a:r>
              <a:rPr lang="zh-CN" altLang="en-US" dirty="0">
                <a:solidFill>
                  <a:srgbClr val="CC6600"/>
                </a:solidFill>
                <a:latin typeface="楷体_GB2312" charset="0"/>
                <a:ea typeface="楷体_GB2312" charset="0"/>
              </a:rPr>
              <a:t>的操作改为：</a:t>
            </a:r>
            <a:r>
              <a:rPr lang="zh-CN" altLang="en-US" b="1" dirty="0">
                <a:solidFill>
                  <a:srgbClr val="CC6600"/>
                </a:solidFill>
                <a:latin typeface="楷体_GB2312" charset="0"/>
                <a:ea typeface="楷体_GB2312" charset="0"/>
              </a:rPr>
              <a:t>若是叶子，则计数器增</a:t>
            </a:r>
            <a:r>
              <a:rPr lang="en-US" altLang="zh-CN" b="1" dirty="0">
                <a:solidFill>
                  <a:srgbClr val="CC6600"/>
                </a:solidFill>
                <a:latin typeface="楷体_GB2312" charset="0"/>
                <a:ea typeface="楷体_GB2312" charset="0"/>
              </a:rPr>
              <a:t>1</a:t>
            </a:r>
            <a:r>
              <a:rPr lang="zh-CN" altLang="en-US" b="1" dirty="0">
                <a:solidFill>
                  <a:srgbClr val="CC6600"/>
                </a:solidFill>
                <a:latin typeface="楷体_GB2312" charset="0"/>
                <a:ea typeface="楷体_GB2312" charset="0"/>
              </a:rPr>
              <a:t>。</a:t>
            </a:r>
            <a:endParaRPr lang="zh-CN" altLang="en-US" dirty="0">
              <a:solidFill>
                <a:srgbClr val="CC6600"/>
              </a:solidFill>
              <a:latin typeface="楷体_GB2312" charset="0"/>
              <a:ea typeface="楷体_GB2312" charset="0"/>
            </a:endParaRPr>
          </a:p>
        </p:txBody>
      </p:sp>
    </p:spTree>
  </p:cSld>
  <p:clrMapOvr>
    <a:masterClrMapping/>
  </p:clrMapOvr>
  <p:transition spd="med">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1358900" y="692150"/>
            <a:ext cx="609282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t>void</a:t>
            </a:r>
            <a:r>
              <a:rPr lang="en-US" altLang="zh-CN"/>
              <a:t> </a:t>
            </a:r>
            <a:r>
              <a:rPr lang="en-US" altLang="zh-CN">
                <a:solidFill>
                  <a:srgbClr val="0000FF"/>
                </a:solidFill>
              </a:rPr>
              <a:t>CountLeaf</a:t>
            </a:r>
            <a:r>
              <a:rPr lang="en-US" altLang="zh-CN"/>
              <a:t> </a:t>
            </a:r>
            <a:r>
              <a:rPr lang="en-US" altLang="zh-CN">
                <a:solidFill>
                  <a:srgbClr val="008080"/>
                </a:solidFill>
              </a:rPr>
              <a:t>(BiTree T,  </a:t>
            </a:r>
            <a:r>
              <a:rPr lang="en-US" altLang="zh-CN" b="1">
                <a:solidFill>
                  <a:srgbClr val="008080"/>
                </a:solidFill>
              </a:rPr>
              <a:t>int&amp;</a:t>
            </a:r>
            <a:r>
              <a:rPr lang="en-US" altLang="zh-CN">
                <a:solidFill>
                  <a:srgbClr val="008080"/>
                </a:solidFill>
              </a:rPr>
              <a:t> count){</a:t>
            </a:r>
            <a:endParaRPr lang="en-US" altLang="zh-CN" b="1">
              <a:latin typeface="宋体" charset="-122"/>
            </a:endParaRPr>
          </a:p>
          <a:p>
            <a:pPr eaLnBrk="1" hangingPunct="1">
              <a:lnSpc>
                <a:spcPct val="120000"/>
              </a:lnSpc>
              <a:defRPr/>
            </a:pPr>
            <a:r>
              <a:rPr lang="en-US" altLang="zh-CN"/>
              <a:t>   </a:t>
            </a:r>
            <a:r>
              <a:rPr lang="en-US" altLang="zh-CN" b="1"/>
              <a:t>if</a:t>
            </a:r>
            <a:r>
              <a:rPr lang="en-US" altLang="zh-CN"/>
              <a:t> ( T ) </a:t>
            </a:r>
            <a:r>
              <a:rPr lang="en-US" altLang="zh-CN" b="1"/>
              <a:t>{</a:t>
            </a:r>
          </a:p>
          <a:p>
            <a:pPr eaLnBrk="1" hangingPunct="1">
              <a:lnSpc>
                <a:spcPct val="120000"/>
              </a:lnSpc>
              <a:defRPr/>
            </a:pPr>
            <a:r>
              <a:rPr lang="en-US" altLang="zh-CN"/>
              <a:t>      </a:t>
            </a:r>
            <a:r>
              <a:rPr lang="en-US" altLang="zh-CN" b="1"/>
              <a:t>if</a:t>
            </a:r>
            <a:r>
              <a:rPr lang="en-US" altLang="zh-CN"/>
              <a:t> ((</a:t>
            </a:r>
            <a:r>
              <a:rPr lang="en-US" altLang="zh-CN" b="1"/>
              <a:t>!</a:t>
            </a:r>
            <a:r>
              <a:rPr lang="en-US" altLang="zh-CN"/>
              <a:t>T-&gt;</a:t>
            </a:r>
            <a:r>
              <a:rPr lang="en-US" altLang="zh-CN" b="1"/>
              <a:t>l</a:t>
            </a:r>
            <a:r>
              <a:rPr lang="en-US" altLang="zh-CN"/>
              <a:t>child)</a:t>
            </a:r>
            <a:r>
              <a:rPr lang="en-US" altLang="zh-CN" b="1"/>
              <a:t>&amp;&amp;</a:t>
            </a:r>
            <a:r>
              <a:rPr lang="en-US" altLang="zh-CN"/>
              <a:t> (</a:t>
            </a:r>
            <a:r>
              <a:rPr lang="en-US" altLang="zh-CN" b="1"/>
              <a:t>!</a:t>
            </a:r>
            <a:r>
              <a:rPr lang="en-US" altLang="zh-CN"/>
              <a:t>T-&gt;</a:t>
            </a:r>
            <a:r>
              <a:rPr lang="en-US" altLang="zh-CN" b="1"/>
              <a:t>r</a:t>
            </a:r>
            <a:r>
              <a:rPr lang="en-US" altLang="zh-CN"/>
              <a:t>child))</a:t>
            </a:r>
          </a:p>
          <a:p>
            <a:pPr eaLnBrk="1" hangingPunct="1">
              <a:lnSpc>
                <a:spcPct val="120000"/>
              </a:lnSpc>
              <a:defRPr/>
            </a:pPr>
            <a:r>
              <a:rPr lang="en-US" altLang="zh-CN"/>
              <a:t>         count</a:t>
            </a:r>
            <a:r>
              <a:rPr lang="en-US" altLang="zh-CN" b="1"/>
              <a:t>++;     </a:t>
            </a:r>
            <a:r>
              <a:rPr lang="en-US" altLang="zh-CN"/>
              <a:t>// </a:t>
            </a:r>
            <a:r>
              <a:rPr lang="zh-CN" altLang="zh-CN">
                <a:ea typeface="楷体_GB2312" charset="0"/>
              </a:rPr>
              <a:t>对叶子结点计数</a:t>
            </a:r>
            <a:endParaRPr lang="zh-CN" altLang="en-US" b="1"/>
          </a:p>
          <a:p>
            <a:pPr eaLnBrk="1" hangingPunct="1">
              <a:lnSpc>
                <a:spcPct val="120000"/>
              </a:lnSpc>
              <a:defRPr/>
            </a:pPr>
            <a:r>
              <a:rPr lang="zh-CN" altLang="en-US"/>
              <a:t>      </a:t>
            </a:r>
            <a:r>
              <a:rPr lang="en-US" altLang="zh-CN">
                <a:solidFill>
                  <a:srgbClr val="0000FF"/>
                </a:solidFill>
              </a:rPr>
              <a:t>CountLeaf</a:t>
            </a:r>
            <a:r>
              <a:rPr lang="en-US" altLang="zh-CN">
                <a:solidFill>
                  <a:srgbClr val="008080"/>
                </a:solidFill>
              </a:rPr>
              <a:t>( T-&gt;</a:t>
            </a:r>
            <a:r>
              <a:rPr lang="en-US" altLang="zh-CN" b="1">
                <a:solidFill>
                  <a:srgbClr val="008080"/>
                </a:solidFill>
              </a:rPr>
              <a:t>l</a:t>
            </a:r>
            <a:r>
              <a:rPr lang="en-US" altLang="zh-CN">
                <a:solidFill>
                  <a:srgbClr val="008080"/>
                </a:solidFill>
              </a:rPr>
              <a:t>child, count)</a:t>
            </a:r>
            <a:r>
              <a:rPr lang="en-US" altLang="zh-CN"/>
              <a:t>;  </a:t>
            </a:r>
            <a:endParaRPr lang="en-US" altLang="zh-CN">
              <a:latin typeface="宋体" charset="-122"/>
            </a:endParaRPr>
          </a:p>
          <a:p>
            <a:pPr eaLnBrk="1" hangingPunct="1">
              <a:lnSpc>
                <a:spcPct val="120000"/>
              </a:lnSpc>
              <a:defRPr/>
            </a:pPr>
            <a:r>
              <a:rPr lang="en-US" altLang="zh-CN"/>
              <a:t>      </a:t>
            </a:r>
            <a:r>
              <a:rPr lang="en-US" altLang="zh-CN">
                <a:solidFill>
                  <a:srgbClr val="0000FF"/>
                </a:solidFill>
              </a:rPr>
              <a:t>CountLeaf</a:t>
            </a:r>
            <a:r>
              <a:rPr lang="en-US" altLang="zh-CN">
                <a:solidFill>
                  <a:srgbClr val="008080"/>
                </a:solidFill>
              </a:rPr>
              <a:t>( T-&gt;</a:t>
            </a:r>
            <a:r>
              <a:rPr lang="en-US" altLang="zh-CN" b="1">
                <a:solidFill>
                  <a:srgbClr val="008080"/>
                </a:solidFill>
              </a:rPr>
              <a:t>r</a:t>
            </a:r>
            <a:r>
              <a:rPr lang="en-US" altLang="zh-CN">
                <a:solidFill>
                  <a:srgbClr val="008080"/>
                </a:solidFill>
              </a:rPr>
              <a:t>child, count)</a:t>
            </a:r>
            <a:r>
              <a:rPr lang="en-US" altLang="zh-CN"/>
              <a:t>; </a:t>
            </a:r>
            <a:endParaRPr lang="en-US" altLang="zh-CN">
              <a:latin typeface="宋体" charset="-122"/>
            </a:endParaRPr>
          </a:p>
          <a:p>
            <a:pPr eaLnBrk="1" hangingPunct="1">
              <a:lnSpc>
                <a:spcPct val="120000"/>
              </a:lnSpc>
              <a:defRPr/>
            </a:pPr>
            <a:r>
              <a:rPr lang="en-US" altLang="zh-CN" b="1"/>
              <a:t>   } </a:t>
            </a:r>
            <a:r>
              <a:rPr lang="en-US" altLang="zh-CN"/>
              <a:t>// if</a:t>
            </a:r>
            <a:endParaRPr lang="en-US" altLang="zh-CN" b="1"/>
          </a:p>
          <a:p>
            <a:pPr eaLnBrk="1" hangingPunct="1">
              <a:lnSpc>
                <a:spcPct val="120000"/>
              </a:lnSpc>
              <a:defRPr/>
            </a:pPr>
            <a:r>
              <a:rPr lang="en-US" altLang="zh-CN" b="1"/>
              <a:t>} </a:t>
            </a:r>
            <a:r>
              <a:rPr lang="en-US" altLang="zh-CN"/>
              <a:t>// CountLeaf</a:t>
            </a:r>
          </a:p>
        </p:txBody>
      </p:sp>
    </p:spTree>
  </p:cSld>
  <p:clrMapOvr>
    <a:masterClrMapping/>
  </p:clrMapOvr>
  <p:transition spd="med">
    <p:pull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304800" y="620713"/>
            <a:ext cx="5008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0000"/>
                </a:solidFill>
                <a:latin typeface="楷体_GB2312" charset="0"/>
                <a:ea typeface="楷体_GB2312" charset="0"/>
              </a:rPr>
              <a:t>2</a:t>
            </a:r>
            <a:r>
              <a:rPr lang="zh-CN" altLang="en-US" b="1">
                <a:solidFill>
                  <a:srgbClr val="800000"/>
                </a:solidFill>
                <a:latin typeface="楷体_GB2312" charset="0"/>
                <a:ea typeface="楷体_GB2312" charset="0"/>
              </a:rPr>
              <a:t>、求二叉树的深度</a:t>
            </a: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后序遍历</a:t>
            </a:r>
            <a:r>
              <a:rPr lang="en-US" altLang="zh-CN" b="1">
                <a:solidFill>
                  <a:srgbClr val="800000"/>
                </a:solidFill>
                <a:latin typeface="楷体_GB2312" charset="0"/>
                <a:ea typeface="楷体_GB2312" charset="0"/>
              </a:rPr>
              <a:t>)</a:t>
            </a:r>
            <a:endParaRPr lang="en-US" altLang="zh-CN">
              <a:latin typeface="楷体_GB2312" charset="0"/>
              <a:ea typeface="楷体_GB2312" charset="0"/>
            </a:endParaRPr>
          </a:p>
        </p:txBody>
      </p:sp>
      <p:sp>
        <p:nvSpPr>
          <p:cNvPr id="98308" name="Text Box 4"/>
          <p:cNvSpPr txBox="1">
            <a:spLocks noChangeArrowheads="1"/>
          </p:cNvSpPr>
          <p:nvPr/>
        </p:nvSpPr>
        <p:spPr bwMode="auto">
          <a:xfrm>
            <a:off x="611188" y="1268413"/>
            <a:ext cx="250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3366"/>
                </a:solidFill>
                <a:latin typeface="楷体_GB2312" charset="0"/>
                <a:ea typeface="楷体_GB2312" charset="0"/>
              </a:rPr>
              <a:t>算法基本思想</a:t>
            </a:r>
            <a:r>
              <a:rPr lang="en-US" altLang="zh-CN" b="1">
                <a:solidFill>
                  <a:srgbClr val="993366"/>
                </a:solidFill>
                <a:latin typeface="楷体_GB2312" charset="0"/>
                <a:ea typeface="楷体_GB2312" charset="0"/>
              </a:rPr>
              <a:t>:</a:t>
            </a:r>
            <a:endParaRPr lang="en-US" altLang="zh-CN"/>
          </a:p>
        </p:txBody>
      </p:sp>
      <p:sp>
        <p:nvSpPr>
          <p:cNvPr id="98309" name="Text Box 5"/>
          <p:cNvSpPr txBox="1">
            <a:spLocks noChangeArrowheads="1"/>
          </p:cNvSpPr>
          <p:nvPr/>
        </p:nvSpPr>
        <p:spPr bwMode="auto">
          <a:xfrm>
            <a:off x="349250" y="2924175"/>
            <a:ext cx="847090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a:solidFill>
                  <a:srgbClr val="CC6600"/>
                </a:solidFill>
                <a:latin typeface="楷体_GB2312" charset="0"/>
                <a:ea typeface="楷体_GB2312" charset="0"/>
              </a:rPr>
              <a:t>    </a:t>
            </a:r>
            <a:r>
              <a:rPr lang="zh-CN" altLang="en-US">
                <a:solidFill>
                  <a:srgbClr val="CC6600"/>
                </a:solidFill>
                <a:latin typeface="楷体_GB2312" charset="0"/>
                <a:ea typeface="楷体_GB2312" charset="0"/>
              </a:rPr>
              <a:t>从二叉树深度的定义可知，</a:t>
            </a:r>
            <a:r>
              <a:rPr lang="zh-CN" altLang="en-US" b="1">
                <a:solidFill>
                  <a:srgbClr val="CC6600"/>
                </a:solidFill>
                <a:latin typeface="楷体_GB2312" charset="0"/>
                <a:ea typeface="楷体_GB2312" charset="0"/>
              </a:rPr>
              <a:t>二叉树的深度应为其左、右子树深度的最大值加</a:t>
            </a:r>
            <a:r>
              <a:rPr lang="en-US" altLang="zh-CN" b="1">
                <a:solidFill>
                  <a:srgbClr val="CC6600"/>
                </a:solidFill>
                <a:latin typeface="楷体_GB2312" charset="0"/>
                <a:ea typeface="楷体_GB2312" charset="0"/>
              </a:rPr>
              <a:t>1</a:t>
            </a:r>
            <a:r>
              <a:rPr lang="zh-CN" altLang="en-US">
                <a:solidFill>
                  <a:srgbClr val="CC6600"/>
                </a:solidFill>
                <a:latin typeface="楷体_GB2312" charset="0"/>
                <a:ea typeface="楷体_GB2312" charset="0"/>
              </a:rPr>
              <a:t>。由此，</a:t>
            </a:r>
            <a:r>
              <a:rPr lang="zh-CN" altLang="en-US" b="1">
                <a:solidFill>
                  <a:srgbClr val="CC6600"/>
                </a:solidFill>
                <a:latin typeface="楷体_GB2312" charset="0"/>
                <a:ea typeface="楷体_GB2312" charset="0"/>
              </a:rPr>
              <a:t>需先分别求得左、右子树的深度，</a:t>
            </a:r>
            <a:r>
              <a:rPr lang="zh-CN" altLang="en-US">
                <a:solidFill>
                  <a:srgbClr val="CC6600"/>
                </a:solidFill>
                <a:latin typeface="楷体_GB2312" charset="0"/>
                <a:ea typeface="楷体_GB2312" charset="0"/>
              </a:rPr>
              <a:t>算法中</a:t>
            </a:r>
            <a:r>
              <a:rPr lang="zh-CN" altLang="en-US">
                <a:solidFill>
                  <a:srgbClr val="993366"/>
                </a:solidFill>
                <a:ea typeface="楷体_GB2312" charset="0"/>
              </a:rPr>
              <a:t>“</a:t>
            </a:r>
            <a:r>
              <a:rPr lang="zh-CN" altLang="en-US">
                <a:solidFill>
                  <a:srgbClr val="993366"/>
                </a:solidFill>
                <a:latin typeface="楷体_GB2312" charset="0"/>
                <a:ea typeface="楷体_GB2312" charset="0"/>
              </a:rPr>
              <a:t>访问结点</a:t>
            </a:r>
            <a:r>
              <a:rPr lang="zh-CN" altLang="en-US">
                <a:solidFill>
                  <a:srgbClr val="993366"/>
                </a:solidFill>
                <a:ea typeface="楷体_GB2312" charset="0"/>
              </a:rPr>
              <a:t>”</a:t>
            </a:r>
            <a:r>
              <a:rPr lang="zh-CN" altLang="en-US">
                <a:solidFill>
                  <a:srgbClr val="993366"/>
                </a:solidFill>
                <a:latin typeface="楷体_GB2312" charset="0"/>
                <a:ea typeface="楷体_GB2312" charset="0"/>
              </a:rPr>
              <a:t>的操作为：</a:t>
            </a:r>
            <a:r>
              <a:rPr lang="zh-CN" altLang="en-US" b="1">
                <a:solidFill>
                  <a:srgbClr val="993366"/>
                </a:solidFill>
                <a:latin typeface="楷体_GB2312" charset="0"/>
                <a:ea typeface="楷体_GB2312" charset="0"/>
              </a:rPr>
              <a:t>求得左、右子树深度的最大值，然后加 </a:t>
            </a:r>
            <a:r>
              <a:rPr lang="en-US" altLang="zh-CN" b="1">
                <a:solidFill>
                  <a:srgbClr val="993366"/>
                </a:solidFill>
                <a:latin typeface="楷体_GB2312" charset="0"/>
                <a:ea typeface="楷体_GB2312" charset="0"/>
              </a:rPr>
              <a:t>1 </a:t>
            </a:r>
            <a:r>
              <a:rPr lang="zh-CN" altLang="en-US" b="1">
                <a:solidFill>
                  <a:srgbClr val="993366"/>
                </a:solidFill>
                <a:latin typeface="楷体_GB2312" charset="0"/>
                <a:ea typeface="楷体_GB2312" charset="0"/>
              </a:rPr>
              <a:t>。</a:t>
            </a:r>
          </a:p>
        </p:txBody>
      </p:sp>
      <p:sp>
        <p:nvSpPr>
          <p:cNvPr id="98310" name="Text Box 6"/>
          <p:cNvSpPr txBox="1">
            <a:spLocks noChangeArrowheads="1"/>
          </p:cNvSpPr>
          <p:nvPr/>
        </p:nvSpPr>
        <p:spPr bwMode="auto">
          <a:xfrm>
            <a:off x="361950" y="1844675"/>
            <a:ext cx="85312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a:solidFill>
                  <a:srgbClr val="CC6600"/>
                </a:solidFill>
                <a:latin typeface="楷体_GB2312" charset="0"/>
                <a:ea typeface="楷体_GB2312" charset="0"/>
              </a:rPr>
              <a:t>    </a:t>
            </a:r>
            <a:r>
              <a:rPr lang="zh-CN" altLang="en-US">
                <a:solidFill>
                  <a:srgbClr val="333399"/>
                </a:solidFill>
                <a:latin typeface="楷体_GB2312" charset="0"/>
                <a:ea typeface="楷体_GB2312" charset="0"/>
              </a:rPr>
              <a:t>首先分析</a:t>
            </a:r>
            <a:r>
              <a:rPr lang="zh-CN" altLang="en-US" b="1">
                <a:solidFill>
                  <a:srgbClr val="333399"/>
                </a:solidFill>
                <a:latin typeface="楷体_GB2312" charset="0"/>
                <a:ea typeface="楷体_GB2312" charset="0"/>
              </a:rPr>
              <a:t>二叉树的深度</a:t>
            </a:r>
            <a:r>
              <a:rPr lang="zh-CN" altLang="en-US">
                <a:solidFill>
                  <a:srgbClr val="333399"/>
                </a:solidFill>
                <a:latin typeface="楷体_GB2312" charset="0"/>
                <a:ea typeface="楷体_GB2312" charset="0"/>
              </a:rPr>
              <a:t>和它的</a:t>
            </a:r>
            <a:r>
              <a:rPr lang="zh-CN" altLang="en-US" b="1">
                <a:solidFill>
                  <a:srgbClr val="333399"/>
                </a:solidFill>
                <a:latin typeface="楷体_GB2312" charset="0"/>
                <a:ea typeface="楷体_GB2312" charset="0"/>
              </a:rPr>
              <a:t>左</a:t>
            </a:r>
            <a:r>
              <a:rPr lang="zh-CN" altLang="en-US">
                <a:solidFill>
                  <a:srgbClr val="333399"/>
                </a:solidFill>
                <a:latin typeface="楷体_GB2312" charset="0"/>
                <a:ea typeface="楷体_GB2312" charset="0"/>
              </a:rPr>
              <a:t>、</a:t>
            </a:r>
            <a:r>
              <a:rPr lang="zh-CN" altLang="en-US" b="1">
                <a:solidFill>
                  <a:srgbClr val="333399"/>
                </a:solidFill>
                <a:latin typeface="楷体_GB2312" charset="0"/>
                <a:ea typeface="楷体_GB2312" charset="0"/>
              </a:rPr>
              <a:t>右子树深度</a:t>
            </a:r>
            <a:r>
              <a:rPr lang="zh-CN" altLang="en-US">
                <a:solidFill>
                  <a:srgbClr val="333399"/>
                </a:solidFill>
                <a:latin typeface="楷体_GB2312" charset="0"/>
                <a:ea typeface="楷体_GB2312" charset="0"/>
              </a:rPr>
              <a:t>之间的关系。</a:t>
            </a:r>
            <a:endParaRPr lang="zh-CN" altLang="en-US">
              <a:solidFill>
                <a:srgbClr val="CC6600"/>
              </a:solidFill>
              <a:latin typeface="楷体_GB2312" charset="0"/>
              <a:ea typeface="楷体_GB2312" charset="0"/>
            </a:endParaRPr>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63613" y="1319213"/>
            <a:ext cx="499268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4000"/>
                </a:solidFill>
                <a:ea typeface="楷体_GB2312" charset="0"/>
              </a:rPr>
              <a:t>InitTree(&amp;T)  // </a:t>
            </a:r>
            <a:r>
              <a:rPr lang="zh-CN" altLang="en-US" b="1">
                <a:solidFill>
                  <a:srgbClr val="804000"/>
                </a:solidFill>
                <a:ea typeface="楷体_GB2312" charset="0"/>
              </a:rPr>
              <a:t>初始化置空树  </a:t>
            </a:r>
          </a:p>
        </p:txBody>
      </p:sp>
      <p:sp>
        <p:nvSpPr>
          <p:cNvPr id="31748" name="Text Box 4"/>
          <p:cNvSpPr txBox="1">
            <a:spLocks noChangeArrowheads="1"/>
          </p:cNvSpPr>
          <p:nvPr/>
        </p:nvSpPr>
        <p:spPr bwMode="auto">
          <a:xfrm>
            <a:off x="801688" y="420688"/>
            <a:ext cx="21145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sz="3200" b="1">
                <a:solidFill>
                  <a:srgbClr val="FF0000"/>
                </a:solidFill>
                <a:ea typeface="楷体_GB2312" charset="0"/>
              </a:rPr>
              <a:t>插入类：</a:t>
            </a:r>
            <a:endParaRPr lang="zh-CN" altLang="en-US" sz="3200"/>
          </a:p>
        </p:txBody>
      </p:sp>
      <p:sp>
        <p:nvSpPr>
          <p:cNvPr id="31749" name="Text Box 5"/>
          <p:cNvSpPr txBox="1">
            <a:spLocks noChangeArrowheads="1"/>
          </p:cNvSpPr>
          <p:nvPr/>
        </p:nvSpPr>
        <p:spPr bwMode="auto">
          <a:xfrm>
            <a:off x="915988" y="2249488"/>
            <a:ext cx="72564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defRPr/>
            </a:pPr>
            <a:r>
              <a:rPr lang="en-US" altLang="zh-CN" b="1" dirty="0" err="1">
                <a:solidFill>
                  <a:srgbClr val="804000"/>
                </a:solidFill>
                <a:ea typeface="楷体_GB2312" charset="0"/>
              </a:rPr>
              <a:t>CreateTree</a:t>
            </a:r>
            <a:r>
              <a:rPr lang="en-US" altLang="zh-CN" b="1" dirty="0">
                <a:solidFill>
                  <a:srgbClr val="804000"/>
                </a:solidFill>
                <a:ea typeface="楷体_GB2312" charset="0"/>
              </a:rPr>
              <a:t>(&amp;T, definition) </a:t>
            </a:r>
          </a:p>
          <a:p>
            <a:pPr eaLnBrk="1" hangingPunct="1">
              <a:defRPr/>
            </a:pPr>
            <a:r>
              <a:rPr lang="en-US" altLang="zh-CN" b="1" dirty="0">
                <a:solidFill>
                  <a:srgbClr val="804000"/>
                </a:solidFill>
                <a:ea typeface="楷体_GB2312" charset="0"/>
              </a:rPr>
              <a:t>                                // </a:t>
            </a:r>
            <a:r>
              <a:rPr lang="zh-CN" altLang="en-US" b="1" dirty="0">
                <a:solidFill>
                  <a:srgbClr val="804000"/>
                </a:solidFill>
                <a:ea typeface="楷体_GB2312" charset="0"/>
              </a:rPr>
              <a:t>按定义构造树</a:t>
            </a:r>
          </a:p>
        </p:txBody>
      </p:sp>
      <p:sp>
        <p:nvSpPr>
          <p:cNvPr id="31750" name="Text Box 6"/>
          <p:cNvSpPr txBox="1">
            <a:spLocks noChangeArrowheads="1"/>
          </p:cNvSpPr>
          <p:nvPr/>
        </p:nvSpPr>
        <p:spPr bwMode="auto">
          <a:xfrm>
            <a:off x="954088" y="3498850"/>
            <a:ext cx="5715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4000"/>
                </a:solidFill>
                <a:ea typeface="楷体_GB2312" charset="0"/>
              </a:rPr>
              <a:t>Assign(T, cur_e, value)  </a:t>
            </a:r>
          </a:p>
          <a:p>
            <a:pPr eaLnBrk="1" hangingPunct="1">
              <a:defRPr/>
            </a:pPr>
            <a:r>
              <a:rPr lang="en-US" altLang="zh-CN" b="1">
                <a:solidFill>
                  <a:srgbClr val="804000"/>
                </a:solidFill>
                <a:ea typeface="楷体_GB2312" charset="0"/>
              </a:rPr>
              <a:t>                               // </a:t>
            </a:r>
            <a:r>
              <a:rPr lang="zh-CN" altLang="en-US" b="1">
                <a:solidFill>
                  <a:srgbClr val="804000"/>
                </a:solidFill>
                <a:ea typeface="楷体_GB2312" charset="0"/>
              </a:rPr>
              <a:t>给当前结点赋值</a:t>
            </a:r>
          </a:p>
        </p:txBody>
      </p:sp>
      <p:sp>
        <p:nvSpPr>
          <p:cNvPr id="31751" name="Text Box 7"/>
          <p:cNvSpPr txBox="1">
            <a:spLocks noChangeArrowheads="1"/>
          </p:cNvSpPr>
          <p:nvPr/>
        </p:nvSpPr>
        <p:spPr bwMode="auto">
          <a:xfrm>
            <a:off x="954088" y="4572000"/>
            <a:ext cx="71469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dirty="0" err="1">
                <a:solidFill>
                  <a:srgbClr val="804000"/>
                </a:solidFill>
                <a:ea typeface="楷体_GB2312" charset="0"/>
              </a:rPr>
              <a:t>InsertChild</a:t>
            </a:r>
            <a:r>
              <a:rPr lang="en-US" altLang="zh-CN" b="1" dirty="0">
                <a:solidFill>
                  <a:srgbClr val="804000"/>
                </a:solidFill>
                <a:ea typeface="楷体_GB2312" charset="0"/>
              </a:rPr>
              <a:t>(&amp;T, &amp;p, </a:t>
            </a:r>
            <a:r>
              <a:rPr lang="en-US" altLang="zh-CN" b="1" dirty="0" err="1">
                <a:solidFill>
                  <a:srgbClr val="804000"/>
                </a:solidFill>
                <a:ea typeface="楷体_GB2312" charset="0"/>
              </a:rPr>
              <a:t>i</a:t>
            </a:r>
            <a:r>
              <a:rPr lang="en-US" altLang="zh-CN" b="1" dirty="0">
                <a:solidFill>
                  <a:srgbClr val="804000"/>
                </a:solidFill>
                <a:ea typeface="楷体_GB2312" charset="0"/>
              </a:rPr>
              <a:t>, c) </a:t>
            </a:r>
          </a:p>
          <a:p>
            <a:pPr eaLnBrk="1" hangingPunct="1">
              <a:lnSpc>
                <a:spcPct val="120000"/>
              </a:lnSpc>
              <a:defRPr/>
            </a:pPr>
            <a:r>
              <a:rPr lang="en-US" altLang="zh-CN" b="1" dirty="0">
                <a:solidFill>
                  <a:srgbClr val="804000"/>
                </a:solidFill>
                <a:ea typeface="楷体_GB2312" charset="0"/>
              </a:rPr>
              <a:t>  // </a:t>
            </a:r>
            <a:r>
              <a:rPr lang="zh-CN" altLang="en-US" b="1" dirty="0">
                <a:solidFill>
                  <a:srgbClr val="804000"/>
                </a:solidFill>
                <a:ea typeface="楷体_GB2312" charset="0"/>
              </a:rPr>
              <a:t>将以</a:t>
            </a:r>
            <a:r>
              <a:rPr lang="en-US" altLang="zh-CN" b="1" dirty="0">
                <a:solidFill>
                  <a:srgbClr val="804000"/>
                </a:solidFill>
                <a:ea typeface="楷体_GB2312" charset="0"/>
              </a:rPr>
              <a:t>c</a:t>
            </a:r>
            <a:r>
              <a:rPr lang="zh-CN" altLang="en-US" b="1" dirty="0">
                <a:solidFill>
                  <a:srgbClr val="804000"/>
                </a:solidFill>
                <a:ea typeface="楷体_GB2312" charset="0"/>
              </a:rPr>
              <a:t>为根的树插入为结点</a:t>
            </a:r>
            <a:r>
              <a:rPr lang="en-US" altLang="zh-CN" b="1" dirty="0">
                <a:solidFill>
                  <a:srgbClr val="804000"/>
                </a:solidFill>
                <a:ea typeface="楷体_GB2312" charset="0"/>
              </a:rPr>
              <a:t>p</a:t>
            </a:r>
            <a:r>
              <a:rPr lang="zh-CN" altLang="en-US" b="1" dirty="0">
                <a:solidFill>
                  <a:srgbClr val="804000"/>
                </a:solidFill>
                <a:ea typeface="楷体_GB2312" charset="0"/>
              </a:rPr>
              <a:t>的第</a:t>
            </a:r>
            <a:r>
              <a:rPr lang="en-US" altLang="zh-CN" b="1" dirty="0" err="1">
                <a:solidFill>
                  <a:srgbClr val="804000"/>
                </a:solidFill>
                <a:ea typeface="楷体_GB2312" charset="0"/>
              </a:rPr>
              <a:t>i</a:t>
            </a:r>
            <a:r>
              <a:rPr lang="zh-CN" altLang="en-US" b="1" dirty="0">
                <a:solidFill>
                  <a:srgbClr val="804000"/>
                </a:solidFill>
                <a:ea typeface="楷体_GB2312" charset="0"/>
              </a:rPr>
              <a:t>棵子树</a:t>
            </a:r>
          </a:p>
        </p:txBody>
      </p:sp>
    </p:spTree>
  </p:cSld>
  <p:clrMapOvr>
    <a:masterClrMapping/>
  </p:clrMapOvr>
  <p:transition spd="med">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042988" y="620713"/>
            <a:ext cx="69310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a:t>int</a:t>
            </a:r>
            <a:r>
              <a:rPr lang="en-US" altLang="zh-CN"/>
              <a:t> </a:t>
            </a:r>
            <a:r>
              <a:rPr lang="en-US" altLang="zh-CN">
                <a:solidFill>
                  <a:srgbClr val="0000FF"/>
                </a:solidFill>
              </a:rPr>
              <a:t>Depth</a:t>
            </a:r>
            <a:r>
              <a:rPr lang="en-US" altLang="zh-CN">
                <a:solidFill>
                  <a:srgbClr val="008080"/>
                </a:solidFill>
              </a:rPr>
              <a:t> (BiTree T )</a:t>
            </a:r>
            <a:r>
              <a:rPr lang="en-US" altLang="zh-CN" b="1"/>
              <a:t>{ </a:t>
            </a:r>
            <a:r>
              <a:rPr lang="en-US" altLang="zh-CN"/>
              <a:t>// </a:t>
            </a:r>
            <a:r>
              <a:rPr lang="zh-CN" altLang="en-US">
                <a:ea typeface="楷体_GB2312" charset="0"/>
              </a:rPr>
              <a:t>返回二叉树的深度</a:t>
            </a:r>
            <a:endParaRPr lang="zh-CN" altLang="en-US" b="1"/>
          </a:p>
          <a:p>
            <a:pPr eaLnBrk="1" hangingPunct="1">
              <a:lnSpc>
                <a:spcPct val="120000"/>
              </a:lnSpc>
              <a:defRPr/>
            </a:pPr>
            <a:r>
              <a:rPr lang="zh-CN" altLang="en-US"/>
              <a:t>   </a:t>
            </a:r>
            <a:r>
              <a:rPr lang="en-US" altLang="zh-CN" b="1"/>
              <a:t>if</a:t>
            </a:r>
            <a:r>
              <a:rPr lang="en-US" altLang="zh-CN"/>
              <a:t> ( </a:t>
            </a:r>
            <a:r>
              <a:rPr lang="en-US" altLang="zh-CN" b="1"/>
              <a:t>!</a:t>
            </a:r>
            <a:r>
              <a:rPr lang="en-US" altLang="zh-CN"/>
              <a:t>T )    depthval = 0;</a:t>
            </a:r>
          </a:p>
          <a:p>
            <a:pPr eaLnBrk="1" hangingPunct="1">
              <a:lnSpc>
                <a:spcPct val="120000"/>
              </a:lnSpc>
              <a:defRPr/>
            </a:pPr>
            <a:r>
              <a:rPr lang="en-US" altLang="zh-CN" b="1"/>
              <a:t>   else   {</a:t>
            </a:r>
          </a:p>
          <a:p>
            <a:pPr eaLnBrk="1" hangingPunct="1">
              <a:lnSpc>
                <a:spcPct val="120000"/>
              </a:lnSpc>
              <a:defRPr/>
            </a:pPr>
            <a:r>
              <a:rPr lang="en-US" altLang="zh-CN"/>
              <a:t>     depthLeft = </a:t>
            </a:r>
            <a:r>
              <a:rPr lang="en-US" altLang="zh-CN">
                <a:solidFill>
                  <a:srgbClr val="0000FF"/>
                </a:solidFill>
              </a:rPr>
              <a:t>Depth</a:t>
            </a:r>
            <a:r>
              <a:rPr lang="en-US" altLang="zh-CN">
                <a:solidFill>
                  <a:srgbClr val="008080"/>
                </a:solidFill>
              </a:rPr>
              <a:t>( T-&gt;</a:t>
            </a:r>
            <a:r>
              <a:rPr lang="en-US" altLang="zh-CN" b="1">
                <a:solidFill>
                  <a:srgbClr val="008080"/>
                </a:solidFill>
              </a:rPr>
              <a:t>l</a:t>
            </a:r>
            <a:r>
              <a:rPr lang="en-US" altLang="zh-CN">
                <a:solidFill>
                  <a:srgbClr val="008080"/>
                </a:solidFill>
              </a:rPr>
              <a:t>child )</a:t>
            </a:r>
            <a:r>
              <a:rPr lang="en-US" altLang="zh-CN"/>
              <a:t>;</a:t>
            </a:r>
          </a:p>
          <a:p>
            <a:pPr eaLnBrk="1" hangingPunct="1">
              <a:lnSpc>
                <a:spcPct val="120000"/>
              </a:lnSpc>
              <a:defRPr/>
            </a:pPr>
            <a:r>
              <a:rPr lang="en-US" altLang="zh-CN"/>
              <a:t>     depthRight= </a:t>
            </a:r>
            <a:r>
              <a:rPr lang="en-US" altLang="zh-CN">
                <a:solidFill>
                  <a:srgbClr val="0000FF"/>
                </a:solidFill>
              </a:rPr>
              <a:t>Depth</a:t>
            </a:r>
            <a:r>
              <a:rPr lang="en-US" altLang="zh-CN">
                <a:solidFill>
                  <a:srgbClr val="008080"/>
                </a:solidFill>
              </a:rPr>
              <a:t>( T-&gt;</a:t>
            </a:r>
            <a:r>
              <a:rPr lang="en-US" altLang="zh-CN" b="1">
                <a:solidFill>
                  <a:srgbClr val="008080"/>
                </a:solidFill>
              </a:rPr>
              <a:t>r</a:t>
            </a:r>
            <a:r>
              <a:rPr lang="en-US" altLang="zh-CN">
                <a:solidFill>
                  <a:srgbClr val="008080"/>
                </a:solidFill>
              </a:rPr>
              <a:t>child )</a:t>
            </a:r>
            <a:r>
              <a:rPr lang="en-US" altLang="zh-CN"/>
              <a:t>;</a:t>
            </a:r>
          </a:p>
          <a:p>
            <a:pPr eaLnBrk="1" hangingPunct="1">
              <a:lnSpc>
                <a:spcPct val="120000"/>
              </a:lnSpc>
              <a:defRPr/>
            </a:pPr>
            <a:r>
              <a:rPr lang="en-US" altLang="zh-CN"/>
              <a:t>     </a:t>
            </a:r>
            <a:r>
              <a:rPr lang="en-US" altLang="zh-CN">
                <a:solidFill>
                  <a:srgbClr val="FF0000"/>
                </a:solidFill>
              </a:rPr>
              <a:t>depthval = 1 + (depthLeft &gt; depthRight  ?</a:t>
            </a:r>
          </a:p>
          <a:p>
            <a:pPr eaLnBrk="1" hangingPunct="1">
              <a:lnSpc>
                <a:spcPct val="120000"/>
              </a:lnSpc>
              <a:defRPr/>
            </a:pPr>
            <a:r>
              <a:rPr lang="en-US" altLang="zh-CN">
                <a:solidFill>
                  <a:srgbClr val="FF0000"/>
                </a:solidFill>
              </a:rPr>
              <a:t>                               depthLeft : depthRight);</a:t>
            </a:r>
            <a:endParaRPr lang="en-US" altLang="zh-CN"/>
          </a:p>
          <a:p>
            <a:pPr eaLnBrk="1" hangingPunct="1">
              <a:lnSpc>
                <a:spcPct val="120000"/>
              </a:lnSpc>
              <a:defRPr/>
            </a:pPr>
            <a:r>
              <a:rPr lang="en-US" altLang="zh-CN"/>
              <a:t>   </a:t>
            </a:r>
            <a:r>
              <a:rPr lang="en-US" altLang="zh-CN" b="1"/>
              <a:t>}</a:t>
            </a:r>
            <a:r>
              <a:rPr lang="en-US" altLang="zh-CN"/>
              <a:t> </a:t>
            </a:r>
          </a:p>
          <a:p>
            <a:pPr eaLnBrk="1" hangingPunct="1">
              <a:lnSpc>
                <a:spcPct val="120000"/>
              </a:lnSpc>
              <a:defRPr/>
            </a:pPr>
            <a:r>
              <a:rPr lang="en-US" altLang="zh-CN"/>
              <a:t>   </a:t>
            </a:r>
            <a:r>
              <a:rPr lang="en-US" altLang="zh-CN" b="1"/>
              <a:t>return</a:t>
            </a:r>
            <a:r>
              <a:rPr lang="en-US" altLang="zh-CN"/>
              <a:t> depthval;</a:t>
            </a:r>
          </a:p>
          <a:p>
            <a:pPr eaLnBrk="1" hangingPunct="1">
              <a:lnSpc>
                <a:spcPct val="120000"/>
              </a:lnSpc>
              <a:defRPr/>
            </a:pPr>
            <a:r>
              <a:rPr lang="en-US" altLang="zh-CN" b="1"/>
              <a:t>}</a:t>
            </a:r>
            <a:endParaRPr lang="en-US" altLang="zh-CN"/>
          </a:p>
        </p:txBody>
      </p:sp>
    </p:spTree>
  </p:cSld>
  <p:clrMapOvr>
    <a:masterClrMapping/>
  </p:clrMapOvr>
  <p:transition spd="med">
    <p:pull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955675" y="657225"/>
            <a:ext cx="2506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0000"/>
                </a:solidFill>
                <a:latin typeface="楷体_GB2312" charset="0"/>
                <a:ea typeface="楷体_GB2312" charset="0"/>
              </a:rPr>
              <a:t>3</a:t>
            </a:r>
            <a:r>
              <a:rPr lang="zh-CN" altLang="en-US" b="1">
                <a:solidFill>
                  <a:srgbClr val="800000"/>
                </a:solidFill>
                <a:latin typeface="楷体_GB2312" charset="0"/>
                <a:ea typeface="楷体_GB2312" charset="0"/>
              </a:rPr>
              <a:t>、复制二叉树</a:t>
            </a:r>
            <a:endParaRPr lang="zh-CN" altLang="en-US">
              <a:latin typeface="楷体_GB2312" charset="0"/>
              <a:ea typeface="楷体_GB2312" charset="0"/>
            </a:endParaRPr>
          </a:p>
        </p:txBody>
      </p:sp>
      <p:sp>
        <p:nvSpPr>
          <p:cNvPr id="99333" name="Text Box 5"/>
          <p:cNvSpPr txBox="1">
            <a:spLocks noChangeArrowheads="1"/>
          </p:cNvSpPr>
          <p:nvPr/>
        </p:nvSpPr>
        <p:spPr bwMode="auto">
          <a:xfrm>
            <a:off x="1116013" y="1412875"/>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93366"/>
                </a:solidFill>
                <a:latin typeface="楷体_GB2312" charset="0"/>
                <a:ea typeface="楷体_GB2312" charset="0"/>
              </a:rPr>
              <a:t>其基本操作为：生成一个结点。</a:t>
            </a:r>
            <a:endParaRPr lang="zh-CN" altLang="en-US"/>
          </a:p>
        </p:txBody>
      </p:sp>
      <p:sp>
        <p:nvSpPr>
          <p:cNvPr id="99334" name="Text Box 6"/>
          <p:cNvSpPr txBox="1">
            <a:spLocks noChangeArrowheads="1"/>
          </p:cNvSpPr>
          <p:nvPr/>
        </p:nvSpPr>
        <p:spPr bwMode="auto">
          <a:xfrm>
            <a:off x="1181100" y="3309938"/>
            <a:ext cx="2187575" cy="604837"/>
          </a:xfrm>
          <a:prstGeom prst="rect">
            <a:avLst/>
          </a:prstGeom>
          <a:solidFill>
            <a:srgbClr val="CAF2CE"/>
          </a:solidFill>
          <a:ln w="2540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lang="zh-CN" altLang="en-US" sz="3200" b="1">
                <a:ea typeface="楷体_GB2312" charset="0"/>
              </a:rPr>
              <a:t>根元素</a:t>
            </a:r>
            <a:endParaRPr lang="zh-CN" altLang="en-US" sz="2400"/>
          </a:p>
        </p:txBody>
      </p:sp>
      <p:sp>
        <p:nvSpPr>
          <p:cNvPr id="99335" name="Line 7"/>
          <p:cNvSpPr>
            <a:spLocks noChangeShapeType="1"/>
          </p:cNvSpPr>
          <p:nvPr/>
        </p:nvSpPr>
        <p:spPr bwMode="auto">
          <a:xfrm>
            <a:off x="1616075" y="3317875"/>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36" name="Line 8"/>
          <p:cNvSpPr>
            <a:spLocks noChangeShapeType="1"/>
          </p:cNvSpPr>
          <p:nvPr/>
        </p:nvSpPr>
        <p:spPr bwMode="auto">
          <a:xfrm>
            <a:off x="2911475" y="3317875"/>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39" name="Freeform 11"/>
          <p:cNvSpPr>
            <a:spLocks/>
          </p:cNvSpPr>
          <p:nvPr/>
        </p:nvSpPr>
        <p:spPr bwMode="auto">
          <a:xfrm>
            <a:off x="1463675" y="2593975"/>
            <a:ext cx="762000" cy="723900"/>
          </a:xfrm>
          <a:custGeom>
            <a:avLst/>
            <a:gdLst>
              <a:gd name="T0" fmla="*/ 0 w 480"/>
              <a:gd name="T1" fmla="*/ 24 h 456"/>
              <a:gd name="T2" fmla="*/ 96 w 480"/>
              <a:gd name="T3" fmla="*/ 24 h 456"/>
              <a:gd name="T4" fmla="*/ 192 w 480"/>
              <a:gd name="T5" fmla="*/ 24 h 456"/>
              <a:gd name="T6" fmla="*/ 288 w 480"/>
              <a:gd name="T7" fmla="*/ 72 h 456"/>
              <a:gd name="T8" fmla="*/ 480 w 480"/>
              <a:gd name="T9" fmla="*/ 456 h 456"/>
            </a:gdLst>
            <a:ahLst/>
            <a:cxnLst>
              <a:cxn ang="0">
                <a:pos x="T0" y="T1"/>
              </a:cxn>
              <a:cxn ang="0">
                <a:pos x="T2" y="T3"/>
              </a:cxn>
              <a:cxn ang="0">
                <a:pos x="T4" y="T5"/>
              </a:cxn>
              <a:cxn ang="0">
                <a:pos x="T6" y="T7"/>
              </a:cxn>
              <a:cxn ang="0">
                <a:pos x="T8" y="T9"/>
              </a:cxn>
            </a:cxnLst>
            <a:rect l="0" t="0" r="r" b="b"/>
            <a:pathLst>
              <a:path w="480" h="456">
                <a:moveTo>
                  <a:pt x="0" y="24"/>
                </a:moveTo>
                <a:cubicBezTo>
                  <a:pt x="32" y="24"/>
                  <a:pt x="64" y="24"/>
                  <a:pt x="96" y="24"/>
                </a:cubicBezTo>
                <a:cubicBezTo>
                  <a:pt x="128" y="24"/>
                  <a:pt x="160" y="16"/>
                  <a:pt x="192" y="24"/>
                </a:cubicBezTo>
                <a:cubicBezTo>
                  <a:pt x="224" y="32"/>
                  <a:pt x="240" y="0"/>
                  <a:pt x="288" y="72"/>
                </a:cubicBezTo>
                <a:cubicBezTo>
                  <a:pt x="336" y="144"/>
                  <a:pt x="448" y="392"/>
                  <a:pt x="480" y="456"/>
                </a:cubicBezTo>
              </a:path>
            </a:pathLst>
          </a:custGeom>
          <a:noFill/>
          <a:ln w="38100" cap="sq" cmpd="sng">
            <a:solidFill>
              <a:schemeClr val="tx2"/>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40" name="Text Box 12"/>
          <p:cNvSpPr txBox="1">
            <a:spLocks noChangeArrowheads="1"/>
          </p:cNvSpPr>
          <p:nvPr/>
        </p:nvSpPr>
        <p:spPr bwMode="auto">
          <a:xfrm>
            <a:off x="1260475" y="2128838"/>
            <a:ext cx="43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chemeClr val="tx2"/>
                </a:solidFill>
              </a:rPr>
              <a:t>T</a:t>
            </a:r>
            <a:endParaRPr lang="en-US" altLang="zh-CN" sz="2400"/>
          </a:p>
        </p:txBody>
      </p:sp>
      <p:sp>
        <p:nvSpPr>
          <p:cNvPr id="99342" name="Line 14"/>
          <p:cNvSpPr>
            <a:spLocks noChangeShapeType="1"/>
          </p:cNvSpPr>
          <p:nvPr/>
        </p:nvSpPr>
        <p:spPr bwMode="auto">
          <a:xfrm flipH="1">
            <a:off x="930275" y="3622675"/>
            <a:ext cx="457200" cy="10668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43" name="Line 15"/>
          <p:cNvSpPr>
            <a:spLocks noChangeShapeType="1"/>
          </p:cNvSpPr>
          <p:nvPr/>
        </p:nvSpPr>
        <p:spPr bwMode="auto">
          <a:xfrm>
            <a:off x="3140075" y="3622675"/>
            <a:ext cx="457200" cy="10668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44" name="Text Box 16"/>
          <p:cNvSpPr txBox="1">
            <a:spLocks noChangeArrowheads="1"/>
          </p:cNvSpPr>
          <p:nvPr/>
        </p:nvSpPr>
        <p:spPr bwMode="auto">
          <a:xfrm>
            <a:off x="152400" y="460533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chemeClr val="tx2"/>
                </a:solidFill>
                <a:ea typeface="楷体_GB2312" charset="0"/>
              </a:rPr>
              <a:t>左子树</a:t>
            </a:r>
            <a:endParaRPr lang="zh-CN" altLang="en-US" sz="2400"/>
          </a:p>
        </p:txBody>
      </p:sp>
      <p:sp>
        <p:nvSpPr>
          <p:cNvPr id="99345" name="Text Box 17"/>
          <p:cNvSpPr txBox="1">
            <a:spLocks noChangeArrowheads="1"/>
          </p:cNvSpPr>
          <p:nvPr/>
        </p:nvSpPr>
        <p:spPr bwMode="auto">
          <a:xfrm>
            <a:off x="2870200" y="456723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chemeClr val="tx2"/>
                </a:solidFill>
                <a:ea typeface="楷体_GB2312" charset="0"/>
              </a:rPr>
              <a:t>右子树</a:t>
            </a:r>
            <a:endParaRPr lang="zh-CN" altLang="en-US" sz="2400"/>
          </a:p>
        </p:txBody>
      </p:sp>
      <p:sp>
        <p:nvSpPr>
          <p:cNvPr id="99346" name="Text Box 18"/>
          <p:cNvSpPr txBox="1">
            <a:spLocks noChangeArrowheads="1"/>
          </p:cNvSpPr>
          <p:nvPr/>
        </p:nvSpPr>
        <p:spPr bwMode="auto">
          <a:xfrm>
            <a:off x="5737225" y="3241675"/>
            <a:ext cx="2187575" cy="604838"/>
          </a:xfrm>
          <a:prstGeom prst="rect">
            <a:avLst/>
          </a:prstGeom>
          <a:solidFill>
            <a:srgbClr val="FBE2DF"/>
          </a:solidFill>
          <a:ln w="254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lang="zh-CN" altLang="en-US" sz="3200" b="1">
                <a:solidFill>
                  <a:srgbClr val="FF3300"/>
                </a:solidFill>
                <a:ea typeface="楷体_GB2312" charset="0"/>
              </a:rPr>
              <a:t>根元素</a:t>
            </a:r>
            <a:endParaRPr lang="zh-CN" altLang="en-US" sz="2400"/>
          </a:p>
        </p:txBody>
      </p:sp>
      <p:sp>
        <p:nvSpPr>
          <p:cNvPr id="99347" name="Line 19"/>
          <p:cNvSpPr>
            <a:spLocks noChangeShapeType="1"/>
          </p:cNvSpPr>
          <p:nvPr/>
        </p:nvSpPr>
        <p:spPr bwMode="auto">
          <a:xfrm>
            <a:off x="6172200" y="3249613"/>
            <a:ext cx="0" cy="60960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48" name="Line 20"/>
          <p:cNvSpPr>
            <a:spLocks noChangeShapeType="1"/>
          </p:cNvSpPr>
          <p:nvPr/>
        </p:nvSpPr>
        <p:spPr bwMode="auto">
          <a:xfrm>
            <a:off x="7467600" y="3249613"/>
            <a:ext cx="0" cy="60960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49" name="Freeform 21"/>
          <p:cNvSpPr>
            <a:spLocks/>
          </p:cNvSpPr>
          <p:nvPr/>
        </p:nvSpPr>
        <p:spPr bwMode="auto">
          <a:xfrm>
            <a:off x="6019800" y="2525713"/>
            <a:ext cx="762000" cy="723900"/>
          </a:xfrm>
          <a:custGeom>
            <a:avLst/>
            <a:gdLst>
              <a:gd name="T0" fmla="*/ 0 w 480"/>
              <a:gd name="T1" fmla="*/ 24 h 456"/>
              <a:gd name="T2" fmla="*/ 96 w 480"/>
              <a:gd name="T3" fmla="*/ 24 h 456"/>
              <a:gd name="T4" fmla="*/ 192 w 480"/>
              <a:gd name="T5" fmla="*/ 24 h 456"/>
              <a:gd name="T6" fmla="*/ 288 w 480"/>
              <a:gd name="T7" fmla="*/ 72 h 456"/>
              <a:gd name="T8" fmla="*/ 480 w 480"/>
              <a:gd name="T9" fmla="*/ 456 h 456"/>
            </a:gdLst>
            <a:ahLst/>
            <a:cxnLst>
              <a:cxn ang="0">
                <a:pos x="T0" y="T1"/>
              </a:cxn>
              <a:cxn ang="0">
                <a:pos x="T2" y="T3"/>
              </a:cxn>
              <a:cxn ang="0">
                <a:pos x="T4" y="T5"/>
              </a:cxn>
              <a:cxn ang="0">
                <a:pos x="T6" y="T7"/>
              </a:cxn>
              <a:cxn ang="0">
                <a:pos x="T8" y="T9"/>
              </a:cxn>
            </a:cxnLst>
            <a:rect l="0" t="0" r="r" b="b"/>
            <a:pathLst>
              <a:path w="480" h="456">
                <a:moveTo>
                  <a:pt x="0" y="24"/>
                </a:moveTo>
                <a:cubicBezTo>
                  <a:pt x="32" y="24"/>
                  <a:pt x="64" y="24"/>
                  <a:pt x="96" y="24"/>
                </a:cubicBezTo>
                <a:cubicBezTo>
                  <a:pt x="128" y="24"/>
                  <a:pt x="160" y="16"/>
                  <a:pt x="192" y="24"/>
                </a:cubicBezTo>
                <a:cubicBezTo>
                  <a:pt x="224" y="32"/>
                  <a:pt x="240" y="0"/>
                  <a:pt x="288" y="72"/>
                </a:cubicBezTo>
                <a:cubicBezTo>
                  <a:pt x="336" y="144"/>
                  <a:pt x="448" y="392"/>
                  <a:pt x="480" y="456"/>
                </a:cubicBezTo>
              </a:path>
            </a:pathLst>
          </a:custGeom>
          <a:noFill/>
          <a:ln w="38100" cap="sq" cmpd="sng">
            <a:solidFill>
              <a:srgbClr val="FF3300"/>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50" name="Text Box 22"/>
          <p:cNvSpPr txBox="1">
            <a:spLocks noChangeArrowheads="1"/>
          </p:cNvSpPr>
          <p:nvPr/>
        </p:nvSpPr>
        <p:spPr bwMode="auto">
          <a:xfrm>
            <a:off x="5334000" y="2060575"/>
            <a:ext cx="1357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FF3300"/>
                </a:solidFill>
              </a:rPr>
              <a:t>NEWT</a:t>
            </a:r>
            <a:endParaRPr lang="en-US" altLang="zh-CN" sz="2400"/>
          </a:p>
        </p:txBody>
      </p:sp>
      <p:sp>
        <p:nvSpPr>
          <p:cNvPr id="99351" name="Line 23"/>
          <p:cNvSpPr>
            <a:spLocks noChangeShapeType="1"/>
          </p:cNvSpPr>
          <p:nvPr/>
        </p:nvSpPr>
        <p:spPr bwMode="auto">
          <a:xfrm flipH="1">
            <a:off x="5486400" y="3554413"/>
            <a:ext cx="457200" cy="10668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52" name="Line 24"/>
          <p:cNvSpPr>
            <a:spLocks noChangeShapeType="1"/>
          </p:cNvSpPr>
          <p:nvPr/>
        </p:nvSpPr>
        <p:spPr bwMode="auto">
          <a:xfrm>
            <a:off x="7696200" y="3554413"/>
            <a:ext cx="457200" cy="10668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53" name="Text Box 25"/>
          <p:cNvSpPr txBox="1">
            <a:spLocks noChangeArrowheads="1"/>
          </p:cNvSpPr>
          <p:nvPr/>
        </p:nvSpPr>
        <p:spPr bwMode="auto">
          <a:xfrm>
            <a:off x="4708525" y="4537075"/>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rgbClr val="FF3300"/>
                </a:solidFill>
                <a:ea typeface="楷体_GB2312" charset="0"/>
              </a:rPr>
              <a:t>左子树</a:t>
            </a:r>
            <a:endParaRPr lang="zh-CN" altLang="en-US" sz="2400"/>
          </a:p>
        </p:txBody>
      </p:sp>
      <p:sp>
        <p:nvSpPr>
          <p:cNvPr id="99354" name="Text Box 26"/>
          <p:cNvSpPr txBox="1">
            <a:spLocks noChangeArrowheads="1"/>
          </p:cNvSpPr>
          <p:nvPr/>
        </p:nvSpPr>
        <p:spPr bwMode="auto">
          <a:xfrm>
            <a:off x="7426325" y="4498975"/>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rgbClr val="FF3300"/>
                </a:solidFill>
                <a:ea typeface="楷体_GB2312" charset="0"/>
              </a:rPr>
              <a:t>右子树</a:t>
            </a:r>
            <a:endParaRPr lang="zh-CN" altLang="en-US" sz="2400"/>
          </a:p>
        </p:txBody>
      </p:sp>
      <p:sp>
        <p:nvSpPr>
          <p:cNvPr id="99355" name="Text Box 27"/>
          <p:cNvSpPr txBox="1">
            <a:spLocks noChangeArrowheads="1"/>
          </p:cNvSpPr>
          <p:nvPr/>
        </p:nvSpPr>
        <p:spPr bwMode="auto">
          <a:xfrm>
            <a:off x="1025525" y="529113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rgbClr val="FF3300"/>
                </a:solidFill>
                <a:ea typeface="楷体_GB2312" charset="0"/>
              </a:rPr>
              <a:t>左子树</a:t>
            </a:r>
            <a:endParaRPr lang="zh-CN" altLang="en-US" sz="2400"/>
          </a:p>
        </p:txBody>
      </p:sp>
      <p:sp>
        <p:nvSpPr>
          <p:cNvPr id="99356" name="Line 28"/>
          <p:cNvSpPr>
            <a:spLocks noChangeShapeType="1"/>
          </p:cNvSpPr>
          <p:nvPr/>
        </p:nvSpPr>
        <p:spPr bwMode="auto">
          <a:xfrm>
            <a:off x="1524000" y="4041775"/>
            <a:ext cx="304800" cy="13716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useBgFill="1">
        <p:nvSpPr>
          <p:cNvPr id="99357" name="Rectangle 29"/>
          <p:cNvSpPr>
            <a:spLocks noChangeArrowheads="1"/>
          </p:cNvSpPr>
          <p:nvPr/>
        </p:nvSpPr>
        <p:spPr bwMode="auto">
          <a:xfrm>
            <a:off x="990600" y="5260975"/>
            <a:ext cx="1447800" cy="6096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useBgFill="1">
        <p:nvSpPr>
          <p:cNvPr id="99358" name="Rectangle 30"/>
          <p:cNvSpPr>
            <a:spLocks noChangeArrowheads="1"/>
          </p:cNvSpPr>
          <p:nvPr/>
        </p:nvSpPr>
        <p:spPr bwMode="auto">
          <a:xfrm>
            <a:off x="1447800" y="3965575"/>
            <a:ext cx="457200" cy="12954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59" name="Text Box 31"/>
          <p:cNvSpPr txBox="1">
            <a:spLocks noChangeArrowheads="1"/>
          </p:cNvSpPr>
          <p:nvPr/>
        </p:nvSpPr>
        <p:spPr bwMode="auto">
          <a:xfrm>
            <a:off x="1600200" y="5489575"/>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rgbClr val="FF3300"/>
                </a:solidFill>
                <a:ea typeface="楷体_GB2312" charset="0"/>
              </a:rPr>
              <a:t>右子树</a:t>
            </a:r>
            <a:endParaRPr lang="zh-CN" altLang="en-US" sz="2400"/>
          </a:p>
        </p:txBody>
      </p:sp>
      <p:sp>
        <p:nvSpPr>
          <p:cNvPr id="99360" name="Line 32"/>
          <p:cNvSpPr>
            <a:spLocks noChangeShapeType="1"/>
          </p:cNvSpPr>
          <p:nvPr/>
        </p:nvSpPr>
        <p:spPr bwMode="auto">
          <a:xfrm flipH="1">
            <a:off x="2590800" y="4041775"/>
            <a:ext cx="304800" cy="16002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useBgFill="1">
        <p:nvSpPr>
          <p:cNvPr id="99361" name="Rectangle 33"/>
          <p:cNvSpPr>
            <a:spLocks noChangeArrowheads="1"/>
          </p:cNvSpPr>
          <p:nvPr/>
        </p:nvSpPr>
        <p:spPr bwMode="auto">
          <a:xfrm>
            <a:off x="1676400" y="3965575"/>
            <a:ext cx="1295400" cy="20574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9362" name="Text Box 34"/>
          <p:cNvSpPr txBox="1">
            <a:spLocks noChangeArrowheads="1"/>
          </p:cNvSpPr>
          <p:nvPr/>
        </p:nvSpPr>
        <p:spPr bwMode="auto">
          <a:xfrm>
            <a:off x="3708400" y="641350"/>
            <a:ext cx="197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800000"/>
                </a:solidFill>
                <a:latin typeface="楷体_GB2312" charset="0"/>
                <a:ea typeface="楷体_GB2312" charset="0"/>
              </a:rPr>
              <a:t>(</a:t>
            </a:r>
            <a:r>
              <a:rPr lang="zh-CN" altLang="en-US" b="1">
                <a:solidFill>
                  <a:srgbClr val="800000"/>
                </a:solidFill>
                <a:latin typeface="楷体_GB2312" charset="0"/>
                <a:ea typeface="楷体_GB2312" charset="0"/>
              </a:rPr>
              <a:t>后序遍历</a:t>
            </a:r>
            <a:r>
              <a:rPr lang="en-US" altLang="zh-CN" b="1">
                <a:solidFill>
                  <a:srgbClr val="800000"/>
                </a:solidFill>
                <a:latin typeface="楷体_GB2312" charset="0"/>
                <a:ea typeface="楷体_GB2312" charset="0"/>
              </a:rPr>
              <a:t>)</a:t>
            </a:r>
          </a:p>
        </p:txBody>
      </p:sp>
    </p:spTree>
  </p:cSld>
  <p:clrMapOvr>
    <a:masterClrMapping/>
  </p:clrMapOvr>
  <p:transition spd="med">
    <p:pull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687388" y="1628775"/>
            <a:ext cx="7427912"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a:solidFill>
                  <a:srgbClr val="FF3300"/>
                </a:solidFill>
              </a:rPr>
              <a:t>BiTNode</a:t>
            </a:r>
            <a:r>
              <a:rPr lang="en-US" altLang="zh-CN"/>
              <a:t> </a:t>
            </a:r>
            <a:r>
              <a:rPr lang="en-US" altLang="zh-CN">
                <a:solidFill>
                  <a:srgbClr val="800000"/>
                </a:solidFill>
              </a:rPr>
              <a:t>*GetTreeNode(TElemType </a:t>
            </a:r>
            <a:r>
              <a:rPr lang="en-US" altLang="zh-CN" b="1">
                <a:solidFill>
                  <a:schemeClr val="tx2"/>
                </a:solidFill>
              </a:rPr>
              <a:t>item</a:t>
            </a:r>
            <a:r>
              <a:rPr lang="en-US" altLang="zh-CN">
                <a:solidFill>
                  <a:srgbClr val="800000"/>
                </a:solidFill>
              </a:rPr>
              <a:t>,</a:t>
            </a:r>
            <a:r>
              <a:rPr lang="en-US" altLang="zh-CN"/>
              <a:t> </a:t>
            </a:r>
          </a:p>
          <a:p>
            <a:pPr eaLnBrk="1" hangingPunct="1">
              <a:lnSpc>
                <a:spcPct val="120000"/>
              </a:lnSpc>
              <a:defRPr/>
            </a:pPr>
            <a:r>
              <a:rPr lang="en-US" altLang="zh-CN"/>
              <a:t>          </a:t>
            </a:r>
            <a:r>
              <a:rPr lang="en-US" altLang="zh-CN">
                <a:solidFill>
                  <a:srgbClr val="FF3300"/>
                </a:solidFill>
              </a:rPr>
              <a:t>BiTNode</a:t>
            </a:r>
            <a:r>
              <a:rPr lang="en-US" altLang="zh-CN">
                <a:solidFill>
                  <a:srgbClr val="FF9900"/>
                </a:solidFill>
              </a:rPr>
              <a:t> </a:t>
            </a:r>
            <a:r>
              <a:rPr lang="en-US" altLang="zh-CN" b="1">
                <a:solidFill>
                  <a:schemeClr val="tx2"/>
                </a:solidFill>
              </a:rPr>
              <a:t>*lptr</a:t>
            </a:r>
            <a:r>
              <a:rPr lang="en-US" altLang="zh-CN">
                <a:solidFill>
                  <a:srgbClr val="800000"/>
                </a:solidFill>
              </a:rPr>
              <a:t> , BiTNode </a:t>
            </a:r>
            <a:r>
              <a:rPr lang="en-US" altLang="zh-CN" b="1">
                <a:solidFill>
                  <a:schemeClr val="tx2"/>
                </a:solidFill>
              </a:rPr>
              <a:t>*rptr</a:t>
            </a:r>
            <a:r>
              <a:rPr lang="en-US" altLang="zh-CN">
                <a:solidFill>
                  <a:srgbClr val="800000"/>
                </a:solidFill>
              </a:rPr>
              <a:t> )</a:t>
            </a:r>
            <a:r>
              <a:rPr lang="en-US" altLang="zh-CN" b="1">
                <a:solidFill>
                  <a:srgbClr val="800000"/>
                </a:solidFill>
              </a:rPr>
              <a:t>{</a:t>
            </a:r>
            <a:endParaRPr lang="en-US" altLang="zh-CN" b="1"/>
          </a:p>
          <a:p>
            <a:pPr eaLnBrk="1" hangingPunct="1">
              <a:lnSpc>
                <a:spcPct val="120000"/>
              </a:lnSpc>
              <a:defRPr/>
            </a:pPr>
            <a:r>
              <a:rPr lang="en-US" altLang="zh-CN"/>
              <a:t>    </a:t>
            </a:r>
            <a:r>
              <a:rPr lang="en-US" altLang="zh-CN" b="1">
                <a:solidFill>
                  <a:srgbClr val="800000"/>
                </a:solidFill>
              </a:rPr>
              <a:t>if</a:t>
            </a:r>
            <a:r>
              <a:rPr lang="en-US" altLang="zh-CN">
                <a:solidFill>
                  <a:srgbClr val="800000"/>
                </a:solidFill>
              </a:rPr>
              <a:t> (!(T = (</a:t>
            </a:r>
            <a:r>
              <a:rPr lang="en-US" altLang="zh-CN">
                <a:solidFill>
                  <a:srgbClr val="FF3300"/>
                </a:solidFill>
              </a:rPr>
              <a:t>BiTNode</a:t>
            </a:r>
            <a:r>
              <a:rPr lang="en-US" altLang="zh-CN" b="1">
                <a:solidFill>
                  <a:srgbClr val="FF3300"/>
                </a:solidFill>
              </a:rPr>
              <a:t>*</a:t>
            </a:r>
            <a:r>
              <a:rPr lang="en-US" altLang="zh-CN">
                <a:solidFill>
                  <a:srgbClr val="800000"/>
                </a:solidFill>
              </a:rPr>
              <a:t>)</a:t>
            </a:r>
            <a:r>
              <a:rPr lang="en-US" altLang="zh-CN" b="1">
                <a:solidFill>
                  <a:srgbClr val="800000"/>
                </a:solidFill>
              </a:rPr>
              <a:t>malloc</a:t>
            </a:r>
            <a:r>
              <a:rPr lang="en-US" altLang="zh-CN">
                <a:solidFill>
                  <a:srgbClr val="800000"/>
                </a:solidFill>
              </a:rPr>
              <a:t>(</a:t>
            </a:r>
            <a:r>
              <a:rPr lang="en-US" altLang="zh-CN" b="1">
                <a:solidFill>
                  <a:srgbClr val="800000"/>
                </a:solidFill>
              </a:rPr>
              <a:t>sizeof</a:t>
            </a:r>
            <a:r>
              <a:rPr lang="en-US" altLang="zh-CN">
                <a:solidFill>
                  <a:srgbClr val="800000"/>
                </a:solidFill>
              </a:rPr>
              <a:t>(</a:t>
            </a:r>
            <a:r>
              <a:rPr lang="en-US" altLang="zh-CN">
                <a:solidFill>
                  <a:srgbClr val="FF3300"/>
                </a:solidFill>
              </a:rPr>
              <a:t>BiTNode</a:t>
            </a:r>
            <a:r>
              <a:rPr lang="en-US" altLang="zh-CN">
                <a:solidFill>
                  <a:srgbClr val="800000"/>
                </a:solidFill>
              </a:rPr>
              <a:t>))))</a:t>
            </a:r>
            <a:endParaRPr lang="en-US" altLang="zh-CN"/>
          </a:p>
          <a:p>
            <a:pPr eaLnBrk="1" hangingPunct="1">
              <a:lnSpc>
                <a:spcPct val="120000"/>
              </a:lnSpc>
              <a:defRPr/>
            </a:pPr>
            <a:r>
              <a:rPr lang="en-US" altLang="zh-CN"/>
              <a:t>       </a:t>
            </a:r>
            <a:r>
              <a:rPr lang="en-US" altLang="zh-CN" b="1">
                <a:solidFill>
                  <a:srgbClr val="800000"/>
                </a:solidFill>
              </a:rPr>
              <a:t>exit</a:t>
            </a:r>
            <a:r>
              <a:rPr lang="en-US" altLang="zh-CN">
                <a:solidFill>
                  <a:srgbClr val="800000"/>
                </a:solidFill>
              </a:rPr>
              <a:t>(1);</a:t>
            </a:r>
          </a:p>
          <a:p>
            <a:pPr eaLnBrk="1" hangingPunct="1">
              <a:lnSpc>
                <a:spcPct val="120000"/>
              </a:lnSpc>
              <a:defRPr/>
            </a:pPr>
            <a:r>
              <a:rPr lang="en-US" altLang="zh-CN"/>
              <a:t>    </a:t>
            </a:r>
            <a:r>
              <a:rPr lang="en-US" altLang="zh-CN">
                <a:solidFill>
                  <a:schemeClr val="tx2"/>
                </a:solidFill>
              </a:rPr>
              <a:t>T-&gt; data = </a:t>
            </a:r>
            <a:r>
              <a:rPr lang="en-US" altLang="zh-CN" b="1">
                <a:solidFill>
                  <a:schemeClr val="tx2"/>
                </a:solidFill>
              </a:rPr>
              <a:t>item</a:t>
            </a:r>
            <a:r>
              <a:rPr lang="en-US" altLang="zh-CN">
                <a:solidFill>
                  <a:schemeClr val="tx2"/>
                </a:solidFill>
              </a:rPr>
              <a:t>;</a:t>
            </a:r>
            <a:endParaRPr lang="en-US" altLang="zh-CN">
              <a:solidFill>
                <a:srgbClr val="0000CC"/>
              </a:solidFill>
            </a:endParaRPr>
          </a:p>
          <a:p>
            <a:pPr eaLnBrk="1" hangingPunct="1">
              <a:lnSpc>
                <a:spcPct val="120000"/>
              </a:lnSpc>
              <a:defRPr/>
            </a:pPr>
            <a:r>
              <a:rPr lang="en-US" altLang="zh-CN">
                <a:solidFill>
                  <a:srgbClr val="0000CC"/>
                </a:solidFill>
              </a:rPr>
              <a:t>    </a:t>
            </a:r>
            <a:r>
              <a:rPr lang="en-US" altLang="zh-CN">
                <a:solidFill>
                  <a:schemeClr val="tx2"/>
                </a:solidFill>
              </a:rPr>
              <a:t>T-&gt; </a:t>
            </a:r>
            <a:r>
              <a:rPr lang="en-US" altLang="zh-CN" b="1">
                <a:solidFill>
                  <a:schemeClr val="tx2"/>
                </a:solidFill>
              </a:rPr>
              <a:t>l</a:t>
            </a:r>
            <a:r>
              <a:rPr lang="en-US" altLang="zh-CN">
                <a:solidFill>
                  <a:schemeClr val="tx2"/>
                </a:solidFill>
              </a:rPr>
              <a:t>child =</a:t>
            </a:r>
            <a:r>
              <a:rPr lang="en-US" altLang="zh-CN" b="1">
                <a:solidFill>
                  <a:schemeClr val="tx2"/>
                </a:solidFill>
              </a:rPr>
              <a:t> lptr</a:t>
            </a:r>
            <a:r>
              <a:rPr lang="en-US" altLang="zh-CN">
                <a:solidFill>
                  <a:schemeClr val="tx2"/>
                </a:solidFill>
              </a:rPr>
              <a:t>;    T-&gt; </a:t>
            </a:r>
            <a:r>
              <a:rPr lang="en-US" altLang="zh-CN" b="1">
                <a:solidFill>
                  <a:schemeClr val="tx2"/>
                </a:solidFill>
              </a:rPr>
              <a:t>r</a:t>
            </a:r>
            <a:r>
              <a:rPr lang="en-US" altLang="zh-CN">
                <a:solidFill>
                  <a:schemeClr val="tx2"/>
                </a:solidFill>
              </a:rPr>
              <a:t>child =</a:t>
            </a:r>
            <a:r>
              <a:rPr lang="en-US" altLang="zh-CN" b="1">
                <a:solidFill>
                  <a:schemeClr val="tx2"/>
                </a:solidFill>
              </a:rPr>
              <a:t> rptr</a:t>
            </a:r>
            <a:r>
              <a:rPr lang="en-US" altLang="zh-CN">
                <a:solidFill>
                  <a:schemeClr val="tx2"/>
                </a:solidFill>
              </a:rPr>
              <a:t>;</a:t>
            </a:r>
            <a:endParaRPr lang="en-US" altLang="zh-CN">
              <a:solidFill>
                <a:srgbClr val="0000CC"/>
              </a:solidFill>
            </a:endParaRPr>
          </a:p>
          <a:p>
            <a:pPr eaLnBrk="1" hangingPunct="1">
              <a:lnSpc>
                <a:spcPct val="120000"/>
              </a:lnSpc>
              <a:defRPr/>
            </a:pPr>
            <a:r>
              <a:rPr lang="en-US" altLang="zh-CN"/>
              <a:t>    </a:t>
            </a:r>
            <a:r>
              <a:rPr lang="en-US" altLang="zh-CN" b="1">
                <a:solidFill>
                  <a:srgbClr val="800000"/>
                </a:solidFill>
              </a:rPr>
              <a:t>return</a:t>
            </a:r>
            <a:r>
              <a:rPr lang="en-US" altLang="zh-CN">
                <a:solidFill>
                  <a:srgbClr val="800000"/>
                </a:solidFill>
              </a:rPr>
              <a:t> T;</a:t>
            </a:r>
          </a:p>
          <a:p>
            <a:pPr eaLnBrk="1" hangingPunct="1">
              <a:lnSpc>
                <a:spcPct val="120000"/>
              </a:lnSpc>
              <a:defRPr/>
            </a:pPr>
            <a:r>
              <a:rPr lang="en-US" altLang="zh-CN" b="1">
                <a:solidFill>
                  <a:srgbClr val="800000"/>
                </a:solidFill>
              </a:rPr>
              <a:t>}</a:t>
            </a:r>
            <a:endParaRPr lang="en-US" altLang="zh-CN">
              <a:solidFill>
                <a:srgbClr val="800000"/>
              </a:solidFill>
            </a:endParaRPr>
          </a:p>
        </p:txBody>
      </p:sp>
      <p:sp>
        <p:nvSpPr>
          <p:cNvPr id="181251" name="Text Box 3"/>
          <p:cNvSpPr txBox="1">
            <a:spLocks noChangeArrowheads="1"/>
          </p:cNvSpPr>
          <p:nvPr/>
        </p:nvSpPr>
        <p:spPr bwMode="auto">
          <a:xfrm>
            <a:off x="506413" y="549275"/>
            <a:ext cx="78343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993366"/>
                </a:solidFill>
              </a:rPr>
              <a:t> </a:t>
            </a:r>
            <a:r>
              <a:rPr lang="zh-CN" altLang="en-US" b="1">
                <a:solidFill>
                  <a:srgbClr val="993366"/>
                </a:solidFill>
                <a:ea typeface="楷体_GB2312" charset="0"/>
              </a:rPr>
              <a:t>生成一个二叉树的结点</a:t>
            </a:r>
          </a:p>
          <a:p>
            <a:pPr eaLnBrk="1" hangingPunct="1">
              <a:defRPr/>
            </a:pPr>
            <a:r>
              <a:rPr lang="en-US" altLang="zh-CN" b="1">
                <a:solidFill>
                  <a:srgbClr val="993366"/>
                </a:solidFill>
                <a:ea typeface="楷体_GB2312" charset="0"/>
              </a:rPr>
              <a:t>(</a:t>
            </a:r>
            <a:r>
              <a:rPr lang="zh-CN" altLang="en-US" b="1">
                <a:solidFill>
                  <a:srgbClr val="993366"/>
                </a:solidFill>
                <a:ea typeface="楷体_GB2312" charset="0"/>
              </a:rPr>
              <a:t>其数据域为</a:t>
            </a:r>
            <a:r>
              <a:rPr lang="en-US" altLang="zh-CN" b="1">
                <a:solidFill>
                  <a:srgbClr val="993366"/>
                </a:solidFill>
                <a:ea typeface="楷体_GB2312" charset="0"/>
              </a:rPr>
              <a:t>item,</a:t>
            </a:r>
            <a:r>
              <a:rPr lang="zh-CN" altLang="en-US" b="1">
                <a:solidFill>
                  <a:srgbClr val="993366"/>
                </a:solidFill>
                <a:ea typeface="楷体_GB2312" charset="0"/>
              </a:rPr>
              <a:t>左指针域为</a:t>
            </a:r>
            <a:r>
              <a:rPr lang="en-US" altLang="zh-CN" b="1">
                <a:solidFill>
                  <a:srgbClr val="993366"/>
                </a:solidFill>
                <a:ea typeface="楷体_GB2312" charset="0"/>
              </a:rPr>
              <a:t>lptr,</a:t>
            </a:r>
            <a:r>
              <a:rPr lang="zh-CN" altLang="en-US" b="1">
                <a:solidFill>
                  <a:srgbClr val="993366"/>
                </a:solidFill>
                <a:ea typeface="楷体_GB2312" charset="0"/>
              </a:rPr>
              <a:t>右指针域为</a:t>
            </a:r>
            <a:r>
              <a:rPr lang="en-US" altLang="zh-CN" b="1">
                <a:solidFill>
                  <a:srgbClr val="993366"/>
                </a:solidFill>
                <a:ea typeface="楷体_GB2312" charset="0"/>
              </a:rPr>
              <a:t>rptr)</a:t>
            </a:r>
            <a:endParaRPr lang="en-US" altLang="zh-CN">
              <a:ea typeface="楷体_GB2312" charset="0"/>
            </a:endParaRPr>
          </a:p>
        </p:txBody>
      </p:sp>
    </p:spTree>
  </p:cSld>
  <p:clrMapOvr>
    <a:masterClrMapping/>
  </p:clrMapOvr>
  <p:transition spd="med">
    <p:pull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684213" y="404813"/>
            <a:ext cx="7910512"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a:solidFill>
                  <a:srgbClr val="800000"/>
                </a:solidFill>
              </a:rPr>
              <a:t>BiTNode</a:t>
            </a:r>
            <a:r>
              <a:rPr lang="en-US" altLang="zh-CN"/>
              <a:t> </a:t>
            </a:r>
            <a:r>
              <a:rPr lang="en-US" altLang="zh-CN" b="1">
                <a:solidFill>
                  <a:srgbClr val="0000FF"/>
                </a:solidFill>
              </a:rPr>
              <a:t>*</a:t>
            </a:r>
            <a:r>
              <a:rPr lang="en-US" altLang="zh-CN">
                <a:solidFill>
                  <a:srgbClr val="0000FF"/>
                </a:solidFill>
              </a:rPr>
              <a:t>CopyTree</a:t>
            </a:r>
            <a:r>
              <a:rPr lang="en-US" altLang="zh-CN">
                <a:solidFill>
                  <a:srgbClr val="008080"/>
                </a:solidFill>
              </a:rPr>
              <a:t>(BiTNode </a:t>
            </a:r>
            <a:r>
              <a:rPr lang="en-US" altLang="zh-CN" b="1">
                <a:solidFill>
                  <a:srgbClr val="008080"/>
                </a:solidFill>
              </a:rPr>
              <a:t>*</a:t>
            </a:r>
            <a:r>
              <a:rPr lang="en-US" altLang="zh-CN">
                <a:solidFill>
                  <a:srgbClr val="008080"/>
                </a:solidFill>
              </a:rPr>
              <a:t>T) </a:t>
            </a:r>
            <a:r>
              <a:rPr lang="en-US" altLang="zh-CN" b="1">
                <a:solidFill>
                  <a:srgbClr val="800000"/>
                </a:solidFill>
              </a:rPr>
              <a:t>{</a:t>
            </a:r>
            <a:r>
              <a:rPr lang="en-US" altLang="zh-CN" b="1"/>
              <a:t>  </a:t>
            </a:r>
          </a:p>
          <a:p>
            <a:pPr eaLnBrk="1" hangingPunct="1">
              <a:lnSpc>
                <a:spcPct val="120000"/>
              </a:lnSpc>
              <a:defRPr/>
            </a:pPr>
            <a:r>
              <a:rPr lang="en-US" altLang="zh-CN"/>
              <a:t>    </a:t>
            </a:r>
            <a:r>
              <a:rPr lang="en-US" altLang="zh-CN" b="1">
                <a:solidFill>
                  <a:srgbClr val="800000"/>
                </a:solidFill>
              </a:rPr>
              <a:t>if</a:t>
            </a:r>
            <a:r>
              <a:rPr lang="en-US" altLang="zh-CN">
                <a:solidFill>
                  <a:srgbClr val="800000"/>
                </a:solidFill>
              </a:rPr>
              <a:t> (</a:t>
            </a:r>
            <a:r>
              <a:rPr lang="en-US" altLang="zh-CN" b="1">
                <a:solidFill>
                  <a:srgbClr val="800000"/>
                </a:solidFill>
              </a:rPr>
              <a:t>!</a:t>
            </a:r>
            <a:r>
              <a:rPr lang="en-US" altLang="zh-CN">
                <a:solidFill>
                  <a:srgbClr val="800000"/>
                </a:solidFill>
              </a:rPr>
              <a:t>T )    </a:t>
            </a:r>
            <a:r>
              <a:rPr lang="en-US" altLang="zh-CN" b="1">
                <a:solidFill>
                  <a:srgbClr val="800000"/>
                </a:solidFill>
              </a:rPr>
              <a:t>return NULL</a:t>
            </a:r>
            <a:r>
              <a:rPr lang="en-US" altLang="zh-CN">
                <a:solidFill>
                  <a:srgbClr val="800000"/>
                </a:solidFill>
              </a:rPr>
              <a:t>;</a:t>
            </a:r>
          </a:p>
          <a:p>
            <a:pPr eaLnBrk="1" hangingPunct="1">
              <a:lnSpc>
                <a:spcPct val="120000"/>
              </a:lnSpc>
              <a:defRPr/>
            </a:pPr>
            <a:r>
              <a:rPr lang="en-US" altLang="zh-CN"/>
              <a:t>    </a:t>
            </a:r>
            <a:r>
              <a:rPr lang="en-US" altLang="zh-CN" b="1">
                <a:solidFill>
                  <a:srgbClr val="800000"/>
                </a:solidFill>
              </a:rPr>
              <a:t>if</a:t>
            </a:r>
            <a:r>
              <a:rPr lang="en-US" altLang="zh-CN">
                <a:solidFill>
                  <a:srgbClr val="800000"/>
                </a:solidFill>
              </a:rPr>
              <a:t> (T-&gt;</a:t>
            </a:r>
            <a:r>
              <a:rPr lang="en-US" altLang="zh-CN" b="1">
                <a:solidFill>
                  <a:srgbClr val="800000"/>
                </a:solidFill>
              </a:rPr>
              <a:t>l</a:t>
            </a:r>
            <a:r>
              <a:rPr lang="en-US" altLang="zh-CN">
                <a:solidFill>
                  <a:srgbClr val="800000"/>
                </a:solidFill>
              </a:rPr>
              <a:t>child ) </a:t>
            </a:r>
          </a:p>
          <a:p>
            <a:pPr eaLnBrk="1" hangingPunct="1">
              <a:lnSpc>
                <a:spcPct val="120000"/>
              </a:lnSpc>
              <a:defRPr/>
            </a:pPr>
            <a:r>
              <a:rPr lang="en-US" altLang="zh-CN">
                <a:solidFill>
                  <a:srgbClr val="800000"/>
                </a:solidFill>
              </a:rPr>
              <a:t>         </a:t>
            </a:r>
            <a:r>
              <a:rPr lang="en-US" altLang="zh-CN" b="1">
                <a:solidFill>
                  <a:srgbClr val="800000"/>
                </a:solidFill>
              </a:rPr>
              <a:t>newlptr</a:t>
            </a:r>
            <a:r>
              <a:rPr lang="en-US" altLang="zh-CN">
                <a:solidFill>
                  <a:srgbClr val="800000"/>
                </a:solidFill>
              </a:rPr>
              <a:t> =</a:t>
            </a:r>
            <a:r>
              <a:rPr lang="en-US" altLang="zh-CN">
                <a:solidFill>
                  <a:srgbClr val="0000FF"/>
                </a:solidFill>
              </a:rPr>
              <a:t> CopyTree</a:t>
            </a:r>
            <a:r>
              <a:rPr lang="en-US" altLang="zh-CN">
                <a:solidFill>
                  <a:srgbClr val="008080"/>
                </a:solidFill>
              </a:rPr>
              <a:t>(T-&gt;</a:t>
            </a:r>
            <a:r>
              <a:rPr lang="en-US" altLang="zh-CN" b="1">
                <a:solidFill>
                  <a:srgbClr val="008080"/>
                </a:solidFill>
              </a:rPr>
              <a:t>l</a:t>
            </a:r>
            <a:r>
              <a:rPr lang="en-US" altLang="zh-CN">
                <a:solidFill>
                  <a:srgbClr val="008080"/>
                </a:solidFill>
              </a:rPr>
              <a:t>child)</a:t>
            </a:r>
            <a:r>
              <a:rPr lang="en-US" altLang="zh-CN"/>
              <a:t>;//</a:t>
            </a:r>
            <a:r>
              <a:rPr lang="zh-CN" altLang="zh-CN">
                <a:solidFill>
                  <a:srgbClr val="800000"/>
                </a:solidFill>
                <a:ea typeface="楷体_GB2312" charset="0"/>
              </a:rPr>
              <a:t>复制左子树</a:t>
            </a:r>
            <a:endParaRPr lang="zh-CN" altLang="en-US"/>
          </a:p>
          <a:p>
            <a:pPr eaLnBrk="1" hangingPunct="1">
              <a:lnSpc>
                <a:spcPct val="120000"/>
              </a:lnSpc>
              <a:defRPr/>
            </a:pPr>
            <a:r>
              <a:rPr lang="zh-CN" altLang="en-US"/>
              <a:t>    </a:t>
            </a:r>
            <a:r>
              <a:rPr lang="en-US" altLang="zh-CN" b="1">
                <a:solidFill>
                  <a:srgbClr val="800000"/>
                </a:solidFill>
              </a:rPr>
              <a:t>else</a:t>
            </a:r>
            <a:r>
              <a:rPr lang="en-US" altLang="zh-CN">
                <a:solidFill>
                  <a:srgbClr val="800000"/>
                </a:solidFill>
              </a:rPr>
              <a:t>  newlptr = </a:t>
            </a:r>
            <a:r>
              <a:rPr lang="en-US" altLang="zh-CN" b="1">
                <a:solidFill>
                  <a:srgbClr val="800000"/>
                </a:solidFill>
              </a:rPr>
              <a:t>NULL</a:t>
            </a:r>
            <a:r>
              <a:rPr lang="en-US" altLang="zh-CN">
                <a:solidFill>
                  <a:srgbClr val="800000"/>
                </a:solidFill>
              </a:rPr>
              <a:t>;</a:t>
            </a:r>
          </a:p>
          <a:p>
            <a:pPr eaLnBrk="1" hangingPunct="1">
              <a:lnSpc>
                <a:spcPct val="120000"/>
              </a:lnSpc>
              <a:defRPr/>
            </a:pPr>
            <a:r>
              <a:rPr lang="en-US" altLang="zh-CN">
                <a:solidFill>
                  <a:srgbClr val="800000"/>
                </a:solidFill>
              </a:rPr>
              <a:t>    </a:t>
            </a:r>
            <a:r>
              <a:rPr lang="en-US" altLang="zh-CN" b="1">
                <a:solidFill>
                  <a:srgbClr val="800000"/>
                </a:solidFill>
              </a:rPr>
              <a:t>if</a:t>
            </a:r>
            <a:r>
              <a:rPr lang="en-US" altLang="zh-CN">
                <a:solidFill>
                  <a:srgbClr val="800000"/>
                </a:solidFill>
              </a:rPr>
              <a:t> (T-&gt;</a:t>
            </a:r>
            <a:r>
              <a:rPr lang="en-US" altLang="zh-CN" b="1">
                <a:solidFill>
                  <a:srgbClr val="800000"/>
                </a:solidFill>
              </a:rPr>
              <a:t>r</a:t>
            </a:r>
            <a:r>
              <a:rPr lang="en-US" altLang="zh-CN">
                <a:solidFill>
                  <a:srgbClr val="800000"/>
                </a:solidFill>
              </a:rPr>
              <a:t>child ) </a:t>
            </a:r>
          </a:p>
          <a:p>
            <a:pPr eaLnBrk="1" hangingPunct="1">
              <a:lnSpc>
                <a:spcPct val="120000"/>
              </a:lnSpc>
              <a:defRPr/>
            </a:pPr>
            <a:r>
              <a:rPr lang="en-US" altLang="zh-CN">
                <a:solidFill>
                  <a:srgbClr val="800000"/>
                </a:solidFill>
              </a:rPr>
              <a:t>        </a:t>
            </a:r>
            <a:r>
              <a:rPr lang="en-US" altLang="zh-CN" b="1">
                <a:solidFill>
                  <a:srgbClr val="800000"/>
                </a:solidFill>
              </a:rPr>
              <a:t>newrptr </a:t>
            </a:r>
            <a:r>
              <a:rPr lang="en-US" altLang="zh-CN">
                <a:solidFill>
                  <a:srgbClr val="800000"/>
                </a:solidFill>
              </a:rPr>
              <a:t>=</a:t>
            </a:r>
            <a:r>
              <a:rPr lang="en-US" altLang="zh-CN">
                <a:solidFill>
                  <a:srgbClr val="0000FF"/>
                </a:solidFill>
              </a:rPr>
              <a:t> CopyTree</a:t>
            </a:r>
            <a:r>
              <a:rPr lang="en-US" altLang="zh-CN">
                <a:solidFill>
                  <a:srgbClr val="008080"/>
                </a:solidFill>
              </a:rPr>
              <a:t>(T-&gt;</a:t>
            </a:r>
            <a:r>
              <a:rPr lang="en-US" altLang="zh-CN" b="1">
                <a:solidFill>
                  <a:srgbClr val="008080"/>
                </a:solidFill>
              </a:rPr>
              <a:t>r</a:t>
            </a:r>
            <a:r>
              <a:rPr lang="en-US" altLang="zh-CN">
                <a:solidFill>
                  <a:srgbClr val="008080"/>
                </a:solidFill>
              </a:rPr>
              <a:t>child)</a:t>
            </a:r>
            <a:r>
              <a:rPr lang="en-US" altLang="zh-CN"/>
              <a:t>;//</a:t>
            </a:r>
            <a:r>
              <a:rPr lang="zh-CN" altLang="zh-CN">
                <a:solidFill>
                  <a:srgbClr val="800000"/>
                </a:solidFill>
                <a:ea typeface="楷体_GB2312" charset="0"/>
              </a:rPr>
              <a:t>复制右子树</a:t>
            </a:r>
            <a:endParaRPr lang="zh-CN" altLang="en-US"/>
          </a:p>
          <a:p>
            <a:pPr eaLnBrk="1" hangingPunct="1">
              <a:lnSpc>
                <a:spcPct val="120000"/>
              </a:lnSpc>
              <a:defRPr/>
            </a:pPr>
            <a:r>
              <a:rPr lang="zh-CN" altLang="en-US"/>
              <a:t>    </a:t>
            </a:r>
            <a:r>
              <a:rPr lang="en-US" altLang="zh-CN" b="1">
                <a:solidFill>
                  <a:srgbClr val="800000"/>
                </a:solidFill>
              </a:rPr>
              <a:t>else</a:t>
            </a:r>
            <a:r>
              <a:rPr lang="en-US" altLang="zh-CN">
                <a:solidFill>
                  <a:srgbClr val="800000"/>
                </a:solidFill>
              </a:rPr>
              <a:t>  newrptr = </a:t>
            </a:r>
            <a:r>
              <a:rPr lang="en-US" altLang="zh-CN" b="1">
                <a:solidFill>
                  <a:srgbClr val="800000"/>
                </a:solidFill>
              </a:rPr>
              <a:t>NULL</a:t>
            </a:r>
            <a:r>
              <a:rPr lang="en-US" altLang="zh-CN">
                <a:solidFill>
                  <a:srgbClr val="800000"/>
                </a:solidFill>
              </a:rPr>
              <a:t>;</a:t>
            </a:r>
          </a:p>
          <a:p>
            <a:pPr eaLnBrk="1" hangingPunct="1">
              <a:lnSpc>
                <a:spcPct val="120000"/>
              </a:lnSpc>
              <a:defRPr/>
            </a:pPr>
            <a:r>
              <a:rPr lang="en-US" altLang="zh-CN"/>
              <a:t> </a:t>
            </a:r>
            <a:r>
              <a:rPr lang="en-US" altLang="zh-CN">
                <a:solidFill>
                  <a:srgbClr val="FF0000"/>
                </a:solidFill>
              </a:rPr>
              <a:t>   newT = GetTreeNode(T-&gt;data, </a:t>
            </a:r>
            <a:r>
              <a:rPr lang="en-US" altLang="zh-CN" b="1">
                <a:solidFill>
                  <a:srgbClr val="FF0000"/>
                </a:solidFill>
              </a:rPr>
              <a:t>newlptr</a:t>
            </a:r>
            <a:r>
              <a:rPr lang="en-US" altLang="zh-CN">
                <a:solidFill>
                  <a:srgbClr val="FF0000"/>
                </a:solidFill>
              </a:rPr>
              <a:t>,</a:t>
            </a:r>
            <a:r>
              <a:rPr lang="en-US" altLang="zh-CN" b="1">
                <a:solidFill>
                  <a:srgbClr val="FF0000"/>
                </a:solidFill>
              </a:rPr>
              <a:t> newrptr</a:t>
            </a:r>
            <a:r>
              <a:rPr lang="en-US" altLang="zh-CN">
                <a:solidFill>
                  <a:srgbClr val="FF0000"/>
                </a:solidFill>
              </a:rPr>
              <a:t>);</a:t>
            </a:r>
          </a:p>
          <a:p>
            <a:pPr eaLnBrk="1" hangingPunct="1">
              <a:lnSpc>
                <a:spcPct val="120000"/>
              </a:lnSpc>
              <a:defRPr/>
            </a:pPr>
            <a:r>
              <a:rPr lang="en-US" altLang="zh-CN"/>
              <a:t>    </a:t>
            </a:r>
            <a:r>
              <a:rPr lang="en-US" altLang="zh-CN" b="1">
                <a:solidFill>
                  <a:srgbClr val="800000"/>
                </a:solidFill>
              </a:rPr>
              <a:t>return</a:t>
            </a:r>
            <a:r>
              <a:rPr lang="en-US" altLang="zh-CN">
                <a:solidFill>
                  <a:srgbClr val="800000"/>
                </a:solidFill>
              </a:rPr>
              <a:t> newT;</a:t>
            </a:r>
          </a:p>
          <a:p>
            <a:pPr eaLnBrk="1" hangingPunct="1">
              <a:lnSpc>
                <a:spcPct val="120000"/>
              </a:lnSpc>
              <a:defRPr/>
            </a:pPr>
            <a:r>
              <a:rPr lang="en-US" altLang="zh-CN" b="1">
                <a:solidFill>
                  <a:srgbClr val="800000"/>
                </a:solidFill>
              </a:rPr>
              <a:t>} </a:t>
            </a:r>
            <a:r>
              <a:rPr lang="en-US" altLang="zh-CN">
                <a:solidFill>
                  <a:srgbClr val="800000"/>
                </a:solidFill>
              </a:rPr>
              <a:t>// CopyTree</a:t>
            </a:r>
            <a:endParaRPr lang="en-US" altLang="zh-CN" b="1">
              <a:solidFill>
                <a:srgbClr val="800000"/>
              </a:solidFill>
            </a:endParaRPr>
          </a:p>
        </p:txBody>
      </p:sp>
    </p:spTree>
  </p:cSld>
  <p:clrMapOvr>
    <a:masterClrMapping/>
  </p:clrMapOvr>
  <p:transition spd="med">
    <p:pull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Oval 2"/>
          <p:cNvSpPr>
            <a:spLocks noChangeArrowheads="1"/>
          </p:cNvSpPr>
          <p:nvPr/>
        </p:nvSpPr>
        <p:spPr bwMode="auto">
          <a:xfrm>
            <a:off x="2374900" y="27813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224259" name="Oval 3"/>
          <p:cNvSpPr>
            <a:spLocks noChangeArrowheads="1"/>
          </p:cNvSpPr>
          <p:nvPr/>
        </p:nvSpPr>
        <p:spPr bwMode="auto">
          <a:xfrm>
            <a:off x="165100" y="35433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B</a:t>
            </a:r>
            <a:endParaRPr lang="en-US" altLang="zh-CN" sz="2400"/>
          </a:p>
        </p:txBody>
      </p:sp>
      <p:sp>
        <p:nvSpPr>
          <p:cNvPr id="224260" name="Oval 4"/>
          <p:cNvSpPr>
            <a:spLocks noChangeArrowheads="1"/>
          </p:cNvSpPr>
          <p:nvPr/>
        </p:nvSpPr>
        <p:spPr bwMode="auto">
          <a:xfrm>
            <a:off x="1612900" y="43053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C</a:t>
            </a:r>
            <a:endParaRPr lang="en-US" altLang="zh-CN" sz="2400"/>
          </a:p>
        </p:txBody>
      </p:sp>
      <p:sp>
        <p:nvSpPr>
          <p:cNvPr id="224261" name="Oval 5"/>
          <p:cNvSpPr>
            <a:spLocks noChangeArrowheads="1"/>
          </p:cNvSpPr>
          <p:nvPr/>
        </p:nvSpPr>
        <p:spPr bwMode="auto">
          <a:xfrm>
            <a:off x="927100" y="51435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224262" name="Oval 6"/>
          <p:cNvSpPr>
            <a:spLocks noChangeArrowheads="1"/>
          </p:cNvSpPr>
          <p:nvPr/>
        </p:nvSpPr>
        <p:spPr bwMode="auto">
          <a:xfrm>
            <a:off x="3898900" y="35433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E</a:t>
            </a:r>
            <a:endParaRPr lang="en-US" altLang="zh-CN" sz="2400"/>
          </a:p>
        </p:txBody>
      </p:sp>
      <p:sp>
        <p:nvSpPr>
          <p:cNvPr id="224263" name="Oval 7"/>
          <p:cNvSpPr>
            <a:spLocks noChangeArrowheads="1"/>
          </p:cNvSpPr>
          <p:nvPr/>
        </p:nvSpPr>
        <p:spPr bwMode="auto">
          <a:xfrm>
            <a:off x="3213100" y="43053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F</a:t>
            </a:r>
            <a:endParaRPr lang="en-US" altLang="zh-CN" sz="2400"/>
          </a:p>
        </p:txBody>
      </p:sp>
      <p:sp>
        <p:nvSpPr>
          <p:cNvPr id="224264" name="Oval 8"/>
          <p:cNvSpPr>
            <a:spLocks noChangeArrowheads="1"/>
          </p:cNvSpPr>
          <p:nvPr/>
        </p:nvSpPr>
        <p:spPr bwMode="auto">
          <a:xfrm>
            <a:off x="2527300" y="50673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G</a:t>
            </a:r>
            <a:endParaRPr lang="en-US" altLang="zh-CN" sz="2400"/>
          </a:p>
        </p:txBody>
      </p:sp>
      <p:sp>
        <p:nvSpPr>
          <p:cNvPr id="224265" name="Oval 9"/>
          <p:cNvSpPr>
            <a:spLocks noChangeArrowheads="1"/>
          </p:cNvSpPr>
          <p:nvPr/>
        </p:nvSpPr>
        <p:spPr bwMode="auto">
          <a:xfrm>
            <a:off x="1993900" y="59055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H</a:t>
            </a:r>
            <a:endParaRPr lang="en-US" altLang="zh-CN" sz="2400"/>
          </a:p>
        </p:txBody>
      </p:sp>
      <p:sp>
        <p:nvSpPr>
          <p:cNvPr id="224266" name="Oval 10"/>
          <p:cNvSpPr>
            <a:spLocks noChangeArrowheads="1"/>
          </p:cNvSpPr>
          <p:nvPr/>
        </p:nvSpPr>
        <p:spPr bwMode="auto">
          <a:xfrm>
            <a:off x="3060700" y="59055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K</a:t>
            </a:r>
            <a:endParaRPr lang="en-US" altLang="zh-CN" sz="2400"/>
          </a:p>
        </p:txBody>
      </p:sp>
      <p:sp>
        <p:nvSpPr>
          <p:cNvPr id="224267" name="Line 11"/>
          <p:cNvSpPr>
            <a:spLocks noChangeShapeType="1"/>
          </p:cNvSpPr>
          <p:nvPr/>
        </p:nvSpPr>
        <p:spPr bwMode="auto">
          <a:xfrm flipH="1">
            <a:off x="393700" y="3009900"/>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68" name="Line 12"/>
          <p:cNvSpPr>
            <a:spLocks noChangeShapeType="1"/>
          </p:cNvSpPr>
          <p:nvPr/>
        </p:nvSpPr>
        <p:spPr bwMode="auto">
          <a:xfrm>
            <a:off x="622300" y="3695700"/>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69" name="Line 13"/>
          <p:cNvSpPr>
            <a:spLocks noChangeShapeType="1"/>
          </p:cNvSpPr>
          <p:nvPr/>
        </p:nvSpPr>
        <p:spPr bwMode="auto">
          <a:xfrm flipH="1">
            <a:off x="1155700" y="4457700"/>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0" name="Line 14"/>
          <p:cNvSpPr>
            <a:spLocks noChangeShapeType="1"/>
          </p:cNvSpPr>
          <p:nvPr/>
        </p:nvSpPr>
        <p:spPr bwMode="auto">
          <a:xfrm>
            <a:off x="2832100" y="3009900"/>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1" name="Line 15"/>
          <p:cNvSpPr>
            <a:spLocks noChangeShapeType="1"/>
          </p:cNvSpPr>
          <p:nvPr/>
        </p:nvSpPr>
        <p:spPr bwMode="auto">
          <a:xfrm flipH="1">
            <a:off x="3441700" y="3848100"/>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2" name="Line 16"/>
          <p:cNvSpPr>
            <a:spLocks noChangeShapeType="1"/>
          </p:cNvSpPr>
          <p:nvPr/>
        </p:nvSpPr>
        <p:spPr bwMode="auto">
          <a:xfrm flipH="1">
            <a:off x="2755900" y="4457700"/>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3" name="Line 17"/>
          <p:cNvSpPr>
            <a:spLocks noChangeShapeType="1"/>
          </p:cNvSpPr>
          <p:nvPr/>
        </p:nvSpPr>
        <p:spPr bwMode="auto">
          <a:xfrm flipH="1">
            <a:off x="2222500" y="521970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4" name="Line 18"/>
          <p:cNvSpPr>
            <a:spLocks noChangeShapeType="1"/>
          </p:cNvSpPr>
          <p:nvPr/>
        </p:nvSpPr>
        <p:spPr bwMode="auto">
          <a:xfrm>
            <a:off x="2984500" y="521970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5" name="Text Box 19"/>
          <p:cNvSpPr txBox="1">
            <a:spLocks noChangeArrowheads="1"/>
          </p:cNvSpPr>
          <p:nvPr/>
        </p:nvSpPr>
        <p:spPr bwMode="auto">
          <a:xfrm>
            <a:off x="4175125" y="4783138"/>
            <a:ext cx="1082675" cy="550862"/>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D ^</a:t>
            </a:r>
            <a:endParaRPr lang="en-US" altLang="zh-CN" sz="2400"/>
          </a:p>
        </p:txBody>
      </p:sp>
      <p:sp>
        <p:nvSpPr>
          <p:cNvPr id="224276" name="Line 20"/>
          <p:cNvSpPr>
            <a:spLocks noChangeShapeType="1"/>
          </p:cNvSpPr>
          <p:nvPr/>
        </p:nvSpPr>
        <p:spPr bwMode="auto">
          <a:xfrm>
            <a:off x="4495800" y="4792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7" name="Line 21"/>
          <p:cNvSpPr>
            <a:spLocks noChangeShapeType="1"/>
          </p:cNvSpPr>
          <p:nvPr/>
        </p:nvSpPr>
        <p:spPr bwMode="auto">
          <a:xfrm>
            <a:off x="4876800" y="4792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78" name="Text Box 22"/>
          <p:cNvSpPr txBox="1">
            <a:spLocks noChangeArrowheads="1"/>
          </p:cNvSpPr>
          <p:nvPr/>
        </p:nvSpPr>
        <p:spPr bwMode="auto">
          <a:xfrm>
            <a:off x="4937125" y="3589338"/>
            <a:ext cx="1082675" cy="550862"/>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C ^</a:t>
            </a:r>
            <a:endParaRPr lang="en-US" altLang="zh-CN" sz="2400"/>
          </a:p>
        </p:txBody>
      </p:sp>
      <p:sp>
        <p:nvSpPr>
          <p:cNvPr id="224279" name="Line 23"/>
          <p:cNvSpPr>
            <a:spLocks noChangeShapeType="1"/>
          </p:cNvSpPr>
          <p:nvPr/>
        </p:nvSpPr>
        <p:spPr bwMode="auto">
          <a:xfrm>
            <a:off x="5241925" y="35814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0" name="Line 24"/>
          <p:cNvSpPr>
            <a:spLocks noChangeShapeType="1"/>
          </p:cNvSpPr>
          <p:nvPr/>
        </p:nvSpPr>
        <p:spPr bwMode="auto">
          <a:xfrm>
            <a:off x="5638800" y="35988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1" name="Line 25"/>
          <p:cNvSpPr>
            <a:spLocks noChangeShapeType="1"/>
          </p:cNvSpPr>
          <p:nvPr/>
        </p:nvSpPr>
        <p:spPr bwMode="auto">
          <a:xfrm flipH="1">
            <a:off x="4708525" y="3878263"/>
            <a:ext cx="381000" cy="914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2" name="Text Box 26"/>
          <p:cNvSpPr txBox="1">
            <a:spLocks noChangeArrowheads="1"/>
          </p:cNvSpPr>
          <p:nvPr/>
        </p:nvSpPr>
        <p:spPr bwMode="auto">
          <a:xfrm>
            <a:off x="4175125" y="2497138"/>
            <a:ext cx="1082675" cy="550862"/>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chemeClr val="tx2"/>
                </a:solidFill>
              </a:rPr>
              <a:t>^ B      </a:t>
            </a:r>
            <a:endParaRPr lang="en-US" altLang="zh-CN" sz="2400"/>
          </a:p>
        </p:txBody>
      </p:sp>
      <p:sp>
        <p:nvSpPr>
          <p:cNvPr id="224283" name="Line 27"/>
          <p:cNvSpPr>
            <a:spLocks noChangeShapeType="1"/>
          </p:cNvSpPr>
          <p:nvPr/>
        </p:nvSpPr>
        <p:spPr bwMode="auto">
          <a:xfrm>
            <a:off x="4876800" y="2506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4" name="Line 28"/>
          <p:cNvSpPr>
            <a:spLocks noChangeShapeType="1"/>
          </p:cNvSpPr>
          <p:nvPr/>
        </p:nvSpPr>
        <p:spPr bwMode="auto">
          <a:xfrm flipH="1">
            <a:off x="4708525" y="1600200"/>
            <a:ext cx="1920875" cy="906463"/>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5" name="Line 29"/>
          <p:cNvSpPr>
            <a:spLocks noChangeShapeType="1"/>
          </p:cNvSpPr>
          <p:nvPr/>
        </p:nvSpPr>
        <p:spPr bwMode="auto">
          <a:xfrm>
            <a:off x="5013325" y="2674938"/>
            <a:ext cx="381000" cy="91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6" name="Text Box 30"/>
          <p:cNvSpPr txBox="1">
            <a:spLocks noChangeArrowheads="1"/>
          </p:cNvSpPr>
          <p:nvPr/>
        </p:nvSpPr>
        <p:spPr bwMode="auto">
          <a:xfrm>
            <a:off x="5715000" y="5934075"/>
            <a:ext cx="10826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H ^</a:t>
            </a:r>
            <a:endParaRPr lang="en-US" altLang="zh-CN" sz="2400"/>
          </a:p>
        </p:txBody>
      </p:sp>
      <p:sp>
        <p:nvSpPr>
          <p:cNvPr id="224287" name="Line 31"/>
          <p:cNvSpPr>
            <a:spLocks noChangeShapeType="1"/>
          </p:cNvSpPr>
          <p:nvPr/>
        </p:nvSpPr>
        <p:spPr bwMode="auto">
          <a:xfrm>
            <a:off x="6035675" y="59436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8" name="Line 32"/>
          <p:cNvSpPr>
            <a:spLocks noChangeShapeType="1"/>
          </p:cNvSpPr>
          <p:nvPr/>
        </p:nvSpPr>
        <p:spPr bwMode="auto">
          <a:xfrm>
            <a:off x="6416675" y="59436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89" name="Line 33"/>
          <p:cNvSpPr>
            <a:spLocks noChangeShapeType="1"/>
          </p:cNvSpPr>
          <p:nvPr/>
        </p:nvSpPr>
        <p:spPr bwMode="auto">
          <a:xfrm flipH="1">
            <a:off x="6248400" y="5029200"/>
            <a:ext cx="381000" cy="914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0" name="Text Box 34"/>
          <p:cNvSpPr txBox="1">
            <a:spLocks noChangeArrowheads="1"/>
          </p:cNvSpPr>
          <p:nvPr/>
        </p:nvSpPr>
        <p:spPr bwMode="auto">
          <a:xfrm>
            <a:off x="7239000" y="5934075"/>
            <a:ext cx="10826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K ^</a:t>
            </a:r>
            <a:endParaRPr lang="en-US" altLang="zh-CN" sz="2400"/>
          </a:p>
        </p:txBody>
      </p:sp>
      <p:sp>
        <p:nvSpPr>
          <p:cNvPr id="224291" name="Line 35"/>
          <p:cNvSpPr>
            <a:spLocks noChangeShapeType="1"/>
          </p:cNvSpPr>
          <p:nvPr/>
        </p:nvSpPr>
        <p:spPr bwMode="auto">
          <a:xfrm>
            <a:off x="7559675" y="59436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2" name="Line 36"/>
          <p:cNvSpPr>
            <a:spLocks noChangeShapeType="1"/>
          </p:cNvSpPr>
          <p:nvPr/>
        </p:nvSpPr>
        <p:spPr bwMode="auto">
          <a:xfrm>
            <a:off x="7940675" y="59436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3" name="Line 37"/>
          <p:cNvSpPr>
            <a:spLocks noChangeShapeType="1"/>
          </p:cNvSpPr>
          <p:nvPr/>
        </p:nvSpPr>
        <p:spPr bwMode="auto">
          <a:xfrm>
            <a:off x="7391400" y="5029200"/>
            <a:ext cx="381000" cy="914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4" name="Text Box 38"/>
          <p:cNvSpPr txBox="1">
            <a:spLocks noChangeArrowheads="1"/>
          </p:cNvSpPr>
          <p:nvPr/>
        </p:nvSpPr>
        <p:spPr bwMode="auto">
          <a:xfrm>
            <a:off x="6477000" y="4783138"/>
            <a:ext cx="1082675" cy="550862"/>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G  </a:t>
            </a:r>
            <a:endParaRPr lang="en-US" altLang="zh-CN" sz="2400"/>
          </a:p>
        </p:txBody>
      </p:sp>
      <p:sp>
        <p:nvSpPr>
          <p:cNvPr id="224295" name="Line 39"/>
          <p:cNvSpPr>
            <a:spLocks noChangeShapeType="1"/>
          </p:cNvSpPr>
          <p:nvPr/>
        </p:nvSpPr>
        <p:spPr bwMode="auto">
          <a:xfrm>
            <a:off x="6797675" y="4792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6" name="Line 40"/>
          <p:cNvSpPr>
            <a:spLocks noChangeShapeType="1"/>
          </p:cNvSpPr>
          <p:nvPr/>
        </p:nvSpPr>
        <p:spPr bwMode="auto">
          <a:xfrm>
            <a:off x="7178675" y="4792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7" name="Line 41"/>
          <p:cNvSpPr>
            <a:spLocks noChangeShapeType="1"/>
          </p:cNvSpPr>
          <p:nvPr/>
        </p:nvSpPr>
        <p:spPr bwMode="auto">
          <a:xfrm flipH="1">
            <a:off x="7010400" y="3878263"/>
            <a:ext cx="381000" cy="914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298" name="Text Box 42"/>
          <p:cNvSpPr txBox="1">
            <a:spLocks noChangeArrowheads="1"/>
          </p:cNvSpPr>
          <p:nvPr/>
        </p:nvSpPr>
        <p:spPr bwMode="auto">
          <a:xfrm>
            <a:off x="7223125" y="3581400"/>
            <a:ext cx="10826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F ^</a:t>
            </a:r>
            <a:endParaRPr lang="en-US" altLang="zh-CN" sz="2400"/>
          </a:p>
        </p:txBody>
      </p:sp>
      <p:sp>
        <p:nvSpPr>
          <p:cNvPr id="224299" name="Line 43"/>
          <p:cNvSpPr>
            <a:spLocks noChangeShapeType="1"/>
          </p:cNvSpPr>
          <p:nvPr/>
        </p:nvSpPr>
        <p:spPr bwMode="auto">
          <a:xfrm>
            <a:off x="7543800" y="3590925"/>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0" name="Line 44"/>
          <p:cNvSpPr>
            <a:spLocks noChangeShapeType="1"/>
          </p:cNvSpPr>
          <p:nvPr/>
        </p:nvSpPr>
        <p:spPr bwMode="auto">
          <a:xfrm>
            <a:off x="7924800" y="3590925"/>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1" name="Line 45"/>
          <p:cNvSpPr>
            <a:spLocks noChangeShapeType="1"/>
          </p:cNvSpPr>
          <p:nvPr/>
        </p:nvSpPr>
        <p:spPr bwMode="auto">
          <a:xfrm flipH="1">
            <a:off x="7756525" y="2676525"/>
            <a:ext cx="381000" cy="914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2" name="Text Box 46"/>
          <p:cNvSpPr txBox="1">
            <a:spLocks noChangeArrowheads="1"/>
          </p:cNvSpPr>
          <p:nvPr/>
        </p:nvSpPr>
        <p:spPr bwMode="auto">
          <a:xfrm>
            <a:off x="8001000" y="2497138"/>
            <a:ext cx="1082675" cy="550862"/>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E ^ </a:t>
            </a:r>
          </a:p>
        </p:txBody>
      </p:sp>
      <p:sp>
        <p:nvSpPr>
          <p:cNvPr id="224303" name="Line 47"/>
          <p:cNvSpPr>
            <a:spLocks noChangeShapeType="1"/>
          </p:cNvSpPr>
          <p:nvPr/>
        </p:nvSpPr>
        <p:spPr bwMode="auto">
          <a:xfrm>
            <a:off x="8321675" y="2506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4" name="Line 48"/>
          <p:cNvSpPr>
            <a:spLocks noChangeShapeType="1"/>
          </p:cNvSpPr>
          <p:nvPr/>
        </p:nvSpPr>
        <p:spPr bwMode="auto">
          <a:xfrm>
            <a:off x="8702675" y="2506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5" name="Line 49"/>
          <p:cNvSpPr>
            <a:spLocks noChangeShapeType="1"/>
          </p:cNvSpPr>
          <p:nvPr/>
        </p:nvSpPr>
        <p:spPr bwMode="auto">
          <a:xfrm>
            <a:off x="7391400" y="1600200"/>
            <a:ext cx="1143000" cy="906463"/>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6" name="Text Box 50"/>
          <p:cNvSpPr txBox="1">
            <a:spLocks noChangeArrowheads="1"/>
          </p:cNvSpPr>
          <p:nvPr/>
        </p:nvSpPr>
        <p:spPr bwMode="auto">
          <a:xfrm>
            <a:off x="6477000" y="1354138"/>
            <a:ext cx="1082675" cy="550862"/>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t>A</a:t>
            </a:r>
            <a:endParaRPr lang="en-US" altLang="zh-CN" sz="2400"/>
          </a:p>
        </p:txBody>
      </p:sp>
      <p:sp>
        <p:nvSpPr>
          <p:cNvPr id="224307" name="Line 51"/>
          <p:cNvSpPr>
            <a:spLocks noChangeShapeType="1"/>
          </p:cNvSpPr>
          <p:nvPr/>
        </p:nvSpPr>
        <p:spPr bwMode="auto">
          <a:xfrm>
            <a:off x="6797675" y="1363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8" name="Line 52"/>
          <p:cNvSpPr>
            <a:spLocks noChangeShapeType="1"/>
          </p:cNvSpPr>
          <p:nvPr/>
        </p:nvSpPr>
        <p:spPr bwMode="auto">
          <a:xfrm>
            <a:off x="7178675" y="1363663"/>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09" name="Line 53"/>
          <p:cNvSpPr>
            <a:spLocks noChangeShapeType="1"/>
          </p:cNvSpPr>
          <p:nvPr/>
        </p:nvSpPr>
        <p:spPr bwMode="auto">
          <a:xfrm>
            <a:off x="6516688" y="692150"/>
            <a:ext cx="493712" cy="671513"/>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10" name="Text Box 54"/>
          <p:cNvSpPr txBox="1">
            <a:spLocks noChangeArrowheads="1"/>
          </p:cNvSpPr>
          <p:nvPr/>
        </p:nvSpPr>
        <p:spPr bwMode="auto">
          <a:xfrm>
            <a:off x="525463" y="620713"/>
            <a:ext cx="3902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993366"/>
                </a:solidFill>
                <a:latin typeface="楷体_GB2312" charset="0"/>
                <a:ea typeface="楷体_GB2312" charset="0"/>
              </a:rPr>
              <a:t>例如：下列二叉树的复制过程如下：</a:t>
            </a:r>
            <a:endParaRPr lang="zh-CN" altLang="en-US"/>
          </a:p>
        </p:txBody>
      </p:sp>
      <p:sp>
        <p:nvSpPr>
          <p:cNvPr id="224311" name="Line 55"/>
          <p:cNvSpPr>
            <a:spLocks noChangeShapeType="1"/>
          </p:cNvSpPr>
          <p:nvPr/>
        </p:nvSpPr>
        <p:spPr bwMode="auto">
          <a:xfrm>
            <a:off x="4495800" y="2514600"/>
            <a:ext cx="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4312" name="Text Box 56"/>
          <p:cNvSpPr txBox="1">
            <a:spLocks noChangeArrowheads="1"/>
          </p:cNvSpPr>
          <p:nvPr/>
        </p:nvSpPr>
        <p:spPr bwMode="auto">
          <a:xfrm>
            <a:off x="5407025" y="376238"/>
            <a:ext cx="99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a:solidFill>
                  <a:srgbClr val="FF3300"/>
                </a:solidFill>
              </a:rPr>
              <a:t>newT</a:t>
            </a:r>
            <a:endParaRPr lang="en-US" altLang="zh-CN"/>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24281"/>
                                        </p:tgtEl>
                                        <p:attrNameLst>
                                          <p:attrName>style.visibility</p:attrName>
                                        </p:attrNameLst>
                                      </p:cBhvr>
                                      <p:to>
                                        <p:strVal val="visible"/>
                                      </p:to>
                                    </p:set>
                                    <p:anim calcmode="lin" valueType="num">
                                      <p:cBhvr>
                                        <p:cTn id="7" dur="500" fill="hold"/>
                                        <p:tgtEl>
                                          <p:spTgt spid="224281"/>
                                        </p:tgtEl>
                                        <p:attrNameLst>
                                          <p:attrName>ppt_x</p:attrName>
                                        </p:attrNameLst>
                                      </p:cBhvr>
                                      <p:tavLst>
                                        <p:tav tm="0">
                                          <p:val>
                                            <p:strVal val="#ppt_x"/>
                                          </p:val>
                                        </p:tav>
                                        <p:tav tm="100000">
                                          <p:val>
                                            <p:strVal val="#ppt_x"/>
                                          </p:val>
                                        </p:tav>
                                      </p:tavLst>
                                    </p:anim>
                                    <p:anim calcmode="lin" valueType="num">
                                      <p:cBhvr>
                                        <p:cTn id="8" dur="500" fill="hold"/>
                                        <p:tgtEl>
                                          <p:spTgt spid="224281"/>
                                        </p:tgtEl>
                                        <p:attrNameLst>
                                          <p:attrName>ppt_y</p:attrName>
                                        </p:attrNameLst>
                                      </p:cBhvr>
                                      <p:tavLst>
                                        <p:tav tm="0">
                                          <p:val>
                                            <p:strVal val="#ppt_y-#ppt_h/2"/>
                                          </p:val>
                                        </p:tav>
                                        <p:tav tm="100000">
                                          <p:val>
                                            <p:strVal val="#ppt_y"/>
                                          </p:val>
                                        </p:tav>
                                      </p:tavLst>
                                    </p:anim>
                                    <p:anim calcmode="lin" valueType="num">
                                      <p:cBhvr>
                                        <p:cTn id="9" dur="500" fill="hold"/>
                                        <p:tgtEl>
                                          <p:spTgt spid="224281"/>
                                        </p:tgtEl>
                                        <p:attrNameLst>
                                          <p:attrName>ppt_w</p:attrName>
                                        </p:attrNameLst>
                                      </p:cBhvr>
                                      <p:tavLst>
                                        <p:tav tm="0">
                                          <p:val>
                                            <p:strVal val="#ppt_w"/>
                                          </p:val>
                                        </p:tav>
                                        <p:tav tm="100000">
                                          <p:val>
                                            <p:strVal val="#ppt_w"/>
                                          </p:val>
                                        </p:tav>
                                      </p:tavLst>
                                    </p:anim>
                                    <p:anim calcmode="lin" valueType="num">
                                      <p:cBhvr>
                                        <p:cTn id="10" dur="500" fill="hold"/>
                                        <p:tgtEl>
                                          <p:spTgt spid="22428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224275"/>
                                        </p:tgtEl>
                                        <p:attrNameLst>
                                          <p:attrName>style.visibility</p:attrName>
                                        </p:attrNameLst>
                                      </p:cBhvr>
                                      <p:to>
                                        <p:strVal val="visible"/>
                                      </p:to>
                                    </p:set>
                                    <p:animEffect transition="in" filter="slide(fromLeft)">
                                      <p:cBhvr>
                                        <p:cTn id="14" dur="500"/>
                                        <p:tgtEl>
                                          <p:spTgt spid="224275"/>
                                        </p:tgtEl>
                                      </p:cBhvr>
                                    </p:animEffect>
                                  </p:childTnLst>
                                </p:cTn>
                              </p:par>
                            </p:childTnLst>
                          </p:cTn>
                        </p:par>
                        <p:par>
                          <p:cTn id="15" fill="hold" nodeType="afterGroup">
                            <p:stCondLst>
                              <p:cond delay="1000"/>
                            </p:stCondLst>
                            <p:childTnLst>
                              <p:par>
                                <p:cTn id="16" presetID="17" presetClass="entr" presetSubtype="1" fill="hold" nodeType="afterEffect">
                                  <p:stCondLst>
                                    <p:cond delay="0"/>
                                  </p:stCondLst>
                                  <p:childTnLst>
                                    <p:set>
                                      <p:cBhvr>
                                        <p:cTn id="17" dur="1" fill="hold">
                                          <p:stCondLst>
                                            <p:cond delay="0"/>
                                          </p:stCondLst>
                                        </p:cTn>
                                        <p:tgtEl>
                                          <p:spTgt spid="224276"/>
                                        </p:tgtEl>
                                        <p:attrNameLst>
                                          <p:attrName>style.visibility</p:attrName>
                                        </p:attrNameLst>
                                      </p:cBhvr>
                                      <p:to>
                                        <p:strVal val="visible"/>
                                      </p:to>
                                    </p:set>
                                    <p:anim calcmode="lin" valueType="num">
                                      <p:cBhvr>
                                        <p:cTn id="18" dur="500" fill="hold"/>
                                        <p:tgtEl>
                                          <p:spTgt spid="224276"/>
                                        </p:tgtEl>
                                        <p:attrNameLst>
                                          <p:attrName>ppt_x</p:attrName>
                                        </p:attrNameLst>
                                      </p:cBhvr>
                                      <p:tavLst>
                                        <p:tav tm="0">
                                          <p:val>
                                            <p:strVal val="#ppt_x"/>
                                          </p:val>
                                        </p:tav>
                                        <p:tav tm="100000">
                                          <p:val>
                                            <p:strVal val="#ppt_x"/>
                                          </p:val>
                                        </p:tav>
                                      </p:tavLst>
                                    </p:anim>
                                    <p:anim calcmode="lin" valueType="num">
                                      <p:cBhvr>
                                        <p:cTn id="19" dur="500" fill="hold"/>
                                        <p:tgtEl>
                                          <p:spTgt spid="224276"/>
                                        </p:tgtEl>
                                        <p:attrNameLst>
                                          <p:attrName>ppt_y</p:attrName>
                                        </p:attrNameLst>
                                      </p:cBhvr>
                                      <p:tavLst>
                                        <p:tav tm="0">
                                          <p:val>
                                            <p:strVal val="#ppt_y-#ppt_h/2"/>
                                          </p:val>
                                        </p:tav>
                                        <p:tav tm="100000">
                                          <p:val>
                                            <p:strVal val="#ppt_y"/>
                                          </p:val>
                                        </p:tav>
                                      </p:tavLst>
                                    </p:anim>
                                    <p:anim calcmode="lin" valueType="num">
                                      <p:cBhvr>
                                        <p:cTn id="20" dur="500" fill="hold"/>
                                        <p:tgtEl>
                                          <p:spTgt spid="224276"/>
                                        </p:tgtEl>
                                        <p:attrNameLst>
                                          <p:attrName>ppt_w</p:attrName>
                                        </p:attrNameLst>
                                      </p:cBhvr>
                                      <p:tavLst>
                                        <p:tav tm="0">
                                          <p:val>
                                            <p:strVal val="#ppt_w"/>
                                          </p:val>
                                        </p:tav>
                                        <p:tav tm="100000">
                                          <p:val>
                                            <p:strVal val="#ppt_w"/>
                                          </p:val>
                                        </p:tav>
                                      </p:tavLst>
                                    </p:anim>
                                    <p:anim calcmode="lin" valueType="num">
                                      <p:cBhvr>
                                        <p:cTn id="21" dur="500" fill="hold"/>
                                        <p:tgtEl>
                                          <p:spTgt spid="224276"/>
                                        </p:tgtEl>
                                        <p:attrNameLst>
                                          <p:attrName>ppt_h</p:attrName>
                                        </p:attrNameLst>
                                      </p:cBhvr>
                                      <p:tavLst>
                                        <p:tav tm="0">
                                          <p:val>
                                            <p:fltVal val="0"/>
                                          </p:val>
                                        </p:tav>
                                        <p:tav tm="100000">
                                          <p:val>
                                            <p:strVal val="#ppt_h"/>
                                          </p:val>
                                        </p:tav>
                                      </p:tavLst>
                                    </p:anim>
                                  </p:childTnLst>
                                </p:cTn>
                              </p:par>
                            </p:childTnLst>
                          </p:cTn>
                        </p:par>
                        <p:par>
                          <p:cTn id="22" fill="hold" nodeType="afterGroup">
                            <p:stCondLst>
                              <p:cond delay="1500"/>
                            </p:stCondLst>
                            <p:childTnLst>
                              <p:par>
                                <p:cTn id="23" presetID="17" presetClass="entr" presetSubtype="1" fill="hold" nodeType="afterEffect">
                                  <p:stCondLst>
                                    <p:cond delay="0"/>
                                  </p:stCondLst>
                                  <p:childTnLst>
                                    <p:set>
                                      <p:cBhvr>
                                        <p:cTn id="24" dur="1" fill="hold">
                                          <p:stCondLst>
                                            <p:cond delay="0"/>
                                          </p:stCondLst>
                                        </p:cTn>
                                        <p:tgtEl>
                                          <p:spTgt spid="224277"/>
                                        </p:tgtEl>
                                        <p:attrNameLst>
                                          <p:attrName>style.visibility</p:attrName>
                                        </p:attrNameLst>
                                      </p:cBhvr>
                                      <p:to>
                                        <p:strVal val="visible"/>
                                      </p:to>
                                    </p:set>
                                    <p:anim calcmode="lin" valueType="num">
                                      <p:cBhvr>
                                        <p:cTn id="25" dur="500" fill="hold"/>
                                        <p:tgtEl>
                                          <p:spTgt spid="224277"/>
                                        </p:tgtEl>
                                        <p:attrNameLst>
                                          <p:attrName>ppt_x</p:attrName>
                                        </p:attrNameLst>
                                      </p:cBhvr>
                                      <p:tavLst>
                                        <p:tav tm="0">
                                          <p:val>
                                            <p:strVal val="#ppt_x"/>
                                          </p:val>
                                        </p:tav>
                                        <p:tav tm="100000">
                                          <p:val>
                                            <p:strVal val="#ppt_x"/>
                                          </p:val>
                                        </p:tav>
                                      </p:tavLst>
                                    </p:anim>
                                    <p:anim calcmode="lin" valueType="num">
                                      <p:cBhvr>
                                        <p:cTn id="26" dur="500" fill="hold"/>
                                        <p:tgtEl>
                                          <p:spTgt spid="224277"/>
                                        </p:tgtEl>
                                        <p:attrNameLst>
                                          <p:attrName>ppt_y</p:attrName>
                                        </p:attrNameLst>
                                      </p:cBhvr>
                                      <p:tavLst>
                                        <p:tav tm="0">
                                          <p:val>
                                            <p:strVal val="#ppt_y-#ppt_h/2"/>
                                          </p:val>
                                        </p:tav>
                                        <p:tav tm="100000">
                                          <p:val>
                                            <p:strVal val="#ppt_y"/>
                                          </p:val>
                                        </p:tav>
                                      </p:tavLst>
                                    </p:anim>
                                    <p:anim calcmode="lin" valueType="num">
                                      <p:cBhvr>
                                        <p:cTn id="27" dur="500" fill="hold"/>
                                        <p:tgtEl>
                                          <p:spTgt spid="224277"/>
                                        </p:tgtEl>
                                        <p:attrNameLst>
                                          <p:attrName>ppt_w</p:attrName>
                                        </p:attrNameLst>
                                      </p:cBhvr>
                                      <p:tavLst>
                                        <p:tav tm="0">
                                          <p:val>
                                            <p:strVal val="#ppt_w"/>
                                          </p:val>
                                        </p:tav>
                                        <p:tav tm="100000">
                                          <p:val>
                                            <p:strVal val="#ppt_w"/>
                                          </p:val>
                                        </p:tav>
                                      </p:tavLst>
                                    </p:anim>
                                    <p:anim calcmode="lin" valueType="num">
                                      <p:cBhvr>
                                        <p:cTn id="28" dur="500" fill="hold"/>
                                        <p:tgtEl>
                                          <p:spTgt spid="22427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224285"/>
                                        </p:tgtEl>
                                        <p:attrNameLst>
                                          <p:attrName>style.visibility</p:attrName>
                                        </p:attrNameLst>
                                      </p:cBhvr>
                                      <p:to>
                                        <p:strVal val="visible"/>
                                      </p:to>
                                    </p:set>
                                    <p:anim calcmode="lin" valueType="num">
                                      <p:cBhvr>
                                        <p:cTn id="33" dur="500" fill="hold"/>
                                        <p:tgtEl>
                                          <p:spTgt spid="224285"/>
                                        </p:tgtEl>
                                        <p:attrNameLst>
                                          <p:attrName>ppt_x</p:attrName>
                                        </p:attrNameLst>
                                      </p:cBhvr>
                                      <p:tavLst>
                                        <p:tav tm="0">
                                          <p:val>
                                            <p:strVal val="#ppt_x"/>
                                          </p:val>
                                        </p:tav>
                                        <p:tav tm="100000">
                                          <p:val>
                                            <p:strVal val="#ppt_x"/>
                                          </p:val>
                                        </p:tav>
                                      </p:tavLst>
                                    </p:anim>
                                    <p:anim calcmode="lin" valueType="num">
                                      <p:cBhvr>
                                        <p:cTn id="34" dur="500" fill="hold"/>
                                        <p:tgtEl>
                                          <p:spTgt spid="224285"/>
                                        </p:tgtEl>
                                        <p:attrNameLst>
                                          <p:attrName>ppt_y</p:attrName>
                                        </p:attrNameLst>
                                      </p:cBhvr>
                                      <p:tavLst>
                                        <p:tav tm="0">
                                          <p:val>
                                            <p:strVal val="#ppt_y-#ppt_h/2"/>
                                          </p:val>
                                        </p:tav>
                                        <p:tav tm="100000">
                                          <p:val>
                                            <p:strVal val="#ppt_y"/>
                                          </p:val>
                                        </p:tav>
                                      </p:tavLst>
                                    </p:anim>
                                    <p:anim calcmode="lin" valueType="num">
                                      <p:cBhvr>
                                        <p:cTn id="35" dur="500" fill="hold"/>
                                        <p:tgtEl>
                                          <p:spTgt spid="224285"/>
                                        </p:tgtEl>
                                        <p:attrNameLst>
                                          <p:attrName>ppt_w</p:attrName>
                                        </p:attrNameLst>
                                      </p:cBhvr>
                                      <p:tavLst>
                                        <p:tav tm="0">
                                          <p:val>
                                            <p:strVal val="#ppt_w"/>
                                          </p:val>
                                        </p:tav>
                                        <p:tav tm="100000">
                                          <p:val>
                                            <p:strVal val="#ppt_w"/>
                                          </p:val>
                                        </p:tav>
                                      </p:tavLst>
                                    </p:anim>
                                    <p:anim calcmode="lin" valueType="num">
                                      <p:cBhvr>
                                        <p:cTn id="36" dur="500" fill="hold"/>
                                        <p:tgtEl>
                                          <p:spTgt spid="224285"/>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24278"/>
                                        </p:tgtEl>
                                        <p:attrNameLst>
                                          <p:attrName>style.visibility</p:attrName>
                                        </p:attrNameLst>
                                      </p:cBhvr>
                                      <p:to>
                                        <p:strVal val="visible"/>
                                      </p:to>
                                    </p:set>
                                    <p:animEffect transition="in" filter="wipe(left)">
                                      <p:cBhvr>
                                        <p:cTn id="40" dur="500"/>
                                        <p:tgtEl>
                                          <p:spTgt spid="224278"/>
                                        </p:tgtEl>
                                      </p:cBhvr>
                                    </p:animEffect>
                                  </p:childTnLst>
                                </p:cTn>
                              </p:par>
                            </p:childTnLst>
                          </p:cTn>
                        </p:par>
                        <p:par>
                          <p:cTn id="41" fill="hold" nodeType="afterGroup">
                            <p:stCondLst>
                              <p:cond delay="1000"/>
                            </p:stCondLst>
                            <p:childTnLst>
                              <p:par>
                                <p:cTn id="42" presetID="17" presetClass="entr" presetSubtype="1" fill="hold" nodeType="afterEffect">
                                  <p:stCondLst>
                                    <p:cond delay="0"/>
                                  </p:stCondLst>
                                  <p:childTnLst>
                                    <p:set>
                                      <p:cBhvr>
                                        <p:cTn id="43" dur="1" fill="hold">
                                          <p:stCondLst>
                                            <p:cond delay="0"/>
                                          </p:stCondLst>
                                        </p:cTn>
                                        <p:tgtEl>
                                          <p:spTgt spid="224279"/>
                                        </p:tgtEl>
                                        <p:attrNameLst>
                                          <p:attrName>style.visibility</p:attrName>
                                        </p:attrNameLst>
                                      </p:cBhvr>
                                      <p:to>
                                        <p:strVal val="visible"/>
                                      </p:to>
                                    </p:set>
                                    <p:anim calcmode="lin" valueType="num">
                                      <p:cBhvr>
                                        <p:cTn id="44" dur="500" fill="hold"/>
                                        <p:tgtEl>
                                          <p:spTgt spid="224279"/>
                                        </p:tgtEl>
                                        <p:attrNameLst>
                                          <p:attrName>ppt_x</p:attrName>
                                        </p:attrNameLst>
                                      </p:cBhvr>
                                      <p:tavLst>
                                        <p:tav tm="0">
                                          <p:val>
                                            <p:strVal val="#ppt_x"/>
                                          </p:val>
                                        </p:tav>
                                        <p:tav tm="100000">
                                          <p:val>
                                            <p:strVal val="#ppt_x"/>
                                          </p:val>
                                        </p:tav>
                                      </p:tavLst>
                                    </p:anim>
                                    <p:anim calcmode="lin" valueType="num">
                                      <p:cBhvr>
                                        <p:cTn id="45" dur="500" fill="hold"/>
                                        <p:tgtEl>
                                          <p:spTgt spid="224279"/>
                                        </p:tgtEl>
                                        <p:attrNameLst>
                                          <p:attrName>ppt_y</p:attrName>
                                        </p:attrNameLst>
                                      </p:cBhvr>
                                      <p:tavLst>
                                        <p:tav tm="0">
                                          <p:val>
                                            <p:strVal val="#ppt_y-#ppt_h/2"/>
                                          </p:val>
                                        </p:tav>
                                        <p:tav tm="100000">
                                          <p:val>
                                            <p:strVal val="#ppt_y"/>
                                          </p:val>
                                        </p:tav>
                                      </p:tavLst>
                                    </p:anim>
                                    <p:anim calcmode="lin" valueType="num">
                                      <p:cBhvr>
                                        <p:cTn id="46" dur="500" fill="hold"/>
                                        <p:tgtEl>
                                          <p:spTgt spid="224279"/>
                                        </p:tgtEl>
                                        <p:attrNameLst>
                                          <p:attrName>ppt_w</p:attrName>
                                        </p:attrNameLst>
                                      </p:cBhvr>
                                      <p:tavLst>
                                        <p:tav tm="0">
                                          <p:val>
                                            <p:strVal val="#ppt_w"/>
                                          </p:val>
                                        </p:tav>
                                        <p:tav tm="100000">
                                          <p:val>
                                            <p:strVal val="#ppt_w"/>
                                          </p:val>
                                        </p:tav>
                                      </p:tavLst>
                                    </p:anim>
                                    <p:anim calcmode="lin" valueType="num">
                                      <p:cBhvr>
                                        <p:cTn id="47" dur="500" fill="hold"/>
                                        <p:tgtEl>
                                          <p:spTgt spid="224279"/>
                                        </p:tgtEl>
                                        <p:attrNameLst>
                                          <p:attrName>ppt_h</p:attrName>
                                        </p:attrNameLst>
                                      </p:cBhvr>
                                      <p:tavLst>
                                        <p:tav tm="0">
                                          <p:val>
                                            <p:fltVal val="0"/>
                                          </p:val>
                                        </p:tav>
                                        <p:tav tm="100000">
                                          <p:val>
                                            <p:strVal val="#ppt_h"/>
                                          </p:val>
                                        </p:tav>
                                      </p:tavLst>
                                    </p:anim>
                                  </p:childTnLst>
                                </p:cTn>
                              </p:par>
                            </p:childTnLst>
                          </p:cTn>
                        </p:par>
                        <p:par>
                          <p:cTn id="48" fill="hold" nodeType="afterGroup">
                            <p:stCondLst>
                              <p:cond delay="1500"/>
                            </p:stCondLst>
                            <p:childTnLst>
                              <p:par>
                                <p:cTn id="49" presetID="17" presetClass="entr" presetSubtype="1" fill="hold" nodeType="afterEffect">
                                  <p:stCondLst>
                                    <p:cond delay="0"/>
                                  </p:stCondLst>
                                  <p:childTnLst>
                                    <p:set>
                                      <p:cBhvr>
                                        <p:cTn id="50" dur="1" fill="hold">
                                          <p:stCondLst>
                                            <p:cond delay="0"/>
                                          </p:stCondLst>
                                        </p:cTn>
                                        <p:tgtEl>
                                          <p:spTgt spid="224280"/>
                                        </p:tgtEl>
                                        <p:attrNameLst>
                                          <p:attrName>style.visibility</p:attrName>
                                        </p:attrNameLst>
                                      </p:cBhvr>
                                      <p:to>
                                        <p:strVal val="visible"/>
                                      </p:to>
                                    </p:set>
                                    <p:anim calcmode="lin" valueType="num">
                                      <p:cBhvr>
                                        <p:cTn id="51" dur="500" fill="hold"/>
                                        <p:tgtEl>
                                          <p:spTgt spid="224280"/>
                                        </p:tgtEl>
                                        <p:attrNameLst>
                                          <p:attrName>ppt_x</p:attrName>
                                        </p:attrNameLst>
                                      </p:cBhvr>
                                      <p:tavLst>
                                        <p:tav tm="0">
                                          <p:val>
                                            <p:strVal val="#ppt_x"/>
                                          </p:val>
                                        </p:tav>
                                        <p:tav tm="100000">
                                          <p:val>
                                            <p:strVal val="#ppt_x"/>
                                          </p:val>
                                        </p:tav>
                                      </p:tavLst>
                                    </p:anim>
                                    <p:anim calcmode="lin" valueType="num">
                                      <p:cBhvr>
                                        <p:cTn id="52" dur="500" fill="hold"/>
                                        <p:tgtEl>
                                          <p:spTgt spid="224280"/>
                                        </p:tgtEl>
                                        <p:attrNameLst>
                                          <p:attrName>ppt_y</p:attrName>
                                        </p:attrNameLst>
                                      </p:cBhvr>
                                      <p:tavLst>
                                        <p:tav tm="0">
                                          <p:val>
                                            <p:strVal val="#ppt_y-#ppt_h/2"/>
                                          </p:val>
                                        </p:tav>
                                        <p:tav tm="100000">
                                          <p:val>
                                            <p:strVal val="#ppt_y"/>
                                          </p:val>
                                        </p:tav>
                                      </p:tavLst>
                                    </p:anim>
                                    <p:anim calcmode="lin" valueType="num">
                                      <p:cBhvr>
                                        <p:cTn id="53" dur="500" fill="hold"/>
                                        <p:tgtEl>
                                          <p:spTgt spid="224280"/>
                                        </p:tgtEl>
                                        <p:attrNameLst>
                                          <p:attrName>ppt_w</p:attrName>
                                        </p:attrNameLst>
                                      </p:cBhvr>
                                      <p:tavLst>
                                        <p:tav tm="0">
                                          <p:val>
                                            <p:strVal val="#ppt_w"/>
                                          </p:val>
                                        </p:tav>
                                        <p:tav tm="100000">
                                          <p:val>
                                            <p:strVal val="#ppt_w"/>
                                          </p:val>
                                        </p:tav>
                                      </p:tavLst>
                                    </p:anim>
                                    <p:anim calcmode="lin" valueType="num">
                                      <p:cBhvr>
                                        <p:cTn id="54" dur="500" fill="hold"/>
                                        <p:tgtEl>
                                          <p:spTgt spid="224280"/>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224284"/>
                                        </p:tgtEl>
                                        <p:attrNameLst>
                                          <p:attrName>style.visibility</p:attrName>
                                        </p:attrNameLst>
                                      </p:cBhvr>
                                      <p:to>
                                        <p:strVal val="visible"/>
                                      </p:to>
                                    </p:set>
                                    <p:anim calcmode="lin" valueType="num">
                                      <p:cBhvr>
                                        <p:cTn id="59" dur="500" fill="hold"/>
                                        <p:tgtEl>
                                          <p:spTgt spid="224284"/>
                                        </p:tgtEl>
                                        <p:attrNameLst>
                                          <p:attrName>ppt_x</p:attrName>
                                        </p:attrNameLst>
                                      </p:cBhvr>
                                      <p:tavLst>
                                        <p:tav tm="0">
                                          <p:val>
                                            <p:strVal val="#ppt_x"/>
                                          </p:val>
                                        </p:tav>
                                        <p:tav tm="100000">
                                          <p:val>
                                            <p:strVal val="#ppt_x"/>
                                          </p:val>
                                        </p:tav>
                                      </p:tavLst>
                                    </p:anim>
                                    <p:anim calcmode="lin" valueType="num">
                                      <p:cBhvr>
                                        <p:cTn id="60" dur="500" fill="hold"/>
                                        <p:tgtEl>
                                          <p:spTgt spid="224284"/>
                                        </p:tgtEl>
                                        <p:attrNameLst>
                                          <p:attrName>ppt_y</p:attrName>
                                        </p:attrNameLst>
                                      </p:cBhvr>
                                      <p:tavLst>
                                        <p:tav tm="0">
                                          <p:val>
                                            <p:strVal val="#ppt_y-#ppt_h/2"/>
                                          </p:val>
                                        </p:tav>
                                        <p:tav tm="100000">
                                          <p:val>
                                            <p:strVal val="#ppt_y"/>
                                          </p:val>
                                        </p:tav>
                                      </p:tavLst>
                                    </p:anim>
                                    <p:anim calcmode="lin" valueType="num">
                                      <p:cBhvr>
                                        <p:cTn id="61" dur="500" fill="hold"/>
                                        <p:tgtEl>
                                          <p:spTgt spid="224284"/>
                                        </p:tgtEl>
                                        <p:attrNameLst>
                                          <p:attrName>ppt_w</p:attrName>
                                        </p:attrNameLst>
                                      </p:cBhvr>
                                      <p:tavLst>
                                        <p:tav tm="0">
                                          <p:val>
                                            <p:strVal val="#ppt_w"/>
                                          </p:val>
                                        </p:tav>
                                        <p:tav tm="100000">
                                          <p:val>
                                            <p:strVal val="#ppt_w"/>
                                          </p:val>
                                        </p:tav>
                                      </p:tavLst>
                                    </p:anim>
                                    <p:anim calcmode="lin" valueType="num">
                                      <p:cBhvr>
                                        <p:cTn id="62" dur="500" fill="hold"/>
                                        <p:tgtEl>
                                          <p:spTgt spid="224284"/>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24282"/>
                                        </p:tgtEl>
                                        <p:attrNameLst>
                                          <p:attrName>style.visibility</p:attrName>
                                        </p:attrNameLst>
                                      </p:cBhvr>
                                      <p:to>
                                        <p:strVal val="visible"/>
                                      </p:to>
                                    </p:set>
                                    <p:animEffect transition="in" filter="wipe(left)">
                                      <p:cBhvr>
                                        <p:cTn id="66" dur="500"/>
                                        <p:tgtEl>
                                          <p:spTgt spid="224282"/>
                                        </p:tgtEl>
                                      </p:cBhvr>
                                    </p:animEffect>
                                  </p:childTnLst>
                                </p:cTn>
                              </p:par>
                            </p:childTnLst>
                          </p:cTn>
                        </p:par>
                        <p:par>
                          <p:cTn id="67" fill="hold" nodeType="afterGroup">
                            <p:stCondLst>
                              <p:cond delay="1000"/>
                            </p:stCondLst>
                            <p:childTnLst>
                              <p:par>
                                <p:cTn id="68" presetID="17" presetClass="entr" presetSubtype="1" fill="hold" nodeType="afterEffect">
                                  <p:stCondLst>
                                    <p:cond delay="0"/>
                                  </p:stCondLst>
                                  <p:childTnLst>
                                    <p:set>
                                      <p:cBhvr>
                                        <p:cTn id="69" dur="1" fill="hold">
                                          <p:stCondLst>
                                            <p:cond delay="0"/>
                                          </p:stCondLst>
                                        </p:cTn>
                                        <p:tgtEl>
                                          <p:spTgt spid="224311"/>
                                        </p:tgtEl>
                                        <p:attrNameLst>
                                          <p:attrName>style.visibility</p:attrName>
                                        </p:attrNameLst>
                                      </p:cBhvr>
                                      <p:to>
                                        <p:strVal val="visible"/>
                                      </p:to>
                                    </p:set>
                                    <p:anim calcmode="lin" valueType="num">
                                      <p:cBhvr>
                                        <p:cTn id="70" dur="500" fill="hold"/>
                                        <p:tgtEl>
                                          <p:spTgt spid="224311"/>
                                        </p:tgtEl>
                                        <p:attrNameLst>
                                          <p:attrName>ppt_x</p:attrName>
                                        </p:attrNameLst>
                                      </p:cBhvr>
                                      <p:tavLst>
                                        <p:tav tm="0">
                                          <p:val>
                                            <p:strVal val="#ppt_x"/>
                                          </p:val>
                                        </p:tav>
                                        <p:tav tm="100000">
                                          <p:val>
                                            <p:strVal val="#ppt_x"/>
                                          </p:val>
                                        </p:tav>
                                      </p:tavLst>
                                    </p:anim>
                                    <p:anim calcmode="lin" valueType="num">
                                      <p:cBhvr>
                                        <p:cTn id="71" dur="500" fill="hold"/>
                                        <p:tgtEl>
                                          <p:spTgt spid="224311"/>
                                        </p:tgtEl>
                                        <p:attrNameLst>
                                          <p:attrName>ppt_y</p:attrName>
                                        </p:attrNameLst>
                                      </p:cBhvr>
                                      <p:tavLst>
                                        <p:tav tm="0">
                                          <p:val>
                                            <p:strVal val="#ppt_y-#ppt_h/2"/>
                                          </p:val>
                                        </p:tav>
                                        <p:tav tm="100000">
                                          <p:val>
                                            <p:strVal val="#ppt_y"/>
                                          </p:val>
                                        </p:tav>
                                      </p:tavLst>
                                    </p:anim>
                                    <p:anim calcmode="lin" valueType="num">
                                      <p:cBhvr>
                                        <p:cTn id="72" dur="500" fill="hold"/>
                                        <p:tgtEl>
                                          <p:spTgt spid="224311"/>
                                        </p:tgtEl>
                                        <p:attrNameLst>
                                          <p:attrName>ppt_w</p:attrName>
                                        </p:attrNameLst>
                                      </p:cBhvr>
                                      <p:tavLst>
                                        <p:tav tm="0">
                                          <p:val>
                                            <p:strVal val="#ppt_w"/>
                                          </p:val>
                                        </p:tav>
                                        <p:tav tm="100000">
                                          <p:val>
                                            <p:strVal val="#ppt_w"/>
                                          </p:val>
                                        </p:tav>
                                      </p:tavLst>
                                    </p:anim>
                                    <p:anim calcmode="lin" valueType="num">
                                      <p:cBhvr>
                                        <p:cTn id="73" dur="500" fill="hold"/>
                                        <p:tgtEl>
                                          <p:spTgt spid="224311"/>
                                        </p:tgtEl>
                                        <p:attrNameLst>
                                          <p:attrName>ppt_h</p:attrName>
                                        </p:attrNameLst>
                                      </p:cBhvr>
                                      <p:tavLst>
                                        <p:tav tm="0">
                                          <p:val>
                                            <p:fltVal val="0"/>
                                          </p:val>
                                        </p:tav>
                                        <p:tav tm="100000">
                                          <p:val>
                                            <p:strVal val="#ppt_h"/>
                                          </p:val>
                                        </p:tav>
                                      </p:tavLst>
                                    </p:anim>
                                  </p:childTnLst>
                                </p:cTn>
                              </p:par>
                            </p:childTnLst>
                          </p:cTn>
                        </p:par>
                        <p:par>
                          <p:cTn id="74" fill="hold" nodeType="afterGroup">
                            <p:stCondLst>
                              <p:cond delay="1500"/>
                            </p:stCondLst>
                            <p:childTnLst>
                              <p:par>
                                <p:cTn id="75" presetID="17" presetClass="entr" presetSubtype="1" fill="hold" nodeType="afterEffect">
                                  <p:stCondLst>
                                    <p:cond delay="0"/>
                                  </p:stCondLst>
                                  <p:childTnLst>
                                    <p:set>
                                      <p:cBhvr>
                                        <p:cTn id="76" dur="1" fill="hold">
                                          <p:stCondLst>
                                            <p:cond delay="0"/>
                                          </p:stCondLst>
                                        </p:cTn>
                                        <p:tgtEl>
                                          <p:spTgt spid="224283"/>
                                        </p:tgtEl>
                                        <p:attrNameLst>
                                          <p:attrName>style.visibility</p:attrName>
                                        </p:attrNameLst>
                                      </p:cBhvr>
                                      <p:to>
                                        <p:strVal val="visible"/>
                                      </p:to>
                                    </p:set>
                                    <p:anim calcmode="lin" valueType="num">
                                      <p:cBhvr>
                                        <p:cTn id="77" dur="500" fill="hold"/>
                                        <p:tgtEl>
                                          <p:spTgt spid="224283"/>
                                        </p:tgtEl>
                                        <p:attrNameLst>
                                          <p:attrName>ppt_x</p:attrName>
                                        </p:attrNameLst>
                                      </p:cBhvr>
                                      <p:tavLst>
                                        <p:tav tm="0">
                                          <p:val>
                                            <p:strVal val="#ppt_x"/>
                                          </p:val>
                                        </p:tav>
                                        <p:tav tm="100000">
                                          <p:val>
                                            <p:strVal val="#ppt_x"/>
                                          </p:val>
                                        </p:tav>
                                      </p:tavLst>
                                    </p:anim>
                                    <p:anim calcmode="lin" valueType="num">
                                      <p:cBhvr>
                                        <p:cTn id="78" dur="500" fill="hold"/>
                                        <p:tgtEl>
                                          <p:spTgt spid="224283"/>
                                        </p:tgtEl>
                                        <p:attrNameLst>
                                          <p:attrName>ppt_y</p:attrName>
                                        </p:attrNameLst>
                                      </p:cBhvr>
                                      <p:tavLst>
                                        <p:tav tm="0">
                                          <p:val>
                                            <p:strVal val="#ppt_y-#ppt_h/2"/>
                                          </p:val>
                                        </p:tav>
                                        <p:tav tm="100000">
                                          <p:val>
                                            <p:strVal val="#ppt_y"/>
                                          </p:val>
                                        </p:tav>
                                      </p:tavLst>
                                    </p:anim>
                                    <p:anim calcmode="lin" valueType="num">
                                      <p:cBhvr>
                                        <p:cTn id="79" dur="500" fill="hold"/>
                                        <p:tgtEl>
                                          <p:spTgt spid="224283"/>
                                        </p:tgtEl>
                                        <p:attrNameLst>
                                          <p:attrName>ppt_w</p:attrName>
                                        </p:attrNameLst>
                                      </p:cBhvr>
                                      <p:tavLst>
                                        <p:tav tm="0">
                                          <p:val>
                                            <p:strVal val="#ppt_w"/>
                                          </p:val>
                                        </p:tav>
                                        <p:tav tm="100000">
                                          <p:val>
                                            <p:strVal val="#ppt_w"/>
                                          </p:val>
                                        </p:tav>
                                      </p:tavLst>
                                    </p:anim>
                                    <p:anim calcmode="lin" valueType="num">
                                      <p:cBhvr>
                                        <p:cTn id="80" dur="500" fill="hold"/>
                                        <p:tgtEl>
                                          <p:spTgt spid="224283"/>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1" fill="hold" nodeType="clickEffect">
                                  <p:stCondLst>
                                    <p:cond delay="0"/>
                                  </p:stCondLst>
                                  <p:childTnLst>
                                    <p:set>
                                      <p:cBhvr>
                                        <p:cTn id="84" dur="1" fill="hold">
                                          <p:stCondLst>
                                            <p:cond delay="0"/>
                                          </p:stCondLst>
                                        </p:cTn>
                                        <p:tgtEl>
                                          <p:spTgt spid="224289"/>
                                        </p:tgtEl>
                                        <p:attrNameLst>
                                          <p:attrName>style.visibility</p:attrName>
                                        </p:attrNameLst>
                                      </p:cBhvr>
                                      <p:to>
                                        <p:strVal val="visible"/>
                                      </p:to>
                                    </p:set>
                                    <p:anim calcmode="lin" valueType="num">
                                      <p:cBhvr>
                                        <p:cTn id="85" dur="500" fill="hold"/>
                                        <p:tgtEl>
                                          <p:spTgt spid="224289"/>
                                        </p:tgtEl>
                                        <p:attrNameLst>
                                          <p:attrName>ppt_x</p:attrName>
                                        </p:attrNameLst>
                                      </p:cBhvr>
                                      <p:tavLst>
                                        <p:tav tm="0">
                                          <p:val>
                                            <p:strVal val="#ppt_x"/>
                                          </p:val>
                                        </p:tav>
                                        <p:tav tm="100000">
                                          <p:val>
                                            <p:strVal val="#ppt_x"/>
                                          </p:val>
                                        </p:tav>
                                      </p:tavLst>
                                    </p:anim>
                                    <p:anim calcmode="lin" valueType="num">
                                      <p:cBhvr>
                                        <p:cTn id="86" dur="500" fill="hold"/>
                                        <p:tgtEl>
                                          <p:spTgt spid="224289"/>
                                        </p:tgtEl>
                                        <p:attrNameLst>
                                          <p:attrName>ppt_y</p:attrName>
                                        </p:attrNameLst>
                                      </p:cBhvr>
                                      <p:tavLst>
                                        <p:tav tm="0">
                                          <p:val>
                                            <p:strVal val="#ppt_y-#ppt_h/2"/>
                                          </p:val>
                                        </p:tav>
                                        <p:tav tm="100000">
                                          <p:val>
                                            <p:strVal val="#ppt_y"/>
                                          </p:val>
                                        </p:tav>
                                      </p:tavLst>
                                    </p:anim>
                                    <p:anim calcmode="lin" valueType="num">
                                      <p:cBhvr>
                                        <p:cTn id="87" dur="500" fill="hold"/>
                                        <p:tgtEl>
                                          <p:spTgt spid="224289"/>
                                        </p:tgtEl>
                                        <p:attrNameLst>
                                          <p:attrName>ppt_w</p:attrName>
                                        </p:attrNameLst>
                                      </p:cBhvr>
                                      <p:tavLst>
                                        <p:tav tm="0">
                                          <p:val>
                                            <p:strVal val="#ppt_w"/>
                                          </p:val>
                                        </p:tav>
                                        <p:tav tm="100000">
                                          <p:val>
                                            <p:strVal val="#ppt_w"/>
                                          </p:val>
                                        </p:tav>
                                      </p:tavLst>
                                    </p:anim>
                                    <p:anim calcmode="lin" valueType="num">
                                      <p:cBhvr>
                                        <p:cTn id="88" dur="500" fill="hold"/>
                                        <p:tgtEl>
                                          <p:spTgt spid="224289"/>
                                        </p:tgtEl>
                                        <p:attrNameLst>
                                          <p:attrName>ppt_h</p:attrName>
                                        </p:attrNameLst>
                                      </p:cBhvr>
                                      <p:tavLst>
                                        <p:tav tm="0">
                                          <p:val>
                                            <p:fltVal val="0"/>
                                          </p:val>
                                        </p:tav>
                                        <p:tav tm="100000">
                                          <p:val>
                                            <p:strVal val="#ppt_h"/>
                                          </p:val>
                                        </p:tav>
                                      </p:tavLst>
                                    </p:anim>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224286"/>
                                        </p:tgtEl>
                                        <p:attrNameLst>
                                          <p:attrName>style.visibility</p:attrName>
                                        </p:attrNameLst>
                                      </p:cBhvr>
                                      <p:to>
                                        <p:strVal val="visible"/>
                                      </p:to>
                                    </p:set>
                                    <p:animEffect transition="in" filter="wipe(left)">
                                      <p:cBhvr>
                                        <p:cTn id="92" dur="500"/>
                                        <p:tgtEl>
                                          <p:spTgt spid="224286"/>
                                        </p:tgtEl>
                                      </p:cBhvr>
                                    </p:animEffect>
                                  </p:childTnLst>
                                </p:cTn>
                              </p:par>
                            </p:childTnLst>
                          </p:cTn>
                        </p:par>
                        <p:par>
                          <p:cTn id="93" fill="hold" nodeType="afterGroup">
                            <p:stCondLst>
                              <p:cond delay="1000"/>
                            </p:stCondLst>
                            <p:childTnLst>
                              <p:par>
                                <p:cTn id="94" presetID="17" presetClass="entr" presetSubtype="1" fill="hold" nodeType="afterEffect">
                                  <p:stCondLst>
                                    <p:cond delay="0"/>
                                  </p:stCondLst>
                                  <p:childTnLst>
                                    <p:set>
                                      <p:cBhvr>
                                        <p:cTn id="95" dur="1" fill="hold">
                                          <p:stCondLst>
                                            <p:cond delay="0"/>
                                          </p:stCondLst>
                                        </p:cTn>
                                        <p:tgtEl>
                                          <p:spTgt spid="224287"/>
                                        </p:tgtEl>
                                        <p:attrNameLst>
                                          <p:attrName>style.visibility</p:attrName>
                                        </p:attrNameLst>
                                      </p:cBhvr>
                                      <p:to>
                                        <p:strVal val="visible"/>
                                      </p:to>
                                    </p:set>
                                    <p:anim calcmode="lin" valueType="num">
                                      <p:cBhvr>
                                        <p:cTn id="96" dur="500" fill="hold"/>
                                        <p:tgtEl>
                                          <p:spTgt spid="224287"/>
                                        </p:tgtEl>
                                        <p:attrNameLst>
                                          <p:attrName>ppt_x</p:attrName>
                                        </p:attrNameLst>
                                      </p:cBhvr>
                                      <p:tavLst>
                                        <p:tav tm="0">
                                          <p:val>
                                            <p:strVal val="#ppt_x"/>
                                          </p:val>
                                        </p:tav>
                                        <p:tav tm="100000">
                                          <p:val>
                                            <p:strVal val="#ppt_x"/>
                                          </p:val>
                                        </p:tav>
                                      </p:tavLst>
                                    </p:anim>
                                    <p:anim calcmode="lin" valueType="num">
                                      <p:cBhvr>
                                        <p:cTn id="97" dur="500" fill="hold"/>
                                        <p:tgtEl>
                                          <p:spTgt spid="224287"/>
                                        </p:tgtEl>
                                        <p:attrNameLst>
                                          <p:attrName>ppt_y</p:attrName>
                                        </p:attrNameLst>
                                      </p:cBhvr>
                                      <p:tavLst>
                                        <p:tav tm="0">
                                          <p:val>
                                            <p:strVal val="#ppt_y-#ppt_h/2"/>
                                          </p:val>
                                        </p:tav>
                                        <p:tav tm="100000">
                                          <p:val>
                                            <p:strVal val="#ppt_y"/>
                                          </p:val>
                                        </p:tav>
                                      </p:tavLst>
                                    </p:anim>
                                    <p:anim calcmode="lin" valueType="num">
                                      <p:cBhvr>
                                        <p:cTn id="98" dur="500" fill="hold"/>
                                        <p:tgtEl>
                                          <p:spTgt spid="224287"/>
                                        </p:tgtEl>
                                        <p:attrNameLst>
                                          <p:attrName>ppt_w</p:attrName>
                                        </p:attrNameLst>
                                      </p:cBhvr>
                                      <p:tavLst>
                                        <p:tav tm="0">
                                          <p:val>
                                            <p:strVal val="#ppt_w"/>
                                          </p:val>
                                        </p:tav>
                                        <p:tav tm="100000">
                                          <p:val>
                                            <p:strVal val="#ppt_w"/>
                                          </p:val>
                                        </p:tav>
                                      </p:tavLst>
                                    </p:anim>
                                    <p:anim calcmode="lin" valueType="num">
                                      <p:cBhvr>
                                        <p:cTn id="99" dur="500" fill="hold"/>
                                        <p:tgtEl>
                                          <p:spTgt spid="224287"/>
                                        </p:tgtEl>
                                        <p:attrNameLst>
                                          <p:attrName>ppt_h</p:attrName>
                                        </p:attrNameLst>
                                      </p:cBhvr>
                                      <p:tavLst>
                                        <p:tav tm="0">
                                          <p:val>
                                            <p:fltVal val="0"/>
                                          </p:val>
                                        </p:tav>
                                        <p:tav tm="100000">
                                          <p:val>
                                            <p:strVal val="#ppt_h"/>
                                          </p:val>
                                        </p:tav>
                                      </p:tavLst>
                                    </p:anim>
                                  </p:childTnLst>
                                </p:cTn>
                              </p:par>
                            </p:childTnLst>
                          </p:cTn>
                        </p:par>
                        <p:par>
                          <p:cTn id="100" fill="hold" nodeType="afterGroup">
                            <p:stCondLst>
                              <p:cond delay="1500"/>
                            </p:stCondLst>
                            <p:childTnLst>
                              <p:par>
                                <p:cTn id="101" presetID="17" presetClass="entr" presetSubtype="1" fill="hold" nodeType="afterEffect">
                                  <p:stCondLst>
                                    <p:cond delay="0"/>
                                  </p:stCondLst>
                                  <p:childTnLst>
                                    <p:set>
                                      <p:cBhvr>
                                        <p:cTn id="102" dur="1" fill="hold">
                                          <p:stCondLst>
                                            <p:cond delay="0"/>
                                          </p:stCondLst>
                                        </p:cTn>
                                        <p:tgtEl>
                                          <p:spTgt spid="224288"/>
                                        </p:tgtEl>
                                        <p:attrNameLst>
                                          <p:attrName>style.visibility</p:attrName>
                                        </p:attrNameLst>
                                      </p:cBhvr>
                                      <p:to>
                                        <p:strVal val="visible"/>
                                      </p:to>
                                    </p:set>
                                    <p:anim calcmode="lin" valueType="num">
                                      <p:cBhvr>
                                        <p:cTn id="103" dur="500" fill="hold"/>
                                        <p:tgtEl>
                                          <p:spTgt spid="224288"/>
                                        </p:tgtEl>
                                        <p:attrNameLst>
                                          <p:attrName>ppt_x</p:attrName>
                                        </p:attrNameLst>
                                      </p:cBhvr>
                                      <p:tavLst>
                                        <p:tav tm="0">
                                          <p:val>
                                            <p:strVal val="#ppt_x"/>
                                          </p:val>
                                        </p:tav>
                                        <p:tav tm="100000">
                                          <p:val>
                                            <p:strVal val="#ppt_x"/>
                                          </p:val>
                                        </p:tav>
                                      </p:tavLst>
                                    </p:anim>
                                    <p:anim calcmode="lin" valueType="num">
                                      <p:cBhvr>
                                        <p:cTn id="104" dur="500" fill="hold"/>
                                        <p:tgtEl>
                                          <p:spTgt spid="224288"/>
                                        </p:tgtEl>
                                        <p:attrNameLst>
                                          <p:attrName>ppt_y</p:attrName>
                                        </p:attrNameLst>
                                      </p:cBhvr>
                                      <p:tavLst>
                                        <p:tav tm="0">
                                          <p:val>
                                            <p:strVal val="#ppt_y-#ppt_h/2"/>
                                          </p:val>
                                        </p:tav>
                                        <p:tav tm="100000">
                                          <p:val>
                                            <p:strVal val="#ppt_y"/>
                                          </p:val>
                                        </p:tav>
                                      </p:tavLst>
                                    </p:anim>
                                    <p:anim calcmode="lin" valueType="num">
                                      <p:cBhvr>
                                        <p:cTn id="105" dur="500" fill="hold"/>
                                        <p:tgtEl>
                                          <p:spTgt spid="224288"/>
                                        </p:tgtEl>
                                        <p:attrNameLst>
                                          <p:attrName>ppt_w</p:attrName>
                                        </p:attrNameLst>
                                      </p:cBhvr>
                                      <p:tavLst>
                                        <p:tav tm="0">
                                          <p:val>
                                            <p:strVal val="#ppt_w"/>
                                          </p:val>
                                        </p:tav>
                                        <p:tav tm="100000">
                                          <p:val>
                                            <p:strVal val="#ppt_w"/>
                                          </p:val>
                                        </p:tav>
                                      </p:tavLst>
                                    </p:anim>
                                    <p:anim calcmode="lin" valueType="num">
                                      <p:cBhvr>
                                        <p:cTn id="106" dur="500" fill="hold"/>
                                        <p:tgtEl>
                                          <p:spTgt spid="224288"/>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1" fill="hold" nodeType="clickEffect">
                                  <p:stCondLst>
                                    <p:cond delay="0"/>
                                  </p:stCondLst>
                                  <p:childTnLst>
                                    <p:set>
                                      <p:cBhvr>
                                        <p:cTn id="110" dur="1" fill="hold">
                                          <p:stCondLst>
                                            <p:cond delay="0"/>
                                          </p:stCondLst>
                                        </p:cTn>
                                        <p:tgtEl>
                                          <p:spTgt spid="224293"/>
                                        </p:tgtEl>
                                        <p:attrNameLst>
                                          <p:attrName>style.visibility</p:attrName>
                                        </p:attrNameLst>
                                      </p:cBhvr>
                                      <p:to>
                                        <p:strVal val="visible"/>
                                      </p:to>
                                    </p:set>
                                    <p:anim calcmode="lin" valueType="num">
                                      <p:cBhvr>
                                        <p:cTn id="111" dur="500" fill="hold"/>
                                        <p:tgtEl>
                                          <p:spTgt spid="224293"/>
                                        </p:tgtEl>
                                        <p:attrNameLst>
                                          <p:attrName>ppt_x</p:attrName>
                                        </p:attrNameLst>
                                      </p:cBhvr>
                                      <p:tavLst>
                                        <p:tav tm="0">
                                          <p:val>
                                            <p:strVal val="#ppt_x"/>
                                          </p:val>
                                        </p:tav>
                                        <p:tav tm="100000">
                                          <p:val>
                                            <p:strVal val="#ppt_x"/>
                                          </p:val>
                                        </p:tav>
                                      </p:tavLst>
                                    </p:anim>
                                    <p:anim calcmode="lin" valueType="num">
                                      <p:cBhvr>
                                        <p:cTn id="112" dur="500" fill="hold"/>
                                        <p:tgtEl>
                                          <p:spTgt spid="224293"/>
                                        </p:tgtEl>
                                        <p:attrNameLst>
                                          <p:attrName>ppt_y</p:attrName>
                                        </p:attrNameLst>
                                      </p:cBhvr>
                                      <p:tavLst>
                                        <p:tav tm="0">
                                          <p:val>
                                            <p:strVal val="#ppt_y-#ppt_h/2"/>
                                          </p:val>
                                        </p:tav>
                                        <p:tav tm="100000">
                                          <p:val>
                                            <p:strVal val="#ppt_y"/>
                                          </p:val>
                                        </p:tav>
                                      </p:tavLst>
                                    </p:anim>
                                    <p:anim calcmode="lin" valueType="num">
                                      <p:cBhvr>
                                        <p:cTn id="113" dur="500" fill="hold"/>
                                        <p:tgtEl>
                                          <p:spTgt spid="224293"/>
                                        </p:tgtEl>
                                        <p:attrNameLst>
                                          <p:attrName>ppt_w</p:attrName>
                                        </p:attrNameLst>
                                      </p:cBhvr>
                                      <p:tavLst>
                                        <p:tav tm="0">
                                          <p:val>
                                            <p:strVal val="#ppt_w"/>
                                          </p:val>
                                        </p:tav>
                                        <p:tav tm="100000">
                                          <p:val>
                                            <p:strVal val="#ppt_w"/>
                                          </p:val>
                                        </p:tav>
                                      </p:tavLst>
                                    </p:anim>
                                    <p:anim calcmode="lin" valueType="num">
                                      <p:cBhvr>
                                        <p:cTn id="114" dur="500" fill="hold"/>
                                        <p:tgtEl>
                                          <p:spTgt spid="224293"/>
                                        </p:tgtEl>
                                        <p:attrNameLst>
                                          <p:attrName>ppt_h</p:attrName>
                                        </p:attrNameLst>
                                      </p:cBhvr>
                                      <p:tavLst>
                                        <p:tav tm="0">
                                          <p:val>
                                            <p:fltVal val="0"/>
                                          </p:val>
                                        </p:tav>
                                        <p:tav tm="100000">
                                          <p:val>
                                            <p:strVal val="#ppt_h"/>
                                          </p:val>
                                        </p:tav>
                                      </p:tavLst>
                                    </p:anim>
                                  </p:childTnLst>
                                </p:cTn>
                              </p:par>
                            </p:childTnLst>
                          </p:cTn>
                        </p:par>
                        <p:par>
                          <p:cTn id="115" fill="hold" nodeType="afterGroup">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224290"/>
                                        </p:tgtEl>
                                        <p:attrNameLst>
                                          <p:attrName>style.visibility</p:attrName>
                                        </p:attrNameLst>
                                      </p:cBhvr>
                                      <p:to>
                                        <p:strVal val="visible"/>
                                      </p:to>
                                    </p:set>
                                    <p:animEffect transition="in" filter="wipe(left)">
                                      <p:cBhvr>
                                        <p:cTn id="118" dur="500"/>
                                        <p:tgtEl>
                                          <p:spTgt spid="224290"/>
                                        </p:tgtEl>
                                      </p:cBhvr>
                                    </p:animEffect>
                                  </p:childTnLst>
                                </p:cTn>
                              </p:par>
                            </p:childTnLst>
                          </p:cTn>
                        </p:par>
                        <p:par>
                          <p:cTn id="119" fill="hold" nodeType="afterGroup">
                            <p:stCondLst>
                              <p:cond delay="1000"/>
                            </p:stCondLst>
                            <p:childTnLst>
                              <p:par>
                                <p:cTn id="120" presetID="17" presetClass="entr" presetSubtype="1" fill="hold" nodeType="afterEffect">
                                  <p:stCondLst>
                                    <p:cond delay="0"/>
                                  </p:stCondLst>
                                  <p:childTnLst>
                                    <p:set>
                                      <p:cBhvr>
                                        <p:cTn id="121" dur="1" fill="hold">
                                          <p:stCondLst>
                                            <p:cond delay="0"/>
                                          </p:stCondLst>
                                        </p:cTn>
                                        <p:tgtEl>
                                          <p:spTgt spid="224291"/>
                                        </p:tgtEl>
                                        <p:attrNameLst>
                                          <p:attrName>style.visibility</p:attrName>
                                        </p:attrNameLst>
                                      </p:cBhvr>
                                      <p:to>
                                        <p:strVal val="visible"/>
                                      </p:to>
                                    </p:set>
                                    <p:anim calcmode="lin" valueType="num">
                                      <p:cBhvr>
                                        <p:cTn id="122" dur="500" fill="hold"/>
                                        <p:tgtEl>
                                          <p:spTgt spid="224291"/>
                                        </p:tgtEl>
                                        <p:attrNameLst>
                                          <p:attrName>ppt_x</p:attrName>
                                        </p:attrNameLst>
                                      </p:cBhvr>
                                      <p:tavLst>
                                        <p:tav tm="0">
                                          <p:val>
                                            <p:strVal val="#ppt_x"/>
                                          </p:val>
                                        </p:tav>
                                        <p:tav tm="100000">
                                          <p:val>
                                            <p:strVal val="#ppt_x"/>
                                          </p:val>
                                        </p:tav>
                                      </p:tavLst>
                                    </p:anim>
                                    <p:anim calcmode="lin" valueType="num">
                                      <p:cBhvr>
                                        <p:cTn id="123" dur="500" fill="hold"/>
                                        <p:tgtEl>
                                          <p:spTgt spid="224291"/>
                                        </p:tgtEl>
                                        <p:attrNameLst>
                                          <p:attrName>ppt_y</p:attrName>
                                        </p:attrNameLst>
                                      </p:cBhvr>
                                      <p:tavLst>
                                        <p:tav tm="0">
                                          <p:val>
                                            <p:strVal val="#ppt_y-#ppt_h/2"/>
                                          </p:val>
                                        </p:tav>
                                        <p:tav tm="100000">
                                          <p:val>
                                            <p:strVal val="#ppt_y"/>
                                          </p:val>
                                        </p:tav>
                                      </p:tavLst>
                                    </p:anim>
                                    <p:anim calcmode="lin" valueType="num">
                                      <p:cBhvr>
                                        <p:cTn id="124" dur="500" fill="hold"/>
                                        <p:tgtEl>
                                          <p:spTgt spid="224291"/>
                                        </p:tgtEl>
                                        <p:attrNameLst>
                                          <p:attrName>ppt_w</p:attrName>
                                        </p:attrNameLst>
                                      </p:cBhvr>
                                      <p:tavLst>
                                        <p:tav tm="0">
                                          <p:val>
                                            <p:strVal val="#ppt_w"/>
                                          </p:val>
                                        </p:tav>
                                        <p:tav tm="100000">
                                          <p:val>
                                            <p:strVal val="#ppt_w"/>
                                          </p:val>
                                        </p:tav>
                                      </p:tavLst>
                                    </p:anim>
                                    <p:anim calcmode="lin" valueType="num">
                                      <p:cBhvr>
                                        <p:cTn id="125" dur="500" fill="hold"/>
                                        <p:tgtEl>
                                          <p:spTgt spid="224291"/>
                                        </p:tgtEl>
                                        <p:attrNameLst>
                                          <p:attrName>ppt_h</p:attrName>
                                        </p:attrNameLst>
                                      </p:cBhvr>
                                      <p:tavLst>
                                        <p:tav tm="0">
                                          <p:val>
                                            <p:fltVal val="0"/>
                                          </p:val>
                                        </p:tav>
                                        <p:tav tm="100000">
                                          <p:val>
                                            <p:strVal val="#ppt_h"/>
                                          </p:val>
                                        </p:tav>
                                      </p:tavLst>
                                    </p:anim>
                                  </p:childTnLst>
                                </p:cTn>
                              </p:par>
                            </p:childTnLst>
                          </p:cTn>
                        </p:par>
                        <p:par>
                          <p:cTn id="126" fill="hold" nodeType="afterGroup">
                            <p:stCondLst>
                              <p:cond delay="1500"/>
                            </p:stCondLst>
                            <p:childTnLst>
                              <p:par>
                                <p:cTn id="127" presetID="17" presetClass="entr" presetSubtype="1" fill="hold" nodeType="afterEffect">
                                  <p:stCondLst>
                                    <p:cond delay="0"/>
                                  </p:stCondLst>
                                  <p:childTnLst>
                                    <p:set>
                                      <p:cBhvr>
                                        <p:cTn id="128" dur="1" fill="hold">
                                          <p:stCondLst>
                                            <p:cond delay="0"/>
                                          </p:stCondLst>
                                        </p:cTn>
                                        <p:tgtEl>
                                          <p:spTgt spid="224292"/>
                                        </p:tgtEl>
                                        <p:attrNameLst>
                                          <p:attrName>style.visibility</p:attrName>
                                        </p:attrNameLst>
                                      </p:cBhvr>
                                      <p:to>
                                        <p:strVal val="visible"/>
                                      </p:to>
                                    </p:set>
                                    <p:anim calcmode="lin" valueType="num">
                                      <p:cBhvr>
                                        <p:cTn id="129" dur="500" fill="hold"/>
                                        <p:tgtEl>
                                          <p:spTgt spid="224292"/>
                                        </p:tgtEl>
                                        <p:attrNameLst>
                                          <p:attrName>ppt_x</p:attrName>
                                        </p:attrNameLst>
                                      </p:cBhvr>
                                      <p:tavLst>
                                        <p:tav tm="0">
                                          <p:val>
                                            <p:strVal val="#ppt_x"/>
                                          </p:val>
                                        </p:tav>
                                        <p:tav tm="100000">
                                          <p:val>
                                            <p:strVal val="#ppt_x"/>
                                          </p:val>
                                        </p:tav>
                                      </p:tavLst>
                                    </p:anim>
                                    <p:anim calcmode="lin" valueType="num">
                                      <p:cBhvr>
                                        <p:cTn id="130" dur="500" fill="hold"/>
                                        <p:tgtEl>
                                          <p:spTgt spid="224292"/>
                                        </p:tgtEl>
                                        <p:attrNameLst>
                                          <p:attrName>ppt_y</p:attrName>
                                        </p:attrNameLst>
                                      </p:cBhvr>
                                      <p:tavLst>
                                        <p:tav tm="0">
                                          <p:val>
                                            <p:strVal val="#ppt_y-#ppt_h/2"/>
                                          </p:val>
                                        </p:tav>
                                        <p:tav tm="100000">
                                          <p:val>
                                            <p:strVal val="#ppt_y"/>
                                          </p:val>
                                        </p:tav>
                                      </p:tavLst>
                                    </p:anim>
                                    <p:anim calcmode="lin" valueType="num">
                                      <p:cBhvr>
                                        <p:cTn id="131" dur="500" fill="hold"/>
                                        <p:tgtEl>
                                          <p:spTgt spid="224292"/>
                                        </p:tgtEl>
                                        <p:attrNameLst>
                                          <p:attrName>ppt_w</p:attrName>
                                        </p:attrNameLst>
                                      </p:cBhvr>
                                      <p:tavLst>
                                        <p:tav tm="0">
                                          <p:val>
                                            <p:strVal val="#ppt_w"/>
                                          </p:val>
                                        </p:tav>
                                        <p:tav tm="100000">
                                          <p:val>
                                            <p:strVal val="#ppt_w"/>
                                          </p:val>
                                        </p:tav>
                                      </p:tavLst>
                                    </p:anim>
                                    <p:anim calcmode="lin" valueType="num">
                                      <p:cBhvr>
                                        <p:cTn id="132" dur="500" fill="hold"/>
                                        <p:tgtEl>
                                          <p:spTgt spid="224292"/>
                                        </p:tgtEl>
                                        <p:attrNameLst>
                                          <p:attrName>ppt_h</p:attrName>
                                        </p:attrNameLst>
                                      </p:cBhvr>
                                      <p:tavLst>
                                        <p:tav tm="0">
                                          <p:val>
                                            <p:fltVal val="0"/>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7" presetClass="entr" presetSubtype="1" fill="hold" nodeType="clickEffect">
                                  <p:stCondLst>
                                    <p:cond delay="0"/>
                                  </p:stCondLst>
                                  <p:childTnLst>
                                    <p:set>
                                      <p:cBhvr>
                                        <p:cTn id="136" dur="1" fill="hold">
                                          <p:stCondLst>
                                            <p:cond delay="0"/>
                                          </p:stCondLst>
                                        </p:cTn>
                                        <p:tgtEl>
                                          <p:spTgt spid="224297"/>
                                        </p:tgtEl>
                                        <p:attrNameLst>
                                          <p:attrName>style.visibility</p:attrName>
                                        </p:attrNameLst>
                                      </p:cBhvr>
                                      <p:to>
                                        <p:strVal val="visible"/>
                                      </p:to>
                                    </p:set>
                                    <p:anim calcmode="lin" valueType="num">
                                      <p:cBhvr>
                                        <p:cTn id="137" dur="500" fill="hold"/>
                                        <p:tgtEl>
                                          <p:spTgt spid="224297"/>
                                        </p:tgtEl>
                                        <p:attrNameLst>
                                          <p:attrName>ppt_x</p:attrName>
                                        </p:attrNameLst>
                                      </p:cBhvr>
                                      <p:tavLst>
                                        <p:tav tm="0">
                                          <p:val>
                                            <p:strVal val="#ppt_x"/>
                                          </p:val>
                                        </p:tav>
                                        <p:tav tm="100000">
                                          <p:val>
                                            <p:strVal val="#ppt_x"/>
                                          </p:val>
                                        </p:tav>
                                      </p:tavLst>
                                    </p:anim>
                                    <p:anim calcmode="lin" valueType="num">
                                      <p:cBhvr>
                                        <p:cTn id="138" dur="500" fill="hold"/>
                                        <p:tgtEl>
                                          <p:spTgt spid="224297"/>
                                        </p:tgtEl>
                                        <p:attrNameLst>
                                          <p:attrName>ppt_y</p:attrName>
                                        </p:attrNameLst>
                                      </p:cBhvr>
                                      <p:tavLst>
                                        <p:tav tm="0">
                                          <p:val>
                                            <p:strVal val="#ppt_y-#ppt_h/2"/>
                                          </p:val>
                                        </p:tav>
                                        <p:tav tm="100000">
                                          <p:val>
                                            <p:strVal val="#ppt_y"/>
                                          </p:val>
                                        </p:tav>
                                      </p:tavLst>
                                    </p:anim>
                                    <p:anim calcmode="lin" valueType="num">
                                      <p:cBhvr>
                                        <p:cTn id="139" dur="500" fill="hold"/>
                                        <p:tgtEl>
                                          <p:spTgt spid="224297"/>
                                        </p:tgtEl>
                                        <p:attrNameLst>
                                          <p:attrName>ppt_w</p:attrName>
                                        </p:attrNameLst>
                                      </p:cBhvr>
                                      <p:tavLst>
                                        <p:tav tm="0">
                                          <p:val>
                                            <p:strVal val="#ppt_w"/>
                                          </p:val>
                                        </p:tav>
                                        <p:tav tm="100000">
                                          <p:val>
                                            <p:strVal val="#ppt_w"/>
                                          </p:val>
                                        </p:tav>
                                      </p:tavLst>
                                    </p:anim>
                                    <p:anim calcmode="lin" valueType="num">
                                      <p:cBhvr>
                                        <p:cTn id="140" dur="500" fill="hold"/>
                                        <p:tgtEl>
                                          <p:spTgt spid="224297"/>
                                        </p:tgtEl>
                                        <p:attrNameLst>
                                          <p:attrName>ppt_h</p:attrName>
                                        </p:attrNameLst>
                                      </p:cBhvr>
                                      <p:tavLst>
                                        <p:tav tm="0">
                                          <p:val>
                                            <p:fltVal val="0"/>
                                          </p:val>
                                        </p:tav>
                                        <p:tav tm="100000">
                                          <p:val>
                                            <p:strVal val="#ppt_h"/>
                                          </p:val>
                                        </p:tav>
                                      </p:tavLst>
                                    </p:anim>
                                  </p:childTnLst>
                                </p:cTn>
                              </p:par>
                            </p:childTnLst>
                          </p:cTn>
                        </p:par>
                        <p:par>
                          <p:cTn id="141" fill="hold" nodeType="afterGroup">
                            <p:stCondLst>
                              <p:cond delay="500"/>
                            </p:stCondLst>
                            <p:childTnLst>
                              <p:par>
                                <p:cTn id="142" presetID="22" presetClass="entr" presetSubtype="8" fill="hold" grpId="0" nodeType="afterEffect">
                                  <p:stCondLst>
                                    <p:cond delay="0"/>
                                  </p:stCondLst>
                                  <p:childTnLst>
                                    <p:set>
                                      <p:cBhvr>
                                        <p:cTn id="143" dur="1" fill="hold">
                                          <p:stCondLst>
                                            <p:cond delay="0"/>
                                          </p:stCondLst>
                                        </p:cTn>
                                        <p:tgtEl>
                                          <p:spTgt spid="224294"/>
                                        </p:tgtEl>
                                        <p:attrNameLst>
                                          <p:attrName>style.visibility</p:attrName>
                                        </p:attrNameLst>
                                      </p:cBhvr>
                                      <p:to>
                                        <p:strVal val="visible"/>
                                      </p:to>
                                    </p:set>
                                    <p:animEffect transition="in" filter="wipe(left)">
                                      <p:cBhvr>
                                        <p:cTn id="144" dur="500"/>
                                        <p:tgtEl>
                                          <p:spTgt spid="224294"/>
                                        </p:tgtEl>
                                      </p:cBhvr>
                                    </p:animEffect>
                                  </p:childTnLst>
                                </p:cTn>
                              </p:par>
                            </p:childTnLst>
                          </p:cTn>
                        </p:par>
                        <p:par>
                          <p:cTn id="145" fill="hold" nodeType="afterGroup">
                            <p:stCondLst>
                              <p:cond delay="1000"/>
                            </p:stCondLst>
                            <p:childTnLst>
                              <p:par>
                                <p:cTn id="146" presetID="17" presetClass="entr" presetSubtype="1" fill="hold" nodeType="afterEffect">
                                  <p:stCondLst>
                                    <p:cond delay="0"/>
                                  </p:stCondLst>
                                  <p:childTnLst>
                                    <p:set>
                                      <p:cBhvr>
                                        <p:cTn id="147" dur="1" fill="hold">
                                          <p:stCondLst>
                                            <p:cond delay="0"/>
                                          </p:stCondLst>
                                        </p:cTn>
                                        <p:tgtEl>
                                          <p:spTgt spid="224295"/>
                                        </p:tgtEl>
                                        <p:attrNameLst>
                                          <p:attrName>style.visibility</p:attrName>
                                        </p:attrNameLst>
                                      </p:cBhvr>
                                      <p:to>
                                        <p:strVal val="visible"/>
                                      </p:to>
                                    </p:set>
                                    <p:anim calcmode="lin" valueType="num">
                                      <p:cBhvr>
                                        <p:cTn id="148" dur="500" fill="hold"/>
                                        <p:tgtEl>
                                          <p:spTgt spid="224295"/>
                                        </p:tgtEl>
                                        <p:attrNameLst>
                                          <p:attrName>ppt_x</p:attrName>
                                        </p:attrNameLst>
                                      </p:cBhvr>
                                      <p:tavLst>
                                        <p:tav tm="0">
                                          <p:val>
                                            <p:strVal val="#ppt_x"/>
                                          </p:val>
                                        </p:tav>
                                        <p:tav tm="100000">
                                          <p:val>
                                            <p:strVal val="#ppt_x"/>
                                          </p:val>
                                        </p:tav>
                                      </p:tavLst>
                                    </p:anim>
                                    <p:anim calcmode="lin" valueType="num">
                                      <p:cBhvr>
                                        <p:cTn id="149" dur="500" fill="hold"/>
                                        <p:tgtEl>
                                          <p:spTgt spid="224295"/>
                                        </p:tgtEl>
                                        <p:attrNameLst>
                                          <p:attrName>ppt_y</p:attrName>
                                        </p:attrNameLst>
                                      </p:cBhvr>
                                      <p:tavLst>
                                        <p:tav tm="0">
                                          <p:val>
                                            <p:strVal val="#ppt_y-#ppt_h/2"/>
                                          </p:val>
                                        </p:tav>
                                        <p:tav tm="100000">
                                          <p:val>
                                            <p:strVal val="#ppt_y"/>
                                          </p:val>
                                        </p:tav>
                                      </p:tavLst>
                                    </p:anim>
                                    <p:anim calcmode="lin" valueType="num">
                                      <p:cBhvr>
                                        <p:cTn id="150" dur="500" fill="hold"/>
                                        <p:tgtEl>
                                          <p:spTgt spid="224295"/>
                                        </p:tgtEl>
                                        <p:attrNameLst>
                                          <p:attrName>ppt_w</p:attrName>
                                        </p:attrNameLst>
                                      </p:cBhvr>
                                      <p:tavLst>
                                        <p:tav tm="0">
                                          <p:val>
                                            <p:strVal val="#ppt_w"/>
                                          </p:val>
                                        </p:tav>
                                        <p:tav tm="100000">
                                          <p:val>
                                            <p:strVal val="#ppt_w"/>
                                          </p:val>
                                        </p:tav>
                                      </p:tavLst>
                                    </p:anim>
                                    <p:anim calcmode="lin" valueType="num">
                                      <p:cBhvr>
                                        <p:cTn id="151" dur="500" fill="hold"/>
                                        <p:tgtEl>
                                          <p:spTgt spid="224295"/>
                                        </p:tgtEl>
                                        <p:attrNameLst>
                                          <p:attrName>ppt_h</p:attrName>
                                        </p:attrNameLst>
                                      </p:cBhvr>
                                      <p:tavLst>
                                        <p:tav tm="0">
                                          <p:val>
                                            <p:fltVal val="0"/>
                                          </p:val>
                                        </p:tav>
                                        <p:tav tm="100000">
                                          <p:val>
                                            <p:strVal val="#ppt_h"/>
                                          </p:val>
                                        </p:tav>
                                      </p:tavLst>
                                    </p:anim>
                                  </p:childTnLst>
                                </p:cTn>
                              </p:par>
                            </p:childTnLst>
                          </p:cTn>
                        </p:par>
                        <p:par>
                          <p:cTn id="152" fill="hold" nodeType="afterGroup">
                            <p:stCondLst>
                              <p:cond delay="1500"/>
                            </p:stCondLst>
                            <p:childTnLst>
                              <p:par>
                                <p:cTn id="153" presetID="17" presetClass="entr" presetSubtype="1" fill="hold" nodeType="afterEffect">
                                  <p:stCondLst>
                                    <p:cond delay="0"/>
                                  </p:stCondLst>
                                  <p:childTnLst>
                                    <p:set>
                                      <p:cBhvr>
                                        <p:cTn id="154" dur="1" fill="hold">
                                          <p:stCondLst>
                                            <p:cond delay="0"/>
                                          </p:stCondLst>
                                        </p:cTn>
                                        <p:tgtEl>
                                          <p:spTgt spid="224296"/>
                                        </p:tgtEl>
                                        <p:attrNameLst>
                                          <p:attrName>style.visibility</p:attrName>
                                        </p:attrNameLst>
                                      </p:cBhvr>
                                      <p:to>
                                        <p:strVal val="visible"/>
                                      </p:to>
                                    </p:set>
                                    <p:anim calcmode="lin" valueType="num">
                                      <p:cBhvr>
                                        <p:cTn id="155" dur="500" fill="hold"/>
                                        <p:tgtEl>
                                          <p:spTgt spid="224296"/>
                                        </p:tgtEl>
                                        <p:attrNameLst>
                                          <p:attrName>ppt_x</p:attrName>
                                        </p:attrNameLst>
                                      </p:cBhvr>
                                      <p:tavLst>
                                        <p:tav tm="0">
                                          <p:val>
                                            <p:strVal val="#ppt_x"/>
                                          </p:val>
                                        </p:tav>
                                        <p:tav tm="100000">
                                          <p:val>
                                            <p:strVal val="#ppt_x"/>
                                          </p:val>
                                        </p:tav>
                                      </p:tavLst>
                                    </p:anim>
                                    <p:anim calcmode="lin" valueType="num">
                                      <p:cBhvr>
                                        <p:cTn id="156" dur="500" fill="hold"/>
                                        <p:tgtEl>
                                          <p:spTgt spid="224296"/>
                                        </p:tgtEl>
                                        <p:attrNameLst>
                                          <p:attrName>ppt_y</p:attrName>
                                        </p:attrNameLst>
                                      </p:cBhvr>
                                      <p:tavLst>
                                        <p:tav tm="0">
                                          <p:val>
                                            <p:strVal val="#ppt_y-#ppt_h/2"/>
                                          </p:val>
                                        </p:tav>
                                        <p:tav tm="100000">
                                          <p:val>
                                            <p:strVal val="#ppt_y"/>
                                          </p:val>
                                        </p:tav>
                                      </p:tavLst>
                                    </p:anim>
                                    <p:anim calcmode="lin" valueType="num">
                                      <p:cBhvr>
                                        <p:cTn id="157" dur="500" fill="hold"/>
                                        <p:tgtEl>
                                          <p:spTgt spid="224296"/>
                                        </p:tgtEl>
                                        <p:attrNameLst>
                                          <p:attrName>ppt_w</p:attrName>
                                        </p:attrNameLst>
                                      </p:cBhvr>
                                      <p:tavLst>
                                        <p:tav tm="0">
                                          <p:val>
                                            <p:strVal val="#ppt_w"/>
                                          </p:val>
                                        </p:tav>
                                        <p:tav tm="100000">
                                          <p:val>
                                            <p:strVal val="#ppt_w"/>
                                          </p:val>
                                        </p:tav>
                                      </p:tavLst>
                                    </p:anim>
                                    <p:anim calcmode="lin" valueType="num">
                                      <p:cBhvr>
                                        <p:cTn id="158" dur="500" fill="hold"/>
                                        <p:tgtEl>
                                          <p:spTgt spid="224296"/>
                                        </p:tgtEl>
                                        <p:attrNameLst>
                                          <p:attrName>ppt_h</p:attrName>
                                        </p:attrNameLst>
                                      </p:cBhvr>
                                      <p:tavLst>
                                        <p:tav tm="0">
                                          <p:val>
                                            <p:fltVal val="0"/>
                                          </p:val>
                                        </p:tav>
                                        <p:tav tm="100000">
                                          <p:val>
                                            <p:strVal val="#ppt_h"/>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7" presetClass="entr" presetSubtype="1" fill="hold" nodeType="clickEffect">
                                  <p:stCondLst>
                                    <p:cond delay="0"/>
                                  </p:stCondLst>
                                  <p:childTnLst>
                                    <p:set>
                                      <p:cBhvr>
                                        <p:cTn id="162" dur="1" fill="hold">
                                          <p:stCondLst>
                                            <p:cond delay="0"/>
                                          </p:stCondLst>
                                        </p:cTn>
                                        <p:tgtEl>
                                          <p:spTgt spid="224301"/>
                                        </p:tgtEl>
                                        <p:attrNameLst>
                                          <p:attrName>style.visibility</p:attrName>
                                        </p:attrNameLst>
                                      </p:cBhvr>
                                      <p:to>
                                        <p:strVal val="visible"/>
                                      </p:to>
                                    </p:set>
                                    <p:anim calcmode="lin" valueType="num">
                                      <p:cBhvr>
                                        <p:cTn id="163" dur="500" fill="hold"/>
                                        <p:tgtEl>
                                          <p:spTgt spid="224301"/>
                                        </p:tgtEl>
                                        <p:attrNameLst>
                                          <p:attrName>ppt_x</p:attrName>
                                        </p:attrNameLst>
                                      </p:cBhvr>
                                      <p:tavLst>
                                        <p:tav tm="0">
                                          <p:val>
                                            <p:strVal val="#ppt_x"/>
                                          </p:val>
                                        </p:tav>
                                        <p:tav tm="100000">
                                          <p:val>
                                            <p:strVal val="#ppt_x"/>
                                          </p:val>
                                        </p:tav>
                                      </p:tavLst>
                                    </p:anim>
                                    <p:anim calcmode="lin" valueType="num">
                                      <p:cBhvr>
                                        <p:cTn id="164" dur="500" fill="hold"/>
                                        <p:tgtEl>
                                          <p:spTgt spid="224301"/>
                                        </p:tgtEl>
                                        <p:attrNameLst>
                                          <p:attrName>ppt_y</p:attrName>
                                        </p:attrNameLst>
                                      </p:cBhvr>
                                      <p:tavLst>
                                        <p:tav tm="0">
                                          <p:val>
                                            <p:strVal val="#ppt_y-#ppt_h/2"/>
                                          </p:val>
                                        </p:tav>
                                        <p:tav tm="100000">
                                          <p:val>
                                            <p:strVal val="#ppt_y"/>
                                          </p:val>
                                        </p:tav>
                                      </p:tavLst>
                                    </p:anim>
                                    <p:anim calcmode="lin" valueType="num">
                                      <p:cBhvr>
                                        <p:cTn id="165" dur="500" fill="hold"/>
                                        <p:tgtEl>
                                          <p:spTgt spid="224301"/>
                                        </p:tgtEl>
                                        <p:attrNameLst>
                                          <p:attrName>ppt_w</p:attrName>
                                        </p:attrNameLst>
                                      </p:cBhvr>
                                      <p:tavLst>
                                        <p:tav tm="0">
                                          <p:val>
                                            <p:strVal val="#ppt_w"/>
                                          </p:val>
                                        </p:tav>
                                        <p:tav tm="100000">
                                          <p:val>
                                            <p:strVal val="#ppt_w"/>
                                          </p:val>
                                        </p:tav>
                                      </p:tavLst>
                                    </p:anim>
                                    <p:anim calcmode="lin" valueType="num">
                                      <p:cBhvr>
                                        <p:cTn id="166" dur="500" fill="hold"/>
                                        <p:tgtEl>
                                          <p:spTgt spid="224301"/>
                                        </p:tgtEl>
                                        <p:attrNameLst>
                                          <p:attrName>ppt_h</p:attrName>
                                        </p:attrNameLst>
                                      </p:cBhvr>
                                      <p:tavLst>
                                        <p:tav tm="0">
                                          <p:val>
                                            <p:fltVal val="0"/>
                                          </p:val>
                                        </p:tav>
                                        <p:tav tm="100000">
                                          <p:val>
                                            <p:strVal val="#ppt_h"/>
                                          </p:val>
                                        </p:tav>
                                      </p:tavLst>
                                    </p:anim>
                                  </p:childTnLst>
                                </p:cTn>
                              </p:par>
                            </p:childTnLst>
                          </p:cTn>
                        </p:par>
                        <p:par>
                          <p:cTn id="167" fill="hold" nodeType="afterGroup">
                            <p:stCondLst>
                              <p:cond delay="500"/>
                            </p:stCondLst>
                            <p:childTnLst>
                              <p:par>
                                <p:cTn id="168" presetID="22" presetClass="entr" presetSubtype="8" fill="hold" grpId="0" nodeType="afterEffect">
                                  <p:stCondLst>
                                    <p:cond delay="0"/>
                                  </p:stCondLst>
                                  <p:childTnLst>
                                    <p:set>
                                      <p:cBhvr>
                                        <p:cTn id="169" dur="1" fill="hold">
                                          <p:stCondLst>
                                            <p:cond delay="0"/>
                                          </p:stCondLst>
                                        </p:cTn>
                                        <p:tgtEl>
                                          <p:spTgt spid="224298"/>
                                        </p:tgtEl>
                                        <p:attrNameLst>
                                          <p:attrName>style.visibility</p:attrName>
                                        </p:attrNameLst>
                                      </p:cBhvr>
                                      <p:to>
                                        <p:strVal val="visible"/>
                                      </p:to>
                                    </p:set>
                                    <p:animEffect transition="in" filter="wipe(left)">
                                      <p:cBhvr>
                                        <p:cTn id="170" dur="500"/>
                                        <p:tgtEl>
                                          <p:spTgt spid="224298"/>
                                        </p:tgtEl>
                                      </p:cBhvr>
                                    </p:animEffect>
                                  </p:childTnLst>
                                </p:cTn>
                              </p:par>
                            </p:childTnLst>
                          </p:cTn>
                        </p:par>
                        <p:par>
                          <p:cTn id="171" fill="hold" nodeType="afterGroup">
                            <p:stCondLst>
                              <p:cond delay="1000"/>
                            </p:stCondLst>
                            <p:childTnLst>
                              <p:par>
                                <p:cTn id="172" presetID="17" presetClass="entr" presetSubtype="1" fill="hold" nodeType="afterEffect">
                                  <p:stCondLst>
                                    <p:cond delay="0"/>
                                  </p:stCondLst>
                                  <p:childTnLst>
                                    <p:set>
                                      <p:cBhvr>
                                        <p:cTn id="173" dur="1" fill="hold">
                                          <p:stCondLst>
                                            <p:cond delay="0"/>
                                          </p:stCondLst>
                                        </p:cTn>
                                        <p:tgtEl>
                                          <p:spTgt spid="224299"/>
                                        </p:tgtEl>
                                        <p:attrNameLst>
                                          <p:attrName>style.visibility</p:attrName>
                                        </p:attrNameLst>
                                      </p:cBhvr>
                                      <p:to>
                                        <p:strVal val="visible"/>
                                      </p:to>
                                    </p:set>
                                    <p:anim calcmode="lin" valueType="num">
                                      <p:cBhvr>
                                        <p:cTn id="174" dur="500" fill="hold"/>
                                        <p:tgtEl>
                                          <p:spTgt spid="224299"/>
                                        </p:tgtEl>
                                        <p:attrNameLst>
                                          <p:attrName>ppt_x</p:attrName>
                                        </p:attrNameLst>
                                      </p:cBhvr>
                                      <p:tavLst>
                                        <p:tav tm="0">
                                          <p:val>
                                            <p:strVal val="#ppt_x"/>
                                          </p:val>
                                        </p:tav>
                                        <p:tav tm="100000">
                                          <p:val>
                                            <p:strVal val="#ppt_x"/>
                                          </p:val>
                                        </p:tav>
                                      </p:tavLst>
                                    </p:anim>
                                    <p:anim calcmode="lin" valueType="num">
                                      <p:cBhvr>
                                        <p:cTn id="175" dur="500" fill="hold"/>
                                        <p:tgtEl>
                                          <p:spTgt spid="224299"/>
                                        </p:tgtEl>
                                        <p:attrNameLst>
                                          <p:attrName>ppt_y</p:attrName>
                                        </p:attrNameLst>
                                      </p:cBhvr>
                                      <p:tavLst>
                                        <p:tav tm="0">
                                          <p:val>
                                            <p:strVal val="#ppt_y-#ppt_h/2"/>
                                          </p:val>
                                        </p:tav>
                                        <p:tav tm="100000">
                                          <p:val>
                                            <p:strVal val="#ppt_y"/>
                                          </p:val>
                                        </p:tav>
                                      </p:tavLst>
                                    </p:anim>
                                    <p:anim calcmode="lin" valueType="num">
                                      <p:cBhvr>
                                        <p:cTn id="176" dur="500" fill="hold"/>
                                        <p:tgtEl>
                                          <p:spTgt spid="224299"/>
                                        </p:tgtEl>
                                        <p:attrNameLst>
                                          <p:attrName>ppt_w</p:attrName>
                                        </p:attrNameLst>
                                      </p:cBhvr>
                                      <p:tavLst>
                                        <p:tav tm="0">
                                          <p:val>
                                            <p:strVal val="#ppt_w"/>
                                          </p:val>
                                        </p:tav>
                                        <p:tav tm="100000">
                                          <p:val>
                                            <p:strVal val="#ppt_w"/>
                                          </p:val>
                                        </p:tav>
                                      </p:tavLst>
                                    </p:anim>
                                    <p:anim calcmode="lin" valueType="num">
                                      <p:cBhvr>
                                        <p:cTn id="177" dur="500" fill="hold"/>
                                        <p:tgtEl>
                                          <p:spTgt spid="224299"/>
                                        </p:tgtEl>
                                        <p:attrNameLst>
                                          <p:attrName>ppt_h</p:attrName>
                                        </p:attrNameLst>
                                      </p:cBhvr>
                                      <p:tavLst>
                                        <p:tav tm="0">
                                          <p:val>
                                            <p:fltVal val="0"/>
                                          </p:val>
                                        </p:tav>
                                        <p:tav tm="100000">
                                          <p:val>
                                            <p:strVal val="#ppt_h"/>
                                          </p:val>
                                        </p:tav>
                                      </p:tavLst>
                                    </p:anim>
                                  </p:childTnLst>
                                </p:cTn>
                              </p:par>
                            </p:childTnLst>
                          </p:cTn>
                        </p:par>
                        <p:par>
                          <p:cTn id="178" fill="hold" nodeType="afterGroup">
                            <p:stCondLst>
                              <p:cond delay="1500"/>
                            </p:stCondLst>
                            <p:childTnLst>
                              <p:par>
                                <p:cTn id="179" presetID="17" presetClass="entr" presetSubtype="1" fill="hold" nodeType="afterEffect">
                                  <p:stCondLst>
                                    <p:cond delay="0"/>
                                  </p:stCondLst>
                                  <p:childTnLst>
                                    <p:set>
                                      <p:cBhvr>
                                        <p:cTn id="180" dur="1" fill="hold">
                                          <p:stCondLst>
                                            <p:cond delay="0"/>
                                          </p:stCondLst>
                                        </p:cTn>
                                        <p:tgtEl>
                                          <p:spTgt spid="224300"/>
                                        </p:tgtEl>
                                        <p:attrNameLst>
                                          <p:attrName>style.visibility</p:attrName>
                                        </p:attrNameLst>
                                      </p:cBhvr>
                                      <p:to>
                                        <p:strVal val="visible"/>
                                      </p:to>
                                    </p:set>
                                    <p:anim calcmode="lin" valueType="num">
                                      <p:cBhvr>
                                        <p:cTn id="181" dur="500" fill="hold"/>
                                        <p:tgtEl>
                                          <p:spTgt spid="224300"/>
                                        </p:tgtEl>
                                        <p:attrNameLst>
                                          <p:attrName>ppt_x</p:attrName>
                                        </p:attrNameLst>
                                      </p:cBhvr>
                                      <p:tavLst>
                                        <p:tav tm="0">
                                          <p:val>
                                            <p:strVal val="#ppt_x"/>
                                          </p:val>
                                        </p:tav>
                                        <p:tav tm="100000">
                                          <p:val>
                                            <p:strVal val="#ppt_x"/>
                                          </p:val>
                                        </p:tav>
                                      </p:tavLst>
                                    </p:anim>
                                    <p:anim calcmode="lin" valueType="num">
                                      <p:cBhvr>
                                        <p:cTn id="182" dur="500" fill="hold"/>
                                        <p:tgtEl>
                                          <p:spTgt spid="224300"/>
                                        </p:tgtEl>
                                        <p:attrNameLst>
                                          <p:attrName>ppt_y</p:attrName>
                                        </p:attrNameLst>
                                      </p:cBhvr>
                                      <p:tavLst>
                                        <p:tav tm="0">
                                          <p:val>
                                            <p:strVal val="#ppt_y-#ppt_h/2"/>
                                          </p:val>
                                        </p:tav>
                                        <p:tav tm="100000">
                                          <p:val>
                                            <p:strVal val="#ppt_y"/>
                                          </p:val>
                                        </p:tav>
                                      </p:tavLst>
                                    </p:anim>
                                    <p:anim calcmode="lin" valueType="num">
                                      <p:cBhvr>
                                        <p:cTn id="183" dur="500" fill="hold"/>
                                        <p:tgtEl>
                                          <p:spTgt spid="224300"/>
                                        </p:tgtEl>
                                        <p:attrNameLst>
                                          <p:attrName>ppt_w</p:attrName>
                                        </p:attrNameLst>
                                      </p:cBhvr>
                                      <p:tavLst>
                                        <p:tav tm="0">
                                          <p:val>
                                            <p:strVal val="#ppt_w"/>
                                          </p:val>
                                        </p:tav>
                                        <p:tav tm="100000">
                                          <p:val>
                                            <p:strVal val="#ppt_w"/>
                                          </p:val>
                                        </p:tav>
                                      </p:tavLst>
                                    </p:anim>
                                    <p:anim calcmode="lin" valueType="num">
                                      <p:cBhvr>
                                        <p:cTn id="184" dur="500" fill="hold"/>
                                        <p:tgtEl>
                                          <p:spTgt spid="224300"/>
                                        </p:tgtEl>
                                        <p:attrNameLst>
                                          <p:attrName>ppt_h</p:attrName>
                                        </p:attrNameLst>
                                      </p:cBhvr>
                                      <p:tavLst>
                                        <p:tav tm="0">
                                          <p:val>
                                            <p:fltVal val="0"/>
                                          </p:val>
                                        </p:tav>
                                        <p:tav tm="100000">
                                          <p:val>
                                            <p:strVal val="#ppt_h"/>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7" presetClass="entr" presetSubtype="1" fill="hold" nodeType="clickEffect">
                                  <p:stCondLst>
                                    <p:cond delay="0"/>
                                  </p:stCondLst>
                                  <p:childTnLst>
                                    <p:set>
                                      <p:cBhvr>
                                        <p:cTn id="188" dur="1" fill="hold">
                                          <p:stCondLst>
                                            <p:cond delay="0"/>
                                          </p:stCondLst>
                                        </p:cTn>
                                        <p:tgtEl>
                                          <p:spTgt spid="224305"/>
                                        </p:tgtEl>
                                        <p:attrNameLst>
                                          <p:attrName>style.visibility</p:attrName>
                                        </p:attrNameLst>
                                      </p:cBhvr>
                                      <p:to>
                                        <p:strVal val="visible"/>
                                      </p:to>
                                    </p:set>
                                    <p:anim calcmode="lin" valueType="num">
                                      <p:cBhvr>
                                        <p:cTn id="189" dur="500" fill="hold"/>
                                        <p:tgtEl>
                                          <p:spTgt spid="224305"/>
                                        </p:tgtEl>
                                        <p:attrNameLst>
                                          <p:attrName>ppt_x</p:attrName>
                                        </p:attrNameLst>
                                      </p:cBhvr>
                                      <p:tavLst>
                                        <p:tav tm="0">
                                          <p:val>
                                            <p:strVal val="#ppt_x"/>
                                          </p:val>
                                        </p:tav>
                                        <p:tav tm="100000">
                                          <p:val>
                                            <p:strVal val="#ppt_x"/>
                                          </p:val>
                                        </p:tav>
                                      </p:tavLst>
                                    </p:anim>
                                    <p:anim calcmode="lin" valueType="num">
                                      <p:cBhvr>
                                        <p:cTn id="190" dur="500" fill="hold"/>
                                        <p:tgtEl>
                                          <p:spTgt spid="224305"/>
                                        </p:tgtEl>
                                        <p:attrNameLst>
                                          <p:attrName>ppt_y</p:attrName>
                                        </p:attrNameLst>
                                      </p:cBhvr>
                                      <p:tavLst>
                                        <p:tav tm="0">
                                          <p:val>
                                            <p:strVal val="#ppt_y-#ppt_h/2"/>
                                          </p:val>
                                        </p:tav>
                                        <p:tav tm="100000">
                                          <p:val>
                                            <p:strVal val="#ppt_y"/>
                                          </p:val>
                                        </p:tav>
                                      </p:tavLst>
                                    </p:anim>
                                    <p:anim calcmode="lin" valueType="num">
                                      <p:cBhvr>
                                        <p:cTn id="191" dur="500" fill="hold"/>
                                        <p:tgtEl>
                                          <p:spTgt spid="224305"/>
                                        </p:tgtEl>
                                        <p:attrNameLst>
                                          <p:attrName>ppt_w</p:attrName>
                                        </p:attrNameLst>
                                      </p:cBhvr>
                                      <p:tavLst>
                                        <p:tav tm="0">
                                          <p:val>
                                            <p:strVal val="#ppt_w"/>
                                          </p:val>
                                        </p:tav>
                                        <p:tav tm="100000">
                                          <p:val>
                                            <p:strVal val="#ppt_w"/>
                                          </p:val>
                                        </p:tav>
                                      </p:tavLst>
                                    </p:anim>
                                    <p:anim calcmode="lin" valueType="num">
                                      <p:cBhvr>
                                        <p:cTn id="192" dur="500" fill="hold"/>
                                        <p:tgtEl>
                                          <p:spTgt spid="224305"/>
                                        </p:tgtEl>
                                        <p:attrNameLst>
                                          <p:attrName>ppt_h</p:attrName>
                                        </p:attrNameLst>
                                      </p:cBhvr>
                                      <p:tavLst>
                                        <p:tav tm="0">
                                          <p:val>
                                            <p:fltVal val="0"/>
                                          </p:val>
                                        </p:tav>
                                        <p:tav tm="100000">
                                          <p:val>
                                            <p:strVal val="#ppt_h"/>
                                          </p:val>
                                        </p:tav>
                                      </p:tavLst>
                                    </p:anim>
                                  </p:child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224302"/>
                                        </p:tgtEl>
                                        <p:attrNameLst>
                                          <p:attrName>style.visibility</p:attrName>
                                        </p:attrNameLst>
                                      </p:cBhvr>
                                      <p:to>
                                        <p:strVal val="visible"/>
                                      </p:to>
                                    </p:set>
                                    <p:animEffect transition="in" filter="wipe(left)">
                                      <p:cBhvr>
                                        <p:cTn id="196" dur="500"/>
                                        <p:tgtEl>
                                          <p:spTgt spid="224302"/>
                                        </p:tgtEl>
                                      </p:cBhvr>
                                    </p:animEffect>
                                  </p:childTnLst>
                                </p:cTn>
                              </p:par>
                            </p:childTnLst>
                          </p:cTn>
                        </p:par>
                        <p:par>
                          <p:cTn id="197" fill="hold" nodeType="afterGroup">
                            <p:stCondLst>
                              <p:cond delay="1000"/>
                            </p:stCondLst>
                            <p:childTnLst>
                              <p:par>
                                <p:cTn id="198" presetID="17" presetClass="entr" presetSubtype="1" fill="hold" nodeType="afterEffect">
                                  <p:stCondLst>
                                    <p:cond delay="0"/>
                                  </p:stCondLst>
                                  <p:childTnLst>
                                    <p:set>
                                      <p:cBhvr>
                                        <p:cTn id="199" dur="1" fill="hold">
                                          <p:stCondLst>
                                            <p:cond delay="0"/>
                                          </p:stCondLst>
                                        </p:cTn>
                                        <p:tgtEl>
                                          <p:spTgt spid="224303"/>
                                        </p:tgtEl>
                                        <p:attrNameLst>
                                          <p:attrName>style.visibility</p:attrName>
                                        </p:attrNameLst>
                                      </p:cBhvr>
                                      <p:to>
                                        <p:strVal val="visible"/>
                                      </p:to>
                                    </p:set>
                                    <p:anim calcmode="lin" valueType="num">
                                      <p:cBhvr>
                                        <p:cTn id="200" dur="500" fill="hold"/>
                                        <p:tgtEl>
                                          <p:spTgt spid="224303"/>
                                        </p:tgtEl>
                                        <p:attrNameLst>
                                          <p:attrName>ppt_x</p:attrName>
                                        </p:attrNameLst>
                                      </p:cBhvr>
                                      <p:tavLst>
                                        <p:tav tm="0">
                                          <p:val>
                                            <p:strVal val="#ppt_x"/>
                                          </p:val>
                                        </p:tav>
                                        <p:tav tm="100000">
                                          <p:val>
                                            <p:strVal val="#ppt_x"/>
                                          </p:val>
                                        </p:tav>
                                      </p:tavLst>
                                    </p:anim>
                                    <p:anim calcmode="lin" valueType="num">
                                      <p:cBhvr>
                                        <p:cTn id="201" dur="500" fill="hold"/>
                                        <p:tgtEl>
                                          <p:spTgt spid="224303"/>
                                        </p:tgtEl>
                                        <p:attrNameLst>
                                          <p:attrName>ppt_y</p:attrName>
                                        </p:attrNameLst>
                                      </p:cBhvr>
                                      <p:tavLst>
                                        <p:tav tm="0">
                                          <p:val>
                                            <p:strVal val="#ppt_y-#ppt_h/2"/>
                                          </p:val>
                                        </p:tav>
                                        <p:tav tm="100000">
                                          <p:val>
                                            <p:strVal val="#ppt_y"/>
                                          </p:val>
                                        </p:tav>
                                      </p:tavLst>
                                    </p:anim>
                                    <p:anim calcmode="lin" valueType="num">
                                      <p:cBhvr>
                                        <p:cTn id="202" dur="500" fill="hold"/>
                                        <p:tgtEl>
                                          <p:spTgt spid="224303"/>
                                        </p:tgtEl>
                                        <p:attrNameLst>
                                          <p:attrName>ppt_w</p:attrName>
                                        </p:attrNameLst>
                                      </p:cBhvr>
                                      <p:tavLst>
                                        <p:tav tm="0">
                                          <p:val>
                                            <p:strVal val="#ppt_w"/>
                                          </p:val>
                                        </p:tav>
                                        <p:tav tm="100000">
                                          <p:val>
                                            <p:strVal val="#ppt_w"/>
                                          </p:val>
                                        </p:tav>
                                      </p:tavLst>
                                    </p:anim>
                                    <p:anim calcmode="lin" valueType="num">
                                      <p:cBhvr>
                                        <p:cTn id="203" dur="500" fill="hold"/>
                                        <p:tgtEl>
                                          <p:spTgt spid="224303"/>
                                        </p:tgtEl>
                                        <p:attrNameLst>
                                          <p:attrName>ppt_h</p:attrName>
                                        </p:attrNameLst>
                                      </p:cBhvr>
                                      <p:tavLst>
                                        <p:tav tm="0">
                                          <p:val>
                                            <p:fltVal val="0"/>
                                          </p:val>
                                        </p:tav>
                                        <p:tav tm="100000">
                                          <p:val>
                                            <p:strVal val="#ppt_h"/>
                                          </p:val>
                                        </p:tav>
                                      </p:tavLst>
                                    </p:anim>
                                  </p:childTnLst>
                                </p:cTn>
                              </p:par>
                            </p:childTnLst>
                          </p:cTn>
                        </p:par>
                        <p:par>
                          <p:cTn id="204" fill="hold" nodeType="afterGroup">
                            <p:stCondLst>
                              <p:cond delay="1500"/>
                            </p:stCondLst>
                            <p:childTnLst>
                              <p:par>
                                <p:cTn id="205" presetID="17" presetClass="entr" presetSubtype="1" fill="hold" nodeType="afterEffect">
                                  <p:stCondLst>
                                    <p:cond delay="0"/>
                                  </p:stCondLst>
                                  <p:childTnLst>
                                    <p:set>
                                      <p:cBhvr>
                                        <p:cTn id="206" dur="1" fill="hold">
                                          <p:stCondLst>
                                            <p:cond delay="0"/>
                                          </p:stCondLst>
                                        </p:cTn>
                                        <p:tgtEl>
                                          <p:spTgt spid="224304"/>
                                        </p:tgtEl>
                                        <p:attrNameLst>
                                          <p:attrName>style.visibility</p:attrName>
                                        </p:attrNameLst>
                                      </p:cBhvr>
                                      <p:to>
                                        <p:strVal val="visible"/>
                                      </p:to>
                                    </p:set>
                                    <p:anim calcmode="lin" valueType="num">
                                      <p:cBhvr>
                                        <p:cTn id="207" dur="500" fill="hold"/>
                                        <p:tgtEl>
                                          <p:spTgt spid="224304"/>
                                        </p:tgtEl>
                                        <p:attrNameLst>
                                          <p:attrName>ppt_x</p:attrName>
                                        </p:attrNameLst>
                                      </p:cBhvr>
                                      <p:tavLst>
                                        <p:tav tm="0">
                                          <p:val>
                                            <p:strVal val="#ppt_x"/>
                                          </p:val>
                                        </p:tav>
                                        <p:tav tm="100000">
                                          <p:val>
                                            <p:strVal val="#ppt_x"/>
                                          </p:val>
                                        </p:tav>
                                      </p:tavLst>
                                    </p:anim>
                                    <p:anim calcmode="lin" valueType="num">
                                      <p:cBhvr>
                                        <p:cTn id="208" dur="500" fill="hold"/>
                                        <p:tgtEl>
                                          <p:spTgt spid="224304"/>
                                        </p:tgtEl>
                                        <p:attrNameLst>
                                          <p:attrName>ppt_y</p:attrName>
                                        </p:attrNameLst>
                                      </p:cBhvr>
                                      <p:tavLst>
                                        <p:tav tm="0">
                                          <p:val>
                                            <p:strVal val="#ppt_y-#ppt_h/2"/>
                                          </p:val>
                                        </p:tav>
                                        <p:tav tm="100000">
                                          <p:val>
                                            <p:strVal val="#ppt_y"/>
                                          </p:val>
                                        </p:tav>
                                      </p:tavLst>
                                    </p:anim>
                                    <p:anim calcmode="lin" valueType="num">
                                      <p:cBhvr>
                                        <p:cTn id="209" dur="500" fill="hold"/>
                                        <p:tgtEl>
                                          <p:spTgt spid="224304"/>
                                        </p:tgtEl>
                                        <p:attrNameLst>
                                          <p:attrName>ppt_w</p:attrName>
                                        </p:attrNameLst>
                                      </p:cBhvr>
                                      <p:tavLst>
                                        <p:tav tm="0">
                                          <p:val>
                                            <p:strVal val="#ppt_w"/>
                                          </p:val>
                                        </p:tav>
                                        <p:tav tm="100000">
                                          <p:val>
                                            <p:strVal val="#ppt_w"/>
                                          </p:val>
                                        </p:tav>
                                      </p:tavLst>
                                    </p:anim>
                                    <p:anim calcmode="lin" valueType="num">
                                      <p:cBhvr>
                                        <p:cTn id="210" dur="500" fill="hold"/>
                                        <p:tgtEl>
                                          <p:spTgt spid="224304"/>
                                        </p:tgtEl>
                                        <p:attrNameLst>
                                          <p:attrName>ppt_h</p:attrName>
                                        </p:attrNameLst>
                                      </p:cBhvr>
                                      <p:tavLst>
                                        <p:tav tm="0">
                                          <p:val>
                                            <p:fltVal val="0"/>
                                          </p:val>
                                        </p:tav>
                                        <p:tav tm="100000">
                                          <p:val>
                                            <p:strVal val="#ppt_h"/>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7" presetClass="entr" presetSubtype="1" fill="hold" nodeType="clickEffect">
                                  <p:stCondLst>
                                    <p:cond delay="0"/>
                                  </p:stCondLst>
                                  <p:childTnLst>
                                    <p:set>
                                      <p:cBhvr>
                                        <p:cTn id="214" dur="1" fill="hold">
                                          <p:stCondLst>
                                            <p:cond delay="0"/>
                                          </p:stCondLst>
                                        </p:cTn>
                                        <p:tgtEl>
                                          <p:spTgt spid="224309"/>
                                        </p:tgtEl>
                                        <p:attrNameLst>
                                          <p:attrName>style.visibility</p:attrName>
                                        </p:attrNameLst>
                                      </p:cBhvr>
                                      <p:to>
                                        <p:strVal val="visible"/>
                                      </p:to>
                                    </p:set>
                                    <p:anim calcmode="lin" valueType="num">
                                      <p:cBhvr>
                                        <p:cTn id="215" dur="500" fill="hold"/>
                                        <p:tgtEl>
                                          <p:spTgt spid="224309"/>
                                        </p:tgtEl>
                                        <p:attrNameLst>
                                          <p:attrName>ppt_x</p:attrName>
                                        </p:attrNameLst>
                                      </p:cBhvr>
                                      <p:tavLst>
                                        <p:tav tm="0">
                                          <p:val>
                                            <p:strVal val="#ppt_x"/>
                                          </p:val>
                                        </p:tav>
                                        <p:tav tm="100000">
                                          <p:val>
                                            <p:strVal val="#ppt_x"/>
                                          </p:val>
                                        </p:tav>
                                      </p:tavLst>
                                    </p:anim>
                                    <p:anim calcmode="lin" valueType="num">
                                      <p:cBhvr>
                                        <p:cTn id="216" dur="500" fill="hold"/>
                                        <p:tgtEl>
                                          <p:spTgt spid="224309"/>
                                        </p:tgtEl>
                                        <p:attrNameLst>
                                          <p:attrName>ppt_y</p:attrName>
                                        </p:attrNameLst>
                                      </p:cBhvr>
                                      <p:tavLst>
                                        <p:tav tm="0">
                                          <p:val>
                                            <p:strVal val="#ppt_y-#ppt_h/2"/>
                                          </p:val>
                                        </p:tav>
                                        <p:tav tm="100000">
                                          <p:val>
                                            <p:strVal val="#ppt_y"/>
                                          </p:val>
                                        </p:tav>
                                      </p:tavLst>
                                    </p:anim>
                                    <p:anim calcmode="lin" valueType="num">
                                      <p:cBhvr>
                                        <p:cTn id="217" dur="500" fill="hold"/>
                                        <p:tgtEl>
                                          <p:spTgt spid="224309"/>
                                        </p:tgtEl>
                                        <p:attrNameLst>
                                          <p:attrName>ppt_w</p:attrName>
                                        </p:attrNameLst>
                                      </p:cBhvr>
                                      <p:tavLst>
                                        <p:tav tm="0">
                                          <p:val>
                                            <p:strVal val="#ppt_w"/>
                                          </p:val>
                                        </p:tav>
                                        <p:tav tm="100000">
                                          <p:val>
                                            <p:strVal val="#ppt_w"/>
                                          </p:val>
                                        </p:tav>
                                      </p:tavLst>
                                    </p:anim>
                                    <p:anim calcmode="lin" valueType="num">
                                      <p:cBhvr>
                                        <p:cTn id="218" dur="500" fill="hold"/>
                                        <p:tgtEl>
                                          <p:spTgt spid="224309"/>
                                        </p:tgtEl>
                                        <p:attrNameLst>
                                          <p:attrName>ppt_h</p:attrName>
                                        </p:attrNameLst>
                                      </p:cBhvr>
                                      <p:tavLst>
                                        <p:tav tm="0">
                                          <p:val>
                                            <p:fltVal val="0"/>
                                          </p:val>
                                        </p:tav>
                                        <p:tav tm="100000">
                                          <p:val>
                                            <p:strVal val="#ppt_h"/>
                                          </p:val>
                                        </p:tav>
                                      </p:tavLst>
                                    </p:anim>
                                  </p:childTnLst>
                                </p:cTn>
                              </p:par>
                            </p:childTnLst>
                          </p:cTn>
                        </p:par>
                        <p:par>
                          <p:cTn id="219" fill="hold" nodeType="afterGroup">
                            <p:stCondLst>
                              <p:cond delay="500"/>
                            </p:stCondLst>
                            <p:childTnLst>
                              <p:par>
                                <p:cTn id="220" presetID="22" presetClass="entr" presetSubtype="8" fill="hold" grpId="0" nodeType="afterEffect">
                                  <p:stCondLst>
                                    <p:cond delay="0"/>
                                  </p:stCondLst>
                                  <p:childTnLst>
                                    <p:set>
                                      <p:cBhvr>
                                        <p:cTn id="221" dur="1" fill="hold">
                                          <p:stCondLst>
                                            <p:cond delay="0"/>
                                          </p:stCondLst>
                                        </p:cTn>
                                        <p:tgtEl>
                                          <p:spTgt spid="224306"/>
                                        </p:tgtEl>
                                        <p:attrNameLst>
                                          <p:attrName>style.visibility</p:attrName>
                                        </p:attrNameLst>
                                      </p:cBhvr>
                                      <p:to>
                                        <p:strVal val="visible"/>
                                      </p:to>
                                    </p:set>
                                    <p:animEffect transition="in" filter="wipe(left)">
                                      <p:cBhvr>
                                        <p:cTn id="222" dur="500"/>
                                        <p:tgtEl>
                                          <p:spTgt spid="224306"/>
                                        </p:tgtEl>
                                      </p:cBhvr>
                                    </p:animEffect>
                                  </p:childTnLst>
                                </p:cTn>
                              </p:par>
                            </p:childTnLst>
                          </p:cTn>
                        </p:par>
                        <p:par>
                          <p:cTn id="223" fill="hold" nodeType="afterGroup">
                            <p:stCondLst>
                              <p:cond delay="1000"/>
                            </p:stCondLst>
                            <p:childTnLst>
                              <p:par>
                                <p:cTn id="224" presetID="17" presetClass="entr" presetSubtype="1" fill="hold" nodeType="afterEffect">
                                  <p:stCondLst>
                                    <p:cond delay="0"/>
                                  </p:stCondLst>
                                  <p:childTnLst>
                                    <p:set>
                                      <p:cBhvr>
                                        <p:cTn id="225" dur="1" fill="hold">
                                          <p:stCondLst>
                                            <p:cond delay="0"/>
                                          </p:stCondLst>
                                        </p:cTn>
                                        <p:tgtEl>
                                          <p:spTgt spid="224307"/>
                                        </p:tgtEl>
                                        <p:attrNameLst>
                                          <p:attrName>style.visibility</p:attrName>
                                        </p:attrNameLst>
                                      </p:cBhvr>
                                      <p:to>
                                        <p:strVal val="visible"/>
                                      </p:to>
                                    </p:set>
                                    <p:anim calcmode="lin" valueType="num">
                                      <p:cBhvr>
                                        <p:cTn id="226" dur="500" fill="hold"/>
                                        <p:tgtEl>
                                          <p:spTgt spid="224307"/>
                                        </p:tgtEl>
                                        <p:attrNameLst>
                                          <p:attrName>ppt_x</p:attrName>
                                        </p:attrNameLst>
                                      </p:cBhvr>
                                      <p:tavLst>
                                        <p:tav tm="0">
                                          <p:val>
                                            <p:strVal val="#ppt_x"/>
                                          </p:val>
                                        </p:tav>
                                        <p:tav tm="100000">
                                          <p:val>
                                            <p:strVal val="#ppt_x"/>
                                          </p:val>
                                        </p:tav>
                                      </p:tavLst>
                                    </p:anim>
                                    <p:anim calcmode="lin" valueType="num">
                                      <p:cBhvr>
                                        <p:cTn id="227" dur="500" fill="hold"/>
                                        <p:tgtEl>
                                          <p:spTgt spid="224307"/>
                                        </p:tgtEl>
                                        <p:attrNameLst>
                                          <p:attrName>ppt_y</p:attrName>
                                        </p:attrNameLst>
                                      </p:cBhvr>
                                      <p:tavLst>
                                        <p:tav tm="0">
                                          <p:val>
                                            <p:strVal val="#ppt_y-#ppt_h/2"/>
                                          </p:val>
                                        </p:tav>
                                        <p:tav tm="100000">
                                          <p:val>
                                            <p:strVal val="#ppt_y"/>
                                          </p:val>
                                        </p:tav>
                                      </p:tavLst>
                                    </p:anim>
                                    <p:anim calcmode="lin" valueType="num">
                                      <p:cBhvr>
                                        <p:cTn id="228" dur="500" fill="hold"/>
                                        <p:tgtEl>
                                          <p:spTgt spid="224307"/>
                                        </p:tgtEl>
                                        <p:attrNameLst>
                                          <p:attrName>ppt_w</p:attrName>
                                        </p:attrNameLst>
                                      </p:cBhvr>
                                      <p:tavLst>
                                        <p:tav tm="0">
                                          <p:val>
                                            <p:strVal val="#ppt_w"/>
                                          </p:val>
                                        </p:tav>
                                        <p:tav tm="100000">
                                          <p:val>
                                            <p:strVal val="#ppt_w"/>
                                          </p:val>
                                        </p:tav>
                                      </p:tavLst>
                                    </p:anim>
                                    <p:anim calcmode="lin" valueType="num">
                                      <p:cBhvr>
                                        <p:cTn id="229" dur="500" fill="hold"/>
                                        <p:tgtEl>
                                          <p:spTgt spid="224307"/>
                                        </p:tgtEl>
                                        <p:attrNameLst>
                                          <p:attrName>ppt_h</p:attrName>
                                        </p:attrNameLst>
                                      </p:cBhvr>
                                      <p:tavLst>
                                        <p:tav tm="0">
                                          <p:val>
                                            <p:fltVal val="0"/>
                                          </p:val>
                                        </p:tav>
                                        <p:tav tm="100000">
                                          <p:val>
                                            <p:strVal val="#ppt_h"/>
                                          </p:val>
                                        </p:tav>
                                      </p:tavLst>
                                    </p:anim>
                                  </p:childTnLst>
                                </p:cTn>
                              </p:par>
                            </p:childTnLst>
                          </p:cTn>
                        </p:par>
                        <p:par>
                          <p:cTn id="230" fill="hold" nodeType="afterGroup">
                            <p:stCondLst>
                              <p:cond delay="1500"/>
                            </p:stCondLst>
                            <p:childTnLst>
                              <p:par>
                                <p:cTn id="231" presetID="17" presetClass="entr" presetSubtype="1" fill="hold" nodeType="afterEffect">
                                  <p:stCondLst>
                                    <p:cond delay="0"/>
                                  </p:stCondLst>
                                  <p:childTnLst>
                                    <p:set>
                                      <p:cBhvr>
                                        <p:cTn id="232" dur="1" fill="hold">
                                          <p:stCondLst>
                                            <p:cond delay="0"/>
                                          </p:stCondLst>
                                        </p:cTn>
                                        <p:tgtEl>
                                          <p:spTgt spid="224308"/>
                                        </p:tgtEl>
                                        <p:attrNameLst>
                                          <p:attrName>style.visibility</p:attrName>
                                        </p:attrNameLst>
                                      </p:cBhvr>
                                      <p:to>
                                        <p:strVal val="visible"/>
                                      </p:to>
                                    </p:set>
                                    <p:anim calcmode="lin" valueType="num">
                                      <p:cBhvr>
                                        <p:cTn id="233" dur="500" fill="hold"/>
                                        <p:tgtEl>
                                          <p:spTgt spid="224308"/>
                                        </p:tgtEl>
                                        <p:attrNameLst>
                                          <p:attrName>ppt_x</p:attrName>
                                        </p:attrNameLst>
                                      </p:cBhvr>
                                      <p:tavLst>
                                        <p:tav tm="0">
                                          <p:val>
                                            <p:strVal val="#ppt_x"/>
                                          </p:val>
                                        </p:tav>
                                        <p:tav tm="100000">
                                          <p:val>
                                            <p:strVal val="#ppt_x"/>
                                          </p:val>
                                        </p:tav>
                                      </p:tavLst>
                                    </p:anim>
                                    <p:anim calcmode="lin" valueType="num">
                                      <p:cBhvr>
                                        <p:cTn id="234" dur="500" fill="hold"/>
                                        <p:tgtEl>
                                          <p:spTgt spid="224308"/>
                                        </p:tgtEl>
                                        <p:attrNameLst>
                                          <p:attrName>ppt_y</p:attrName>
                                        </p:attrNameLst>
                                      </p:cBhvr>
                                      <p:tavLst>
                                        <p:tav tm="0">
                                          <p:val>
                                            <p:strVal val="#ppt_y-#ppt_h/2"/>
                                          </p:val>
                                        </p:tav>
                                        <p:tav tm="100000">
                                          <p:val>
                                            <p:strVal val="#ppt_y"/>
                                          </p:val>
                                        </p:tav>
                                      </p:tavLst>
                                    </p:anim>
                                    <p:anim calcmode="lin" valueType="num">
                                      <p:cBhvr>
                                        <p:cTn id="235" dur="500" fill="hold"/>
                                        <p:tgtEl>
                                          <p:spTgt spid="224308"/>
                                        </p:tgtEl>
                                        <p:attrNameLst>
                                          <p:attrName>ppt_w</p:attrName>
                                        </p:attrNameLst>
                                      </p:cBhvr>
                                      <p:tavLst>
                                        <p:tav tm="0">
                                          <p:val>
                                            <p:strVal val="#ppt_w"/>
                                          </p:val>
                                        </p:tav>
                                        <p:tav tm="100000">
                                          <p:val>
                                            <p:strVal val="#ppt_w"/>
                                          </p:val>
                                        </p:tav>
                                      </p:tavLst>
                                    </p:anim>
                                    <p:anim calcmode="lin" valueType="num">
                                      <p:cBhvr>
                                        <p:cTn id="236" dur="500" fill="hold"/>
                                        <p:tgtEl>
                                          <p:spTgt spid="224308"/>
                                        </p:tgtEl>
                                        <p:attrNameLst>
                                          <p:attrName>ppt_h</p:attrName>
                                        </p:attrNameLst>
                                      </p:cBhvr>
                                      <p:tavLst>
                                        <p:tav tm="0">
                                          <p:val>
                                            <p:fltVal val="0"/>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1" fill="hold" grpId="0" nodeType="clickEffect">
                                  <p:stCondLst>
                                    <p:cond delay="0"/>
                                  </p:stCondLst>
                                  <p:childTnLst>
                                    <p:set>
                                      <p:cBhvr>
                                        <p:cTn id="240" dur="1" fill="hold">
                                          <p:stCondLst>
                                            <p:cond delay="0"/>
                                          </p:stCondLst>
                                        </p:cTn>
                                        <p:tgtEl>
                                          <p:spTgt spid="224312"/>
                                        </p:tgtEl>
                                        <p:attrNameLst>
                                          <p:attrName>style.visibility</p:attrName>
                                        </p:attrNameLst>
                                      </p:cBhvr>
                                      <p:to>
                                        <p:strVal val="visible"/>
                                      </p:to>
                                    </p:set>
                                    <p:anim calcmode="lin" valueType="num">
                                      <p:cBhvr additive="base">
                                        <p:cTn id="241" dur="500" fill="hold"/>
                                        <p:tgtEl>
                                          <p:spTgt spid="224312"/>
                                        </p:tgtEl>
                                        <p:attrNameLst>
                                          <p:attrName>ppt_x</p:attrName>
                                        </p:attrNameLst>
                                      </p:cBhvr>
                                      <p:tavLst>
                                        <p:tav tm="0">
                                          <p:val>
                                            <p:strVal val="#ppt_x"/>
                                          </p:val>
                                        </p:tav>
                                        <p:tav tm="100000">
                                          <p:val>
                                            <p:strVal val="#ppt_x"/>
                                          </p:val>
                                        </p:tav>
                                      </p:tavLst>
                                    </p:anim>
                                    <p:anim calcmode="lin" valueType="num">
                                      <p:cBhvr additive="base">
                                        <p:cTn id="242" dur="500" fill="hold"/>
                                        <p:tgtEl>
                                          <p:spTgt spid="2243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5" grpId="0" animBg="1" autoUpdateAnimBg="0"/>
      <p:bldP spid="224278" grpId="0" animBg="1" autoUpdateAnimBg="0"/>
      <p:bldP spid="224282" grpId="0" animBg="1" autoUpdateAnimBg="0"/>
      <p:bldP spid="224286" grpId="0" animBg="1" autoUpdateAnimBg="0"/>
      <p:bldP spid="224290" grpId="0" animBg="1" autoUpdateAnimBg="0"/>
      <p:bldP spid="224294" grpId="0" animBg="1" autoUpdateAnimBg="0"/>
      <p:bldP spid="224298" grpId="0" animBg="1" autoUpdateAnimBg="0"/>
      <p:bldP spid="224302" grpId="0" animBg="1" autoUpdateAnimBg="0"/>
      <p:bldP spid="224306" grpId="0" animBg="1" autoUpdateAnimBg="0"/>
      <p:bldP spid="22431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900113" y="476250"/>
            <a:ext cx="4608512" cy="576263"/>
          </a:xfrm>
        </p:spPr>
        <p:txBody>
          <a:bodyPr/>
          <a:lstStyle/>
          <a:p>
            <a:pPr eaLnBrk="1" hangingPunct="1"/>
            <a:r>
              <a:rPr lang="en-US" altLang="zh-CN" sz="2800" b="1">
                <a:solidFill>
                  <a:srgbClr val="800000"/>
                </a:solidFill>
                <a:latin typeface="仿宋_GB2312" charset="0"/>
                <a:ea typeface="仿宋_GB2312" charset="0"/>
              </a:rPr>
              <a:t>4</a:t>
            </a:r>
            <a:r>
              <a:rPr lang="zh-CN" altLang="en-US" sz="2800" b="1">
                <a:solidFill>
                  <a:srgbClr val="800000"/>
                </a:solidFill>
                <a:latin typeface="仿宋_GB2312" charset="0"/>
                <a:ea typeface="仿宋_GB2312" charset="0"/>
              </a:rPr>
              <a:t>、建立二叉树的存储结构</a:t>
            </a:r>
            <a:endParaRPr lang="zh-CN" altLang="en-US" sz="2800" b="1">
              <a:solidFill>
                <a:srgbClr val="800000"/>
              </a:solidFill>
              <a:ea typeface="隶书" charset="0"/>
            </a:endParaRPr>
          </a:p>
        </p:txBody>
      </p:sp>
      <p:sp>
        <p:nvSpPr>
          <p:cNvPr id="80898" name="Rectangle 3"/>
          <p:cNvSpPr>
            <a:spLocks noGrp="1" noChangeArrowheads="1"/>
          </p:cNvSpPr>
          <p:nvPr>
            <p:ph type="subTitle" idx="1"/>
          </p:nvPr>
        </p:nvSpPr>
        <p:spPr>
          <a:xfrm>
            <a:off x="827088" y="1196975"/>
            <a:ext cx="7632700" cy="1336675"/>
          </a:xfrm>
        </p:spPr>
        <p:txBody>
          <a:bodyPr/>
          <a:lstStyle/>
          <a:p>
            <a:pPr algn="l" eaLnBrk="1" hangingPunct="1">
              <a:lnSpc>
                <a:spcPct val="120000"/>
              </a:lnSpc>
              <a:spcBef>
                <a:spcPct val="0"/>
              </a:spcBef>
            </a:pPr>
            <a:r>
              <a:rPr lang="en-US" altLang="zh-CN" sz="2800" b="1">
                <a:solidFill>
                  <a:srgbClr val="CC6600"/>
                </a:solidFill>
              </a:rPr>
              <a:t>        </a:t>
            </a:r>
            <a:r>
              <a:rPr lang="zh-CN" altLang="en-US" sz="2800" b="1">
                <a:solidFill>
                  <a:srgbClr val="CC6600"/>
                </a:solidFill>
                <a:ea typeface="楷体_GB2312" charset="0"/>
              </a:rPr>
              <a:t>不同的定义方法相应有不同的存储结构的建立算法。</a:t>
            </a:r>
          </a:p>
        </p:txBody>
      </p:sp>
      <p:sp>
        <p:nvSpPr>
          <p:cNvPr id="153605" name="AutoShape 5">
            <a:hlinkClick r:id="rId2" action="ppaction://hlinksldjump" highlightClick="1"/>
          </p:cNvPr>
          <p:cNvSpPr>
            <a:spLocks noChangeArrowheads="1"/>
          </p:cNvSpPr>
          <p:nvPr/>
        </p:nvSpPr>
        <p:spPr bwMode="auto">
          <a:xfrm>
            <a:off x="85344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1+#ppt_w/2"/>
                                          </p:val>
                                        </p:tav>
                                        <p:tav tm="100000">
                                          <p:val>
                                            <p:strVal val="#ppt_x"/>
                                          </p:val>
                                        </p:tav>
                                      </p:tavLst>
                                    </p:anim>
                                    <p:anim calcmode="lin" valueType="num">
                                      <p:cBhvr additive="base">
                                        <p:cTn id="8" dur="500" fill="hold"/>
                                        <p:tgtEl>
                                          <p:spTgt spid="153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533400" y="395288"/>
            <a:ext cx="74945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ea typeface="隶书" charset="0"/>
              </a:rPr>
              <a:t>       </a:t>
            </a:r>
            <a:r>
              <a:rPr lang="zh-CN" altLang="en-US" b="1">
                <a:solidFill>
                  <a:srgbClr val="008080"/>
                </a:solidFill>
                <a:latin typeface="楷体_GB2312" charset="0"/>
                <a:ea typeface="楷体_GB2312" charset="0"/>
              </a:rPr>
              <a:t>以字符串的形式  </a:t>
            </a:r>
            <a:r>
              <a:rPr lang="zh-CN" altLang="en-US" b="1">
                <a:solidFill>
                  <a:srgbClr val="800000"/>
                </a:solidFill>
                <a:latin typeface="楷体_GB2312" charset="0"/>
                <a:ea typeface="楷体_GB2312" charset="0"/>
              </a:rPr>
              <a:t>根 左子树 右子树</a:t>
            </a:r>
            <a:endParaRPr lang="zh-CN" altLang="en-US" b="1">
              <a:solidFill>
                <a:srgbClr val="008080"/>
              </a:solidFill>
              <a:latin typeface="楷体_GB2312" charset="0"/>
              <a:ea typeface="楷体_GB2312" charset="0"/>
            </a:endParaRPr>
          </a:p>
          <a:p>
            <a:pPr eaLnBrk="1" hangingPunct="1">
              <a:defRPr/>
            </a:pPr>
            <a:r>
              <a:rPr lang="zh-CN" altLang="en-US" b="1">
                <a:solidFill>
                  <a:srgbClr val="008080"/>
                </a:solidFill>
                <a:latin typeface="楷体_GB2312" charset="0"/>
                <a:ea typeface="楷体_GB2312" charset="0"/>
              </a:rPr>
              <a:t>定义一棵二叉树</a:t>
            </a:r>
          </a:p>
        </p:txBody>
      </p:sp>
      <p:sp>
        <p:nvSpPr>
          <p:cNvPr id="100357" name="Text Box 5"/>
          <p:cNvSpPr txBox="1">
            <a:spLocks noChangeArrowheads="1"/>
          </p:cNvSpPr>
          <p:nvPr/>
        </p:nvSpPr>
        <p:spPr bwMode="auto">
          <a:xfrm>
            <a:off x="304800" y="144462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CC6600"/>
                </a:solidFill>
                <a:latin typeface="楷体_GB2312" charset="0"/>
                <a:ea typeface="楷体_GB2312" charset="0"/>
              </a:rPr>
              <a:t>例如</a:t>
            </a:r>
            <a:r>
              <a:rPr lang="en-US" altLang="zh-CN">
                <a:solidFill>
                  <a:srgbClr val="CC6600"/>
                </a:solidFill>
                <a:latin typeface="楷体_GB2312" charset="0"/>
                <a:ea typeface="楷体_GB2312" charset="0"/>
              </a:rPr>
              <a:t>:</a:t>
            </a:r>
            <a:endParaRPr lang="en-US" altLang="zh-CN"/>
          </a:p>
        </p:txBody>
      </p:sp>
      <p:sp useBgFill="1">
        <p:nvSpPr>
          <p:cNvPr id="100358" name="Oval 6"/>
          <p:cNvSpPr>
            <a:spLocks noChangeArrowheads="1"/>
          </p:cNvSpPr>
          <p:nvPr/>
        </p:nvSpPr>
        <p:spPr bwMode="auto">
          <a:xfrm>
            <a:off x="1447800" y="4222750"/>
            <a:ext cx="485775" cy="46196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A</a:t>
            </a:r>
            <a:endParaRPr lang="en-US" altLang="zh-CN" sz="2400"/>
          </a:p>
        </p:txBody>
      </p:sp>
      <p:sp useBgFill="1">
        <p:nvSpPr>
          <p:cNvPr id="100359" name="Oval 7"/>
          <p:cNvSpPr>
            <a:spLocks noChangeArrowheads="1"/>
          </p:cNvSpPr>
          <p:nvPr/>
        </p:nvSpPr>
        <p:spPr bwMode="auto">
          <a:xfrm>
            <a:off x="381000" y="5016500"/>
            <a:ext cx="533400" cy="50641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B</a:t>
            </a:r>
            <a:endParaRPr lang="en-US" altLang="zh-CN" sz="2400"/>
          </a:p>
        </p:txBody>
      </p:sp>
      <p:sp useBgFill="1">
        <p:nvSpPr>
          <p:cNvPr id="100360" name="Oval 8"/>
          <p:cNvSpPr>
            <a:spLocks noChangeArrowheads="1"/>
          </p:cNvSpPr>
          <p:nvPr/>
        </p:nvSpPr>
        <p:spPr bwMode="auto">
          <a:xfrm>
            <a:off x="1219200" y="5746750"/>
            <a:ext cx="485775" cy="46196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C</a:t>
            </a:r>
            <a:endParaRPr lang="en-US" altLang="zh-CN" sz="2400"/>
          </a:p>
        </p:txBody>
      </p:sp>
      <p:sp useBgFill="1">
        <p:nvSpPr>
          <p:cNvPr id="100361" name="Oval 9"/>
          <p:cNvSpPr>
            <a:spLocks noChangeArrowheads="1"/>
          </p:cNvSpPr>
          <p:nvPr/>
        </p:nvSpPr>
        <p:spPr bwMode="auto">
          <a:xfrm>
            <a:off x="2514600" y="5016500"/>
            <a:ext cx="533400" cy="50641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990033"/>
                </a:solidFill>
              </a:rPr>
              <a:t>D</a:t>
            </a:r>
            <a:endParaRPr lang="en-US" altLang="zh-CN" sz="2400"/>
          </a:p>
        </p:txBody>
      </p:sp>
      <p:sp>
        <p:nvSpPr>
          <p:cNvPr id="100371" name="Text Box 19"/>
          <p:cNvSpPr txBox="1">
            <a:spLocks noChangeArrowheads="1"/>
          </p:cNvSpPr>
          <p:nvPr/>
        </p:nvSpPr>
        <p:spPr bwMode="auto">
          <a:xfrm>
            <a:off x="3713163" y="1828800"/>
            <a:ext cx="46751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latin typeface="楷体_GB2312" charset="0"/>
                <a:ea typeface="楷体_GB2312" charset="0"/>
              </a:rPr>
              <a:t>以空白字符</a:t>
            </a:r>
            <a:r>
              <a:rPr lang="zh-CN" altLang="en-US">
                <a:solidFill>
                  <a:srgbClr val="CC6600"/>
                </a:solidFill>
                <a:ea typeface="楷体_GB2312" charset="0"/>
              </a:rPr>
              <a:t>“</a:t>
            </a:r>
            <a:r>
              <a:rPr lang="zh-CN" altLang="en-US">
                <a:solidFill>
                  <a:srgbClr val="CC6600"/>
                </a:solidFill>
                <a:latin typeface="楷体_GB2312" charset="0"/>
                <a:ea typeface="楷体_GB2312" charset="0"/>
              </a:rPr>
              <a:t>  </a:t>
            </a:r>
            <a:r>
              <a:rPr lang="zh-CN" altLang="en-US">
                <a:solidFill>
                  <a:srgbClr val="CC6600"/>
                </a:solidFill>
                <a:ea typeface="楷体_GB2312" charset="0"/>
              </a:rPr>
              <a:t>”</a:t>
            </a:r>
            <a:r>
              <a:rPr lang="zh-CN" altLang="en-US">
                <a:solidFill>
                  <a:srgbClr val="CC6600"/>
                </a:solidFill>
                <a:latin typeface="楷体_GB2312" charset="0"/>
                <a:ea typeface="楷体_GB2312" charset="0"/>
              </a:rPr>
              <a:t>表示</a:t>
            </a:r>
            <a:endParaRPr lang="zh-CN" altLang="en-US"/>
          </a:p>
        </p:txBody>
      </p:sp>
      <p:sp>
        <p:nvSpPr>
          <p:cNvPr id="100372" name="Line 20"/>
          <p:cNvSpPr>
            <a:spLocks noChangeShapeType="1"/>
          </p:cNvSpPr>
          <p:nvPr/>
        </p:nvSpPr>
        <p:spPr bwMode="auto">
          <a:xfrm flipH="1">
            <a:off x="609600" y="4456113"/>
            <a:ext cx="838200" cy="533400"/>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73" name="Line 21"/>
          <p:cNvSpPr>
            <a:spLocks noChangeShapeType="1"/>
          </p:cNvSpPr>
          <p:nvPr/>
        </p:nvSpPr>
        <p:spPr bwMode="auto">
          <a:xfrm>
            <a:off x="1905000" y="4456113"/>
            <a:ext cx="838200" cy="528637"/>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74" name="Line 22"/>
          <p:cNvSpPr>
            <a:spLocks noChangeShapeType="1"/>
          </p:cNvSpPr>
          <p:nvPr/>
        </p:nvSpPr>
        <p:spPr bwMode="auto">
          <a:xfrm>
            <a:off x="914400" y="5294313"/>
            <a:ext cx="533400" cy="452437"/>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76" name="Text Box 24"/>
          <p:cNvSpPr txBox="1">
            <a:spLocks noChangeArrowheads="1"/>
          </p:cNvSpPr>
          <p:nvPr/>
        </p:nvSpPr>
        <p:spPr bwMode="auto">
          <a:xfrm>
            <a:off x="3429000" y="4797425"/>
            <a:ext cx="503078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a:solidFill>
                  <a:srgbClr val="800000"/>
                </a:solidFill>
                <a:ea typeface="楷体_GB2312" charset="0"/>
              </a:rPr>
              <a:t>A</a:t>
            </a:r>
            <a:r>
              <a:rPr lang="en-US" altLang="zh-CN">
                <a:solidFill>
                  <a:srgbClr val="FF9933"/>
                </a:solidFill>
                <a:ea typeface="楷体_GB2312" charset="0"/>
              </a:rPr>
              <a:t>(</a:t>
            </a:r>
            <a:r>
              <a:rPr lang="en-US" altLang="zh-CN" b="1">
                <a:solidFill>
                  <a:srgbClr val="800000"/>
                </a:solidFill>
                <a:ea typeface="楷体_GB2312" charset="0"/>
              </a:rPr>
              <a:t>B</a:t>
            </a:r>
            <a:r>
              <a:rPr lang="en-US" altLang="zh-CN">
                <a:solidFill>
                  <a:srgbClr val="FF9933"/>
                </a:solidFill>
                <a:ea typeface="楷体_GB2312" charset="0"/>
              </a:rPr>
              <a:t>(   ,</a:t>
            </a:r>
            <a:r>
              <a:rPr lang="en-US" altLang="zh-CN" b="1">
                <a:solidFill>
                  <a:srgbClr val="800000"/>
                </a:solidFill>
                <a:ea typeface="楷体_GB2312" charset="0"/>
              </a:rPr>
              <a:t>C</a:t>
            </a:r>
            <a:r>
              <a:rPr lang="en-US" altLang="zh-CN">
                <a:solidFill>
                  <a:srgbClr val="FF9933"/>
                </a:solidFill>
                <a:ea typeface="楷体_GB2312" charset="0"/>
              </a:rPr>
              <a:t>(   ,   )),</a:t>
            </a:r>
            <a:r>
              <a:rPr lang="en-US" altLang="zh-CN" b="1">
                <a:solidFill>
                  <a:srgbClr val="800000"/>
                </a:solidFill>
                <a:ea typeface="楷体_GB2312" charset="0"/>
              </a:rPr>
              <a:t>D</a:t>
            </a:r>
            <a:r>
              <a:rPr lang="en-US" altLang="zh-CN">
                <a:solidFill>
                  <a:srgbClr val="FF9933"/>
                </a:solidFill>
                <a:ea typeface="楷体_GB2312" charset="0"/>
              </a:rPr>
              <a:t>(   ,   ))</a:t>
            </a:r>
            <a:endParaRPr lang="en-US" altLang="zh-CN"/>
          </a:p>
        </p:txBody>
      </p:sp>
      <p:sp>
        <p:nvSpPr>
          <p:cNvPr id="100378" name="Rectangle 26"/>
          <p:cNvSpPr>
            <a:spLocks noChangeArrowheads="1"/>
          </p:cNvSpPr>
          <p:nvPr/>
        </p:nvSpPr>
        <p:spPr bwMode="auto">
          <a:xfrm>
            <a:off x="4284663" y="5013325"/>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89" name="Line 37"/>
          <p:cNvSpPr>
            <a:spLocks noChangeShapeType="1"/>
          </p:cNvSpPr>
          <p:nvPr/>
        </p:nvSpPr>
        <p:spPr bwMode="auto">
          <a:xfrm>
            <a:off x="3851275" y="4913313"/>
            <a:ext cx="2016125" cy="28575"/>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90" name="Line 38"/>
          <p:cNvSpPr>
            <a:spLocks noChangeShapeType="1"/>
          </p:cNvSpPr>
          <p:nvPr/>
        </p:nvSpPr>
        <p:spPr bwMode="auto">
          <a:xfrm>
            <a:off x="6227763" y="4941888"/>
            <a:ext cx="865187"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91" name="Text Box 39"/>
          <p:cNvSpPr txBox="1">
            <a:spLocks noChangeArrowheads="1"/>
          </p:cNvSpPr>
          <p:nvPr/>
        </p:nvSpPr>
        <p:spPr bwMode="auto">
          <a:xfrm>
            <a:off x="1241425" y="1916113"/>
            <a:ext cx="134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b="1">
                <a:solidFill>
                  <a:schemeClr val="tx2"/>
                </a:solidFill>
                <a:ea typeface="楷体_GB2312" charset="0"/>
              </a:rPr>
              <a:t>空树</a:t>
            </a:r>
            <a:endParaRPr lang="zh-CN" altLang="en-US"/>
          </a:p>
        </p:txBody>
      </p:sp>
      <p:sp>
        <p:nvSpPr>
          <p:cNvPr id="100392" name="Text Box 40"/>
          <p:cNvSpPr txBox="1">
            <a:spLocks noChangeArrowheads="1"/>
          </p:cNvSpPr>
          <p:nvPr/>
        </p:nvSpPr>
        <p:spPr bwMode="auto">
          <a:xfrm>
            <a:off x="228600" y="2708275"/>
            <a:ext cx="3635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b="1">
                <a:solidFill>
                  <a:schemeClr val="tx2"/>
                </a:solidFill>
                <a:ea typeface="楷体_GB2312" charset="0"/>
              </a:rPr>
              <a:t>只含一个根结点的二叉树</a:t>
            </a:r>
            <a:endParaRPr lang="zh-CN" altLang="en-US"/>
          </a:p>
        </p:txBody>
      </p:sp>
      <p:sp useBgFill="1">
        <p:nvSpPr>
          <p:cNvPr id="100393" name="Oval 41"/>
          <p:cNvSpPr>
            <a:spLocks noChangeArrowheads="1"/>
          </p:cNvSpPr>
          <p:nvPr/>
        </p:nvSpPr>
        <p:spPr bwMode="auto">
          <a:xfrm>
            <a:off x="1422400" y="3357563"/>
            <a:ext cx="485775" cy="461962"/>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990033"/>
                </a:solidFill>
              </a:rPr>
              <a:t>A</a:t>
            </a:r>
            <a:endParaRPr lang="en-US" altLang="zh-CN"/>
          </a:p>
        </p:txBody>
      </p:sp>
      <p:sp>
        <p:nvSpPr>
          <p:cNvPr id="100394" name="Text Box 42"/>
          <p:cNvSpPr txBox="1">
            <a:spLocks noChangeArrowheads="1"/>
          </p:cNvSpPr>
          <p:nvPr/>
        </p:nvSpPr>
        <p:spPr bwMode="auto">
          <a:xfrm>
            <a:off x="3708400" y="2608263"/>
            <a:ext cx="5562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latin typeface="楷体_GB2312" charset="0"/>
                <a:ea typeface="楷体_GB2312" charset="0"/>
              </a:rPr>
              <a:t>以字符串</a:t>
            </a:r>
            <a:r>
              <a:rPr lang="zh-CN" altLang="en-US">
                <a:solidFill>
                  <a:srgbClr val="CC6600"/>
                </a:solidFill>
                <a:ea typeface="楷体_GB2312" charset="0"/>
              </a:rPr>
              <a:t>“</a:t>
            </a:r>
            <a:r>
              <a:rPr lang="en-US" altLang="zh-CN" b="1">
                <a:solidFill>
                  <a:srgbClr val="800000"/>
                </a:solidFill>
                <a:ea typeface="楷体_GB2312" charset="0"/>
              </a:rPr>
              <a:t>A       </a:t>
            </a:r>
            <a:r>
              <a:rPr lang="en-US" altLang="zh-CN">
                <a:solidFill>
                  <a:srgbClr val="CC6600"/>
                </a:solidFill>
                <a:latin typeface="楷体_GB2312" charset="0"/>
                <a:ea typeface="楷体_GB2312" charset="0"/>
              </a:rPr>
              <a:t> </a:t>
            </a:r>
            <a:r>
              <a:rPr lang="en-US" altLang="zh-CN">
                <a:solidFill>
                  <a:srgbClr val="CC6600"/>
                </a:solidFill>
                <a:ea typeface="楷体_GB2312" charset="0"/>
              </a:rPr>
              <a:t>”</a:t>
            </a:r>
            <a:r>
              <a:rPr lang="zh-CN" altLang="en-US">
                <a:solidFill>
                  <a:srgbClr val="CC6600"/>
                </a:solidFill>
                <a:latin typeface="楷体_GB2312" charset="0"/>
                <a:ea typeface="楷体_GB2312" charset="0"/>
              </a:rPr>
              <a:t>表示</a:t>
            </a:r>
          </a:p>
        </p:txBody>
      </p:sp>
      <p:sp>
        <p:nvSpPr>
          <p:cNvPr id="100395" name="Text Box 43"/>
          <p:cNvSpPr txBox="1">
            <a:spLocks noChangeArrowheads="1"/>
          </p:cNvSpPr>
          <p:nvPr/>
        </p:nvSpPr>
        <p:spPr bwMode="auto">
          <a:xfrm>
            <a:off x="3581400" y="4005263"/>
            <a:ext cx="5562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CC6600"/>
                </a:solidFill>
                <a:latin typeface="楷体_GB2312" charset="0"/>
                <a:ea typeface="楷体_GB2312" charset="0"/>
              </a:rPr>
              <a:t>以下列字符串表示</a:t>
            </a:r>
          </a:p>
        </p:txBody>
      </p:sp>
      <p:sp>
        <p:nvSpPr>
          <p:cNvPr id="100396" name="Line 44"/>
          <p:cNvSpPr>
            <a:spLocks noChangeShapeType="1"/>
          </p:cNvSpPr>
          <p:nvPr/>
        </p:nvSpPr>
        <p:spPr bwMode="auto">
          <a:xfrm>
            <a:off x="4211638" y="5445125"/>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97" name="Line 45"/>
          <p:cNvSpPr>
            <a:spLocks noChangeShapeType="1"/>
          </p:cNvSpPr>
          <p:nvPr/>
        </p:nvSpPr>
        <p:spPr bwMode="auto">
          <a:xfrm>
            <a:off x="4930775" y="5445125"/>
            <a:ext cx="720725"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98" name="Line 46"/>
          <p:cNvSpPr>
            <a:spLocks noChangeShapeType="1"/>
          </p:cNvSpPr>
          <p:nvPr/>
        </p:nvSpPr>
        <p:spPr bwMode="auto">
          <a:xfrm>
            <a:off x="6254750" y="5445125"/>
            <a:ext cx="304800" cy="0"/>
          </a:xfrm>
          <a:prstGeom prst="line">
            <a:avLst/>
          </a:prstGeom>
          <a:noFill/>
          <a:ln w="381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399" name="Line 47"/>
          <p:cNvSpPr>
            <a:spLocks noChangeShapeType="1"/>
          </p:cNvSpPr>
          <p:nvPr/>
        </p:nvSpPr>
        <p:spPr bwMode="auto">
          <a:xfrm>
            <a:off x="6788150" y="5445125"/>
            <a:ext cx="304800" cy="0"/>
          </a:xfrm>
          <a:prstGeom prst="line">
            <a:avLst/>
          </a:prstGeom>
          <a:noFill/>
          <a:ln w="381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0" name="Line 48"/>
          <p:cNvSpPr>
            <a:spLocks noChangeShapeType="1"/>
          </p:cNvSpPr>
          <p:nvPr/>
        </p:nvSpPr>
        <p:spPr bwMode="auto">
          <a:xfrm>
            <a:off x="4932363" y="5516563"/>
            <a:ext cx="304800" cy="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1" name="Line 49"/>
          <p:cNvSpPr>
            <a:spLocks noChangeShapeType="1"/>
          </p:cNvSpPr>
          <p:nvPr/>
        </p:nvSpPr>
        <p:spPr bwMode="auto">
          <a:xfrm>
            <a:off x="5465763" y="5516563"/>
            <a:ext cx="304800" cy="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pic>
        <p:nvPicPr>
          <p:cNvPr id="81946" name="Picture 50" descr="Green 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318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403" name="Rectangle 51"/>
          <p:cNvSpPr>
            <a:spLocks noChangeArrowheads="1"/>
          </p:cNvSpPr>
          <p:nvPr/>
        </p:nvSpPr>
        <p:spPr bwMode="auto">
          <a:xfrm>
            <a:off x="5003800" y="5013325"/>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4" name="Rectangle 52"/>
          <p:cNvSpPr>
            <a:spLocks noChangeArrowheads="1"/>
          </p:cNvSpPr>
          <p:nvPr/>
        </p:nvSpPr>
        <p:spPr bwMode="auto">
          <a:xfrm>
            <a:off x="5364163" y="5013325"/>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5" name="Rectangle 53"/>
          <p:cNvSpPr>
            <a:spLocks noChangeArrowheads="1"/>
          </p:cNvSpPr>
          <p:nvPr/>
        </p:nvSpPr>
        <p:spPr bwMode="auto">
          <a:xfrm>
            <a:off x="6372225" y="5013325"/>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6" name="Rectangle 54"/>
          <p:cNvSpPr>
            <a:spLocks noChangeArrowheads="1"/>
          </p:cNvSpPr>
          <p:nvPr/>
        </p:nvSpPr>
        <p:spPr bwMode="auto">
          <a:xfrm>
            <a:off x="6732588" y="5013325"/>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7" name="Rectangle 55"/>
          <p:cNvSpPr>
            <a:spLocks noChangeArrowheads="1"/>
          </p:cNvSpPr>
          <p:nvPr/>
        </p:nvSpPr>
        <p:spPr bwMode="auto">
          <a:xfrm>
            <a:off x="5940425" y="2781300"/>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08" name="Rectangle 56"/>
          <p:cNvSpPr>
            <a:spLocks noChangeArrowheads="1"/>
          </p:cNvSpPr>
          <p:nvPr/>
        </p:nvSpPr>
        <p:spPr bwMode="auto">
          <a:xfrm>
            <a:off x="6300788" y="2781300"/>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0411" name="Rectangle 59"/>
          <p:cNvSpPr>
            <a:spLocks noChangeArrowheads="1"/>
          </p:cNvSpPr>
          <p:nvPr/>
        </p:nvSpPr>
        <p:spPr bwMode="auto">
          <a:xfrm>
            <a:off x="6011863" y="2060575"/>
            <a:ext cx="215900" cy="287338"/>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additive="base">
                                        <p:cTn id="7" dur="500" fill="hold"/>
                                        <p:tgtEl>
                                          <p:spTgt spid="100357"/>
                                        </p:tgtEl>
                                        <p:attrNameLst>
                                          <p:attrName>ppt_x</p:attrName>
                                        </p:attrNameLst>
                                      </p:cBhvr>
                                      <p:tavLst>
                                        <p:tav tm="0">
                                          <p:val>
                                            <p:strVal val="0-#ppt_w/2"/>
                                          </p:val>
                                        </p:tav>
                                        <p:tav tm="100000">
                                          <p:val>
                                            <p:strVal val="#ppt_x"/>
                                          </p:val>
                                        </p:tav>
                                      </p:tavLst>
                                    </p:anim>
                                    <p:anim calcmode="lin" valueType="num">
                                      <p:cBhvr additive="base">
                                        <p:cTn id="8" dur="500" fill="hold"/>
                                        <p:tgtEl>
                                          <p:spTgt spid="1003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91"/>
                                        </p:tgtEl>
                                        <p:attrNameLst>
                                          <p:attrName>style.visibility</p:attrName>
                                        </p:attrNameLst>
                                      </p:cBhvr>
                                      <p:to>
                                        <p:strVal val="visible"/>
                                      </p:to>
                                    </p:set>
                                    <p:anim calcmode="lin" valueType="num">
                                      <p:cBhvr additive="base">
                                        <p:cTn id="13" dur="500" fill="hold"/>
                                        <p:tgtEl>
                                          <p:spTgt spid="100391"/>
                                        </p:tgtEl>
                                        <p:attrNameLst>
                                          <p:attrName>ppt_x</p:attrName>
                                        </p:attrNameLst>
                                      </p:cBhvr>
                                      <p:tavLst>
                                        <p:tav tm="0">
                                          <p:val>
                                            <p:strVal val="0-#ppt_w/2"/>
                                          </p:val>
                                        </p:tav>
                                        <p:tav tm="100000">
                                          <p:val>
                                            <p:strVal val="#ppt_x"/>
                                          </p:val>
                                        </p:tav>
                                      </p:tavLst>
                                    </p:anim>
                                    <p:anim calcmode="lin" valueType="num">
                                      <p:cBhvr additive="base">
                                        <p:cTn id="14" dur="500" fill="hold"/>
                                        <p:tgtEl>
                                          <p:spTgt spid="1003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wd">
                                    <p:tmPct val="100000"/>
                                  </p:iterate>
                                  <p:childTnLst>
                                    <p:set>
                                      <p:cBhvr>
                                        <p:cTn id="18" dur="1" fill="hold">
                                          <p:stCondLst>
                                            <p:cond delay="0"/>
                                          </p:stCondLst>
                                        </p:cTn>
                                        <p:tgtEl>
                                          <p:spTgt spid="100371"/>
                                        </p:tgtEl>
                                        <p:attrNameLst>
                                          <p:attrName>style.visibility</p:attrName>
                                        </p:attrNameLst>
                                      </p:cBhvr>
                                      <p:to>
                                        <p:strVal val="visible"/>
                                      </p:to>
                                    </p:set>
                                    <p:animEffect transition="in" filter="wipe(left)">
                                      <p:cBhvr>
                                        <p:cTn id="19" dur="300"/>
                                        <p:tgtEl>
                                          <p:spTgt spid="10037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0392"/>
                                        </p:tgtEl>
                                        <p:attrNameLst>
                                          <p:attrName>style.visibility</p:attrName>
                                        </p:attrNameLst>
                                      </p:cBhvr>
                                      <p:to>
                                        <p:strVal val="visible"/>
                                      </p:to>
                                    </p:set>
                                    <p:anim calcmode="lin" valueType="num">
                                      <p:cBhvr additive="base">
                                        <p:cTn id="24" dur="500" fill="hold"/>
                                        <p:tgtEl>
                                          <p:spTgt spid="100392"/>
                                        </p:tgtEl>
                                        <p:attrNameLst>
                                          <p:attrName>ppt_x</p:attrName>
                                        </p:attrNameLst>
                                      </p:cBhvr>
                                      <p:tavLst>
                                        <p:tav tm="0">
                                          <p:val>
                                            <p:strVal val="0-#ppt_w/2"/>
                                          </p:val>
                                        </p:tav>
                                        <p:tav tm="100000">
                                          <p:val>
                                            <p:strVal val="#ppt_x"/>
                                          </p:val>
                                        </p:tav>
                                      </p:tavLst>
                                    </p:anim>
                                    <p:anim calcmode="lin" valueType="num">
                                      <p:cBhvr additive="base">
                                        <p:cTn id="25" dur="500" fill="hold"/>
                                        <p:tgtEl>
                                          <p:spTgt spid="10039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003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100394"/>
                                        </p:tgtEl>
                                        <p:attrNameLst>
                                          <p:attrName>style.visibility</p:attrName>
                                        </p:attrNameLst>
                                      </p:cBhvr>
                                      <p:to>
                                        <p:strVal val="visible"/>
                                      </p:to>
                                    </p:set>
                                    <p:animEffect transition="in" filter="wipe(left)">
                                      <p:cBhvr>
                                        <p:cTn id="33" dur="300"/>
                                        <p:tgtEl>
                                          <p:spTgt spid="1003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grpId="0" nodeType="clickEffect">
                                  <p:stCondLst>
                                    <p:cond delay="0"/>
                                  </p:stCondLst>
                                  <p:childTnLst>
                                    <p:set>
                                      <p:cBhvr>
                                        <p:cTn id="37" dur="1" fill="hold">
                                          <p:stCondLst>
                                            <p:cond delay="0"/>
                                          </p:stCondLst>
                                        </p:cTn>
                                        <p:tgtEl>
                                          <p:spTgt spid="100358"/>
                                        </p:tgtEl>
                                        <p:attrNameLst>
                                          <p:attrName>style.visibility</p:attrName>
                                        </p:attrNameLst>
                                      </p:cBhvr>
                                      <p:to>
                                        <p:strVal val="visible"/>
                                      </p:to>
                                    </p:set>
                                    <p:anim calcmode="lin" valueType="num">
                                      <p:cBhvr>
                                        <p:cTn id="38" dur="500" fill="hold"/>
                                        <p:tgtEl>
                                          <p:spTgt spid="100358"/>
                                        </p:tgtEl>
                                        <p:attrNameLst>
                                          <p:attrName>ppt_x</p:attrName>
                                        </p:attrNameLst>
                                      </p:cBhvr>
                                      <p:tavLst>
                                        <p:tav tm="0">
                                          <p:val>
                                            <p:strVal val="#ppt_x"/>
                                          </p:val>
                                        </p:tav>
                                        <p:tav tm="100000">
                                          <p:val>
                                            <p:strVal val="#ppt_x"/>
                                          </p:val>
                                        </p:tav>
                                      </p:tavLst>
                                    </p:anim>
                                    <p:anim calcmode="lin" valueType="num">
                                      <p:cBhvr>
                                        <p:cTn id="39" dur="500" fill="hold"/>
                                        <p:tgtEl>
                                          <p:spTgt spid="100358"/>
                                        </p:tgtEl>
                                        <p:attrNameLst>
                                          <p:attrName>ppt_y</p:attrName>
                                        </p:attrNameLst>
                                      </p:cBhvr>
                                      <p:tavLst>
                                        <p:tav tm="0">
                                          <p:val>
                                            <p:strVal val="#ppt_y-#ppt_h/2"/>
                                          </p:val>
                                        </p:tav>
                                        <p:tav tm="100000">
                                          <p:val>
                                            <p:strVal val="#ppt_y"/>
                                          </p:val>
                                        </p:tav>
                                      </p:tavLst>
                                    </p:anim>
                                    <p:anim calcmode="lin" valueType="num">
                                      <p:cBhvr>
                                        <p:cTn id="40" dur="500" fill="hold"/>
                                        <p:tgtEl>
                                          <p:spTgt spid="100358"/>
                                        </p:tgtEl>
                                        <p:attrNameLst>
                                          <p:attrName>ppt_w</p:attrName>
                                        </p:attrNameLst>
                                      </p:cBhvr>
                                      <p:tavLst>
                                        <p:tav tm="0">
                                          <p:val>
                                            <p:strVal val="#ppt_w"/>
                                          </p:val>
                                        </p:tav>
                                        <p:tav tm="100000">
                                          <p:val>
                                            <p:strVal val="#ppt_w"/>
                                          </p:val>
                                        </p:tav>
                                      </p:tavLst>
                                    </p:anim>
                                    <p:anim calcmode="lin" valueType="num">
                                      <p:cBhvr>
                                        <p:cTn id="41" dur="500" fill="hold"/>
                                        <p:tgtEl>
                                          <p:spTgt spid="100358"/>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17" presetClass="entr" presetSubtype="1" fill="hold" nodeType="afterEffect">
                                  <p:stCondLst>
                                    <p:cond delay="0"/>
                                  </p:stCondLst>
                                  <p:childTnLst>
                                    <p:set>
                                      <p:cBhvr>
                                        <p:cTn id="44" dur="1" fill="hold">
                                          <p:stCondLst>
                                            <p:cond delay="0"/>
                                          </p:stCondLst>
                                        </p:cTn>
                                        <p:tgtEl>
                                          <p:spTgt spid="100372"/>
                                        </p:tgtEl>
                                        <p:attrNameLst>
                                          <p:attrName>style.visibility</p:attrName>
                                        </p:attrNameLst>
                                      </p:cBhvr>
                                      <p:to>
                                        <p:strVal val="visible"/>
                                      </p:to>
                                    </p:set>
                                    <p:anim calcmode="lin" valueType="num">
                                      <p:cBhvr>
                                        <p:cTn id="45" dur="500" fill="hold"/>
                                        <p:tgtEl>
                                          <p:spTgt spid="100372"/>
                                        </p:tgtEl>
                                        <p:attrNameLst>
                                          <p:attrName>ppt_x</p:attrName>
                                        </p:attrNameLst>
                                      </p:cBhvr>
                                      <p:tavLst>
                                        <p:tav tm="0">
                                          <p:val>
                                            <p:strVal val="#ppt_x"/>
                                          </p:val>
                                        </p:tav>
                                        <p:tav tm="100000">
                                          <p:val>
                                            <p:strVal val="#ppt_x"/>
                                          </p:val>
                                        </p:tav>
                                      </p:tavLst>
                                    </p:anim>
                                    <p:anim calcmode="lin" valueType="num">
                                      <p:cBhvr>
                                        <p:cTn id="46" dur="500" fill="hold"/>
                                        <p:tgtEl>
                                          <p:spTgt spid="100372"/>
                                        </p:tgtEl>
                                        <p:attrNameLst>
                                          <p:attrName>ppt_y</p:attrName>
                                        </p:attrNameLst>
                                      </p:cBhvr>
                                      <p:tavLst>
                                        <p:tav tm="0">
                                          <p:val>
                                            <p:strVal val="#ppt_y-#ppt_h/2"/>
                                          </p:val>
                                        </p:tav>
                                        <p:tav tm="100000">
                                          <p:val>
                                            <p:strVal val="#ppt_y"/>
                                          </p:val>
                                        </p:tav>
                                      </p:tavLst>
                                    </p:anim>
                                    <p:anim calcmode="lin" valueType="num">
                                      <p:cBhvr>
                                        <p:cTn id="47" dur="500" fill="hold"/>
                                        <p:tgtEl>
                                          <p:spTgt spid="100372"/>
                                        </p:tgtEl>
                                        <p:attrNameLst>
                                          <p:attrName>ppt_w</p:attrName>
                                        </p:attrNameLst>
                                      </p:cBhvr>
                                      <p:tavLst>
                                        <p:tav tm="0">
                                          <p:val>
                                            <p:strVal val="#ppt_w"/>
                                          </p:val>
                                        </p:tav>
                                        <p:tav tm="100000">
                                          <p:val>
                                            <p:strVal val="#ppt_w"/>
                                          </p:val>
                                        </p:tav>
                                      </p:tavLst>
                                    </p:anim>
                                    <p:anim calcmode="lin" valueType="num">
                                      <p:cBhvr>
                                        <p:cTn id="48" dur="500" fill="hold"/>
                                        <p:tgtEl>
                                          <p:spTgt spid="100372"/>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000"/>
                            </p:stCondLst>
                            <p:childTnLst>
                              <p:par>
                                <p:cTn id="50" presetID="17" presetClass="entr" presetSubtype="1" fill="hold" grpId="0" nodeType="afterEffect">
                                  <p:stCondLst>
                                    <p:cond delay="0"/>
                                  </p:stCondLst>
                                  <p:childTnLst>
                                    <p:set>
                                      <p:cBhvr>
                                        <p:cTn id="51" dur="1" fill="hold">
                                          <p:stCondLst>
                                            <p:cond delay="0"/>
                                          </p:stCondLst>
                                        </p:cTn>
                                        <p:tgtEl>
                                          <p:spTgt spid="100359"/>
                                        </p:tgtEl>
                                        <p:attrNameLst>
                                          <p:attrName>style.visibility</p:attrName>
                                        </p:attrNameLst>
                                      </p:cBhvr>
                                      <p:to>
                                        <p:strVal val="visible"/>
                                      </p:to>
                                    </p:set>
                                    <p:anim calcmode="lin" valueType="num">
                                      <p:cBhvr>
                                        <p:cTn id="52" dur="500" fill="hold"/>
                                        <p:tgtEl>
                                          <p:spTgt spid="100359"/>
                                        </p:tgtEl>
                                        <p:attrNameLst>
                                          <p:attrName>ppt_x</p:attrName>
                                        </p:attrNameLst>
                                      </p:cBhvr>
                                      <p:tavLst>
                                        <p:tav tm="0">
                                          <p:val>
                                            <p:strVal val="#ppt_x"/>
                                          </p:val>
                                        </p:tav>
                                        <p:tav tm="100000">
                                          <p:val>
                                            <p:strVal val="#ppt_x"/>
                                          </p:val>
                                        </p:tav>
                                      </p:tavLst>
                                    </p:anim>
                                    <p:anim calcmode="lin" valueType="num">
                                      <p:cBhvr>
                                        <p:cTn id="53" dur="500" fill="hold"/>
                                        <p:tgtEl>
                                          <p:spTgt spid="100359"/>
                                        </p:tgtEl>
                                        <p:attrNameLst>
                                          <p:attrName>ppt_y</p:attrName>
                                        </p:attrNameLst>
                                      </p:cBhvr>
                                      <p:tavLst>
                                        <p:tav tm="0">
                                          <p:val>
                                            <p:strVal val="#ppt_y-#ppt_h/2"/>
                                          </p:val>
                                        </p:tav>
                                        <p:tav tm="100000">
                                          <p:val>
                                            <p:strVal val="#ppt_y"/>
                                          </p:val>
                                        </p:tav>
                                      </p:tavLst>
                                    </p:anim>
                                    <p:anim calcmode="lin" valueType="num">
                                      <p:cBhvr>
                                        <p:cTn id="54" dur="500" fill="hold"/>
                                        <p:tgtEl>
                                          <p:spTgt spid="100359"/>
                                        </p:tgtEl>
                                        <p:attrNameLst>
                                          <p:attrName>ppt_w</p:attrName>
                                        </p:attrNameLst>
                                      </p:cBhvr>
                                      <p:tavLst>
                                        <p:tav tm="0">
                                          <p:val>
                                            <p:strVal val="#ppt_w"/>
                                          </p:val>
                                        </p:tav>
                                        <p:tav tm="100000">
                                          <p:val>
                                            <p:strVal val="#ppt_w"/>
                                          </p:val>
                                        </p:tav>
                                      </p:tavLst>
                                    </p:anim>
                                    <p:anim calcmode="lin" valueType="num">
                                      <p:cBhvr>
                                        <p:cTn id="55" dur="500" fill="hold"/>
                                        <p:tgtEl>
                                          <p:spTgt spid="100359"/>
                                        </p:tgtEl>
                                        <p:attrNameLst>
                                          <p:attrName>ppt_h</p:attrName>
                                        </p:attrNameLst>
                                      </p:cBhvr>
                                      <p:tavLst>
                                        <p:tav tm="0">
                                          <p:val>
                                            <p:fltVal val="0"/>
                                          </p:val>
                                        </p:tav>
                                        <p:tav tm="100000">
                                          <p:val>
                                            <p:strVal val="#ppt_h"/>
                                          </p:val>
                                        </p:tav>
                                      </p:tavLst>
                                    </p:anim>
                                  </p:childTnLst>
                                </p:cTn>
                              </p:par>
                            </p:childTnLst>
                          </p:cTn>
                        </p:par>
                        <p:par>
                          <p:cTn id="56" fill="hold" nodeType="afterGroup">
                            <p:stCondLst>
                              <p:cond delay="1500"/>
                            </p:stCondLst>
                            <p:childTnLst>
                              <p:par>
                                <p:cTn id="57" presetID="17" presetClass="entr" presetSubtype="1" fill="hold" nodeType="afterEffect">
                                  <p:stCondLst>
                                    <p:cond delay="0"/>
                                  </p:stCondLst>
                                  <p:childTnLst>
                                    <p:set>
                                      <p:cBhvr>
                                        <p:cTn id="58" dur="1" fill="hold">
                                          <p:stCondLst>
                                            <p:cond delay="0"/>
                                          </p:stCondLst>
                                        </p:cTn>
                                        <p:tgtEl>
                                          <p:spTgt spid="100374"/>
                                        </p:tgtEl>
                                        <p:attrNameLst>
                                          <p:attrName>style.visibility</p:attrName>
                                        </p:attrNameLst>
                                      </p:cBhvr>
                                      <p:to>
                                        <p:strVal val="visible"/>
                                      </p:to>
                                    </p:set>
                                    <p:anim calcmode="lin" valueType="num">
                                      <p:cBhvr>
                                        <p:cTn id="59" dur="500" fill="hold"/>
                                        <p:tgtEl>
                                          <p:spTgt spid="100374"/>
                                        </p:tgtEl>
                                        <p:attrNameLst>
                                          <p:attrName>ppt_x</p:attrName>
                                        </p:attrNameLst>
                                      </p:cBhvr>
                                      <p:tavLst>
                                        <p:tav tm="0">
                                          <p:val>
                                            <p:strVal val="#ppt_x"/>
                                          </p:val>
                                        </p:tav>
                                        <p:tav tm="100000">
                                          <p:val>
                                            <p:strVal val="#ppt_x"/>
                                          </p:val>
                                        </p:tav>
                                      </p:tavLst>
                                    </p:anim>
                                    <p:anim calcmode="lin" valueType="num">
                                      <p:cBhvr>
                                        <p:cTn id="60" dur="500" fill="hold"/>
                                        <p:tgtEl>
                                          <p:spTgt spid="100374"/>
                                        </p:tgtEl>
                                        <p:attrNameLst>
                                          <p:attrName>ppt_y</p:attrName>
                                        </p:attrNameLst>
                                      </p:cBhvr>
                                      <p:tavLst>
                                        <p:tav tm="0">
                                          <p:val>
                                            <p:strVal val="#ppt_y-#ppt_h/2"/>
                                          </p:val>
                                        </p:tav>
                                        <p:tav tm="100000">
                                          <p:val>
                                            <p:strVal val="#ppt_y"/>
                                          </p:val>
                                        </p:tav>
                                      </p:tavLst>
                                    </p:anim>
                                    <p:anim calcmode="lin" valueType="num">
                                      <p:cBhvr>
                                        <p:cTn id="61" dur="500" fill="hold"/>
                                        <p:tgtEl>
                                          <p:spTgt spid="100374"/>
                                        </p:tgtEl>
                                        <p:attrNameLst>
                                          <p:attrName>ppt_w</p:attrName>
                                        </p:attrNameLst>
                                      </p:cBhvr>
                                      <p:tavLst>
                                        <p:tav tm="0">
                                          <p:val>
                                            <p:strVal val="#ppt_w"/>
                                          </p:val>
                                        </p:tav>
                                        <p:tav tm="100000">
                                          <p:val>
                                            <p:strVal val="#ppt_w"/>
                                          </p:val>
                                        </p:tav>
                                      </p:tavLst>
                                    </p:anim>
                                    <p:anim calcmode="lin" valueType="num">
                                      <p:cBhvr>
                                        <p:cTn id="62" dur="500" fill="hold"/>
                                        <p:tgtEl>
                                          <p:spTgt spid="100374"/>
                                        </p:tgtEl>
                                        <p:attrNameLst>
                                          <p:attrName>ppt_h</p:attrName>
                                        </p:attrNameLst>
                                      </p:cBhvr>
                                      <p:tavLst>
                                        <p:tav tm="0">
                                          <p:val>
                                            <p:fltVal val="0"/>
                                          </p:val>
                                        </p:tav>
                                        <p:tav tm="100000">
                                          <p:val>
                                            <p:strVal val="#ppt_h"/>
                                          </p:val>
                                        </p:tav>
                                      </p:tavLst>
                                    </p:anim>
                                  </p:childTnLst>
                                </p:cTn>
                              </p:par>
                            </p:childTnLst>
                          </p:cTn>
                        </p:par>
                        <p:par>
                          <p:cTn id="63" fill="hold" nodeType="afterGroup">
                            <p:stCondLst>
                              <p:cond delay="2000"/>
                            </p:stCondLst>
                            <p:childTnLst>
                              <p:par>
                                <p:cTn id="64" presetID="17" presetClass="entr" presetSubtype="1" fill="hold" grpId="0" nodeType="afterEffect">
                                  <p:stCondLst>
                                    <p:cond delay="0"/>
                                  </p:stCondLst>
                                  <p:childTnLst>
                                    <p:set>
                                      <p:cBhvr>
                                        <p:cTn id="65" dur="1" fill="hold">
                                          <p:stCondLst>
                                            <p:cond delay="0"/>
                                          </p:stCondLst>
                                        </p:cTn>
                                        <p:tgtEl>
                                          <p:spTgt spid="100360"/>
                                        </p:tgtEl>
                                        <p:attrNameLst>
                                          <p:attrName>style.visibility</p:attrName>
                                        </p:attrNameLst>
                                      </p:cBhvr>
                                      <p:to>
                                        <p:strVal val="visible"/>
                                      </p:to>
                                    </p:set>
                                    <p:anim calcmode="lin" valueType="num">
                                      <p:cBhvr>
                                        <p:cTn id="66" dur="500" fill="hold"/>
                                        <p:tgtEl>
                                          <p:spTgt spid="100360"/>
                                        </p:tgtEl>
                                        <p:attrNameLst>
                                          <p:attrName>ppt_x</p:attrName>
                                        </p:attrNameLst>
                                      </p:cBhvr>
                                      <p:tavLst>
                                        <p:tav tm="0">
                                          <p:val>
                                            <p:strVal val="#ppt_x"/>
                                          </p:val>
                                        </p:tav>
                                        <p:tav tm="100000">
                                          <p:val>
                                            <p:strVal val="#ppt_x"/>
                                          </p:val>
                                        </p:tav>
                                      </p:tavLst>
                                    </p:anim>
                                    <p:anim calcmode="lin" valueType="num">
                                      <p:cBhvr>
                                        <p:cTn id="67" dur="500" fill="hold"/>
                                        <p:tgtEl>
                                          <p:spTgt spid="100360"/>
                                        </p:tgtEl>
                                        <p:attrNameLst>
                                          <p:attrName>ppt_y</p:attrName>
                                        </p:attrNameLst>
                                      </p:cBhvr>
                                      <p:tavLst>
                                        <p:tav tm="0">
                                          <p:val>
                                            <p:strVal val="#ppt_y-#ppt_h/2"/>
                                          </p:val>
                                        </p:tav>
                                        <p:tav tm="100000">
                                          <p:val>
                                            <p:strVal val="#ppt_y"/>
                                          </p:val>
                                        </p:tav>
                                      </p:tavLst>
                                    </p:anim>
                                    <p:anim calcmode="lin" valueType="num">
                                      <p:cBhvr>
                                        <p:cTn id="68" dur="500" fill="hold"/>
                                        <p:tgtEl>
                                          <p:spTgt spid="100360"/>
                                        </p:tgtEl>
                                        <p:attrNameLst>
                                          <p:attrName>ppt_w</p:attrName>
                                        </p:attrNameLst>
                                      </p:cBhvr>
                                      <p:tavLst>
                                        <p:tav tm="0">
                                          <p:val>
                                            <p:strVal val="#ppt_w"/>
                                          </p:val>
                                        </p:tav>
                                        <p:tav tm="100000">
                                          <p:val>
                                            <p:strVal val="#ppt_w"/>
                                          </p:val>
                                        </p:tav>
                                      </p:tavLst>
                                    </p:anim>
                                    <p:anim calcmode="lin" valueType="num">
                                      <p:cBhvr>
                                        <p:cTn id="69" dur="500" fill="hold"/>
                                        <p:tgtEl>
                                          <p:spTgt spid="100360"/>
                                        </p:tgtEl>
                                        <p:attrNameLst>
                                          <p:attrName>ppt_h</p:attrName>
                                        </p:attrNameLst>
                                      </p:cBhvr>
                                      <p:tavLst>
                                        <p:tav tm="0">
                                          <p:val>
                                            <p:fltVal val="0"/>
                                          </p:val>
                                        </p:tav>
                                        <p:tav tm="100000">
                                          <p:val>
                                            <p:strVal val="#ppt_h"/>
                                          </p:val>
                                        </p:tav>
                                      </p:tavLst>
                                    </p:anim>
                                  </p:childTnLst>
                                </p:cTn>
                              </p:par>
                            </p:childTnLst>
                          </p:cTn>
                        </p:par>
                        <p:par>
                          <p:cTn id="70" fill="hold" nodeType="afterGroup">
                            <p:stCondLst>
                              <p:cond delay="2500"/>
                            </p:stCondLst>
                            <p:childTnLst>
                              <p:par>
                                <p:cTn id="71" presetID="17" presetClass="entr" presetSubtype="1" fill="hold" nodeType="afterEffect">
                                  <p:stCondLst>
                                    <p:cond delay="0"/>
                                  </p:stCondLst>
                                  <p:childTnLst>
                                    <p:set>
                                      <p:cBhvr>
                                        <p:cTn id="72" dur="1" fill="hold">
                                          <p:stCondLst>
                                            <p:cond delay="0"/>
                                          </p:stCondLst>
                                        </p:cTn>
                                        <p:tgtEl>
                                          <p:spTgt spid="100373"/>
                                        </p:tgtEl>
                                        <p:attrNameLst>
                                          <p:attrName>style.visibility</p:attrName>
                                        </p:attrNameLst>
                                      </p:cBhvr>
                                      <p:to>
                                        <p:strVal val="visible"/>
                                      </p:to>
                                    </p:set>
                                    <p:anim calcmode="lin" valueType="num">
                                      <p:cBhvr>
                                        <p:cTn id="73" dur="500" fill="hold"/>
                                        <p:tgtEl>
                                          <p:spTgt spid="100373"/>
                                        </p:tgtEl>
                                        <p:attrNameLst>
                                          <p:attrName>ppt_x</p:attrName>
                                        </p:attrNameLst>
                                      </p:cBhvr>
                                      <p:tavLst>
                                        <p:tav tm="0">
                                          <p:val>
                                            <p:strVal val="#ppt_x"/>
                                          </p:val>
                                        </p:tav>
                                        <p:tav tm="100000">
                                          <p:val>
                                            <p:strVal val="#ppt_x"/>
                                          </p:val>
                                        </p:tav>
                                      </p:tavLst>
                                    </p:anim>
                                    <p:anim calcmode="lin" valueType="num">
                                      <p:cBhvr>
                                        <p:cTn id="74" dur="500" fill="hold"/>
                                        <p:tgtEl>
                                          <p:spTgt spid="100373"/>
                                        </p:tgtEl>
                                        <p:attrNameLst>
                                          <p:attrName>ppt_y</p:attrName>
                                        </p:attrNameLst>
                                      </p:cBhvr>
                                      <p:tavLst>
                                        <p:tav tm="0">
                                          <p:val>
                                            <p:strVal val="#ppt_y-#ppt_h/2"/>
                                          </p:val>
                                        </p:tav>
                                        <p:tav tm="100000">
                                          <p:val>
                                            <p:strVal val="#ppt_y"/>
                                          </p:val>
                                        </p:tav>
                                      </p:tavLst>
                                    </p:anim>
                                    <p:anim calcmode="lin" valueType="num">
                                      <p:cBhvr>
                                        <p:cTn id="75" dur="500" fill="hold"/>
                                        <p:tgtEl>
                                          <p:spTgt spid="100373"/>
                                        </p:tgtEl>
                                        <p:attrNameLst>
                                          <p:attrName>ppt_w</p:attrName>
                                        </p:attrNameLst>
                                      </p:cBhvr>
                                      <p:tavLst>
                                        <p:tav tm="0">
                                          <p:val>
                                            <p:strVal val="#ppt_w"/>
                                          </p:val>
                                        </p:tav>
                                        <p:tav tm="100000">
                                          <p:val>
                                            <p:strVal val="#ppt_w"/>
                                          </p:val>
                                        </p:tav>
                                      </p:tavLst>
                                    </p:anim>
                                    <p:anim calcmode="lin" valueType="num">
                                      <p:cBhvr>
                                        <p:cTn id="76" dur="500" fill="hold"/>
                                        <p:tgtEl>
                                          <p:spTgt spid="100373"/>
                                        </p:tgtEl>
                                        <p:attrNameLst>
                                          <p:attrName>ppt_h</p:attrName>
                                        </p:attrNameLst>
                                      </p:cBhvr>
                                      <p:tavLst>
                                        <p:tav tm="0">
                                          <p:val>
                                            <p:fltVal val="0"/>
                                          </p:val>
                                        </p:tav>
                                        <p:tav tm="100000">
                                          <p:val>
                                            <p:strVal val="#ppt_h"/>
                                          </p:val>
                                        </p:tav>
                                      </p:tavLst>
                                    </p:anim>
                                  </p:childTnLst>
                                </p:cTn>
                              </p:par>
                            </p:childTnLst>
                          </p:cTn>
                        </p:par>
                        <p:par>
                          <p:cTn id="77" fill="hold" nodeType="afterGroup">
                            <p:stCondLst>
                              <p:cond delay="3000"/>
                            </p:stCondLst>
                            <p:childTnLst>
                              <p:par>
                                <p:cTn id="78" presetID="17" presetClass="entr" presetSubtype="1" fill="hold" grpId="0" nodeType="afterEffect">
                                  <p:stCondLst>
                                    <p:cond delay="0"/>
                                  </p:stCondLst>
                                  <p:childTnLst>
                                    <p:set>
                                      <p:cBhvr>
                                        <p:cTn id="79" dur="1" fill="hold">
                                          <p:stCondLst>
                                            <p:cond delay="0"/>
                                          </p:stCondLst>
                                        </p:cTn>
                                        <p:tgtEl>
                                          <p:spTgt spid="100361"/>
                                        </p:tgtEl>
                                        <p:attrNameLst>
                                          <p:attrName>style.visibility</p:attrName>
                                        </p:attrNameLst>
                                      </p:cBhvr>
                                      <p:to>
                                        <p:strVal val="visible"/>
                                      </p:to>
                                    </p:set>
                                    <p:anim calcmode="lin" valueType="num">
                                      <p:cBhvr>
                                        <p:cTn id="80" dur="500" fill="hold"/>
                                        <p:tgtEl>
                                          <p:spTgt spid="100361"/>
                                        </p:tgtEl>
                                        <p:attrNameLst>
                                          <p:attrName>ppt_x</p:attrName>
                                        </p:attrNameLst>
                                      </p:cBhvr>
                                      <p:tavLst>
                                        <p:tav tm="0">
                                          <p:val>
                                            <p:strVal val="#ppt_x"/>
                                          </p:val>
                                        </p:tav>
                                        <p:tav tm="100000">
                                          <p:val>
                                            <p:strVal val="#ppt_x"/>
                                          </p:val>
                                        </p:tav>
                                      </p:tavLst>
                                    </p:anim>
                                    <p:anim calcmode="lin" valueType="num">
                                      <p:cBhvr>
                                        <p:cTn id="81" dur="500" fill="hold"/>
                                        <p:tgtEl>
                                          <p:spTgt spid="100361"/>
                                        </p:tgtEl>
                                        <p:attrNameLst>
                                          <p:attrName>ppt_y</p:attrName>
                                        </p:attrNameLst>
                                      </p:cBhvr>
                                      <p:tavLst>
                                        <p:tav tm="0">
                                          <p:val>
                                            <p:strVal val="#ppt_y-#ppt_h/2"/>
                                          </p:val>
                                        </p:tav>
                                        <p:tav tm="100000">
                                          <p:val>
                                            <p:strVal val="#ppt_y"/>
                                          </p:val>
                                        </p:tav>
                                      </p:tavLst>
                                    </p:anim>
                                    <p:anim calcmode="lin" valueType="num">
                                      <p:cBhvr>
                                        <p:cTn id="82" dur="500" fill="hold"/>
                                        <p:tgtEl>
                                          <p:spTgt spid="100361"/>
                                        </p:tgtEl>
                                        <p:attrNameLst>
                                          <p:attrName>ppt_w</p:attrName>
                                        </p:attrNameLst>
                                      </p:cBhvr>
                                      <p:tavLst>
                                        <p:tav tm="0">
                                          <p:val>
                                            <p:strVal val="#ppt_w"/>
                                          </p:val>
                                        </p:tav>
                                        <p:tav tm="100000">
                                          <p:val>
                                            <p:strVal val="#ppt_w"/>
                                          </p:val>
                                        </p:tav>
                                      </p:tavLst>
                                    </p:anim>
                                    <p:anim calcmode="lin" valueType="num">
                                      <p:cBhvr>
                                        <p:cTn id="83" dur="500" fill="hold"/>
                                        <p:tgtEl>
                                          <p:spTgt spid="100361"/>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100395"/>
                                        </p:tgtEl>
                                        <p:attrNameLst>
                                          <p:attrName>style.visibility</p:attrName>
                                        </p:attrNameLst>
                                      </p:cBhvr>
                                      <p:to>
                                        <p:strVal val="visible"/>
                                      </p:to>
                                    </p:set>
                                    <p:anim calcmode="lin" valueType="num">
                                      <p:cBhvr>
                                        <p:cTn id="88" dur="500" fill="hold"/>
                                        <p:tgtEl>
                                          <p:spTgt spid="100395"/>
                                        </p:tgtEl>
                                        <p:attrNameLst>
                                          <p:attrName>ppt_x</p:attrName>
                                        </p:attrNameLst>
                                      </p:cBhvr>
                                      <p:tavLst>
                                        <p:tav tm="0">
                                          <p:val>
                                            <p:strVal val="#ppt_x-#ppt_w/2"/>
                                          </p:val>
                                        </p:tav>
                                        <p:tav tm="100000">
                                          <p:val>
                                            <p:strVal val="#ppt_x"/>
                                          </p:val>
                                        </p:tav>
                                      </p:tavLst>
                                    </p:anim>
                                    <p:anim calcmode="lin" valueType="num">
                                      <p:cBhvr>
                                        <p:cTn id="89" dur="500" fill="hold"/>
                                        <p:tgtEl>
                                          <p:spTgt spid="100395"/>
                                        </p:tgtEl>
                                        <p:attrNameLst>
                                          <p:attrName>ppt_y</p:attrName>
                                        </p:attrNameLst>
                                      </p:cBhvr>
                                      <p:tavLst>
                                        <p:tav tm="0">
                                          <p:val>
                                            <p:strVal val="#ppt_y"/>
                                          </p:val>
                                        </p:tav>
                                        <p:tav tm="100000">
                                          <p:val>
                                            <p:strVal val="#ppt_y"/>
                                          </p:val>
                                        </p:tav>
                                      </p:tavLst>
                                    </p:anim>
                                    <p:anim calcmode="lin" valueType="num">
                                      <p:cBhvr>
                                        <p:cTn id="90" dur="500" fill="hold"/>
                                        <p:tgtEl>
                                          <p:spTgt spid="100395"/>
                                        </p:tgtEl>
                                        <p:attrNameLst>
                                          <p:attrName>ppt_w</p:attrName>
                                        </p:attrNameLst>
                                      </p:cBhvr>
                                      <p:tavLst>
                                        <p:tav tm="0">
                                          <p:val>
                                            <p:fltVal val="0"/>
                                          </p:val>
                                        </p:tav>
                                        <p:tav tm="100000">
                                          <p:val>
                                            <p:strVal val="#ppt_w"/>
                                          </p:val>
                                        </p:tav>
                                      </p:tavLst>
                                    </p:anim>
                                    <p:anim calcmode="lin" valueType="num">
                                      <p:cBhvr>
                                        <p:cTn id="91" dur="500" fill="hold"/>
                                        <p:tgtEl>
                                          <p:spTgt spid="100395"/>
                                        </p:tgtEl>
                                        <p:attrNameLst>
                                          <p:attrName>ppt_h</p:attrName>
                                        </p:attrNameLst>
                                      </p:cBhvr>
                                      <p:tavLst>
                                        <p:tav tm="0">
                                          <p:val>
                                            <p:strVal val="#ppt_h"/>
                                          </p:val>
                                        </p:tav>
                                        <p:tav tm="100000">
                                          <p:val>
                                            <p:strVal val="#ppt_h"/>
                                          </p:val>
                                        </p:tav>
                                      </p:tavLst>
                                    </p:anim>
                                  </p:childTnLst>
                                </p:cTn>
                              </p:par>
                            </p:childTnLst>
                          </p:cTn>
                        </p:par>
                        <p:par>
                          <p:cTn id="92" fill="hold" nodeType="afterGroup">
                            <p:stCondLst>
                              <p:cond delay="500"/>
                            </p:stCondLst>
                            <p:childTnLst>
                              <p:par>
                                <p:cTn id="93" presetID="17" presetClass="entr" presetSubtype="8" fill="hold" grpId="0" nodeType="afterEffect">
                                  <p:stCondLst>
                                    <p:cond delay="0"/>
                                  </p:stCondLst>
                                  <p:childTnLst>
                                    <p:set>
                                      <p:cBhvr>
                                        <p:cTn id="94" dur="1" fill="hold">
                                          <p:stCondLst>
                                            <p:cond delay="0"/>
                                          </p:stCondLst>
                                        </p:cTn>
                                        <p:tgtEl>
                                          <p:spTgt spid="100376"/>
                                        </p:tgtEl>
                                        <p:attrNameLst>
                                          <p:attrName>style.visibility</p:attrName>
                                        </p:attrNameLst>
                                      </p:cBhvr>
                                      <p:to>
                                        <p:strVal val="visible"/>
                                      </p:to>
                                    </p:set>
                                    <p:anim calcmode="lin" valueType="num">
                                      <p:cBhvr>
                                        <p:cTn id="95" dur="500" fill="hold"/>
                                        <p:tgtEl>
                                          <p:spTgt spid="100376"/>
                                        </p:tgtEl>
                                        <p:attrNameLst>
                                          <p:attrName>ppt_x</p:attrName>
                                        </p:attrNameLst>
                                      </p:cBhvr>
                                      <p:tavLst>
                                        <p:tav tm="0">
                                          <p:val>
                                            <p:strVal val="#ppt_x-#ppt_w/2"/>
                                          </p:val>
                                        </p:tav>
                                        <p:tav tm="100000">
                                          <p:val>
                                            <p:strVal val="#ppt_x"/>
                                          </p:val>
                                        </p:tav>
                                      </p:tavLst>
                                    </p:anim>
                                    <p:anim calcmode="lin" valueType="num">
                                      <p:cBhvr>
                                        <p:cTn id="96" dur="500" fill="hold"/>
                                        <p:tgtEl>
                                          <p:spTgt spid="100376"/>
                                        </p:tgtEl>
                                        <p:attrNameLst>
                                          <p:attrName>ppt_y</p:attrName>
                                        </p:attrNameLst>
                                      </p:cBhvr>
                                      <p:tavLst>
                                        <p:tav tm="0">
                                          <p:val>
                                            <p:strVal val="#ppt_y"/>
                                          </p:val>
                                        </p:tav>
                                        <p:tav tm="100000">
                                          <p:val>
                                            <p:strVal val="#ppt_y"/>
                                          </p:val>
                                        </p:tav>
                                      </p:tavLst>
                                    </p:anim>
                                    <p:anim calcmode="lin" valueType="num">
                                      <p:cBhvr>
                                        <p:cTn id="97" dur="500" fill="hold"/>
                                        <p:tgtEl>
                                          <p:spTgt spid="100376"/>
                                        </p:tgtEl>
                                        <p:attrNameLst>
                                          <p:attrName>ppt_w</p:attrName>
                                        </p:attrNameLst>
                                      </p:cBhvr>
                                      <p:tavLst>
                                        <p:tav tm="0">
                                          <p:val>
                                            <p:fltVal val="0"/>
                                          </p:val>
                                        </p:tav>
                                        <p:tav tm="100000">
                                          <p:val>
                                            <p:strVal val="#ppt_w"/>
                                          </p:val>
                                        </p:tav>
                                      </p:tavLst>
                                    </p:anim>
                                    <p:anim calcmode="lin" valueType="num">
                                      <p:cBhvr>
                                        <p:cTn id="98" dur="500" fill="hold"/>
                                        <p:tgtEl>
                                          <p:spTgt spid="100376"/>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00"/>
                            </p:stCondLst>
                            <p:childTnLst>
                              <p:par>
                                <p:cTn id="100" presetID="17" presetClass="entr" presetSubtype="8" fill="hold" grpId="0" nodeType="afterEffect">
                                  <p:stCondLst>
                                    <p:cond delay="0"/>
                                  </p:stCondLst>
                                  <p:childTnLst>
                                    <p:set>
                                      <p:cBhvr>
                                        <p:cTn id="101" dur="1" fill="hold">
                                          <p:stCondLst>
                                            <p:cond delay="0"/>
                                          </p:stCondLst>
                                        </p:cTn>
                                        <p:tgtEl>
                                          <p:spTgt spid="100378"/>
                                        </p:tgtEl>
                                        <p:attrNameLst>
                                          <p:attrName>style.visibility</p:attrName>
                                        </p:attrNameLst>
                                      </p:cBhvr>
                                      <p:to>
                                        <p:strVal val="visible"/>
                                      </p:to>
                                    </p:set>
                                    <p:anim calcmode="lin" valueType="num">
                                      <p:cBhvr>
                                        <p:cTn id="102" dur="500" fill="hold"/>
                                        <p:tgtEl>
                                          <p:spTgt spid="100378"/>
                                        </p:tgtEl>
                                        <p:attrNameLst>
                                          <p:attrName>ppt_x</p:attrName>
                                        </p:attrNameLst>
                                      </p:cBhvr>
                                      <p:tavLst>
                                        <p:tav tm="0">
                                          <p:val>
                                            <p:strVal val="#ppt_x-#ppt_w/2"/>
                                          </p:val>
                                        </p:tav>
                                        <p:tav tm="100000">
                                          <p:val>
                                            <p:strVal val="#ppt_x"/>
                                          </p:val>
                                        </p:tav>
                                      </p:tavLst>
                                    </p:anim>
                                    <p:anim calcmode="lin" valueType="num">
                                      <p:cBhvr>
                                        <p:cTn id="103" dur="500" fill="hold"/>
                                        <p:tgtEl>
                                          <p:spTgt spid="100378"/>
                                        </p:tgtEl>
                                        <p:attrNameLst>
                                          <p:attrName>ppt_y</p:attrName>
                                        </p:attrNameLst>
                                      </p:cBhvr>
                                      <p:tavLst>
                                        <p:tav tm="0">
                                          <p:val>
                                            <p:strVal val="#ppt_y"/>
                                          </p:val>
                                        </p:tav>
                                        <p:tav tm="100000">
                                          <p:val>
                                            <p:strVal val="#ppt_y"/>
                                          </p:val>
                                        </p:tav>
                                      </p:tavLst>
                                    </p:anim>
                                    <p:anim calcmode="lin" valueType="num">
                                      <p:cBhvr>
                                        <p:cTn id="104" dur="500" fill="hold"/>
                                        <p:tgtEl>
                                          <p:spTgt spid="100378"/>
                                        </p:tgtEl>
                                        <p:attrNameLst>
                                          <p:attrName>ppt_w</p:attrName>
                                        </p:attrNameLst>
                                      </p:cBhvr>
                                      <p:tavLst>
                                        <p:tav tm="0">
                                          <p:val>
                                            <p:fltVal val="0"/>
                                          </p:val>
                                        </p:tav>
                                        <p:tav tm="100000">
                                          <p:val>
                                            <p:strVal val="#ppt_w"/>
                                          </p:val>
                                        </p:tav>
                                      </p:tavLst>
                                    </p:anim>
                                    <p:anim calcmode="lin" valueType="num">
                                      <p:cBhvr>
                                        <p:cTn id="105" dur="500" fill="hold"/>
                                        <p:tgtEl>
                                          <p:spTgt spid="100378"/>
                                        </p:tgtEl>
                                        <p:attrNameLst>
                                          <p:attrName>ppt_h</p:attrName>
                                        </p:attrNameLst>
                                      </p:cBhvr>
                                      <p:tavLst>
                                        <p:tav tm="0">
                                          <p:val>
                                            <p:strVal val="#ppt_h"/>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8" fill="hold" nodeType="clickEffect">
                                  <p:stCondLst>
                                    <p:cond delay="0"/>
                                  </p:stCondLst>
                                  <p:childTnLst>
                                    <p:set>
                                      <p:cBhvr>
                                        <p:cTn id="109" dur="1" fill="hold">
                                          <p:stCondLst>
                                            <p:cond delay="0"/>
                                          </p:stCondLst>
                                        </p:cTn>
                                        <p:tgtEl>
                                          <p:spTgt spid="100389"/>
                                        </p:tgtEl>
                                        <p:attrNameLst>
                                          <p:attrName>style.visibility</p:attrName>
                                        </p:attrNameLst>
                                      </p:cBhvr>
                                      <p:to>
                                        <p:strVal val="visible"/>
                                      </p:to>
                                    </p:set>
                                    <p:anim calcmode="lin" valueType="num">
                                      <p:cBhvr>
                                        <p:cTn id="110" dur="500" fill="hold"/>
                                        <p:tgtEl>
                                          <p:spTgt spid="100389"/>
                                        </p:tgtEl>
                                        <p:attrNameLst>
                                          <p:attrName>ppt_x</p:attrName>
                                        </p:attrNameLst>
                                      </p:cBhvr>
                                      <p:tavLst>
                                        <p:tav tm="0">
                                          <p:val>
                                            <p:strVal val="#ppt_x-#ppt_w/2"/>
                                          </p:val>
                                        </p:tav>
                                        <p:tav tm="100000">
                                          <p:val>
                                            <p:strVal val="#ppt_x"/>
                                          </p:val>
                                        </p:tav>
                                      </p:tavLst>
                                    </p:anim>
                                    <p:anim calcmode="lin" valueType="num">
                                      <p:cBhvr>
                                        <p:cTn id="111" dur="500" fill="hold"/>
                                        <p:tgtEl>
                                          <p:spTgt spid="100389"/>
                                        </p:tgtEl>
                                        <p:attrNameLst>
                                          <p:attrName>ppt_y</p:attrName>
                                        </p:attrNameLst>
                                      </p:cBhvr>
                                      <p:tavLst>
                                        <p:tav tm="0">
                                          <p:val>
                                            <p:strVal val="#ppt_y"/>
                                          </p:val>
                                        </p:tav>
                                        <p:tav tm="100000">
                                          <p:val>
                                            <p:strVal val="#ppt_y"/>
                                          </p:val>
                                        </p:tav>
                                      </p:tavLst>
                                    </p:anim>
                                    <p:anim calcmode="lin" valueType="num">
                                      <p:cBhvr>
                                        <p:cTn id="112" dur="500" fill="hold"/>
                                        <p:tgtEl>
                                          <p:spTgt spid="100389"/>
                                        </p:tgtEl>
                                        <p:attrNameLst>
                                          <p:attrName>ppt_w</p:attrName>
                                        </p:attrNameLst>
                                      </p:cBhvr>
                                      <p:tavLst>
                                        <p:tav tm="0">
                                          <p:val>
                                            <p:fltVal val="0"/>
                                          </p:val>
                                        </p:tav>
                                        <p:tav tm="100000">
                                          <p:val>
                                            <p:strVal val="#ppt_w"/>
                                          </p:val>
                                        </p:tav>
                                      </p:tavLst>
                                    </p:anim>
                                    <p:anim calcmode="lin" valueType="num">
                                      <p:cBhvr>
                                        <p:cTn id="113" dur="500" fill="hold"/>
                                        <p:tgtEl>
                                          <p:spTgt spid="100389"/>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8" fill="hold" nodeType="clickEffect">
                                  <p:stCondLst>
                                    <p:cond delay="0"/>
                                  </p:stCondLst>
                                  <p:childTnLst>
                                    <p:set>
                                      <p:cBhvr>
                                        <p:cTn id="117" dur="1" fill="hold">
                                          <p:stCondLst>
                                            <p:cond delay="0"/>
                                          </p:stCondLst>
                                        </p:cTn>
                                        <p:tgtEl>
                                          <p:spTgt spid="100390"/>
                                        </p:tgtEl>
                                        <p:attrNameLst>
                                          <p:attrName>style.visibility</p:attrName>
                                        </p:attrNameLst>
                                      </p:cBhvr>
                                      <p:to>
                                        <p:strVal val="visible"/>
                                      </p:to>
                                    </p:set>
                                    <p:anim calcmode="lin" valueType="num">
                                      <p:cBhvr>
                                        <p:cTn id="118" dur="500" fill="hold"/>
                                        <p:tgtEl>
                                          <p:spTgt spid="100390"/>
                                        </p:tgtEl>
                                        <p:attrNameLst>
                                          <p:attrName>ppt_x</p:attrName>
                                        </p:attrNameLst>
                                      </p:cBhvr>
                                      <p:tavLst>
                                        <p:tav tm="0">
                                          <p:val>
                                            <p:strVal val="#ppt_x-#ppt_w/2"/>
                                          </p:val>
                                        </p:tav>
                                        <p:tav tm="100000">
                                          <p:val>
                                            <p:strVal val="#ppt_x"/>
                                          </p:val>
                                        </p:tav>
                                      </p:tavLst>
                                    </p:anim>
                                    <p:anim calcmode="lin" valueType="num">
                                      <p:cBhvr>
                                        <p:cTn id="119" dur="500" fill="hold"/>
                                        <p:tgtEl>
                                          <p:spTgt spid="100390"/>
                                        </p:tgtEl>
                                        <p:attrNameLst>
                                          <p:attrName>ppt_y</p:attrName>
                                        </p:attrNameLst>
                                      </p:cBhvr>
                                      <p:tavLst>
                                        <p:tav tm="0">
                                          <p:val>
                                            <p:strVal val="#ppt_y"/>
                                          </p:val>
                                        </p:tav>
                                        <p:tav tm="100000">
                                          <p:val>
                                            <p:strVal val="#ppt_y"/>
                                          </p:val>
                                        </p:tav>
                                      </p:tavLst>
                                    </p:anim>
                                    <p:anim calcmode="lin" valueType="num">
                                      <p:cBhvr>
                                        <p:cTn id="120" dur="500" fill="hold"/>
                                        <p:tgtEl>
                                          <p:spTgt spid="100390"/>
                                        </p:tgtEl>
                                        <p:attrNameLst>
                                          <p:attrName>ppt_w</p:attrName>
                                        </p:attrNameLst>
                                      </p:cBhvr>
                                      <p:tavLst>
                                        <p:tav tm="0">
                                          <p:val>
                                            <p:fltVal val="0"/>
                                          </p:val>
                                        </p:tav>
                                        <p:tav tm="100000">
                                          <p:val>
                                            <p:strVal val="#ppt_w"/>
                                          </p:val>
                                        </p:tav>
                                      </p:tavLst>
                                    </p:anim>
                                    <p:anim calcmode="lin" valueType="num">
                                      <p:cBhvr>
                                        <p:cTn id="121" dur="500" fill="hold"/>
                                        <p:tgtEl>
                                          <p:spTgt spid="100390"/>
                                        </p:tgtEl>
                                        <p:attrNameLst>
                                          <p:attrName>ppt_h</p:attrName>
                                        </p:attrNameLst>
                                      </p:cBhvr>
                                      <p:tavLst>
                                        <p:tav tm="0">
                                          <p:val>
                                            <p:strVal val="#ppt_h"/>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8" fill="hold" nodeType="clickEffect">
                                  <p:stCondLst>
                                    <p:cond delay="0"/>
                                  </p:stCondLst>
                                  <p:childTnLst>
                                    <p:set>
                                      <p:cBhvr>
                                        <p:cTn id="125" dur="1" fill="hold">
                                          <p:stCondLst>
                                            <p:cond delay="0"/>
                                          </p:stCondLst>
                                        </p:cTn>
                                        <p:tgtEl>
                                          <p:spTgt spid="100396"/>
                                        </p:tgtEl>
                                        <p:attrNameLst>
                                          <p:attrName>style.visibility</p:attrName>
                                        </p:attrNameLst>
                                      </p:cBhvr>
                                      <p:to>
                                        <p:strVal val="visible"/>
                                      </p:to>
                                    </p:set>
                                    <p:anim calcmode="lin" valueType="num">
                                      <p:cBhvr>
                                        <p:cTn id="126" dur="500" fill="hold"/>
                                        <p:tgtEl>
                                          <p:spTgt spid="100396"/>
                                        </p:tgtEl>
                                        <p:attrNameLst>
                                          <p:attrName>ppt_x</p:attrName>
                                        </p:attrNameLst>
                                      </p:cBhvr>
                                      <p:tavLst>
                                        <p:tav tm="0">
                                          <p:val>
                                            <p:strVal val="#ppt_x-#ppt_w/2"/>
                                          </p:val>
                                        </p:tav>
                                        <p:tav tm="100000">
                                          <p:val>
                                            <p:strVal val="#ppt_x"/>
                                          </p:val>
                                        </p:tav>
                                      </p:tavLst>
                                    </p:anim>
                                    <p:anim calcmode="lin" valueType="num">
                                      <p:cBhvr>
                                        <p:cTn id="127" dur="500" fill="hold"/>
                                        <p:tgtEl>
                                          <p:spTgt spid="100396"/>
                                        </p:tgtEl>
                                        <p:attrNameLst>
                                          <p:attrName>ppt_y</p:attrName>
                                        </p:attrNameLst>
                                      </p:cBhvr>
                                      <p:tavLst>
                                        <p:tav tm="0">
                                          <p:val>
                                            <p:strVal val="#ppt_y"/>
                                          </p:val>
                                        </p:tav>
                                        <p:tav tm="100000">
                                          <p:val>
                                            <p:strVal val="#ppt_y"/>
                                          </p:val>
                                        </p:tav>
                                      </p:tavLst>
                                    </p:anim>
                                    <p:anim calcmode="lin" valueType="num">
                                      <p:cBhvr>
                                        <p:cTn id="128" dur="500" fill="hold"/>
                                        <p:tgtEl>
                                          <p:spTgt spid="100396"/>
                                        </p:tgtEl>
                                        <p:attrNameLst>
                                          <p:attrName>ppt_w</p:attrName>
                                        </p:attrNameLst>
                                      </p:cBhvr>
                                      <p:tavLst>
                                        <p:tav tm="0">
                                          <p:val>
                                            <p:fltVal val="0"/>
                                          </p:val>
                                        </p:tav>
                                        <p:tav tm="100000">
                                          <p:val>
                                            <p:strVal val="#ppt_w"/>
                                          </p:val>
                                        </p:tav>
                                      </p:tavLst>
                                    </p:anim>
                                    <p:anim calcmode="lin" valueType="num">
                                      <p:cBhvr>
                                        <p:cTn id="129" dur="500" fill="hold"/>
                                        <p:tgtEl>
                                          <p:spTgt spid="100396"/>
                                        </p:tgtEl>
                                        <p:attrNameLst>
                                          <p:attrName>ppt_h</p:attrName>
                                        </p:attrNameLst>
                                      </p:cBhvr>
                                      <p:tavLst>
                                        <p:tav tm="0">
                                          <p:val>
                                            <p:strVal val="#ppt_h"/>
                                          </p:val>
                                        </p:tav>
                                        <p:tav tm="100000">
                                          <p:val>
                                            <p:strVal val="#ppt_h"/>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8" fill="hold" nodeType="clickEffect">
                                  <p:stCondLst>
                                    <p:cond delay="0"/>
                                  </p:stCondLst>
                                  <p:childTnLst>
                                    <p:set>
                                      <p:cBhvr>
                                        <p:cTn id="133" dur="1" fill="hold">
                                          <p:stCondLst>
                                            <p:cond delay="0"/>
                                          </p:stCondLst>
                                        </p:cTn>
                                        <p:tgtEl>
                                          <p:spTgt spid="100397"/>
                                        </p:tgtEl>
                                        <p:attrNameLst>
                                          <p:attrName>style.visibility</p:attrName>
                                        </p:attrNameLst>
                                      </p:cBhvr>
                                      <p:to>
                                        <p:strVal val="visible"/>
                                      </p:to>
                                    </p:set>
                                    <p:anim calcmode="lin" valueType="num">
                                      <p:cBhvr>
                                        <p:cTn id="134" dur="500" fill="hold"/>
                                        <p:tgtEl>
                                          <p:spTgt spid="100397"/>
                                        </p:tgtEl>
                                        <p:attrNameLst>
                                          <p:attrName>ppt_x</p:attrName>
                                        </p:attrNameLst>
                                      </p:cBhvr>
                                      <p:tavLst>
                                        <p:tav tm="0">
                                          <p:val>
                                            <p:strVal val="#ppt_x-#ppt_w/2"/>
                                          </p:val>
                                        </p:tav>
                                        <p:tav tm="100000">
                                          <p:val>
                                            <p:strVal val="#ppt_x"/>
                                          </p:val>
                                        </p:tav>
                                      </p:tavLst>
                                    </p:anim>
                                    <p:anim calcmode="lin" valueType="num">
                                      <p:cBhvr>
                                        <p:cTn id="135" dur="500" fill="hold"/>
                                        <p:tgtEl>
                                          <p:spTgt spid="100397"/>
                                        </p:tgtEl>
                                        <p:attrNameLst>
                                          <p:attrName>ppt_y</p:attrName>
                                        </p:attrNameLst>
                                      </p:cBhvr>
                                      <p:tavLst>
                                        <p:tav tm="0">
                                          <p:val>
                                            <p:strVal val="#ppt_y"/>
                                          </p:val>
                                        </p:tav>
                                        <p:tav tm="100000">
                                          <p:val>
                                            <p:strVal val="#ppt_y"/>
                                          </p:val>
                                        </p:tav>
                                      </p:tavLst>
                                    </p:anim>
                                    <p:anim calcmode="lin" valueType="num">
                                      <p:cBhvr>
                                        <p:cTn id="136" dur="500" fill="hold"/>
                                        <p:tgtEl>
                                          <p:spTgt spid="100397"/>
                                        </p:tgtEl>
                                        <p:attrNameLst>
                                          <p:attrName>ppt_w</p:attrName>
                                        </p:attrNameLst>
                                      </p:cBhvr>
                                      <p:tavLst>
                                        <p:tav tm="0">
                                          <p:val>
                                            <p:fltVal val="0"/>
                                          </p:val>
                                        </p:tav>
                                        <p:tav tm="100000">
                                          <p:val>
                                            <p:strVal val="#ppt_w"/>
                                          </p:val>
                                        </p:tav>
                                      </p:tavLst>
                                    </p:anim>
                                    <p:anim calcmode="lin" valueType="num">
                                      <p:cBhvr>
                                        <p:cTn id="137" dur="500" fill="hold"/>
                                        <p:tgtEl>
                                          <p:spTgt spid="100397"/>
                                        </p:tgtEl>
                                        <p:attrNameLst>
                                          <p:attrName>ppt_h</p:attrName>
                                        </p:attrNameLst>
                                      </p:cBhvr>
                                      <p:tavLst>
                                        <p:tav tm="0">
                                          <p:val>
                                            <p:strVal val="#ppt_h"/>
                                          </p:val>
                                        </p:tav>
                                        <p:tav tm="100000">
                                          <p:val>
                                            <p:strVal val="#ppt_h"/>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8" fill="hold" nodeType="clickEffect">
                                  <p:stCondLst>
                                    <p:cond delay="0"/>
                                  </p:stCondLst>
                                  <p:childTnLst>
                                    <p:set>
                                      <p:cBhvr>
                                        <p:cTn id="141" dur="1" fill="hold">
                                          <p:stCondLst>
                                            <p:cond delay="0"/>
                                          </p:stCondLst>
                                        </p:cTn>
                                        <p:tgtEl>
                                          <p:spTgt spid="100400"/>
                                        </p:tgtEl>
                                        <p:attrNameLst>
                                          <p:attrName>style.visibility</p:attrName>
                                        </p:attrNameLst>
                                      </p:cBhvr>
                                      <p:to>
                                        <p:strVal val="visible"/>
                                      </p:to>
                                    </p:set>
                                    <p:anim calcmode="lin" valueType="num">
                                      <p:cBhvr>
                                        <p:cTn id="142" dur="500" fill="hold"/>
                                        <p:tgtEl>
                                          <p:spTgt spid="100400"/>
                                        </p:tgtEl>
                                        <p:attrNameLst>
                                          <p:attrName>ppt_x</p:attrName>
                                        </p:attrNameLst>
                                      </p:cBhvr>
                                      <p:tavLst>
                                        <p:tav tm="0">
                                          <p:val>
                                            <p:strVal val="#ppt_x-#ppt_w/2"/>
                                          </p:val>
                                        </p:tav>
                                        <p:tav tm="100000">
                                          <p:val>
                                            <p:strVal val="#ppt_x"/>
                                          </p:val>
                                        </p:tav>
                                      </p:tavLst>
                                    </p:anim>
                                    <p:anim calcmode="lin" valueType="num">
                                      <p:cBhvr>
                                        <p:cTn id="143" dur="500" fill="hold"/>
                                        <p:tgtEl>
                                          <p:spTgt spid="100400"/>
                                        </p:tgtEl>
                                        <p:attrNameLst>
                                          <p:attrName>ppt_y</p:attrName>
                                        </p:attrNameLst>
                                      </p:cBhvr>
                                      <p:tavLst>
                                        <p:tav tm="0">
                                          <p:val>
                                            <p:strVal val="#ppt_y"/>
                                          </p:val>
                                        </p:tav>
                                        <p:tav tm="100000">
                                          <p:val>
                                            <p:strVal val="#ppt_y"/>
                                          </p:val>
                                        </p:tav>
                                      </p:tavLst>
                                    </p:anim>
                                    <p:anim calcmode="lin" valueType="num">
                                      <p:cBhvr>
                                        <p:cTn id="144" dur="500" fill="hold"/>
                                        <p:tgtEl>
                                          <p:spTgt spid="100400"/>
                                        </p:tgtEl>
                                        <p:attrNameLst>
                                          <p:attrName>ppt_w</p:attrName>
                                        </p:attrNameLst>
                                      </p:cBhvr>
                                      <p:tavLst>
                                        <p:tav tm="0">
                                          <p:val>
                                            <p:fltVal val="0"/>
                                          </p:val>
                                        </p:tav>
                                        <p:tav tm="100000">
                                          <p:val>
                                            <p:strVal val="#ppt_w"/>
                                          </p:val>
                                        </p:tav>
                                      </p:tavLst>
                                    </p:anim>
                                    <p:anim calcmode="lin" valueType="num">
                                      <p:cBhvr>
                                        <p:cTn id="145" dur="500" fill="hold"/>
                                        <p:tgtEl>
                                          <p:spTgt spid="100400"/>
                                        </p:tgtEl>
                                        <p:attrNameLst>
                                          <p:attrName>ppt_h</p:attrName>
                                        </p:attrNameLst>
                                      </p:cBhvr>
                                      <p:tavLst>
                                        <p:tav tm="0">
                                          <p:val>
                                            <p:strVal val="#ppt_h"/>
                                          </p:val>
                                        </p:tav>
                                        <p:tav tm="100000">
                                          <p:val>
                                            <p:strVal val="#ppt_h"/>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8" fill="hold" nodeType="clickEffect">
                                  <p:stCondLst>
                                    <p:cond delay="0"/>
                                  </p:stCondLst>
                                  <p:childTnLst>
                                    <p:set>
                                      <p:cBhvr>
                                        <p:cTn id="149" dur="1" fill="hold">
                                          <p:stCondLst>
                                            <p:cond delay="0"/>
                                          </p:stCondLst>
                                        </p:cTn>
                                        <p:tgtEl>
                                          <p:spTgt spid="100401"/>
                                        </p:tgtEl>
                                        <p:attrNameLst>
                                          <p:attrName>style.visibility</p:attrName>
                                        </p:attrNameLst>
                                      </p:cBhvr>
                                      <p:to>
                                        <p:strVal val="visible"/>
                                      </p:to>
                                    </p:set>
                                    <p:anim calcmode="lin" valueType="num">
                                      <p:cBhvr>
                                        <p:cTn id="150" dur="500" fill="hold"/>
                                        <p:tgtEl>
                                          <p:spTgt spid="100401"/>
                                        </p:tgtEl>
                                        <p:attrNameLst>
                                          <p:attrName>ppt_x</p:attrName>
                                        </p:attrNameLst>
                                      </p:cBhvr>
                                      <p:tavLst>
                                        <p:tav tm="0">
                                          <p:val>
                                            <p:strVal val="#ppt_x-#ppt_w/2"/>
                                          </p:val>
                                        </p:tav>
                                        <p:tav tm="100000">
                                          <p:val>
                                            <p:strVal val="#ppt_x"/>
                                          </p:val>
                                        </p:tav>
                                      </p:tavLst>
                                    </p:anim>
                                    <p:anim calcmode="lin" valueType="num">
                                      <p:cBhvr>
                                        <p:cTn id="151" dur="500" fill="hold"/>
                                        <p:tgtEl>
                                          <p:spTgt spid="100401"/>
                                        </p:tgtEl>
                                        <p:attrNameLst>
                                          <p:attrName>ppt_y</p:attrName>
                                        </p:attrNameLst>
                                      </p:cBhvr>
                                      <p:tavLst>
                                        <p:tav tm="0">
                                          <p:val>
                                            <p:strVal val="#ppt_y"/>
                                          </p:val>
                                        </p:tav>
                                        <p:tav tm="100000">
                                          <p:val>
                                            <p:strVal val="#ppt_y"/>
                                          </p:val>
                                        </p:tav>
                                      </p:tavLst>
                                    </p:anim>
                                    <p:anim calcmode="lin" valueType="num">
                                      <p:cBhvr>
                                        <p:cTn id="152" dur="500" fill="hold"/>
                                        <p:tgtEl>
                                          <p:spTgt spid="100401"/>
                                        </p:tgtEl>
                                        <p:attrNameLst>
                                          <p:attrName>ppt_w</p:attrName>
                                        </p:attrNameLst>
                                      </p:cBhvr>
                                      <p:tavLst>
                                        <p:tav tm="0">
                                          <p:val>
                                            <p:fltVal val="0"/>
                                          </p:val>
                                        </p:tav>
                                        <p:tav tm="100000">
                                          <p:val>
                                            <p:strVal val="#ppt_w"/>
                                          </p:val>
                                        </p:tav>
                                      </p:tavLst>
                                    </p:anim>
                                    <p:anim calcmode="lin" valueType="num">
                                      <p:cBhvr>
                                        <p:cTn id="153" dur="500" fill="hold"/>
                                        <p:tgtEl>
                                          <p:spTgt spid="100401"/>
                                        </p:tgtEl>
                                        <p:attrNameLst>
                                          <p:attrName>ppt_h</p:attrName>
                                        </p:attrNameLst>
                                      </p:cBhvr>
                                      <p:tavLst>
                                        <p:tav tm="0">
                                          <p:val>
                                            <p:strVal val="#ppt_h"/>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7" presetClass="entr" presetSubtype="8" fill="hold" nodeType="clickEffect">
                                  <p:stCondLst>
                                    <p:cond delay="0"/>
                                  </p:stCondLst>
                                  <p:childTnLst>
                                    <p:set>
                                      <p:cBhvr>
                                        <p:cTn id="157" dur="1" fill="hold">
                                          <p:stCondLst>
                                            <p:cond delay="0"/>
                                          </p:stCondLst>
                                        </p:cTn>
                                        <p:tgtEl>
                                          <p:spTgt spid="100398"/>
                                        </p:tgtEl>
                                        <p:attrNameLst>
                                          <p:attrName>style.visibility</p:attrName>
                                        </p:attrNameLst>
                                      </p:cBhvr>
                                      <p:to>
                                        <p:strVal val="visible"/>
                                      </p:to>
                                    </p:set>
                                    <p:anim calcmode="lin" valueType="num">
                                      <p:cBhvr>
                                        <p:cTn id="158" dur="500" fill="hold"/>
                                        <p:tgtEl>
                                          <p:spTgt spid="100398"/>
                                        </p:tgtEl>
                                        <p:attrNameLst>
                                          <p:attrName>ppt_x</p:attrName>
                                        </p:attrNameLst>
                                      </p:cBhvr>
                                      <p:tavLst>
                                        <p:tav tm="0">
                                          <p:val>
                                            <p:strVal val="#ppt_x-#ppt_w/2"/>
                                          </p:val>
                                        </p:tav>
                                        <p:tav tm="100000">
                                          <p:val>
                                            <p:strVal val="#ppt_x"/>
                                          </p:val>
                                        </p:tav>
                                      </p:tavLst>
                                    </p:anim>
                                    <p:anim calcmode="lin" valueType="num">
                                      <p:cBhvr>
                                        <p:cTn id="159" dur="500" fill="hold"/>
                                        <p:tgtEl>
                                          <p:spTgt spid="100398"/>
                                        </p:tgtEl>
                                        <p:attrNameLst>
                                          <p:attrName>ppt_y</p:attrName>
                                        </p:attrNameLst>
                                      </p:cBhvr>
                                      <p:tavLst>
                                        <p:tav tm="0">
                                          <p:val>
                                            <p:strVal val="#ppt_y"/>
                                          </p:val>
                                        </p:tav>
                                        <p:tav tm="100000">
                                          <p:val>
                                            <p:strVal val="#ppt_y"/>
                                          </p:val>
                                        </p:tav>
                                      </p:tavLst>
                                    </p:anim>
                                    <p:anim calcmode="lin" valueType="num">
                                      <p:cBhvr>
                                        <p:cTn id="160" dur="500" fill="hold"/>
                                        <p:tgtEl>
                                          <p:spTgt spid="100398"/>
                                        </p:tgtEl>
                                        <p:attrNameLst>
                                          <p:attrName>ppt_w</p:attrName>
                                        </p:attrNameLst>
                                      </p:cBhvr>
                                      <p:tavLst>
                                        <p:tav tm="0">
                                          <p:val>
                                            <p:fltVal val="0"/>
                                          </p:val>
                                        </p:tav>
                                        <p:tav tm="100000">
                                          <p:val>
                                            <p:strVal val="#ppt_w"/>
                                          </p:val>
                                        </p:tav>
                                      </p:tavLst>
                                    </p:anim>
                                    <p:anim calcmode="lin" valueType="num">
                                      <p:cBhvr>
                                        <p:cTn id="161" dur="500" fill="hold"/>
                                        <p:tgtEl>
                                          <p:spTgt spid="100398"/>
                                        </p:tgtEl>
                                        <p:attrNameLst>
                                          <p:attrName>ppt_h</p:attrName>
                                        </p:attrNameLst>
                                      </p:cBhvr>
                                      <p:tavLst>
                                        <p:tav tm="0">
                                          <p:val>
                                            <p:strVal val="#ppt_h"/>
                                          </p:val>
                                        </p:tav>
                                        <p:tav tm="100000">
                                          <p:val>
                                            <p:strVal val="#ppt_h"/>
                                          </p:val>
                                        </p:tav>
                                      </p:tavLst>
                                    </p:anim>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7" presetClass="entr" presetSubtype="8" fill="hold" nodeType="clickEffect">
                                  <p:stCondLst>
                                    <p:cond delay="0"/>
                                  </p:stCondLst>
                                  <p:childTnLst>
                                    <p:set>
                                      <p:cBhvr>
                                        <p:cTn id="165" dur="1" fill="hold">
                                          <p:stCondLst>
                                            <p:cond delay="0"/>
                                          </p:stCondLst>
                                        </p:cTn>
                                        <p:tgtEl>
                                          <p:spTgt spid="100399"/>
                                        </p:tgtEl>
                                        <p:attrNameLst>
                                          <p:attrName>style.visibility</p:attrName>
                                        </p:attrNameLst>
                                      </p:cBhvr>
                                      <p:to>
                                        <p:strVal val="visible"/>
                                      </p:to>
                                    </p:set>
                                    <p:anim calcmode="lin" valueType="num">
                                      <p:cBhvr>
                                        <p:cTn id="166" dur="500" fill="hold"/>
                                        <p:tgtEl>
                                          <p:spTgt spid="100399"/>
                                        </p:tgtEl>
                                        <p:attrNameLst>
                                          <p:attrName>ppt_x</p:attrName>
                                        </p:attrNameLst>
                                      </p:cBhvr>
                                      <p:tavLst>
                                        <p:tav tm="0">
                                          <p:val>
                                            <p:strVal val="#ppt_x-#ppt_w/2"/>
                                          </p:val>
                                        </p:tav>
                                        <p:tav tm="100000">
                                          <p:val>
                                            <p:strVal val="#ppt_x"/>
                                          </p:val>
                                        </p:tav>
                                      </p:tavLst>
                                    </p:anim>
                                    <p:anim calcmode="lin" valueType="num">
                                      <p:cBhvr>
                                        <p:cTn id="167" dur="500" fill="hold"/>
                                        <p:tgtEl>
                                          <p:spTgt spid="100399"/>
                                        </p:tgtEl>
                                        <p:attrNameLst>
                                          <p:attrName>ppt_y</p:attrName>
                                        </p:attrNameLst>
                                      </p:cBhvr>
                                      <p:tavLst>
                                        <p:tav tm="0">
                                          <p:val>
                                            <p:strVal val="#ppt_y"/>
                                          </p:val>
                                        </p:tav>
                                        <p:tav tm="100000">
                                          <p:val>
                                            <p:strVal val="#ppt_y"/>
                                          </p:val>
                                        </p:tav>
                                      </p:tavLst>
                                    </p:anim>
                                    <p:anim calcmode="lin" valueType="num">
                                      <p:cBhvr>
                                        <p:cTn id="168" dur="500" fill="hold"/>
                                        <p:tgtEl>
                                          <p:spTgt spid="100399"/>
                                        </p:tgtEl>
                                        <p:attrNameLst>
                                          <p:attrName>ppt_w</p:attrName>
                                        </p:attrNameLst>
                                      </p:cBhvr>
                                      <p:tavLst>
                                        <p:tav tm="0">
                                          <p:val>
                                            <p:fltVal val="0"/>
                                          </p:val>
                                        </p:tav>
                                        <p:tav tm="100000">
                                          <p:val>
                                            <p:strVal val="#ppt_w"/>
                                          </p:val>
                                        </p:tav>
                                      </p:tavLst>
                                    </p:anim>
                                    <p:anim calcmode="lin" valueType="num">
                                      <p:cBhvr>
                                        <p:cTn id="169" dur="500" fill="hold"/>
                                        <p:tgtEl>
                                          <p:spTgt spid="100399"/>
                                        </p:tgtEl>
                                        <p:attrNameLst>
                                          <p:attrName>ppt_h</p:attrName>
                                        </p:attrNameLst>
                                      </p:cBhvr>
                                      <p:tavLst>
                                        <p:tav tm="0">
                                          <p:val>
                                            <p:strVal val="#ppt_h"/>
                                          </p:val>
                                        </p:tav>
                                        <p:tav tm="100000">
                                          <p:val>
                                            <p:strVal val="#ppt_h"/>
                                          </p:val>
                                        </p:tav>
                                      </p:tavLst>
                                    </p:anim>
                                  </p:childTnLst>
                                </p:cTn>
                              </p:par>
                            </p:childTnLst>
                          </p:cTn>
                        </p:par>
                        <p:par>
                          <p:cTn id="170" fill="hold" nodeType="afterGroup">
                            <p:stCondLst>
                              <p:cond delay="500"/>
                            </p:stCondLst>
                            <p:childTnLst>
                              <p:par>
                                <p:cTn id="171" presetID="17" presetClass="entr" presetSubtype="8" fill="hold" grpId="0" nodeType="afterEffect">
                                  <p:stCondLst>
                                    <p:cond delay="0"/>
                                  </p:stCondLst>
                                  <p:childTnLst>
                                    <p:set>
                                      <p:cBhvr>
                                        <p:cTn id="172" dur="1" fill="hold">
                                          <p:stCondLst>
                                            <p:cond delay="0"/>
                                          </p:stCondLst>
                                        </p:cTn>
                                        <p:tgtEl>
                                          <p:spTgt spid="100403"/>
                                        </p:tgtEl>
                                        <p:attrNameLst>
                                          <p:attrName>style.visibility</p:attrName>
                                        </p:attrNameLst>
                                      </p:cBhvr>
                                      <p:to>
                                        <p:strVal val="visible"/>
                                      </p:to>
                                    </p:set>
                                    <p:anim calcmode="lin" valueType="num">
                                      <p:cBhvr>
                                        <p:cTn id="173" dur="500" fill="hold"/>
                                        <p:tgtEl>
                                          <p:spTgt spid="100403"/>
                                        </p:tgtEl>
                                        <p:attrNameLst>
                                          <p:attrName>ppt_x</p:attrName>
                                        </p:attrNameLst>
                                      </p:cBhvr>
                                      <p:tavLst>
                                        <p:tav tm="0">
                                          <p:val>
                                            <p:strVal val="#ppt_x-#ppt_w/2"/>
                                          </p:val>
                                        </p:tav>
                                        <p:tav tm="100000">
                                          <p:val>
                                            <p:strVal val="#ppt_x"/>
                                          </p:val>
                                        </p:tav>
                                      </p:tavLst>
                                    </p:anim>
                                    <p:anim calcmode="lin" valueType="num">
                                      <p:cBhvr>
                                        <p:cTn id="174" dur="500" fill="hold"/>
                                        <p:tgtEl>
                                          <p:spTgt spid="100403"/>
                                        </p:tgtEl>
                                        <p:attrNameLst>
                                          <p:attrName>ppt_y</p:attrName>
                                        </p:attrNameLst>
                                      </p:cBhvr>
                                      <p:tavLst>
                                        <p:tav tm="0">
                                          <p:val>
                                            <p:strVal val="#ppt_y"/>
                                          </p:val>
                                        </p:tav>
                                        <p:tav tm="100000">
                                          <p:val>
                                            <p:strVal val="#ppt_y"/>
                                          </p:val>
                                        </p:tav>
                                      </p:tavLst>
                                    </p:anim>
                                    <p:anim calcmode="lin" valueType="num">
                                      <p:cBhvr>
                                        <p:cTn id="175" dur="500" fill="hold"/>
                                        <p:tgtEl>
                                          <p:spTgt spid="100403"/>
                                        </p:tgtEl>
                                        <p:attrNameLst>
                                          <p:attrName>ppt_w</p:attrName>
                                        </p:attrNameLst>
                                      </p:cBhvr>
                                      <p:tavLst>
                                        <p:tav tm="0">
                                          <p:val>
                                            <p:fltVal val="0"/>
                                          </p:val>
                                        </p:tav>
                                        <p:tav tm="100000">
                                          <p:val>
                                            <p:strVal val="#ppt_w"/>
                                          </p:val>
                                        </p:tav>
                                      </p:tavLst>
                                    </p:anim>
                                    <p:anim calcmode="lin" valueType="num">
                                      <p:cBhvr>
                                        <p:cTn id="176" dur="500" fill="hold"/>
                                        <p:tgtEl>
                                          <p:spTgt spid="100403"/>
                                        </p:tgtEl>
                                        <p:attrNameLst>
                                          <p:attrName>ppt_h</p:attrName>
                                        </p:attrNameLst>
                                      </p:cBhvr>
                                      <p:tavLst>
                                        <p:tav tm="0">
                                          <p:val>
                                            <p:strVal val="#ppt_h"/>
                                          </p:val>
                                        </p:tav>
                                        <p:tav tm="100000">
                                          <p:val>
                                            <p:strVal val="#ppt_h"/>
                                          </p:val>
                                        </p:tav>
                                      </p:tavLst>
                                    </p:anim>
                                  </p:childTnLst>
                                </p:cTn>
                              </p:par>
                            </p:childTnLst>
                          </p:cTn>
                        </p:par>
                        <p:par>
                          <p:cTn id="177" fill="hold" nodeType="afterGroup">
                            <p:stCondLst>
                              <p:cond delay="1000"/>
                            </p:stCondLst>
                            <p:childTnLst>
                              <p:par>
                                <p:cTn id="178" presetID="17" presetClass="entr" presetSubtype="8" fill="hold" grpId="0" nodeType="afterEffect">
                                  <p:stCondLst>
                                    <p:cond delay="0"/>
                                  </p:stCondLst>
                                  <p:childTnLst>
                                    <p:set>
                                      <p:cBhvr>
                                        <p:cTn id="179" dur="1" fill="hold">
                                          <p:stCondLst>
                                            <p:cond delay="0"/>
                                          </p:stCondLst>
                                        </p:cTn>
                                        <p:tgtEl>
                                          <p:spTgt spid="100404"/>
                                        </p:tgtEl>
                                        <p:attrNameLst>
                                          <p:attrName>style.visibility</p:attrName>
                                        </p:attrNameLst>
                                      </p:cBhvr>
                                      <p:to>
                                        <p:strVal val="visible"/>
                                      </p:to>
                                    </p:set>
                                    <p:anim calcmode="lin" valueType="num">
                                      <p:cBhvr>
                                        <p:cTn id="180" dur="500" fill="hold"/>
                                        <p:tgtEl>
                                          <p:spTgt spid="100404"/>
                                        </p:tgtEl>
                                        <p:attrNameLst>
                                          <p:attrName>ppt_x</p:attrName>
                                        </p:attrNameLst>
                                      </p:cBhvr>
                                      <p:tavLst>
                                        <p:tav tm="0">
                                          <p:val>
                                            <p:strVal val="#ppt_x-#ppt_w/2"/>
                                          </p:val>
                                        </p:tav>
                                        <p:tav tm="100000">
                                          <p:val>
                                            <p:strVal val="#ppt_x"/>
                                          </p:val>
                                        </p:tav>
                                      </p:tavLst>
                                    </p:anim>
                                    <p:anim calcmode="lin" valueType="num">
                                      <p:cBhvr>
                                        <p:cTn id="181" dur="500" fill="hold"/>
                                        <p:tgtEl>
                                          <p:spTgt spid="100404"/>
                                        </p:tgtEl>
                                        <p:attrNameLst>
                                          <p:attrName>ppt_y</p:attrName>
                                        </p:attrNameLst>
                                      </p:cBhvr>
                                      <p:tavLst>
                                        <p:tav tm="0">
                                          <p:val>
                                            <p:strVal val="#ppt_y"/>
                                          </p:val>
                                        </p:tav>
                                        <p:tav tm="100000">
                                          <p:val>
                                            <p:strVal val="#ppt_y"/>
                                          </p:val>
                                        </p:tav>
                                      </p:tavLst>
                                    </p:anim>
                                    <p:anim calcmode="lin" valueType="num">
                                      <p:cBhvr>
                                        <p:cTn id="182" dur="500" fill="hold"/>
                                        <p:tgtEl>
                                          <p:spTgt spid="100404"/>
                                        </p:tgtEl>
                                        <p:attrNameLst>
                                          <p:attrName>ppt_w</p:attrName>
                                        </p:attrNameLst>
                                      </p:cBhvr>
                                      <p:tavLst>
                                        <p:tav tm="0">
                                          <p:val>
                                            <p:fltVal val="0"/>
                                          </p:val>
                                        </p:tav>
                                        <p:tav tm="100000">
                                          <p:val>
                                            <p:strVal val="#ppt_w"/>
                                          </p:val>
                                        </p:tav>
                                      </p:tavLst>
                                    </p:anim>
                                    <p:anim calcmode="lin" valueType="num">
                                      <p:cBhvr>
                                        <p:cTn id="183" dur="500" fill="hold"/>
                                        <p:tgtEl>
                                          <p:spTgt spid="100404"/>
                                        </p:tgtEl>
                                        <p:attrNameLst>
                                          <p:attrName>ppt_h</p:attrName>
                                        </p:attrNameLst>
                                      </p:cBhvr>
                                      <p:tavLst>
                                        <p:tav tm="0">
                                          <p:val>
                                            <p:strVal val="#ppt_h"/>
                                          </p:val>
                                        </p:tav>
                                        <p:tav tm="100000">
                                          <p:val>
                                            <p:strVal val="#ppt_h"/>
                                          </p:val>
                                        </p:tav>
                                      </p:tavLst>
                                    </p:anim>
                                  </p:childTnLst>
                                </p:cTn>
                              </p:par>
                            </p:childTnLst>
                          </p:cTn>
                        </p:par>
                        <p:par>
                          <p:cTn id="184" fill="hold" nodeType="afterGroup">
                            <p:stCondLst>
                              <p:cond delay="1500"/>
                            </p:stCondLst>
                            <p:childTnLst>
                              <p:par>
                                <p:cTn id="185" presetID="17" presetClass="entr" presetSubtype="8" fill="hold" grpId="0" nodeType="afterEffect">
                                  <p:stCondLst>
                                    <p:cond delay="0"/>
                                  </p:stCondLst>
                                  <p:childTnLst>
                                    <p:set>
                                      <p:cBhvr>
                                        <p:cTn id="186" dur="1" fill="hold">
                                          <p:stCondLst>
                                            <p:cond delay="0"/>
                                          </p:stCondLst>
                                        </p:cTn>
                                        <p:tgtEl>
                                          <p:spTgt spid="100405"/>
                                        </p:tgtEl>
                                        <p:attrNameLst>
                                          <p:attrName>style.visibility</p:attrName>
                                        </p:attrNameLst>
                                      </p:cBhvr>
                                      <p:to>
                                        <p:strVal val="visible"/>
                                      </p:to>
                                    </p:set>
                                    <p:anim calcmode="lin" valueType="num">
                                      <p:cBhvr>
                                        <p:cTn id="187" dur="500" fill="hold"/>
                                        <p:tgtEl>
                                          <p:spTgt spid="100405"/>
                                        </p:tgtEl>
                                        <p:attrNameLst>
                                          <p:attrName>ppt_x</p:attrName>
                                        </p:attrNameLst>
                                      </p:cBhvr>
                                      <p:tavLst>
                                        <p:tav tm="0">
                                          <p:val>
                                            <p:strVal val="#ppt_x-#ppt_w/2"/>
                                          </p:val>
                                        </p:tav>
                                        <p:tav tm="100000">
                                          <p:val>
                                            <p:strVal val="#ppt_x"/>
                                          </p:val>
                                        </p:tav>
                                      </p:tavLst>
                                    </p:anim>
                                    <p:anim calcmode="lin" valueType="num">
                                      <p:cBhvr>
                                        <p:cTn id="188" dur="500" fill="hold"/>
                                        <p:tgtEl>
                                          <p:spTgt spid="100405"/>
                                        </p:tgtEl>
                                        <p:attrNameLst>
                                          <p:attrName>ppt_y</p:attrName>
                                        </p:attrNameLst>
                                      </p:cBhvr>
                                      <p:tavLst>
                                        <p:tav tm="0">
                                          <p:val>
                                            <p:strVal val="#ppt_y"/>
                                          </p:val>
                                        </p:tav>
                                        <p:tav tm="100000">
                                          <p:val>
                                            <p:strVal val="#ppt_y"/>
                                          </p:val>
                                        </p:tav>
                                      </p:tavLst>
                                    </p:anim>
                                    <p:anim calcmode="lin" valueType="num">
                                      <p:cBhvr>
                                        <p:cTn id="189" dur="500" fill="hold"/>
                                        <p:tgtEl>
                                          <p:spTgt spid="100405"/>
                                        </p:tgtEl>
                                        <p:attrNameLst>
                                          <p:attrName>ppt_w</p:attrName>
                                        </p:attrNameLst>
                                      </p:cBhvr>
                                      <p:tavLst>
                                        <p:tav tm="0">
                                          <p:val>
                                            <p:fltVal val="0"/>
                                          </p:val>
                                        </p:tav>
                                        <p:tav tm="100000">
                                          <p:val>
                                            <p:strVal val="#ppt_w"/>
                                          </p:val>
                                        </p:tav>
                                      </p:tavLst>
                                    </p:anim>
                                    <p:anim calcmode="lin" valueType="num">
                                      <p:cBhvr>
                                        <p:cTn id="190" dur="500" fill="hold"/>
                                        <p:tgtEl>
                                          <p:spTgt spid="100405"/>
                                        </p:tgtEl>
                                        <p:attrNameLst>
                                          <p:attrName>ppt_h</p:attrName>
                                        </p:attrNameLst>
                                      </p:cBhvr>
                                      <p:tavLst>
                                        <p:tav tm="0">
                                          <p:val>
                                            <p:strVal val="#ppt_h"/>
                                          </p:val>
                                        </p:tav>
                                        <p:tav tm="100000">
                                          <p:val>
                                            <p:strVal val="#ppt_h"/>
                                          </p:val>
                                        </p:tav>
                                      </p:tavLst>
                                    </p:anim>
                                  </p:childTnLst>
                                </p:cTn>
                              </p:par>
                            </p:childTnLst>
                          </p:cTn>
                        </p:par>
                        <p:par>
                          <p:cTn id="191" fill="hold" nodeType="afterGroup">
                            <p:stCondLst>
                              <p:cond delay="2000"/>
                            </p:stCondLst>
                            <p:childTnLst>
                              <p:par>
                                <p:cTn id="192" presetID="17" presetClass="entr" presetSubtype="8" fill="hold" grpId="0" nodeType="afterEffect">
                                  <p:stCondLst>
                                    <p:cond delay="0"/>
                                  </p:stCondLst>
                                  <p:childTnLst>
                                    <p:set>
                                      <p:cBhvr>
                                        <p:cTn id="193" dur="1" fill="hold">
                                          <p:stCondLst>
                                            <p:cond delay="0"/>
                                          </p:stCondLst>
                                        </p:cTn>
                                        <p:tgtEl>
                                          <p:spTgt spid="100406"/>
                                        </p:tgtEl>
                                        <p:attrNameLst>
                                          <p:attrName>style.visibility</p:attrName>
                                        </p:attrNameLst>
                                      </p:cBhvr>
                                      <p:to>
                                        <p:strVal val="visible"/>
                                      </p:to>
                                    </p:set>
                                    <p:anim calcmode="lin" valueType="num">
                                      <p:cBhvr>
                                        <p:cTn id="194" dur="500" fill="hold"/>
                                        <p:tgtEl>
                                          <p:spTgt spid="100406"/>
                                        </p:tgtEl>
                                        <p:attrNameLst>
                                          <p:attrName>ppt_x</p:attrName>
                                        </p:attrNameLst>
                                      </p:cBhvr>
                                      <p:tavLst>
                                        <p:tav tm="0">
                                          <p:val>
                                            <p:strVal val="#ppt_x-#ppt_w/2"/>
                                          </p:val>
                                        </p:tav>
                                        <p:tav tm="100000">
                                          <p:val>
                                            <p:strVal val="#ppt_x"/>
                                          </p:val>
                                        </p:tav>
                                      </p:tavLst>
                                    </p:anim>
                                    <p:anim calcmode="lin" valueType="num">
                                      <p:cBhvr>
                                        <p:cTn id="195" dur="500" fill="hold"/>
                                        <p:tgtEl>
                                          <p:spTgt spid="100406"/>
                                        </p:tgtEl>
                                        <p:attrNameLst>
                                          <p:attrName>ppt_y</p:attrName>
                                        </p:attrNameLst>
                                      </p:cBhvr>
                                      <p:tavLst>
                                        <p:tav tm="0">
                                          <p:val>
                                            <p:strVal val="#ppt_y"/>
                                          </p:val>
                                        </p:tav>
                                        <p:tav tm="100000">
                                          <p:val>
                                            <p:strVal val="#ppt_y"/>
                                          </p:val>
                                        </p:tav>
                                      </p:tavLst>
                                    </p:anim>
                                    <p:anim calcmode="lin" valueType="num">
                                      <p:cBhvr>
                                        <p:cTn id="196" dur="500" fill="hold"/>
                                        <p:tgtEl>
                                          <p:spTgt spid="100406"/>
                                        </p:tgtEl>
                                        <p:attrNameLst>
                                          <p:attrName>ppt_w</p:attrName>
                                        </p:attrNameLst>
                                      </p:cBhvr>
                                      <p:tavLst>
                                        <p:tav tm="0">
                                          <p:val>
                                            <p:fltVal val="0"/>
                                          </p:val>
                                        </p:tav>
                                        <p:tav tm="100000">
                                          <p:val>
                                            <p:strVal val="#ppt_w"/>
                                          </p:val>
                                        </p:tav>
                                      </p:tavLst>
                                    </p:anim>
                                    <p:anim calcmode="lin" valueType="num">
                                      <p:cBhvr>
                                        <p:cTn id="197" dur="500" fill="hold"/>
                                        <p:tgtEl>
                                          <p:spTgt spid="100406"/>
                                        </p:tgtEl>
                                        <p:attrNameLst>
                                          <p:attrName>ppt_h</p:attrName>
                                        </p:attrNameLst>
                                      </p:cBhvr>
                                      <p:tavLst>
                                        <p:tav tm="0">
                                          <p:val>
                                            <p:strVal val="#ppt_h"/>
                                          </p:val>
                                        </p:tav>
                                        <p:tav tm="100000">
                                          <p:val>
                                            <p:strVal val="#ppt_h"/>
                                          </p:val>
                                        </p:tav>
                                      </p:tavLst>
                                    </p:anim>
                                  </p:childTnLst>
                                </p:cTn>
                              </p:par>
                            </p:childTnLst>
                          </p:cTn>
                        </p:par>
                        <p:par>
                          <p:cTn id="198" fill="hold" nodeType="afterGroup">
                            <p:stCondLst>
                              <p:cond delay="2500"/>
                            </p:stCondLst>
                            <p:childTnLst>
                              <p:par>
                                <p:cTn id="199" presetID="17" presetClass="entr" presetSubtype="8" fill="hold" grpId="0" nodeType="afterEffect">
                                  <p:stCondLst>
                                    <p:cond delay="0"/>
                                  </p:stCondLst>
                                  <p:childTnLst>
                                    <p:set>
                                      <p:cBhvr>
                                        <p:cTn id="200" dur="1" fill="hold">
                                          <p:stCondLst>
                                            <p:cond delay="0"/>
                                          </p:stCondLst>
                                        </p:cTn>
                                        <p:tgtEl>
                                          <p:spTgt spid="100407"/>
                                        </p:tgtEl>
                                        <p:attrNameLst>
                                          <p:attrName>style.visibility</p:attrName>
                                        </p:attrNameLst>
                                      </p:cBhvr>
                                      <p:to>
                                        <p:strVal val="visible"/>
                                      </p:to>
                                    </p:set>
                                    <p:anim calcmode="lin" valueType="num">
                                      <p:cBhvr>
                                        <p:cTn id="201" dur="500" fill="hold"/>
                                        <p:tgtEl>
                                          <p:spTgt spid="100407"/>
                                        </p:tgtEl>
                                        <p:attrNameLst>
                                          <p:attrName>ppt_x</p:attrName>
                                        </p:attrNameLst>
                                      </p:cBhvr>
                                      <p:tavLst>
                                        <p:tav tm="0">
                                          <p:val>
                                            <p:strVal val="#ppt_x-#ppt_w/2"/>
                                          </p:val>
                                        </p:tav>
                                        <p:tav tm="100000">
                                          <p:val>
                                            <p:strVal val="#ppt_x"/>
                                          </p:val>
                                        </p:tav>
                                      </p:tavLst>
                                    </p:anim>
                                    <p:anim calcmode="lin" valueType="num">
                                      <p:cBhvr>
                                        <p:cTn id="202" dur="500" fill="hold"/>
                                        <p:tgtEl>
                                          <p:spTgt spid="100407"/>
                                        </p:tgtEl>
                                        <p:attrNameLst>
                                          <p:attrName>ppt_y</p:attrName>
                                        </p:attrNameLst>
                                      </p:cBhvr>
                                      <p:tavLst>
                                        <p:tav tm="0">
                                          <p:val>
                                            <p:strVal val="#ppt_y"/>
                                          </p:val>
                                        </p:tav>
                                        <p:tav tm="100000">
                                          <p:val>
                                            <p:strVal val="#ppt_y"/>
                                          </p:val>
                                        </p:tav>
                                      </p:tavLst>
                                    </p:anim>
                                    <p:anim calcmode="lin" valueType="num">
                                      <p:cBhvr>
                                        <p:cTn id="203" dur="500" fill="hold"/>
                                        <p:tgtEl>
                                          <p:spTgt spid="100407"/>
                                        </p:tgtEl>
                                        <p:attrNameLst>
                                          <p:attrName>ppt_w</p:attrName>
                                        </p:attrNameLst>
                                      </p:cBhvr>
                                      <p:tavLst>
                                        <p:tav tm="0">
                                          <p:val>
                                            <p:fltVal val="0"/>
                                          </p:val>
                                        </p:tav>
                                        <p:tav tm="100000">
                                          <p:val>
                                            <p:strVal val="#ppt_w"/>
                                          </p:val>
                                        </p:tav>
                                      </p:tavLst>
                                    </p:anim>
                                    <p:anim calcmode="lin" valueType="num">
                                      <p:cBhvr>
                                        <p:cTn id="204" dur="500" fill="hold"/>
                                        <p:tgtEl>
                                          <p:spTgt spid="100407"/>
                                        </p:tgtEl>
                                        <p:attrNameLst>
                                          <p:attrName>ppt_h</p:attrName>
                                        </p:attrNameLst>
                                      </p:cBhvr>
                                      <p:tavLst>
                                        <p:tav tm="0">
                                          <p:val>
                                            <p:strVal val="#ppt_h"/>
                                          </p:val>
                                        </p:tav>
                                        <p:tav tm="100000">
                                          <p:val>
                                            <p:strVal val="#ppt_h"/>
                                          </p:val>
                                        </p:tav>
                                      </p:tavLst>
                                    </p:anim>
                                  </p:childTnLst>
                                </p:cTn>
                              </p:par>
                            </p:childTnLst>
                          </p:cTn>
                        </p:par>
                        <p:par>
                          <p:cTn id="205" fill="hold" nodeType="afterGroup">
                            <p:stCondLst>
                              <p:cond delay="3000"/>
                            </p:stCondLst>
                            <p:childTnLst>
                              <p:par>
                                <p:cTn id="206" presetID="17" presetClass="entr" presetSubtype="8" fill="hold" grpId="0" nodeType="afterEffect">
                                  <p:stCondLst>
                                    <p:cond delay="0"/>
                                  </p:stCondLst>
                                  <p:childTnLst>
                                    <p:set>
                                      <p:cBhvr>
                                        <p:cTn id="207" dur="1" fill="hold">
                                          <p:stCondLst>
                                            <p:cond delay="0"/>
                                          </p:stCondLst>
                                        </p:cTn>
                                        <p:tgtEl>
                                          <p:spTgt spid="100408"/>
                                        </p:tgtEl>
                                        <p:attrNameLst>
                                          <p:attrName>style.visibility</p:attrName>
                                        </p:attrNameLst>
                                      </p:cBhvr>
                                      <p:to>
                                        <p:strVal val="visible"/>
                                      </p:to>
                                    </p:set>
                                    <p:anim calcmode="lin" valueType="num">
                                      <p:cBhvr>
                                        <p:cTn id="208" dur="500" fill="hold"/>
                                        <p:tgtEl>
                                          <p:spTgt spid="100408"/>
                                        </p:tgtEl>
                                        <p:attrNameLst>
                                          <p:attrName>ppt_x</p:attrName>
                                        </p:attrNameLst>
                                      </p:cBhvr>
                                      <p:tavLst>
                                        <p:tav tm="0">
                                          <p:val>
                                            <p:strVal val="#ppt_x-#ppt_w/2"/>
                                          </p:val>
                                        </p:tav>
                                        <p:tav tm="100000">
                                          <p:val>
                                            <p:strVal val="#ppt_x"/>
                                          </p:val>
                                        </p:tav>
                                      </p:tavLst>
                                    </p:anim>
                                    <p:anim calcmode="lin" valueType="num">
                                      <p:cBhvr>
                                        <p:cTn id="209" dur="500" fill="hold"/>
                                        <p:tgtEl>
                                          <p:spTgt spid="100408"/>
                                        </p:tgtEl>
                                        <p:attrNameLst>
                                          <p:attrName>ppt_y</p:attrName>
                                        </p:attrNameLst>
                                      </p:cBhvr>
                                      <p:tavLst>
                                        <p:tav tm="0">
                                          <p:val>
                                            <p:strVal val="#ppt_y"/>
                                          </p:val>
                                        </p:tav>
                                        <p:tav tm="100000">
                                          <p:val>
                                            <p:strVal val="#ppt_y"/>
                                          </p:val>
                                        </p:tav>
                                      </p:tavLst>
                                    </p:anim>
                                    <p:anim calcmode="lin" valueType="num">
                                      <p:cBhvr>
                                        <p:cTn id="210" dur="500" fill="hold"/>
                                        <p:tgtEl>
                                          <p:spTgt spid="100408"/>
                                        </p:tgtEl>
                                        <p:attrNameLst>
                                          <p:attrName>ppt_w</p:attrName>
                                        </p:attrNameLst>
                                      </p:cBhvr>
                                      <p:tavLst>
                                        <p:tav tm="0">
                                          <p:val>
                                            <p:fltVal val="0"/>
                                          </p:val>
                                        </p:tav>
                                        <p:tav tm="100000">
                                          <p:val>
                                            <p:strVal val="#ppt_w"/>
                                          </p:val>
                                        </p:tav>
                                      </p:tavLst>
                                    </p:anim>
                                    <p:anim calcmode="lin" valueType="num">
                                      <p:cBhvr>
                                        <p:cTn id="211" dur="500" fill="hold"/>
                                        <p:tgtEl>
                                          <p:spTgt spid="100408"/>
                                        </p:tgtEl>
                                        <p:attrNameLst>
                                          <p:attrName>ppt_h</p:attrName>
                                        </p:attrNameLst>
                                      </p:cBhvr>
                                      <p:tavLst>
                                        <p:tav tm="0">
                                          <p:val>
                                            <p:strVal val="#ppt_h"/>
                                          </p:val>
                                        </p:tav>
                                        <p:tav tm="100000">
                                          <p:val>
                                            <p:strVal val="#ppt_h"/>
                                          </p:val>
                                        </p:tav>
                                      </p:tavLst>
                                    </p:anim>
                                  </p:childTnLst>
                                </p:cTn>
                              </p:par>
                            </p:childTnLst>
                          </p:cTn>
                        </p:par>
                        <p:par>
                          <p:cTn id="212" fill="hold" nodeType="afterGroup">
                            <p:stCondLst>
                              <p:cond delay="3500"/>
                            </p:stCondLst>
                            <p:childTnLst>
                              <p:par>
                                <p:cTn id="213" presetID="17" presetClass="entr" presetSubtype="8" fill="hold" grpId="0" nodeType="afterEffect">
                                  <p:stCondLst>
                                    <p:cond delay="0"/>
                                  </p:stCondLst>
                                  <p:childTnLst>
                                    <p:set>
                                      <p:cBhvr>
                                        <p:cTn id="214" dur="1" fill="hold">
                                          <p:stCondLst>
                                            <p:cond delay="0"/>
                                          </p:stCondLst>
                                        </p:cTn>
                                        <p:tgtEl>
                                          <p:spTgt spid="100411"/>
                                        </p:tgtEl>
                                        <p:attrNameLst>
                                          <p:attrName>style.visibility</p:attrName>
                                        </p:attrNameLst>
                                      </p:cBhvr>
                                      <p:to>
                                        <p:strVal val="visible"/>
                                      </p:to>
                                    </p:set>
                                    <p:anim calcmode="lin" valueType="num">
                                      <p:cBhvr>
                                        <p:cTn id="215" dur="500" fill="hold"/>
                                        <p:tgtEl>
                                          <p:spTgt spid="100411"/>
                                        </p:tgtEl>
                                        <p:attrNameLst>
                                          <p:attrName>ppt_x</p:attrName>
                                        </p:attrNameLst>
                                      </p:cBhvr>
                                      <p:tavLst>
                                        <p:tav tm="0">
                                          <p:val>
                                            <p:strVal val="#ppt_x-#ppt_w/2"/>
                                          </p:val>
                                        </p:tav>
                                        <p:tav tm="100000">
                                          <p:val>
                                            <p:strVal val="#ppt_x"/>
                                          </p:val>
                                        </p:tav>
                                      </p:tavLst>
                                    </p:anim>
                                    <p:anim calcmode="lin" valueType="num">
                                      <p:cBhvr>
                                        <p:cTn id="216" dur="500" fill="hold"/>
                                        <p:tgtEl>
                                          <p:spTgt spid="100411"/>
                                        </p:tgtEl>
                                        <p:attrNameLst>
                                          <p:attrName>ppt_y</p:attrName>
                                        </p:attrNameLst>
                                      </p:cBhvr>
                                      <p:tavLst>
                                        <p:tav tm="0">
                                          <p:val>
                                            <p:strVal val="#ppt_y"/>
                                          </p:val>
                                        </p:tav>
                                        <p:tav tm="100000">
                                          <p:val>
                                            <p:strVal val="#ppt_y"/>
                                          </p:val>
                                        </p:tav>
                                      </p:tavLst>
                                    </p:anim>
                                    <p:anim calcmode="lin" valueType="num">
                                      <p:cBhvr>
                                        <p:cTn id="217" dur="500" fill="hold"/>
                                        <p:tgtEl>
                                          <p:spTgt spid="100411"/>
                                        </p:tgtEl>
                                        <p:attrNameLst>
                                          <p:attrName>ppt_w</p:attrName>
                                        </p:attrNameLst>
                                      </p:cBhvr>
                                      <p:tavLst>
                                        <p:tav tm="0">
                                          <p:val>
                                            <p:fltVal val="0"/>
                                          </p:val>
                                        </p:tav>
                                        <p:tav tm="100000">
                                          <p:val>
                                            <p:strVal val="#ppt_w"/>
                                          </p:val>
                                        </p:tav>
                                      </p:tavLst>
                                    </p:anim>
                                    <p:anim calcmode="lin" valueType="num">
                                      <p:cBhvr>
                                        <p:cTn id="218" dur="500" fill="hold"/>
                                        <p:tgtEl>
                                          <p:spTgt spid="1004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nimBg="1" autoUpdateAnimBg="0"/>
      <p:bldP spid="100359" grpId="0" animBg="1" autoUpdateAnimBg="0"/>
      <p:bldP spid="100360" grpId="0" animBg="1" autoUpdateAnimBg="0"/>
      <p:bldP spid="100361" grpId="0" animBg="1" autoUpdateAnimBg="0"/>
      <p:bldP spid="100371" grpId="0" autoUpdateAnimBg="0"/>
      <p:bldP spid="100376" grpId="0" autoUpdateAnimBg="0"/>
      <p:bldP spid="100378" grpId="0" animBg="1"/>
      <p:bldP spid="100391" grpId="0" autoUpdateAnimBg="0"/>
      <p:bldP spid="100392" grpId="0" autoUpdateAnimBg="0"/>
      <p:bldP spid="100393" grpId="0" animBg="1" autoUpdateAnimBg="0"/>
      <p:bldP spid="100394" grpId="0" autoUpdateAnimBg="0"/>
      <p:bldP spid="100395" grpId="0" autoUpdateAnimBg="0"/>
      <p:bldP spid="100403" grpId="0" animBg="1"/>
      <p:bldP spid="100404" grpId="0" animBg="1"/>
      <p:bldP spid="100405" grpId="0" animBg="1"/>
      <p:bldP spid="100406" grpId="0" animBg="1"/>
      <p:bldP spid="100407" grpId="0" animBg="1"/>
      <p:bldP spid="100408" grpId="0" animBg="1"/>
      <p:bldP spid="100411"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Text Box 1026"/>
          <p:cNvSpPr txBox="1">
            <a:spLocks noChangeArrowheads="1"/>
          </p:cNvSpPr>
          <p:nvPr/>
        </p:nvSpPr>
        <p:spPr bwMode="auto">
          <a:xfrm>
            <a:off x="803275" y="692150"/>
            <a:ext cx="7872413"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b="1">
                <a:ea typeface="楷体_GB2312" charset="0"/>
              </a:rPr>
              <a:t>Status</a:t>
            </a:r>
            <a:r>
              <a:rPr lang="en-US" altLang="zh-CN">
                <a:ea typeface="楷体_GB2312" charset="0"/>
              </a:rPr>
              <a:t> </a:t>
            </a:r>
            <a:r>
              <a:rPr lang="en-US" altLang="zh-CN">
                <a:solidFill>
                  <a:srgbClr val="0000FF"/>
                </a:solidFill>
                <a:ea typeface="楷体_GB2312" charset="0"/>
              </a:rPr>
              <a:t>CreateBiTree</a:t>
            </a:r>
            <a:r>
              <a:rPr lang="en-US" altLang="zh-CN">
                <a:solidFill>
                  <a:srgbClr val="008080"/>
                </a:solidFill>
                <a:ea typeface="楷体_GB2312" charset="0"/>
              </a:rPr>
              <a:t>(BiTree </a:t>
            </a:r>
            <a:r>
              <a:rPr lang="en-US" altLang="zh-CN" b="1">
                <a:solidFill>
                  <a:srgbClr val="008080"/>
                </a:solidFill>
                <a:ea typeface="楷体_GB2312" charset="0"/>
              </a:rPr>
              <a:t>&amp;</a:t>
            </a:r>
            <a:r>
              <a:rPr lang="en-US" altLang="zh-CN">
                <a:solidFill>
                  <a:srgbClr val="008080"/>
                </a:solidFill>
                <a:ea typeface="楷体_GB2312" charset="0"/>
              </a:rPr>
              <a:t>T)</a:t>
            </a:r>
            <a:r>
              <a:rPr lang="en-US" altLang="zh-CN">
                <a:ea typeface="楷体_GB2312" charset="0"/>
              </a:rPr>
              <a:t> </a:t>
            </a:r>
            <a:r>
              <a:rPr lang="en-US" altLang="zh-CN" b="1">
                <a:ea typeface="楷体_GB2312" charset="0"/>
              </a:rPr>
              <a:t>{</a:t>
            </a:r>
            <a:endParaRPr lang="en-US" altLang="zh-CN">
              <a:ea typeface="楷体_GB2312" charset="0"/>
            </a:endParaRPr>
          </a:p>
          <a:p>
            <a:pPr eaLnBrk="1" hangingPunct="1">
              <a:lnSpc>
                <a:spcPct val="120000"/>
              </a:lnSpc>
              <a:defRPr/>
            </a:pPr>
            <a:r>
              <a:rPr lang="en-US" altLang="zh-CN" b="1">
                <a:ea typeface="楷体_GB2312" charset="0"/>
              </a:rPr>
              <a:t>    scanf</a:t>
            </a:r>
            <a:r>
              <a:rPr lang="en-US" altLang="zh-CN">
                <a:ea typeface="楷体_GB2312" charset="0"/>
              </a:rPr>
              <a:t>(</a:t>
            </a:r>
            <a:r>
              <a:rPr lang="en-US" altLang="zh-CN" b="1">
                <a:ea typeface="楷体_GB2312" charset="0"/>
              </a:rPr>
              <a:t>&amp;</a:t>
            </a:r>
            <a:r>
              <a:rPr lang="en-US" altLang="zh-CN">
                <a:ea typeface="楷体_GB2312" charset="0"/>
              </a:rPr>
              <a:t>ch);</a:t>
            </a:r>
          </a:p>
          <a:p>
            <a:pPr eaLnBrk="1" hangingPunct="1">
              <a:lnSpc>
                <a:spcPct val="120000"/>
              </a:lnSpc>
              <a:defRPr/>
            </a:pPr>
            <a:r>
              <a:rPr lang="en-US" altLang="zh-CN">
                <a:ea typeface="楷体_GB2312" charset="0"/>
              </a:rPr>
              <a:t>    </a:t>
            </a:r>
            <a:r>
              <a:rPr lang="en-US" altLang="zh-CN" b="1">
                <a:ea typeface="楷体_GB2312" charset="0"/>
              </a:rPr>
              <a:t>if</a:t>
            </a:r>
            <a:r>
              <a:rPr lang="en-US" altLang="zh-CN">
                <a:ea typeface="楷体_GB2312" charset="0"/>
              </a:rPr>
              <a:t> (ch==' ') T = </a:t>
            </a:r>
            <a:r>
              <a:rPr lang="en-US" altLang="zh-CN" b="1">
                <a:ea typeface="楷体_GB2312" charset="0"/>
              </a:rPr>
              <a:t>NULL</a:t>
            </a:r>
            <a:r>
              <a:rPr lang="en-US" altLang="zh-CN">
                <a:ea typeface="楷体_GB2312" charset="0"/>
              </a:rPr>
              <a:t>;</a:t>
            </a:r>
          </a:p>
          <a:p>
            <a:pPr eaLnBrk="1" hangingPunct="1">
              <a:lnSpc>
                <a:spcPct val="120000"/>
              </a:lnSpc>
              <a:defRPr/>
            </a:pPr>
            <a:r>
              <a:rPr lang="en-US" altLang="zh-CN">
                <a:ea typeface="楷体_GB2312" charset="0"/>
              </a:rPr>
              <a:t>    </a:t>
            </a:r>
            <a:r>
              <a:rPr lang="en-US" altLang="zh-CN" b="1">
                <a:ea typeface="楷体_GB2312" charset="0"/>
              </a:rPr>
              <a:t>else {</a:t>
            </a:r>
          </a:p>
          <a:p>
            <a:pPr eaLnBrk="1" hangingPunct="1">
              <a:lnSpc>
                <a:spcPct val="120000"/>
              </a:lnSpc>
              <a:defRPr/>
            </a:pPr>
            <a:r>
              <a:rPr lang="en-US" altLang="zh-CN">
                <a:ea typeface="楷体_GB2312" charset="0"/>
              </a:rPr>
              <a:t>      </a:t>
            </a:r>
            <a:r>
              <a:rPr lang="en-US" altLang="zh-CN" b="1">
                <a:ea typeface="楷体_GB2312" charset="0"/>
              </a:rPr>
              <a:t>if</a:t>
            </a:r>
            <a:r>
              <a:rPr lang="en-US" altLang="zh-CN">
                <a:ea typeface="楷体_GB2312" charset="0"/>
              </a:rPr>
              <a:t> (</a:t>
            </a:r>
            <a:r>
              <a:rPr lang="en-US" altLang="zh-CN" b="1">
                <a:ea typeface="楷体_GB2312" charset="0"/>
              </a:rPr>
              <a:t>!</a:t>
            </a:r>
            <a:r>
              <a:rPr lang="en-US" altLang="zh-CN">
                <a:ea typeface="楷体_GB2312" charset="0"/>
              </a:rPr>
              <a:t>(T = (BiTNode </a:t>
            </a:r>
            <a:r>
              <a:rPr lang="en-US" altLang="zh-CN" b="1">
                <a:ea typeface="楷体_GB2312" charset="0"/>
              </a:rPr>
              <a:t>*</a:t>
            </a:r>
            <a:r>
              <a:rPr lang="en-US" altLang="zh-CN">
                <a:ea typeface="楷体_GB2312" charset="0"/>
              </a:rPr>
              <a:t>)</a:t>
            </a:r>
            <a:r>
              <a:rPr lang="en-US" altLang="zh-CN" b="1">
                <a:ea typeface="楷体_GB2312" charset="0"/>
              </a:rPr>
              <a:t>malloc</a:t>
            </a:r>
            <a:r>
              <a:rPr lang="en-US" altLang="zh-CN">
                <a:ea typeface="楷体_GB2312" charset="0"/>
              </a:rPr>
              <a:t>(</a:t>
            </a:r>
            <a:r>
              <a:rPr lang="en-US" altLang="zh-CN" b="1">
                <a:ea typeface="楷体_GB2312" charset="0"/>
              </a:rPr>
              <a:t>sizeof</a:t>
            </a:r>
            <a:r>
              <a:rPr lang="en-US" altLang="zh-CN">
                <a:ea typeface="楷体_GB2312" charset="0"/>
              </a:rPr>
              <a:t>(BiTNode))))</a:t>
            </a:r>
          </a:p>
          <a:p>
            <a:pPr eaLnBrk="1" hangingPunct="1">
              <a:lnSpc>
                <a:spcPct val="120000"/>
              </a:lnSpc>
              <a:defRPr/>
            </a:pPr>
            <a:r>
              <a:rPr lang="en-US" altLang="zh-CN">
                <a:ea typeface="楷体_GB2312" charset="0"/>
              </a:rPr>
              <a:t>        </a:t>
            </a:r>
            <a:r>
              <a:rPr lang="en-US" altLang="zh-CN" b="1">
                <a:ea typeface="楷体_GB2312" charset="0"/>
              </a:rPr>
              <a:t>exit</a:t>
            </a:r>
            <a:r>
              <a:rPr lang="en-US" altLang="zh-CN">
                <a:ea typeface="楷体_GB2312" charset="0"/>
              </a:rPr>
              <a:t>(OVERFLOW);</a:t>
            </a:r>
          </a:p>
          <a:p>
            <a:pPr eaLnBrk="1" hangingPunct="1">
              <a:lnSpc>
                <a:spcPct val="120000"/>
              </a:lnSpc>
              <a:defRPr/>
            </a:pPr>
            <a:r>
              <a:rPr lang="en-US" altLang="zh-CN">
                <a:ea typeface="楷体_GB2312" charset="0"/>
              </a:rPr>
              <a:t>      T-&gt;data = ch;              // </a:t>
            </a:r>
            <a:r>
              <a:rPr lang="zh-CN" altLang="en-US">
                <a:ea typeface="楷体_GB2312" charset="0"/>
              </a:rPr>
              <a:t>生成根结点</a:t>
            </a:r>
          </a:p>
          <a:p>
            <a:pPr eaLnBrk="1" hangingPunct="1">
              <a:lnSpc>
                <a:spcPct val="120000"/>
              </a:lnSpc>
              <a:defRPr/>
            </a:pPr>
            <a:r>
              <a:rPr lang="zh-CN" altLang="en-US">
                <a:ea typeface="楷体_GB2312" charset="0"/>
              </a:rPr>
              <a:t>      </a:t>
            </a:r>
            <a:r>
              <a:rPr lang="en-US" altLang="zh-CN">
                <a:solidFill>
                  <a:srgbClr val="0000FF"/>
                </a:solidFill>
                <a:ea typeface="楷体_GB2312" charset="0"/>
              </a:rPr>
              <a:t>CreateBiTree</a:t>
            </a:r>
            <a:r>
              <a:rPr lang="en-US" altLang="zh-CN">
                <a:solidFill>
                  <a:srgbClr val="008080"/>
                </a:solidFill>
                <a:ea typeface="楷体_GB2312" charset="0"/>
              </a:rPr>
              <a:t>(T-&gt;</a:t>
            </a:r>
            <a:r>
              <a:rPr lang="en-US" altLang="zh-CN" b="1">
                <a:solidFill>
                  <a:srgbClr val="008080"/>
                </a:solidFill>
                <a:ea typeface="楷体_GB2312" charset="0"/>
              </a:rPr>
              <a:t>l</a:t>
            </a:r>
            <a:r>
              <a:rPr lang="en-US" altLang="zh-CN">
                <a:solidFill>
                  <a:srgbClr val="008080"/>
                </a:solidFill>
                <a:ea typeface="楷体_GB2312" charset="0"/>
              </a:rPr>
              <a:t>child)</a:t>
            </a:r>
            <a:r>
              <a:rPr lang="en-US" altLang="zh-CN">
                <a:ea typeface="楷体_GB2312" charset="0"/>
              </a:rPr>
              <a:t>;   // </a:t>
            </a:r>
            <a:r>
              <a:rPr lang="zh-CN" altLang="en-US">
                <a:ea typeface="楷体_GB2312" charset="0"/>
              </a:rPr>
              <a:t>构造左子树</a:t>
            </a:r>
          </a:p>
          <a:p>
            <a:pPr eaLnBrk="1" hangingPunct="1">
              <a:lnSpc>
                <a:spcPct val="120000"/>
              </a:lnSpc>
              <a:defRPr/>
            </a:pPr>
            <a:r>
              <a:rPr lang="zh-CN" altLang="en-US">
                <a:ea typeface="楷体_GB2312" charset="0"/>
              </a:rPr>
              <a:t>      </a:t>
            </a:r>
            <a:r>
              <a:rPr lang="en-US" altLang="zh-CN">
                <a:solidFill>
                  <a:srgbClr val="0000FF"/>
                </a:solidFill>
                <a:ea typeface="楷体_GB2312" charset="0"/>
              </a:rPr>
              <a:t>CreateBiTree</a:t>
            </a:r>
            <a:r>
              <a:rPr lang="en-US" altLang="zh-CN">
                <a:solidFill>
                  <a:srgbClr val="008080"/>
                </a:solidFill>
                <a:ea typeface="楷体_GB2312" charset="0"/>
              </a:rPr>
              <a:t>(T-&gt;</a:t>
            </a:r>
            <a:r>
              <a:rPr lang="en-US" altLang="zh-CN" b="1">
                <a:solidFill>
                  <a:srgbClr val="008080"/>
                </a:solidFill>
                <a:ea typeface="楷体_GB2312" charset="0"/>
              </a:rPr>
              <a:t>r</a:t>
            </a:r>
            <a:r>
              <a:rPr lang="en-US" altLang="zh-CN">
                <a:solidFill>
                  <a:srgbClr val="008080"/>
                </a:solidFill>
                <a:ea typeface="楷体_GB2312" charset="0"/>
              </a:rPr>
              <a:t>child)</a:t>
            </a:r>
            <a:r>
              <a:rPr lang="en-US" altLang="zh-CN">
                <a:ea typeface="楷体_GB2312" charset="0"/>
              </a:rPr>
              <a:t>;   // </a:t>
            </a:r>
            <a:r>
              <a:rPr lang="zh-CN" altLang="en-US">
                <a:ea typeface="楷体_GB2312" charset="0"/>
              </a:rPr>
              <a:t>构造右子树</a:t>
            </a:r>
          </a:p>
          <a:p>
            <a:pPr eaLnBrk="1" hangingPunct="1">
              <a:lnSpc>
                <a:spcPct val="120000"/>
              </a:lnSpc>
              <a:defRPr/>
            </a:pPr>
            <a:r>
              <a:rPr lang="zh-CN" altLang="en-US">
                <a:ea typeface="楷体_GB2312" charset="0"/>
              </a:rPr>
              <a:t>    </a:t>
            </a:r>
            <a:r>
              <a:rPr lang="en-US" altLang="zh-CN" b="1">
                <a:ea typeface="楷体_GB2312" charset="0"/>
              </a:rPr>
              <a:t>}</a:t>
            </a:r>
            <a:endParaRPr lang="en-US" altLang="zh-CN">
              <a:ea typeface="楷体_GB2312" charset="0"/>
            </a:endParaRPr>
          </a:p>
          <a:p>
            <a:pPr eaLnBrk="1" hangingPunct="1">
              <a:lnSpc>
                <a:spcPct val="120000"/>
              </a:lnSpc>
              <a:defRPr/>
            </a:pPr>
            <a:r>
              <a:rPr lang="en-US" altLang="zh-CN">
                <a:ea typeface="楷体_GB2312" charset="0"/>
              </a:rPr>
              <a:t>    </a:t>
            </a:r>
            <a:r>
              <a:rPr lang="en-US" altLang="zh-CN" b="1">
                <a:ea typeface="楷体_GB2312" charset="0"/>
              </a:rPr>
              <a:t>return</a:t>
            </a:r>
            <a:r>
              <a:rPr lang="en-US" altLang="zh-CN">
                <a:ea typeface="楷体_GB2312" charset="0"/>
              </a:rPr>
              <a:t> OK;  </a:t>
            </a:r>
            <a:r>
              <a:rPr lang="en-US" altLang="zh-CN" b="1">
                <a:ea typeface="楷体_GB2312" charset="0"/>
              </a:rPr>
              <a:t>}</a:t>
            </a:r>
            <a:r>
              <a:rPr lang="en-US" altLang="zh-CN">
                <a:ea typeface="楷体_GB2312" charset="0"/>
              </a:rPr>
              <a:t> // CreateBiTree</a:t>
            </a:r>
            <a:endParaRPr lang="en-US" altLang="zh-CN" b="1">
              <a:ea typeface="楷体_GB2312" charset="0"/>
            </a:endParaRPr>
          </a:p>
        </p:txBody>
      </p:sp>
    </p:spTree>
  </p:cSld>
  <p:clrMapOvr>
    <a:masterClrMapping/>
  </p:clrMapOvr>
  <p:transition spd="med">
    <p:pull dir="d"/>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1066800" y="914400"/>
            <a:ext cx="6096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sz="4000" b="1">
                <a:solidFill>
                  <a:srgbClr val="FF9933"/>
                </a:solidFill>
                <a:ea typeface="楷体_GB2312" charset="0"/>
              </a:rPr>
              <a:t>A  B </a:t>
            </a:r>
            <a:r>
              <a:rPr lang="en-US" altLang="zh-CN" sz="4000">
                <a:solidFill>
                  <a:srgbClr val="FF9933"/>
                </a:solidFill>
                <a:ea typeface="楷体_GB2312" charset="0"/>
              </a:rPr>
              <a:t>    </a:t>
            </a:r>
            <a:r>
              <a:rPr lang="en-US" altLang="zh-CN" sz="4000" b="1">
                <a:solidFill>
                  <a:srgbClr val="FF9933"/>
                </a:solidFill>
                <a:ea typeface="楷体_GB2312" charset="0"/>
              </a:rPr>
              <a:t>C</a:t>
            </a:r>
            <a:r>
              <a:rPr lang="en-US" altLang="zh-CN" sz="4000">
                <a:solidFill>
                  <a:srgbClr val="FF9933"/>
                </a:solidFill>
                <a:ea typeface="楷体_GB2312" charset="0"/>
              </a:rPr>
              <a:t>          </a:t>
            </a:r>
            <a:r>
              <a:rPr lang="en-US" altLang="zh-CN" sz="4000" b="1">
                <a:solidFill>
                  <a:srgbClr val="FF9933"/>
                </a:solidFill>
                <a:ea typeface="楷体_GB2312" charset="0"/>
              </a:rPr>
              <a:t>D</a:t>
            </a:r>
            <a:r>
              <a:rPr lang="en-US" altLang="zh-CN" sz="4000">
                <a:solidFill>
                  <a:srgbClr val="FF9933"/>
                </a:solidFill>
                <a:ea typeface="楷体_GB2312" charset="0"/>
              </a:rPr>
              <a:t>   </a:t>
            </a:r>
            <a:endParaRPr lang="en-US" altLang="zh-CN" sz="2400"/>
          </a:p>
        </p:txBody>
      </p:sp>
      <p:sp>
        <p:nvSpPr>
          <p:cNvPr id="184323" name="Rectangle 3"/>
          <p:cNvSpPr>
            <a:spLocks noChangeArrowheads="1"/>
          </p:cNvSpPr>
          <p:nvPr/>
        </p:nvSpPr>
        <p:spPr bwMode="auto">
          <a:xfrm>
            <a:off x="22860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24" name="Rectangle 4"/>
          <p:cNvSpPr>
            <a:spLocks noChangeArrowheads="1"/>
          </p:cNvSpPr>
          <p:nvPr/>
        </p:nvSpPr>
        <p:spPr bwMode="auto">
          <a:xfrm>
            <a:off x="33528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25" name="Rectangle 5"/>
          <p:cNvSpPr>
            <a:spLocks noChangeArrowheads="1"/>
          </p:cNvSpPr>
          <p:nvPr/>
        </p:nvSpPr>
        <p:spPr bwMode="auto">
          <a:xfrm>
            <a:off x="38862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26" name="Rectangle 6"/>
          <p:cNvSpPr>
            <a:spLocks noChangeArrowheads="1"/>
          </p:cNvSpPr>
          <p:nvPr/>
        </p:nvSpPr>
        <p:spPr bwMode="auto">
          <a:xfrm>
            <a:off x="48768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27" name="Rectangle 7"/>
          <p:cNvSpPr>
            <a:spLocks noChangeArrowheads="1"/>
          </p:cNvSpPr>
          <p:nvPr/>
        </p:nvSpPr>
        <p:spPr bwMode="auto">
          <a:xfrm>
            <a:off x="54102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28" name="Rectangle 8"/>
          <p:cNvSpPr>
            <a:spLocks noChangeArrowheads="1"/>
          </p:cNvSpPr>
          <p:nvPr/>
        </p:nvSpPr>
        <p:spPr bwMode="auto">
          <a:xfrm>
            <a:off x="2286000" y="1143000"/>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29" name="Rectangle 9"/>
          <p:cNvSpPr>
            <a:spLocks noChangeArrowheads="1"/>
          </p:cNvSpPr>
          <p:nvPr/>
        </p:nvSpPr>
        <p:spPr bwMode="auto">
          <a:xfrm>
            <a:off x="3352800" y="1143000"/>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30" name="Rectangle 10"/>
          <p:cNvSpPr>
            <a:spLocks noChangeArrowheads="1"/>
          </p:cNvSpPr>
          <p:nvPr/>
        </p:nvSpPr>
        <p:spPr bwMode="auto">
          <a:xfrm>
            <a:off x="3886200" y="1143000"/>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31" name="Rectangle 11"/>
          <p:cNvSpPr>
            <a:spLocks noChangeArrowheads="1"/>
          </p:cNvSpPr>
          <p:nvPr/>
        </p:nvSpPr>
        <p:spPr bwMode="auto">
          <a:xfrm>
            <a:off x="4876800" y="1143000"/>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32" name="Rectangle 12"/>
          <p:cNvSpPr>
            <a:spLocks noChangeArrowheads="1"/>
          </p:cNvSpPr>
          <p:nvPr/>
        </p:nvSpPr>
        <p:spPr bwMode="auto">
          <a:xfrm>
            <a:off x="5410200" y="1143000"/>
            <a:ext cx="304800" cy="381000"/>
          </a:xfrm>
          <a:prstGeom prst="rect">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33" name="Text Box 13"/>
          <p:cNvSpPr txBox="1">
            <a:spLocks noChangeArrowheads="1"/>
          </p:cNvSpPr>
          <p:nvPr/>
        </p:nvSpPr>
        <p:spPr bwMode="auto">
          <a:xfrm>
            <a:off x="1066800" y="990600"/>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A</a:t>
            </a:r>
            <a:endParaRPr lang="en-US" altLang="zh-CN" sz="2400"/>
          </a:p>
        </p:txBody>
      </p:sp>
      <p:sp>
        <p:nvSpPr>
          <p:cNvPr id="184334" name="Text Box 14"/>
          <p:cNvSpPr txBox="1">
            <a:spLocks noChangeArrowheads="1"/>
          </p:cNvSpPr>
          <p:nvPr/>
        </p:nvSpPr>
        <p:spPr bwMode="auto">
          <a:xfrm>
            <a:off x="1687513" y="990600"/>
            <a:ext cx="522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B</a:t>
            </a:r>
            <a:endParaRPr lang="en-US" altLang="zh-CN" sz="2400"/>
          </a:p>
        </p:txBody>
      </p:sp>
      <p:sp>
        <p:nvSpPr>
          <p:cNvPr id="184335" name="Text Box 15"/>
          <p:cNvSpPr txBox="1">
            <a:spLocks noChangeArrowheads="1"/>
          </p:cNvSpPr>
          <p:nvPr/>
        </p:nvSpPr>
        <p:spPr bwMode="auto">
          <a:xfrm>
            <a:off x="2667000" y="990600"/>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C</a:t>
            </a:r>
            <a:endParaRPr lang="en-US" altLang="zh-CN" sz="2400"/>
          </a:p>
        </p:txBody>
      </p:sp>
      <p:sp>
        <p:nvSpPr>
          <p:cNvPr id="184336" name="Text Box 16"/>
          <p:cNvSpPr txBox="1">
            <a:spLocks noChangeArrowheads="1"/>
          </p:cNvSpPr>
          <p:nvPr/>
        </p:nvSpPr>
        <p:spPr bwMode="auto">
          <a:xfrm>
            <a:off x="4267200" y="990600"/>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3300"/>
                </a:solidFill>
              </a:rPr>
              <a:t>D</a:t>
            </a:r>
            <a:endParaRPr lang="en-US" altLang="zh-CN" sz="2400"/>
          </a:p>
        </p:txBody>
      </p:sp>
      <p:sp>
        <p:nvSpPr>
          <p:cNvPr id="184337" name="Text Box 17"/>
          <p:cNvSpPr txBox="1">
            <a:spLocks noChangeArrowheads="1"/>
          </p:cNvSpPr>
          <p:nvPr/>
        </p:nvSpPr>
        <p:spPr bwMode="auto">
          <a:xfrm>
            <a:off x="365125" y="301625"/>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3366"/>
                </a:solidFill>
                <a:latin typeface="楷体_GB2312" charset="0"/>
                <a:ea typeface="楷体_GB2312" charset="0"/>
              </a:rPr>
              <a:t>上页算法执行过程举例如下：</a:t>
            </a:r>
            <a:endParaRPr lang="zh-CN" altLang="en-US"/>
          </a:p>
        </p:txBody>
      </p:sp>
      <p:sp>
        <p:nvSpPr>
          <p:cNvPr id="184338" name="Text Box 18"/>
          <p:cNvSpPr txBox="1">
            <a:spLocks noChangeArrowheads="1"/>
          </p:cNvSpPr>
          <p:nvPr/>
        </p:nvSpPr>
        <p:spPr bwMode="auto">
          <a:xfrm>
            <a:off x="3733800" y="2741613"/>
            <a:ext cx="1082675" cy="611187"/>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A</a:t>
            </a:r>
            <a:endParaRPr lang="en-US" altLang="zh-CN" sz="2400"/>
          </a:p>
        </p:txBody>
      </p:sp>
      <p:sp>
        <p:nvSpPr>
          <p:cNvPr id="184339" name="Line 19"/>
          <p:cNvSpPr>
            <a:spLocks noChangeShapeType="1"/>
          </p:cNvSpPr>
          <p:nvPr/>
        </p:nvSpPr>
        <p:spPr bwMode="auto">
          <a:xfrm flipH="1">
            <a:off x="4038600" y="2741613"/>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0" name="Line 20"/>
          <p:cNvSpPr>
            <a:spLocks noChangeShapeType="1"/>
          </p:cNvSpPr>
          <p:nvPr/>
        </p:nvSpPr>
        <p:spPr bwMode="auto">
          <a:xfrm>
            <a:off x="4495800" y="2741613"/>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1" name="Line 21"/>
          <p:cNvSpPr>
            <a:spLocks noChangeShapeType="1"/>
          </p:cNvSpPr>
          <p:nvPr/>
        </p:nvSpPr>
        <p:spPr bwMode="auto">
          <a:xfrm>
            <a:off x="3657600" y="2208213"/>
            <a:ext cx="609600" cy="5334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2" name="Text Box 22"/>
          <p:cNvSpPr txBox="1">
            <a:spLocks noChangeArrowheads="1"/>
          </p:cNvSpPr>
          <p:nvPr/>
        </p:nvSpPr>
        <p:spPr bwMode="auto">
          <a:xfrm>
            <a:off x="3244850" y="1828800"/>
            <a:ext cx="48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chemeClr val="tx2"/>
                </a:solidFill>
              </a:rPr>
              <a:t>T</a:t>
            </a:r>
            <a:endParaRPr lang="en-US" altLang="zh-CN" sz="2400"/>
          </a:p>
        </p:txBody>
      </p:sp>
      <p:sp>
        <p:nvSpPr>
          <p:cNvPr id="184343" name="Text Box 23"/>
          <p:cNvSpPr txBox="1">
            <a:spLocks noChangeArrowheads="1"/>
          </p:cNvSpPr>
          <p:nvPr/>
        </p:nvSpPr>
        <p:spPr bwMode="auto">
          <a:xfrm>
            <a:off x="2209800" y="3886200"/>
            <a:ext cx="1082675" cy="611188"/>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B</a:t>
            </a:r>
            <a:endParaRPr lang="en-US" altLang="zh-CN" sz="2400"/>
          </a:p>
        </p:txBody>
      </p:sp>
      <p:sp>
        <p:nvSpPr>
          <p:cNvPr id="184344" name="Line 24"/>
          <p:cNvSpPr>
            <a:spLocks noChangeShapeType="1"/>
          </p:cNvSpPr>
          <p:nvPr/>
        </p:nvSpPr>
        <p:spPr bwMode="auto">
          <a:xfrm flipH="1">
            <a:off x="2514600" y="38862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5" name="Line 25"/>
          <p:cNvSpPr>
            <a:spLocks noChangeShapeType="1"/>
          </p:cNvSpPr>
          <p:nvPr/>
        </p:nvSpPr>
        <p:spPr bwMode="auto">
          <a:xfrm>
            <a:off x="2971800" y="38862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6" name="Text Box 26"/>
          <p:cNvSpPr txBox="1">
            <a:spLocks noChangeArrowheads="1"/>
          </p:cNvSpPr>
          <p:nvPr/>
        </p:nvSpPr>
        <p:spPr bwMode="auto">
          <a:xfrm>
            <a:off x="3505200" y="5029200"/>
            <a:ext cx="1082675" cy="611188"/>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C</a:t>
            </a:r>
            <a:endParaRPr lang="en-US" altLang="zh-CN" sz="2400"/>
          </a:p>
        </p:txBody>
      </p:sp>
      <p:sp>
        <p:nvSpPr>
          <p:cNvPr id="184347" name="Line 27"/>
          <p:cNvSpPr>
            <a:spLocks noChangeShapeType="1"/>
          </p:cNvSpPr>
          <p:nvPr/>
        </p:nvSpPr>
        <p:spPr bwMode="auto">
          <a:xfrm flipH="1">
            <a:off x="3810000" y="50292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8" name="Line 28"/>
          <p:cNvSpPr>
            <a:spLocks noChangeShapeType="1"/>
          </p:cNvSpPr>
          <p:nvPr/>
        </p:nvSpPr>
        <p:spPr bwMode="auto">
          <a:xfrm>
            <a:off x="4267200" y="50292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49" name="Text Box 29"/>
          <p:cNvSpPr txBox="1">
            <a:spLocks noChangeArrowheads="1"/>
          </p:cNvSpPr>
          <p:nvPr/>
        </p:nvSpPr>
        <p:spPr bwMode="auto">
          <a:xfrm>
            <a:off x="5257800" y="3886200"/>
            <a:ext cx="1082675" cy="611188"/>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sz="3200" b="1">
                <a:solidFill>
                  <a:schemeClr val="tx2"/>
                </a:solidFill>
              </a:rPr>
              <a:t>D</a:t>
            </a:r>
            <a:endParaRPr lang="en-US" altLang="zh-CN" sz="2400"/>
          </a:p>
        </p:txBody>
      </p:sp>
      <p:sp>
        <p:nvSpPr>
          <p:cNvPr id="184350" name="Line 30"/>
          <p:cNvSpPr>
            <a:spLocks noChangeShapeType="1"/>
          </p:cNvSpPr>
          <p:nvPr/>
        </p:nvSpPr>
        <p:spPr bwMode="auto">
          <a:xfrm flipH="1">
            <a:off x="5562600" y="38862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51" name="Line 31"/>
          <p:cNvSpPr>
            <a:spLocks noChangeShapeType="1"/>
          </p:cNvSpPr>
          <p:nvPr/>
        </p:nvSpPr>
        <p:spPr bwMode="auto">
          <a:xfrm>
            <a:off x="6019800" y="38862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52" name="Line 32"/>
          <p:cNvSpPr>
            <a:spLocks noChangeShapeType="1"/>
          </p:cNvSpPr>
          <p:nvPr/>
        </p:nvSpPr>
        <p:spPr bwMode="auto">
          <a:xfrm flipH="1">
            <a:off x="2743200" y="3048000"/>
            <a:ext cx="1143000" cy="838200"/>
          </a:xfrm>
          <a:prstGeom prst="line">
            <a:avLst/>
          </a:prstGeom>
          <a:noFill/>
          <a:ln w="38100" cap="sq">
            <a:solidFill>
              <a:schemeClr val="tx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53" name="Text Box 33"/>
          <p:cNvSpPr txBox="1">
            <a:spLocks noChangeArrowheads="1"/>
          </p:cNvSpPr>
          <p:nvPr/>
        </p:nvSpPr>
        <p:spPr bwMode="auto">
          <a:xfrm>
            <a:off x="2141538" y="39465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184357" name="Line 37"/>
          <p:cNvSpPr>
            <a:spLocks noChangeShapeType="1"/>
          </p:cNvSpPr>
          <p:nvPr/>
        </p:nvSpPr>
        <p:spPr bwMode="auto">
          <a:xfrm>
            <a:off x="3124200" y="4191000"/>
            <a:ext cx="9144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58" name="Text Box 38"/>
          <p:cNvSpPr txBox="1">
            <a:spLocks noChangeArrowheads="1"/>
          </p:cNvSpPr>
          <p:nvPr/>
        </p:nvSpPr>
        <p:spPr bwMode="auto">
          <a:xfrm>
            <a:off x="3429000" y="50895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184359" name="Text Box 39"/>
          <p:cNvSpPr txBox="1">
            <a:spLocks noChangeArrowheads="1"/>
          </p:cNvSpPr>
          <p:nvPr/>
        </p:nvSpPr>
        <p:spPr bwMode="auto">
          <a:xfrm>
            <a:off x="4191000" y="50895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184360" name="Line 40"/>
          <p:cNvSpPr>
            <a:spLocks noChangeShapeType="1"/>
          </p:cNvSpPr>
          <p:nvPr/>
        </p:nvSpPr>
        <p:spPr bwMode="auto">
          <a:xfrm>
            <a:off x="4648200" y="3048000"/>
            <a:ext cx="11430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4361" name="Text Box 41"/>
          <p:cNvSpPr txBox="1">
            <a:spLocks noChangeArrowheads="1"/>
          </p:cNvSpPr>
          <p:nvPr/>
        </p:nvSpPr>
        <p:spPr bwMode="auto">
          <a:xfrm>
            <a:off x="5181600" y="39465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
        <p:nvSpPr>
          <p:cNvPr id="184362" name="Text Box 42"/>
          <p:cNvSpPr txBox="1">
            <a:spLocks noChangeArrowheads="1"/>
          </p:cNvSpPr>
          <p:nvPr/>
        </p:nvSpPr>
        <p:spPr bwMode="auto">
          <a:xfrm>
            <a:off x="5921375" y="39465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chemeClr val="tx2"/>
                </a:solidFill>
              </a:rPr>
              <a:t>^</a:t>
            </a:r>
            <a:endParaRPr lang="en-US" altLang="zh-CN" sz="2400"/>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4333"/>
                                        </p:tgtEl>
                                        <p:attrNameLst>
                                          <p:attrName>style.visibility</p:attrName>
                                        </p:attrNameLst>
                                      </p:cBhvr>
                                      <p:to>
                                        <p:strVal val="visible"/>
                                      </p:to>
                                    </p:set>
                                    <p:anim calcmode="lin" valueType="num">
                                      <p:cBhvr>
                                        <p:cTn id="7" dur="500" fill="hold"/>
                                        <p:tgtEl>
                                          <p:spTgt spid="184333"/>
                                        </p:tgtEl>
                                        <p:attrNameLst>
                                          <p:attrName>ppt_x</p:attrName>
                                        </p:attrNameLst>
                                      </p:cBhvr>
                                      <p:tavLst>
                                        <p:tav tm="0">
                                          <p:val>
                                            <p:strVal val="#ppt_x-#ppt_w/2"/>
                                          </p:val>
                                        </p:tav>
                                        <p:tav tm="100000">
                                          <p:val>
                                            <p:strVal val="#ppt_x"/>
                                          </p:val>
                                        </p:tav>
                                      </p:tavLst>
                                    </p:anim>
                                    <p:anim calcmode="lin" valueType="num">
                                      <p:cBhvr>
                                        <p:cTn id="8" dur="500" fill="hold"/>
                                        <p:tgtEl>
                                          <p:spTgt spid="184333"/>
                                        </p:tgtEl>
                                        <p:attrNameLst>
                                          <p:attrName>ppt_y</p:attrName>
                                        </p:attrNameLst>
                                      </p:cBhvr>
                                      <p:tavLst>
                                        <p:tav tm="0">
                                          <p:val>
                                            <p:strVal val="#ppt_y"/>
                                          </p:val>
                                        </p:tav>
                                        <p:tav tm="100000">
                                          <p:val>
                                            <p:strVal val="#ppt_y"/>
                                          </p:val>
                                        </p:tav>
                                      </p:tavLst>
                                    </p:anim>
                                    <p:anim calcmode="lin" valueType="num">
                                      <p:cBhvr>
                                        <p:cTn id="9" dur="500" fill="hold"/>
                                        <p:tgtEl>
                                          <p:spTgt spid="184333"/>
                                        </p:tgtEl>
                                        <p:attrNameLst>
                                          <p:attrName>ppt_w</p:attrName>
                                        </p:attrNameLst>
                                      </p:cBhvr>
                                      <p:tavLst>
                                        <p:tav tm="0">
                                          <p:val>
                                            <p:fltVal val="0"/>
                                          </p:val>
                                        </p:tav>
                                        <p:tav tm="100000">
                                          <p:val>
                                            <p:strVal val="#ppt_w"/>
                                          </p:val>
                                        </p:tav>
                                      </p:tavLst>
                                    </p:anim>
                                    <p:anim calcmode="lin" valueType="num">
                                      <p:cBhvr>
                                        <p:cTn id="10" dur="500" fill="hold"/>
                                        <p:tgtEl>
                                          <p:spTgt spid="18433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84342"/>
                                        </p:tgtEl>
                                        <p:attrNameLst>
                                          <p:attrName>style.visibility</p:attrName>
                                        </p:attrNameLst>
                                      </p:cBhvr>
                                      <p:to>
                                        <p:strVal val="visible"/>
                                      </p:to>
                                    </p:set>
                                    <p:anim calcmode="lin" valueType="num">
                                      <p:cBhvr>
                                        <p:cTn id="15" dur="500" fill="hold"/>
                                        <p:tgtEl>
                                          <p:spTgt spid="184342"/>
                                        </p:tgtEl>
                                        <p:attrNameLst>
                                          <p:attrName>ppt_x</p:attrName>
                                        </p:attrNameLst>
                                      </p:cBhvr>
                                      <p:tavLst>
                                        <p:tav tm="0">
                                          <p:val>
                                            <p:strVal val="#ppt_x"/>
                                          </p:val>
                                        </p:tav>
                                        <p:tav tm="100000">
                                          <p:val>
                                            <p:strVal val="#ppt_x"/>
                                          </p:val>
                                        </p:tav>
                                      </p:tavLst>
                                    </p:anim>
                                    <p:anim calcmode="lin" valueType="num">
                                      <p:cBhvr>
                                        <p:cTn id="16" dur="500" fill="hold"/>
                                        <p:tgtEl>
                                          <p:spTgt spid="184342"/>
                                        </p:tgtEl>
                                        <p:attrNameLst>
                                          <p:attrName>ppt_y</p:attrName>
                                        </p:attrNameLst>
                                      </p:cBhvr>
                                      <p:tavLst>
                                        <p:tav tm="0">
                                          <p:val>
                                            <p:strVal val="#ppt_y-#ppt_h/2"/>
                                          </p:val>
                                        </p:tav>
                                        <p:tav tm="100000">
                                          <p:val>
                                            <p:strVal val="#ppt_y"/>
                                          </p:val>
                                        </p:tav>
                                      </p:tavLst>
                                    </p:anim>
                                    <p:anim calcmode="lin" valueType="num">
                                      <p:cBhvr>
                                        <p:cTn id="17" dur="500" fill="hold"/>
                                        <p:tgtEl>
                                          <p:spTgt spid="184342"/>
                                        </p:tgtEl>
                                        <p:attrNameLst>
                                          <p:attrName>ppt_w</p:attrName>
                                        </p:attrNameLst>
                                      </p:cBhvr>
                                      <p:tavLst>
                                        <p:tav tm="0">
                                          <p:val>
                                            <p:strVal val="#ppt_w"/>
                                          </p:val>
                                        </p:tav>
                                        <p:tav tm="100000">
                                          <p:val>
                                            <p:strVal val="#ppt_w"/>
                                          </p:val>
                                        </p:tav>
                                      </p:tavLst>
                                    </p:anim>
                                    <p:anim calcmode="lin" valueType="num">
                                      <p:cBhvr>
                                        <p:cTn id="18" dur="500" fill="hold"/>
                                        <p:tgtEl>
                                          <p:spTgt spid="184342"/>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nodeType="afterEffect">
                                  <p:stCondLst>
                                    <p:cond delay="0"/>
                                  </p:stCondLst>
                                  <p:childTnLst>
                                    <p:set>
                                      <p:cBhvr>
                                        <p:cTn id="21" dur="1" fill="hold">
                                          <p:stCondLst>
                                            <p:cond delay="0"/>
                                          </p:stCondLst>
                                        </p:cTn>
                                        <p:tgtEl>
                                          <p:spTgt spid="184341"/>
                                        </p:tgtEl>
                                        <p:attrNameLst>
                                          <p:attrName>style.visibility</p:attrName>
                                        </p:attrNameLst>
                                      </p:cBhvr>
                                      <p:to>
                                        <p:strVal val="visible"/>
                                      </p:to>
                                    </p:set>
                                    <p:anim calcmode="lin" valueType="num">
                                      <p:cBhvr>
                                        <p:cTn id="22" dur="500" fill="hold"/>
                                        <p:tgtEl>
                                          <p:spTgt spid="184341"/>
                                        </p:tgtEl>
                                        <p:attrNameLst>
                                          <p:attrName>ppt_x</p:attrName>
                                        </p:attrNameLst>
                                      </p:cBhvr>
                                      <p:tavLst>
                                        <p:tav tm="0">
                                          <p:val>
                                            <p:strVal val="#ppt_x"/>
                                          </p:val>
                                        </p:tav>
                                        <p:tav tm="100000">
                                          <p:val>
                                            <p:strVal val="#ppt_x"/>
                                          </p:val>
                                        </p:tav>
                                      </p:tavLst>
                                    </p:anim>
                                    <p:anim calcmode="lin" valueType="num">
                                      <p:cBhvr>
                                        <p:cTn id="23" dur="500" fill="hold"/>
                                        <p:tgtEl>
                                          <p:spTgt spid="184341"/>
                                        </p:tgtEl>
                                        <p:attrNameLst>
                                          <p:attrName>ppt_y</p:attrName>
                                        </p:attrNameLst>
                                      </p:cBhvr>
                                      <p:tavLst>
                                        <p:tav tm="0">
                                          <p:val>
                                            <p:strVal val="#ppt_y-#ppt_h/2"/>
                                          </p:val>
                                        </p:tav>
                                        <p:tav tm="100000">
                                          <p:val>
                                            <p:strVal val="#ppt_y"/>
                                          </p:val>
                                        </p:tav>
                                      </p:tavLst>
                                    </p:anim>
                                    <p:anim calcmode="lin" valueType="num">
                                      <p:cBhvr>
                                        <p:cTn id="24" dur="500" fill="hold"/>
                                        <p:tgtEl>
                                          <p:spTgt spid="184341"/>
                                        </p:tgtEl>
                                        <p:attrNameLst>
                                          <p:attrName>ppt_w</p:attrName>
                                        </p:attrNameLst>
                                      </p:cBhvr>
                                      <p:tavLst>
                                        <p:tav tm="0">
                                          <p:val>
                                            <p:strVal val="#ppt_w"/>
                                          </p:val>
                                        </p:tav>
                                        <p:tav tm="100000">
                                          <p:val>
                                            <p:strVal val="#ppt_w"/>
                                          </p:val>
                                        </p:tav>
                                      </p:tavLst>
                                    </p:anim>
                                    <p:anim calcmode="lin" valueType="num">
                                      <p:cBhvr>
                                        <p:cTn id="25" dur="500" fill="hold"/>
                                        <p:tgtEl>
                                          <p:spTgt spid="184341"/>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184338"/>
                                        </p:tgtEl>
                                        <p:attrNameLst>
                                          <p:attrName>style.visibility</p:attrName>
                                        </p:attrNameLst>
                                      </p:cBhvr>
                                      <p:to>
                                        <p:strVal val="visible"/>
                                      </p:to>
                                    </p:set>
                                    <p:anim calcmode="lin" valueType="num">
                                      <p:cBhvr>
                                        <p:cTn id="29" dur="500" fill="hold"/>
                                        <p:tgtEl>
                                          <p:spTgt spid="184338"/>
                                        </p:tgtEl>
                                        <p:attrNameLst>
                                          <p:attrName>ppt_x</p:attrName>
                                        </p:attrNameLst>
                                      </p:cBhvr>
                                      <p:tavLst>
                                        <p:tav tm="0">
                                          <p:val>
                                            <p:strVal val="#ppt_x"/>
                                          </p:val>
                                        </p:tav>
                                        <p:tav tm="100000">
                                          <p:val>
                                            <p:strVal val="#ppt_x"/>
                                          </p:val>
                                        </p:tav>
                                      </p:tavLst>
                                    </p:anim>
                                    <p:anim calcmode="lin" valueType="num">
                                      <p:cBhvr>
                                        <p:cTn id="30" dur="500" fill="hold"/>
                                        <p:tgtEl>
                                          <p:spTgt spid="184338"/>
                                        </p:tgtEl>
                                        <p:attrNameLst>
                                          <p:attrName>ppt_y</p:attrName>
                                        </p:attrNameLst>
                                      </p:cBhvr>
                                      <p:tavLst>
                                        <p:tav tm="0">
                                          <p:val>
                                            <p:strVal val="#ppt_y-#ppt_h/2"/>
                                          </p:val>
                                        </p:tav>
                                        <p:tav tm="100000">
                                          <p:val>
                                            <p:strVal val="#ppt_y"/>
                                          </p:val>
                                        </p:tav>
                                      </p:tavLst>
                                    </p:anim>
                                    <p:anim calcmode="lin" valueType="num">
                                      <p:cBhvr>
                                        <p:cTn id="31" dur="500" fill="hold"/>
                                        <p:tgtEl>
                                          <p:spTgt spid="184338"/>
                                        </p:tgtEl>
                                        <p:attrNameLst>
                                          <p:attrName>ppt_w</p:attrName>
                                        </p:attrNameLst>
                                      </p:cBhvr>
                                      <p:tavLst>
                                        <p:tav tm="0">
                                          <p:val>
                                            <p:strVal val="#ppt_w"/>
                                          </p:val>
                                        </p:tav>
                                        <p:tav tm="100000">
                                          <p:val>
                                            <p:strVal val="#ppt_w"/>
                                          </p:val>
                                        </p:tav>
                                      </p:tavLst>
                                    </p:anim>
                                    <p:anim calcmode="lin" valueType="num">
                                      <p:cBhvr>
                                        <p:cTn id="32" dur="500" fill="hold"/>
                                        <p:tgtEl>
                                          <p:spTgt spid="184338"/>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17" presetClass="entr" presetSubtype="1" fill="hold" nodeType="afterEffect">
                                  <p:stCondLst>
                                    <p:cond delay="0"/>
                                  </p:stCondLst>
                                  <p:childTnLst>
                                    <p:set>
                                      <p:cBhvr>
                                        <p:cTn id="35" dur="1" fill="hold">
                                          <p:stCondLst>
                                            <p:cond delay="0"/>
                                          </p:stCondLst>
                                        </p:cTn>
                                        <p:tgtEl>
                                          <p:spTgt spid="184339"/>
                                        </p:tgtEl>
                                        <p:attrNameLst>
                                          <p:attrName>style.visibility</p:attrName>
                                        </p:attrNameLst>
                                      </p:cBhvr>
                                      <p:to>
                                        <p:strVal val="visible"/>
                                      </p:to>
                                    </p:set>
                                    <p:anim calcmode="lin" valueType="num">
                                      <p:cBhvr>
                                        <p:cTn id="36" dur="500" fill="hold"/>
                                        <p:tgtEl>
                                          <p:spTgt spid="184339"/>
                                        </p:tgtEl>
                                        <p:attrNameLst>
                                          <p:attrName>ppt_x</p:attrName>
                                        </p:attrNameLst>
                                      </p:cBhvr>
                                      <p:tavLst>
                                        <p:tav tm="0">
                                          <p:val>
                                            <p:strVal val="#ppt_x"/>
                                          </p:val>
                                        </p:tav>
                                        <p:tav tm="100000">
                                          <p:val>
                                            <p:strVal val="#ppt_x"/>
                                          </p:val>
                                        </p:tav>
                                      </p:tavLst>
                                    </p:anim>
                                    <p:anim calcmode="lin" valueType="num">
                                      <p:cBhvr>
                                        <p:cTn id="37" dur="500" fill="hold"/>
                                        <p:tgtEl>
                                          <p:spTgt spid="184339"/>
                                        </p:tgtEl>
                                        <p:attrNameLst>
                                          <p:attrName>ppt_y</p:attrName>
                                        </p:attrNameLst>
                                      </p:cBhvr>
                                      <p:tavLst>
                                        <p:tav tm="0">
                                          <p:val>
                                            <p:strVal val="#ppt_y-#ppt_h/2"/>
                                          </p:val>
                                        </p:tav>
                                        <p:tav tm="100000">
                                          <p:val>
                                            <p:strVal val="#ppt_y"/>
                                          </p:val>
                                        </p:tav>
                                      </p:tavLst>
                                    </p:anim>
                                    <p:anim calcmode="lin" valueType="num">
                                      <p:cBhvr>
                                        <p:cTn id="38" dur="500" fill="hold"/>
                                        <p:tgtEl>
                                          <p:spTgt spid="184339"/>
                                        </p:tgtEl>
                                        <p:attrNameLst>
                                          <p:attrName>ppt_w</p:attrName>
                                        </p:attrNameLst>
                                      </p:cBhvr>
                                      <p:tavLst>
                                        <p:tav tm="0">
                                          <p:val>
                                            <p:strVal val="#ppt_w"/>
                                          </p:val>
                                        </p:tav>
                                        <p:tav tm="100000">
                                          <p:val>
                                            <p:strVal val="#ppt_w"/>
                                          </p:val>
                                        </p:tav>
                                      </p:tavLst>
                                    </p:anim>
                                    <p:anim calcmode="lin" valueType="num">
                                      <p:cBhvr>
                                        <p:cTn id="39" dur="500" fill="hold"/>
                                        <p:tgtEl>
                                          <p:spTgt spid="184339"/>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17" presetClass="entr" presetSubtype="1" fill="hold" nodeType="afterEffect">
                                  <p:stCondLst>
                                    <p:cond delay="0"/>
                                  </p:stCondLst>
                                  <p:childTnLst>
                                    <p:set>
                                      <p:cBhvr>
                                        <p:cTn id="42" dur="1" fill="hold">
                                          <p:stCondLst>
                                            <p:cond delay="0"/>
                                          </p:stCondLst>
                                        </p:cTn>
                                        <p:tgtEl>
                                          <p:spTgt spid="184340"/>
                                        </p:tgtEl>
                                        <p:attrNameLst>
                                          <p:attrName>style.visibility</p:attrName>
                                        </p:attrNameLst>
                                      </p:cBhvr>
                                      <p:to>
                                        <p:strVal val="visible"/>
                                      </p:to>
                                    </p:set>
                                    <p:anim calcmode="lin" valueType="num">
                                      <p:cBhvr>
                                        <p:cTn id="43" dur="500" fill="hold"/>
                                        <p:tgtEl>
                                          <p:spTgt spid="184340"/>
                                        </p:tgtEl>
                                        <p:attrNameLst>
                                          <p:attrName>ppt_x</p:attrName>
                                        </p:attrNameLst>
                                      </p:cBhvr>
                                      <p:tavLst>
                                        <p:tav tm="0">
                                          <p:val>
                                            <p:strVal val="#ppt_x"/>
                                          </p:val>
                                        </p:tav>
                                        <p:tav tm="100000">
                                          <p:val>
                                            <p:strVal val="#ppt_x"/>
                                          </p:val>
                                        </p:tav>
                                      </p:tavLst>
                                    </p:anim>
                                    <p:anim calcmode="lin" valueType="num">
                                      <p:cBhvr>
                                        <p:cTn id="44" dur="500" fill="hold"/>
                                        <p:tgtEl>
                                          <p:spTgt spid="184340"/>
                                        </p:tgtEl>
                                        <p:attrNameLst>
                                          <p:attrName>ppt_y</p:attrName>
                                        </p:attrNameLst>
                                      </p:cBhvr>
                                      <p:tavLst>
                                        <p:tav tm="0">
                                          <p:val>
                                            <p:strVal val="#ppt_y-#ppt_h/2"/>
                                          </p:val>
                                        </p:tav>
                                        <p:tav tm="100000">
                                          <p:val>
                                            <p:strVal val="#ppt_y"/>
                                          </p:val>
                                        </p:tav>
                                      </p:tavLst>
                                    </p:anim>
                                    <p:anim calcmode="lin" valueType="num">
                                      <p:cBhvr>
                                        <p:cTn id="45" dur="500" fill="hold"/>
                                        <p:tgtEl>
                                          <p:spTgt spid="184340"/>
                                        </p:tgtEl>
                                        <p:attrNameLst>
                                          <p:attrName>ppt_w</p:attrName>
                                        </p:attrNameLst>
                                      </p:cBhvr>
                                      <p:tavLst>
                                        <p:tav tm="0">
                                          <p:val>
                                            <p:strVal val="#ppt_w"/>
                                          </p:val>
                                        </p:tav>
                                        <p:tav tm="100000">
                                          <p:val>
                                            <p:strVal val="#ppt_w"/>
                                          </p:val>
                                        </p:tav>
                                      </p:tavLst>
                                    </p:anim>
                                    <p:anim calcmode="lin" valueType="num">
                                      <p:cBhvr>
                                        <p:cTn id="46" dur="500" fill="hold"/>
                                        <p:tgtEl>
                                          <p:spTgt spid="184340"/>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84334"/>
                                        </p:tgtEl>
                                        <p:attrNameLst>
                                          <p:attrName>style.visibility</p:attrName>
                                        </p:attrNameLst>
                                      </p:cBhvr>
                                      <p:to>
                                        <p:strVal val="visible"/>
                                      </p:to>
                                    </p:set>
                                    <p:anim calcmode="lin" valueType="num">
                                      <p:cBhvr>
                                        <p:cTn id="51" dur="500" fill="hold"/>
                                        <p:tgtEl>
                                          <p:spTgt spid="184334"/>
                                        </p:tgtEl>
                                        <p:attrNameLst>
                                          <p:attrName>ppt_x</p:attrName>
                                        </p:attrNameLst>
                                      </p:cBhvr>
                                      <p:tavLst>
                                        <p:tav tm="0">
                                          <p:val>
                                            <p:strVal val="#ppt_x-#ppt_w/2"/>
                                          </p:val>
                                        </p:tav>
                                        <p:tav tm="100000">
                                          <p:val>
                                            <p:strVal val="#ppt_x"/>
                                          </p:val>
                                        </p:tav>
                                      </p:tavLst>
                                    </p:anim>
                                    <p:anim calcmode="lin" valueType="num">
                                      <p:cBhvr>
                                        <p:cTn id="52" dur="500" fill="hold"/>
                                        <p:tgtEl>
                                          <p:spTgt spid="184334"/>
                                        </p:tgtEl>
                                        <p:attrNameLst>
                                          <p:attrName>ppt_y</p:attrName>
                                        </p:attrNameLst>
                                      </p:cBhvr>
                                      <p:tavLst>
                                        <p:tav tm="0">
                                          <p:val>
                                            <p:strVal val="#ppt_y"/>
                                          </p:val>
                                        </p:tav>
                                        <p:tav tm="100000">
                                          <p:val>
                                            <p:strVal val="#ppt_y"/>
                                          </p:val>
                                        </p:tav>
                                      </p:tavLst>
                                    </p:anim>
                                    <p:anim calcmode="lin" valueType="num">
                                      <p:cBhvr>
                                        <p:cTn id="53" dur="500" fill="hold"/>
                                        <p:tgtEl>
                                          <p:spTgt spid="184334"/>
                                        </p:tgtEl>
                                        <p:attrNameLst>
                                          <p:attrName>ppt_w</p:attrName>
                                        </p:attrNameLst>
                                      </p:cBhvr>
                                      <p:tavLst>
                                        <p:tav tm="0">
                                          <p:val>
                                            <p:fltVal val="0"/>
                                          </p:val>
                                        </p:tav>
                                        <p:tav tm="100000">
                                          <p:val>
                                            <p:strVal val="#ppt_w"/>
                                          </p:val>
                                        </p:tav>
                                      </p:tavLst>
                                    </p:anim>
                                    <p:anim calcmode="lin" valueType="num">
                                      <p:cBhvr>
                                        <p:cTn id="54" dur="500" fill="hold"/>
                                        <p:tgtEl>
                                          <p:spTgt spid="18433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184352"/>
                                        </p:tgtEl>
                                        <p:attrNameLst>
                                          <p:attrName>style.visibility</p:attrName>
                                        </p:attrNameLst>
                                      </p:cBhvr>
                                      <p:to>
                                        <p:strVal val="visible"/>
                                      </p:to>
                                    </p:set>
                                    <p:anim calcmode="lin" valueType="num">
                                      <p:cBhvr>
                                        <p:cTn id="59" dur="500" fill="hold"/>
                                        <p:tgtEl>
                                          <p:spTgt spid="184352"/>
                                        </p:tgtEl>
                                        <p:attrNameLst>
                                          <p:attrName>ppt_x</p:attrName>
                                        </p:attrNameLst>
                                      </p:cBhvr>
                                      <p:tavLst>
                                        <p:tav tm="0">
                                          <p:val>
                                            <p:strVal val="#ppt_x"/>
                                          </p:val>
                                        </p:tav>
                                        <p:tav tm="100000">
                                          <p:val>
                                            <p:strVal val="#ppt_x"/>
                                          </p:val>
                                        </p:tav>
                                      </p:tavLst>
                                    </p:anim>
                                    <p:anim calcmode="lin" valueType="num">
                                      <p:cBhvr>
                                        <p:cTn id="60" dur="500" fill="hold"/>
                                        <p:tgtEl>
                                          <p:spTgt spid="184352"/>
                                        </p:tgtEl>
                                        <p:attrNameLst>
                                          <p:attrName>ppt_y</p:attrName>
                                        </p:attrNameLst>
                                      </p:cBhvr>
                                      <p:tavLst>
                                        <p:tav tm="0">
                                          <p:val>
                                            <p:strVal val="#ppt_y-#ppt_h/2"/>
                                          </p:val>
                                        </p:tav>
                                        <p:tav tm="100000">
                                          <p:val>
                                            <p:strVal val="#ppt_y"/>
                                          </p:val>
                                        </p:tav>
                                      </p:tavLst>
                                    </p:anim>
                                    <p:anim calcmode="lin" valueType="num">
                                      <p:cBhvr>
                                        <p:cTn id="61" dur="500" fill="hold"/>
                                        <p:tgtEl>
                                          <p:spTgt spid="184352"/>
                                        </p:tgtEl>
                                        <p:attrNameLst>
                                          <p:attrName>ppt_w</p:attrName>
                                        </p:attrNameLst>
                                      </p:cBhvr>
                                      <p:tavLst>
                                        <p:tav tm="0">
                                          <p:val>
                                            <p:strVal val="#ppt_w"/>
                                          </p:val>
                                        </p:tav>
                                        <p:tav tm="100000">
                                          <p:val>
                                            <p:strVal val="#ppt_w"/>
                                          </p:val>
                                        </p:tav>
                                      </p:tavLst>
                                    </p:anim>
                                    <p:anim calcmode="lin" valueType="num">
                                      <p:cBhvr>
                                        <p:cTn id="62" dur="500" fill="hold"/>
                                        <p:tgtEl>
                                          <p:spTgt spid="184352"/>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184343"/>
                                        </p:tgtEl>
                                        <p:attrNameLst>
                                          <p:attrName>style.visibility</p:attrName>
                                        </p:attrNameLst>
                                      </p:cBhvr>
                                      <p:to>
                                        <p:strVal val="visible"/>
                                      </p:to>
                                    </p:set>
                                    <p:anim calcmode="lin" valueType="num">
                                      <p:cBhvr>
                                        <p:cTn id="66" dur="500" fill="hold"/>
                                        <p:tgtEl>
                                          <p:spTgt spid="184343"/>
                                        </p:tgtEl>
                                        <p:attrNameLst>
                                          <p:attrName>ppt_x</p:attrName>
                                        </p:attrNameLst>
                                      </p:cBhvr>
                                      <p:tavLst>
                                        <p:tav tm="0">
                                          <p:val>
                                            <p:strVal val="#ppt_x"/>
                                          </p:val>
                                        </p:tav>
                                        <p:tav tm="100000">
                                          <p:val>
                                            <p:strVal val="#ppt_x"/>
                                          </p:val>
                                        </p:tav>
                                      </p:tavLst>
                                    </p:anim>
                                    <p:anim calcmode="lin" valueType="num">
                                      <p:cBhvr>
                                        <p:cTn id="67" dur="500" fill="hold"/>
                                        <p:tgtEl>
                                          <p:spTgt spid="184343"/>
                                        </p:tgtEl>
                                        <p:attrNameLst>
                                          <p:attrName>ppt_y</p:attrName>
                                        </p:attrNameLst>
                                      </p:cBhvr>
                                      <p:tavLst>
                                        <p:tav tm="0">
                                          <p:val>
                                            <p:strVal val="#ppt_y-#ppt_h/2"/>
                                          </p:val>
                                        </p:tav>
                                        <p:tav tm="100000">
                                          <p:val>
                                            <p:strVal val="#ppt_y"/>
                                          </p:val>
                                        </p:tav>
                                      </p:tavLst>
                                    </p:anim>
                                    <p:anim calcmode="lin" valueType="num">
                                      <p:cBhvr>
                                        <p:cTn id="68" dur="500" fill="hold"/>
                                        <p:tgtEl>
                                          <p:spTgt spid="184343"/>
                                        </p:tgtEl>
                                        <p:attrNameLst>
                                          <p:attrName>ppt_w</p:attrName>
                                        </p:attrNameLst>
                                      </p:cBhvr>
                                      <p:tavLst>
                                        <p:tav tm="0">
                                          <p:val>
                                            <p:strVal val="#ppt_w"/>
                                          </p:val>
                                        </p:tav>
                                        <p:tav tm="100000">
                                          <p:val>
                                            <p:strVal val="#ppt_w"/>
                                          </p:val>
                                        </p:tav>
                                      </p:tavLst>
                                    </p:anim>
                                    <p:anim calcmode="lin" valueType="num">
                                      <p:cBhvr>
                                        <p:cTn id="69" dur="500" fill="hold"/>
                                        <p:tgtEl>
                                          <p:spTgt spid="184343"/>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000"/>
                            </p:stCondLst>
                            <p:childTnLst>
                              <p:par>
                                <p:cTn id="71" presetID="17" presetClass="entr" presetSubtype="1" fill="hold" nodeType="afterEffect">
                                  <p:stCondLst>
                                    <p:cond delay="0"/>
                                  </p:stCondLst>
                                  <p:childTnLst>
                                    <p:set>
                                      <p:cBhvr>
                                        <p:cTn id="72" dur="1" fill="hold">
                                          <p:stCondLst>
                                            <p:cond delay="0"/>
                                          </p:stCondLst>
                                        </p:cTn>
                                        <p:tgtEl>
                                          <p:spTgt spid="184344"/>
                                        </p:tgtEl>
                                        <p:attrNameLst>
                                          <p:attrName>style.visibility</p:attrName>
                                        </p:attrNameLst>
                                      </p:cBhvr>
                                      <p:to>
                                        <p:strVal val="visible"/>
                                      </p:to>
                                    </p:set>
                                    <p:anim calcmode="lin" valueType="num">
                                      <p:cBhvr>
                                        <p:cTn id="73" dur="500" fill="hold"/>
                                        <p:tgtEl>
                                          <p:spTgt spid="184344"/>
                                        </p:tgtEl>
                                        <p:attrNameLst>
                                          <p:attrName>ppt_x</p:attrName>
                                        </p:attrNameLst>
                                      </p:cBhvr>
                                      <p:tavLst>
                                        <p:tav tm="0">
                                          <p:val>
                                            <p:strVal val="#ppt_x"/>
                                          </p:val>
                                        </p:tav>
                                        <p:tav tm="100000">
                                          <p:val>
                                            <p:strVal val="#ppt_x"/>
                                          </p:val>
                                        </p:tav>
                                      </p:tavLst>
                                    </p:anim>
                                    <p:anim calcmode="lin" valueType="num">
                                      <p:cBhvr>
                                        <p:cTn id="74" dur="500" fill="hold"/>
                                        <p:tgtEl>
                                          <p:spTgt spid="184344"/>
                                        </p:tgtEl>
                                        <p:attrNameLst>
                                          <p:attrName>ppt_y</p:attrName>
                                        </p:attrNameLst>
                                      </p:cBhvr>
                                      <p:tavLst>
                                        <p:tav tm="0">
                                          <p:val>
                                            <p:strVal val="#ppt_y-#ppt_h/2"/>
                                          </p:val>
                                        </p:tav>
                                        <p:tav tm="100000">
                                          <p:val>
                                            <p:strVal val="#ppt_y"/>
                                          </p:val>
                                        </p:tav>
                                      </p:tavLst>
                                    </p:anim>
                                    <p:anim calcmode="lin" valueType="num">
                                      <p:cBhvr>
                                        <p:cTn id="75" dur="500" fill="hold"/>
                                        <p:tgtEl>
                                          <p:spTgt spid="184344"/>
                                        </p:tgtEl>
                                        <p:attrNameLst>
                                          <p:attrName>ppt_w</p:attrName>
                                        </p:attrNameLst>
                                      </p:cBhvr>
                                      <p:tavLst>
                                        <p:tav tm="0">
                                          <p:val>
                                            <p:strVal val="#ppt_w"/>
                                          </p:val>
                                        </p:tav>
                                        <p:tav tm="100000">
                                          <p:val>
                                            <p:strVal val="#ppt_w"/>
                                          </p:val>
                                        </p:tav>
                                      </p:tavLst>
                                    </p:anim>
                                    <p:anim calcmode="lin" valueType="num">
                                      <p:cBhvr>
                                        <p:cTn id="76" dur="500" fill="hold"/>
                                        <p:tgtEl>
                                          <p:spTgt spid="184344"/>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500"/>
                            </p:stCondLst>
                            <p:childTnLst>
                              <p:par>
                                <p:cTn id="78" presetID="17" presetClass="entr" presetSubtype="1" fill="hold" nodeType="afterEffect">
                                  <p:stCondLst>
                                    <p:cond delay="0"/>
                                  </p:stCondLst>
                                  <p:childTnLst>
                                    <p:set>
                                      <p:cBhvr>
                                        <p:cTn id="79" dur="1" fill="hold">
                                          <p:stCondLst>
                                            <p:cond delay="0"/>
                                          </p:stCondLst>
                                        </p:cTn>
                                        <p:tgtEl>
                                          <p:spTgt spid="184345"/>
                                        </p:tgtEl>
                                        <p:attrNameLst>
                                          <p:attrName>style.visibility</p:attrName>
                                        </p:attrNameLst>
                                      </p:cBhvr>
                                      <p:to>
                                        <p:strVal val="visible"/>
                                      </p:to>
                                    </p:set>
                                    <p:anim calcmode="lin" valueType="num">
                                      <p:cBhvr>
                                        <p:cTn id="80" dur="500" fill="hold"/>
                                        <p:tgtEl>
                                          <p:spTgt spid="184345"/>
                                        </p:tgtEl>
                                        <p:attrNameLst>
                                          <p:attrName>ppt_x</p:attrName>
                                        </p:attrNameLst>
                                      </p:cBhvr>
                                      <p:tavLst>
                                        <p:tav tm="0">
                                          <p:val>
                                            <p:strVal val="#ppt_x"/>
                                          </p:val>
                                        </p:tav>
                                        <p:tav tm="100000">
                                          <p:val>
                                            <p:strVal val="#ppt_x"/>
                                          </p:val>
                                        </p:tav>
                                      </p:tavLst>
                                    </p:anim>
                                    <p:anim calcmode="lin" valueType="num">
                                      <p:cBhvr>
                                        <p:cTn id="81" dur="500" fill="hold"/>
                                        <p:tgtEl>
                                          <p:spTgt spid="184345"/>
                                        </p:tgtEl>
                                        <p:attrNameLst>
                                          <p:attrName>ppt_y</p:attrName>
                                        </p:attrNameLst>
                                      </p:cBhvr>
                                      <p:tavLst>
                                        <p:tav tm="0">
                                          <p:val>
                                            <p:strVal val="#ppt_y-#ppt_h/2"/>
                                          </p:val>
                                        </p:tav>
                                        <p:tav tm="100000">
                                          <p:val>
                                            <p:strVal val="#ppt_y"/>
                                          </p:val>
                                        </p:tav>
                                      </p:tavLst>
                                    </p:anim>
                                    <p:anim calcmode="lin" valueType="num">
                                      <p:cBhvr>
                                        <p:cTn id="82" dur="500" fill="hold"/>
                                        <p:tgtEl>
                                          <p:spTgt spid="184345"/>
                                        </p:tgtEl>
                                        <p:attrNameLst>
                                          <p:attrName>ppt_w</p:attrName>
                                        </p:attrNameLst>
                                      </p:cBhvr>
                                      <p:tavLst>
                                        <p:tav tm="0">
                                          <p:val>
                                            <p:strVal val="#ppt_w"/>
                                          </p:val>
                                        </p:tav>
                                        <p:tav tm="100000">
                                          <p:val>
                                            <p:strVal val="#ppt_w"/>
                                          </p:val>
                                        </p:tav>
                                      </p:tavLst>
                                    </p:anim>
                                    <p:anim calcmode="lin" valueType="num">
                                      <p:cBhvr>
                                        <p:cTn id="83" dur="500" fill="hold"/>
                                        <p:tgtEl>
                                          <p:spTgt spid="184345"/>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184328"/>
                                        </p:tgtEl>
                                        <p:attrNameLst>
                                          <p:attrName>style.visibility</p:attrName>
                                        </p:attrNameLst>
                                      </p:cBhvr>
                                      <p:to>
                                        <p:strVal val="visible"/>
                                      </p:to>
                                    </p:set>
                                    <p:anim calcmode="lin" valueType="num">
                                      <p:cBhvr>
                                        <p:cTn id="88" dur="500" fill="hold"/>
                                        <p:tgtEl>
                                          <p:spTgt spid="184328"/>
                                        </p:tgtEl>
                                        <p:attrNameLst>
                                          <p:attrName>ppt_x</p:attrName>
                                        </p:attrNameLst>
                                      </p:cBhvr>
                                      <p:tavLst>
                                        <p:tav tm="0">
                                          <p:val>
                                            <p:strVal val="#ppt_x-#ppt_w/2"/>
                                          </p:val>
                                        </p:tav>
                                        <p:tav tm="100000">
                                          <p:val>
                                            <p:strVal val="#ppt_x"/>
                                          </p:val>
                                        </p:tav>
                                      </p:tavLst>
                                    </p:anim>
                                    <p:anim calcmode="lin" valueType="num">
                                      <p:cBhvr>
                                        <p:cTn id="89" dur="500" fill="hold"/>
                                        <p:tgtEl>
                                          <p:spTgt spid="184328"/>
                                        </p:tgtEl>
                                        <p:attrNameLst>
                                          <p:attrName>ppt_y</p:attrName>
                                        </p:attrNameLst>
                                      </p:cBhvr>
                                      <p:tavLst>
                                        <p:tav tm="0">
                                          <p:val>
                                            <p:strVal val="#ppt_y"/>
                                          </p:val>
                                        </p:tav>
                                        <p:tav tm="100000">
                                          <p:val>
                                            <p:strVal val="#ppt_y"/>
                                          </p:val>
                                        </p:tav>
                                      </p:tavLst>
                                    </p:anim>
                                    <p:anim calcmode="lin" valueType="num">
                                      <p:cBhvr>
                                        <p:cTn id="90" dur="500" fill="hold"/>
                                        <p:tgtEl>
                                          <p:spTgt spid="184328"/>
                                        </p:tgtEl>
                                        <p:attrNameLst>
                                          <p:attrName>ppt_w</p:attrName>
                                        </p:attrNameLst>
                                      </p:cBhvr>
                                      <p:tavLst>
                                        <p:tav tm="0">
                                          <p:val>
                                            <p:fltVal val="0"/>
                                          </p:val>
                                        </p:tav>
                                        <p:tav tm="100000">
                                          <p:val>
                                            <p:strVal val="#ppt_w"/>
                                          </p:val>
                                        </p:tav>
                                      </p:tavLst>
                                    </p:anim>
                                    <p:anim calcmode="lin" valueType="num">
                                      <p:cBhvr>
                                        <p:cTn id="91" dur="500" fill="hold"/>
                                        <p:tgtEl>
                                          <p:spTgt spid="184328"/>
                                        </p:tgtEl>
                                        <p:attrNameLst>
                                          <p:attrName>ppt_h</p:attrName>
                                        </p:attrNameLst>
                                      </p:cBhvr>
                                      <p:tavLst>
                                        <p:tav tm="0">
                                          <p:val>
                                            <p:strVal val="#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184353"/>
                                        </p:tgtEl>
                                        <p:attrNameLst>
                                          <p:attrName>style.visibility</p:attrName>
                                        </p:attrNameLst>
                                      </p:cBhvr>
                                      <p:to>
                                        <p:strVal val="visible"/>
                                      </p:to>
                                    </p:set>
                                    <p:anim calcmode="lin" valueType="num">
                                      <p:cBhvr>
                                        <p:cTn id="96" dur="500" fill="hold"/>
                                        <p:tgtEl>
                                          <p:spTgt spid="184353"/>
                                        </p:tgtEl>
                                        <p:attrNameLst>
                                          <p:attrName>ppt_x</p:attrName>
                                        </p:attrNameLst>
                                      </p:cBhvr>
                                      <p:tavLst>
                                        <p:tav tm="0">
                                          <p:val>
                                            <p:strVal val="#ppt_x"/>
                                          </p:val>
                                        </p:tav>
                                        <p:tav tm="100000">
                                          <p:val>
                                            <p:strVal val="#ppt_x"/>
                                          </p:val>
                                        </p:tav>
                                      </p:tavLst>
                                    </p:anim>
                                    <p:anim calcmode="lin" valueType="num">
                                      <p:cBhvr>
                                        <p:cTn id="97" dur="500" fill="hold"/>
                                        <p:tgtEl>
                                          <p:spTgt spid="184353"/>
                                        </p:tgtEl>
                                        <p:attrNameLst>
                                          <p:attrName>ppt_y</p:attrName>
                                        </p:attrNameLst>
                                      </p:cBhvr>
                                      <p:tavLst>
                                        <p:tav tm="0">
                                          <p:val>
                                            <p:strVal val="#ppt_y-#ppt_h/2"/>
                                          </p:val>
                                        </p:tav>
                                        <p:tav tm="100000">
                                          <p:val>
                                            <p:strVal val="#ppt_y"/>
                                          </p:val>
                                        </p:tav>
                                      </p:tavLst>
                                    </p:anim>
                                    <p:anim calcmode="lin" valueType="num">
                                      <p:cBhvr>
                                        <p:cTn id="98" dur="500" fill="hold"/>
                                        <p:tgtEl>
                                          <p:spTgt spid="184353"/>
                                        </p:tgtEl>
                                        <p:attrNameLst>
                                          <p:attrName>ppt_w</p:attrName>
                                        </p:attrNameLst>
                                      </p:cBhvr>
                                      <p:tavLst>
                                        <p:tav tm="0">
                                          <p:val>
                                            <p:strVal val="#ppt_w"/>
                                          </p:val>
                                        </p:tav>
                                        <p:tav tm="100000">
                                          <p:val>
                                            <p:strVal val="#ppt_w"/>
                                          </p:val>
                                        </p:tav>
                                      </p:tavLst>
                                    </p:anim>
                                    <p:anim calcmode="lin" valueType="num">
                                      <p:cBhvr>
                                        <p:cTn id="99" dur="500" fill="hold"/>
                                        <p:tgtEl>
                                          <p:spTgt spid="184353"/>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184335"/>
                                        </p:tgtEl>
                                        <p:attrNameLst>
                                          <p:attrName>style.visibility</p:attrName>
                                        </p:attrNameLst>
                                      </p:cBhvr>
                                      <p:to>
                                        <p:strVal val="visible"/>
                                      </p:to>
                                    </p:set>
                                    <p:anim calcmode="lin" valueType="num">
                                      <p:cBhvr>
                                        <p:cTn id="104" dur="500" fill="hold"/>
                                        <p:tgtEl>
                                          <p:spTgt spid="184335"/>
                                        </p:tgtEl>
                                        <p:attrNameLst>
                                          <p:attrName>ppt_x</p:attrName>
                                        </p:attrNameLst>
                                      </p:cBhvr>
                                      <p:tavLst>
                                        <p:tav tm="0">
                                          <p:val>
                                            <p:strVal val="#ppt_x-#ppt_w/2"/>
                                          </p:val>
                                        </p:tav>
                                        <p:tav tm="100000">
                                          <p:val>
                                            <p:strVal val="#ppt_x"/>
                                          </p:val>
                                        </p:tav>
                                      </p:tavLst>
                                    </p:anim>
                                    <p:anim calcmode="lin" valueType="num">
                                      <p:cBhvr>
                                        <p:cTn id="105" dur="500" fill="hold"/>
                                        <p:tgtEl>
                                          <p:spTgt spid="184335"/>
                                        </p:tgtEl>
                                        <p:attrNameLst>
                                          <p:attrName>ppt_y</p:attrName>
                                        </p:attrNameLst>
                                      </p:cBhvr>
                                      <p:tavLst>
                                        <p:tav tm="0">
                                          <p:val>
                                            <p:strVal val="#ppt_y"/>
                                          </p:val>
                                        </p:tav>
                                        <p:tav tm="100000">
                                          <p:val>
                                            <p:strVal val="#ppt_y"/>
                                          </p:val>
                                        </p:tav>
                                      </p:tavLst>
                                    </p:anim>
                                    <p:anim calcmode="lin" valueType="num">
                                      <p:cBhvr>
                                        <p:cTn id="106" dur="500" fill="hold"/>
                                        <p:tgtEl>
                                          <p:spTgt spid="184335"/>
                                        </p:tgtEl>
                                        <p:attrNameLst>
                                          <p:attrName>ppt_w</p:attrName>
                                        </p:attrNameLst>
                                      </p:cBhvr>
                                      <p:tavLst>
                                        <p:tav tm="0">
                                          <p:val>
                                            <p:fltVal val="0"/>
                                          </p:val>
                                        </p:tav>
                                        <p:tav tm="100000">
                                          <p:val>
                                            <p:strVal val="#ppt_w"/>
                                          </p:val>
                                        </p:tav>
                                      </p:tavLst>
                                    </p:anim>
                                    <p:anim calcmode="lin" valueType="num">
                                      <p:cBhvr>
                                        <p:cTn id="107" dur="500" fill="hold"/>
                                        <p:tgtEl>
                                          <p:spTgt spid="184335"/>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 fill="hold" nodeType="clickEffect">
                                  <p:stCondLst>
                                    <p:cond delay="0"/>
                                  </p:stCondLst>
                                  <p:childTnLst>
                                    <p:set>
                                      <p:cBhvr>
                                        <p:cTn id="111" dur="1" fill="hold">
                                          <p:stCondLst>
                                            <p:cond delay="0"/>
                                          </p:stCondLst>
                                        </p:cTn>
                                        <p:tgtEl>
                                          <p:spTgt spid="184357"/>
                                        </p:tgtEl>
                                        <p:attrNameLst>
                                          <p:attrName>style.visibility</p:attrName>
                                        </p:attrNameLst>
                                      </p:cBhvr>
                                      <p:to>
                                        <p:strVal val="visible"/>
                                      </p:to>
                                    </p:set>
                                    <p:anim calcmode="lin" valueType="num">
                                      <p:cBhvr>
                                        <p:cTn id="112" dur="500" fill="hold"/>
                                        <p:tgtEl>
                                          <p:spTgt spid="184357"/>
                                        </p:tgtEl>
                                        <p:attrNameLst>
                                          <p:attrName>ppt_x</p:attrName>
                                        </p:attrNameLst>
                                      </p:cBhvr>
                                      <p:tavLst>
                                        <p:tav tm="0">
                                          <p:val>
                                            <p:strVal val="#ppt_x"/>
                                          </p:val>
                                        </p:tav>
                                        <p:tav tm="100000">
                                          <p:val>
                                            <p:strVal val="#ppt_x"/>
                                          </p:val>
                                        </p:tav>
                                      </p:tavLst>
                                    </p:anim>
                                    <p:anim calcmode="lin" valueType="num">
                                      <p:cBhvr>
                                        <p:cTn id="113" dur="500" fill="hold"/>
                                        <p:tgtEl>
                                          <p:spTgt spid="184357"/>
                                        </p:tgtEl>
                                        <p:attrNameLst>
                                          <p:attrName>ppt_y</p:attrName>
                                        </p:attrNameLst>
                                      </p:cBhvr>
                                      <p:tavLst>
                                        <p:tav tm="0">
                                          <p:val>
                                            <p:strVal val="#ppt_y-#ppt_h/2"/>
                                          </p:val>
                                        </p:tav>
                                        <p:tav tm="100000">
                                          <p:val>
                                            <p:strVal val="#ppt_y"/>
                                          </p:val>
                                        </p:tav>
                                      </p:tavLst>
                                    </p:anim>
                                    <p:anim calcmode="lin" valueType="num">
                                      <p:cBhvr>
                                        <p:cTn id="114" dur="500" fill="hold"/>
                                        <p:tgtEl>
                                          <p:spTgt spid="184357"/>
                                        </p:tgtEl>
                                        <p:attrNameLst>
                                          <p:attrName>ppt_w</p:attrName>
                                        </p:attrNameLst>
                                      </p:cBhvr>
                                      <p:tavLst>
                                        <p:tav tm="0">
                                          <p:val>
                                            <p:strVal val="#ppt_w"/>
                                          </p:val>
                                        </p:tav>
                                        <p:tav tm="100000">
                                          <p:val>
                                            <p:strVal val="#ppt_w"/>
                                          </p:val>
                                        </p:tav>
                                      </p:tavLst>
                                    </p:anim>
                                    <p:anim calcmode="lin" valueType="num">
                                      <p:cBhvr>
                                        <p:cTn id="115" dur="500" fill="hold"/>
                                        <p:tgtEl>
                                          <p:spTgt spid="18435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184346"/>
                                        </p:tgtEl>
                                        <p:attrNameLst>
                                          <p:attrName>style.visibility</p:attrName>
                                        </p:attrNameLst>
                                      </p:cBhvr>
                                      <p:to>
                                        <p:strVal val="visible"/>
                                      </p:to>
                                    </p:set>
                                    <p:anim calcmode="lin" valueType="num">
                                      <p:cBhvr>
                                        <p:cTn id="119" dur="500" fill="hold"/>
                                        <p:tgtEl>
                                          <p:spTgt spid="184346"/>
                                        </p:tgtEl>
                                        <p:attrNameLst>
                                          <p:attrName>ppt_x</p:attrName>
                                        </p:attrNameLst>
                                      </p:cBhvr>
                                      <p:tavLst>
                                        <p:tav tm="0">
                                          <p:val>
                                            <p:strVal val="#ppt_x"/>
                                          </p:val>
                                        </p:tav>
                                        <p:tav tm="100000">
                                          <p:val>
                                            <p:strVal val="#ppt_x"/>
                                          </p:val>
                                        </p:tav>
                                      </p:tavLst>
                                    </p:anim>
                                    <p:anim calcmode="lin" valueType="num">
                                      <p:cBhvr>
                                        <p:cTn id="120" dur="500" fill="hold"/>
                                        <p:tgtEl>
                                          <p:spTgt spid="184346"/>
                                        </p:tgtEl>
                                        <p:attrNameLst>
                                          <p:attrName>ppt_y</p:attrName>
                                        </p:attrNameLst>
                                      </p:cBhvr>
                                      <p:tavLst>
                                        <p:tav tm="0">
                                          <p:val>
                                            <p:strVal val="#ppt_y-#ppt_h/2"/>
                                          </p:val>
                                        </p:tav>
                                        <p:tav tm="100000">
                                          <p:val>
                                            <p:strVal val="#ppt_y"/>
                                          </p:val>
                                        </p:tav>
                                      </p:tavLst>
                                    </p:anim>
                                    <p:anim calcmode="lin" valueType="num">
                                      <p:cBhvr>
                                        <p:cTn id="121" dur="500" fill="hold"/>
                                        <p:tgtEl>
                                          <p:spTgt spid="184346"/>
                                        </p:tgtEl>
                                        <p:attrNameLst>
                                          <p:attrName>ppt_w</p:attrName>
                                        </p:attrNameLst>
                                      </p:cBhvr>
                                      <p:tavLst>
                                        <p:tav tm="0">
                                          <p:val>
                                            <p:strVal val="#ppt_w"/>
                                          </p:val>
                                        </p:tav>
                                        <p:tav tm="100000">
                                          <p:val>
                                            <p:strVal val="#ppt_w"/>
                                          </p:val>
                                        </p:tav>
                                      </p:tavLst>
                                    </p:anim>
                                    <p:anim calcmode="lin" valueType="num">
                                      <p:cBhvr>
                                        <p:cTn id="122" dur="500" fill="hold"/>
                                        <p:tgtEl>
                                          <p:spTgt spid="184346"/>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1000"/>
                            </p:stCondLst>
                            <p:childTnLst>
                              <p:par>
                                <p:cTn id="124" presetID="17" presetClass="entr" presetSubtype="1" fill="hold" nodeType="afterEffect">
                                  <p:stCondLst>
                                    <p:cond delay="0"/>
                                  </p:stCondLst>
                                  <p:childTnLst>
                                    <p:set>
                                      <p:cBhvr>
                                        <p:cTn id="125" dur="1" fill="hold">
                                          <p:stCondLst>
                                            <p:cond delay="0"/>
                                          </p:stCondLst>
                                        </p:cTn>
                                        <p:tgtEl>
                                          <p:spTgt spid="184347"/>
                                        </p:tgtEl>
                                        <p:attrNameLst>
                                          <p:attrName>style.visibility</p:attrName>
                                        </p:attrNameLst>
                                      </p:cBhvr>
                                      <p:to>
                                        <p:strVal val="visible"/>
                                      </p:to>
                                    </p:set>
                                    <p:anim calcmode="lin" valueType="num">
                                      <p:cBhvr>
                                        <p:cTn id="126" dur="500" fill="hold"/>
                                        <p:tgtEl>
                                          <p:spTgt spid="184347"/>
                                        </p:tgtEl>
                                        <p:attrNameLst>
                                          <p:attrName>ppt_x</p:attrName>
                                        </p:attrNameLst>
                                      </p:cBhvr>
                                      <p:tavLst>
                                        <p:tav tm="0">
                                          <p:val>
                                            <p:strVal val="#ppt_x"/>
                                          </p:val>
                                        </p:tav>
                                        <p:tav tm="100000">
                                          <p:val>
                                            <p:strVal val="#ppt_x"/>
                                          </p:val>
                                        </p:tav>
                                      </p:tavLst>
                                    </p:anim>
                                    <p:anim calcmode="lin" valueType="num">
                                      <p:cBhvr>
                                        <p:cTn id="127" dur="500" fill="hold"/>
                                        <p:tgtEl>
                                          <p:spTgt spid="184347"/>
                                        </p:tgtEl>
                                        <p:attrNameLst>
                                          <p:attrName>ppt_y</p:attrName>
                                        </p:attrNameLst>
                                      </p:cBhvr>
                                      <p:tavLst>
                                        <p:tav tm="0">
                                          <p:val>
                                            <p:strVal val="#ppt_y-#ppt_h/2"/>
                                          </p:val>
                                        </p:tav>
                                        <p:tav tm="100000">
                                          <p:val>
                                            <p:strVal val="#ppt_y"/>
                                          </p:val>
                                        </p:tav>
                                      </p:tavLst>
                                    </p:anim>
                                    <p:anim calcmode="lin" valueType="num">
                                      <p:cBhvr>
                                        <p:cTn id="128" dur="500" fill="hold"/>
                                        <p:tgtEl>
                                          <p:spTgt spid="184347"/>
                                        </p:tgtEl>
                                        <p:attrNameLst>
                                          <p:attrName>ppt_w</p:attrName>
                                        </p:attrNameLst>
                                      </p:cBhvr>
                                      <p:tavLst>
                                        <p:tav tm="0">
                                          <p:val>
                                            <p:strVal val="#ppt_w"/>
                                          </p:val>
                                        </p:tav>
                                        <p:tav tm="100000">
                                          <p:val>
                                            <p:strVal val="#ppt_w"/>
                                          </p:val>
                                        </p:tav>
                                      </p:tavLst>
                                    </p:anim>
                                    <p:anim calcmode="lin" valueType="num">
                                      <p:cBhvr>
                                        <p:cTn id="129" dur="500" fill="hold"/>
                                        <p:tgtEl>
                                          <p:spTgt spid="184347"/>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1500"/>
                            </p:stCondLst>
                            <p:childTnLst>
                              <p:par>
                                <p:cTn id="131" presetID="17" presetClass="entr" presetSubtype="1" fill="hold" nodeType="afterEffect">
                                  <p:stCondLst>
                                    <p:cond delay="0"/>
                                  </p:stCondLst>
                                  <p:childTnLst>
                                    <p:set>
                                      <p:cBhvr>
                                        <p:cTn id="132" dur="1" fill="hold">
                                          <p:stCondLst>
                                            <p:cond delay="0"/>
                                          </p:stCondLst>
                                        </p:cTn>
                                        <p:tgtEl>
                                          <p:spTgt spid="184348"/>
                                        </p:tgtEl>
                                        <p:attrNameLst>
                                          <p:attrName>style.visibility</p:attrName>
                                        </p:attrNameLst>
                                      </p:cBhvr>
                                      <p:to>
                                        <p:strVal val="visible"/>
                                      </p:to>
                                    </p:set>
                                    <p:anim calcmode="lin" valueType="num">
                                      <p:cBhvr>
                                        <p:cTn id="133" dur="500" fill="hold"/>
                                        <p:tgtEl>
                                          <p:spTgt spid="184348"/>
                                        </p:tgtEl>
                                        <p:attrNameLst>
                                          <p:attrName>ppt_x</p:attrName>
                                        </p:attrNameLst>
                                      </p:cBhvr>
                                      <p:tavLst>
                                        <p:tav tm="0">
                                          <p:val>
                                            <p:strVal val="#ppt_x"/>
                                          </p:val>
                                        </p:tav>
                                        <p:tav tm="100000">
                                          <p:val>
                                            <p:strVal val="#ppt_x"/>
                                          </p:val>
                                        </p:tav>
                                      </p:tavLst>
                                    </p:anim>
                                    <p:anim calcmode="lin" valueType="num">
                                      <p:cBhvr>
                                        <p:cTn id="134" dur="500" fill="hold"/>
                                        <p:tgtEl>
                                          <p:spTgt spid="184348"/>
                                        </p:tgtEl>
                                        <p:attrNameLst>
                                          <p:attrName>ppt_y</p:attrName>
                                        </p:attrNameLst>
                                      </p:cBhvr>
                                      <p:tavLst>
                                        <p:tav tm="0">
                                          <p:val>
                                            <p:strVal val="#ppt_y-#ppt_h/2"/>
                                          </p:val>
                                        </p:tav>
                                        <p:tav tm="100000">
                                          <p:val>
                                            <p:strVal val="#ppt_y"/>
                                          </p:val>
                                        </p:tav>
                                      </p:tavLst>
                                    </p:anim>
                                    <p:anim calcmode="lin" valueType="num">
                                      <p:cBhvr>
                                        <p:cTn id="135" dur="500" fill="hold"/>
                                        <p:tgtEl>
                                          <p:spTgt spid="184348"/>
                                        </p:tgtEl>
                                        <p:attrNameLst>
                                          <p:attrName>ppt_w</p:attrName>
                                        </p:attrNameLst>
                                      </p:cBhvr>
                                      <p:tavLst>
                                        <p:tav tm="0">
                                          <p:val>
                                            <p:strVal val="#ppt_w"/>
                                          </p:val>
                                        </p:tav>
                                        <p:tav tm="100000">
                                          <p:val>
                                            <p:strVal val="#ppt_w"/>
                                          </p:val>
                                        </p:tav>
                                      </p:tavLst>
                                    </p:anim>
                                    <p:anim calcmode="lin" valueType="num">
                                      <p:cBhvr>
                                        <p:cTn id="136" dur="500" fill="hold"/>
                                        <p:tgtEl>
                                          <p:spTgt spid="184348"/>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8" fill="hold" grpId="0" nodeType="clickEffect">
                                  <p:stCondLst>
                                    <p:cond delay="0"/>
                                  </p:stCondLst>
                                  <p:childTnLst>
                                    <p:set>
                                      <p:cBhvr>
                                        <p:cTn id="140" dur="1" fill="hold">
                                          <p:stCondLst>
                                            <p:cond delay="0"/>
                                          </p:stCondLst>
                                        </p:cTn>
                                        <p:tgtEl>
                                          <p:spTgt spid="184329"/>
                                        </p:tgtEl>
                                        <p:attrNameLst>
                                          <p:attrName>style.visibility</p:attrName>
                                        </p:attrNameLst>
                                      </p:cBhvr>
                                      <p:to>
                                        <p:strVal val="visible"/>
                                      </p:to>
                                    </p:set>
                                    <p:anim calcmode="lin" valueType="num">
                                      <p:cBhvr>
                                        <p:cTn id="141" dur="500" fill="hold"/>
                                        <p:tgtEl>
                                          <p:spTgt spid="184329"/>
                                        </p:tgtEl>
                                        <p:attrNameLst>
                                          <p:attrName>ppt_x</p:attrName>
                                        </p:attrNameLst>
                                      </p:cBhvr>
                                      <p:tavLst>
                                        <p:tav tm="0">
                                          <p:val>
                                            <p:strVal val="#ppt_x-#ppt_w/2"/>
                                          </p:val>
                                        </p:tav>
                                        <p:tav tm="100000">
                                          <p:val>
                                            <p:strVal val="#ppt_x"/>
                                          </p:val>
                                        </p:tav>
                                      </p:tavLst>
                                    </p:anim>
                                    <p:anim calcmode="lin" valueType="num">
                                      <p:cBhvr>
                                        <p:cTn id="142" dur="500" fill="hold"/>
                                        <p:tgtEl>
                                          <p:spTgt spid="184329"/>
                                        </p:tgtEl>
                                        <p:attrNameLst>
                                          <p:attrName>ppt_y</p:attrName>
                                        </p:attrNameLst>
                                      </p:cBhvr>
                                      <p:tavLst>
                                        <p:tav tm="0">
                                          <p:val>
                                            <p:strVal val="#ppt_y"/>
                                          </p:val>
                                        </p:tav>
                                        <p:tav tm="100000">
                                          <p:val>
                                            <p:strVal val="#ppt_y"/>
                                          </p:val>
                                        </p:tav>
                                      </p:tavLst>
                                    </p:anim>
                                    <p:anim calcmode="lin" valueType="num">
                                      <p:cBhvr>
                                        <p:cTn id="143" dur="500" fill="hold"/>
                                        <p:tgtEl>
                                          <p:spTgt spid="184329"/>
                                        </p:tgtEl>
                                        <p:attrNameLst>
                                          <p:attrName>ppt_w</p:attrName>
                                        </p:attrNameLst>
                                      </p:cBhvr>
                                      <p:tavLst>
                                        <p:tav tm="0">
                                          <p:val>
                                            <p:fltVal val="0"/>
                                          </p:val>
                                        </p:tav>
                                        <p:tav tm="100000">
                                          <p:val>
                                            <p:strVal val="#ppt_w"/>
                                          </p:val>
                                        </p:tav>
                                      </p:tavLst>
                                    </p:anim>
                                    <p:anim calcmode="lin" valueType="num">
                                      <p:cBhvr>
                                        <p:cTn id="144" dur="500" fill="hold"/>
                                        <p:tgtEl>
                                          <p:spTgt spid="184329"/>
                                        </p:tgtEl>
                                        <p:attrNameLst>
                                          <p:attrName>ppt_h</p:attrName>
                                        </p:attrNameLst>
                                      </p:cBhvr>
                                      <p:tavLst>
                                        <p:tav tm="0">
                                          <p:val>
                                            <p:strVal val="#ppt_h"/>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1" fill="hold" grpId="0" nodeType="clickEffect">
                                  <p:stCondLst>
                                    <p:cond delay="0"/>
                                  </p:stCondLst>
                                  <p:childTnLst>
                                    <p:set>
                                      <p:cBhvr>
                                        <p:cTn id="148" dur="1" fill="hold">
                                          <p:stCondLst>
                                            <p:cond delay="0"/>
                                          </p:stCondLst>
                                        </p:cTn>
                                        <p:tgtEl>
                                          <p:spTgt spid="184358"/>
                                        </p:tgtEl>
                                        <p:attrNameLst>
                                          <p:attrName>style.visibility</p:attrName>
                                        </p:attrNameLst>
                                      </p:cBhvr>
                                      <p:to>
                                        <p:strVal val="visible"/>
                                      </p:to>
                                    </p:set>
                                    <p:anim calcmode="lin" valueType="num">
                                      <p:cBhvr>
                                        <p:cTn id="149" dur="500" fill="hold"/>
                                        <p:tgtEl>
                                          <p:spTgt spid="184358"/>
                                        </p:tgtEl>
                                        <p:attrNameLst>
                                          <p:attrName>ppt_x</p:attrName>
                                        </p:attrNameLst>
                                      </p:cBhvr>
                                      <p:tavLst>
                                        <p:tav tm="0">
                                          <p:val>
                                            <p:strVal val="#ppt_x"/>
                                          </p:val>
                                        </p:tav>
                                        <p:tav tm="100000">
                                          <p:val>
                                            <p:strVal val="#ppt_x"/>
                                          </p:val>
                                        </p:tav>
                                      </p:tavLst>
                                    </p:anim>
                                    <p:anim calcmode="lin" valueType="num">
                                      <p:cBhvr>
                                        <p:cTn id="150" dur="500" fill="hold"/>
                                        <p:tgtEl>
                                          <p:spTgt spid="184358"/>
                                        </p:tgtEl>
                                        <p:attrNameLst>
                                          <p:attrName>ppt_y</p:attrName>
                                        </p:attrNameLst>
                                      </p:cBhvr>
                                      <p:tavLst>
                                        <p:tav tm="0">
                                          <p:val>
                                            <p:strVal val="#ppt_y-#ppt_h/2"/>
                                          </p:val>
                                        </p:tav>
                                        <p:tav tm="100000">
                                          <p:val>
                                            <p:strVal val="#ppt_y"/>
                                          </p:val>
                                        </p:tav>
                                      </p:tavLst>
                                    </p:anim>
                                    <p:anim calcmode="lin" valueType="num">
                                      <p:cBhvr>
                                        <p:cTn id="151" dur="500" fill="hold"/>
                                        <p:tgtEl>
                                          <p:spTgt spid="184358"/>
                                        </p:tgtEl>
                                        <p:attrNameLst>
                                          <p:attrName>ppt_w</p:attrName>
                                        </p:attrNameLst>
                                      </p:cBhvr>
                                      <p:tavLst>
                                        <p:tav tm="0">
                                          <p:val>
                                            <p:strVal val="#ppt_w"/>
                                          </p:val>
                                        </p:tav>
                                        <p:tav tm="100000">
                                          <p:val>
                                            <p:strVal val="#ppt_w"/>
                                          </p:val>
                                        </p:tav>
                                      </p:tavLst>
                                    </p:anim>
                                    <p:anim calcmode="lin" valueType="num">
                                      <p:cBhvr>
                                        <p:cTn id="152" dur="500" fill="hold"/>
                                        <p:tgtEl>
                                          <p:spTgt spid="184358"/>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184330"/>
                                        </p:tgtEl>
                                        <p:attrNameLst>
                                          <p:attrName>style.visibility</p:attrName>
                                        </p:attrNameLst>
                                      </p:cBhvr>
                                      <p:to>
                                        <p:strVal val="visible"/>
                                      </p:to>
                                    </p:set>
                                    <p:anim calcmode="lin" valueType="num">
                                      <p:cBhvr>
                                        <p:cTn id="157" dur="500" fill="hold"/>
                                        <p:tgtEl>
                                          <p:spTgt spid="184330"/>
                                        </p:tgtEl>
                                        <p:attrNameLst>
                                          <p:attrName>ppt_x</p:attrName>
                                        </p:attrNameLst>
                                      </p:cBhvr>
                                      <p:tavLst>
                                        <p:tav tm="0">
                                          <p:val>
                                            <p:strVal val="#ppt_x-#ppt_w/2"/>
                                          </p:val>
                                        </p:tav>
                                        <p:tav tm="100000">
                                          <p:val>
                                            <p:strVal val="#ppt_x"/>
                                          </p:val>
                                        </p:tav>
                                      </p:tavLst>
                                    </p:anim>
                                    <p:anim calcmode="lin" valueType="num">
                                      <p:cBhvr>
                                        <p:cTn id="158" dur="500" fill="hold"/>
                                        <p:tgtEl>
                                          <p:spTgt spid="184330"/>
                                        </p:tgtEl>
                                        <p:attrNameLst>
                                          <p:attrName>ppt_y</p:attrName>
                                        </p:attrNameLst>
                                      </p:cBhvr>
                                      <p:tavLst>
                                        <p:tav tm="0">
                                          <p:val>
                                            <p:strVal val="#ppt_y"/>
                                          </p:val>
                                        </p:tav>
                                        <p:tav tm="100000">
                                          <p:val>
                                            <p:strVal val="#ppt_y"/>
                                          </p:val>
                                        </p:tav>
                                      </p:tavLst>
                                    </p:anim>
                                    <p:anim calcmode="lin" valueType="num">
                                      <p:cBhvr>
                                        <p:cTn id="159" dur="500" fill="hold"/>
                                        <p:tgtEl>
                                          <p:spTgt spid="184330"/>
                                        </p:tgtEl>
                                        <p:attrNameLst>
                                          <p:attrName>ppt_w</p:attrName>
                                        </p:attrNameLst>
                                      </p:cBhvr>
                                      <p:tavLst>
                                        <p:tav tm="0">
                                          <p:val>
                                            <p:fltVal val="0"/>
                                          </p:val>
                                        </p:tav>
                                        <p:tav tm="100000">
                                          <p:val>
                                            <p:strVal val="#ppt_w"/>
                                          </p:val>
                                        </p:tav>
                                      </p:tavLst>
                                    </p:anim>
                                    <p:anim calcmode="lin" valueType="num">
                                      <p:cBhvr>
                                        <p:cTn id="160" dur="500" fill="hold"/>
                                        <p:tgtEl>
                                          <p:spTgt spid="184330"/>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184359"/>
                                        </p:tgtEl>
                                        <p:attrNameLst>
                                          <p:attrName>style.visibility</p:attrName>
                                        </p:attrNameLst>
                                      </p:cBhvr>
                                      <p:to>
                                        <p:strVal val="visible"/>
                                      </p:to>
                                    </p:set>
                                    <p:anim calcmode="lin" valueType="num">
                                      <p:cBhvr>
                                        <p:cTn id="165" dur="500" fill="hold"/>
                                        <p:tgtEl>
                                          <p:spTgt spid="184359"/>
                                        </p:tgtEl>
                                        <p:attrNameLst>
                                          <p:attrName>ppt_x</p:attrName>
                                        </p:attrNameLst>
                                      </p:cBhvr>
                                      <p:tavLst>
                                        <p:tav tm="0">
                                          <p:val>
                                            <p:strVal val="#ppt_x"/>
                                          </p:val>
                                        </p:tav>
                                        <p:tav tm="100000">
                                          <p:val>
                                            <p:strVal val="#ppt_x"/>
                                          </p:val>
                                        </p:tav>
                                      </p:tavLst>
                                    </p:anim>
                                    <p:anim calcmode="lin" valueType="num">
                                      <p:cBhvr>
                                        <p:cTn id="166" dur="500" fill="hold"/>
                                        <p:tgtEl>
                                          <p:spTgt spid="184359"/>
                                        </p:tgtEl>
                                        <p:attrNameLst>
                                          <p:attrName>ppt_y</p:attrName>
                                        </p:attrNameLst>
                                      </p:cBhvr>
                                      <p:tavLst>
                                        <p:tav tm="0">
                                          <p:val>
                                            <p:strVal val="#ppt_y-#ppt_h/2"/>
                                          </p:val>
                                        </p:tav>
                                        <p:tav tm="100000">
                                          <p:val>
                                            <p:strVal val="#ppt_y"/>
                                          </p:val>
                                        </p:tav>
                                      </p:tavLst>
                                    </p:anim>
                                    <p:anim calcmode="lin" valueType="num">
                                      <p:cBhvr>
                                        <p:cTn id="167" dur="500" fill="hold"/>
                                        <p:tgtEl>
                                          <p:spTgt spid="184359"/>
                                        </p:tgtEl>
                                        <p:attrNameLst>
                                          <p:attrName>ppt_w</p:attrName>
                                        </p:attrNameLst>
                                      </p:cBhvr>
                                      <p:tavLst>
                                        <p:tav tm="0">
                                          <p:val>
                                            <p:strVal val="#ppt_w"/>
                                          </p:val>
                                        </p:tav>
                                        <p:tav tm="100000">
                                          <p:val>
                                            <p:strVal val="#ppt_w"/>
                                          </p:val>
                                        </p:tav>
                                      </p:tavLst>
                                    </p:anim>
                                    <p:anim calcmode="lin" valueType="num">
                                      <p:cBhvr>
                                        <p:cTn id="168" dur="500" fill="hold"/>
                                        <p:tgtEl>
                                          <p:spTgt spid="184359"/>
                                        </p:tgtEl>
                                        <p:attrNameLst>
                                          <p:attrName>ppt_h</p:attrName>
                                        </p:attrNameLst>
                                      </p:cBhvr>
                                      <p:tavLst>
                                        <p:tav tm="0">
                                          <p:val>
                                            <p:fltVal val="0"/>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184336"/>
                                        </p:tgtEl>
                                        <p:attrNameLst>
                                          <p:attrName>style.visibility</p:attrName>
                                        </p:attrNameLst>
                                      </p:cBhvr>
                                      <p:to>
                                        <p:strVal val="visible"/>
                                      </p:to>
                                    </p:set>
                                    <p:anim calcmode="lin" valueType="num">
                                      <p:cBhvr>
                                        <p:cTn id="173" dur="500" fill="hold"/>
                                        <p:tgtEl>
                                          <p:spTgt spid="184336"/>
                                        </p:tgtEl>
                                        <p:attrNameLst>
                                          <p:attrName>ppt_x</p:attrName>
                                        </p:attrNameLst>
                                      </p:cBhvr>
                                      <p:tavLst>
                                        <p:tav tm="0">
                                          <p:val>
                                            <p:strVal val="#ppt_x-#ppt_w/2"/>
                                          </p:val>
                                        </p:tav>
                                        <p:tav tm="100000">
                                          <p:val>
                                            <p:strVal val="#ppt_x"/>
                                          </p:val>
                                        </p:tav>
                                      </p:tavLst>
                                    </p:anim>
                                    <p:anim calcmode="lin" valueType="num">
                                      <p:cBhvr>
                                        <p:cTn id="174" dur="500" fill="hold"/>
                                        <p:tgtEl>
                                          <p:spTgt spid="184336"/>
                                        </p:tgtEl>
                                        <p:attrNameLst>
                                          <p:attrName>ppt_y</p:attrName>
                                        </p:attrNameLst>
                                      </p:cBhvr>
                                      <p:tavLst>
                                        <p:tav tm="0">
                                          <p:val>
                                            <p:strVal val="#ppt_y"/>
                                          </p:val>
                                        </p:tav>
                                        <p:tav tm="100000">
                                          <p:val>
                                            <p:strVal val="#ppt_y"/>
                                          </p:val>
                                        </p:tav>
                                      </p:tavLst>
                                    </p:anim>
                                    <p:anim calcmode="lin" valueType="num">
                                      <p:cBhvr>
                                        <p:cTn id="175" dur="500" fill="hold"/>
                                        <p:tgtEl>
                                          <p:spTgt spid="184336"/>
                                        </p:tgtEl>
                                        <p:attrNameLst>
                                          <p:attrName>ppt_w</p:attrName>
                                        </p:attrNameLst>
                                      </p:cBhvr>
                                      <p:tavLst>
                                        <p:tav tm="0">
                                          <p:val>
                                            <p:fltVal val="0"/>
                                          </p:val>
                                        </p:tav>
                                        <p:tav tm="100000">
                                          <p:val>
                                            <p:strVal val="#ppt_w"/>
                                          </p:val>
                                        </p:tav>
                                      </p:tavLst>
                                    </p:anim>
                                    <p:anim calcmode="lin" valueType="num">
                                      <p:cBhvr>
                                        <p:cTn id="176" dur="500" fill="hold"/>
                                        <p:tgtEl>
                                          <p:spTgt spid="184336"/>
                                        </p:tgtEl>
                                        <p:attrNameLst>
                                          <p:attrName>ppt_h</p:attrName>
                                        </p:attrNameLst>
                                      </p:cBhvr>
                                      <p:tavLst>
                                        <p:tav tm="0">
                                          <p:val>
                                            <p:strVal val="#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7" presetClass="entr" presetSubtype="1" fill="hold" nodeType="clickEffect">
                                  <p:stCondLst>
                                    <p:cond delay="0"/>
                                  </p:stCondLst>
                                  <p:childTnLst>
                                    <p:set>
                                      <p:cBhvr>
                                        <p:cTn id="180" dur="1" fill="hold">
                                          <p:stCondLst>
                                            <p:cond delay="0"/>
                                          </p:stCondLst>
                                        </p:cTn>
                                        <p:tgtEl>
                                          <p:spTgt spid="184360"/>
                                        </p:tgtEl>
                                        <p:attrNameLst>
                                          <p:attrName>style.visibility</p:attrName>
                                        </p:attrNameLst>
                                      </p:cBhvr>
                                      <p:to>
                                        <p:strVal val="visible"/>
                                      </p:to>
                                    </p:set>
                                    <p:anim calcmode="lin" valueType="num">
                                      <p:cBhvr>
                                        <p:cTn id="181" dur="500" fill="hold"/>
                                        <p:tgtEl>
                                          <p:spTgt spid="184360"/>
                                        </p:tgtEl>
                                        <p:attrNameLst>
                                          <p:attrName>ppt_x</p:attrName>
                                        </p:attrNameLst>
                                      </p:cBhvr>
                                      <p:tavLst>
                                        <p:tav tm="0">
                                          <p:val>
                                            <p:strVal val="#ppt_x"/>
                                          </p:val>
                                        </p:tav>
                                        <p:tav tm="100000">
                                          <p:val>
                                            <p:strVal val="#ppt_x"/>
                                          </p:val>
                                        </p:tav>
                                      </p:tavLst>
                                    </p:anim>
                                    <p:anim calcmode="lin" valueType="num">
                                      <p:cBhvr>
                                        <p:cTn id="182" dur="500" fill="hold"/>
                                        <p:tgtEl>
                                          <p:spTgt spid="184360"/>
                                        </p:tgtEl>
                                        <p:attrNameLst>
                                          <p:attrName>ppt_y</p:attrName>
                                        </p:attrNameLst>
                                      </p:cBhvr>
                                      <p:tavLst>
                                        <p:tav tm="0">
                                          <p:val>
                                            <p:strVal val="#ppt_y-#ppt_h/2"/>
                                          </p:val>
                                        </p:tav>
                                        <p:tav tm="100000">
                                          <p:val>
                                            <p:strVal val="#ppt_y"/>
                                          </p:val>
                                        </p:tav>
                                      </p:tavLst>
                                    </p:anim>
                                    <p:anim calcmode="lin" valueType="num">
                                      <p:cBhvr>
                                        <p:cTn id="183" dur="500" fill="hold"/>
                                        <p:tgtEl>
                                          <p:spTgt spid="184360"/>
                                        </p:tgtEl>
                                        <p:attrNameLst>
                                          <p:attrName>ppt_w</p:attrName>
                                        </p:attrNameLst>
                                      </p:cBhvr>
                                      <p:tavLst>
                                        <p:tav tm="0">
                                          <p:val>
                                            <p:strVal val="#ppt_w"/>
                                          </p:val>
                                        </p:tav>
                                        <p:tav tm="100000">
                                          <p:val>
                                            <p:strVal val="#ppt_w"/>
                                          </p:val>
                                        </p:tav>
                                      </p:tavLst>
                                    </p:anim>
                                    <p:anim calcmode="lin" valueType="num">
                                      <p:cBhvr>
                                        <p:cTn id="184" dur="500" fill="hold"/>
                                        <p:tgtEl>
                                          <p:spTgt spid="184360"/>
                                        </p:tgtEl>
                                        <p:attrNameLst>
                                          <p:attrName>ppt_h</p:attrName>
                                        </p:attrNameLst>
                                      </p:cBhvr>
                                      <p:tavLst>
                                        <p:tav tm="0">
                                          <p:val>
                                            <p:fltVal val="0"/>
                                          </p:val>
                                        </p:tav>
                                        <p:tav tm="100000">
                                          <p:val>
                                            <p:strVal val="#ppt_h"/>
                                          </p:val>
                                        </p:tav>
                                      </p:tavLst>
                                    </p:anim>
                                  </p:childTnLst>
                                </p:cTn>
                              </p:par>
                            </p:childTnLst>
                          </p:cTn>
                        </p:par>
                        <p:par>
                          <p:cTn id="185" fill="hold" nodeType="afterGroup">
                            <p:stCondLst>
                              <p:cond delay="500"/>
                            </p:stCondLst>
                            <p:childTnLst>
                              <p:par>
                                <p:cTn id="186" presetID="17" presetClass="entr" presetSubtype="1" fill="hold" grpId="0" nodeType="afterEffect">
                                  <p:stCondLst>
                                    <p:cond delay="0"/>
                                  </p:stCondLst>
                                  <p:childTnLst>
                                    <p:set>
                                      <p:cBhvr>
                                        <p:cTn id="187" dur="1" fill="hold">
                                          <p:stCondLst>
                                            <p:cond delay="0"/>
                                          </p:stCondLst>
                                        </p:cTn>
                                        <p:tgtEl>
                                          <p:spTgt spid="184349"/>
                                        </p:tgtEl>
                                        <p:attrNameLst>
                                          <p:attrName>style.visibility</p:attrName>
                                        </p:attrNameLst>
                                      </p:cBhvr>
                                      <p:to>
                                        <p:strVal val="visible"/>
                                      </p:to>
                                    </p:set>
                                    <p:anim calcmode="lin" valueType="num">
                                      <p:cBhvr>
                                        <p:cTn id="188" dur="500" fill="hold"/>
                                        <p:tgtEl>
                                          <p:spTgt spid="184349"/>
                                        </p:tgtEl>
                                        <p:attrNameLst>
                                          <p:attrName>ppt_x</p:attrName>
                                        </p:attrNameLst>
                                      </p:cBhvr>
                                      <p:tavLst>
                                        <p:tav tm="0">
                                          <p:val>
                                            <p:strVal val="#ppt_x"/>
                                          </p:val>
                                        </p:tav>
                                        <p:tav tm="100000">
                                          <p:val>
                                            <p:strVal val="#ppt_x"/>
                                          </p:val>
                                        </p:tav>
                                      </p:tavLst>
                                    </p:anim>
                                    <p:anim calcmode="lin" valueType="num">
                                      <p:cBhvr>
                                        <p:cTn id="189" dur="500" fill="hold"/>
                                        <p:tgtEl>
                                          <p:spTgt spid="184349"/>
                                        </p:tgtEl>
                                        <p:attrNameLst>
                                          <p:attrName>ppt_y</p:attrName>
                                        </p:attrNameLst>
                                      </p:cBhvr>
                                      <p:tavLst>
                                        <p:tav tm="0">
                                          <p:val>
                                            <p:strVal val="#ppt_y-#ppt_h/2"/>
                                          </p:val>
                                        </p:tav>
                                        <p:tav tm="100000">
                                          <p:val>
                                            <p:strVal val="#ppt_y"/>
                                          </p:val>
                                        </p:tav>
                                      </p:tavLst>
                                    </p:anim>
                                    <p:anim calcmode="lin" valueType="num">
                                      <p:cBhvr>
                                        <p:cTn id="190" dur="500" fill="hold"/>
                                        <p:tgtEl>
                                          <p:spTgt spid="184349"/>
                                        </p:tgtEl>
                                        <p:attrNameLst>
                                          <p:attrName>ppt_w</p:attrName>
                                        </p:attrNameLst>
                                      </p:cBhvr>
                                      <p:tavLst>
                                        <p:tav tm="0">
                                          <p:val>
                                            <p:strVal val="#ppt_w"/>
                                          </p:val>
                                        </p:tav>
                                        <p:tav tm="100000">
                                          <p:val>
                                            <p:strVal val="#ppt_w"/>
                                          </p:val>
                                        </p:tav>
                                      </p:tavLst>
                                    </p:anim>
                                    <p:anim calcmode="lin" valueType="num">
                                      <p:cBhvr>
                                        <p:cTn id="191" dur="500" fill="hold"/>
                                        <p:tgtEl>
                                          <p:spTgt spid="184349"/>
                                        </p:tgtEl>
                                        <p:attrNameLst>
                                          <p:attrName>ppt_h</p:attrName>
                                        </p:attrNameLst>
                                      </p:cBhvr>
                                      <p:tavLst>
                                        <p:tav tm="0">
                                          <p:val>
                                            <p:fltVal val="0"/>
                                          </p:val>
                                        </p:tav>
                                        <p:tav tm="100000">
                                          <p:val>
                                            <p:strVal val="#ppt_h"/>
                                          </p:val>
                                        </p:tav>
                                      </p:tavLst>
                                    </p:anim>
                                  </p:childTnLst>
                                </p:cTn>
                              </p:par>
                            </p:childTnLst>
                          </p:cTn>
                        </p:par>
                        <p:par>
                          <p:cTn id="192" fill="hold" nodeType="afterGroup">
                            <p:stCondLst>
                              <p:cond delay="1000"/>
                            </p:stCondLst>
                            <p:childTnLst>
                              <p:par>
                                <p:cTn id="193" presetID="17" presetClass="entr" presetSubtype="1" fill="hold" nodeType="afterEffect">
                                  <p:stCondLst>
                                    <p:cond delay="0"/>
                                  </p:stCondLst>
                                  <p:childTnLst>
                                    <p:set>
                                      <p:cBhvr>
                                        <p:cTn id="194" dur="1" fill="hold">
                                          <p:stCondLst>
                                            <p:cond delay="0"/>
                                          </p:stCondLst>
                                        </p:cTn>
                                        <p:tgtEl>
                                          <p:spTgt spid="184350"/>
                                        </p:tgtEl>
                                        <p:attrNameLst>
                                          <p:attrName>style.visibility</p:attrName>
                                        </p:attrNameLst>
                                      </p:cBhvr>
                                      <p:to>
                                        <p:strVal val="visible"/>
                                      </p:to>
                                    </p:set>
                                    <p:anim calcmode="lin" valueType="num">
                                      <p:cBhvr>
                                        <p:cTn id="195" dur="500" fill="hold"/>
                                        <p:tgtEl>
                                          <p:spTgt spid="184350"/>
                                        </p:tgtEl>
                                        <p:attrNameLst>
                                          <p:attrName>ppt_x</p:attrName>
                                        </p:attrNameLst>
                                      </p:cBhvr>
                                      <p:tavLst>
                                        <p:tav tm="0">
                                          <p:val>
                                            <p:strVal val="#ppt_x"/>
                                          </p:val>
                                        </p:tav>
                                        <p:tav tm="100000">
                                          <p:val>
                                            <p:strVal val="#ppt_x"/>
                                          </p:val>
                                        </p:tav>
                                      </p:tavLst>
                                    </p:anim>
                                    <p:anim calcmode="lin" valueType="num">
                                      <p:cBhvr>
                                        <p:cTn id="196" dur="500" fill="hold"/>
                                        <p:tgtEl>
                                          <p:spTgt spid="184350"/>
                                        </p:tgtEl>
                                        <p:attrNameLst>
                                          <p:attrName>ppt_y</p:attrName>
                                        </p:attrNameLst>
                                      </p:cBhvr>
                                      <p:tavLst>
                                        <p:tav tm="0">
                                          <p:val>
                                            <p:strVal val="#ppt_y-#ppt_h/2"/>
                                          </p:val>
                                        </p:tav>
                                        <p:tav tm="100000">
                                          <p:val>
                                            <p:strVal val="#ppt_y"/>
                                          </p:val>
                                        </p:tav>
                                      </p:tavLst>
                                    </p:anim>
                                    <p:anim calcmode="lin" valueType="num">
                                      <p:cBhvr>
                                        <p:cTn id="197" dur="500" fill="hold"/>
                                        <p:tgtEl>
                                          <p:spTgt spid="184350"/>
                                        </p:tgtEl>
                                        <p:attrNameLst>
                                          <p:attrName>ppt_w</p:attrName>
                                        </p:attrNameLst>
                                      </p:cBhvr>
                                      <p:tavLst>
                                        <p:tav tm="0">
                                          <p:val>
                                            <p:strVal val="#ppt_w"/>
                                          </p:val>
                                        </p:tav>
                                        <p:tav tm="100000">
                                          <p:val>
                                            <p:strVal val="#ppt_w"/>
                                          </p:val>
                                        </p:tav>
                                      </p:tavLst>
                                    </p:anim>
                                    <p:anim calcmode="lin" valueType="num">
                                      <p:cBhvr>
                                        <p:cTn id="198" dur="500" fill="hold"/>
                                        <p:tgtEl>
                                          <p:spTgt spid="184350"/>
                                        </p:tgtEl>
                                        <p:attrNameLst>
                                          <p:attrName>ppt_h</p:attrName>
                                        </p:attrNameLst>
                                      </p:cBhvr>
                                      <p:tavLst>
                                        <p:tav tm="0">
                                          <p:val>
                                            <p:fltVal val="0"/>
                                          </p:val>
                                        </p:tav>
                                        <p:tav tm="100000">
                                          <p:val>
                                            <p:strVal val="#ppt_h"/>
                                          </p:val>
                                        </p:tav>
                                      </p:tavLst>
                                    </p:anim>
                                  </p:childTnLst>
                                </p:cTn>
                              </p:par>
                            </p:childTnLst>
                          </p:cTn>
                        </p:par>
                        <p:par>
                          <p:cTn id="199" fill="hold" nodeType="afterGroup">
                            <p:stCondLst>
                              <p:cond delay="1500"/>
                            </p:stCondLst>
                            <p:childTnLst>
                              <p:par>
                                <p:cTn id="200" presetID="17" presetClass="entr" presetSubtype="1" fill="hold" nodeType="afterEffect">
                                  <p:stCondLst>
                                    <p:cond delay="0"/>
                                  </p:stCondLst>
                                  <p:childTnLst>
                                    <p:set>
                                      <p:cBhvr>
                                        <p:cTn id="201" dur="1" fill="hold">
                                          <p:stCondLst>
                                            <p:cond delay="0"/>
                                          </p:stCondLst>
                                        </p:cTn>
                                        <p:tgtEl>
                                          <p:spTgt spid="184351"/>
                                        </p:tgtEl>
                                        <p:attrNameLst>
                                          <p:attrName>style.visibility</p:attrName>
                                        </p:attrNameLst>
                                      </p:cBhvr>
                                      <p:to>
                                        <p:strVal val="visible"/>
                                      </p:to>
                                    </p:set>
                                    <p:anim calcmode="lin" valueType="num">
                                      <p:cBhvr>
                                        <p:cTn id="202" dur="500" fill="hold"/>
                                        <p:tgtEl>
                                          <p:spTgt spid="184351"/>
                                        </p:tgtEl>
                                        <p:attrNameLst>
                                          <p:attrName>ppt_x</p:attrName>
                                        </p:attrNameLst>
                                      </p:cBhvr>
                                      <p:tavLst>
                                        <p:tav tm="0">
                                          <p:val>
                                            <p:strVal val="#ppt_x"/>
                                          </p:val>
                                        </p:tav>
                                        <p:tav tm="100000">
                                          <p:val>
                                            <p:strVal val="#ppt_x"/>
                                          </p:val>
                                        </p:tav>
                                      </p:tavLst>
                                    </p:anim>
                                    <p:anim calcmode="lin" valueType="num">
                                      <p:cBhvr>
                                        <p:cTn id="203" dur="500" fill="hold"/>
                                        <p:tgtEl>
                                          <p:spTgt spid="184351"/>
                                        </p:tgtEl>
                                        <p:attrNameLst>
                                          <p:attrName>ppt_y</p:attrName>
                                        </p:attrNameLst>
                                      </p:cBhvr>
                                      <p:tavLst>
                                        <p:tav tm="0">
                                          <p:val>
                                            <p:strVal val="#ppt_y-#ppt_h/2"/>
                                          </p:val>
                                        </p:tav>
                                        <p:tav tm="100000">
                                          <p:val>
                                            <p:strVal val="#ppt_y"/>
                                          </p:val>
                                        </p:tav>
                                      </p:tavLst>
                                    </p:anim>
                                    <p:anim calcmode="lin" valueType="num">
                                      <p:cBhvr>
                                        <p:cTn id="204" dur="500" fill="hold"/>
                                        <p:tgtEl>
                                          <p:spTgt spid="184351"/>
                                        </p:tgtEl>
                                        <p:attrNameLst>
                                          <p:attrName>ppt_w</p:attrName>
                                        </p:attrNameLst>
                                      </p:cBhvr>
                                      <p:tavLst>
                                        <p:tav tm="0">
                                          <p:val>
                                            <p:strVal val="#ppt_w"/>
                                          </p:val>
                                        </p:tav>
                                        <p:tav tm="100000">
                                          <p:val>
                                            <p:strVal val="#ppt_w"/>
                                          </p:val>
                                        </p:tav>
                                      </p:tavLst>
                                    </p:anim>
                                    <p:anim calcmode="lin" valueType="num">
                                      <p:cBhvr>
                                        <p:cTn id="205" dur="500" fill="hold"/>
                                        <p:tgtEl>
                                          <p:spTgt spid="184351"/>
                                        </p:tgtEl>
                                        <p:attrNameLst>
                                          <p:attrName>ppt_h</p:attrName>
                                        </p:attrNameLst>
                                      </p:cBhvr>
                                      <p:tavLst>
                                        <p:tav tm="0">
                                          <p:val>
                                            <p:fltVal val="0"/>
                                          </p:val>
                                        </p:tav>
                                        <p:tav tm="100000">
                                          <p:val>
                                            <p:strVal val="#ppt_h"/>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8" fill="hold" grpId="0" nodeType="clickEffect">
                                  <p:stCondLst>
                                    <p:cond delay="0"/>
                                  </p:stCondLst>
                                  <p:childTnLst>
                                    <p:set>
                                      <p:cBhvr>
                                        <p:cTn id="209" dur="1" fill="hold">
                                          <p:stCondLst>
                                            <p:cond delay="0"/>
                                          </p:stCondLst>
                                        </p:cTn>
                                        <p:tgtEl>
                                          <p:spTgt spid="184331"/>
                                        </p:tgtEl>
                                        <p:attrNameLst>
                                          <p:attrName>style.visibility</p:attrName>
                                        </p:attrNameLst>
                                      </p:cBhvr>
                                      <p:to>
                                        <p:strVal val="visible"/>
                                      </p:to>
                                    </p:set>
                                    <p:anim calcmode="lin" valueType="num">
                                      <p:cBhvr>
                                        <p:cTn id="210" dur="500" fill="hold"/>
                                        <p:tgtEl>
                                          <p:spTgt spid="184331"/>
                                        </p:tgtEl>
                                        <p:attrNameLst>
                                          <p:attrName>ppt_x</p:attrName>
                                        </p:attrNameLst>
                                      </p:cBhvr>
                                      <p:tavLst>
                                        <p:tav tm="0">
                                          <p:val>
                                            <p:strVal val="#ppt_x-#ppt_w/2"/>
                                          </p:val>
                                        </p:tav>
                                        <p:tav tm="100000">
                                          <p:val>
                                            <p:strVal val="#ppt_x"/>
                                          </p:val>
                                        </p:tav>
                                      </p:tavLst>
                                    </p:anim>
                                    <p:anim calcmode="lin" valueType="num">
                                      <p:cBhvr>
                                        <p:cTn id="211" dur="500" fill="hold"/>
                                        <p:tgtEl>
                                          <p:spTgt spid="184331"/>
                                        </p:tgtEl>
                                        <p:attrNameLst>
                                          <p:attrName>ppt_y</p:attrName>
                                        </p:attrNameLst>
                                      </p:cBhvr>
                                      <p:tavLst>
                                        <p:tav tm="0">
                                          <p:val>
                                            <p:strVal val="#ppt_y"/>
                                          </p:val>
                                        </p:tav>
                                        <p:tav tm="100000">
                                          <p:val>
                                            <p:strVal val="#ppt_y"/>
                                          </p:val>
                                        </p:tav>
                                      </p:tavLst>
                                    </p:anim>
                                    <p:anim calcmode="lin" valueType="num">
                                      <p:cBhvr>
                                        <p:cTn id="212" dur="500" fill="hold"/>
                                        <p:tgtEl>
                                          <p:spTgt spid="184331"/>
                                        </p:tgtEl>
                                        <p:attrNameLst>
                                          <p:attrName>ppt_w</p:attrName>
                                        </p:attrNameLst>
                                      </p:cBhvr>
                                      <p:tavLst>
                                        <p:tav tm="0">
                                          <p:val>
                                            <p:fltVal val="0"/>
                                          </p:val>
                                        </p:tav>
                                        <p:tav tm="100000">
                                          <p:val>
                                            <p:strVal val="#ppt_w"/>
                                          </p:val>
                                        </p:tav>
                                      </p:tavLst>
                                    </p:anim>
                                    <p:anim calcmode="lin" valueType="num">
                                      <p:cBhvr>
                                        <p:cTn id="213" dur="500" fill="hold"/>
                                        <p:tgtEl>
                                          <p:spTgt spid="184331"/>
                                        </p:tgtEl>
                                        <p:attrNameLst>
                                          <p:attrName>ppt_h</p:attrName>
                                        </p:attrNameLst>
                                      </p:cBhvr>
                                      <p:tavLst>
                                        <p:tav tm="0">
                                          <p:val>
                                            <p:strVal val="#ppt_h"/>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7" presetClass="entr" presetSubtype="1" fill="hold" grpId="0" nodeType="clickEffect">
                                  <p:stCondLst>
                                    <p:cond delay="0"/>
                                  </p:stCondLst>
                                  <p:childTnLst>
                                    <p:set>
                                      <p:cBhvr>
                                        <p:cTn id="217" dur="1" fill="hold">
                                          <p:stCondLst>
                                            <p:cond delay="0"/>
                                          </p:stCondLst>
                                        </p:cTn>
                                        <p:tgtEl>
                                          <p:spTgt spid="184361"/>
                                        </p:tgtEl>
                                        <p:attrNameLst>
                                          <p:attrName>style.visibility</p:attrName>
                                        </p:attrNameLst>
                                      </p:cBhvr>
                                      <p:to>
                                        <p:strVal val="visible"/>
                                      </p:to>
                                    </p:set>
                                    <p:anim calcmode="lin" valueType="num">
                                      <p:cBhvr>
                                        <p:cTn id="218" dur="500" fill="hold"/>
                                        <p:tgtEl>
                                          <p:spTgt spid="184361"/>
                                        </p:tgtEl>
                                        <p:attrNameLst>
                                          <p:attrName>ppt_x</p:attrName>
                                        </p:attrNameLst>
                                      </p:cBhvr>
                                      <p:tavLst>
                                        <p:tav tm="0">
                                          <p:val>
                                            <p:strVal val="#ppt_x"/>
                                          </p:val>
                                        </p:tav>
                                        <p:tav tm="100000">
                                          <p:val>
                                            <p:strVal val="#ppt_x"/>
                                          </p:val>
                                        </p:tav>
                                      </p:tavLst>
                                    </p:anim>
                                    <p:anim calcmode="lin" valueType="num">
                                      <p:cBhvr>
                                        <p:cTn id="219" dur="500" fill="hold"/>
                                        <p:tgtEl>
                                          <p:spTgt spid="184361"/>
                                        </p:tgtEl>
                                        <p:attrNameLst>
                                          <p:attrName>ppt_y</p:attrName>
                                        </p:attrNameLst>
                                      </p:cBhvr>
                                      <p:tavLst>
                                        <p:tav tm="0">
                                          <p:val>
                                            <p:strVal val="#ppt_y-#ppt_h/2"/>
                                          </p:val>
                                        </p:tav>
                                        <p:tav tm="100000">
                                          <p:val>
                                            <p:strVal val="#ppt_y"/>
                                          </p:val>
                                        </p:tav>
                                      </p:tavLst>
                                    </p:anim>
                                    <p:anim calcmode="lin" valueType="num">
                                      <p:cBhvr>
                                        <p:cTn id="220" dur="500" fill="hold"/>
                                        <p:tgtEl>
                                          <p:spTgt spid="184361"/>
                                        </p:tgtEl>
                                        <p:attrNameLst>
                                          <p:attrName>ppt_w</p:attrName>
                                        </p:attrNameLst>
                                      </p:cBhvr>
                                      <p:tavLst>
                                        <p:tav tm="0">
                                          <p:val>
                                            <p:strVal val="#ppt_w"/>
                                          </p:val>
                                        </p:tav>
                                        <p:tav tm="100000">
                                          <p:val>
                                            <p:strVal val="#ppt_w"/>
                                          </p:val>
                                        </p:tav>
                                      </p:tavLst>
                                    </p:anim>
                                    <p:anim calcmode="lin" valueType="num">
                                      <p:cBhvr>
                                        <p:cTn id="221" dur="500" fill="hold"/>
                                        <p:tgtEl>
                                          <p:spTgt spid="184361"/>
                                        </p:tgtEl>
                                        <p:attrNameLst>
                                          <p:attrName>ppt_h</p:attrName>
                                        </p:attrNameLst>
                                      </p:cBhvr>
                                      <p:tavLst>
                                        <p:tav tm="0">
                                          <p:val>
                                            <p:fltVal val="0"/>
                                          </p:val>
                                        </p:tav>
                                        <p:tav tm="100000">
                                          <p:val>
                                            <p:strVal val="#ppt_h"/>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8" fill="hold" grpId="0" nodeType="clickEffect">
                                  <p:stCondLst>
                                    <p:cond delay="0"/>
                                  </p:stCondLst>
                                  <p:childTnLst>
                                    <p:set>
                                      <p:cBhvr>
                                        <p:cTn id="225" dur="1" fill="hold">
                                          <p:stCondLst>
                                            <p:cond delay="0"/>
                                          </p:stCondLst>
                                        </p:cTn>
                                        <p:tgtEl>
                                          <p:spTgt spid="184332"/>
                                        </p:tgtEl>
                                        <p:attrNameLst>
                                          <p:attrName>style.visibility</p:attrName>
                                        </p:attrNameLst>
                                      </p:cBhvr>
                                      <p:to>
                                        <p:strVal val="visible"/>
                                      </p:to>
                                    </p:set>
                                    <p:anim calcmode="lin" valueType="num">
                                      <p:cBhvr>
                                        <p:cTn id="226" dur="500" fill="hold"/>
                                        <p:tgtEl>
                                          <p:spTgt spid="184332"/>
                                        </p:tgtEl>
                                        <p:attrNameLst>
                                          <p:attrName>ppt_x</p:attrName>
                                        </p:attrNameLst>
                                      </p:cBhvr>
                                      <p:tavLst>
                                        <p:tav tm="0">
                                          <p:val>
                                            <p:strVal val="#ppt_x-#ppt_w/2"/>
                                          </p:val>
                                        </p:tav>
                                        <p:tav tm="100000">
                                          <p:val>
                                            <p:strVal val="#ppt_x"/>
                                          </p:val>
                                        </p:tav>
                                      </p:tavLst>
                                    </p:anim>
                                    <p:anim calcmode="lin" valueType="num">
                                      <p:cBhvr>
                                        <p:cTn id="227" dur="500" fill="hold"/>
                                        <p:tgtEl>
                                          <p:spTgt spid="184332"/>
                                        </p:tgtEl>
                                        <p:attrNameLst>
                                          <p:attrName>ppt_y</p:attrName>
                                        </p:attrNameLst>
                                      </p:cBhvr>
                                      <p:tavLst>
                                        <p:tav tm="0">
                                          <p:val>
                                            <p:strVal val="#ppt_y"/>
                                          </p:val>
                                        </p:tav>
                                        <p:tav tm="100000">
                                          <p:val>
                                            <p:strVal val="#ppt_y"/>
                                          </p:val>
                                        </p:tav>
                                      </p:tavLst>
                                    </p:anim>
                                    <p:anim calcmode="lin" valueType="num">
                                      <p:cBhvr>
                                        <p:cTn id="228" dur="500" fill="hold"/>
                                        <p:tgtEl>
                                          <p:spTgt spid="184332"/>
                                        </p:tgtEl>
                                        <p:attrNameLst>
                                          <p:attrName>ppt_w</p:attrName>
                                        </p:attrNameLst>
                                      </p:cBhvr>
                                      <p:tavLst>
                                        <p:tav tm="0">
                                          <p:val>
                                            <p:fltVal val="0"/>
                                          </p:val>
                                        </p:tav>
                                        <p:tav tm="100000">
                                          <p:val>
                                            <p:strVal val="#ppt_w"/>
                                          </p:val>
                                        </p:tav>
                                      </p:tavLst>
                                    </p:anim>
                                    <p:anim calcmode="lin" valueType="num">
                                      <p:cBhvr>
                                        <p:cTn id="229" dur="500" fill="hold"/>
                                        <p:tgtEl>
                                          <p:spTgt spid="184332"/>
                                        </p:tgtEl>
                                        <p:attrNameLst>
                                          <p:attrName>ppt_h</p:attrName>
                                        </p:attrNameLst>
                                      </p:cBhvr>
                                      <p:tavLst>
                                        <p:tav tm="0">
                                          <p:val>
                                            <p:strVal val="#ppt_h"/>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184362"/>
                                        </p:tgtEl>
                                        <p:attrNameLst>
                                          <p:attrName>style.visibility</p:attrName>
                                        </p:attrNameLst>
                                      </p:cBhvr>
                                      <p:to>
                                        <p:strVal val="visible"/>
                                      </p:to>
                                    </p:set>
                                    <p:anim calcmode="lin" valueType="num">
                                      <p:cBhvr>
                                        <p:cTn id="234" dur="500" fill="hold"/>
                                        <p:tgtEl>
                                          <p:spTgt spid="184362"/>
                                        </p:tgtEl>
                                        <p:attrNameLst>
                                          <p:attrName>ppt_x</p:attrName>
                                        </p:attrNameLst>
                                      </p:cBhvr>
                                      <p:tavLst>
                                        <p:tav tm="0">
                                          <p:val>
                                            <p:strVal val="#ppt_x"/>
                                          </p:val>
                                        </p:tav>
                                        <p:tav tm="100000">
                                          <p:val>
                                            <p:strVal val="#ppt_x"/>
                                          </p:val>
                                        </p:tav>
                                      </p:tavLst>
                                    </p:anim>
                                    <p:anim calcmode="lin" valueType="num">
                                      <p:cBhvr>
                                        <p:cTn id="235" dur="500" fill="hold"/>
                                        <p:tgtEl>
                                          <p:spTgt spid="184362"/>
                                        </p:tgtEl>
                                        <p:attrNameLst>
                                          <p:attrName>ppt_y</p:attrName>
                                        </p:attrNameLst>
                                      </p:cBhvr>
                                      <p:tavLst>
                                        <p:tav tm="0">
                                          <p:val>
                                            <p:strVal val="#ppt_y-#ppt_h/2"/>
                                          </p:val>
                                        </p:tav>
                                        <p:tav tm="100000">
                                          <p:val>
                                            <p:strVal val="#ppt_y"/>
                                          </p:val>
                                        </p:tav>
                                      </p:tavLst>
                                    </p:anim>
                                    <p:anim calcmode="lin" valueType="num">
                                      <p:cBhvr>
                                        <p:cTn id="236" dur="500" fill="hold"/>
                                        <p:tgtEl>
                                          <p:spTgt spid="184362"/>
                                        </p:tgtEl>
                                        <p:attrNameLst>
                                          <p:attrName>ppt_w</p:attrName>
                                        </p:attrNameLst>
                                      </p:cBhvr>
                                      <p:tavLst>
                                        <p:tav tm="0">
                                          <p:val>
                                            <p:strVal val="#ppt_w"/>
                                          </p:val>
                                        </p:tav>
                                        <p:tav tm="100000">
                                          <p:val>
                                            <p:strVal val="#ppt_w"/>
                                          </p:val>
                                        </p:tav>
                                      </p:tavLst>
                                    </p:anim>
                                    <p:anim calcmode="lin" valueType="num">
                                      <p:cBhvr>
                                        <p:cTn id="237" dur="500" fill="hold"/>
                                        <p:tgtEl>
                                          <p:spTgt spid="1843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8" grpId="0" animBg="1"/>
      <p:bldP spid="184329" grpId="0" animBg="1"/>
      <p:bldP spid="184330" grpId="0" animBg="1"/>
      <p:bldP spid="184331" grpId="0" animBg="1"/>
      <p:bldP spid="184332" grpId="0" animBg="1"/>
      <p:bldP spid="184333" grpId="0" autoUpdateAnimBg="0"/>
      <p:bldP spid="184334" grpId="0" autoUpdateAnimBg="0"/>
      <p:bldP spid="184335" grpId="0" autoUpdateAnimBg="0"/>
      <p:bldP spid="184336" grpId="0" autoUpdateAnimBg="0"/>
      <p:bldP spid="184338" grpId="0" animBg="1" autoUpdateAnimBg="0"/>
      <p:bldP spid="184342" grpId="0" autoUpdateAnimBg="0"/>
      <p:bldP spid="184343" grpId="0" animBg="1" autoUpdateAnimBg="0"/>
      <p:bldP spid="184346" grpId="0" animBg="1" autoUpdateAnimBg="0"/>
      <p:bldP spid="184349" grpId="0" animBg="1" autoUpdateAnimBg="0"/>
      <p:bldP spid="184353" grpId="0" autoUpdateAnimBg="0"/>
      <p:bldP spid="184358" grpId="0" autoUpdateAnimBg="0"/>
      <p:bldP spid="184359" grpId="0" autoUpdateAnimBg="0"/>
      <p:bldP spid="184361" grpId="0" autoUpdateAnimBg="0"/>
      <p:bldP spid="18436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131888" y="720725"/>
            <a:ext cx="581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ea typeface="楷体_GB2312" charset="0"/>
              </a:rPr>
              <a:t> </a:t>
            </a:r>
            <a:r>
              <a:rPr lang="zh-CN" altLang="en-US" b="1">
                <a:solidFill>
                  <a:srgbClr val="008080"/>
                </a:solidFill>
                <a:ea typeface="楷体_GB2312" charset="0"/>
              </a:rPr>
              <a:t>按给定的表达式建相应二叉树</a:t>
            </a:r>
            <a:endParaRPr lang="zh-CN" altLang="en-US"/>
          </a:p>
        </p:txBody>
      </p:sp>
      <p:sp>
        <p:nvSpPr>
          <p:cNvPr id="101379" name="Text Box 3">
            <a:hlinkClick r:id="" action="ppaction://hlinkshowjump?jump=nextslide"/>
          </p:cNvPr>
          <p:cNvSpPr txBox="1">
            <a:spLocks noChangeArrowheads="1"/>
          </p:cNvSpPr>
          <p:nvPr/>
        </p:nvSpPr>
        <p:spPr bwMode="auto">
          <a:xfrm>
            <a:off x="1403350" y="1484313"/>
            <a:ext cx="51625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a:ea typeface="楷体_GB2312" charset="0"/>
              </a:rPr>
              <a:t>        </a:t>
            </a:r>
            <a:r>
              <a:rPr lang="en-US" altLang="zh-CN">
                <a:solidFill>
                  <a:srgbClr val="800080"/>
                </a:solidFill>
                <a:ea typeface="楷体_GB2312" charset="0"/>
                <a:sym typeface="Symbol" charset="2"/>
              </a:rPr>
              <a:t></a:t>
            </a:r>
            <a:r>
              <a:rPr lang="en-US" altLang="zh-CN">
                <a:ea typeface="楷体_GB2312" charset="0"/>
              </a:rPr>
              <a:t> </a:t>
            </a:r>
            <a:r>
              <a:rPr lang="zh-CN" altLang="en-US" b="1">
                <a:solidFill>
                  <a:srgbClr val="800080"/>
                </a:solidFill>
                <a:ea typeface="楷体_GB2312" charset="0"/>
              </a:rPr>
              <a:t>由先缀表示式建二叉树</a:t>
            </a:r>
          </a:p>
          <a:p>
            <a:pPr eaLnBrk="1" hangingPunct="1">
              <a:lnSpc>
                <a:spcPct val="120000"/>
              </a:lnSpc>
              <a:defRPr/>
            </a:pPr>
            <a:r>
              <a:rPr lang="zh-CN" altLang="en-US">
                <a:solidFill>
                  <a:srgbClr val="000066"/>
                </a:solidFill>
                <a:ea typeface="楷体_GB2312" charset="0"/>
              </a:rPr>
              <a:t>例如：已知表达式的先缀表示式</a:t>
            </a:r>
          </a:p>
          <a:p>
            <a:pPr eaLnBrk="1" hangingPunct="1">
              <a:lnSpc>
                <a:spcPct val="120000"/>
              </a:lnSpc>
              <a:defRPr/>
            </a:pPr>
            <a:r>
              <a:rPr lang="zh-CN" altLang="en-US">
                <a:solidFill>
                  <a:srgbClr val="000066"/>
                </a:solidFill>
                <a:ea typeface="楷体_GB2312" charset="0"/>
              </a:rPr>
              <a:t>        </a:t>
            </a:r>
            <a:r>
              <a:rPr lang="zh-CN" altLang="en-US" b="1">
                <a:solidFill>
                  <a:srgbClr val="000066"/>
                </a:solidFill>
                <a:ea typeface="楷体_GB2312" charset="0"/>
              </a:rPr>
              <a:t> </a:t>
            </a:r>
            <a:r>
              <a:rPr lang="en-US" altLang="zh-CN" b="1">
                <a:solidFill>
                  <a:srgbClr val="000066"/>
                </a:solidFill>
                <a:latin typeface="楷体_GB2312" charset="0"/>
                <a:ea typeface="楷体_GB2312" charset="0"/>
              </a:rPr>
              <a:t>-×+</a:t>
            </a:r>
            <a:r>
              <a:rPr lang="en-US" altLang="zh-CN" b="1">
                <a:solidFill>
                  <a:srgbClr val="000066"/>
                </a:solidFill>
                <a:ea typeface="楷体_GB2312" charset="0"/>
              </a:rPr>
              <a:t> a b c / d e</a:t>
            </a:r>
            <a:endParaRPr lang="en-US" altLang="zh-CN">
              <a:solidFill>
                <a:srgbClr val="000066"/>
              </a:solidFill>
            </a:endParaRPr>
          </a:p>
        </p:txBody>
      </p:sp>
      <p:sp>
        <p:nvSpPr>
          <p:cNvPr id="101380" name="Text Box 4">
            <a:hlinkClick r:id="rId2" action="ppaction://hlinksldjump"/>
          </p:cNvPr>
          <p:cNvSpPr txBox="1">
            <a:spLocks noChangeArrowheads="1"/>
          </p:cNvSpPr>
          <p:nvPr/>
        </p:nvSpPr>
        <p:spPr bwMode="auto">
          <a:xfrm>
            <a:off x="1476375" y="3644900"/>
            <a:ext cx="54340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a:solidFill>
                  <a:srgbClr val="800080"/>
                </a:solidFill>
                <a:ea typeface="楷体_GB2312" charset="0"/>
                <a:sym typeface="Symbol" charset="2"/>
              </a:rPr>
              <a:t>        </a:t>
            </a:r>
            <a:r>
              <a:rPr lang="en-US" altLang="zh-CN">
                <a:ea typeface="楷体_GB2312" charset="0"/>
              </a:rPr>
              <a:t> </a:t>
            </a:r>
            <a:r>
              <a:rPr lang="zh-CN" altLang="en-US" b="1">
                <a:solidFill>
                  <a:srgbClr val="800080"/>
                </a:solidFill>
                <a:ea typeface="楷体_GB2312" charset="0"/>
              </a:rPr>
              <a:t>由原表达式建二叉树</a:t>
            </a:r>
          </a:p>
          <a:p>
            <a:pPr eaLnBrk="1" hangingPunct="1">
              <a:lnSpc>
                <a:spcPct val="120000"/>
              </a:lnSpc>
              <a:defRPr/>
            </a:pPr>
            <a:r>
              <a:rPr lang="zh-CN" altLang="en-US">
                <a:solidFill>
                  <a:srgbClr val="000066"/>
                </a:solidFill>
                <a:ea typeface="楷体_GB2312" charset="0"/>
              </a:rPr>
              <a:t>例如：已知表达式 </a:t>
            </a:r>
            <a:r>
              <a:rPr lang="en-US" altLang="zh-CN" b="1">
                <a:solidFill>
                  <a:srgbClr val="000066"/>
                </a:solidFill>
                <a:ea typeface="楷体_GB2312" charset="0"/>
              </a:rPr>
              <a:t>(a+b)</a:t>
            </a:r>
            <a:r>
              <a:rPr lang="en-US" altLang="zh-CN" b="1">
                <a:solidFill>
                  <a:srgbClr val="000066"/>
                </a:solidFill>
                <a:latin typeface="楷体_GB2312" charset="0"/>
                <a:ea typeface="楷体_GB2312" charset="0"/>
              </a:rPr>
              <a:t>×</a:t>
            </a:r>
            <a:r>
              <a:rPr lang="en-US" altLang="zh-CN" b="1">
                <a:solidFill>
                  <a:srgbClr val="000066"/>
                </a:solidFill>
                <a:ea typeface="楷体_GB2312" charset="0"/>
              </a:rPr>
              <a:t>c –</a:t>
            </a:r>
            <a:r>
              <a:rPr lang="en-US" altLang="zh-CN" b="1">
                <a:solidFill>
                  <a:srgbClr val="000066"/>
                </a:solidFill>
                <a:latin typeface="楷体_GB2312" charset="0"/>
                <a:ea typeface="楷体_GB2312" charset="0"/>
              </a:rPr>
              <a:t> d/e</a:t>
            </a:r>
            <a:endParaRPr lang="en-US" altLang="zh-CN"/>
          </a:p>
        </p:txBody>
      </p:sp>
      <p:pic>
        <p:nvPicPr>
          <p:cNvPr id="84996" name="Picture 5" descr="Green 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836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3" name="AutoShape 7">
            <a:hlinkClick r:id="rId4"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left)">
                                      <p:cBhvr>
                                        <p:cTn id="12" dur="500"/>
                                        <p:tgtEl>
                                          <p:spTgt spid="101380"/>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01383"/>
                                        </p:tgtEl>
                                        <p:attrNameLst>
                                          <p:attrName>style.visibility</p:attrName>
                                        </p:attrNameLst>
                                      </p:cBhvr>
                                      <p:to>
                                        <p:strVal val="visible"/>
                                      </p:to>
                                    </p:set>
                                    <p:anim calcmode="lin" valueType="num">
                                      <p:cBhvr additive="base">
                                        <p:cTn id="16" dur="500" fill="hold"/>
                                        <p:tgtEl>
                                          <p:spTgt spid="101383"/>
                                        </p:tgtEl>
                                        <p:attrNameLst>
                                          <p:attrName>ppt_x</p:attrName>
                                        </p:attrNameLst>
                                      </p:cBhvr>
                                      <p:tavLst>
                                        <p:tav tm="0">
                                          <p:val>
                                            <p:strVal val="1+#ppt_w/2"/>
                                          </p:val>
                                        </p:tav>
                                        <p:tav tm="100000">
                                          <p:val>
                                            <p:strVal val="#ppt_x"/>
                                          </p:val>
                                        </p:tav>
                                      </p:tavLst>
                                    </p:anim>
                                    <p:anim calcmode="lin" valueType="num">
                                      <p:cBhvr additive="base">
                                        <p:cTn id="17" dur="500" fill="hold"/>
                                        <p:tgtEl>
                                          <p:spTgt spid="101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P spid="1013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371600" y="1989138"/>
            <a:ext cx="4495654" cy="58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en-US" altLang="zh-CN" b="1" dirty="0" err="1">
                <a:solidFill>
                  <a:srgbClr val="804000"/>
                </a:solidFill>
                <a:ea typeface="楷体_GB2312" charset="0"/>
              </a:rPr>
              <a:t>ClearTree</a:t>
            </a:r>
            <a:r>
              <a:rPr lang="en-US" altLang="zh-CN" b="1" dirty="0">
                <a:solidFill>
                  <a:srgbClr val="804000"/>
                </a:solidFill>
                <a:ea typeface="楷体_GB2312" charset="0"/>
              </a:rPr>
              <a:t>(&amp;T) // </a:t>
            </a:r>
            <a:r>
              <a:rPr lang="zh-CN" altLang="en-US" b="1" dirty="0">
                <a:solidFill>
                  <a:srgbClr val="804000"/>
                </a:solidFill>
                <a:ea typeface="楷体_GB2312" charset="0"/>
              </a:rPr>
              <a:t>将树清空  </a:t>
            </a:r>
          </a:p>
        </p:txBody>
      </p:sp>
      <p:sp>
        <p:nvSpPr>
          <p:cNvPr id="32773" name="Text Box 5"/>
          <p:cNvSpPr txBox="1">
            <a:spLocks noChangeArrowheads="1"/>
          </p:cNvSpPr>
          <p:nvPr/>
        </p:nvSpPr>
        <p:spPr bwMode="auto">
          <a:xfrm>
            <a:off x="944563" y="942975"/>
            <a:ext cx="2403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a:solidFill>
                  <a:srgbClr val="FF0000"/>
                </a:solidFill>
                <a:ea typeface="楷体_GB2312" charset="0"/>
              </a:rPr>
              <a:t>删除类：</a:t>
            </a:r>
          </a:p>
        </p:txBody>
      </p:sp>
      <p:sp>
        <p:nvSpPr>
          <p:cNvPr id="32774" name="Text Box 6"/>
          <p:cNvSpPr txBox="1">
            <a:spLocks noChangeArrowheads="1"/>
          </p:cNvSpPr>
          <p:nvPr/>
        </p:nvSpPr>
        <p:spPr bwMode="auto">
          <a:xfrm>
            <a:off x="1371600" y="2841072"/>
            <a:ext cx="54451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4000"/>
                </a:solidFill>
                <a:ea typeface="楷体_GB2312" charset="0"/>
              </a:rPr>
              <a:t>DestroyTree(&amp;T)  // </a:t>
            </a:r>
            <a:r>
              <a:rPr lang="zh-CN" altLang="en-US" b="1">
                <a:solidFill>
                  <a:srgbClr val="804000"/>
                </a:solidFill>
                <a:ea typeface="楷体_GB2312" charset="0"/>
              </a:rPr>
              <a:t>销毁树的结构</a:t>
            </a:r>
            <a:endParaRPr lang="zh-CN" altLang="en-US"/>
          </a:p>
        </p:txBody>
      </p:sp>
      <p:sp>
        <p:nvSpPr>
          <p:cNvPr id="32775" name="Text Box 7"/>
          <p:cNvSpPr txBox="1">
            <a:spLocks noChangeArrowheads="1"/>
          </p:cNvSpPr>
          <p:nvPr/>
        </p:nvSpPr>
        <p:spPr bwMode="auto">
          <a:xfrm>
            <a:off x="1371600" y="3716338"/>
            <a:ext cx="450056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en-US" altLang="zh-CN" b="1">
                <a:solidFill>
                  <a:srgbClr val="804000"/>
                </a:solidFill>
                <a:ea typeface="楷体_GB2312" charset="0"/>
              </a:rPr>
              <a:t>DeleteChild(&amp;T, &amp;p, i) </a:t>
            </a:r>
          </a:p>
          <a:p>
            <a:pPr eaLnBrk="1" hangingPunct="1">
              <a:lnSpc>
                <a:spcPct val="125000"/>
              </a:lnSpc>
              <a:defRPr/>
            </a:pPr>
            <a:r>
              <a:rPr lang="en-US" altLang="zh-CN" b="1">
                <a:solidFill>
                  <a:srgbClr val="804000"/>
                </a:solidFill>
                <a:ea typeface="楷体_GB2312" charset="0"/>
              </a:rPr>
              <a:t>      // </a:t>
            </a:r>
            <a:r>
              <a:rPr lang="zh-CN" altLang="en-US" b="1">
                <a:solidFill>
                  <a:srgbClr val="804000"/>
                </a:solidFill>
                <a:ea typeface="楷体_GB2312" charset="0"/>
              </a:rPr>
              <a:t>删除结点</a:t>
            </a:r>
            <a:r>
              <a:rPr lang="en-US" altLang="zh-CN" b="1">
                <a:solidFill>
                  <a:srgbClr val="804000"/>
                </a:solidFill>
                <a:ea typeface="楷体_GB2312" charset="0"/>
              </a:rPr>
              <a:t>p</a:t>
            </a:r>
            <a:r>
              <a:rPr lang="zh-CN" altLang="en-US" b="1">
                <a:solidFill>
                  <a:srgbClr val="804000"/>
                </a:solidFill>
                <a:ea typeface="楷体_GB2312" charset="0"/>
              </a:rPr>
              <a:t>的第</a:t>
            </a:r>
            <a:r>
              <a:rPr lang="en-US" altLang="zh-CN" b="1">
                <a:solidFill>
                  <a:srgbClr val="804000"/>
                </a:solidFill>
                <a:ea typeface="楷体_GB2312" charset="0"/>
              </a:rPr>
              <a:t>i</a:t>
            </a:r>
            <a:r>
              <a:rPr lang="zh-CN" altLang="en-US" b="1">
                <a:solidFill>
                  <a:srgbClr val="804000"/>
                </a:solidFill>
                <a:ea typeface="楷体_GB2312" charset="0"/>
              </a:rPr>
              <a:t>棵子树</a:t>
            </a:r>
            <a:endParaRPr lang="zh-CN" altLang="en-US"/>
          </a:p>
        </p:txBody>
      </p:sp>
    </p:spTree>
  </p:cSld>
  <p:clrMapOvr>
    <a:masterClrMapping/>
  </p:clrMapOvr>
  <p:transition spd="med">
    <p:pull dir="d"/>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5346" name="Text Box 1026"/>
          <p:cNvSpPr txBox="1">
            <a:spLocks noChangeArrowheads="1"/>
          </p:cNvSpPr>
          <p:nvPr/>
        </p:nvSpPr>
        <p:spPr bwMode="auto">
          <a:xfrm>
            <a:off x="909638" y="328613"/>
            <a:ext cx="726281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a:solidFill>
                  <a:srgbClr val="000066"/>
                </a:solidFill>
                <a:ea typeface="楷体_GB2312" charset="0"/>
              </a:rPr>
              <a:t>对应先缀表达式  </a:t>
            </a:r>
            <a:r>
              <a:rPr lang="en-US" altLang="zh-CN" b="1">
                <a:solidFill>
                  <a:srgbClr val="000066"/>
                </a:solidFill>
                <a:latin typeface="楷体_GB2312" charset="0"/>
                <a:ea typeface="楷体_GB2312" charset="0"/>
              </a:rPr>
              <a:t>-×+</a:t>
            </a:r>
            <a:r>
              <a:rPr lang="en-US" altLang="zh-CN" b="1">
                <a:solidFill>
                  <a:srgbClr val="000066"/>
                </a:solidFill>
                <a:ea typeface="楷体_GB2312" charset="0"/>
              </a:rPr>
              <a:t> a b c / d e</a:t>
            </a:r>
            <a:r>
              <a:rPr lang="zh-CN" altLang="en-US" b="1">
                <a:solidFill>
                  <a:srgbClr val="000066"/>
                </a:solidFill>
                <a:ea typeface="楷体_GB2312" charset="0"/>
              </a:rPr>
              <a:t>的二叉树</a:t>
            </a:r>
          </a:p>
        </p:txBody>
      </p:sp>
      <p:sp>
        <p:nvSpPr>
          <p:cNvPr id="185347" name="Oval 1027"/>
          <p:cNvSpPr>
            <a:spLocks noChangeArrowheads="1"/>
          </p:cNvSpPr>
          <p:nvPr/>
        </p:nvSpPr>
        <p:spPr bwMode="auto">
          <a:xfrm>
            <a:off x="304800" y="44958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00"/>
                </a:solidFill>
              </a:rPr>
              <a:t>a</a:t>
            </a:r>
            <a:endParaRPr lang="en-US" altLang="zh-CN" sz="2400"/>
          </a:p>
        </p:txBody>
      </p:sp>
      <p:sp>
        <p:nvSpPr>
          <p:cNvPr id="185348" name="Oval 1028"/>
          <p:cNvSpPr>
            <a:spLocks noChangeArrowheads="1"/>
          </p:cNvSpPr>
          <p:nvPr/>
        </p:nvSpPr>
        <p:spPr bwMode="auto">
          <a:xfrm>
            <a:off x="1828800" y="44958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b</a:t>
            </a:r>
            <a:endParaRPr lang="en-US" altLang="zh-CN" sz="2400"/>
          </a:p>
        </p:txBody>
      </p:sp>
      <p:sp>
        <p:nvSpPr>
          <p:cNvPr id="185349" name="Oval 1029"/>
          <p:cNvSpPr>
            <a:spLocks noChangeArrowheads="1"/>
          </p:cNvSpPr>
          <p:nvPr/>
        </p:nvSpPr>
        <p:spPr bwMode="auto">
          <a:xfrm>
            <a:off x="2895600" y="32004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c</a:t>
            </a:r>
            <a:endParaRPr lang="en-US" altLang="zh-CN" sz="2400"/>
          </a:p>
        </p:txBody>
      </p:sp>
      <p:sp>
        <p:nvSpPr>
          <p:cNvPr id="185350" name="Oval 1030"/>
          <p:cNvSpPr>
            <a:spLocks noChangeArrowheads="1"/>
          </p:cNvSpPr>
          <p:nvPr/>
        </p:nvSpPr>
        <p:spPr bwMode="auto">
          <a:xfrm>
            <a:off x="4876800" y="32004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d</a:t>
            </a:r>
            <a:endParaRPr lang="en-US" altLang="zh-CN" sz="2400"/>
          </a:p>
        </p:txBody>
      </p:sp>
      <p:sp>
        <p:nvSpPr>
          <p:cNvPr id="185351" name="Oval 1031"/>
          <p:cNvSpPr>
            <a:spLocks noChangeArrowheads="1"/>
          </p:cNvSpPr>
          <p:nvPr/>
        </p:nvSpPr>
        <p:spPr bwMode="auto">
          <a:xfrm>
            <a:off x="6705600" y="32004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e</a:t>
            </a:r>
            <a:endParaRPr lang="en-US" altLang="zh-CN" sz="2400"/>
          </a:p>
        </p:txBody>
      </p:sp>
      <p:sp>
        <p:nvSpPr>
          <p:cNvPr id="185352" name="Oval 1032"/>
          <p:cNvSpPr>
            <a:spLocks noChangeArrowheads="1"/>
          </p:cNvSpPr>
          <p:nvPr/>
        </p:nvSpPr>
        <p:spPr bwMode="auto">
          <a:xfrm>
            <a:off x="3886200" y="10668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0066"/>
                </a:solidFill>
                <a:latin typeface="楷体_GB2312" charset="0"/>
                <a:ea typeface="楷体_GB2312" charset="0"/>
              </a:rPr>
              <a:t>-</a:t>
            </a:r>
            <a:endParaRPr lang="en-US" altLang="zh-CN" sz="4400" b="1">
              <a:solidFill>
                <a:srgbClr val="333399"/>
              </a:solidFill>
            </a:endParaRPr>
          </a:p>
        </p:txBody>
      </p:sp>
      <p:sp>
        <p:nvSpPr>
          <p:cNvPr id="185353" name="Oval 1033"/>
          <p:cNvSpPr>
            <a:spLocks noChangeArrowheads="1"/>
          </p:cNvSpPr>
          <p:nvPr/>
        </p:nvSpPr>
        <p:spPr bwMode="auto">
          <a:xfrm>
            <a:off x="1981200" y="20574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0066"/>
                </a:solidFill>
                <a:latin typeface="楷体_GB2312" charset="0"/>
                <a:ea typeface="楷体_GB2312" charset="0"/>
              </a:rPr>
              <a:t>×</a:t>
            </a:r>
          </a:p>
        </p:txBody>
      </p:sp>
      <p:sp>
        <p:nvSpPr>
          <p:cNvPr id="185354" name="Oval 1034"/>
          <p:cNvSpPr>
            <a:spLocks noChangeArrowheads="1"/>
          </p:cNvSpPr>
          <p:nvPr/>
        </p:nvSpPr>
        <p:spPr bwMode="auto">
          <a:xfrm>
            <a:off x="1066800" y="32004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5355" name="Oval 1035"/>
          <p:cNvSpPr>
            <a:spLocks noChangeArrowheads="1"/>
          </p:cNvSpPr>
          <p:nvPr/>
        </p:nvSpPr>
        <p:spPr bwMode="auto">
          <a:xfrm>
            <a:off x="5791200" y="2057400"/>
            <a:ext cx="609600" cy="762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5364" name="Line 1044"/>
          <p:cNvSpPr>
            <a:spLocks noChangeShapeType="1"/>
          </p:cNvSpPr>
          <p:nvPr/>
        </p:nvSpPr>
        <p:spPr bwMode="auto">
          <a:xfrm flipH="1">
            <a:off x="2286000" y="1447800"/>
            <a:ext cx="16002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65" name="Line 1045"/>
          <p:cNvSpPr>
            <a:spLocks noChangeShapeType="1"/>
          </p:cNvSpPr>
          <p:nvPr/>
        </p:nvSpPr>
        <p:spPr bwMode="auto">
          <a:xfrm>
            <a:off x="4495800" y="1447800"/>
            <a:ext cx="16002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66" name="Line 1046"/>
          <p:cNvSpPr>
            <a:spLocks noChangeShapeType="1"/>
          </p:cNvSpPr>
          <p:nvPr/>
        </p:nvSpPr>
        <p:spPr bwMode="auto">
          <a:xfrm flipH="1">
            <a:off x="1371600" y="2438400"/>
            <a:ext cx="6096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67" name="Line 1047"/>
          <p:cNvSpPr>
            <a:spLocks noChangeShapeType="1"/>
          </p:cNvSpPr>
          <p:nvPr/>
        </p:nvSpPr>
        <p:spPr bwMode="auto">
          <a:xfrm flipH="1">
            <a:off x="609600" y="3581400"/>
            <a:ext cx="457200" cy="914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68" name="Line 1048"/>
          <p:cNvSpPr>
            <a:spLocks noChangeShapeType="1"/>
          </p:cNvSpPr>
          <p:nvPr/>
        </p:nvSpPr>
        <p:spPr bwMode="auto">
          <a:xfrm>
            <a:off x="1676400" y="3505200"/>
            <a:ext cx="457200" cy="990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69" name="Line 1049"/>
          <p:cNvSpPr>
            <a:spLocks noChangeShapeType="1"/>
          </p:cNvSpPr>
          <p:nvPr/>
        </p:nvSpPr>
        <p:spPr bwMode="auto">
          <a:xfrm>
            <a:off x="2590800" y="2438400"/>
            <a:ext cx="6096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70" name="Line 1050"/>
          <p:cNvSpPr>
            <a:spLocks noChangeShapeType="1"/>
          </p:cNvSpPr>
          <p:nvPr/>
        </p:nvSpPr>
        <p:spPr bwMode="auto">
          <a:xfrm flipH="1">
            <a:off x="5181600" y="2438400"/>
            <a:ext cx="6096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71" name="Line 1051"/>
          <p:cNvSpPr>
            <a:spLocks noChangeShapeType="1"/>
          </p:cNvSpPr>
          <p:nvPr/>
        </p:nvSpPr>
        <p:spPr bwMode="auto">
          <a:xfrm>
            <a:off x="6400800" y="2438400"/>
            <a:ext cx="6096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5372" name="Text Box 1052"/>
          <p:cNvSpPr txBox="1">
            <a:spLocks noChangeArrowheads="1"/>
          </p:cNvSpPr>
          <p:nvPr/>
        </p:nvSpPr>
        <p:spPr bwMode="auto">
          <a:xfrm>
            <a:off x="4500563" y="4292600"/>
            <a:ext cx="38893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a:solidFill>
                  <a:srgbClr val="800000"/>
                </a:solidFill>
                <a:ea typeface="楷体_GB2312" charset="0"/>
              </a:rPr>
              <a:t>特点</a:t>
            </a:r>
            <a:r>
              <a:rPr lang="zh-CN" altLang="en-US">
                <a:solidFill>
                  <a:srgbClr val="800000"/>
                </a:solidFill>
              </a:rPr>
              <a:t>：</a:t>
            </a:r>
          </a:p>
          <a:p>
            <a:pPr eaLnBrk="1" hangingPunct="1">
              <a:lnSpc>
                <a:spcPct val="120000"/>
              </a:lnSpc>
              <a:defRPr/>
            </a:pPr>
            <a:r>
              <a:rPr lang="zh-CN" altLang="en-US">
                <a:solidFill>
                  <a:srgbClr val="800000"/>
                </a:solidFill>
              </a:rPr>
              <a:t>    </a:t>
            </a:r>
            <a:r>
              <a:rPr lang="zh-CN" altLang="en-US">
                <a:solidFill>
                  <a:srgbClr val="FF3300"/>
                </a:solidFill>
                <a:ea typeface="楷体_GB2312" charset="0"/>
              </a:rPr>
              <a:t>操作数</a:t>
            </a:r>
            <a:r>
              <a:rPr lang="zh-CN" altLang="en-US">
                <a:solidFill>
                  <a:srgbClr val="800000"/>
                </a:solidFill>
                <a:ea typeface="楷体_GB2312" charset="0"/>
              </a:rPr>
              <a:t>为</a:t>
            </a:r>
            <a:r>
              <a:rPr lang="zh-CN" altLang="en-US" b="1">
                <a:solidFill>
                  <a:srgbClr val="800000"/>
                </a:solidFill>
                <a:ea typeface="楷体_GB2312" charset="0"/>
              </a:rPr>
              <a:t>叶子</a:t>
            </a:r>
            <a:r>
              <a:rPr lang="zh-CN" altLang="en-US">
                <a:solidFill>
                  <a:srgbClr val="800000"/>
                </a:solidFill>
                <a:ea typeface="楷体_GB2312" charset="0"/>
              </a:rPr>
              <a:t>结点</a:t>
            </a:r>
          </a:p>
          <a:p>
            <a:pPr eaLnBrk="1" hangingPunct="1">
              <a:lnSpc>
                <a:spcPct val="120000"/>
              </a:lnSpc>
              <a:defRPr/>
            </a:pPr>
            <a:r>
              <a:rPr lang="zh-CN" altLang="en-US">
                <a:solidFill>
                  <a:srgbClr val="800000"/>
                </a:solidFill>
                <a:ea typeface="楷体_GB2312" charset="0"/>
              </a:rPr>
              <a:t>   </a:t>
            </a:r>
            <a:r>
              <a:rPr lang="zh-CN" altLang="en-US">
                <a:solidFill>
                  <a:srgbClr val="333399"/>
                </a:solidFill>
                <a:ea typeface="楷体_GB2312" charset="0"/>
              </a:rPr>
              <a:t>运算符</a:t>
            </a:r>
            <a:r>
              <a:rPr lang="zh-CN" altLang="en-US">
                <a:solidFill>
                  <a:srgbClr val="800000"/>
                </a:solidFill>
                <a:ea typeface="楷体_GB2312" charset="0"/>
              </a:rPr>
              <a:t>为</a:t>
            </a:r>
            <a:r>
              <a:rPr lang="zh-CN" altLang="en-US" b="1">
                <a:solidFill>
                  <a:srgbClr val="800000"/>
                </a:solidFill>
                <a:ea typeface="楷体_GB2312" charset="0"/>
              </a:rPr>
              <a:t>分支</a:t>
            </a:r>
            <a:r>
              <a:rPr lang="zh-CN" altLang="en-US">
                <a:solidFill>
                  <a:srgbClr val="800000"/>
                </a:solidFill>
                <a:ea typeface="楷体_GB2312" charset="0"/>
              </a:rPr>
              <a:t>结点</a:t>
            </a: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5372"/>
                                        </p:tgtEl>
                                        <p:attrNameLst>
                                          <p:attrName>style.visibility</p:attrName>
                                        </p:attrNameLst>
                                      </p:cBhvr>
                                      <p:to>
                                        <p:strVal val="visible"/>
                                      </p:to>
                                    </p:set>
                                    <p:anim calcmode="lin" valueType="num">
                                      <p:cBhvr additive="base">
                                        <p:cTn id="7" dur="500" fill="hold"/>
                                        <p:tgtEl>
                                          <p:spTgt spid="185372"/>
                                        </p:tgtEl>
                                        <p:attrNameLst>
                                          <p:attrName>ppt_x</p:attrName>
                                        </p:attrNameLst>
                                      </p:cBhvr>
                                      <p:tavLst>
                                        <p:tav tm="0">
                                          <p:val>
                                            <p:strVal val="1+#ppt_w/2"/>
                                          </p:val>
                                        </p:tav>
                                        <p:tav tm="100000">
                                          <p:val>
                                            <p:strVal val="#ppt_x"/>
                                          </p:val>
                                        </p:tav>
                                      </p:tavLst>
                                    </p:anim>
                                    <p:anim calcmode="lin" valueType="num">
                                      <p:cBhvr additive="base">
                                        <p:cTn id="8" dur="500" fill="hold"/>
                                        <p:tgtEl>
                                          <p:spTgt spid="185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476375" y="1844675"/>
            <a:ext cx="5164138"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0000"/>
                </a:solidFill>
                <a:ea typeface="楷体_GB2312" charset="0"/>
              </a:rPr>
              <a:t>scanf</a:t>
            </a:r>
            <a:r>
              <a:rPr lang="en-US" altLang="zh-CN">
                <a:solidFill>
                  <a:srgbClr val="800000"/>
                </a:solidFill>
                <a:ea typeface="楷体_GB2312" charset="0"/>
              </a:rPr>
              <a:t>(</a:t>
            </a:r>
            <a:r>
              <a:rPr lang="en-US" altLang="zh-CN" b="1">
                <a:solidFill>
                  <a:srgbClr val="800000"/>
                </a:solidFill>
                <a:ea typeface="楷体_GB2312" charset="0"/>
              </a:rPr>
              <a:t>&amp;</a:t>
            </a:r>
            <a:r>
              <a:rPr lang="en-US" altLang="zh-CN">
                <a:solidFill>
                  <a:srgbClr val="800000"/>
                </a:solidFill>
                <a:ea typeface="楷体_GB2312" charset="0"/>
              </a:rPr>
              <a:t>ch);</a:t>
            </a:r>
          </a:p>
          <a:p>
            <a:pPr eaLnBrk="1" hangingPunct="1">
              <a:lnSpc>
                <a:spcPct val="120000"/>
              </a:lnSpc>
              <a:defRPr/>
            </a:pPr>
            <a:r>
              <a:rPr lang="en-US" altLang="zh-CN" b="1">
                <a:solidFill>
                  <a:srgbClr val="800000"/>
                </a:solidFill>
                <a:ea typeface="楷体_GB2312" charset="0"/>
              </a:rPr>
              <a:t>if</a:t>
            </a:r>
            <a:r>
              <a:rPr lang="en-US" altLang="zh-CN">
                <a:solidFill>
                  <a:srgbClr val="800000"/>
                </a:solidFill>
                <a:ea typeface="楷体_GB2312" charset="0"/>
              </a:rPr>
              <a:t> ( In(ch, </a:t>
            </a:r>
            <a:r>
              <a:rPr lang="zh-CN" altLang="en-US">
                <a:solidFill>
                  <a:srgbClr val="800000"/>
                </a:solidFill>
                <a:ea typeface="楷体_GB2312" charset="0"/>
              </a:rPr>
              <a:t>字母集 </a:t>
            </a:r>
            <a:r>
              <a:rPr lang="en-US" altLang="zh-CN">
                <a:solidFill>
                  <a:srgbClr val="800000"/>
                </a:solidFill>
                <a:ea typeface="楷体_GB2312" charset="0"/>
              </a:rPr>
              <a:t>))   </a:t>
            </a:r>
            <a:r>
              <a:rPr lang="zh-CN" altLang="en-US">
                <a:solidFill>
                  <a:srgbClr val="800000"/>
                </a:solidFill>
                <a:ea typeface="楷体_GB2312" charset="0"/>
              </a:rPr>
              <a:t>建叶子结点</a:t>
            </a:r>
            <a:r>
              <a:rPr lang="en-US" altLang="zh-CN">
                <a:solidFill>
                  <a:srgbClr val="800000"/>
                </a:solidFill>
                <a:ea typeface="楷体_GB2312" charset="0"/>
              </a:rPr>
              <a:t>;</a:t>
            </a:r>
          </a:p>
          <a:p>
            <a:pPr eaLnBrk="1" hangingPunct="1">
              <a:lnSpc>
                <a:spcPct val="120000"/>
              </a:lnSpc>
              <a:defRPr/>
            </a:pPr>
            <a:r>
              <a:rPr lang="en-US" altLang="zh-CN" b="1">
                <a:solidFill>
                  <a:srgbClr val="800000"/>
                </a:solidFill>
                <a:ea typeface="楷体_GB2312" charset="0"/>
              </a:rPr>
              <a:t>else  { </a:t>
            </a:r>
            <a:r>
              <a:rPr lang="zh-CN" altLang="en-US">
                <a:solidFill>
                  <a:srgbClr val="800000"/>
                </a:solidFill>
                <a:ea typeface="楷体_GB2312" charset="0"/>
              </a:rPr>
              <a:t>建根结点</a:t>
            </a:r>
            <a:r>
              <a:rPr lang="en-US" altLang="zh-CN">
                <a:solidFill>
                  <a:srgbClr val="800000"/>
                </a:solidFill>
                <a:ea typeface="楷体_GB2312" charset="0"/>
              </a:rPr>
              <a:t>;</a:t>
            </a:r>
          </a:p>
          <a:p>
            <a:pPr eaLnBrk="1" hangingPunct="1">
              <a:lnSpc>
                <a:spcPct val="120000"/>
              </a:lnSpc>
              <a:defRPr/>
            </a:pPr>
            <a:r>
              <a:rPr lang="en-US" altLang="zh-CN">
                <a:solidFill>
                  <a:srgbClr val="800000"/>
                </a:solidFill>
                <a:ea typeface="楷体_GB2312" charset="0"/>
              </a:rPr>
              <a:t>           </a:t>
            </a:r>
            <a:r>
              <a:rPr lang="zh-CN" altLang="en-US">
                <a:solidFill>
                  <a:srgbClr val="800000"/>
                </a:solidFill>
                <a:ea typeface="楷体_GB2312" charset="0"/>
              </a:rPr>
              <a:t>递归建左子树</a:t>
            </a:r>
            <a:r>
              <a:rPr lang="en-US" altLang="zh-CN">
                <a:solidFill>
                  <a:srgbClr val="800000"/>
                </a:solidFill>
                <a:ea typeface="楷体_GB2312" charset="0"/>
              </a:rPr>
              <a:t>;</a:t>
            </a:r>
          </a:p>
          <a:p>
            <a:pPr eaLnBrk="1" hangingPunct="1">
              <a:lnSpc>
                <a:spcPct val="120000"/>
              </a:lnSpc>
              <a:defRPr/>
            </a:pPr>
            <a:r>
              <a:rPr lang="en-US" altLang="zh-CN">
                <a:solidFill>
                  <a:srgbClr val="800000"/>
                </a:solidFill>
                <a:ea typeface="楷体_GB2312" charset="0"/>
              </a:rPr>
              <a:t>           </a:t>
            </a:r>
            <a:r>
              <a:rPr lang="zh-CN" altLang="en-US">
                <a:solidFill>
                  <a:srgbClr val="800000"/>
                </a:solidFill>
                <a:ea typeface="楷体_GB2312" charset="0"/>
              </a:rPr>
              <a:t>递归建右子树</a:t>
            </a:r>
            <a:r>
              <a:rPr lang="en-US" altLang="zh-CN">
                <a:solidFill>
                  <a:srgbClr val="800000"/>
                </a:solidFill>
                <a:ea typeface="楷体_GB2312" charset="0"/>
              </a:rPr>
              <a:t>;</a:t>
            </a:r>
          </a:p>
          <a:p>
            <a:pPr eaLnBrk="1" hangingPunct="1">
              <a:lnSpc>
                <a:spcPct val="120000"/>
              </a:lnSpc>
              <a:defRPr/>
            </a:pPr>
            <a:r>
              <a:rPr lang="en-US" altLang="zh-CN" b="1">
                <a:solidFill>
                  <a:srgbClr val="800000"/>
                </a:solidFill>
                <a:ea typeface="楷体_GB2312" charset="0"/>
              </a:rPr>
              <a:t>}</a:t>
            </a:r>
          </a:p>
        </p:txBody>
      </p:sp>
      <p:sp>
        <p:nvSpPr>
          <p:cNvPr id="186371" name="Text Box 3"/>
          <p:cNvSpPr txBox="1">
            <a:spLocks noChangeArrowheads="1"/>
          </p:cNvSpPr>
          <p:nvPr/>
        </p:nvSpPr>
        <p:spPr bwMode="auto">
          <a:xfrm>
            <a:off x="827088" y="692150"/>
            <a:ext cx="68770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a:solidFill>
                  <a:srgbClr val="800080"/>
                </a:solidFill>
                <a:ea typeface="楷体_GB2312" charset="0"/>
              </a:rPr>
              <a:t>由先缀表示式建树的算法的基本操作：</a:t>
            </a:r>
          </a:p>
        </p:txBody>
      </p:sp>
      <p:sp>
        <p:nvSpPr>
          <p:cNvPr id="186374" name="AutoShape 6">
            <a:hlinkClick r:id="rId2" action="ppaction://hlinksldjump" highlightClick="1"/>
          </p:cNvPr>
          <p:cNvSpPr>
            <a:spLocks noChangeArrowheads="1"/>
          </p:cNvSpPr>
          <p:nvPr/>
        </p:nvSpPr>
        <p:spPr bwMode="auto">
          <a:xfrm>
            <a:off x="85344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strips(downRight)">
                                      <p:cBhvr>
                                        <p:cTn id="7" dur="500"/>
                                        <p:tgtEl>
                                          <p:spTgt spid="186370"/>
                                        </p:tgtEl>
                                      </p:cBhvr>
                                    </p:animEffect>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186374"/>
                                        </p:tgtEl>
                                        <p:attrNameLst>
                                          <p:attrName>style.visibility</p:attrName>
                                        </p:attrNameLst>
                                      </p:cBhvr>
                                      <p:to>
                                        <p:strVal val="visible"/>
                                      </p:to>
                                    </p:set>
                                    <p:anim calcmode="lin" valueType="num">
                                      <p:cBhvr additive="base">
                                        <p:cTn id="11" dur="500" fill="hold"/>
                                        <p:tgtEl>
                                          <p:spTgt spid="186374"/>
                                        </p:tgtEl>
                                        <p:attrNameLst>
                                          <p:attrName>ppt_x</p:attrName>
                                        </p:attrNameLst>
                                      </p:cBhvr>
                                      <p:tavLst>
                                        <p:tav tm="0">
                                          <p:val>
                                            <p:strVal val="1+#ppt_w/2"/>
                                          </p:val>
                                        </p:tav>
                                        <p:tav tm="100000">
                                          <p:val>
                                            <p:strVal val="#ppt_x"/>
                                          </p:val>
                                        </p:tav>
                                      </p:tavLst>
                                    </p:anim>
                                    <p:anim calcmode="lin" valueType="num">
                                      <p:cBhvr additive="base">
                                        <p:cTn id="12" dur="500" fill="hold"/>
                                        <p:tgtEl>
                                          <p:spTgt spid="186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P spid="18637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5" name="Rectangle 1027"/>
          <p:cNvSpPr>
            <a:spLocks noChangeArrowheads="1"/>
          </p:cNvSpPr>
          <p:nvPr/>
        </p:nvSpPr>
        <p:spPr bwMode="auto">
          <a:xfrm>
            <a:off x="438150" y="1012825"/>
            <a:ext cx="84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800000"/>
                </a:solidFill>
                <a:ea typeface="楷体_GB2312" charset="0"/>
              </a:rPr>
              <a:t>a+b</a:t>
            </a:r>
            <a:endParaRPr lang="en-US" altLang="zh-CN" sz="3200" b="1">
              <a:solidFill>
                <a:srgbClr val="000066"/>
              </a:solidFill>
              <a:latin typeface="楷体_GB2312" charset="0"/>
              <a:ea typeface="楷体_GB2312" charset="0"/>
            </a:endParaRPr>
          </a:p>
        </p:txBody>
      </p:sp>
      <p:sp>
        <p:nvSpPr>
          <p:cNvPr id="187396" name="Rectangle 1028"/>
          <p:cNvSpPr>
            <a:spLocks noChangeArrowheads="1"/>
          </p:cNvSpPr>
          <p:nvPr/>
        </p:nvSpPr>
        <p:spPr bwMode="auto">
          <a:xfrm>
            <a:off x="2897188" y="3336925"/>
            <a:ext cx="3114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200" b="1">
                <a:solidFill>
                  <a:srgbClr val="000066"/>
                </a:solidFill>
                <a:ea typeface="楷体_GB2312" charset="0"/>
              </a:rPr>
              <a:t>(a+b)</a:t>
            </a:r>
            <a:r>
              <a:rPr lang="en-US" altLang="zh-CN" sz="3200" b="1">
                <a:solidFill>
                  <a:srgbClr val="000066"/>
                </a:solidFill>
                <a:latin typeface="楷体_GB2312" charset="0"/>
                <a:ea typeface="楷体_GB2312" charset="0"/>
              </a:rPr>
              <a:t>×</a:t>
            </a:r>
            <a:r>
              <a:rPr lang="en-US" altLang="zh-CN" sz="3200" b="1">
                <a:solidFill>
                  <a:srgbClr val="000066"/>
                </a:solidFill>
                <a:ea typeface="楷体_GB2312" charset="0"/>
              </a:rPr>
              <a:t>c –</a:t>
            </a:r>
            <a:r>
              <a:rPr lang="en-US" altLang="zh-CN" sz="3200" b="1">
                <a:solidFill>
                  <a:srgbClr val="000066"/>
                </a:solidFill>
                <a:latin typeface="楷体_GB2312" charset="0"/>
                <a:ea typeface="楷体_GB2312" charset="0"/>
              </a:rPr>
              <a:t> d/e</a:t>
            </a:r>
          </a:p>
        </p:txBody>
      </p:sp>
      <p:sp>
        <p:nvSpPr>
          <p:cNvPr id="187397" name="Rectangle 1029"/>
          <p:cNvSpPr>
            <a:spLocks noChangeArrowheads="1"/>
          </p:cNvSpPr>
          <p:nvPr/>
        </p:nvSpPr>
        <p:spPr bwMode="auto">
          <a:xfrm>
            <a:off x="228600" y="3451225"/>
            <a:ext cx="1535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0066"/>
                </a:solidFill>
                <a:ea typeface="楷体_GB2312" charset="0"/>
              </a:rPr>
              <a:t>a+b</a:t>
            </a:r>
            <a:r>
              <a:rPr lang="en-US" altLang="zh-CN" sz="3200" b="1">
                <a:solidFill>
                  <a:srgbClr val="000066"/>
                </a:solidFill>
                <a:latin typeface="楷体_GB2312" charset="0"/>
                <a:ea typeface="楷体_GB2312" charset="0"/>
              </a:rPr>
              <a:t>×</a:t>
            </a:r>
            <a:r>
              <a:rPr lang="en-US" altLang="zh-CN" sz="3200" b="1">
                <a:solidFill>
                  <a:srgbClr val="000066"/>
                </a:solidFill>
                <a:ea typeface="楷体_GB2312" charset="0"/>
              </a:rPr>
              <a:t>c </a:t>
            </a:r>
            <a:endParaRPr lang="en-US" altLang="zh-CN" sz="3200" b="1">
              <a:solidFill>
                <a:srgbClr val="000066"/>
              </a:solidFill>
              <a:latin typeface="楷体_GB2312" charset="0"/>
              <a:ea typeface="楷体_GB2312" charset="0"/>
            </a:endParaRPr>
          </a:p>
        </p:txBody>
      </p:sp>
      <p:sp>
        <p:nvSpPr>
          <p:cNvPr id="187398" name="Rectangle 1030"/>
          <p:cNvSpPr>
            <a:spLocks noChangeArrowheads="1"/>
          </p:cNvSpPr>
          <p:nvPr/>
        </p:nvSpPr>
        <p:spPr bwMode="auto">
          <a:xfrm>
            <a:off x="539750" y="374650"/>
            <a:ext cx="458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0066"/>
                </a:solidFill>
                <a:ea typeface="楷体_GB2312" charset="0"/>
              </a:rPr>
              <a:t>分析表达式和二叉树的关系</a:t>
            </a:r>
            <a:r>
              <a:rPr lang="en-US" altLang="zh-CN" b="1">
                <a:solidFill>
                  <a:srgbClr val="000066"/>
                </a:solidFill>
                <a:ea typeface="楷体_GB2312" charset="0"/>
              </a:rPr>
              <a:t>:</a:t>
            </a:r>
            <a:endParaRPr lang="en-US" altLang="zh-CN" b="1">
              <a:solidFill>
                <a:srgbClr val="000066"/>
              </a:solidFill>
              <a:latin typeface="楷体_GB2312" charset="0"/>
              <a:ea typeface="楷体_GB2312" charset="0"/>
            </a:endParaRPr>
          </a:p>
        </p:txBody>
      </p:sp>
      <p:sp>
        <p:nvSpPr>
          <p:cNvPr id="187399" name="Oval 1031"/>
          <p:cNvSpPr>
            <a:spLocks noChangeArrowheads="1"/>
          </p:cNvSpPr>
          <p:nvPr/>
        </p:nvSpPr>
        <p:spPr bwMode="auto">
          <a:xfrm>
            <a:off x="533400" y="25146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00"/>
                </a:solidFill>
              </a:rPr>
              <a:t>a</a:t>
            </a:r>
            <a:endParaRPr lang="en-US" altLang="zh-CN" sz="2400"/>
          </a:p>
        </p:txBody>
      </p:sp>
      <p:sp>
        <p:nvSpPr>
          <p:cNvPr id="187400" name="Oval 1032"/>
          <p:cNvSpPr>
            <a:spLocks noChangeArrowheads="1"/>
          </p:cNvSpPr>
          <p:nvPr/>
        </p:nvSpPr>
        <p:spPr bwMode="auto">
          <a:xfrm>
            <a:off x="1752600" y="25146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b</a:t>
            </a:r>
            <a:endParaRPr lang="en-US" altLang="zh-CN" sz="2400"/>
          </a:p>
        </p:txBody>
      </p:sp>
      <p:sp>
        <p:nvSpPr>
          <p:cNvPr id="187401" name="Oval 1033"/>
          <p:cNvSpPr>
            <a:spLocks noChangeArrowheads="1"/>
          </p:cNvSpPr>
          <p:nvPr/>
        </p:nvSpPr>
        <p:spPr bwMode="auto">
          <a:xfrm>
            <a:off x="1143000" y="17526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7402" name="Line 1034"/>
          <p:cNvSpPr>
            <a:spLocks noChangeShapeType="1"/>
          </p:cNvSpPr>
          <p:nvPr/>
        </p:nvSpPr>
        <p:spPr bwMode="auto">
          <a:xfrm flipH="1">
            <a:off x="800100" y="1981200"/>
            <a:ext cx="342900" cy="549275"/>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03" name="Line 1035"/>
          <p:cNvSpPr>
            <a:spLocks noChangeShapeType="1"/>
          </p:cNvSpPr>
          <p:nvPr/>
        </p:nvSpPr>
        <p:spPr bwMode="auto">
          <a:xfrm>
            <a:off x="1600200" y="1905000"/>
            <a:ext cx="342900" cy="593725"/>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04" name="Oval 1036"/>
          <p:cNvSpPr>
            <a:spLocks noChangeArrowheads="1"/>
          </p:cNvSpPr>
          <p:nvPr/>
        </p:nvSpPr>
        <p:spPr bwMode="auto">
          <a:xfrm>
            <a:off x="381000" y="5181600"/>
            <a:ext cx="5334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00"/>
                </a:solidFill>
              </a:rPr>
              <a:t>a</a:t>
            </a:r>
            <a:endParaRPr lang="en-US" altLang="zh-CN" sz="2400"/>
          </a:p>
        </p:txBody>
      </p:sp>
      <p:sp>
        <p:nvSpPr>
          <p:cNvPr id="187405" name="Oval 1037"/>
          <p:cNvSpPr>
            <a:spLocks noChangeArrowheads="1"/>
          </p:cNvSpPr>
          <p:nvPr/>
        </p:nvSpPr>
        <p:spPr bwMode="auto">
          <a:xfrm>
            <a:off x="1066800" y="5943600"/>
            <a:ext cx="5334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b</a:t>
            </a:r>
            <a:endParaRPr lang="en-US" altLang="zh-CN" sz="2400"/>
          </a:p>
        </p:txBody>
      </p:sp>
      <p:sp>
        <p:nvSpPr>
          <p:cNvPr id="187406" name="Oval 1038"/>
          <p:cNvSpPr>
            <a:spLocks noChangeArrowheads="1"/>
          </p:cNvSpPr>
          <p:nvPr/>
        </p:nvSpPr>
        <p:spPr bwMode="auto">
          <a:xfrm>
            <a:off x="2438400" y="5943600"/>
            <a:ext cx="5334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c</a:t>
            </a:r>
            <a:endParaRPr lang="en-US" altLang="zh-CN" sz="2400"/>
          </a:p>
        </p:txBody>
      </p:sp>
      <p:sp>
        <p:nvSpPr>
          <p:cNvPr id="187407" name="Oval 1039"/>
          <p:cNvSpPr>
            <a:spLocks noChangeArrowheads="1"/>
          </p:cNvSpPr>
          <p:nvPr/>
        </p:nvSpPr>
        <p:spPr bwMode="auto">
          <a:xfrm>
            <a:off x="1752600" y="5257800"/>
            <a:ext cx="5334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0066"/>
                </a:solidFill>
                <a:latin typeface="楷体_GB2312" charset="0"/>
                <a:ea typeface="楷体_GB2312" charset="0"/>
              </a:rPr>
              <a:t>×</a:t>
            </a:r>
          </a:p>
        </p:txBody>
      </p:sp>
      <p:sp>
        <p:nvSpPr>
          <p:cNvPr id="187408" name="Oval 1040"/>
          <p:cNvSpPr>
            <a:spLocks noChangeArrowheads="1"/>
          </p:cNvSpPr>
          <p:nvPr/>
        </p:nvSpPr>
        <p:spPr bwMode="auto">
          <a:xfrm>
            <a:off x="1066800" y="4419600"/>
            <a:ext cx="5334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7409" name="Line 1041"/>
          <p:cNvSpPr>
            <a:spLocks noChangeShapeType="1"/>
          </p:cNvSpPr>
          <p:nvPr/>
        </p:nvSpPr>
        <p:spPr bwMode="auto">
          <a:xfrm flipH="1">
            <a:off x="1371600" y="5486400"/>
            <a:ext cx="381000" cy="457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10" name="Line 1042"/>
          <p:cNvSpPr>
            <a:spLocks noChangeShapeType="1"/>
          </p:cNvSpPr>
          <p:nvPr/>
        </p:nvSpPr>
        <p:spPr bwMode="auto">
          <a:xfrm flipH="1">
            <a:off x="685800" y="4648200"/>
            <a:ext cx="400050" cy="549275"/>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11" name="Line 1043"/>
          <p:cNvSpPr>
            <a:spLocks noChangeShapeType="1"/>
          </p:cNvSpPr>
          <p:nvPr/>
        </p:nvSpPr>
        <p:spPr bwMode="auto">
          <a:xfrm>
            <a:off x="1600200" y="4648200"/>
            <a:ext cx="400050" cy="593725"/>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12" name="Line 1044"/>
          <p:cNvSpPr>
            <a:spLocks noChangeShapeType="1"/>
          </p:cNvSpPr>
          <p:nvPr/>
        </p:nvSpPr>
        <p:spPr bwMode="auto">
          <a:xfrm>
            <a:off x="2286000" y="5486400"/>
            <a:ext cx="381000" cy="457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13" name="Oval 1045"/>
          <p:cNvSpPr>
            <a:spLocks noChangeArrowheads="1"/>
          </p:cNvSpPr>
          <p:nvPr/>
        </p:nvSpPr>
        <p:spPr bwMode="auto">
          <a:xfrm>
            <a:off x="5580063" y="25146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00"/>
                </a:solidFill>
              </a:rPr>
              <a:t>a</a:t>
            </a:r>
            <a:endParaRPr lang="en-US" altLang="zh-CN" sz="2400"/>
          </a:p>
        </p:txBody>
      </p:sp>
      <p:sp>
        <p:nvSpPr>
          <p:cNvPr id="187414" name="Oval 1046"/>
          <p:cNvSpPr>
            <a:spLocks noChangeArrowheads="1"/>
          </p:cNvSpPr>
          <p:nvPr/>
        </p:nvSpPr>
        <p:spPr bwMode="auto">
          <a:xfrm>
            <a:off x="6799263" y="2590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b</a:t>
            </a:r>
            <a:endParaRPr lang="en-US" altLang="zh-CN" sz="2400"/>
          </a:p>
        </p:txBody>
      </p:sp>
      <p:sp>
        <p:nvSpPr>
          <p:cNvPr id="187415" name="Oval 1047"/>
          <p:cNvSpPr>
            <a:spLocks noChangeArrowheads="1"/>
          </p:cNvSpPr>
          <p:nvPr/>
        </p:nvSpPr>
        <p:spPr bwMode="auto">
          <a:xfrm>
            <a:off x="7866063" y="17526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c</a:t>
            </a:r>
            <a:endParaRPr lang="en-US" altLang="zh-CN" sz="2400"/>
          </a:p>
        </p:txBody>
      </p:sp>
      <p:sp>
        <p:nvSpPr>
          <p:cNvPr id="187416" name="Oval 1048"/>
          <p:cNvSpPr>
            <a:spLocks noChangeArrowheads="1"/>
          </p:cNvSpPr>
          <p:nvPr/>
        </p:nvSpPr>
        <p:spPr bwMode="auto">
          <a:xfrm>
            <a:off x="7104063" y="1066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0066"/>
                </a:solidFill>
                <a:latin typeface="楷体_GB2312" charset="0"/>
                <a:ea typeface="楷体_GB2312" charset="0"/>
              </a:rPr>
              <a:t>×</a:t>
            </a:r>
          </a:p>
        </p:txBody>
      </p:sp>
      <p:sp>
        <p:nvSpPr>
          <p:cNvPr id="187417" name="Oval 1049"/>
          <p:cNvSpPr>
            <a:spLocks noChangeArrowheads="1"/>
          </p:cNvSpPr>
          <p:nvPr/>
        </p:nvSpPr>
        <p:spPr bwMode="auto">
          <a:xfrm>
            <a:off x="6189663" y="17526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7418" name="Line 1050"/>
          <p:cNvSpPr>
            <a:spLocks noChangeShapeType="1"/>
          </p:cNvSpPr>
          <p:nvPr/>
        </p:nvSpPr>
        <p:spPr bwMode="auto">
          <a:xfrm flipH="1">
            <a:off x="6418263" y="1295400"/>
            <a:ext cx="685800" cy="457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19" name="Line 1051"/>
          <p:cNvSpPr>
            <a:spLocks noChangeShapeType="1"/>
          </p:cNvSpPr>
          <p:nvPr/>
        </p:nvSpPr>
        <p:spPr bwMode="auto">
          <a:xfrm flipH="1">
            <a:off x="5808663" y="1981200"/>
            <a:ext cx="342900" cy="547688"/>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20" name="Line 1052"/>
          <p:cNvSpPr>
            <a:spLocks noChangeShapeType="1"/>
          </p:cNvSpPr>
          <p:nvPr/>
        </p:nvSpPr>
        <p:spPr bwMode="auto">
          <a:xfrm>
            <a:off x="6646863" y="1981200"/>
            <a:ext cx="342900" cy="595313"/>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21" name="Line 1053"/>
          <p:cNvSpPr>
            <a:spLocks noChangeShapeType="1"/>
          </p:cNvSpPr>
          <p:nvPr/>
        </p:nvSpPr>
        <p:spPr bwMode="auto">
          <a:xfrm>
            <a:off x="7561263" y="1295400"/>
            <a:ext cx="533400" cy="457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22" name="Rectangle 1054"/>
          <p:cNvSpPr>
            <a:spLocks noChangeArrowheads="1"/>
          </p:cNvSpPr>
          <p:nvPr/>
        </p:nvSpPr>
        <p:spPr bwMode="auto">
          <a:xfrm>
            <a:off x="4427538" y="1049338"/>
            <a:ext cx="2058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3200" b="1">
                <a:solidFill>
                  <a:srgbClr val="000066"/>
                </a:solidFill>
                <a:ea typeface="楷体_GB2312" charset="0"/>
              </a:rPr>
              <a:t>(a+b)</a:t>
            </a:r>
            <a:r>
              <a:rPr lang="en-US" altLang="zh-CN" sz="3200" b="1">
                <a:solidFill>
                  <a:srgbClr val="000066"/>
                </a:solidFill>
                <a:latin typeface="楷体_GB2312" charset="0"/>
                <a:ea typeface="楷体_GB2312" charset="0"/>
              </a:rPr>
              <a:t>×</a:t>
            </a:r>
            <a:r>
              <a:rPr lang="en-US" altLang="zh-CN" sz="3200" b="1">
                <a:solidFill>
                  <a:srgbClr val="000066"/>
                </a:solidFill>
                <a:ea typeface="楷体_GB2312" charset="0"/>
              </a:rPr>
              <a:t>c</a:t>
            </a:r>
          </a:p>
        </p:txBody>
      </p:sp>
      <p:sp>
        <p:nvSpPr>
          <p:cNvPr id="187423" name="Oval 1055"/>
          <p:cNvSpPr>
            <a:spLocks noChangeArrowheads="1"/>
          </p:cNvSpPr>
          <p:nvPr/>
        </p:nvSpPr>
        <p:spPr bwMode="auto">
          <a:xfrm>
            <a:off x="3810000" y="6019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00"/>
                </a:solidFill>
              </a:rPr>
              <a:t>a</a:t>
            </a:r>
            <a:endParaRPr lang="en-US" altLang="zh-CN" sz="2400"/>
          </a:p>
        </p:txBody>
      </p:sp>
      <p:sp>
        <p:nvSpPr>
          <p:cNvPr id="187424" name="Oval 1056"/>
          <p:cNvSpPr>
            <a:spLocks noChangeArrowheads="1"/>
          </p:cNvSpPr>
          <p:nvPr/>
        </p:nvSpPr>
        <p:spPr bwMode="auto">
          <a:xfrm>
            <a:off x="4876800" y="6019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b</a:t>
            </a:r>
            <a:endParaRPr lang="en-US" altLang="zh-CN" sz="2400"/>
          </a:p>
        </p:txBody>
      </p:sp>
      <p:sp>
        <p:nvSpPr>
          <p:cNvPr id="187425" name="Oval 1057"/>
          <p:cNvSpPr>
            <a:spLocks noChangeArrowheads="1"/>
          </p:cNvSpPr>
          <p:nvPr/>
        </p:nvSpPr>
        <p:spPr bwMode="auto">
          <a:xfrm>
            <a:off x="6400800" y="5257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c</a:t>
            </a:r>
            <a:endParaRPr lang="en-US" altLang="zh-CN" sz="2400"/>
          </a:p>
        </p:txBody>
      </p:sp>
      <p:sp>
        <p:nvSpPr>
          <p:cNvPr id="187426" name="Oval 1058"/>
          <p:cNvSpPr>
            <a:spLocks noChangeArrowheads="1"/>
          </p:cNvSpPr>
          <p:nvPr/>
        </p:nvSpPr>
        <p:spPr bwMode="auto">
          <a:xfrm>
            <a:off x="7162800" y="5257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d</a:t>
            </a:r>
            <a:endParaRPr lang="en-US" altLang="zh-CN" sz="2400"/>
          </a:p>
        </p:txBody>
      </p:sp>
      <p:sp>
        <p:nvSpPr>
          <p:cNvPr id="187427" name="Oval 1059"/>
          <p:cNvSpPr>
            <a:spLocks noChangeArrowheads="1"/>
          </p:cNvSpPr>
          <p:nvPr/>
        </p:nvSpPr>
        <p:spPr bwMode="auto">
          <a:xfrm>
            <a:off x="8458200" y="5257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3300"/>
                </a:solidFill>
              </a:rPr>
              <a:t>e</a:t>
            </a:r>
            <a:endParaRPr lang="en-US" altLang="zh-CN" sz="2400"/>
          </a:p>
        </p:txBody>
      </p:sp>
      <p:sp>
        <p:nvSpPr>
          <p:cNvPr id="187428" name="Oval 1060"/>
          <p:cNvSpPr>
            <a:spLocks noChangeArrowheads="1"/>
          </p:cNvSpPr>
          <p:nvPr/>
        </p:nvSpPr>
        <p:spPr bwMode="auto">
          <a:xfrm>
            <a:off x="6629400" y="3733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0066"/>
                </a:solidFill>
                <a:latin typeface="楷体_GB2312" charset="0"/>
                <a:ea typeface="楷体_GB2312" charset="0"/>
              </a:rPr>
              <a:t>-</a:t>
            </a:r>
            <a:endParaRPr lang="en-US" altLang="zh-CN" sz="4400" b="1">
              <a:solidFill>
                <a:srgbClr val="333399"/>
              </a:solidFill>
            </a:endParaRPr>
          </a:p>
        </p:txBody>
      </p:sp>
      <p:sp>
        <p:nvSpPr>
          <p:cNvPr id="187429" name="Oval 1061"/>
          <p:cNvSpPr>
            <a:spLocks noChangeArrowheads="1"/>
          </p:cNvSpPr>
          <p:nvPr/>
        </p:nvSpPr>
        <p:spPr bwMode="auto">
          <a:xfrm>
            <a:off x="5486400" y="4495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0066"/>
                </a:solidFill>
                <a:latin typeface="楷体_GB2312" charset="0"/>
                <a:ea typeface="楷体_GB2312" charset="0"/>
              </a:rPr>
              <a:t>×</a:t>
            </a:r>
          </a:p>
        </p:txBody>
      </p:sp>
      <p:sp>
        <p:nvSpPr>
          <p:cNvPr id="187430" name="Oval 1062"/>
          <p:cNvSpPr>
            <a:spLocks noChangeArrowheads="1"/>
          </p:cNvSpPr>
          <p:nvPr/>
        </p:nvSpPr>
        <p:spPr bwMode="auto">
          <a:xfrm>
            <a:off x="4343400" y="5257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7431" name="Oval 1063"/>
          <p:cNvSpPr>
            <a:spLocks noChangeArrowheads="1"/>
          </p:cNvSpPr>
          <p:nvPr/>
        </p:nvSpPr>
        <p:spPr bwMode="auto">
          <a:xfrm>
            <a:off x="7772400" y="4495800"/>
            <a:ext cx="457200" cy="4572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400" b="1">
                <a:solidFill>
                  <a:srgbClr val="333399"/>
                </a:solidFill>
              </a:rPr>
              <a:t>/</a:t>
            </a:r>
            <a:endParaRPr lang="en-US" altLang="zh-CN" sz="2400"/>
          </a:p>
        </p:txBody>
      </p:sp>
      <p:sp>
        <p:nvSpPr>
          <p:cNvPr id="187432" name="Line 1064"/>
          <p:cNvSpPr>
            <a:spLocks noChangeShapeType="1"/>
          </p:cNvSpPr>
          <p:nvPr/>
        </p:nvSpPr>
        <p:spPr bwMode="auto">
          <a:xfrm flipH="1">
            <a:off x="5715000" y="3962400"/>
            <a:ext cx="89535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33" name="Line 1065"/>
          <p:cNvSpPr>
            <a:spLocks noChangeShapeType="1"/>
          </p:cNvSpPr>
          <p:nvPr/>
        </p:nvSpPr>
        <p:spPr bwMode="auto">
          <a:xfrm>
            <a:off x="7086600" y="3962400"/>
            <a:ext cx="91440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34" name="Line 1066"/>
          <p:cNvSpPr>
            <a:spLocks noChangeShapeType="1"/>
          </p:cNvSpPr>
          <p:nvPr/>
        </p:nvSpPr>
        <p:spPr bwMode="auto">
          <a:xfrm flipH="1">
            <a:off x="4572000" y="4724400"/>
            <a:ext cx="91440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37" name="Line 1069"/>
          <p:cNvSpPr>
            <a:spLocks noChangeShapeType="1"/>
          </p:cNvSpPr>
          <p:nvPr/>
        </p:nvSpPr>
        <p:spPr bwMode="auto">
          <a:xfrm>
            <a:off x="5943600" y="4724400"/>
            <a:ext cx="68580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38" name="Line 1070"/>
          <p:cNvSpPr>
            <a:spLocks noChangeShapeType="1"/>
          </p:cNvSpPr>
          <p:nvPr/>
        </p:nvSpPr>
        <p:spPr bwMode="auto">
          <a:xfrm flipH="1">
            <a:off x="7391400" y="4724400"/>
            <a:ext cx="38100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39" name="Line 1071"/>
          <p:cNvSpPr>
            <a:spLocks noChangeShapeType="1"/>
          </p:cNvSpPr>
          <p:nvPr/>
        </p:nvSpPr>
        <p:spPr bwMode="auto">
          <a:xfrm>
            <a:off x="8229600" y="4724400"/>
            <a:ext cx="45720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40" name="Line 1072"/>
          <p:cNvSpPr>
            <a:spLocks noChangeShapeType="1"/>
          </p:cNvSpPr>
          <p:nvPr/>
        </p:nvSpPr>
        <p:spPr bwMode="auto">
          <a:xfrm flipH="1">
            <a:off x="4038600" y="5486400"/>
            <a:ext cx="3048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41" name="Line 1073"/>
          <p:cNvSpPr>
            <a:spLocks noChangeShapeType="1"/>
          </p:cNvSpPr>
          <p:nvPr/>
        </p:nvSpPr>
        <p:spPr bwMode="auto">
          <a:xfrm>
            <a:off x="4800600" y="5486400"/>
            <a:ext cx="3048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42" name="Line 1074"/>
          <p:cNvSpPr>
            <a:spLocks noChangeShapeType="1"/>
          </p:cNvSpPr>
          <p:nvPr/>
        </p:nvSpPr>
        <p:spPr bwMode="auto">
          <a:xfrm flipH="1">
            <a:off x="1371600" y="1371600"/>
            <a:ext cx="381000" cy="381000"/>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43" name="Line 1075"/>
          <p:cNvSpPr>
            <a:spLocks noChangeShapeType="1"/>
          </p:cNvSpPr>
          <p:nvPr/>
        </p:nvSpPr>
        <p:spPr bwMode="auto">
          <a:xfrm flipH="1">
            <a:off x="1371600" y="3962400"/>
            <a:ext cx="838200" cy="457200"/>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44" name="Line 1076"/>
          <p:cNvSpPr>
            <a:spLocks noChangeShapeType="1"/>
          </p:cNvSpPr>
          <p:nvPr/>
        </p:nvSpPr>
        <p:spPr bwMode="auto">
          <a:xfrm flipH="1">
            <a:off x="7332663" y="381000"/>
            <a:ext cx="457200" cy="685800"/>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445" name="Line 1077"/>
          <p:cNvSpPr>
            <a:spLocks noChangeShapeType="1"/>
          </p:cNvSpPr>
          <p:nvPr/>
        </p:nvSpPr>
        <p:spPr bwMode="auto">
          <a:xfrm flipH="1">
            <a:off x="6897688" y="3352800"/>
            <a:ext cx="914400" cy="381000"/>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 calcmode="lin" valueType="num">
                                      <p:cBhvr additive="base">
                                        <p:cTn id="7" dur="500" fill="hold"/>
                                        <p:tgtEl>
                                          <p:spTgt spid="187395"/>
                                        </p:tgtEl>
                                        <p:attrNameLst>
                                          <p:attrName>ppt_x</p:attrName>
                                        </p:attrNameLst>
                                      </p:cBhvr>
                                      <p:tavLst>
                                        <p:tav tm="0">
                                          <p:val>
                                            <p:strVal val="0-#ppt_w/2"/>
                                          </p:val>
                                        </p:tav>
                                        <p:tav tm="100000">
                                          <p:val>
                                            <p:strVal val="#ppt_x"/>
                                          </p:val>
                                        </p:tav>
                                      </p:tavLst>
                                    </p:anim>
                                    <p:anim calcmode="lin" valueType="num">
                                      <p:cBhvr additive="base">
                                        <p:cTn id="8" dur="500" fill="hold"/>
                                        <p:tgtEl>
                                          <p:spTgt spid="187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187402"/>
                                        </p:tgtEl>
                                        <p:attrNameLst>
                                          <p:attrName>style.visibility</p:attrName>
                                        </p:attrNameLst>
                                      </p:cBhvr>
                                      <p:to>
                                        <p:strVal val="visible"/>
                                      </p:to>
                                    </p:set>
                                    <p:anim calcmode="lin" valueType="num">
                                      <p:cBhvr>
                                        <p:cTn id="13" dur="500" fill="hold"/>
                                        <p:tgtEl>
                                          <p:spTgt spid="187402"/>
                                        </p:tgtEl>
                                        <p:attrNameLst>
                                          <p:attrName>ppt_x</p:attrName>
                                        </p:attrNameLst>
                                      </p:cBhvr>
                                      <p:tavLst>
                                        <p:tav tm="0">
                                          <p:val>
                                            <p:strVal val="#ppt_x"/>
                                          </p:val>
                                        </p:tav>
                                        <p:tav tm="100000">
                                          <p:val>
                                            <p:strVal val="#ppt_x"/>
                                          </p:val>
                                        </p:tav>
                                      </p:tavLst>
                                    </p:anim>
                                    <p:anim calcmode="lin" valueType="num">
                                      <p:cBhvr>
                                        <p:cTn id="14" dur="500" fill="hold"/>
                                        <p:tgtEl>
                                          <p:spTgt spid="187402"/>
                                        </p:tgtEl>
                                        <p:attrNameLst>
                                          <p:attrName>ppt_y</p:attrName>
                                        </p:attrNameLst>
                                      </p:cBhvr>
                                      <p:tavLst>
                                        <p:tav tm="0">
                                          <p:val>
                                            <p:strVal val="#ppt_y-#ppt_h/2"/>
                                          </p:val>
                                        </p:tav>
                                        <p:tav tm="100000">
                                          <p:val>
                                            <p:strVal val="#ppt_y"/>
                                          </p:val>
                                        </p:tav>
                                      </p:tavLst>
                                    </p:anim>
                                    <p:anim calcmode="lin" valueType="num">
                                      <p:cBhvr>
                                        <p:cTn id="15" dur="500" fill="hold"/>
                                        <p:tgtEl>
                                          <p:spTgt spid="187402"/>
                                        </p:tgtEl>
                                        <p:attrNameLst>
                                          <p:attrName>ppt_w</p:attrName>
                                        </p:attrNameLst>
                                      </p:cBhvr>
                                      <p:tavLst>
                                        <p:tav tm="0">
                                          <p:val>
                                            <p:strVal val="#ppt_w"/>
                                          </p:val>
                                        </p:tav>
                                        <p:tav tm="100000">
                                          <p:val>
                                            <p:strVal val="#ppt_w"/>
                                          </p:val>
                                        </p:tav>
                                      </p:tavLst>
                                    </p:anim>
                                    <p:anim calcmode="lin" valueType="num">
                                      <p:cBhvr>
                                        <p:cTn id="16" dur="500" fill="hold"/>
                                        <p:tgtEl>
                                          <p:spTgt spid="187402"/>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17" presetClass="entr" presetSubtype="1" fill="hold" grpId="0" nodeType="afterEffect">
                                  <p:stCondLst>
                                    <p:cond delay="0"/>
                                  </p:stCondLst>
                                  <p:childTnLst>
                                    <p:set>
                                      <p:cBhvr>
                                        <p:cTn id="19" dur="1" fill="hold">
                                          <p:stCondLst>
                                            <p:cond delay="0"/>
                                          </p:stCondLst>
                                        </p:cTn>
                                        <p:tgtEl>
                                          <p:spTgt spid="187399"/>
                                        </p:tgtEl>
                                        <p:attrNameLst>
                                          <p:attrName>style.visibility</p:attrName>
                                        </p:attrNameLst>
                                      </p:cBhvr>
                                      <p:to>
                                        <p:strVal val="visible"/>
                                      </p:to>
                                    </p:set>
                                    <p:anim calcmode="lin" valueType="num">
                                      <p:cBhvr>
                                        <p:cTn id="20" dur="500" fill="hold"/>
                                        <p:tgtEl>
                                          <p:spTgt spid="187399"/>
                                        </p:tgtEl>
                                        <p:attrNameLst>
                                          <p:attrName>ppt_x</p:attrName>
                                        </p:attrNameLst>
                                      </p:cBhvr>
                                      <p:tavLst>
                                        <p:tav tm="0">
                                          <p:val>
                                            <p:strVal val="#ppt_x"/>
                                          </p:val>
                                        </p:tav>
                                        <p:tav tm="100000">
                                          <p:val>
                                            <p:strVal val="#ppt_x"/>
                                          </p:val>
                                        </p:tav>
                                      </p:tavLst>
                                    </p:anim>
                                    <p:anim calcmode="lin" valueType="num">
                                      <p:cBhvr>
                                        <p:cTn id="21" dur="500" fill="hold"/>
                                        <p:tgtEl>
                                          <p:spTgt spid="187399"/>
                                        </p:tgtEl>
                                        <p:attrNameLst>
                                          <p:attrName>ppt_y</p:attrName>
                                        </p:attrNameLst>
                                      </p:cBhvr>
                                      <p:tavLst>
                                        <p:tav tm="0">
                                          <p:val>
                                            <p:strVal val="#ppt_y-#ppt_h/2"/>
                                          </p:val>
                                        </p:tav>
                                        <p:tav tm="100000">
                                          <p:val>
                                            <p:strVal val="#ppt_y"/>
                                          </p:val>
                                        </p:tav>
                                      </p:tavLst>
                                    </p:anim>
                                    <p:anim calcmode="lin" valueType="num">
                                      <p:cBhvr>
                                        <p:cTn id="22" dur="500" fill="hold"/>
                                        <p:tgtEl>
                                          <p:spTgt spid="187399"/>
                                        </p:tgtEl>
                                        <p:attrNameLst>
                                          <p:attrName>ppt_w</p:attrName>
                                        </p:attrNameLst>
                                      </p:cBhvr>
                                      <p:tavLst>
                                        <p:tav tm="0">
                                          <p:val>
                                            <p:strVal val="#ppt_w"/>
                                          </p:val>
                                        </p:tav>
                                        <p:tav tm="100000">
                                          <p:val>
                                            <p:strVal val="#ppt_w"/>
                                          </p:val>
                                        </p:tav>
                                      </p:tavLst>
                                    </p:anim>
                                    <p:anim calcmode="lin" valueType="num">
                                      <p:cBhvr>
                                        <p:cTn id="23" dur="500" fill="hold"/>
                                        <p:tgtEl>
                                          <p:spTgt spid="187399"/>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187403"/>
                                        </p:tgtEl>
                                        <p:attrNameLst>
                                          <p:attrName>style.visibility</p:attrName>
                                        </p:attrNameLst>
                                      </p:cBhvr>
                                      <p:to>
                                        <p:strVal val="visible"/>
                                      </p:to>
                                    </p:set>
                                    <p:anim calcmode="lin" valueType="num">
                                      <p:cBhvr>
                                        <p:cTn id="28" dur="500" fill="hold"/>
                                        <p:tgtEl>
                                          <p:spTgt spid="187403"/>
                                        </p:tgtEl>
                                        <p:attrNameLst>
                                          <p:attrName>ppt_x</p:attrName>
                                        </p:attrNameLst>
                                      </p:cBhvr>
                                      <p:tavLst>
                                        <p:tav tm="0">
                                          <p:val>
                                            <p:strVal val="#ppt_x"/>
                                          </p:val>
                                        </p:tav>
                                        <p:tav tm="100000">
                                          <p:val>
                                            <p:strVal val="#ppt_x"/>
                                          </p:val>
                                        </p:tav>
                                      </p:tavLst>
                                    </p:anim>
                                    <p:anim calcmode="lin" valueType="num">
                                      <p:cBhvr>
                                        <p:cTn id="29" dur="500" fill="hold"/>
                                        <p:tgtEl>
                                          <p:spTgt spid="187403"/>
                                        </p:tgtEl>
                                        <p:attrNameLst>
                                          <p:attrName>ppt_y</p:attrName>
                                        </p:attrNameLst>
                                      </p:cBhvr>
                                      <p:tavLst>
                                        <p:tav tm="0">
                                          <p:val>
                                            <p:strVal val="#ppt_y-#ppt_h/2"/>
                                          </p:val>
                                        </p:tav>
                                        <p:tav tm="100000">
                                          <p:val>
                                            <p:strVal val="#ppt_y"/>
                                          </p:val>
                                        </p:tav>
                                      </p:tavLst>
                                    </p:anim>
                                    <p:anim calcmode="lin" valueType="num">
                                      <p:cBhvr>
                                        <p:cTn id="30" dur="500" fill="hold"/>
                                        <p:tgtEl>
                                          <p:spTgt spid="187403"/>
                                        </p:tgtEl>
                                        <p:attrNameLst>
                                          <p:attrName>ppt_w</p:attrName>
                                        </p:attrNameLst>
                                      </p:cBhvr>
                                      <p:tavLst>
                                        <p:tav tm="0">
                                          <p:val>
                                            <p:strVal val="#ppt_w"/>
                                          </p:val>
                                        </p:tav>
                                        <p:tav tm="100000">
                                          <p:val>
                                            <p:strVal val="#ppt_w"/>
                                          </p:val>
                                        </p:tav>
                                      </p:tavLst>
                                    </p:anim>
                                    <p:anim calcmode="lin" valueType="num">
                                      <p:cBhvr>
                                        <p:cTn id="31" dur="500" fill="hold"/>
                                        <p:tgtEl>
                                          <p:spTgt spid="187403"/>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17" presetClass="entr" presetSubtype="1" fill="hold" grpId="0" nodeType="afterEffect">
                                  <p:stCondLst>
                                    <p:cond delay="0"/>
                                  </p:stCondLst>
                                  <p:childTnLst>
                                    <p:set>
                                      <p:cBhvr>
                                        <p:cTn id="34" dur="1" fill="hold">
                                          <p:stCondLst>
                                            <p:cond delay="0"/>
                                          </p:stCondLst>
                                        </p:cTn>
                                        <p:tgtEl>
                                          <p:spTgt spid="187400"/>
                                        </p:tgtEl>
                                        <p:attrNameLst>
                                          <p:attrName>style.visibility</p:attrName>
                                        </p:attrNameLst>
                                      </p:cBhvr>
                                      <p:to>
                                        <p:strVal val="visible"/>
                                      </p:to>
                                    </p:set>
                                    <p:anim calcmode="lin" valueType="num">
                                      <p:cBhvr>
                                        <p:cTn id="35" dur="500" fill="hold"/>
                                        <p:tgtEl>
                                          <p:spTgt spid="187400"/>
                                        </p:tgtEl>
                                        <p:attrNameLst>
                                          <p:attrName>ppt_x</p:attrName>
                                        </p:attrNameLst>
                                      </p:cBhvr>
                                      <p:tavLst>
                                        <p:tav tm="0">
                                          <p:val>
                                            <p:strVal val="#ppt_x"/>
                                          </p:val>
                                        </p:tav>
                                        <p:tav tm="100000">
                                          <p:val>
                                            <p:strVal val="#ppt_x"/>
                                          </p:val>
                                        </p:tav>
                                      </p:tavLst>
                                    </p:anim>
                                    <p:anim calcmode="lin" valueType="num">
                                      <p:cBhvr>
                                        <p:cTn id="36" dur="500" fill="hold"/>
                                        <p:tgtEl>
                                          <p:spTgt spid="187400"/>
                                        </p:tgtEl>
                                        <p:attrNameLst>
                                          <p:attrName>ppt_y</p:attrName>
                                        </p:attrNameLst>
                                      </p:cBhvr>
                                      <p:tavLst>
                                        <p:tav tm="0">
                                          <p:val>
                                            <p:strVal val="#ppt_y-#ppt_h/2"/>
                                          </p:val>
                                        </p:tav>
                                        <p:tav tm="100000">
                                          <p:val>
                                            <p:strVal val="#ppt_y"/>
                                          </p:val>
                                        </p:tav>
                                      </p:tavLst>
                                    </p:anim>
                                    <p:anim calcmode="lin" valueType="num">
                                      <p:cBhvr>
                                        <p:cTn id="37" dur="500" fill="hold"/>
                                        <p:tgtEl>
                                          <p:spTgt spid="187400"/>
                                        </p:tgtEl>
                                        <p:attrNameLst>
                                          <p:attrName>ppt_w</p:attrName>
                                        </p:attrNameLst>
                                      </p:cBhvr>
                                      <p:tavLst>
                                        <p:tav tm="0">
                                          <p:val>
                                            <p:strVal val="#ppt_w"/>
                                          </p:val>
                                        </p:tav>
                                        <p:tav tm="100000">
                                          <p:val>
                                            <p:strVal val="#ppt_w"/>
                                          </p:val>
                                        </p:tav>
                                      </p:tavLst>
                                    </p:anim>
                                    <p:anim calcmode="lin" valueType="num">
                                      <p:cBhvr>
                                        <p:cTn id="38" dur="500" fill="hold"/>
                                        <p:tgtEl>
                                          <p:spTgt spid="187400"/>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 fill="hold" nodeType="clickEffect">
                                  <p:stCondLst>
                                    <p:cond delay="0"/>
                                  </p:stCondLst>
                                  <p:childTnLst>
                                    <p:set>
                                      <p:cBhvr>
                                        <p:cTn id="42" dur="1" fill="hold">
                                          <p:stCondLst>
                                            <p:cond delay="0"/>
                                          </p:stCondLst>
                                        </p:cTn>
                                        <p:tgtEl>
                                          <p:spTgt spid="187442"/>
                                        </p:tgtEl>
                                        <p:attrNameLst>
                                          <p:attrName>style.visibility</p:attrName>
                                        </p:attrNameLst>
                                      </p:cBhvr>
                                      <p:to>
                                        <p:strVal val="visible"/>
                                      </p:to>
                                    </p:set>
                                    <p:anim calcmode="lin" valueType="num">
                                      <p:cBhvr>
                                        <p:cTn id="43" dur="500" fill="hold"/>
                                        <p:tgtEl>
                                          <p:spTgt spid="187442"/>
                                        </p:tgtEl>
                                        <p:attrNameLst>
                                          <p:attrName>ppt_x</p:attrName>
                                        </p:attrNameLst>
                                      </p:cBhvr>
                                      <p:tavLst>
                                        <p:tav tm="0">
                                          <p:val>
                                            <p:strVal val="#ppt_x"/>
                                          </p:val>
                                        </p:tav>
                                        <p:tav tm="100000">
                                          <p:val>
                                            <p:strVal val="#ppt_x"/>
                                          </p:val>
                                        </p:tav>
                                      </p:tavLst>
                                    </p:anim>
                                    <p:anim calcmode="lin" valueType="num">
                                      <p:cBhvr>
                                        <p:cTn id="44" dur="500" fill="hold"/>
                                        <p:tgtEl>
                                          <p:spTgt spid="187442"/>
                                        </p:tgtEl>
                                        <p:attrNameLst>
                                          <p:attrName>ppt_y</p:attrName>
                                        </p:attrNameLst>
                                      </p:cBhvr>
                                      <p:tavLst>
                                        <p:tav tm="0">
                                          <p:val>
                                            <p:strVal val="#ppt_y-#ppt_h/2"/>
                                          </p:val>
                                        </p:tav>
                                        <p:tav tm="100000">
                                          <p:val>
                                            <p:strVal val="#ppt_y"/>
                                          </p:val>
                                        </p:tav>
                                      </p:tavLst>
                                    </p:anim>
                                    <p:anim calcmode="lin" valueType="num">
                                      <p:cBhvr>
                                        <p:cTn id="45" dur="500" fill="hold"/>
                                        <p:tgtEl>
                                          <p:spTgt spid="187442"/>
                                        </p:tgtEl>
                                        <p:attrNameLst>
                                          <p:attrName>ppt_w</p:attrName>
                                        </p:attrNameLst>
                                      </p:cBhvr>
                                      <p:tavLst>
                                        <p:tav tm="0">
                                          <p:val>
                                            <p:strVal val="#ppt_w"/>
                                          </p:val>
                                        </p:tav>
                                        <p:tav tm="100000">
                                          <p:val>
                                            <p:strVal val="#ppt_w"/>
                                          </p:val>
                                        </p:tav>
                                      </p:tavLst>
                                    </p:anim>
                                    <p:anim calcmode="lin" valueType="num">
                                      <p:cBhvr>
                                        <p:cTn id="46" dur="500" fill="hold"/>
                                        <p:tgtEl>
                                          <p:spTgt spid="187442"/>
                                        </p:tgtEl>
                                        <p:attrNameLst>
                                          <p:attrName>ppt_h</p:attrName>
                                        </p:attrNameLst>
                                      </p:cBhvr>
                                      <p:tavLst>
                                        <p:tav tm="0">
                                          <p:val>
                                            <p:fltVal val="0"/>
                                          </p:val>
                                        </p:tav>
                                        <p:tav tm="100000">
                                          <p:val>
                                            <p:strVal val="#ppt_h"/>
                                          </p:val>
                                        </p:tav>
                                      </p:tavLst>
                                    </p:anim>
                                  </p:childTnLst>
                                </p:cTn>
                              </p:par>
                            </p:childTnLst>
                          </p:cTn>
                        </p:par>
                        <p:par>
                          <p:cTn id="47" fill="hold" nodeType="afterGroup">
                            <p:stCondLst>
                              <p:cond delay="500"/>
                            </p:stCondLst>
                            <p:childTnLst>
                              <p:par>
                                <p:cTn id="48" presetID="17" presetClass="entr" presetSubtype="1" fill="hold" grpId="0" nodeType="afterEffect">
                                  <p:stCondLst>
                                    <p:cond delay="0"/>
                                  </p:stCondLst>
                                  <p:childTnLst>
                                    <p:set>
                                      <p:cBhvr>
                                        <p:cTn id="49" dur="1" fill="hold">
                                          <p:stCondLst>
                                            <p:cond delay="0"/>
                                          </p:stCondLst>
                                        </p:cTn>
                                        <p:tgtEl>
                                          <p:spTgt spid="187401"/>
                                        </p:tgtEl>
                                        <p:attrNameLst>
                                          <p:attrName>style.visibility</p:attrName>
                                        </p:attrNameLst>
                                      </p:cBhvr>
                                      <p:to>
                                        <p:strVal val="visible"/>
                                      </p:to>
                                    </p:set>
                                    <p:anim calcmode="lin" valueType="num">
                                      <p:cBhvr>
                                        <p:cTn id="50" dur="500" fill="hold"/>
                                        <p:tgtEl>
                                          <p:spTgt spid="187401"/>
                                        </p:tgtEl>
                                        <p:attrNameLst>
                                          <p:attrName>ppt_x</p:attrName>
                                        </p:attrNameLst>
                                      </p:cBhvr>
                                      <p:tavLst>
                                        <p:tav tm="0">
                                          <p:val>
                                            <p:strVal val="#ppt_x"/>
                                          </p:val>
                                        </p:tav>
                                        <p:tav tm="100000">
                                          <p:val>
                                            <p:strVal val="#ppt_x"/>
                                          </p:val>
                                        </p:tav>
                                      </p:tavLst>
                                    </p:anim>
                                    <p:anim calcmode="lin" valueType="num">
                                      <p:cBhvr>
                                        <p:cTn id="51" dur="500" fill="hold"/>
                                        <p:tgtEl>
                                          <p:spTgt spid="187401"/>
                                        </p:tgtEl>
                                        <p:attrNameLst>
                                          <p:attrName>ppt_y</p:attrName>
                                        </p:attrNameLst>
                                      </p:cBhvr>
                                      <p:tavLst>
                                        <p:tav tm="0">
                                          <p:val>
                                            <p:strVal val="#ppt_y-#ppt_h/2"/>
                                          </p:val>
                                        </p:tav>
                                        <p:tav tm="100000">
                                          <p:val>
                                            <p:strVal val="#ppt_y"/>
                                          </p:val>
                                        </p:tav>
                                      </p:tavLst>
                                    </p:anim>
                                    <p:anim calcmode="lin" valueType="num">
                                      <p:cBhvr>
                                        <p:cTn id="52" dur="500" fill="hold"/>
                                        <p:tgtEl>
                                          <p:spTgt spid="187401"/>
                                        </p:tgtEl>
                                        <p:attrNameLst>
                                          <p:attrName>ppt_w</p:attrName>
                                        </p:attrNameLst>
                                      </p:cBhvr>
                                      <p:tavLst>
                                        <p:tav tm="0">
                                          <p:val>
                                            <p:strVal val="#ppt_w"/>
                                          </p:val>
                                        </p:tav>
                                        <p:tav tm="100000">
                                          <p:val>
                                            <p:strVal val="#ppt_w"/>
                                          </p:val>
                                        </p:tav>
                                      </p:tavLst>
                                    </p:anim>
                                    <p:anim calcmode="lin" valueType="num">
                                      <p:cBhvr>
                                        <p:cTn id="53" dur="500" fill="hold"/>
                                        <p:tgtEl>
                                          <p:spTgt spid="187401"/>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87397"/>
                                        </p:tgtEl>
                                        <p:attrNameLst>
                                          <p:attrName>style.visibility</p:attrName>
                                        </p:attrNameLst>
                                      </p:cBhvr>
                                      <p:to>
                                        <p:strVal val="visible"/>
                                      </p:to>
                                    </p:set>
                                    <p:anim calcmode="lin" valueType="num">
                                      <p:cBhvr additive="base">
                                        <p:cTn id="58" dur="500" fill="hold"/>
                                        <p:tgtEl>
                                          <p:spTgt spid="187397"/>
                                        </p:tgtEl>
                                        <p:attrNameLst>
                                          <p:attrName>ppt_x</p:attrName>
                                        </p:attrNameLst>
                                      </p:cBhvr>
                                      <p:tavLst>
                                        <p:tav tm="0">
                                          <p:val>
                                            <p:strVal val="0-#ppt_w/2"/>
                                          </p:val>
                                        </p:tav>
                                        <p:tav tm="100000">
                                          <p:val>
                                            <p:strVal val="#ppt_x"/>
                                          </p:val>
                                        </p:tav>
                                      </p:tavLst>
                                    </p:anim>
                                    <p:anim calcmode="lin" valueType="num">
                                      <p:cBhvr additive="base">
                                        <p:cTn id="59" dur="500" fill="hold"/>
                                        <p:tgtEl>
                                          <p:spTgt spid="187397"/>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1" fill="hold" nodeType="clickEffect">
                                  <p:stCondLst>
                                    <p:cond delay="0"/>
                                  </p:stCondLst>
                                  <p:childTnLst>
                                    <p:set>
                                      <p:cBhvr>
                                        <p:cTn id="63" dur="1" fill="hold">
                                          <p:stCondLst>
                                            <p:cond delay="0"/>
                                          </p:stCondLst>
                                        </p:cTn>
                                        <p:tgtEl>
                                          <p:spTgt spid="187410"/>
                                        </p:tgtEl>
                                        <p:attrNameLst>
                                          <p:attrName>style.visibility</p:attrName>
                                        </p:attrNameLst>
                                      </p:cBhvr>
                                      <p:to>
                                        <p:strVal val="visible"/>
                                      </p:to>
                                    </p:set>
                                    <p:anim calcmode="lin" valueType="num">
                                      <p:cBhvr>
                                        <p:cTn id="64" dur="500" fill="hold"/>
                                        <p:tgtEl>
                                          <p:spTgt spid="187410"/>
                                        </p:tgtEl>
                                        <p:attrNameLst>
                                          <p:attrName>ppt_x</p:attrName>
                                        </p:attrNameLst>
                                      </p:cBhvr>
                                      <p:tavLst>
                                        <p:tav tm="0">
                                          <p:val>
                                            <p:strVal val="#ppt_x"/>
                                          </p:val>
                                        </p:tav>
                                        <p:tav tm="100000">
                                          <p:val>
                                            <p:strVal val="#ppt_x"/>
                                          </p:val>
                                        </p:tav>
                                      </p:tavLst>
                                    </p:anim>
                                    <p:anim calcmode="lin" valueType="num">
                                      <p:cBhvr>
                                        <p:cTn id="65" dur="500" fill="hold"/>
                                        <p:tgtEl>
                                          <p:spTgt spid="187410"/>
                                        </p:tgtEl>
                                        <p:attrNameLst>
                                          <p:attrName>ppt_y</p:attrName>
                                        </p:attrNameLst>
                                      </p:cBhvr>
                                      <p:tavLst>
                                        <p:tav tm="0">
                                          <p:val>
                                            <p:strVal val="#ppt_y-#ppt_h/2"/>
                                          </p:val>
                                        </p:tav>
                                        <p:tav tm="100000">
                                          <p:val>
                                            <p:strVal val="#ppt_y"/>
                                          </p:val>
                                        </p:tav>
                                      </p:tavLst>
                                    </p:anim>
                                    <p:anim calcmode="lin" valueType="num">
                                      <p:cBhvr>
                                        <p:cTn id="66" dur="500" fill="hold"/>
                                        <p:tgtEl>
                                          <p:spTgt spid="187410"/>
                                        </p:tgtEl>
                                        <p:attrNameLst>
                                          <p:attrName>ppt_w</p:attrName>
                                        </p:attrNameLst>
                                      </p:cBhvr>
                                      <p:tavLst>
                                        <p:tav tm="0">
                                          <p:val>
                                            <p:strVal val="#ppt_w"/>
                                          </p:val>
                                        </p:tav>
                                        <p:tav tm="100000">
                                          <p:val>
                                            <p:strVal val="#ppt_w"/>
                                          </p:val>
                                        </p:tav>
                                      </p:tavLst>
                                    </p:anim>
                                    <p:anim calcmode="lin" valueType="num">
                                      <p:cBhvr>
                                        <p:cTn id="67" dur="500" fill="hold"/>
                                        <p:tgtEl>
                                          <p:spTgt spid="187410"/>
                                        </p:tgtEl>
                                        <p:attrNameLst>
                                          <p:attrName>ppt_h</p:attrName>
                                        </p:attrNameLst>
                                      </p:cBhvr>
                                      <p:tavLst>
                                        <p:tav tm="0">
                                          <p:val>
                                            <p:fltVal val="0"/>
                                          </p:val>
                                        </p:tav>
                                        <p:tav tm="100000">
                                          <p:val>
                                            <p:strVal val="#ppt_h"/>
                                          </p:val>
                                        </p:tav>
                                      </p:tavLst>
                                    </p:anim>
                                  </p:childTnLst>
                                </p:cTn>
                              </p:par>
                            </p:childTnLst>
                          </p:cTn>
                        </p:par>
                        <p:par>
                          <p:cTn id="68" fill="hold" nodeType="afterGroup">
                            <p:stCondLst>
                              <p:cond delay="500"/>
                            </p:stCondLst>
                            <p:childTnLst>
                              <p:par>
                                <p:cTn id="69" presetID="17" presetClass="entr" presetSubtype="1" fill="hold" grpId="0" nodeType="afterEffect">
                                  <p:stCondLst>
                                    <p:cond delay="0"/>
                                  </p:stCondLst>
                                  <p:childTnLst>
                                    <p:set>
                                      <p:cBhvr>
                                        <p:cTn id="70" dur="1" fill="hold">
                                          <p:stCondLst>
                                            <p:cond delay="0"/>
                                          </p:stCondLst>
                                        </p:cTn>
                                        <p:tgtEl>
                                          <p:spTgt spid="187404"/>
                                        </p:tgtEl>
                                        <p:attrNameLst>
                                          <p:attrName>style.visibility</p:attrName>
                                        </p:attrNameLst>
                                      </p:cBhvr>
                                      <p:to>
                                        <p:strVal val="visible"/>
                                      </p:to>
                                    </p:set>
                                    <p:anim calcmode="lin" valueType="num">
                                      <p:cBhvr>
                                        <p:cTn id="71" dur="500" fill="hold"/>
                                        <p:tgtEl>
                                          <p:spTgt spid="187404"/>
                                        </p:tgtEl>
                                        <p:attrNameLst>
                                          <p:attrName>ppt_x</p:attrName>
                                        </p:attrNameLst>
                                      </p:cBhvr>
                                      <p:tavLst>
                                        <p:tav tm="0">
                                          <p:val>
                                            <p:strVal val="#ppt_x"/>
                                          </p:val>
                                        </p:tav>
                                        <p:tav tm="100000">
                                          <p:val>
                                            <p:strVal val="#ppt_x"/>
                                          </p:val>
                                        </p:tav>
                                      </p:tavLst>
                                    </p:anim>
                                    <p:anim calcmode="lin" valueType="num">
                                      <p:cBhvr>
                                        <p:cTn id="72" dur="500" fill="hold"/>
                                        <p:tgtEl>
                                          <p:spTgt spid="187404"/>
                                        </p:tgtEl>
                                        <p:attrNameLst>
                                          <p:attrName>ppt_y</p:attrName>
                                        </p:attrNameLst>
                                      </p:cBhvr>
                                      <p:tavLst>
                                        <p:tav tm="0">
                                          <p:val>
                                            <p:strVal val="#ppt_y-#ppt_h/2"/>
                                          </p:val>
                                        </p:tav>
                                        <p:tav tm="100000">
                                          <p:val>
                                            <p:strVal val="#ppt_y"/>
                                          </p:val>
                                        </p:tav>
                                      </p:tavLst>
                                    </p:anim>
                                    <p:anim calcmode="lin" valueType="num">
                                      <p:cBhvr>
                                        <p:cTn id="73" dur="500" fill="hold"/>
                                        <p:tgtEl>
                                          <p:spTgt spid="187404"/>
                                        </p:tgtEl>
                                        <p:attrNameLst>
                                          <p:attrName>ppt_w</p:attrName>
                                        </p:attrNameLst>
                                      </p:cBhvr>
                                      <p:tavLst>
                                        <p:tav tm="0">
                                          <p:val>
                                            <p:strVal val="#ppt_w"/>
                                          </p:val>
                                        </p:tav>
                                        <p:tav tm="100000">
                                          <p:val>
                                            <p:strVal val="#ppt_w"/>
                                          </p:val>
                                        </p:tav>
                                      </p:tavLst>
                                    </p:anim>
                                    <p:anim calcmode="lin" valueType="num">
                                      <p:cBhvr>
                                        <p:cTn id="74" dur="500" fill="hold"/>
                                        <p:tgtEl>
                                          <p:spTgt spid="187404"/>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nodeType="clickEffect">
                                  <p:stCondLst>
                                    <p:cond delay="0"/>
                                  </p:stCondLst>
                                  <p:childTnLst>
                                    <p:set>
                                      <p:cBhvr>
                                        <p:cTn id="78" dur="1" fill="hold">
                                          <p:stCondLst>
                                            <p:cond delay="0"/>
                                          </p:stCondLst>
                                        </p:cTn>
                                        <p:tgtEl>
                                          <p:spTgt spid="187409"/>
                                        </p:tgtEl>
                                        <p:attrNameLst>
                                          <p:attrName>style.visibility</p:attrName>
                                        </p:attrNameLst>
                                      </p:cBhvr>
                                      <p:to>
                                        <p:strVal val="visible"/>
                                      </p:to>
                                    </p:set>
                                    <p:anim calcmode="lin" valueType="num">
                                      <p:cBhvr>
                                        <p:cTn id="79" dur="500" fill="hold"/>
                                        <p:tgtEl>
                                          <p:spTgt spid="187409"/>
                                        </p:tgtEl>
                                        <p:attrNameLst>
                                          <p:attrName>ppt_x</p:attrName>
                                        </p:attrNameLst>
                                      </p:cBhvr>
                                      <p:tavLst>
                                        <p:tav tm="0">
                                          <p:val>
                                            <p:strVal val="#ppt_x"/>
                                          </p:val>
                                        </p:tav>
                                        <p:tav tm="100000">
                                          <p:val>
                                            <p:strVal val="#ppt_x"/>
                                          </p:val>
                                        </p:tav>
                                      </p:tavLst>
                                    </p:anim>
                                    <p:anim calcmode="lin" valueType="num">
                                      <p:cBhvr>
                                        <p:cTn id="80" dur="500" fill="hold"/>
                                        <p:tgtEl>
                                          <p:spTgt spid="187409"/>
                                        </p:tgtEl>
                                        <p:attrNameLst>
                                          <p:attrName>ppt_y</p:attrName>
                                        </p:attrNameLst>
                                      </p:cBhvr>
                                      <p:tavLst>
                                        <p:tav tm="0">
                                          <p:val>
                                            <p:strVal val="#ppt_y-#ppt_h/2"/>
                                          </p:val>
                                        </p:tav>
                                        <p:tav tm="100000">
                                          <p:val>
                                            <p:strVal val="#ppt_y"/>
                                          </p:val>
                                        </p:tav>
                                      </p:tavLst>
                                    </p:anim>
                                    <p:anim calcmode="lin" valueType="num">
                                      <p:cBhvr>
                                        <p:cTn id="81" dur="500" fill="hold"/>
                                        <p:tgtEl>
                                          <p:spTgt spid="187409"/>
                                        </p:tgtEl>
                                        <p:attrNameLst>
                                          <p:attrName>ppt_w</p:attrName>
                                        </p:attrNameLst>
                                      </p:cBhvr>
                                      <p:tavLst>
                                        <p:tav tm="0">
                                          <p:val>
                                            <p:strVal val="#ppt_w"/>
                                          </p:val>
                                        </p:tav>
                                        <p:tav tm="100000">
                                          <p:val>
                                            <p:strVal val="#ppt_w"/>
                                          </p:val>
                                        </p:tav>
                                      </p:tavLst>
                                    </p:anim>
                                    <p:anim calcmode="lin" valueType="num">
                                      <p:cBhvr>
                                        <p:cTn id="82" dur="500" fill="hold"/>
                                        <p:tgtEl>
                                          <p:spTgt spid="187409"/>
                                        </p:tgtEl>
                                        <p:attrNameLst>
                                          <p:attrName>ppt_h</p:attrName>
                                        </p:attrNameLst>
                                      </p:cBhvr>
                                      <p:tavLst>
                                        <p:tav tm="0">
                                          <p:val>
                                            <p:fltVal val="0"/>
                                          </p:val>
                                        </p:tav>
                                        <p:tav tm="100000">
                                          <p:val>
                                            <p:strVal val="#ppt_h"/>
                                          </p:val>
                                        </p:tav>
                                      </p:tavLst>
                                    </p:anim>
                                  </p:childTnLst>
                                </p:cTn>
                              </p:par>
                            </p:childTnLst>
                          </p:cTn>
                        </p:par>
                        <p:par>
                          <p:cTn id="83" fill="hold" nodeType="afterGroup">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187405"/>
                                        </p:tgtEl>
                                        <p:attrNameLst>
                                          <p:attrName>style.visibility</p:attrName>
                                        </p:attrNameLst>
                                      </p:cBhvr>
                                      <p:to>
                                        <p:strVal val="visible"/>
                                      </p:to>
                                    </p:set>
                                    <p:anim calcmode="lin" valueType="num">
                                      <p:cBhvr>
                                        <p:cTn id="86" dur="500" fill="hold"/>
                                        <p:tgtEl>
                                          <p:spTgt spid="187405"/>
                                        </p:tgtEl>
                                        <p:attrNameLst>
                                          <p:attrName>ppt_x</p:attrName>
                                        </p:attrNameLst>
                                      </p:cBhvr>
                                      <p:tavLst>
                                        <p:tav tm="0">
                                          <p:val>
                                            <p:strVal val="#ppt_x"/>
                                          </p:val>
                                        </p:tav>
                                        <p:tav tm="100000">
                                          <p:val>
                                            <p:strVal val="#ppt_x"/>
                                          </p:val>
                                        </p:tav>
                                      </p:tavLst>
                                    </p:anim>
                                    <p:anim calcmode="lin" valueType="num">
                                      <p:cBhvr>
                                        <p:cTn id="87" dur="500" fill="hold"/>
                                        <p:tgtEl>
                                          <p:spTgt spid="187405"/>
                                        </p:tgtEl>
                                        <p:attrNameLst>
                                          <p:attrName>ppt_y</p:attrName>
                                        </p:attrNameLst>
                                      </p:cBhvr>
                                      <p:tavLst>
                                        <p:tav tm="0">
                                          <p:val>
                                            <p:strVal val="#ppt_y-#ppt_h/2"/>
                                          </p:val>
                                        </p:tav>
                                        <p:tav tm="100000">
                                          <p:val>
                                            <p:strVal val="#ppt_y"/>
                                          </p:val>
                                        </p:tav>
                                      </p:tavLst>
                                    </p:anim>
                                    <p:anim calcmode="lin" valueType="num">
                                      <p:cBhvr>
                                        <p:cTn id="88" dur="500" fill="hold"/>
                                        <p:tgtEl>
                                          <p:spTgt spid="187405"/>
                                        </p:tgtEl>
                                        <p:attrNameLst>
                                          <p:attrName>ppt_w</p:attrName>
                                        </p:attrNameLst>
                                      </p:cBhvr>
                                      <p:tavLst>
                                        <p:tav tm="0">
                                          <p:val>
                                            <p:strVal val="#ppt_w"/>
                                          </p:val>
                                        </p:tav>
                                        <p:tav tm="100000">
                                          <p:val>
                                            <p:strVal val="#ppt_w"/>
                                          </p:val>
                                        </p:tav>
                                      </p:tavLst>
                                    </p:anim>
                                    <p:anim calcmode="lin" valueType="num">
                                      <p:cBhvr>
                                        <p:cTn id="89" dur="500" fill="hold"/>
                                        <p:tgtEl>
                                          <p:spTgt spid="187405"/>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187412"/>
                                        </p:tgtEl>
                                        <p:attrNameLst>
                                          <p:attrName>style.visibility</p:attrName>
                                        </p:attrNameLst>
                                      </p:cBhvr>
                                      <p:to>
                                        <p:strVal val="visible"/>
                                      </p:to>
                                    </p:set>
                                    <p:anim calcmode="lin" valueType="num">
                                      <p:cBhvr>
                                        <p:cTn id="94" dur="500" fill="hold"/>
                                        <p:tgtEl>
                                          <p:spTgt spid="187412"/>
                                        </p:tgtEl>
                                        <p:attrNameLst>
                                          <p:attrName>ppt_x</p:attrName>
                                        </p:attrNameLst>
                                      </p:cBhvr>
                                      <p:tavLst>
                                        <p:tav tm="0">
                                          <p:val>
                                            <p:strVal val="#ppt_x"/>
                                          </p:val>
                                        </p:tav>
                                        <p:tav tm="100000">
                                          <p:val>
                                            <p:strVal val="#ppt_x"/>
                                          </p:val>
                                        </p:tav>
                                      </p:tavLst>
                                    </p:anim>
                                    <p:anim calcmode="lin" valueType="num">
                                      <p:cBhvr>
                                        <p:cTn id="95" dur="500" fill="hold"/>
                                        <p:tgtEl>
                                          <p:spTgt spid="187412"/>
                                        </p:tgtEl>
                                        <p:attrNameLst>
                                          <p:attrName>ppt_y</p:attrName>
                                        </p:attrNameLst>
                                      </p:cBhvr>
                                      <p:tavLst>
                                        <p:tav tm="0">
                                          <p:val>
                                            <p:strVal val="#ppt_y-#ppt_h/2"/>
                                          </p:val>
                                        </p:tav>
                                        <p:tav tm="100000">
                                          <p:val>
                                            <p:strVal val="#ppt_y"/>
                                          </p:val>
                                        </p:tav>
                                      </p:tavLst>
                                    </p:anim>
                                    <p:anim calcmode="lin" valueType="num">
                                      <p:cBhvr>
                                        <p:cTn id="96" dur="500" fill="hold"/>
                                        <p:tgtEl>
                                          <p:spTgt spid="187412"/>
                                        </p:tgtEl>
                                        <p:attrNameLst>
                                          <p:attrName>ppt_w</p:attrName>
                                        </p:attrNameLst>
                                      </p:cBhvr>
                                      <p:tavLst>
                                        <p:tav tm="0">
                                          <p:val>
                                            <p:strVal val="#ppt_w"/>
                                          </p:val>
                                        </p:tav>
                                        <p:tav tm="100000">
                                          <p:val>
                                            <p:strVal val="#ppt_w"/>
                                          </p:val>
                                        </p:tav>
                                      </p:tavLst>
                                    </p:anim>
                                    <p:anim calcmode="lin" valueType="num">
                                      <p:cBhvr>
                                        <p:cTn id="97" dur="500" fill="hold"/>
                                        <p:tgtEl>
                                          <p:spTgt spid="187412"/>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17" presetClass="entr" presetSubtype="1" fill="hold" grpId="0" nodeType="afterEffect">
                                  <p:stCondLst>
                                    <p:cond delay="0"/>
                                  </p:stCondLst>
                                  <p:childTnLst>
                                    <p:set>
                                      <p:cBhvr>
                                        <p:cTn id="100" dur="1" fill="hold">
                                          <p:stCondLst>
                                            <p:cond delay="0"/>
                                          </p:stCondLst>
                                        </p:cTn>
                                        <p:tgtEl>
                                          <p:spTgt spid="187406"/>
                                        </p:tgtEl>
                                        <p:attrNameLst>
                                          <p:attrName>style.visibility</p:attrName>
                                        </p:attrNameLst>
                                      </p:cBhvr>
                                      <p:to>
                                        <p:strVal val="visible"/>
                                      </p:to>
                                    </p:set>
                                    <p:anim calcmode="lin" valueType="num">
                                      <p:cBhvr>
                                        <p:cTn id="101" dur="500" fill="hold"/>
                                        <p:tgtEl>
                                          <p:spTgt spid="187406"/>
                                        </p:tgtEl>
                                        <p:attrNameLst>
                                          <p:attrName>ppt_x</p:attrName>
                                        </p:attrNameLst>
                                      </p:cBhvr>
                                      <p:tavLst>
                                        <p:tav tm="0">
                                          <p:val>
                                            <p:strVal val="#ppt_x"/>
                                          </p:val>
                                        </p:tav>
                                        <p:tav tm="100000">
                                          <p:val>
                                            <p:strVal val="#ppt_x"/>
                                          </p:val>
                                        </p:tav>
                                      </p:tavLst>
                                    </p:anim>
                                    <p:anim calcmode="lin" valueType="num">
                                      <p:cBhvr>
                                        <p:cTn id="102" dur="500" fill="hold"/>
                                        <p:tgtEl>
                                          <p:spTgt spid="187406"/>
                                        </p:tgtEl>
                                        <p:attrNameLst>
                                          <p:attrName>ppt_y</p:attrName>
                                        </p:attrNameLst>
                                      </p:cBhvr>
                                      <p:tavLst>
                                        <p:tav tm="0">
                                          <p:val>
                                            <p:strVal val="#ppt_y-#ppt_h/2"/>
                                          </p:val>
                                        </p:tav>
                                        <p:tav tm="100000">
                                          <p:val>
                                            <p:strVal val="#ppt_y"/>
                                          </p:val>
                                        </p:tav>
                                      </p:tavLst>
                                    </p:anim>
                                    <p:anim calcmode="lin" valueType="num">
                                      <p:cBhvr>
                                        <p:cTn id="103" dur="500" fill="hold"/>
                                        <p:tgtEl>
                                          <p:spTgt spid="187406"/>
                                        </p:tgtEl>
                                        <p:attrNameLst>
                                          <p:attrName>ppt_w</p:attrName>
                                        </p:attrNameLst>
                                      </p:cBhvr>
                                      <p:tavLst>
                                        <p:tav tm="0">
                                          <p:val>
                                            <p:strVal val="#ppt_w"/>
                                          </p:val>
                                        </p:tav>
                                        <p:tav tm="100000">
                                          <p:val>
                                            <p:strVal val="#ppt_w"/>
                                          </p:val>
                                        </p:tav>
                                      </p:tavLst>
                                    </p:anim>
                                    <p:anim calcmode="lin" valueType="num">
                                      <p:cBhvr>
                                        <p:cTn id="104" dur="500" fill="hold"/>
                                        <p:tgtEl>
                                          <p:spTgt spid="187406"/>
                                        </p:tgtEl>
                                        <p:attrNameLst>
                                          <p:attrName>ppt_h</p:attrName>
                                        </p:attrNameLst>
                                      </p:cBhvr>
                                      <p:tavLst>
                                        <p:tav tm="0">
                                          <p:val>
                                            <p:fltVal val="0"/>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 fill="hold" nodeType="clickEffect">
                                  <p:stCondLst>
                                    <p:cond delay="0"/>
                                  </p:stCondLst>
                                  <p:childTnLst>
                                    <p:set>
                                      <p:cBhvr>
                                        <p:cTn id="108" dur="1" fill="hold">
                                          <p:stCondLst>
                                            <p:cond delay="0"/>
                                          </p:stCondLst>
                                        </p:cTn>
                                        <p:tgtEl>
                                          <p:spTgt spid="187411"/>
                                        </p:tgtEl>
                                        <p:attrNameLst>
                                          <p:attrName>style.visibility</p:attrName>
                                        </p:attrNameLst>
                                      </p:cBhvr>
                                      <p:to>
                                        <p:strVal val="visible"/>
                                      </p:to>
                                    </p:set>
                                    <p:anim calcmode="lin" valueType="num">
                                      <p:cBhvr>
                                        <p:cTn id="109" dur="500" fill="hold"/>
                                        <p:tgtEl>
                                          <p:spTgt spid="187411"/>
                                        </p:tgtEl>
                                        <p:attrNameLst>
                                          <p:attrName>ppt_x</p:attrName>
                                        </p:attrNameLst>
                                      </p:cBhvr>
                                      <p:tavLst>
                                        <p:tav tm="0">
                                          <p:val>
                                            <p:strVal val="#ppt_x"/>
                                          </p:val>
                                        </p:tav>
                                        <p:tav tm="100000">
                                          <p:val>
                                            <p:strVal val="#ppt_x"/>
                                          </p:val>
                                        </p:tav>
                                      </p:tavLst>
                                    </p:anim>
                                    <p:anim calcmode="lin" valueType="num">
                                      <p:cBhvr>
                                        <p:cTn id="110" dur="500" fill="hold"/>
                                        <p:tgtEl>
                                          <p:spTgt spid="187411"/>
                                        </p:tgtEl>
                                        <p:attrNameLst>
                                          <p:attrName>ppt_y</p:attrName>
                                        </p:attrNameLst>
                                      </p:cBhvr>
                                      <p:tavLst>
                                        <p:tav tm="0">
                                          <p:val>
                                            <p:strVal val="#ppt_y-#ppt_h/2"/>
                                          </p:val>
                                        </p:tav>
                                        <p:tav tm="100000">
                                          <p:val>
                                            <p:strVal val="#ppt_y"/>
                                          </p:val>
                                        </p:tav>
                                      </p:tavLst>
                                    </p:anim>
                                    <p:anim calcmode="lin" valueType="num">
                                      <p:cBhvr>
                                        <p:cTn id="111" dur="500" fill="hold"/>
                                        <p:tgtEl>
                                          <p:spTgt spid="187411"/>
                                        </p:tgtEl>
                                        <p:attrNameLst>
                                          <p:attrName>ppt_w</p:attrName>
                                        </p:attrNameLst>
                                      </p:cBhvr>
                                      <p:tavLst>
                                        <p:tav tm="0">
                                          <p:val>
                                            <p:strVal val="#ppt_w"/>
                                          </p:val>
                                        </p:tav>
                                        <p:tav tm="100000">
                                          <p:val>
                                            <p:strVal val="#ppt_w"/>
                                          </p:val>
                                        </p:tav>
                                      </p:tavLst>
                                    </p:anim>
                                    <p:anim calcmode="lin" valueType="num">
                                      <p:cBhvr>
                                        <p:cTn id="112" dur="500" fill="hold"/>
                                        <p:tgtEl>
                                          <p:spTgt spid="187411"/>
                                        </p:tgtEl>
                                        <p:attrNameLst>
                                          <p:attrName>ppt_h</p:attrName>
                                        </p:attrNameLst>
                                      </p:cBhvr>
                                      <p:tavLst>
                                        <p:tav tm="0">
                                          <p:val>
                                            <p:fltVal val="0"/>
                                          </p:val>
                                        </p:tav>
                                        <p:tav tm="100000">
                                          <p:val>
                                            <p:strVal val="#ppt_h"/>
                                          </p:val>
                                        </p:tav>
                                      </p:tavLst>
                                    </p:anim>
                                  </p:childTnLst>
                                </p:cTn>
                              </p:par>
                            </p:childTnLst>
                          </p:cTn>
                        </p:par>
                        <p:par>
                          <p:cTn id="113" fill="hold" nodeType="afterGroup">
                            <p:stCondLst>
                              <p:cond delay="500"/>
                            </p:stCondLst>
                            <p:childTnLst>
                              <p:par>
                                <p:cTn id="114" presetID="17" presetClass="entr" presetSubtype="1" fill="hold" grpId="0" nodeType="afterEffect">
                                  <p:stCondLst>
                                    <p:cond delay="0"/>
                                  </p:stCondLst>
                                  <p:childTnLst>
                                    <p:set>
                                      <p:cBhvr>
                                        <p:cTn id="115" dur="1" fill="hold">
                                          <p:stCondLst>
                                            <p:cond delay="0"/>
                                          </p:stCondLst>
                                        </p:cTn>
                                        <p:tgtEl>
                                          <p:spTgt spid="187407"/>
                                        </p:tgtEl>
                                        <p:attrNameLst>
                                          <p:attrName>style.visibility</p:attrName>
                                        </p:attrNameLst>
                                      </p:cBhvr>
                                      <p:to>
                                        <p:strVal val="visible"/>
                                      </p:to>
                                    </p:set>
                                    <p:anim calcmode="lin" valueType="num">
                                      <p:cBhvr>
                                        <p:cTn id="116" dur="500" fill="hold"/>
                                        <p:tgtEl>
                                          <p:spTgt spid="187407"/>
                                        </p:tgtEl>
                                        <p:attrNameLst>
                                          <p:attrName>ppt_x</p:attrName>
                                        </p:attrNameLst>
                                      </p:cBhvr>
                                      <p:tavLst>
                                        <p:tav tm="0">
                                          <p:val>
                                            <p:strVal val="#ppt_x"/>
                                          </p:val>
                                        </p:tav>
                                        <p:tav tm="100000">
                                          <p:val>
                                            <p:strVal val="#ppt_x"/>
                                          </p:val>
                                        </p:tav>
                                      </p:tavLst>
                                    </p:anim>
                                    <p:anim calcmode="lin" valueType="num">
                                      <p:cBhvr>
                                        <p:cTn id="117" dur="500" fill="hold"/>
                                        <p:tgtEl>
                                          <p:spTgt spid="187407"/>
                                        </p:tgtEl>
                                        <p:attrNameLst>
                                          <p:attrName>ppt_y</p:attrName>
                                        </p:attrNameLst>
                                      </p:cBhvr>
                                      <p:tavLst>
                                        <p:tav tm="0">
                                          <p:val>
                                            <p:strVal val="#ppt_y-#ppt_h/2"/>
                                          </p:val>
                                        </p:tav>
                                        <p:tav tm="100000">
                                          <p:val>
                                            <p:strVal val="#ppt_y"/>
                                          </p:val>
                                        </p:tav>
                                      </p:tavLst>
                                    </p:anim>
                                    <p:anim calcmode="lin" valueType="num">
                                      <p:cBhvr>
                                        <p:cTn id="118" dur="500" fill="hold"/>
                                        <p:tgtEl>
                                          <p:spTgt spid="187407"/>
                                        </p:tgtEl>
                                        <p:attrNameLst>
                                          <p:attrName>ppt_w</p:attrName>
                                        </p:attrNameLst>
                                      </p:cBhvr>
                                      <p:tavLst>
                                        <p:tav tm="0">
                                          <p:val>
                                            <p:strVal val="#ppt_w"/>
                                          </p:val>
                                        </p:tav>
                                        <p:tav tm="100000">
                                          <p:val>
                                            <p:strVal val="#ppt_w"/>
                                          </p:val>
                                        </p:tav>
                                      </p:tavLst>
                                    </p:anim>
                                    <p:anim calcmode="lin" valueType="num">
                                      <p:cBhvr>
                                        <p:cTn id="119" dur="500" fill="hold"/>
                                        <p:tgtEl>
                                          <p:spTgt spid="187407"/>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1" fill="hold" nodeType="clickEffect">
                                  <p:stCondLst>
                                    <p:cond delay="0"/>
                                  </p:stCondLst>
                                  <p:childTnLst>
                                    <p:set>
                                      <p:cBhvr>
                                        <p:cTn id="123" dur="1" fill="hold">
                                          <p:stCondLst>
                                            <p:cond delay="0"/>
                                          </p:stCondLst>
                                        </p:cTn>
                                        <p:tgtEl>
                                          <p:spTgt spid="187443"/>
                                        </p:tgtEl>
                                        <p:attrNameLst>
                                          <p:attrName>style.visibility</p:attrName>
                                        </p:attrNameLst>
                                      </p:cBhvr>
                                      <p:to>
                                        <p:strVal val="visible"/>
                                      </p:to>
                                    </p:set>
                                    <p:anim calcmode="lin" valueType="num">
                                      <p:cBhvr>
                                        <p:cTn id="124" dur="500" fill="hold"/>
                                        <p:tgtEl>
                                          <p:spTgt spid="187443"/>
                                        </p:tgtEl>
                                        <p:attrNameLst>
                                          <p:attrName>ppt_x</p:attrName>
                                        </p:attrNameLst>
                                      </p:cBhvr>
                                      <p:tavLst>
                                        <p:tav tm="0">
                                          <p:val>
                                            <p:strVal val="#ppt_x"/>
                                          </p:val>
                                        </p:tav>
                                        <p:tav tm="100000">
                                          <p:val>
                                            <p:strVal val="#ppt_x"/>
                                          </p:val>
                                        </p:tav>
                                      </p:tavLst>
                                    </p:anim>
                                    <p:anim calcmode="lin" valueType="num">
                                      <p:cBhvr>
                                        <p:cTn id="125" dur="500" fill="hold"/>
                                        <p:tgtEl>
                                          <p:spTgt spid="187443"/>
                                        </p:tgtEl>
                                        <p:attrNameLst>
                                          <p:attrName>ppt_y</p:attrName>
                                        </p:attrNameLst>
                                      </p:cBhvr>
                                      <p:tavLst>
                                        <p:tav tm="0">
                                          <p:val>
                                            <p:strVal val="#ppt_y-#ppt_h/2"/>
                                          </p:val>
                                        </p:tav>
                                        <p:tav tm="100000">
                                          <p:val>
                                            <p:strVal val="#ppt_y"/>
                                          </p:val>
                                        </p:tav>
                                      </p:tavLst>
                                    </p:anim>
                                    <p:anim calcmode="lin" valueType="num">
                                      <p:cBhvr>
                                        <p:cTn id="126" dur="500" fill="hold"/>
                                        <p:tgtEl>
                                          <p:spTgt spid="187443"/>
                                        </p:tgtEl>
                                        <p:attrNameLst>
                                          <p:attrName>ppt_w</p:attrName>
                                        </p:attrNameLst>
                                      </p:cBhvr>
                                      <p:tavLst>
                                        <p:tav tm="0">
                                          <p:val>
                                            <p:strVal val="#ppt_w"/>
                                          </p:val>
                                        </p:tav>
                                        <p:tav tm="100000">
                                          <p:val>
                                            <p:strVal val="#ppt_w"/>
                                          </p:val>
                                        </p:tav>
                                      </p:tavLst>
                                    </p:anim>
                                    <p:anim calcmode="lin" valueType="num">
                                      <p:cBhvr>
                                        <p:cTn id="127" dur="500" fill="hold"/>
                                        <p:tgtEl>
                                          <p:spTgt spid="187443"/>
                                        </p:tgtEl>
                                        <p:attrNameLst>
                                          <p:attrName>ppt_h</p:attrName>
                                        </p:attrNameLst>
                                      </p:cBhvr>
                                      <p:tavLst>
                                        <p:tav tm="0">
                                          <p:val>
                                            <p:fltVal val="0"/>
                                          </p:val>
                                        </p:tav>
                                        <p:tav tm="100000">
                                          <p:val>
                                            <p:strVal val="#ppt_h"/>
                                          </p:val>
                                        </p:tav>
                                      </p:tavLst>
                                    </p:anim>
                                  </p:childTnLst>
                                </p:cTn>
                              </p:par>
                            </p:childTnLst>
                          </p:cTn>
                        </p:par>
                        <p:par>
                          <p:cTn id="128" fill="hold" nodeType="afterGroup">
                            <p:stCondLst>
                              <p:cond delay="500"/>
                            </p:stCondLst>
                            <p:childTnLst>
                              <p:par>
                                <p:cTn id="129" presetID="17" presetClass="entr" presetSubtype="1" fill="hold" grpId="0" nodeType="afterEffect">
                                  <p:stCondLst>
                                    <p:cond delay="0"/>
                                  </p:stCondLst>
                                  <p:childTnLst>
                                    <p:set>
                                      <p:cBhvr>
                                        <p:cTn id="130" dur="1" fill="hold">
                                          <p:stCondLst>
                                            <p:cond delay="0"/>
                                          </p:stCondLst>
                                        </p:cTn>
                                        <p:tgtEl>
                                          <p:spTgt spid="187408"/>
                                        </p:tgtEl>
                                        <p:attrNameLst>
                                          <p:attrName>style.visibility</p:attrName>
                                        </p:attrNameLst>
                                      </p:cBhvr>
                                      <p:to>
                                        <p:strVal val="visible"/>
                                      </p:to>
                                    </p:set>
                                    <p:anim calcmode="lin" valueType="num">
                                      <p:cBhvr>
                                        <p:cTn id="131" dur="500" fill="hold"/>
                                        <p:tgtEl>
                                          <p:spTgt spid="187408"/>
                                        </p:tgtEl>
                                        <p:attrNameLst>
                                          <p:attrName>ppt_x</p:attrName>
                                        </p:attrNameLst>
                                      </p:cBhvr>
                                      <p:tavLst>
                                        <p:tav tm="0">
                                          <p:val>
                                            <p:strVal val="#ppt_x"/>
                                          </p:val>
                                        </p:tav>
                                        <p:tav tm="100000">
                                          <p:val>
                                            <p:strVal val="#ppt_x"/>
                                          </p:val>
                                        </p:tav>
                                      </p:tavLst>
                                    </p:anim>
                                    <p:anim calcmode="lin" valueType="num">
                                      <p:cBhvr>
                                        <p:cTn id="132" dur="500" fill="hold"/>
                                        <p:tgtEl>
                                          <p:spTgt spid="187408"/>
                                        </p:tgtEl>
                                        <p:attrNameLst>
                                          <p:attrName>ppt_y</p:attrName>
                                        </p:attrNameLst>
                                      </p:cBhvr>
                                      <p:tavLst>
                                        <p:tav tm="0">
                                          <p:val>
                                            <p:strVal val="#ppt_y-#ppt_h/2"/>
                                          </p:val>
                                        </p:tav>
                                        <p:tav tm="100000">
                                          <p:val>
                                            <p:strVal val="#ppt_y"/>
                                          </p:val>
                                        </p:tav>
                                      </p:tavLst>
                                    </p:anim>
                                    <p:anim calcmode="lin" valueType="num">
                                      <p:cBhvr>
                                        <p:cTn id="133" dur="500" fill="hold"/>
                                        <p:tgtEl>
                                          <p:spTgt spid="187408"/>
                                        </p:tgtEl>
                                        <p:attrNameLst>
                                          <p:attrName>ppt_w</p:attrName>
                                        </p:attrNameLst>
                                      </p:cBhvr>
                                      <p:tavLst>
                                        <p:tav tm="0">
                                          <p:val>
                                            <p:strVal val="#ppt_w"/>
                                          </p:val>
                                        </p:tav>
                                        <p:tav tm="100000">
                                          <p:val>
                                            <p:strVal val="#ppt_w"/>
                                          </p:val>
                                        </p:tav>
                                      </p:tavLst>
                                    </p:anim>
                                    <p:anim calcmode="lin" valueType="num">
                                      <p:cBhvr>
                                        <p:cTn id="134" dur="500" fill="hold"/>
                                        <p:tgtEl>
                                          <p:spTgt spid="187408"/>
                                        </p:tgtEl>
                                        <p:attrNameLst>
                                          <p:attrName>ppt_h</p:attrName>
                                        </p:attrNameLst>
                                      </p:cBhvr>
                                      <p:tavLst>
                                        <p:tav tm="0">
                                          <p:val>
                                            <p:fltVal val="0"/>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87422"/>
                                        </p:tgtEl>
                                        <p:attrNameLst>
                                          <p:attrName>style.visibility</p:attrName>
                                        </p:attrNameLst>
                                      </p:cBhvr>
                                      <p:to>
                                        <p:strVal val="visible"/>
                                      </p:to>
                                    </p:set>
                                    <p:anim calcmode="lin" valueType="num">
                                      <p:cBhvr additive="base">
                                        <p:cTn id="139" dur="500" fill="hold"/>
                                        <p:tgtEl>
                                          <p:spTgt spid="187422"/>
                                        </p:tgtEl>
                                        <p:attrNameLst>
                                          <p:attrName>ppt_x</p:attrName>
                                        </p:attrNameLst>
                                      </p:cBhvr>
                                      <p:tavLst>
                                        <p:tav tm="0">
                                          <p:val>
                                            <p:strVal val="1+#ppt_w/2"/>
                                          </p:val>
                                        </p:tav>
                                        <p:tav tm="100000">
                                          <p:val>
                                            <p:strVal val="#ppt_x"/>
                                          </p:val>
                                        </p:tav>
                                      </p:tavLst>
                                    </p:anim>
                                    <p:anim calcmode="lin" valueType="num">
                                      <p:cBhvr additive="base">
                                        <p:cTn id="140" dur="500" fill="hold"/>
                                        <p:tgtEl>
                                          <p:spTgt spid="187422"/>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7" presetClass="entr" presetSubtype="1" fill="hold" nodeType="clickEffect">
                                  <p:stCondLst>
                                    <p:cond delay="0"/>
                                  </p:stCondLst>
                                  <p:childTnLst>
                                    <p:set>
                                      <p:cBhvr>
                                        <p:cTn id="144" dur="1" fill="hold">
                                          <p:stCondLst>
                                            <p:cond delay="0"/>
                                          </p:stCondLst>
                                        </p:cTn>
                                        <p:tgtEl>
                                          <p:spTgt spid="187419"/>
                                        </p:tgtEl>
                                        <p:attrNameLst>
                                          <p:attrName>style.visibility</p:attrName>
                                        </p:attrNameLst>
                                      </p:cBhvr>
                                      <p:to>
                                        <p:strVal val="visible"/>
                                      </p:to>
                                    </p:set>
                                    <p:anim calcmode="lin" valueType="num">
                                      <p:cBhvr>
                                        <p:cTn id="145" dur="500" fill="hold"/>
                                        <p:tgtEl>
                                          <p:spTgt spid="187419"/>
                                        </p:tgtEl>
                                        <p:attrNameLst>
                                          <p:attrName>ppt_x</p:attrName>
                                        </p:attrNameLst>
                                      </p:cBhvr>
                                      <p:tavLst>
                                        <p:tav tm="0">
                                          <p:val>
                                            <p:strVal val="#ppt_x"/>
                                          </p:val>
                                        </p:tav>
                                        <p:tav tm="100000">
                                          <p:val>
                                            <p:strVal val="#ppt_x"/>
                                          </p:val>
                                        </p:tav>
                                      </p:tavLst>
                                    </p:anim>
                                    <p:anim calcmode="lin" valueType="num">
                                      <p:cBhvr>
                                        <p:cTn id="146" dur="500" fill="hold"/>
                                        <p:tgtEl>
                                          <p:spTgt spid="187419"/>
                                        </p:tgtEl>
                                        <p:attrNameLst>
                                          <p:attrName>ppt_y</p:attrName>
                                        </p:attrNameLst>
                                      </p:cBhvr>
                                      <p:tavLst>
                                        <p:tav tm="0">
                                          <p:val>
                                            <p:strVal val="#ppt_y-#ppt_h/2"/>
                                          </p:val>
                                        </p:tav>
                                        <p:tav tm="100000">
                                          <p:val>
                                            <p:strVal val="#ppt_y"/>
                                          </p:val>
                                        </p:tav>
                                      </p:tavLst>
                                    </p:anim>
                                    <p:anim calcmode="lin" valueType="num">
                                      <p:cBhvr>
                                        <p:cTn id="147" dur="500" fill="hold"/>
                                        <p:tgtEl>
                                          <p:spTgt spid="187419"/>
                                        </p:tgtEl>
                                        <p:attrNameLst>
                                          <p:attrName>ppt_w</p:attrName>
                                        </p:attrNameLst>
                                      </p:cBhvr>
                                      <p:tavLst>
                                        <p:tav tm="0">
                                          <p:val>
                                            <p:strVal val="#ppt_w"/>
                                          </p:val>
                                        </p:tav>
                                        <p:tav tm="100000">
                                          <p:val>
                                            <p:strVal val="#ppt_w"/>
                                          </p:val>
                                        </p:tav>
                                      </p:tavLst>
                                    </p:anim>
                                    <p:anim calcmode="lin" valueType="num">
                                      <p:cBhvr>
                                        <p:cTn id="148" dur="500" fill="hold"/>
                                        <p:tgtEl>
                                          <p:spTgt spid="187419"/>
                                        </p:tgtEl>
                                        <p:attrNameLst>
                                          <p:attrName>ppt_h</p:attrName>
                                        </p:attrNameLst>
                                      </p:cBhvr>
                                      <p:tavLst>
                                        <p:tav tm="0">
                                          <p:val>
                                            <p:fltVal val="0"/>
                                          </p:val>
                                        </p:tav>
                                        <p:tav tm="100000">
                                          <p:val>
                                            <p:strVal val="#ppt_h"/>
                                          </p:val>
                                        </p:tav>
                                      </p:tavLst>
                                    </p:anim>
                                  </p:childTnLst>
                                </p:cTn>
                              </p:par>
                            </p:childTnLst>
                          </p:cTn>
                        </p:par>
                        <p:par>
                          <p:cTn id="149" fill="hold" nodeType="afterGroup">
                            <p:stCondLst>
                              <p:cond delay="500"/>
                            </p:stCondLst>
                            <p:childTnLst>
                              <p:par>
                                <p:cTn id="150" presetID="17" presetClass="entr" presetSubtype="1" fill="hold" grpId="0" nodeType="afterEffect">
                                  <p:stCondLst>
                                    <p:cond delay="0"/>
                                  </p:stCondLst>
                                  <p:childTnLst>
                                    <p:set>
                                      <p:cBhvr>
                                        <p:cTn id="151" dur="1" fill="hold">
                                          <p:stCondLst>
                                            <p:cond delay="0"/>
                                          </p:stCondLst>
                                        </p:cTn>
                                        <p:tgtEl>
                                          <p:spTgt spid="187413"/>
                                        </p:tgtEl>
                                        <p:attrNameLst>
                                          <p:attrName>style.visibility</p:attrName>
                                        </p:attrNameLst>
                                      </p:cBhvr>
                                      <p:to>
                                        <p:strVal val="visible"/>
                                      </p:to>
                                    </p:set>
                                    <p:anim calcmode="lin" valueType="num">
                                      <p:cBhvr>
                                        <p:cTn id="152" dur="500" fill="hold"/>
                                        <p:tgtEl>
                                          <p:spTgt spid="187413"/>
                                        </p:tgtEl>
                                        <p:attrNameLst>
                                          <p:attrName>ppt_x</p:attrName>
                                        </p:attrNameLst>
                                      </p:cBhvr>
                                      <p:tavLst>
                                        <p:tav tm="0">
                                          <p:val>
                                            <p:strVal val="#ppt_x"/>
                                          </p:val>
                                        </p:tav>
                                        <p:tav tm="100000">
                                          <p:val>
                                            <p:strVal val="#ppt_x"/>
                                          </p:val>
                                        </p:tav>
                                      </p:tavLst>
                                    </p:anim>
                                    <p:anim calcmode="lin" valueType="num">
                                      <p:cBhvr>
                                        <p:cTn id="153" dur="500" fill="hold"/>
                                        <p:tgtEl>
                                          <p:spTgt spid="187413"/>
                                        </p:tgtEl>
                                        <p:attrNameLst>
                                          <p:attrName>ppt_y</p:attrName>
                                        </p:attrNameLst>
                                      </p:cBhvr>
                                      <p:tavLst>
                                        <p:tav tm="0">
                                          <p:val>
                                            <p:strVal val="#ppt_y-#ppt_h/2"/>
                                          </p:val>
                                        </p:tav>
                                        <p:tav tm="100000">
                                          <p:val>
                                            <p:strVal val="#ppt_y"/>
                                          </p:val>
                                        </p:tav>
                                      </p:tavLst>
                                    </p:anim>
                                    <p:anim calcmode="lin" valueType="num">
                                      <p:cBhvr>
                                        <p:cTn id="154" dur="500" fill="hold"/>
                                        <p:tgtEl>
                                          <p:spTgt spid="187413"/>
                                        </p:tgtEl>
                                        <p:attrNameLst>
                                          <p:attrName>ppt_w</p:attrName>
                                        </p:attrNameLst>
                                      </p:cBhvr>
                                      <p:tavLst>
                                        <p:tav tm="0">
                                          <p:val>
                                            <p:strVal val="#ppt_w"/>
                                          </p:val>
                                        </p:tav>
                                        <p:tav tm="100000">
                                          <p:val>
                                            <p:strVal val="#ppt_w"/>
                                          </p:val>
                                        </p:tav>
                                      </p:tavLst>
                                    </p:anim>
                                    <p:anim calcmode="lin" valueType="num">
                                      <p:cBhvr>
                                        <p:cTn id="155" dur="500" fill="hold"/>
                                        <p:tgtEl>
                                          <p:spTgt spid="187413"/>
                                        </p:tgtEl>
                                        <p:attrNameLst>
                                          <p:attrName>ppt_h</p:attrName>
                                        </p:attrNameLst>
                                      </p:cBhvr>
                                      <p:tavLst>
                                        <p:tav tm="0">
                                          <p:val>
                                            <p:fltVal val="0"/>
                                          </p:val>
                                        </p:tav>
                                        <p:tav tm="100000">
                                          <p:val>
                                            <p:strVal val="#ppt_h"/>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7" presetClass="entr" presetSubtype="1" fill="hold" nodeType="clickEffect">
                                  <p:stCondLst>
                                    <p:cond delay="0"/>
                                  </p:stCondLst>
                                  <p:childTnLst>
                                    <p:set>
                                      <p:cBhvr>
                                        <p:cTn id="159" dur="1" fill="hold">
                                          <p:stCondLst>
                                            <p:cond delay="0"/>
                                          </p:stCondLst>
                                        </p:cTn>
                                        <p:tgtEl>
                                          <p:spTgt spid="187420"/>
                                        </p:tgtEl>
                                        <p:attrNameLst>
                                          <p:attrName>style.visibility</p:attrName>
                                        </p:attrNameLst>
                                      </p:cBhvr>
                                      <p:to>
                                        <p:strVal val="visible"/>
                                      </p:to>
                                    </p:set>
                                    <p:anim calcmode="lin" valueType="num">
                                      <p:cBhvr>
                                        <p:cTn id="160" dur="500" fill="hold"/>
                                        <p:tgtEl>
                                          <p:spTgt spid="187420"/>
                                        </p:tgtEl>
                                        <p:attrNameLst>
                                          <p:attrName>ppt_x</p:attrName>
                                        </p:attrNameLst>
                                      </p:cBhvr>
                                      <p:tavLst>
                                        <p:tav tm="0">
                                          <p:val>
                                            <p:strVal val="#ppt_x"/>
                                          </p:val>
                                        </p:tav>
                                        <p:tav tm="100000">
                                          <p:val>
                                            <p:strVal val="#ppt_x"/>
                                          </p:val>
                                        </p:tav>
                                      </p:tavLst>
                                    </p:anim>
                                    <p:anim calcmode="lin" valueType="num">
                                      <p:cBhvr>
                                        <p:cTn id="161" dur="500" fill="hold"/>
                                        <p:tgtEl>
                                          <p:spTgt spid="187420"/>
                                        </p:tgtEl>
                                        <p:attrNameLst>
                                          <p:attrName>ppt_y</p:attrName>
                                        </p:attrNameLst>
                                      </p:cBhvr>
                                      <p:tavLst>
                                        <p:tav tm="0">
                                          <p:val>
                                            <p:strVal val="#ppt_y-#ppt_h/2"/>
                                          </p:val>
                                        </p:tav>
                                        <p:tav tm="100000">
                                          <p:val>
                                            <p:strVal val="#ppt_y"/>
                                          </p:val>
                                        </p:tav>
                                      </p:tavLst>
                                    </p:anim>
                                    <p:anim calcmode="lin" valueType="num">
                                      <p:cBhvr>
                                        <p:cTn id="162" dur="500" fill="hold"/>
                                        <p:tgtEl>
                                          <p:spTgt spid="187420"/>
                                        </p:tgtEl>
                                        <p:attrNameLst>
                                          <p:attrName>ppt_w</p:attrName>
                                        </p:attrNameLst>
                                      </p:cBhvr>
                                      <p:tavLst>
                                        <p:tav tm="0">
                                          <p:val>
                                            <p:strVal val="#ppt_w"/>
                                          </p:val>
                                        </p:tav>
                                        <p:tav tm="100000">
                                          <p:val>
                                            <p:strVal val="#ppt_w"/>
                                          </p:val>
                                        </p:tav>
                                      </p:tavLst>
                                    </p:anim>
                                    <p:anim calcmode="lin" valueType="num">
                                      <p:cBhvr>
                                        <p:cTn id="163" dur="500" fill="hold"/>
                                        <p:tgtEl>
                                          <p:spTgt spid="187420"/>
                                        </p:tgtEl>
                                        <p:attrNameLst>
                                          <p:attrName>ppt_h</p:attrName>
                                        </p:attrNameLst>
                                      </p:cBhvr>
                                      <p:tavLst>
                                        <p:tav tm="0">
                                          <p:val>
                                            <p:fltVal val="0"/>
                                          </p:val>
                                        </p:tav>
                                        <p:tav tm="100000">
                                          <p:val>
                                            <p:strVal val="#ppt_h"/>
                                          </p:val>
                                        </p:tav>
                                      </p:tavLst>
                                    </p:anim>
                                  </p:childTnLst>
                                </p:cTn>
                              </p:par>
                            </p:childTnLst>
                          </p:cTn>
                        </p:par>
                        <p:par>
                          <p:cTn id="164" fill="hold" nodeType="afterGroup">
                            <p:stCondLst>
                              <p:cond delay="500"/>
                            </p:stCondLst>
                            <p:childTnLst>
                              <p:par>
                                <p:cTn id="165" presetID="17" presetClass="entr" presetSubtype="1" fill="hold" grpId="0" nodeType="afterEffect">
                                  <p:stCondLst>
                                    <p:cond delay="0"/>
                                  </p:stCondLst>
                                  <p:childTnLst>
                                    <p:set>
                                      <p:cBhvr>
                                        <p:cTn id="166" dur="1" fill="hold">
                                          <p:stCondLst>
                                            <p:cond delay="0"/>
                                          </p:stCondLst>
                                        </p:cTn>
                                        <p:tgtEl>
                                          <p:spTgt spid="187414"/>
                                        </p:tgtEl>
                                        <p:attrNameLst>
                                          <p:attrName>style.visibility</p:attrName>
                                        </p:attrNameLst>
                                      </p:cBhvr>
                                      <p:to>
                                        <p:strVal val="visible"/>
                                      </p:to>
                                    </p:set>
                                    <p:anim calcmode="lin" valueType="num">
                                      <p:cBhvr>
                                        <p:cTn id="167" dur="500" fill="hold"/>
                                        <p:tgtEl>
                                          <p:spTgt spid="187414"/>
                                        </p:tgtEl>
                                        <p:attrNameLst>
                                          <p:attrName>ppt_x</p:attrName>
                                        </p:attrNameLst>
                                      </p:cBhvr>
                                      <p:tavLst>
                                        <p:tav tm="0">
                                          <p:val>
                                            <p:strVal val="#ppt_x"/>
                                          </p:val>
                                        </p:tav>
                                        <p:tav tm="100000">
                                          <p:val>
                                            <p:strVal val="#ppt_x"/>
                                          </p:val>
                                        </p:tav>
                                      </p:tavLst>
                                    </p:anim>
                                    <p:anim calcmode="lin" valueType="num">
                                      <p:cBhvr>
                                        <p:cTn id="168" dur="500" fill="hold"/>
                                        <p:tgtEl>
                                          <p:spTgt spid="187414"/>
                                        </p:tgtEl>
                                        <p:attrNameLst>
                                          <p:attrName>ppt_y</p:attrName>
                                        </p:attrNameLst>
                                      </p:cBhvr>
                                      <p:tavLst>
                                        <p:tav tm="0">
                                          <p:val>
                                            <p:strVal val="#ppt_y-#ppt_h/2"/>
                                          </p:val>
                                        </p:tav>
                                        <p:tav tm="100000">
                                          <p:val>
                                            <p:strVal val="#ppt_y"/>
                                          </p:val>
                                        </p:tav>
                                      </p:tavLst>
                                    </p:anim>
                                    <p:anim calcmode="lin" valueType="num">
                                      <p:cBhvr>
                                        <p:cTn id="169" dur="500" fill="hold"/>
                                        <p:tgtEl>
                                          <p:spTgt spid="187414"/>
                                        </p:tgtEl>
                                        <p:attrNameLst>
                                          <p:attrName>ppt_w</p:attrName>
                                        </p:attrNameLst>
                                      </p:cBhvr>
                                      <p:tavLst>
                                        <p:tav tm="0">
                                          <p:val>
                                            <p:strVal val="#ppt_w"/>
                                          </p:val>
                                        </p:tav>
                                        <p:tav tm="100000">
                                          <p:val>
                                            <p:strVal val="#ppt_w"/>
                                          </p:val>
                                        </p:tav>
                                      </p:tavLst>
                                    </p:anim>
                                    <p:anim calcmode="lin" valueType="num">
                                      <p:cBhvr>
                                        <p:cTn id="170" dur="500" fill="hold"/>
                                        <p:tgtEl>
                                          <p:spTgt spid="187414"/>
                                        </p:tgtEl>
                                        <p:attrNameLst>
                                          <p:attrName>ppt_h</p:attrName>
                                        </p:attrNameLst>
                                      </p:cBhvr>
                                      <p:tavLst>
                                        <p:tav tm="0">
                                          <p:val>
                                            <p:fltVal val="0"/>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1" fill="hold" nodeType="clickEffect">
                                  <p:stCondLst>
                                    <p:cond delay="0"/>
                                  </p:stCondLst>
                                  <p:childTnLst>
                                    <p:set>
                                      <p:cBhvr>
                                        <p:cTn id="174" dur="1" fill="hold">
                                          <p:stCondLst>
                                            <p:cond delay="0"/>
                                          </p:stCondLst>
                                        </p:cTn>
                                        <p:tgtEl>
                                          <p:spTgt spid="187418"/>
                                        </p:tgtEl>
                                        <p:attrNameLst>
                                          <p:attrName>style.visibility</p:attrName>
                                        </p:attrNameLst>
                                      </p:cBhvr>
                                      <p:to>
                                        <p:strVal val="visible"/>
                                      </p:to>
                                    </p:set>
                                    <p:anim calcmode="lin" valueType="num">
                                      <p:cBhvr>
                                        <p:cTn id="175" dur="500" fill="hold"/>
                                        <p:tgtEl>
                                          <p:spTgt spid="187418"/>
                                        </p:tgtEl>
                                        <p:attrNameLst>
                                          <p:attrName>ppt_x</p:attrName>
                                        </p:attrNameLst>
                                      </p:cBhvr>
                                      <p:tavLst>
                                        <p:tav tm="0">
                                          <p:val>
                                            <p:strVal val="#ppt_x"/>
                                          </p:val>
                                        </p:tav>
                                        <p:tav tm="100000">
                                          <p:val>
                                            <p:strVal val="#ppt_x"/>
                                          </p:val>
                                        </p:tav>
                                      </p:tavLst>
                                    </p:anim>
                                    <p:anim calcmode="lin" valueType="num">
                                      <p:cBhvr>
                                        <p:cTn id="176" dur="500" fill="hold"/>
                                        <p:tgtEl>
                                          <p:spTgt spid="187418"/>
                                        </p:tgtEl>
                                        <p:attrNameLst>
                                          <p:attrName>ppt_y</p:attrName>
                                        </p:attrNameLst>
                                      </p:cBhvr>
                                      <p:tavLst>
                                        <p:tav tm="0">
                                          <p:val>
                                            <p:strVal val="#ppt_y-#ppt_h/2"/>
                                          </p:val>
                                        </p:tav>
                                        <p:tav tm="100000">
                                          <p:val>
                                            <p:strVal val="#ppt_y"/>
                                          </p:val>
                                        </p:tav>
                                      </p:tavLst>
                                    </p:anim>
                                    <p:anim calcmode="lin" valueType="num">
                                      <p:cBhvr>
                                        <p:cTn id="177" dur="500" fill="hold"/>
                                        <p:tgtEl>
                                          <p:spTgt spid="187418"/>
                                        </p:tgtEl>
                                        <p:attrNameLst>
                                          <p:attrName>ppt_w</p:attrName>
                                        </p:attrNameLst>
                                      </p:cBhvr>
                                      <p:tavLst>
                                        <p:tav tm="0">
                                          <p:val>
                                            <p:strVal val="#ppt_w"/>
                                          </p:val>
                                        </p:tav>
                                        <p:tav tm="100000">
                                          <p:val>
                                            <p:strVal val="#ppt_w"/>
                                          </p:val>
                                        </p:tav>
                                      </p:tavLst>
                                    </p:anim>
                                    <p:anim calcmode="lin" valueType="num">
                                      <p:cBhvr>
                                        <p:cTn id="178" dur="500" fill="hold"/>
                                        <p:tgtEl>
                                          <p:spTgt spid="187418"/>
                                        </p:tgtEl>
                                        <p:attrNameLst>
                                          <p:attrName>ppt_h</p:attrName>
                                        </p:attrNameLst>
                                      </p:cBhvr>
                                      <p:tavLst>
                                        <p:tav tm="0">
                                          <p:val>
                                            <p:fltVal val="0"/>
                                          </p:val>
                                        </p:tav>
                                        <p:tav tm="100000">
                                          <p:val>
                                            <p:strVal val="#ppt_h"/>
                                          </p:val>
                                        </p:tav>
                                      </p:tavLst>
                                    </p:anim>
                                  </p:childTnLst>
                                </p:cTn>
                              </p:par>
                            </p:childTnLst>
                          </p:cTn>
                        </p:par>
                        <p:par>
                          <p:cTn id="179" fill="hold" nodeType="afterGroup">
                            <p:stCondLst>
                              <p:cond delay="500"/>
                            </p:stCondLst>
                            <p:childTnLst>
                              <p:par>
                                <p:cTn id="180" presetID="17" presetClass="entr" presetSubtype="1" fill="hold" grpId="0" nodeType="afterEffect">
                                  <p:stCondLst>
                                    <p:cond delay="0"/>
                                  </p:stCondLst>
                                  <p:childTnLst>
                                    <p:set>
                                      <p:cBhvr>
                                        <p:cTn id="181" dur="1" fill="hold">
                                          <p:stCondLst>
                                            <p:cond delay="0"/>
                                          </p:stCondLst>
                                        </p:cTn>
                                        <p:tgtEl>
                                          <p:spTgt spid="187417"/>
                                        </p:tgtEl>
                                        <p:attrNameLst>
                                          <p:attrName>style.visibility</p:attrName>
                                        </p:attrNameLst>
                                      </p:cBhvr>
                                      <p:to>
                                        <p:strVal val="visible"/>
                                      </p:to>
                                    </p:set>
                                    <p:anim calcmode="lin" valueType="num">
                                      <p:cBhvr>
                                        <p:cTn id="182" dur="500" fill="hold"/>
                                        <p:tgtEl>
                                          <p:spTgt spid="187417"/>
                                        </p:tgtEl>
                                        <p:attrNameLst>
                                          <p:attrName>ppt_x</p:attrName>
                                        </p:attrNameLst>
                                      </p:cBhvr>
                                      <p:tavLst>
                                        <p:tav tm="0">
                                          <p:val>
                                            <p:strVal val="#ppt_x"/>
                                          </p:val>
                                        </p:tav>
                                        <p:tav tm="100000">
                                          <p:val>
                                            <p:strVal val="#ppt_x"/>
                                          </p:val>
                                        </p:tav>
                                      </p:tavLst>
                                    </p:anim>
                                    <p:anim calcmode="lin" valueType="num">
                                      <p:cBhvr>
                                        <p:cTn id="183" dur="500" fill="hold"/>
                                        <p:tgtEl>
                                          <p:spTgt spid="187417"/>
                                        </p:tgtEl>
                                        <p:attrNameLst>
                                          <p:attrName>ppt_y</p:attrName>
                                        </p:attrNameLst>
                                      </p:cBhvr>
                                      <p:tavLst>
                                        <p:tav tm="0">
                                          <p:val>
                                            <p:strVal val="#ppt_y-#ppt_h/2"/>
                                          </p:val>
                                        </p:tav>
                                        <p:tav tm="100000">
                                          <p:val>
                                            <p:strVal val="#ppt_y"/>
                                          </p:val>
                                        </p:tav>
                                      </p:tavLst>
                                    </p:anim>
                                    <p:anim calcmode="lin" valueType="num">
                                      <p:cBhvr>
                                        <p:cTn id="184" dur="500" fill="hold"/>
                                        <p:tgtEl>
                                          <p:spTgt spid="187417"/>
                                        </p:tgtEl>
                                        <p:attrNameLst>
                                          <p:attrName>ppt_w</p:attrName>
                                        </p:attrNameLst>
                                      </p:cBhvr>
                                      <p:tavLst>
                                        <p:tav tm="0">
                                          <p:val>
                                            <p:strVal val="#ppt_w"/>
                                          </p:val>
                                        </p:tav>
                                        <p:tav tm="100000">
                                          <p:val>
                                            <p:strVal val="#ppt_w"/>
                                          </p:val>
                                        </p:tav>
                                      </p:tavLst>
                                    </p:anim>
                                    <p:anim calcmode="lin" valueType="num">
                                      <p:cBhvr>
                                        <p:cTn id="185" dur="500" fill="hold"/>
                                        <p:tgtEl>
                                          <p:spTgt spid="187417"/>
                                        </p:tgtEl>
                                        <p:attrNameLst>
                                          <p:attrName>ppt_h</p:attrName>
                                        </p:attrNameLst>
                                      </p:cBhvr>
                                      <p:tavLst>
                                        <p:tav tm="0">
                                          <p:val>
                                            <p:fltVal val="0"/>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 fill="hold" nodeType="clickEffect">
                                  <p:stCondLst>
                                    <p:cond delay="0"/>
                                  </p:stCondLst>
                                  <p:childTnLst>
                                    <p:set>
                                      <p:cBhvr>
                                        <p:cTn id="189" dur="1" fill="hold">
                                          <p:stCondLst>
                                            <p:cond delay="0"/>
                                          </p:stCondLst>
                                        </p:cTn>
                                        <p:tgtEl>
                                          <p:spTgt spid="187421"/>
                                        </p:tgtEl>
                                        <p:attrNameLst>
                                          <p:attrName>style.visibility</p:attrName>
                                        </p:attrNameLst>
                                      </p:cBhvr>
                                      <p:to>
                                        <p:strVal val="visible"/>
                                      </p:to>
                                    </p:set>
                                    <p:anim calcmode="lin" valueType="num">
                                      <p:cBhvr>
                                        <p:cTn id="190" dur="500" fill="hold"/>
                                        <p:tgtEl>
                                          <p:spTgt spid="187421"/>
                                        </p:tgtEl>
                                        <p:attrNameLst>
                                          <p:attrName>ppt_x</p:attrName>
                                        </p:attrNameLst>
                                      </p:cBhvr>
                                      <p:tavLst>
                                        <p:tav tm="0">
                                          <p:val>
                                            <p:strVal val="#ppt_x"/>
                                          </p:val>
                                        </p:tav>
                                        <p:tav tm="100000">
                                          <p:val>
                                            <p:strVal val="#ppt_x"/>
                                          </p:val>
                                        </p:tav>
                                      </p:tavLst>
                                    </p:anim>
                                    <p:anim calcmode="lin" valueType="num">
                                      <p:cBhvr>
                                        <p:cTn id="191" dur="500" fill="hold"/>
                                        <p:tgtEl>
                                          <p:spTgt spid="187421"/>
                                        </p:tgtEl>
                                        <p:attrNameLst>
                                          <p:attrName>ppt_y</p:attrName>
                                        </p:attrNameLst>
                                      </p:cBhvr>
                                      <p:tavLst>
                                        <p:tav tm="0">
                                          <p:val>
                                            <p:strVal val="#ppt_y-#ppt_h/2"/>
                                          </p:val>
                                        </p:tav>
                                        <p:tav tm="100000">
                                          <p:val>
                                            <p:strVal val="#ppt_y"/>
                                          </p:val>
                                        </p:tav>
                                      </p:tavLst>
                                    </p:anim>
                                    <p:anim calcmode="lin" valueType="num">
                                      <p:cBhvr>
                                        <p:cTn id="192" dur="500" fill="hold"/>
                                        <p:tgtEl>
                                          <p:spTgt spid="187421"/>
                                        </p:tgtEl>
                                        <p:attrNameLst>
                                          <p:attrName>ppt_w</p:attrName>
                                        </p:attrNameLst>
                                      </p:cBhvr>
                                      <p:tavLst>
                                        <p:tav tm="0">
                                          <p:val>
                                            <p:strVal val="#ppt_w"/>
                                          </p:val>
                                        </p:tav>
                                        <p:tav tm="100000">
                                          <p:val>
                                            <p:strVal val="#ppt_w"/>
                                          </p:val>
                                        </p:tav>
                                      </p:tavLst>
                                    </p:anim>
                                    <p:anim calcmode="lin" valueType="num">
                                      <p:cBhvr>
                                        <p:cTn id="193" dur="500" fill="hold"/>
                                        <p:tgtEl>
                                          <p:spTgt spid="187421"/>
                                        </p:tgtEl>
                                        <p:attrNameLst>
                                          <p:attrName>ppt_h</p:attrName>
                                        </p:attrNameLst>
                                      </p:cBhvr>
                                      <p:tavLst>
                                        <p:tav tm="0">
                                          <p:val>
                                            <p:fltVal val="0"/>
                                          </p:val>
                                        </p:tav>
                                        <p:tav tm="100000">
                                          <p:val>
                                            <p:strVal val="#ppt_h"/>
                                          </p:val>
                                        </p:tav>
                                      </p:tavLst>
                                    </p:anim>
                                  </p:childTnLst>
                                </p:cTn>
                              </p:par>
                            </p:childTnLst>
                          </p:cTn>
                        </p:par>
                        <p:par>
                          <p:cTn id="194" fill="hold" nodeType="afterGroup">
                            <p:stCondLst>
                              <p:cond delay="500"/>
                            </p:stCondLst>
                            <p:childTnLst>
                              <p:par>
                                <p:cTn id="195" presetID="17" presetClass="entr" presetSubtype="1" fill="hold" grpId="0" nodeType="afterEffect">
                                  <p:stCondLst>
                                    <p:cond delay="0"/>
                                  </p:stCondLst>
                                  <p:childTnLst>
                                    <p:set>
                                      <p:cBhvr>
                                        <p:cTn id="196" dur="1" fill="hold">
                                          <p:stCondLst>
                                            <p:cond delay="0"/>
                                          </p:stCondLst>
                                        </p:cTn>
                                        <p:tgtEl>
                                          <p:spTgt spid="187415"/>
                                        </p:tgtEl>
                                        <p:attrNameLst>
                                          <p:attrName>style.visibility</p:attrName>
                                        </p:attrNameLst>
                                      </p:cBhvr>
                                      <p:to>
                                        <p:strVal val="visible"/>
                                      </p:to>
                                    </p:set>
                                    <p:anim calcmode="lin" valueType="num">
                                      <p:cBhvr>
                                        <p:cTn id="197" dur="500" fill="hold"/>
                                        <p:tgtEl>
                                          <p:spTgt spid="187415"/>
                                        </p:tgtEl>
                                        <p:attrNameLst>
                                          <p:attrName>ppt_x</p:attrName>
                                        </p:attrNameLst>
                                      </p:cBhvr>
                                      <p:tavLst>
                                        <p:tav tm="0">
                                          <p:val>
                                            <p:strVal val="#ppt_x"/>
                                          </p:val>
                                        </p:tav>
                                        <p:tav tm="100000">
                                          <p:val>
                                            <p:strVal val="#ppt_x"/>
                                          </p:val>
                                        </p:tav>
                                      </p:tavLst>
                                    </p:anim>
                                    <p:anim calcmode="lin" valueType="num">
                                      <p:cBhvr>
                                        <p:cTn id="198" dur="500" fill="hold"/>
                                        <p:tgtEl>
                                          <p:spTgt spid="187415"/>
                                        </p:tgtEl>
                                        <p:attrNameLst>
                                          <p:attrName>ppt_y</p:attrName>
                                        </p:attrNameLst>
                                      </p:cBhvr>
                                      <p:tavLst>
                                        <p:tav tm="0">
                                          <p:val>
                                            <p:strVal val="#ppt_y-#ppt_h/2"/>
                                          </p:val>
                                        </p:tav>
                                        <p:tav tm="100000">
                                          <p:val>
                                            <p:strVal val="#ppt_y"/>
                                          </p:val>
                                        </p:tav>
                                      </p:tavLst>
                                    </p:anim>
                                    <p:anim calcmode="lin" valueType="num">
                                      <p:cBhvr>
                                        <p:cTn id="199" dur="500" fill="hold"/>
                                        <p:tgtEl>
                                          <p:spTgt spid="187415"/>
                                        </p:tgtEl>
                                        <p:attrNameLst>
                                          <p:attrName>ppt_w</p:attrName>
                                        </p:attrNameLst>
                                      </p:cBhvr>
                                      <p:tavLst>
                                        <p:tav tm="0">
                                          <p:val>
                                            <p:strVal val="#ppt_w"/>
                                          </p:val>
                                        </p:tav>
                                        <p:tav tm="100000">
                                          <p:val>
                                            <p:strVal val="#ppt_w"/>
                                          </p:val>
                                        </p:tav>
                                      </p:tavLst>
                                    </p:anim>
                                    <p:anim calcmode="lin" valueType="num">
                                      <p:cBhvr>
                                        <p:cTn id="200" dur="500" fill="hold"/>
                                        <p:tgtEl>
                                          <p:spTgt spid="187415"/>
                                        </p:tgtEl>
                                        <p:attrNameLst>
                                          <p:attrName>ppt_h</p:attrName>
                                        </p:attrNameLst>
                                      </p:cBhvr>
                                      <p:tavLst>
                                        <p:tav tm="0">
                                          <p:val>
                                            <p:fltVal val="0"/>
                                          </p:val>
                                        </p:tav>
                                        <p:tav tm="100000">
                                          <p:val>
                                            <p:strVal val="#ppt_h"/>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 fill="hold" nodeType="clickEffect">
                                  <p:stCondLst>
                                    <p:cond delay="0"/>
                                  </p:stCondLst>
                                  <p:childTnLst>
                                    <p:set>
                                      <p:cBhvr>
                                        <p:cTn id="204" dur="1" fill="hold">
                                          <p:stCondLst>
                                            <p:cond delay="0"/>
                                          </p:stCondLst>
                                        </p:cTn>
                                        <p:tgtEl>
                                          <p:spTgt spid="187444"/>
                                        </p:tgtEl>
                                        <p:attrNameLst>
                                          <p:attrName>style.visibility</p:attrName>
                                        </p:attrNameLst>
                                      </p:cBhvr>
                                      <p:to>
                                        <p:strVal val="visible"/>
                                      </p:to>
                                    </p:set>
                                    <p:anim calcmode="lin" valueType="num">
                                      <p:cBhvr>
                                        <p:cTn id="205" dur="500" fill="hold"/>
                                        <p:tgtEl>
                                          <p:spTgt spid="187444"/>
                                        </p:tgtEl>
                                        <p:attrNameLst>
                                          <p:attrName>ppt_x</p:attrName>
                                        </p:attrNameLst>
                                      </p:cBhvr>
                                      <p:tavLst>
                                        <p:tav tm="0">
                                          <p:val>
                                            <p:strVal val="#ppt_x"/>
                                          </p:val>
                                        </p:tav>
                                        <p:tav tm="100000">
                                          <p:val>
                                            <p:strVal val="#ppt_x"/>
                                          </p:val>
                                        </p:tav>
                                      </p:tavLst>
                                    </p:anim>
                                    <p:anim calcmode="lin" valueType="num">
                                      <p:cBhvr>
                                        <p:cTn id="206" dur="500" fill="hold"/>
                                        <p:tgtEl>
                                          <p:spTgt spid="187444"/>
                                        </p:tgtEl>
                                        <p:attrNameLst>
                                          <p:attrName>ppt_y</p:attrName>
                                        </p:attrNameLst>
                                      </p:cBhvr>
                                      <p:tavLst>
                                        <p:tav tm="0">
                                          <p:val>
                                            <p:strVal val="#ppt_y-#ppt_h/2"/>
                                          </p:val>
                                        </p:tav>
                                        <p:tav tm="100000">
                                          <p:val>
                                            <p:strVal val="#ppt_y"/>
                                          </p:val>
                                        </p:tav>
                                      </p:tavLst>
                                    </p:anim>
                                    <p:anim calcmode="lin" valueType="num">
                                      <p:cBhvr>
                                        <p:cTn id="207" dur="500" fill="hold"/>
                                        <p:tgtEl>
                                          <p:spTgt spid="187444"/>
                                        </p:tgtEl>
                                        <p:attrNameLst>
                                          <p:attrName>ppt_w</p:attrName>
                                        </p:attrNameLst>
                                      </p:cBhvr>
                                      <p:tavLst>
                                        <p:tav tm="0">
                                          <p:val>
                                            <p:strVal val="#ppt_w"/>
                                          </p:val>
                                        </p:tav>
                                        <p:tav tm="100000">
                                          <p:val>
                                            <p:strVal val="#ppt_w"/>
                                          </p:val>
                                        </p:tav>
                                      </p:tavLst>
                                    </p:anim>
                                    <p:anim calcmode="lin" valueType="num">
                                      <p:cBhvr>
                                        <p:cTn id="208" dur="500" fill="hold"/>
                                        <p:tgtEl>
                                          <p:spTgt spid="187444"/>
                                        </p:tgtEl>
                                        <p:attrNameLst>
                                          <p:attrName>ppt_h</p:attrName>
                                        </p:attrNameLst>
                                      </p:cBhvr>
                                      <p:tavLst>
                                        <p:tav tm="0">
                                          <p:val>
                                            <p:fltVal val="0"/>
                                          </p:val>
                                        </p:tav>
                                        <p:tav tm="100000">
                                          <p:val>
                                            <p:strVal val="#ppt_h"/>
                                          </p:val>
                                        </p:tav>
                                      </p:tavLst>
                                    </p:anim>
                                  </p:childTnLst>
                                </p:cTn>
                              </p:par>
                            </p:childTnLst>
                          </p:cTn>
                        </p:par>
                        <p:par>
                          <p:cTn id="209" fill="hold" nodeType="afterGroup">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187416"/>
                                        </p:tgtEl>
                                        <p:attrNameLst>
                                          <p:attrName>style.visibility</p:attrName>
                                        </p:attrNameLst>
                                      </p:cBhvr>
                                      <p:to>
                                        <p:strVal val="visible"/>
                                      </p:to>
                                    </p:set>
                                    <p:anim calcmode="lin" valueType="num">
                                      <p:cBhvr>
                                        <p:cTn id="212" dur="500" fill="hold"/>
                                        <p:tgtEl>
                                          <p:spTgt spid="187416"/>
                                        </p:tgtEl>
                                        <p:attrNameLst>
                                          <p:attrName>ppt_x</p:attrName>
                                        </p:attrNameLst>
                                      </p:cBhvr>
                                      <p:tavLst>
                                        <p:tav tm="0">
                                          <p:val>
                                            <p:strVal val="#ppt_x"/>
                                          </p:val>
                                        </p:tav>
                                        <p:tav tm="100000">
                                          <p:val>
                                            <p:strVal val="#ppt_x"/>
                                          </p:val>
                                        </p:tav>
                                      </p:tavLst>
                                    </p:anim>
                                    <p:anim calcmode="lin" valueType="num">
                                      <p:cBhvr>
                                        <p:cTn id="213" dur="500" fill="hold"/>
                                        <p:tgtEl>
                                          <p:spTgt spid="187416"/>
                                        </p:tgtEl>
                                        <p:attrNameLst>
                                          <p:attrName>ppt_y</p:attrName>
                                        </p:attrNameLst>
                                      </p:cBhvr>
                                      <p:tavLst>
                                        <p:tav tm="0">
                                          <p:val>
                                            <p:strVal val="#ppt_y-#ppt_h/2"/>
                                          </p:val>
                                        </p:tav>
                                        <p:tav tm="100000">
                                          <p:val>
                                            <p:strVal val="#ppt_y"/>
                                          </p:val>
                                        </p:tav>
                                      </p:tavLst>
                                    </p:anim>
                                    <p:anim calcmode="lin" valueType="num">
                                      <p:cBhvr>
                                        <p:cTn id="214" dur="500" fill="hold"/>
                                        <p:tgtEl>
                                          <p:spTgt spid="187416"/>
                                        </p:tgtEl>
                                        <p:attrNameLst>
                                          <p:attrName>ppt_w</p:attrName>
                                        </p:attrNameLst>
                                      </p:cBhvr>
                                      <p:tavLst>
                                        <p:tav tm="0">
                                          <p:val>
                                            <p:strVal val="#ppt_w"/>
                                          </p:val>
                                        </p:tav>
                                        <p:tav tm="100000">
                                          <p:val>
                                            <p:strVal val="#ppt_w"/>
                                          </p:val>
                                        </p:tav>
                                      </p:tavLst>
                                    </p:anim>
                                    <p:anim calcmode="lin" valueType="num">
                                      <p:cBhvr>
                                        <p:cTn id="215" dur="500" fill="hold"/>
                                        <p:tgtEl>
                                          <p:spTgt spid="187416"/>
                                        </p:tgtEl>
                                        <p:attrNameLst>
                                          <p:attrName>ppt_h</p:attrName>
                                        </p:attrNameLst>
                                      </p:cBhvr>
                                      <p:tavLst>
                                        <p:tav tm="0">
                                          <p:val>
                                            <p:fltVal val="0"/>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 presetClass="entr" presetSubtype="2" fill="hold" grpId="0" nodeType="clickEffect">
                                  <p:stCondLst>
                                    <p:cond delay="0"/>
                                  </p:stCondLst>
                                  <p:childTnLst>
                                    <p:set>
                                      <p:cBhvr>
                                        <p:cTn id="219" dur="1" fill="hold">
                                          <p:stCondLst>
                                            <p:cond delay="0"/>
                                          </p:stCondLst>
                                        </p:cTn>
                                        <p:tgtEl>
                                          <p:spTgt spid="187396"/>
                                        </p:tgtEl>
                                        <p:attrNameLst>
                                          <p:attrName>style.visibility</p:attrName>
                                        </p:attrNameLst>
                                      </p:cBhvr>
                                      <p:to>
                                        <p:strVal val="visible"/>
                                      </p:to>
                                    </p:set>
                                    <p:anim calcmode="lin" valueType="num">
                                      <p:cBhvr additive="base">
                                        <p:cTn id="220" dur="500" fill="hold"/>
                                        <p:tgtEl>
                                          <p:spTgt spid="187396"/>
                                        </p:tgtEl>
                                        <p:attrNameLst>
                                          <p:attrName>ppt_x</p:attrName>
                                        </p:attrNameLst>
                                      </p:cBhvr>
                                      <p:tavLst>
                                        <p:tav tm="0">
                                          <p:val>
                                            <p:strVal val="1+#ppt_w/2"/>
                                          </p:val>
                                        </p:tav>
                                        <p:tav tm="100000">
                                          <p:val>
                                            <p:strVal val="#ppt_x"/>
                                          </p:val>
                                        </p:tav>
                                      </p:tavLst>
                                    </p:anim>
                                    <p:anim calcmode="lin" valueType="num">
                                      <p:cBhvr additive="base">
                                        <p:cTn id="221"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1" fill="hold" nodeType="clickEffect">
                                  <p:stCondLst>
                                    <p:cond delay="0"/>
                                  </p:stCondLst>
                                  <p:childTnLst>
                                    <p:set>
                                      <p:cBhvr>
                                        <p:cTn id="225" dur="1" fill="hold">
                                          <p:stCondLst>
                                            <p:cond delay="0"/>
                                          </p:stCondLst>
                                        </p:cTn>
                                        <p:tgtEl>
                                          <p:spTgt spid="187440"/>
                                        </p:tgtEl>
                                        <p:attrNameLst>
                                          <p:attrName>style.visibility</p:attrName>
                                        </p:attrNameLst>
                                      </p:cBhvr>
                                      <p:to>
                                        <p:strVal val="visible"/>
                                      </p:to>
                                    </p:set>
                                    <p:anim calcmode="lin" valueType="num">
                                      <p:cBhvr>
                                        <p:cTn id="226" dur="500" fill="hold"/>
                                        <p:tgtEl>
                                          <p:spTgt spid="187440"/>
                                        </p:tgtEl>
                                        <p:attrNameLst>
                                          <p:attrName>ppt_x</p:attrName>
                                        </p:attrNameLst>
                                      </p:cBhvr>
                                      <p:tavLst>
                                        <p:tav tm="0">
                                          <p:val>
                                            <p:strVal val="#ppt_x"/>
                                          </p:val>
                                        </p:tav>
                                        <p:tav tm="100000">
                                          <p:val>
                                            <p:strVal val="#ppt_x"/>
                                          </p:val>
                                        </p:tav>
                                      </p:tavLst>
                                    </p:anim>
                                    <p:anim calcmode="lin" valueType="num">
                                      <p:cBhvr>
                                        <p:cTn id="227" dur="500" fill="hold"/>
                                        <p:tgtEl>
                                          <p:spTgt spid="187440"/>
                                        </p:tgtEl>
                                        <p:attrNameLst>
                                          <p:attrName>ppt_y</p:attrName>
                                        </p:attrNameLst>
                                      </p:cBhvr>
                                      <p:tavLst>
                                        <p:tav tm="0">
                                          <p:val>
                                            <p:strVal val="#ppt_y-#ppt_h/2"/>
                                          </p:val>
                                        </p:tav>
                                        <p:tav tm="100000">
                                          <p:val>
                                            <p:strVal val="#ppt_y"/>
                                          </p:val>
                                        </p:tav>
                                      </p:tavLst>
                                    </p:anim>
                                    <p:anim calcmode="lin" valueType="num">
                                      <p:cBhvr>
                                        <p:cTn id="228" dur="500" fill="hold"/>
                                        <p:tgtEl>
                                          <p:spTgt spid="187440"/>
                                        </p:tgtEl>
                                        <p:attrNameLst>
                                          <p:attrName>ppt_w</p:attrName>
                                        </p:attrNameLst>
                                      </p:cBhvr>
                                      <p:tavLst>
                                        <p:tav tm="0">
                                          <p:val>
                                            <p:strVal val="#ppt_w"/>
                                          </p:val>
                                        </p:tav>
                                        <p:tav tm="100000">
                                          <p:val>
                                            <p:strVal val="#ppt_w"/>
                                          </p:val>
                                        </p:tav>
                                      </p:tavLst>
                                    </p:anim>
                                    <p:anim calcmode="lin" valueType="num">
                                      <p:cBhvr>
                                        <p:cTn id="229" dur="500" fill="hold"/>
                                        <p:tgtEl>
                                          <p:spTgt spid="187440"/>
                                        </p:tgtEl>
                                        <p:attrNameLst>
                                          <p:attrName>ppt_h</p:attrName>
                                        </p:attrNameLst>
                                      </p:cBhvr>
                                      <p:tavLst>
                                        <p:tav tm="0">
                                          <p:val>
                                            <p:fltVal val="0"/>
                                          </p:val>
                                        </p:tav>
                                        <p:tav tm="100000">
                                          <p:val>
                                            <p:strVal val="#ppt_h"/>
                                          </p:val>
                                        </p:tav>
                                      </p:tavLst>
                                    </p:anim>
                                  </p:childTnLst>
                                </p:cTn>
                              </p:par>
                            </p:childTnLst>
                          </p:cTn>
                        </p:par>
                        <p:par>
                          <p:cTn id="230" fill="hold" nodeType="afterGroup">
                            <p:stCondLst>
                              <p:cond delay="500"/>
                            </p:stCondLst>
                            <p:childTnLst>
                              <p:par>
                                <p:cTn id="231" presetID="17" presetClass="entr" presetSubtype="1" fill="hold" grpId="0" nodeType="afterEffect">
                                  <p:stCondLst>
                                    <p:cond delay="0"/>
                                  </p:stCondLst>
                                  <p:childTnLst>
                                    <p:set>
                                      <p:cBhvr>
                                        <p:cTn id="232" dur="1" fill="hold">
                                          <p:stCondLst>
                                            <p:cond delay="0"/>
                                          </p:stCondLst>
                                        </p:cTn>
                                        <p:tgtEl>
                                          <p:spTgt spid="187423"/>
                                        </p:tgtEl>
                                        <p:attrNameLst>
                                          <p:attrName>style.visibility</p:attrName>
                                        </p:attrNameLst>
                                      </p:cBhvr>
                                      <p:to>
                                        <p:strVal val="visible"/>
                                      </p:to>
                                    </p:set>
                                    <p:anim calcmode="lin" valueType="num">
                                      <p:cBhvr>
                                        <p:cTn id="233" dur="500" fill="hold"/>
                                        <p:tgtEl>
                                          <p:spTgt spid="187423"/>
                                        </p:tgtEl>
                                        <p:attrNameLst>
                                          <p:attrName>ppt_x</p:attrName>
                                        </p:attrNameLst>
                                      </p:cBhvr>
                                      <p:tavLst>
                                        <p:tav tm="0">
                                          <p:val>
                                            <p:strVal val="#ppt_x"/>
                                          </p:val>
                                        </p:tav>
                                        <p:tav tm="100000">
                                          <p:val>
                                            <p:strVal val="#ppt_x"/>
                                          </p:val>
                                        </p:tav>
                                      </p:tavLst>
                                    </p:anim>
                                    <p:anim calcmode="lin" valueType="num">
                                      <p:cBhvr>
                                        <p:cTn id="234" dur="500" fill="hold"/>
                                        <p:tgtEl>
                                          <p:spTgt spid="187423"/>
                                        </p:tgtEl>
                                        <p:attrNameLst>
                                          <p:attrName>ppt_y</p:attrName>
                                        </p:attrNameLst>
                                      </p:cBhvr>
                                      <p:tavLst>
                                        <p:tav tm="0">
                                          <p:val>
                                            <p:strVal val="#ppt_y-#ppt_h/2"/>
                                          </p:val>
                                        </p:tav>
                                        <p:tav tm="100000">
                                          <p:val>
                                            <p:strVal val="#ppt_y"/>
                                          </p:val>
                                        </p:tav>
                                      </p:tavLst>
                                    </p:anim>
                                    <p:anim calcmode="lin" valueType="num">
                                      <p:cBhvr>
                                        <p:cTn id="235" dur="500" fill="hold"/>
                                        <p:tgtEl>
                                          <p:spTgt spid="187423"/>
                                        </p:tgtEl>
                                        <p:attrNameLst>
                                          <p:attrName>ppt_w</p:attrName>
                                        </p:attrNameLst>
                                      </p:cBhvr>
                                      <p:tavLst>
                                        <p:tav tm="0">
                                          <p:val>
                                            <p:strVal val="#ppt_w"/>
                                          </p:val>
                                        </p:tav>
                                        <p:tav tm="100000">
                                          <p:val>
                                            <p:strVal val="#ppt_w"/>
                                          </p:val>
                                        </p:tav>
                                      </p:tavLst>
                                    </p:anim>
                                    <p:anim calcmode="lin" valueType="num">
                                      <p:cBhvr>
                                        <p:cTn id="236" dur="500" fill="hold"/>
                                        <p:tgtEl>
                                          <p:spTgt spid="187423"/>
                                        </p:tgtEl>
                                        <p:attrNameLst>
                                          <p:attrName>ppt_h</p:attrName>
                                        </p:attrNameLst>
                                      </p:cBhvr>
                                      <p:tavLst>
                                        <p:tav tm="0">
                                          <p:val>
                                            <p:fltVal val="0"/>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7" presetClass="entr" presetSubtype="1" fill="hold" nodeType="clickEffect">
                                  <p:stCondLst>
                                    <p:cond delay="0"/>
                                  </p:stCondLst>
                                  <p:childTnLst>
                                    <p:set>
                                      <p:cBhvr>
                                        <p:cTn id="240" dur="1" fill="hold">
                                          <p:stCondLst>
                                            <p:cond delay="0"/>
                                          </p:stCondLst>
                                        </p:cTn>
                                        <p:tgtEl>
                                          <p:spTgt spid="187441"/>
                                        </p:tgtEl>
                                        <p:attrNameLst>
                                          <p:attrName>style.visibility</p:attrName>
                                        </p:attrNameLst>
                                      </p:cBhvr>
                                      <p:to>
                                        <p:strVal val="visible"/>
                                      </p:to>
                                    </p:set>
                                    <p:anim calcmode="lin" valueType="num">
                                      <p:cBhvr>
                                        <p:cTn id="241" dur="500" fill="hold"/>
                                        <p:tgtEl>
                                          <p:spTgt spid="187441"/>
                                        </p:tgtEl>
                                        <p:attrNameLst>
                                          <p:attrName>ppt_x</p:attrName>
                                        </p:attrNameLst>
                                      </p:cBhvr>
                                      <p:tavLst>
                                        <p:tav tm="0">
                                          <p:val>
                                            <p:strVal val="#ppt_x"/>
                                          </p:val>
                                        </p:tav>
                                        <p:tav tm="100000">
                                          <p:val>
                                            <p:strVal val="#ppt_x"/>
                                          </p:val>
                                        </p:tav>
                                      </p:tavLst>
                                    </p:anim>
                                    <p:anim calcmode="lin" valueType="num">
                                      <p:cBhvr>
                                        <p:cTn id="242" dur="500" fill="hold"/>
                                        <p:tgtEl>
                                          <p:spTgt spid="187441"/>
                                        </p:tgtEl>
                                        <p:attrNameLst>
                                          <p:attrName>ppt_y</p:attrName>
                                        </p:attrNameLst>
                                      </p:cBhvr>
                                      <p:tavLst>
                                        <p:tav tm="0">
                                          <p:val>
                                            <p:strVal val="#ppt_y-#ppt_h/2"/>
                                          </p:val>
                                        </p:tav>
                                        <p:tav tm="100000">
                                          <p:val>
                                            <p:strVal val="#ppt_y"/>
                                          </p:val>
                                        </p:tav>
                                      </p:tavLst>
                                    </p:anim>
                                    <p:anim calcmode="lin" valueType="num">
                                      <p:cBhvr>
                                        <p:cTn id="243" dur="500" fill="hold"/>
                                        <p:tgtEl>
                                          <p:spTgt spid="187441"/>
                                        </p:tgtEl>
                                        <p:attrNameLst>
                                          <p:attrName>ppt_w</p:attrName>
                                        </p:attrNameLst>
                                      </p:cBhvr>
                                      <p:tavLst>
                                        <p:tav tm="0">
                                          <p:val>
                                            <p:strVal val="#ppt_w"/>
                                          </p:val>
                                        </p:tav>
                                        <p:tav tm="100000">
                                          <p:val>
                                            <p:strVal val="#ppt_w"/>
                                          </p:val>
                                        </p:tav>
                                      </p:tavLst>
                                    </p:anim>
                                    <p:anim calcmode="lin" valueType="num">
                                      <p:cBhvr>
                                        <p:cTn id="244" dur="500" fill="hold"/>
                                        <p:tgtEl>
                                          <p:spTgt spid="187441"/>
                                        </p:tgtEl>
                                        <p:attrNameLst>
                                          <p:attrName>ppt_h</p:attrName>
                                        </p:attrNameLst>
                                      </p:cBhvr>
                                      <p:tavLst>
                                        <p:tav tm="0">
                                          <p:val>
                                            <p:fltVal val="0"/>
                                          </p:val>
                                        </p:tav>
                                        <p:tav tm="100000">
                                          <p:val>
                                            <p:strVal val="#ppt_h"/>
                                          </p:val>
                                        </p:tav>
                                      </p:tavLst>
                                    </p:anim>
                                  </p:childTnLst>
                                </p:cTn>
                              </p:par>
                            </p:childTnLst>
                          </p:cTn>
                        </p:par>
                        <p:par>
                          <p:cTn id="245" fill="hold" nodeType="afterGroup">
                            <p:stCondLst>
                              <p:cond delay="500"/>
                            </p:stCondLst>
                            <p:childTnLst>
                              <p:par>
                                <p:cTn id="246" presetID="17" presetClass="entr" presetSubtype="1" fill="hold" grpId="0" nodeType="afterEffect">
                                  <p:stCondLst>
                                    <p:cond delay="0"/>
                                  </p:stCondLst>
                                  <p:childTnLst>
                                    <p:set>
                                      <p:cBhvr>
                                        <p:cTn id="247" dur="1" fill="hold">
                                          <p:stCondLst>
                                            <p:cond delay="0"/>
                                          </p:stCondLst>
                                        </p:cTn>
                                        <p:tgtEl>
                                          <p:spTgt spid="187424"/>
                                        </p:tgtEl>
                                        <p:attrNameLst>
                                          <p:attrName>style.visibility</p:attrName>
                                        </p:attrNameLst>
                                      </p:cBhvr>
                                      <p:to>
                                        <p:strVal val="visible"/>
                                      </p:to>
                                    </p:set>
                                    <p:anim calcmode="lin" valueType="num">
                                      <p:cBhvr>
                                        <p:cTn id="248" dur="500" fill="hold"/>
                                        <p:tgtEl>
                                          <p:spTgt spid="187424"/>
                                        </p:tgtEl>
                                        <p:attrNameLst>
                                          <p:attrName>ppt_x</p:attrName>
                                        </p:attrNameLst>
                                      </p:cBhvr>
                                      <p:tavLst>
                                        <p:tav tm="0">
                                          <p:val>
                                            <p:strVal val="#ppt_x"/>
                                          </p:val>
                                        </p:tav>
                                        <p:tav tm="100000">
                                          <p:val>
                                            <p:strVal val="#ppt_x"/>
                                          </p:val>
                                        </p:tav>
                                      </p:tavLst>
                                    </p:anim>
                                    <p:anim calcmode="lin" valueType="num">
                                      <p:cBhvr>
                                        <p:cTn id="249" dur="500" fill="hold"/>
                                        <p:tgtEl>
                                          <p:spTgt spid="187424"/>
                                        </p:tgtEl>
                                        <p:attrNameLst>
                                          <p:attrName>ppt_y</p:attrName>
                                        </p:attrNameLst>
                                      </p:cBhvr>
                                      <p:tavLst>
                                        <p:tav tm="0">
                                          <p:val>
                                            <p:strVal val="#ppt_y-#ppt_h/2"/>
                                          </p:val>
                                        </p:tav>
                                        <p:tav tm="100000">
                                          <p:val>
                                            <p:strVal val="#ppt_y"/>
                                          </p:val>
                                        </p:tav>
                                      </p:tavLst>
                                    </p:anim>
                                    <p:anim calcmode="lin" valueType="num">
                                      <p:cBhvr>
                                        <p:cTn id="250" dur="500" fill="hold"/>
                                        <p:tgtEl>
                                          <p:spTgt spid="187424"/>
                                        </p:tgtEl>
                                        <p:attrNameLst>
                                          <p:attrName>ppt_w</p:attrName>
                                        </p:attrNameLst>
                                      </p:cBhvr>
                                      <p:tavLst>
                                        <p:tav tm="0">
                                          <p:val>
                                            <p:strVal val="#ppt_w"/>
                                          </p:val>
                                        </p:tav>
                                        <p:tav tm="100000">
                                          <p:val>
                                            <p:strVal val="#ppt_w"/>
                                          </p:val>
                                        </p:tav>
                                      </p:tavLst>
                                    </p:anim>
                                    <p:anim calcmode="lin" valueType="num">
                                      <p:cBhvr>
                                        <p:cTn id="251" dur="500" fill="hold"/>
                                        <p:tgtEl>
                                          <p:spTgt spid="187424"/>
                                        </p:tgtEl>
                                        <p:attrNameLst>
                                          <p:attrName>ppt_h</p:attrName>
                                        </p:attrNameLst>
                                      </p:cBhvr>
                                      <p:tavLst>
                                        <p:tav tm="0">
                                          <p:val>
                                            <p:fltVal val="0"/>
                                          </p:val>
                                        </p:tav>
                                        <p:tav tm="100000">
                                          <p:val>
                                            <p:strVal val="#ppt_h"/>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7" presetClass="entr" presetSubtype="1" fill="hold" nodeType="clickEffect">
                                  <p:stCondLst>
                                    <p:cond delay="0"/>
                                  </p:stCondLst>
                                  <p:childTnLst>
                                    <p:set>
                                      <p:cBhvr>
                                        <p:cTn id="255" dur="1" fill="hold">
                                          <p:stCondLst>
                                            <p:cond delay="0"/>
                                          </p:stCondLst>
                                        </p:cTn>
                                        <p:tgtEl>
                                          <p:spTgt spid="187434"/>
                                        </p:tgtEl>
                                        <p:attrNameLst>
                                          <p:attrName>style.visibility</p:attrName>
                                        </p:attrNameLst>
                                      </p:cBhvr>
                                      <p:to>
                                        <p:strVal val="visible"/>
                                      </p:to>
                                    </p:set>
                                    <p:anim calcmode="lin" valueType="num">
                                      <p:cBhvr>
                                        <p:cTn id="256" dur="500" fill="hold"/>
                                        <p:tgtEl>
                                          <p:spTgt spid="187434"/>
                                        </p:tgtEl>
                                        <p:attrNameLst>
                                          <p:attrName>ppt_x</p:attrName>
                                        </p:attrNameLst>
                                      </p:cBhvr>
                                      <p:tavLst>
                                        <p:tav tm="0">
                                          <p:val>
                                            <p:strVal val="#ppt_x"/>
                                          </p:val>
                                        </p:tav>
                                        <p:tav tm="100000">
                                          <p:val>
                                            <p:strVal val="#ppt_x"/>
                                          </p:val>
                                        </p:tav>
                                      </p:tavLst>
                                    </p:anim>
                                    <p:anim calcmode="lin" valueType="num">
                                      <p:cBhvr>
                                        <p:cTn id="257" dur="500" fill="hold"/>
                                        <p:tgtEl>
                                          <p:spTgt spid="187434"/>
                                        </p:tgtEl>
                                        <p:attrNameLst>
                                          <p:attrName>ppt_y</p:attrName>
                                        </p:attrNameLst>
                                      </p:cBhvr>
                                      <p:tavLst>
                                        <p:tav tm="0">
                                          <p:val>
                                            <p:strVal val="#ppt_y-#ppt_h/2"/>
                                          </p:val>
                                        </p:tav>
                                        <p:tav tm="100000">
                                          <p:val>
                                            <p:strVal val="#ppt_y"/>
                                          </p:val>
                                        </p:tav>
                                      </p:tavLst>
                                    </p:anim>
                                    <p:anim calcmode="lin" valueType="num">
                                      <p:cBhvr>
                                        <p:cTn id="258" dur="500" fill="hold"/>
                                        <p:tgtEl>
                                          <p:spTgt spid="187434"/>
                                        </p:tgtEl>
                                        <p:attrNameLst>
                                          <p:attrName>ppt_w</p:attrName>
                                        </p:attrNameLst>
                                      </p:cBhvr>
                                      <p:tavLst>
                                        <p:tav tm="0">
                                          <p:val>
                                            <p:strVal val="#ppt_w"/>
                                          </p:val>
                                        </p:tav>
                                        <p:tav tm="100000">
                                          <p:val>
                                            <p:strVal val="#ppt_w"/>
                                          </p:val>
                                        </p:tav>
                                      </p:tavLst>
                                    </p:anim>
                                    <p:anim calcmode="lin" valueType="num">
                                      <p:cBhvr>
                                        <p:cTn id="259" dur="500" fill="hold"/>
                                        <p:tgtEl>
                                          <p:spTgt spid="187434"/>
                                        </p:tgtEl>
                                        <p:attrNameLst>
                                          <p:attrName>ppt_h</p:attrName>
                                        </p:attrNameLst>
                                      </p:cBhvr>
                                      <p:tavLst>
                                        <p:tav tm="0">
                                          <p:val>
                                            <p:fltVal val="0"/>
                                          </p:val>
                                        </p:tav>
                                        <p:tav tm="100000">
                                          <p:val>
                                            <p:strVal val="#ppt_h"/>
                                          </p:val>
                                        </p:tav>
                                      </p:tavLst>
                                    </p:anim>
                                  </p:childTnLst>
                                </p:cTn>
                              </p:par>
                            </p:childTnLst>
                          </p:cTn>
                        </p:par>
                        <p:par>
                          <p:cTn id="260" fill="hold" nodeType="afterGroup">
                            <p:stCondLst>
                              <p:cond delay="500"/>
                            </p:stCondLst>
                            <p:childTnLst>
                              <p:par>
                                <p:cTn id="261" presetID="17" presetClass="entr" presetSubtype="1" fill="hold" grpId="0" nodeType="afterEffect">
                                  <p:stCondLst>
                                    <p:cond delay="0"/>
                                  </p:stCondLst>
                                  <p:childTnLst>
                                    <p:set>
                                      <p:cBhvr>
                                        <p:cTn id="262" dur="1" fill="hold">
                                          <p:stCondLst>
                                            <p:cond delay="0"/>
                                          </p:stCondLst>
                                        </p:cTn>
                                        <p:tgtEl>
                                          <p:spTgt spid="187430"/>
                                        </p:tgtEl>
                                        <p:attrNameLst>
                                          <p:attrName>style.visibility</p:attrName>
                                        </p:attrNameLst>
                                      </p:cBhvr>
                                      <p:to>
                                        <p:strVal val="visible"/>
                                      </p:to>
                                    </p:set>
                                    <p:anim calcmode="lin" valueType="num">
                                      <p:cBhvr>
                                        <p:cTn id="263" dur="500" fill="hold"/>
                                        <p:tgtEl>
                                          <p:spTgt spid="187430"/>
                                        </p:tgtEl>
                                        <p:attrNameLst>
                                          <p:attrName>ppt_x</p:attrName>
                                        </p:attrNameLst>
                                      </p:cBhvr>
                                      <p:tavLst>
                                        <p:tav tm="0">
                                          <p:val>
                                            <p:strVal val="#ppt_x"/>
                                          </p:val>
                                        </p:tav>
                                        <p:tav tm="100000">
                                          <p:val>
                                            <p:strVal val="#ppt_x"/>
                                          </p:val>
                                        </p:tav>
                                      </p:tavLst>
                                    </p:anim>
                                    <p:anim calcmode="lin" valueType="num">
                                      <p:cBhvr>
                                        <p:cTn id="264" dur="500" fill="hold"/>
                                        <p:tgtEl>
                                          <p:spTgt spid="187430"/>
                                        </p:tgtEl>
                                        <p:attrNameLst>
                                          <p:attrName>ppt_y</p:attrName>
                                        </p:attrNameLst>
                                      </p:cBhvr>
                                      <p:tavLst>
                                        <p:tav tm="0">
                                          <p:val>
                                            <p:strVal val="#ppt_y-#ppt_h/2"/>
                                          </p:val>
                                        </p:tav>
                                        <p:tav tm="100000">
                                          <p:val>
                                            <p:strVal val="#ppt_y"/>
                                          </p:val>
                                        </p:tav>
                                      </p:tavLst>
                                    </p:anim>
                                    <p:anim calcmode="lin" valueType="num">
                                      <p:cBhvr>
                                        <p:cTn id="265" dur="500" fill="hold"/>
                                        <p:tgtEl>
                                          <p:spTgt spid="187430"/>
                                        </p:tgtEl>
                                        <p:attrNameLst>
                                          <p:attrName>ppt_w</p:attrName>
                                        </p:attrNameLst>
                                      </p:cBhvr>
                                      <p:tavLst>
                                        <p:tav tm="0">
                                          <p:val>
                                            <p:strVal val="#ppt_w"/>
                                          </p:val>
                                        </p:tav>
                                        <p:tav tm="100000">
                                          <p:val>
                                            <p:strVal val="#ppt_w"/>
                                          </p:val>
                                        </p:tav>
                                      </p:tavLst>
                                    </p:anim>
                                    <p:anim calcmode="lin" valueType="num">
                                      <p:cBhvr>
                                        <p:cTn id="266" dur="500" fill="hold"/>
                                        <p:tgtEl>
                                          <p:spTgt spid="187430"/>
                                        </p:tgtEl>
                                        <p:attrNameLst>
                                          <p:attrName>ppt_h</p:attrName>
                                        </p:attrNameLst>
                                      </p:cBhvr>
                                      <p:tavLst>
                                        <p:tav tm="0">
                                          <p:val>
                                            <p:fltVal val="0"/>
                                          </p:val>
                                        </p:tav>
                                        <p:tav tm="100000">
                                          <p:val>
                                            <p:strVal val="#ppt_h"/>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7" presetClass="entr" presetSubtype="1" fill="hold" nodeType="clickEffect">
                                  <p:stCondLst>
                                    <p:cond delay="0"/>
                                  </p:stCondLst>
                                  <p:childTnLst>
                                    <p:set>
                                      <p:cBhvr>
                                        <p:cTn id="270" dur="1" fill="hold">
                                          <p:stCondLst>
                                            <p:cond delay="0"/>
                                          </p:stCondLst>
                                        </p:cTn>
                                        <p:tgtEl>
                                          <p:spTgt spid="187437"/>
                                        </p:tgtEl>
                                        <p:attrNameLst>
                                          <p:attrName>style.visibility</p:attrName>
                                        </p:attrNameLst>
                                      </p:cBhvr>
                                      <p:to>
                                        <p:strVal val="visible"/>
                                      </p:to>
                                    </p:set>
                                    <p:anim calcmode="lin" valueType="num">
                                      <p:cBhvr>
                                        <p:cTn id="271" dur="500" fill="hold"/>
                                        <p:tgtEl>
                                          <p:spTgt spid="187437"/>
                                        </p:tgtEl>
                                        <p:attrNameLst>
                                          <p:attrName>ppt_x</p:attrName>
                                        </p:attrNameLst>
                                      </p:cBhvr>
                                      <p:tavLst>
                                        <p:tav tm="0">
                                          <p:val>
                                            <p:strVal val="#ppt_x"/>
                                          </p:val>
                                        </p:tav>
                                        <p:tav tm="100000">
                                          <p:val>
                                            <p:strVal val="#ppt_x"/>
                                          </p:val>
                                        </p:tav>
                                      </p:tavLst>
                                    </p:anim>
                                    <p:anim calcmode="lin" valueType="num">
                                      <p:cBhvr>
                                        <p:cTn id="272" dur="500" fill="hold"/>
                                        <p:tgtEl>
                                          <p:spTgt spid="187437"/>
                                        </p:tgtEl>
                                        <p:attrNameLst>
                                          <p:attrName>ppt_y</p:attrName>
                                        </p:attrNameLst>
                                      </p:cBhvr>
                                      <p:tavLst>
                                        <p:tav tm="0">
                                          <p:val>
                                            <p:strVal val="#ppt_y-#ppt_h/2"/>
                                          </p:val>
                                        </p:tav>
                                        <p:tav tm="100000">
                                          <p:val>
                                            <p:strVal val="#ppt_y"/>
                                          </p:val>
                                        </p:tav>
                                      </p:tavLst>
                                    </p:anim>
                                    <p:anim calcmode="lin" valueType="num">
                                      <p:cBhvr>
                                        <p:cTn id="273" dur="500" fill="hold"/>
                                        <p:tgtEl>
                                          <p:spTgt spid="187437"/>
                                        </p:tgtEl>
                                        <p:attrNameLst>
                                          <p:attrName>ppt_w</p:attrName>
                                        </p:attrNameLst>
                                      </p:cBhvr>
                                      <p:tavLst>
                                        <p:tav tm="0">
                                          <p:val>
                                            <p:strVal val="#ppt_w"/>
                                          </p:val>
                                        </p:tav>
                                        <p:tav tm="100000">
                                          <p:val>
                                            <p:strVal val="#ppt_w"/>
                                          </p:val>
                                        </p:tav>
                                      </p:tavLst>
                                    </p:anim>
                                    <p:anim calcmode="lin" valueType="num">
                                      <p:cBhvr>
                                        <p:cTn id="274" dur="500" fill="hold"/>
                                        <p:tgtEl>
                                          <p:spTgt spid="187437"/>
                                        </p:tgtEl>
                                        <p:attrNameLst>
                                          <p:attrName>ppt_h</p:attrName>
                                        </p:attrNameLst>
                                      </p:cBhvr>
                                      <p:tavLst>
                                        <p:tav tm="0">
                                          <p:val>
                                            <p:fltVal val="0"/>
                                          </p:val>
                                        </p:tav>
                                        <p:tav tm="100000">
                                          <p:val>
                                            <p:strVal val="#ppt_h"/>
                                          </p:val>
                                        </p:tav>
                                      </p:tavLst>
                                    </p:anim>
                                  </p:childTnLst>
                                </p:cTn>
                              </p:par>
                            </p:childTnLst>
                          </p:cTn>
                        </p:par>
                        <p:par>
                          <p:cTn id="275" fill="hold" nodeType="afterGroup">
                            <p:stCondLst>
                              <p:cond delay="500"/>
                            </p:stCondLst>
                            <p:childTnLst>
                              <p:par>
                                <p:cTn id="276" presetID="17" presetClass="entr" presetSubtype="1" fill="hold" grpId="0" nodeType="afterEffect">
                                  <p:stCondLst>
                                    <p:cond delay="0"/>
                                  </p:stCondLst>
                                  <p:childTnLst>
                                    <p:set>
                                      <p:cBhvr>
                                        <p:cTn id="277" dur="1" fill="hold">
                                          <p:stCondLst>
                                            <p:cond delay="0"/>
                                          </p:stCondLst>
                                        </p:cTn>
                                        <p:tgtEl>
                                          <p:spTgt spid="187425"/>
                                        </p:tgtEl>
                                        <p:attrNameLst>
                                          <p:attrName>style.visibility</p:attrName>
                                        </p:attrNameLst>
                                      </p:cBhvr>
                                      <p:to>
                                        <p:strVal val="visible"/>
                                      </p:to>
                                    </p:set>
                                    <p:anim calcmode="lin" valueType="num">
                                      <p:cBhvr>
                                        <p:cTn id="278" dur="500" fill="hold"/>
                                        <p:tgtEl>
                                          <p:spTgt spid="187425"/>
                                        </p:tgtEl>
                                        <p:attrNameLst>
                                          <p:attrName>ppt_x</p:attrName>
                                        </p:attrNameLst>
                                      </p:cBhvr>
                                      <p:tavLst>
                                        <p:tav tm="0">
                                          <p:val>
                                            <p:strVal val="#ppt_x"/>
                                          </p:val>
                                        </p:tav>
                                        <p:tav tm="100000">
                                          <p:val>
                                            <p:strVal val="#ppt_x"/>
                                          </p:val>
                                        </p:tav>
                                      </p:tavLst>
                                    </p:anim>
                                    <p:anim calcmode="lin" valueType="num">
                                      <p:cBhvr>
                                        <p:cTn id="279" dur="500" fill="hold"/>
                                        <p:tgtEl>
                                          <p:spTgt spid="187425"/>
                                        </p:tgtEl>
                                        <p:attrNameLst>
                                          <p:attrName>ppt_y</p:attrName>
                                        </p:attrNameLst>
                                      </p:cBhvr>
                                      <p:tavLst>
                                        <p:tav tm="0">
                                          <p:val>
                                            <p:strVal val="#ppt_y-#ppt_h/2"/>
                                          </p:val>
                                        </p:tav>
                                        <p:tav tm="100000">
                                          <p:val>
                                            <p:strVal val="#ppt_y"/>
                                          </p:val>
                                        </p:tav>
                                      </p:tavLst>
                                    </p:anim>
                                    <p:anim calcmode="lin" valueType="num">
                                      <p:cBhvr>
                                        <p:cTn id="280" dur="500" fill="hold"/>
                                        <p:tgtEl>
                                          <p:spTgt spid="187425"/>
                                        </p:tgtEl>
                                        <p:attrNameLst>
                                          <p:attrName>ppt_w</p:attrName>
                                        </p:attrNameLst>
                                      </p:cBhvr>
                                      <p:tavLst>
                                        <p:tav tm="0">
                                          <p:val>
                                            <p:strVal val="#ppt_w"/>
                                          </p:val>
                                        </p:tav>
                                        <p:tav tm="100000">
                                          <p:val>
                                            <p:strVal val="#ppt_w"/>
                                          </p:val>
                                        </p:tav>
                                      </p:tavLst>
                                    </p:anim>
                                    <p:anim calcmode="lin" valueType="num">
                                      <p:cBhvr>
                                        <p:cTn id="281" dur="500" fill="hold"/>
                                        <p:tgtEl>
                                          <p:spTgt spid="187425"/>
                                        </p:tgtEl>
                                        <p:attrNameLst>
                                          <p:attrName>ppt_h</p:attrName>
                                        </p:attrNameLst>
                                      </p:cBhvr>
                                      <p:tavLst>
                                        <p:tav tm="0">
                                          <p:val>
                                            <p:fltVal val="0"/>
                                          </p:val>
                                        </p:tav>
                                        <p:tav tm="100000">
                                          <p:val>
                                            <p:strVal val="#ppt_h"/>
                                          </p:val>
                                        </p:tav>
                                      </p:tavLst>
                                    </p:anim>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7" presetClass="entr" presetSubtype="1" fill="hold" nodeType="clickEffect">
                                  <p:stCondLst>
                                    <p:cond delay="0"/>
                                  </p:stCondLst>
                                  <p:childTnLst>
                                    <p:set>
                                      <p:cBhvr>
                                        <p:cTn id="285" dur="1" fill="hold">
                                          <p:stCondLst>
                                            <p:cond delay="0"/>
                                          </p:stCondLst>
                                        </p:cTn>
                                        <p:tgtEl>
                                          <p:spTgt spid="187432"/>
                                        </p:tgtEl>
                                        <p:attrNameLst>
                                          <p:attrName>style.visibility</p:attrName>
                                        </p:attrNameLst>
                                      </p:cBhvr>
                                      <p:to>
                                        <p:strVal val="visible"/>
                                      </p:to>
                                    </p:set>
                                    <p:anim calcmode="lin" valueType="num">
                                      <p:cBhvr>
                                        <p:cTn id="286" dur="500" fill="hold"/>
                                        <p:tgtEl>
                                          <p:spTgt spid="187432"/>
                                        </p:tgtEl>
                                        <p:attrNameLst>
                                          <p:attrName>ppt_x</p:attrName>
                                        </p:attrNameLst>
                                      </p:cBhvr>
                                      <p:tavLst>
                                        <p:tav tm="0">
                                          <p:val>
                                            <p:strVal val="#ppt_x"/>
                                          </p:val>
                                        </p:tav>
                                        <p:tav tm="100000">
                                          <p:val>
                                            <p:strVal val="#ppt_x"/>
                                          </p:val>
                                        </p:tav>
                                      </p:tavLst>
                                    </p:anim>
                                    <p:anim calcmode="lin" valueType="num">
                                      <p:cBhvr>
                                        <p:cTn id="287" dur="500" fill="hold"/>
                                        <p:tgtEl>
                                          <p:spTgt spid="187432"/>
                                        </p:tgtEl>
                                        <p:attrNameLst>
                                          <p:attrName>ppt_y</p:attrName>
                                        </p:attrNameLst>
                                      </p:cBhvr>
                                      <p:tavLst>
                                        <p:tav tm="0">
                                          <p:val>
                                            <p:strVal val="#ppt_y-#ppt_h/2"/>
                                          </p:val>
                                        </p:tav>
                                        <p:tav tm="100000">
                                          <p:val>
                                            <p:strVal val="#ppt_y"/>
                                          </p:val>
                                        </p:tav>
                                      </p:tavLst>
                                    </p:anim>
                                    <p:anim calcmode="lin" valueType="num">
                                      <p:cBhvr>
                                        <p:cTn id="288" dur="500" fill="hold"/>
                                        <p:tgtEl>
                                          <p:spTgt spid="187432"/>
                                        </p:tgtEl>
                                        <p:attrNameLst>
                                          <p:attrName>ppt_w</p:attrName>
                                        </p:attrNameLst>
                                      </p:cBhvr>
                                      <p:tavLst>
                                        <p:tav tm="0">
                                          <p:val>
                                            <p:strVal val="#ppt_w"/>
                                          </p:val>
                                        </p:tav>
                                        <p:tav tm="100000">
                                          <p:val>
                                            <p:strVal val="#ppt_w"/>
                                          </p:val>
                                        </p:tav>
                                      </p:tavLst>
                                    </p:anim>
                                    <p:anim calcmode="lin" valueType="num">
                                      <p:cBhvr>
                                        <p:cTn id="289" dur="500" fill="hold"/>
                                        <p:tgtEl>
                                          <p:spTgt spid="187432"/>
                                        </p:tgtEl>
                                        <p:attrNameLst>
                                          <p:attrName>ppt_h</p:attrName>
                                        </p:attrNameLst>
                                      </p:cBhvr>
                                      <p:tavLst>
                                        <p:tav tm="0">
                                          <p:val>
                                            <p:fltVal val="0"/>
                                          </p:val>
                                        </p:tav>
                                        <p:tav tm="100000">
                                          <p:val>
                                            <p:strVal val="#ppt_h"/>
                                          </p:val>
                                        </p:tav>
                                      </p:tavLst>
                                    </p:anim>
                                  </p:childTnLst>
                                </p:cTn>
                              </p:par>
                            </p:childTnLst>
                          </p:cTn>
                        </p:par>
                        <p:par>
                          <p:cTn id="290" fill="hold" nodeType="afterGroup">
                            <p:stCondLst>
                              <p:cond delay="500"/>
                            </p:stCondLst>
                            <p:childTnLst>
                              <p:par>
                                <p:cTn id="291" presetID="17" presetClass="entr" presetSubtype="1" fill="hold" grpId="0" nodeType="afterEffect">
                                  <p:stCondLst>
                                    <p:cond delay="0"/>
                                  </p:stCondLst>
                                  <p:childTnLst>
                                    <p:set>
                                      <p:cBhvr>
                                        <p:cTn id="292" dur="1" fill="hold">
                                          <p:stCondLst>
                                            <p:cond delay="0"/>
                                          </p:stCondLst>
                                        </p:cTn>
                                        <p:tgtEl>
                                          <p:spTgt spid="187429"/>
                                        </p:tgtEl>
                                        <p:attrNameLst>
                                          <p:attrName>style.visibility</p:attrName>
                                        </p:attrNameLst>
                                      </p:cBhvr>
                                      <p:to>
                                        <p:strVal val="visible"/>
                                      </p:to>
                                    </p:set>
                                    <p:anim calcmode="lin" valueType="num">
                                      <p:cBhvr>
                                        <p:cTn id="293" dur="500" fill="hold"/>
                                        <p:tgtEl>
                                          <p:spTgt spid="187429"/>
                                        </p:tgtEl>
                                        <p:attrNameLst>
                                          <p:attrName>ppt_x</p:attrName>
                                        </p:attrNameLst>
                                      </p:cBhvr>
                                      <p:tavLst>
                                        <p:tav tm="0">
                                          <p:val>
                                            <p:strVal val="#ppt_x"/>
                                          </p:val>
                                        </p:tav>
                                        <p:tav tm="100000">
                                          <p:val>
                                            <p:strVal val="#ppt_x"/>
                                          </p:val>
                                        </p:tav>
                                      </p:tavLst>
                                    </p:anim>
                                    <p:anim calcmode="lin" valueType="num">
                                      <p:cBhvr>
                                        <p:cTn id="294" dur="500" fill="hold"/>
                                        <p:tgtEl>
                                          <p:spTgt spid="187429"/>
                                        </p:tgtEl>
                                        <p:attrNameLst>
                                          <p:attrName>ppt_y</p:attrName>
                                        </p:attrNameLst>
                                      </p:cBhvr>
                                      <p:tavLst>
                                        <p:tav tm="0">
                                          <p:val>
                                            <p:strVal val="#ppt_y-#ppt_h/2"/>
                                          </p:val>
                                        </p:tav>
                                        <p:tav tm="100000">
                                          <p:val>
                                            <p:strVal val="#ppt_y"/>
                                          </p:val>
                                        </p:tav>
                                      </p:tavLst>
                                    </p:anim>
                                    <p:anim calcmode="lin" valueType="num">
                                      <p:cBhvr>
                                        <p:cTn id="295" dur="500" fill="hold"/>
                                        <p:tgtEl>
                                          <p:spTgt spid="187429"/>
                                        </p:tgtEl>
                                        <p:attrNameLst>
                                          <p:attrName>ppt_w</p:attrName>
                                        </p:attrNameLst>
                                      </p:cBhvr>
                                      <p:tavLst>
                                        <p:tav tm="0">
                                          <p:val>
                                            <p:strVal val="#ppt_w"/>
                                          </p:val>
                                        </p:tav>
                                        <p:tav tm="100000">
                                          <p:val>
                                            <p:strVal val="#ppt_w"/>
                                          </p:val>
                                        </p:tav>
                                      </p:tavLst>
                                    </p:anim>
                                    <p:anim calcmode="lin" valueType="num">
                                      <p:cBhvr>
                                        <p:cTn id="296" dur="500" fill="hold"/>
                                        <p:tgtEl>
                                          <p:spTgt spid="187429"/>
                                        </p:tgtEl>
                                        <p:attrNameLst>
                                          <p:attrName>ppt_h</p:attrName>
                                        </p:attrNameLst>
                                      </p:cBhvr>
                                      <p:tavLst>
                                        <p:tav tm="0">
                                          <p:val>
                                            <p:fltVal val="0"/>
                                          </p:val>
                                        </p:tav>
                                        <p:tav tm="100000">
                                          <p:val>
                                            <p:strVal val="#ppt_h"/>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17" presetClass="entr" presetSubtype="1" fill="hold" nodeType="clickEffect">
                                  <p:stCondLst>
                                    <p:cond delay="0"/>
                                  </p:stCondLst>
                                  <p:childTnLst>
                                    <p:set>
                                      <p:cBhvr>
                                        <p:cTn id="300" dur="1" fill="hold">
                                          <p:stCondLst>
                                            <p:cond delay="0"/>
                                          </p:stCondLst>
                                        </p:cTn>
                                        <p:tgtEl>
                                          <p:spTgt spid="187438"/>
                                        </p:tgtEl>
                                        <p:attrNameLst>
                                          <p:attrName>style.visibility</p:attrName>
                                        </p:attrNameLst>
                                      </p:cBhvr>
                                      <p:to>
                                        <p:strVal val="visible"/>
                                      </p:to>
                                    </p:set>
                                    <p:anim calcmode="lin" valueType="num">
                                      <p:cBhvr>
                                        <p:cTn id="301" dur="500" fill="hold"/>
                                        <p:tgtEl>
                                          <p:spTgt spid="187438"/>
                                        </p:tgtEl>
                                        <p:attrNameLst>
                                          <p:attrName>ppt_x</p:attrName>
                                        </p:attrNameLst>
                                      </p:cBhvr>
                                      <p:tavLst>
                                        <p:tav tm="0">
                                          <p:val>
                                            <p:strVal val="#ppt_x"/>
                                          </p:val>
                                        </p:tav>
                                        <p:tav tm="100000">
                                          <p:val>
                                            <p:strVal val="#ppt_x"/>
                                          </p:val>
                                        </p:tav>
                                      </p:tavLst>
                                    </p:anim>
                                    <p:anim calcmode="lin" valueType="num">
                                      <p:cBhvr>
                                        <p:cTn id="302" dur="500" fill="hold"/>
                                        <p:tgtEl>
                                          <p:spTgt spid="187438"/>
                                        </p:tgtEl>
                                        <p:attrNameLst>
                                          <p:attrName>ppt_y</p:attrName>
                                        </p:attrNameLst>
                                      </p:cBhvr>
                                      <p:tavLst>
                                        <p:tav tm="0">
                                          <p:val>
                                            <p:strVal val="#ppt_y-#ppt_h/2"/>
                                          </p:val>
                                        </p:tav>
                                        <p:tav tm="100000">
                                          <p:val>
                                            <p:strVal val="#ppt_y"/>
                                          </p:val>
                                        </p:tav>
                                      </p:tavLst>
                                    </p:anim>
                                    <p:anim calcmode="lin" valueType="num">
                                      <p:cBhvr>
                                        <p:cTn id="303" dur="500" fill="hold"/>
                                        <p:tgtEl>
                                          <p:spTgt spid="187438"/>
                                        </p:tgtEl>
                                        <p:attrNameLst>
                                          <p:attrName>ppt_w</p:attrName>
                                        </p:attrNameLst>
                                      </p:cBhvr>
                                      <p:tavLst>
                                        <p:tav tm="0">
                                          <p:val>
                                            <p:strVal val="#ppt_w"/>
                                          </p:val>
                                        </p:tav>
                                        <p:tav tm="100000">
                                          <p:val>
                                            <p:strVal val="#ppt_w"/>
                                          </p:val>
                                        </p:tav>
                                      </p:tavLst>
                                    </p:anim>
                                    <p:anim calcmode="lin" valueType="num">
                                      <p:cBhvr>
                                        <p:cTn id="304" dur="500" fill="hold"/>
                                        <p:tgtEl>
                                          <p:spTgt spid="187438"/>
                                        </p:tgtEl>
                                        <p:attrNameLst>
                                          <p:attrName>ppt_h</p:attrName>
                                        </p:attrNameLst>
                                      </p:cBhvr>
                                      <p:tavLst>
                                        <p:tav tm="0">
                                          <p:val>
                                            <p:fltVal val="0"/>
                                          </p:val>
                                        </p:tav>
                                        <p:tav tm="100000">
                                          <p:val>
                                            <p:strVal val="#ppt_h"/>
                                          </p:val>
                                        </p:tav>
                                      </p:tavLst>
                                    </p:anim>
                                  </p:childTnLst>
                                </p:cTn>
                              </p:par>
                            </p:childTnLst>
                          </p:cTn>
                        </p:par>
                        <p:par>
                          <p:cTn id="305" fill="hold" nodeType="afterGroup">
                            <p:stCondLst>
                              <p:cond delay="500"/>
                            </p:stCondLst>
                            <p:childTnLst>
                              <p:par>
                                <p:cTn id="306" presetID="17" presetClass="entr" presetSubtype="1" fill="hold" grpId="0" nodeType="afterEffect">
                                  <p:stCondLst>
                                    <p:cond delay="0"/>
                                  </p:stCondLst>
                                  <p:childTnLst>
                                    <p:set>
                                      <p:cBhvr>
                                        <p:cTn id="307" dur="1" fill="hold">
                                          <p:stCondLst>
                                            <p:cond delay="0"/>
                                          </p:stCondLst>
                                        </p:cTn>
                                        <p:tgtEl>
                                          <p:spTgt spid="187426"/>
                                        </p:tgtEl>
                                        <p:attrNameLst>
                                          <p:attrName>style.visibility</p:attrName>
                                        </p:attrNameLst>
                                      </p:cBhvr>
                                      <p:to>
                                        <p:strVal val="visible"/>
                                      </p:to>
                                    </p:set>
                                    <p:anim calcmode="lin" valueType="num">
                                      <p:cBhvr>
                                        <p:cTn id="308" dur="500" fill="hold"/>
                                        <p:tgtEl>
                                          <p:spTgt spid="187426"/>
                                        </p:tgtEl>
                                        <p:attrNameLst>
                                          <p:attrName>ppt_x</p:attrName>
                                        </p:attrNameLst>
                                      </p:cBhvr>
                                      <p:tavLst>
                                        <p:tav tm="0">
                                          <p:val>
                                            <p:strVal val="#ppt_x"/>
                                          </p:val>
                                        </p:tav>
                                        <p:tav tm="100000">
                                          <p:val>
                                            <p:strVal val="#ppt_x"/>
                                          </p:val>
                                        </p:tav>
                                      </p:tavLst>
                                    </p:anim>
                                    <p:anim calcmode="lin" valueType="num">
                                      <p:cBhvr>
                                        <p:cTn id="309" dur="500" fill="hold"/>
                                        <p:tgtEl>
                                          <p:spTgt spid="187426"/>
                                        </p:tgtEl>
                                        <p:attrNameLst>
                                          <p:attrName>ppt_y</p:attrName>
                                        </p:attrNameLst>
                                      </p:cBhvr>
                                      <p:tavLst>
                                        <p:tav tm="0">
                                          <p:val>
                                            <p:strVal val="#ppt_y-#ppt_h/2"/>
                                          </p:val>
                                        </p:tav>
                                        <p:tav tm="100000">
                                          <p:val>
                                            <p:strVal val="#ppt_y"/>
                                          </p:val>
                                        </p:tav>
                                      </p:tavLst>
                                    </p:anim>
                                    <p:anim calcmode="lin" valueType="num">
                                      <p:cBhvr>
                                        <p:cTn id="310" dur="500" fill="hold"/>
                                        <p:tgtEl>
                                          <p:spTgt spid="187426"/>
                                        </p:tgtEl>
                                        <p:attrNameLst>
                                          <p:attrName>ppt_w</p:attrName>
                                        </p:attrNameLst>
                                      </p:cBhvr>
                                      <p:tavLst>
                                        <p:tav tm="0">
                                          <p:val>
                                            <p:strVal val="#ppt_w"/>
                                          </p:val>
                                        </p:tav>
                                        <p:tav tm="100000">
                                          <p:val>
                                            <p:strVal val="#ppt_w"/>
                                          </p:val>
                                        </p:tav>
                                      </p:tavLst>
                                    </p:anim>
                                    <p:anim calcmode="lin" valueType="num">
                                      <p:cBhvr>
                                        <p:cTn id="311" dur="500" fill="hold"/>
                                        <p:tgtEl>
                                          <p:spTgt spid="187426"/>
                                        </p:tgtEl>
                                        <p:attrNameLst>
                                          <p:attrName>ppt_h</p:attrName>
                                        </p:attrNameLst>
                                      </p:cBhvr>
                                      <p:tavLst>
                                        <p:tav tm="0">
                                          <p:val>
                                            <p:fltVal val="0"/>
                                          </p:val>
                                        </p:tav>
                                        <p:tav tm="100000">
                                          <p:val>
                                            <p:strVal val="#ppt_h"/>
                                          </p:val>
                                        </p:tav>
                                      </p:tavLst>
                                    </p:anim>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7" presetClass="entr" presetSubtype="1" fill="hold" nodeType="clickEffect">
                                  <p:stCondLst>
                                    <p:cond delay="0"/>
                                  </p:stCondLst>
                                  <p:childTnLst>
                                    <p:set>
                                      <p:cBhvr>
                                        <p:cTn id="315" dur="1" fill="hold">
                                          <p:stCondLst>
                                            <p:cond delay="0"/>
                                          </p:stCondLst>
                                        </p:cTn>
                                        <p:tgtEl>
                                          <p:spTgt spid="187439"/>
                                        </p:tgtEl>
                                        <p:attrNameLst>
                                          <p:attrName>style.visibility</p:attrName>
                                        </p:attrNameLst>
                                      </p:cBhvr>
                                      <p:to>
                                        <p:strVal val="visible"/>
                                      </p:to>
                                    </p:set>
                                    <p:anim calcmode="lin" valueType="num">
                                      <p:cBhvr>
                                        <p:cTn id="316" dur="500" fill="hold"/>
                                        <p:tgtEl>
                                          <p:spTgt spid="187439"/>
                                        </p:tgtEl>
                                        <p:attrNameLst>
                                          <p:attrName>ppt_x</p:attrName>
                                        </p:attrNameLst>
                                      </p:cBhvr>
                                      <p:tavLst>
                                        <p:tav tm="0">
                                          <p:val>
                                            <p:strVal val="#ppt_x"/>
                                          </p:val>
                                        </p:tav>
                                        <p:tav tm="100000">
                                          <p:val>
                                            <p:strVal val="#ppt_x"/>
                                          </p:val>
                                        </p:tav>
                                      </p:tavLst>
                                    </p:anim>
                                    <p:anim calcmode="lin" valueType="num">
                                      <p:cBhvr>
                                        <p:cTn id="317" dur="500" fill="hold"/>
                                        <p:tgtEl>
                                          <p:spTgt spid="187439"/>
                                        </p:tgtEl>
                                        <p:attrNameLst>
                                          <p:attrName>ppt_y</p:attrName>
                                        </p:attrNameLst>
                                      </p:cBhvr>
                                      <p:tavLst>
                                        <p:tav tm="0">
                                          <p:val>
                                            <p:strVal val="#ppt_y-#ppt_h/2"/>
                                          </p:val>
                                        </p:tav>
                                        <p:tav tm="100000">
                                          <p:val>
                                            <p:strVal val="#ppt_y"/>
                                          </p:val>
                                        </p:tav>
                                      </p:tavLst>
                                    </p:anim>
                                    <p:anim calcmode="lin" valueType="num">
                                      <p:cBhvr>
                                        <p:cTn id="318" dur="500" fill="hold"/>
                                        <p:tgtEl>
                                          <p:spTgt spid="187439"/>
                                        </p:tgtEl>
                                        <p:attrNameLst>
                                          <p:attrName>ppt_w</p:attrName>
                                        </p:attrNameLst>
                                      </p:cBhvr>
                                      <p:tavLst>
                                        <p:tav tm="0">
                                          <p:val>
                                            <p:strVal val="#ppt_w"/>
                                          </p:val>
                                        </p:tav>
                                        <p:tav tm="100000">
                                          <p:val>
                                            <p:strVal val="#ppt_w"/>
                                          </p:val>
                                        </p:tav>
                                      </p:tavLst>
                                    </p:anim>
                                    <p:anim calcmode="lin" valueType="num">
                                      <p:cBhvr>
                                        <p:cTn id="319" dur="500" fill="hold"/>
                                        <p:tgtEl>
                                          <p:spTgt spid="187439"/>
                                        </p:tgtEl>
                                        <p:attrNameLst>
                                          <p:attrName>ppt_h</p:attrName>
                                        </p:attrNameLst>
                                      </p:cBhvr>
                                      <p:tavLst>
                                        <p:tav tm="0">
                                          <p:val>
                                            <p:fltVal val="0"/>
                                          </p:val>
                                        </p:tav>
                                        <p:tav tm="100000">
                                          <p:val>
                                            <p:strVal val="#ppt_h"/>
                                          </p:val>
                                        </p:tav>
                                      </p:tavLst>
                                    </p:anim>
                                  </p:childTnLst>
                                </p:cTn>
                              </p:par>
                            </p:childTnLst>
                          </p:cTn>
                        </p:par>
                        <p:par>
                          <p:cTn id="320" fill="hold" nodeType="afterGroup">
                            <p:stCondLst>
                              <p:cond delay="500"/>
                            </p:stCondLst>
                            <p:childTnLst>
                              <p:par>
                                <p:cTn id="321" presetID="17" presetClass="entr" presetSubtype="1" fill="hold" grpId="0" nodeType="afterEffect">
                                  <p:stCondLst>
                                    <p:cond delay="0"/>
                                  </p:stCondLst>
                                  <p:childTnLst>
                                    <p:set>
                                      <p:cBhvr>
                                        <p:cTn id="322" dur="1" fill="hold">
                                          <p:stCondLst>
                                            <p:cond delay="0"/>
                                          </p:stCondLst>
                                        </p:cTn>
                                        <p:tgtEl>
                                          <p:spTgt spid="187427"/>
                                        </p:tgtEl>
                                        <p:attrNameLst>
                                          <p:attrName>style.visibility</p:attrName>
                                        </p:attrNameLst>
                                      </p:cBhvr>
                                      <p:to>
                                        <p:strVal val="visible"/>
                                      </p:to>
                                    </p:set>
                                    <p:anim calcmode="lin" valueType="num">
                                      <p:cBhvr>
                                        <p:cTn id="323" dur="500" fill="hold"/>
                                        <p:tgtEl>
                                          <p:spTgt spid="187427"/>
                                        </p:tgtEl>
                                        <p:attrNameLst>
                                          <p:attrName>ppt_x</p:attrName>
                                        </p:attrNameLst>
                                      </p:cBhvr>
                                      <p:tavLst>
                                        <p:tav tm="0">
                                          <p:val>
                                            <p:strVal val="#ppt_x"/>
                                          </p:val>
                                        </p:tav>
                                        <p:tav tm="100000">
                                          <p:val>
                                            <p:strVal val="#ppt_x"/>
                                          </p:val>
                                        </p:tav>
                                      </p:tavLst>
                                    </p:anim>
                                    <p:anim calcmode="lin" valueType="num">
                                      <p:cBhvr>
                                        <p:cTn id="324" dur="500" fill="hold"/>
                                        <p:tgtEl>
                                          <p:spTgt spid="187427"/>
                                        </p:tgtEl>
                                        <p:attrNameLst>
                                          <p:attrName>ppt_y</p:attrName>
                                        </p:attrNameLst>
                                      </p:cBhvr>
                                      <p:tavLst>
                                        <p:tav tm="0">
                                          <p:val>
                                            <p:strVal val="#ppt_y-#ppt_h/2"/>
                                          </p:val>
                                        </p:tav>
                                        <p:tav tm="100000">
                                          <p:val>
                                            <p:strVal val="#ppt_y"/>
                                          </p:val>
                                        </p:tav>
                                      </p:tavLst>
                                    </p:anim>
                                    <p:anim calcmode="lin" valueType="num">
                                      <p:cBhvr>
                                        <p:cTn id="325" dur="500" fill="hold"/>
                                        <p:tgtEl>
                                          <p:spTgt spid="187427"/>
                                        </p:tgtEl>
                                        <p:attrNameLst>
                                          <p:attrName>ppt_w</p:attrName>
                                        </p:attrNameLst>
                                      </p:cBhvr>
                                      <p:tavLst>
                                        <p:tav tm="0">
                                          <p:val>
                                            <p:strVal val="#ppt_w"/>
                                          </p:val>
                                        </p:tav>
                                        <p:tav tm="100000">
                                          <p:val>
                                            <p:strVal val="#ppt_w"/>
                                          </p:val>
                                        </p:tav>
                                      </p:tavLst>
                                    </p:anim>
                                    <p:anim calcmode="lin" valueType="num">
                                      <p:cBhvr>
                                        <p:cTn id="326" dur="500" fill="hold"/>
                                        <p:tgtEl>
                                          <p:spTgt spid="187427"/>
                                        </p:tgtEl>
                                        <p:attrNameLst>
                                          <p:attrName>ppt_h</p:attrName>
                                        </p:attrNameLst>
                                      </p:cBhvr>
                                      <p:tavLst>
                                        <p:tav tm="0">
                                          <p:val>
                                            <p:fltVal val="0"/>
                                          </p:val>
                                        </p:tav>
                                        <p:tav tm="100000">
                                          <p:val>
                                            <p:strVal val="#ppt_h"/>
                                          </p:val>
                                        </p:tav>
                                      </p:tavLst>
                                    </p:anim>
                                  </p:childTnLst>
                                </p:cTn>
                              </p:par>
                            </p:childTnLst>
                          </p:cTn>
                        </p:par>
                      </p:childTnLst>
                    </p:cTn>
                  </p:par>
                  <p:par>
                    <p:cTn id="327" fill="hold" nodeType="clickPar">
                      <p:stCondLst>
                        <p:cond delay="indefinite"/>
                      </p:stCondLst>
                      <p:childTnLst>
                        <p:par>
                          <p:cTn id="328" fill="hold" nodeType="withGroup">
                            <p:stCondLst>
                              <p:cond delay="0"/>
                            </p:stCondLst>
                            <p:childTnLst>
                              <p:par>
                                <p:cTn id="329" presetID="17" presetClass="entr" presetSubtype="1" fill="hold" nodeType="clickEffect">
                                  <p:stCondLst>
                                    <p:cond delay="0"/>
                                  </p:stCondLst>
                                  <p:childTnLst>
                                    <p:set>
                                      <p:cBhvr>
                                        <p:cTn id="330" dur="1" fill="hold">
                                          <p:stCondLst>
                                            <p:cond delay="0"/>
                                          </p:stCondLst>
                                        </p:cTn>
                                        <p:tgtEl>
                                          <p:spTgt spid="187433"/>
                                        </p:tgtEl>
                                        <p:attrNameLst>
                                          <p:attrName>style.visibility</p:attrName>
                                        </p:attrNameLst>
                                      </p:cBhvr>
                                      <p:to>
                                        <p:strVal val="visible"/>
                                      </p:to>
                                    </p:set>
                                    <p:anim calcmode="lin" valueType="num">
                                      <p:cBhvr>
                                        <p:cTn id="331" dur="500" fill="hold"/>
                                        <p:tgtEl>
                                          <p:spTgt spid="187433"/>
                                        </p:tgtEl>
                                        <p:attrNameLst>
                                          <p:attrName>ppt_x</p:attrName>
                                        </p:attrNameLst>
                                      </p:cBhvr>
                                      <p:tavLst>
                                        <p:tav tm="0">
                                          <p:val>
                                            <p:strVal val="#ppt_x"/>
                                          </p:val>
                                        </p:tav>
                                        <p:tav tm="100000">
                                          <p:val>
                                            <p:strVal val="#ppt_x"/>
                                          </p:val>
                                        </p:tav>
                                      </p:tavLst>
                                    </p:anim>
                                    <p:anim calcmode="lin" valueType="num">
                                      <p:cBhvr>
                                        <p:cTn id="332" dur="500" fill="hold"/>
                                        <p:tgtEl>
                                          <p:spTgt spid="187433"/>
                                        </p:tgtEl>
                                        <p:attrNameLst>
                                          <p:attrName>ppt_y</p:attrName>
                                        </p:attrNameLst>
                                      </p:cBhvr>
                                      <p:tavLst>
                                        <p:tav tm="0">
                                          <p:val>
                                            <p:strVal val="#ppt_y-#ppt_h/2"/>
                                          </p:val>
                                        </p:tav>
                                        <p:tav tm="100000">
                                          <p:val>
                                            <p:strVal val="#ppt_y"/>
                                          </p:val>
                                        </p:tav>
                                      </p:tavLst>
                                    </p:anim>
                                    <p:anim calcmode="lin" valueType="num">
                                      <p:cBhvr>
                                        <p:cTn id="333" dur="500" fill="hold"/>
                                        <p:tgtEl>
                                          <p:spTgt spid="187433"/>
                                        </p:tgtEl>
                                        <p:attrNameLst>
                                          <p:attrName>ppt_w</p:attrName>
                                        </p:attrNameLst>
                                      </p:cBhvr>
                                      <p:tavLst>
                                        <p:tav tm="0">
                                          <p:val>
                                            <p:strVal val="#ppt_w"/>
                                          </p:val>
                                        </p:tav>
                                        <p:tav tm="100000">
                                          <p:val>
                                            <p:strVal val="#ppt_w"/>
                                          </p:val>
                                        </p:tav>
                                      </p:tavLst>
                                    </p:anim>
                                    <p:anim calcmode="lin" valueType="num">
                                      <p:cBhvr>
                                        <p:cTn id="334" dur="500" fill="hold"/>
                                        <p:tgtEl>
                                          <p:spTgt spid="187433"/>
                                        </p:tgtEl>
                                        <p:attrNameLst>
                                          <p:attrName>ppt_h</p:attrName>
                                        </p:attrNameLst>
                                      </p:cBhvr>
                                      <p:tavLst>
                                        <p:tav tm="0">
                                          <p:val>
                                            <p:fltVal val="0"/>
                                          </p:val>
                                        </p:tav>
                                        <p:tav tm="100000">
                                          <p:val>
                                            <p:strVal val="#ppt_h"/>
                                          </p:val>
                                        </p:tav>
                                      </p:tavLst>
                                    </p:anim>
                                  </p:childTnLst>
                                </p:cTn>
                              </p:par>
                            </p:childTnLst>
                          </p:cTn>
                        </p:par>
                        <p:par>
                          <p:cTn id="335" fill="hold" nodeType="afterGroup">
                            <p:stCondLst>
                              <p:cond delay="500"/>
                            </p:stCondLst>
                            <p:childTnLst>
                              <p:par>
                                <p:cTn id="336" presetID="17" presetClass="entr" presetSubtype="1" fill="hold" grpId="0" nodeType="afterEffect">
                                  <p:stCondLst>
                                    <p:cond delay="0"/>
                                  </p:stCondLst>
                                  <p:childTnLst>
                                    <p:set>
                                      <p:cBhvr>
                                        <p:cTn id="337" dur="1" fill="hold">
                                          <p:stCondLst>
                                            <p:cond delay="0"/>
                                          </p:stCondLst>
                                        </p:cTn>
                                        <p:tgtEl>
                                          <p:spTgt spid="187431"/>
                                        </p:tgtEl>
                                        <p:attrNameLst>
                                          <p:attrName>style.visibility</p:attrName>
                                        </p:attrNameLst>
                                      </p:cBhvr>
                                      <p:to>
                                        <p:strVal val="visible"/>
                                      </p:to>
                                    </p:set>
                                    <p:anim calcmode="lin" valueType="num">
                                      <p:cBhvr>
                                        <p:cTn id="338" dur="500" fill="hold"/>
                                        <p:tgtEl>
                                          <p:spTgt spid="187431"/>
                                        </p:tgtEl>
                                        <p:attrNameLst>
                                          <p:attrName>ppt_x</p:attrName>
                                        </p:attrNameLst>
                                      </p:cBhvr>
                                      <p:tavLst>
                                        <p:tav tm="0">
                                          <p:val>
                                            <p:strVal val="#ppt_x"/>
                                          </p:val>
                                        </p:tav>
                                        <p:tav tm="100000">
                                          <p:val>
                                            <p:strVal val="#ppt_x"/>
                                          </p:val>
                                        </p:tav>
                                      </p:tavLst>
                                    </p:anim>
                                    <p:anim calcmode="lin" valueType="num">
                                      <p:cBhvr>
                                        <p:cTn id="339" dur="500" fill="hold"/>
                                        <p:tgtEl>
                                          <p:spTgt spid="187431"/>
                                        </p:tgtEl>
                                        <p:attrNameLst>
                                          <p:attrName>ppt_y</p:attrName>
                                        </p:attrNameLst>
                                      </p:cBhvr>
                                      <p:tavLst>
                                        <p:tav tm="0">
                                          <p:val>
                                            <p:strVal val="#ppt_y-#ppt_h/2"/>
                                          </p:val>
                                        </p:tav>
                                        <p:tav tm="100000">
                                          <p:val>
                                            <p:strVal val="#ppt_y"/>
                                          </p:val>
                                        </p:tav>
                                      </p:tavLst>
                                    </p:anim>
                                    <p:anim calcmode="lin" valueType="num">
                                      <p:cBhvr>
                                        <p:cTn id="340" dur="500" fill="hold"/>
                                        <p:tgtEl>
                                          <p:spTgt spid="187431"/>
                                        </p:tgtEl>
                                        <p:attrNameLst>
                                          <p:attrName>ppt_w</p:attrName>
                                        </p:attrNameLst>
                                      </p:cBhvr>
                                      <p:tavLst>
                                        <p:tav tm="0">
                                          <p:val>
                                            <p:strVal val="#ppt_w"/>
                                          </p:val>
                                        </p:tav>
                                        <p:tav tm="100000">
                                          <p:val>
                                            <p:strVal val="#ppt_w"/>
                                          </p:val>
                                        </p:tav>
                                      </p:tavLst>
                                    </p:anim>
                                    <p:anim calcmode="lin" valueType="num">
                                      <p:cBhvr>
                                        <p:cTn id="341" dur="500" fill="hold"/>
                                        <p:tgtEl>
                                          <p:spTgt spid="187431"/>
                                        </p:tgtEl>
                                        <p:attrNameLst>
                                          <p:attrName>ppt_h</p:attrName>
                                        </p:attrNameLst>
                                      </p:cBhvr>
                                      <p:tavLst>
                                        <p:tav tm="0">
                                          <p:val>
                                            <p:fltVal val="0"/>
                                          </p:val>
                                        </p:tav>
                                        <p:tav tm="100000">
                                          <p:val>
                                            <p:strVal val="#ppt_h"/>
                                          </p:val>
                                        </p:tav>
                                      </p:tavLst>
                                    </p:anim>
                                  </p:childTnLst>
                                </p:cTn>
                              </p:par>
                            </p:childTnLst>
                          </p:cTn>
                        </p:par>
                      </p:childTnLst>
                    </p:cTn>
                  </p:par>
                  <p:par>
                    <p:cTn id="342" fill="hold" nodeType="clickPar">
                      <p:stCondLst>
                        <p:cond delay="indefinite"/>
                      </p:stCondLst>
                      <p:childTnLst>
                        <p:par>
                          <p:cTn id="343" fill="hold" nodeType="withGroup">
                            <p:stCondLst>
                              <p:cond delay="0"/>
                            </p:stCondLst>
                            <p:childTnLst>
                              <p:par>
                                <p:cTn id="344" presetID="17" presetClass="entr" presetSubtype="1" fill="hold" nodeType="clickEffect">
                                  <p:stCondLst>
                                    <p:cond delay="0"/>
                                  </p:stCondLst>
                                  <p:childTnLst>
                                    <p:set>
                                      <p:cBhvr>
                                        <p:cTn id="345" dur="1" fill="hold">
                                          <p:stCondLst>
                                            <p:cond delay="0"/>
                                          </p:stCondLst>
                                        </p:cTn>
                                        <p:tgtEl>
                                          <p:spTgt spid="187445"/>
                                        </p:tgtEl>
                                        <p:attrNameLst>
                                          <p:attrName>style.visibility</p:attrName>
                                        </p:attrNameLst>
                                      </p:cBhvr>
                                      <p:to>
                                        <p:strVal val="visible"/>
                                      </p:to>
                                    </p:set>
                                    <p:anim calcmode="lin" valueType="num">
                                      <p:cBhvr>
                                        <p:cTn id="346" dur="500" fill="hold"/>
                                        <p:tgtEl>
                                          <p:spTgt spid="187445"/>
                                        </p:tgtEl>
                                        <p:attrNameLst>
                                          <p:attrName>ppt_x</p:attrName>
                                        </p:attrNameLst>
                                      </p:cBhvr>
                                      <p:tavLst>
                                        <p:tav tm="0">
                                          <p:val>
                                            <p:strVal val="#ppt_x"/>
                                          </p:val>
                                        </p:tav>
                                        <p:tav tm="100000">
                                          <p:val>
                                            <p:strVal val="#ppt_x"/>
                                          </p:val>
                                        </p:tav>
                                      </p:tavLst>
                                    </p:anim>
                                    <p:anim calcmode="lin" valueType="num">
                                      <p:cBhvr>
                                        <p:cTn id="347" dur="500" fill="hold"/>
                                        <p:tgtEl>
                                          <p:spTgt spid="187445"/>
                                        </p:tgtEl>
                                        <p:attrNameLst>
                                          <p:attrName>ppt_y</p:attrName>
                                        </p:attrNameLst>
                                      </p:cBhvr>
                                      <p:tavLst>
                                        <p:tav tm="0">
                                          <p:val>
                                            <p:strVal val="#ppt_y-#ppt_h/2"/>
                                          </p:val>
                                        </p:tav>
                                        <p:tav tm="100000">
                                          <p:val>
                                            <p:strVal val="#ppt_y"/>
                                          </p:val>
                                        </p:tav>
                                      </p:tavLst>
                                    </p:anim>
                                    <p:anim calcmode="lin" valueType="num">
                                      <p:cBhvr>
                                        <p:cTn id="348" dur="500" fill="hold"/>
                                        <p:tgtEl>
                                          <p:spTgt spid="187445"/>
                                        </p:tgtEl>
                                        <p:attrNameLst>
                                          <p:attrName>ppt_w</p:attrName>
                                        </p:attrNameLst>
                                      </p:cBhvr>
                                      <p:tavLst>
                                        <p:tav tm="0">
                                          <p:val>
                                            <p:strVal val="#ppt_w"/>
                                          </p:val>
                                        </p:tav>
                                        <p:tav tm="100000">
                                          <p:val>
                                            <p:strVal val="#ppt_w"/>
                                          </p:val>
                                        </p:tav>
                                      </p:tavLst>
                                    </p:anim>
                                    <p:anim calcmode="lin" valueType="num">
                                      <p:cBhvr>
                                        <p:cTn id="349" dur="500" fill="hold"/>
                                        <p:tgtEl>
                                          <p:spTgt spid="187445"/>
                                        </p:tgtEl>
                                        <p:attrNameLst>
                                          <p:attrName>ppt_h</p:attrName>
                                        </p:attrNameLst>
                                      </p:cBhvr>
                                      <p:tavLst>
                                        <p:tav tm="0">
                                          <p:val>
                                            <p:fltVal val="0"/>
                                          </p:val>
                                        </p:tav>
                                        <p:tav tm="100000">
                                          <p:val>
                                            <p:strVal val="#ppt_h"/>
                                          </p:val>
                                        </p:tav>
                                      </p:tavLst>
                                    </p:anim>
                                  </p:childTnLst>
                                </p:cTn>
                              </p:par>
                            </p:childTnLst>
                          </p:cTn>
                        </p:par>
                        <p:par>
                          <p:cTn id="350" fill="hold" nodeType="afterGroup">
                            <p:stCondLst>
                              <p:cond delay="500"/>
                            </p:stCondLst>
                            <p:childTnLst>
                              <p:par>
                                <p:cTn id="351" presetID="17" presetClass="entr" presetSubtype="1" fill="hold" grpId="0" nodeType="afterEffect">
                                  <p:stCondLst>
                                    <p:cond delay="0"/>
                                  </p:stCondLst>
                                  <p:childTnLst>
                                    <p:set>
                                      <p:cBhvr>
                                        <p:cTn id="352" dur="1" fill="hold">
                                          <p:stCondLst>
                                            <p:cond delay="0"/>
                                          </p:stCondLst>
                                        </p:cTn>
                                        <p:tgtEl>
                                          <p:spTgt spid="187428"/>
                                        </p:tgtEl>
                                        <p:attrNameLst>
                                          <p:attrName>style.visibility</p:attrName>
                                        </p:attrNameLst>
                                      </p:cBhvr>
                                      <p:to>
                                        <p:strVal val="visible"/>
                                      </p:to>
                                    </p:set>
                                    <p:anim calcmode="lin" valueType="num">
                                      <p:cBhvr>
                                        <p:cTn id="353" dur="500" fill="hold"/>
                                        <p:tgtEl>
                                          <p:spTgt spid="187428"/>
                                        </p:tgtEl>
                                        <p:attrNameLst>
                                          <p:attrName>ppt_x</p:attrName>
                                        </p:attrNameLst>
                                      </p:cBhvr>
                                      <p:tavLst>
                                        <p:tav tm="0">
                                          <p:val>
                                            <p:strVal val="#ppt_x"/>
                                          </p:val>
                                        </p:tav>
                                        <p:tav tm="100000">
                                          <p:val>
                                            <p:strVal val="#ppt_x"/>
                                          </p:val>
                                        </p:tav>
                                      </p:tavLst>
                                    </p:anim>
                                    <p:anim calcmode="lin" valueType="num">
                                      <p:cBhvr>
                                        <p:cTn id="354" dur="500" fill="hold"/>
                                        <p:tgtEl>
                                          <p:spTgt spid="187428"/>
                                        </p:tgtEl>
                                        <p:attrNameLst>
                                          <p:attrName>ppt_y</p:attrName>
                                        </p:attrNameLst>
                                      </p:cBhvr>
                                      <p:tavLst>
                                        <p:tav tm="0">
                                          <p:val>
                                            <p:strVal val="#ppt_y-#ppt_h/2"/>
                                          </p:val>
                                        </p:tav>
                                        <p:tav tm="100000">
                                          <p:val>
                                            <p:strVal val="#ppt_y"/>
                                          </p:val>
                                        </p:tav>
                                      </p:tavLst>
                                    </p:anim>
                                    <p:anim calcmode="lin" valueType="num">
                                      <p:cBhvr>
                                        <p:cTn id="355" dur="500" fill="hold"/>
                                        <p:tgtEl>
                                          <p:spTgt spid="187428"/>
                                        </p:tgtEl>
                                        <p:attrNameLst>
                                          <p:attrName>ppt_w</p:attrName>
                                        </p:attrNameLst>
                                      </p:cBhvr>
                                      <p:tavLst>
                                        <p:tav tm="0">
                                          <p:val>
                                            <p:strVal val="#ppt_w"/>
                                          </p:val>
                                        </p:tav>
                                        <p:tav tm="100000">
                                          <p:val>
                                            <p:strVal val="#ppt_w"/>
                                          </p:val>
                                        </p:tav>
                                      </p:tavLst>
                                    </p:anim>
                                    <p:anim calcmode="lin" valueType="num">
                                      <p:cBhvr>
                                        <p:cTn id="356" dur="500" fill="hold"/>
                                        <p:tgtEl>
                                          <p:spTgt spid="1874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6" grpId="0" autoUpdateAnimBg="0"/>
      <p:bldP spid="187397" grpId="0" autoUpdateAnimBg="0"/>
      <p:bldP spid="187399" grpId="0" animBg="1" autoUpdateAnimBg="0"/>
      <p:bldP spid="187400" grpId="0" animBg="1" autoUpdateAnimBg="0"/>
      <p:bldP spid="187401" grpId="0" animBg="1" autoUpdateAnimBg="0"/>
      <p:bldP spid="187404" grpId="0" animBg="1" autoUpdateAnimBg="0"/>
      <p:bldP spid="187405" grpId="0" animBg="1" autoUpdateAnimBg="0"/>
      <p:bldP spid="187406" grpId="0" animBg="1" autoUpdateAnimBg="0"/>
      <p:bldP spid="187407" grpId="0" animBg="1" autoUpdateAnimBg="0"/>
      <p:bldP spid="187408" grpId="0" animBg="1" autoUpdateAnimBg="0"/>
      <p:bldP spid="187413" grpId="0" animBg="1" autoUpdateAnimBg="0"/>
      <p:bldP spid="187414" grpId="0" animBg="1" autoUpdateAnimBg="0"/>
      <p:bldP spid="187415" grpId="0" animBg="1" autoUpdateAnimBg="0"/>
      <p:bldP spid="187416" grpId="0" animBg="1" autoUpdateAnimBg="0"/>
      <p:bldP spid="187417" grpId="0" animBg="1" autoUpdateAnimBg="0"/>
      <p:bldP spid="187422" grpId="0" autoUpdateAnimBg="0"/>
      <p:bldP spid="187423" grpId="0" animBg="1" autoUpdateAnimBg="0"/>
      <p:bldP spid="187424" grpId="0" animBg="1" autoUpdateAnimBg="0"/>
      <p:bldP spid="187425" grpId="0" animBg="1" autoUpdateAnimBg="0"/>
      <p:bldP spid="187426" grpId="0" animBg="1" autoUpdateAnimBg="0"/>
      <p:bldP spid="187427" grpId="0" animBg="1" autoUpdateAnimBg="0"/>
      <p:bldP spid="187428" grpId="0" animBg="1" autoUpdateAnimBg="0"/>
      <p:bldP spid="187429" grpId="0" animBg="1" autoUpdateAnimBg="0"/>
      <p:bldP spid="187430" grpId="0" animBg="1" autoUpdateAnimBg="0"/>
      <p:bldP spid="187431"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1282700" y="915988"/>
            <a:ext cx="1725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000066"/>
                </a:solidFill>
                <a:ea typeface="楷体_GB2312" charset="0"/>
              </a:rPr>
              <a:t>基本操作</a:t>
            </a:r>
            <a:r>
              <a:rPr lang="en-US" altLang="zh-CN" b="1">
                <a:solidFill>
                  <a:srgbClr val="000066"/>
                </a:solidFill>
                <a:ea typeface="楷体_GB2312" charset="0"/>
              </a:rPr>
              <a:t>:</a:t>
            </a:r>
            <a:endParaRPr lang="en-US" altLang="zh-CN" b="1">
              <a:solidFill>
                <a:srgbClr val="000066"/>
              </a:solidFill>
              <a:latin typeface="楷体_GB2312" charset="0"/>
              <a:ea typeface="楷体_GB2312" charset="0"/>
            </a:endParaRPr>
          </a:p>
        </p:txBody>
      </p:sp>
      <p:sp>
        <p:nvSpPr>
          <p:cNvPr id="188419" name="Text Box 3"/>
          <p:cNvSpPr txBox="1">
            <a:spLocks noChangeArrowheads="1"/>
          </p:cNvSpPr>
          <p:nvPr/>
        </p:nvSpPr>
        <p:spPr bwMode="auto">
          <a:xfrm>
            <a:off x="1511300" y="1412875"/>
            <a:ext cx="644525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solidFill>
                  <a:srgbClr val="800000"/>
                </a:solidFill>
                <a:ea typeface="楷体_GB2312" charset="0"/>
              </a:rPr>
              <a:t>scanf</a:t>
            </a:r>
            <a:r>
              <a:rPr lang="en-US" altLang="zh-CN">
                <a:solidFill>
                  <a:srgbClr val="800000"/>
                </a:solidFill>
                <a:ea typeface="楷体_GB2312" charset="0"/>
              </a:rPr>
              <a:t>(</a:t>
            </a:r>
            <a:r>
              <a:rPr lang="en-US" altLang="zh-CN" b="1">
                <a:solidFill>
                  <a:srgbClr val="800000"/>
                </a:solidFill>
                <a:ea typeface="楷体_GB2312" charset="0"/>
              </a:rPr>
              <a:t>&amp;</a:t>
            </a:r>
            <a:r>
              <a:rPr lang="en-US" altLang="zh-CN">
                <a:solidFill>
                  <a:srgbClr val="800000"/>
                </a:solidFill>
                <a:ea typeface="楷体_GB2312" charset="0"/>
              </a:rPr>
              <a:t>ch);</a:t>
            </a:r>
          </a:p>
          <a:p>
            <a:pPr eaLnBrk="1" hangingPunct="1">
              <a:lnSpc>
                <a:spcPct val="120000"/>
              </a:lnSpc>
              <a:defRPr/>
            </a:pPr>
            <a:r>
              <a:rPr lang="en-US" altLang="zh-CN" b="1">
                <a:solidFill>
                  <a:srgbClr val="800000"/>
                </a:solidFill>
                <a:ea typeface="楷体_GB2312" charset="0"/>
              </a:rPr>
              <a:t>if</a:t>
            </a:r>
            <a:r>
              <a:rPr lang="en-US" altLang="zh-CN">
                <a:solidFill>
                  <a:srgbClr val="800000"/>
                </a:solidFill>
                <a:ea typeface="楷体_GB2312" charset="0"/>
              </a:rPr>
              <a:t> (</a:t>
            </a:r>
            <a:r>
              <a:rPr lang="en-US" altLang="zh-CN" b="1">
                <a:solidFill>
                  <a:srgbClr val="800000"/>
                </a:solidFill>
                <a:ea typeface="楷体_GB2312" charset="0"/>
              </a:rPr>
              <a:t>In</a:t>
            </a:r>
            <a:r>
              <a:rPr lang="en-US" altLang="zh-CN">
                <a:solidFill>
                  <a:srgbClr val="800000"/>
                </a:solidFill>
                <a:ea typeface="楷体_GB2312" charset="0"/>
              </a:rPr>
              <a:t>(ch, </a:t>
            </a:r>
            <a:r>
              <a:rPr lang="zh-CN" altLang="en-US">
                <a:solidFill>
                  <a:srgbClr val="800000"/>
                </a:solidFill>
                <a:ea typeface="楷体_GB2312" charset="0"/>
              </a:rPr>
              <a:t>字母集 </a:t>
            </a:r>
            <a:r>
              <a:rPr lang="en-US" altLang="zh-CN">
                <a:solidFill>
                  <a:srgbClr val="800000"/>
                </a:solidFill>
                <a:ea typeface="楷体_GB2312" charset="0"/>
              </a:rPr>
              <a:t>))  { </a:t>
            </a:r>
            <a:r>
              <a:rPr lang="zh-CN" altLang="en-US">
                <a:solidFill>
                  <a:srgbClr val="800000"/>
                </a:solidFill>
                <a:ea typeface="楷体_GB2312" charset="0"/>
              </a:rPr>
              <a:t>建叶子结点</a:t>
            </a:r>
            <a:r>
              <a:rPr lang="en-US" altLang="zh-CN">
                <a:solidFill>
                  <a:srgbClr val="800000"/>
                </a:solidFill>
                <a:ea typeface="楷体_GB2312" charset="0"/>
              </a:rPr>
              <a:t>; </a:t>
            </a:r>
            <a:r>
              <a:rPr lang="zh-CN" altLang="en-US">
                <a:solidFill>
                  <a:srgbClr val="800000"/>
                </a:solidFill>
                <a:ea typeface="楷体_GB2312" charset="0"/>
              </a:rPr>
              <a:t>暂存</a:t>
            </a:r>
            <a:r>
              <a:rPr lang="en-US" altLang="zh-CN">
                <a:solidFill>
                  <a:srgbClr val="800000"/>
                </a:solidFill>
                <a:ea typeface="楷体_GB2312" charset="0"/>
              </a:rPr>
              <a:t>; }</a:t>
            </a:r>
          </a:p>
          <a:p>
            <a:pPr eaLnBrk="1" hangingPunct="1">
              <a:lnSpc>
                <a:spcPct val="120000"/>
              </a:lnSpc>
              <a:defRPr/>
            </a:pPr>
            <a:r>
              <a:rPr lang="en-US" altLang="zh-CN" b="1">
                <a:solidFill>
                  <a:srgbClr val="800000"/>
                </a:solidFill>
                <a:ea typeface="楷体_GB2312" charset="0"/>
              </a:rPr>
              <a:t>else  if  </a:t>
            </a:r>
            <a:r>
              <a:rPr lang="en-US" altLang="zh-CN">
                <a:solidFill>
                  <a:srgbClr val="800000"/>
                </a:solidFill>
                <a:ea typeface="楷体_GB2312" charset="0"/>
              </a:rPr>
              <a:t>(</a:t>
            </a:r>
            <a:r>
              <a:rPr lang="en-US" altLang="zh-CN" b="1">
                <a:solidFill>
                  <a:srgbClr val="800000"/>
                </a:solidFill>
                <a:ea typeface="楷体_GB2312" charset="0"/>
              </a:rPr>
              <a:t>In</a:t>
            </a:r>
            <a:r>
              <a:rPr lang="en-US" altLang="zh-CN">
                <a:solidFill>
                  <a:srgbClr val="800000"/>
                </a:solidFill>
                <a:ea typeface="楷体_GB2312" charset="0"/>
              </a:rPr>
              <a:t>(ch, </a:t>
            </a:r>
            <a:r>
              <a:rPr lang="zh-CN" altLang="en-US">
                <a:solidFill>
                  <a:srgbClr val="800000"/>
                </a:solidFill>
                <a:ea typeface="楷体_GB2312" charset="0"/>
              </a:rPr>
              <a:t>运算符集</a:t>
            </a:r>
            <a:r>
              <a:rPr lang="en-US" altLang="zh-CN">
                <a:solidFill>
                  <a:srgbClr val="800000"/>
                </a:solidFill>
                <a:ea typeface="楷体_GB2312" charset="0"/>
              </a:rPr>
              <a:t>))</a:t>
            </a:r>
          </a:p>
          <a:p>
            <a:pPr eaLnBrk="1" hangingPunct="1">
              <a:lnSpc>
                <a:spcPct val="120000"/>
              </a:lnSpc>
              <a:defRPr/>
            </a:pPr>
            <a:r>
              <a:rPr lang="en-US" altLang="zh-CN" b="1">
                <a:solidFill>
                  <a:srgbClr val="800000"/>
                </a:solidFill>
                <a:ea typeface="楷体_GB2312" charset="0"/>
              </a:rPr>
              <a:t>   { </a:t>
            </a:r>
            <a:r>
              <a:rPr lang="zh-CN" altLang="en-US">
                <a:solidFill>
                  <a:srgbClr val="800000"/>
                </a:solidFill>
                <a:ea typeface="楷体_GB2312" charset="0"/>
              </a:rPr>
              <a:t>和前一个运算符比较优先数</a:t>
            </a:r>
            <a:r>
              <a:rPr lang="en-US" altLang="zh-CN">
                <a:solidFill>
                  <a:srgbClr val="800000"/>
                </a:solidFill>
                <a:ea typeface="楷体_GB2312" charset="0"/>
              </a:rPr>
              <a:t>;</a:t>
            </a:r>
          </a:p>
          <a:p>
            <a:pPr eaLnBrk="1" hangingPunct="1">
              <a:lnSpc>
                <a:spcPct val="120000"/>
              </a:lnSpc>
              <a:defRPr/>
            </a:pPr>
            <a:r>
              <a:rPr lang="en-US" altLang="zh-CN">
                <a:solidFill>
                  <a:srgbClr val="800000"/>
                </a:solidFill>
                <a:ea typeface="楷体_GB2312" charset="0"/>
              </a:rPr>
              <a:t>      </a:t>
            </a:r>
            <a:r>
              <a:rPr lang="zh-CN" altLang="en-US">
                <a:solidFill>
                  <a:srgbClr val="800000"/>
                </a:solidFill>
                <a:ea typeface="楷体_GB2312" charset="0"/>
              </a:rPr>
              <a:t>若当前的优先数“高”，则暂存</a:t>
            </a:r>
            <a:r>
              <a:rPr lang="en-US" altLang="zh-CN">
                <a:solidFill>
                  <a:srgbClr val="800000"/>
                </a:solidFill>
                <a:ea typeface="楷体_GB2312" charset="0"/>
              </a:rPr>
              <a:t>;</a:t>
            </a:r>
          </a:p>
          <a:p>
            <a:pPr eaLnBrk="1" hangingPunct="1">
              <a:lnSpc>
                <a:spcPct val="120000"/>
              </a:lnSpc>
              <a:defRPr/>
            </a:pPr>
            <a:r>
              <a:rPr lang="en-US" altLang="zh-CN">
                <a:solidFill>
                  <a:srgbClr val="800000"/>
                </a:solidFill>
                <a:ea typeface="楷体_GB2312" charset="0"/>
              </a:rPr>
              <a:t>      </a:t>
            </a:r>
            <a:r>
              <a:rPr lang="zh-CN" altLang="en-US">
                <a:solidFill>
                  <a:srgbClr val="800000"/>
                </a:solidFill>
                <a:ea typeface="楷体_GB2312" charset="0"/>
              </a:rPr>
              <a:t>否则建子树</a:t>
            </a:r>
            <a:r>
              <a:rPr lang="en-US" altLang="zh-CN">
                <a:solidFill>
                  <a:srgbClr val="800000"/>
                </a:solidFill>
                <a:ea typeface="楷体_GB2312" charset="0"/>
              </a:rPr>
              <a:t>;</a:t>
            </a:r>
          </a:p>
          <a:p>
            <a:pPr eaLnBrk="1" hangingPunct="1">
              <a:lnSpc>
                <a:spcPct val="120000"/>
              </a:lnSpc>
              <a:defRPr/>
            </a:pPr>
            <a:r>
              <a:rPr lang="en-US" altLang="zh-CN" b="1">
                <a:solidFill>
                  <a:srgbClr val="800000"/>
                </a:solidFill>
                <a:ea typeface="楷体_GB2312" charset="0"/>
              </a:rPr>
              <a:t>   }</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strips(downRight)">
                                      <p:cBhvr>
                                        <p:cTn id="7" dur="500"/>
                                        <p:tgtEl>
                                          <p:spTgt spid="18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876300" y="831850"/>
            <a:ext cx="6935788"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b="1">
                <a:ea typeface="楷体_GB2312" charset="0"/>
              </a:rPr>
              <a:t>void</a:t>
            </a:r>
            <a:r>
              <a:rPr lang="en-US" altLang="zh-CN">
                <a:ea typeface="楷体_GB2312" charset="0"/>
              </a:rPr>
              <a:t> CrtExptree(BiTree </a:t>
            </a:r>
            <a:r>
              <a:rPr lang="en-US" altLang="zh-CN" b="1">
                <a:ea typeface="楷体_GB2312" charset="0"/>
              </a:rPr>
              <a:t>&amp;</a:t>
            </a:r>
            <a:r>
              <a:rPr lang="en-US" altLang="zh-CN">
                <a:ea typeface="楷体_GB2312" charset="0"/>
              </a:rPr>
              <a:t>T, </a:t>
            </a:r>
            <a:r>
              <a:rPr lang="en-US" altLang="zh-CN" b="1">
                <a:ea typeface="楷体_GB2312" charset="0"/>
              </a:rPr>
              <a:t>char</a:t>
            </a:r>
            <a:r>
              <a:rPr lang="en-US" altLang="zh-CN">
                <a:ea typeface="楷体_GB2312" charset="0"/>
              </a:rPr>
              <a:t> exp[] ) </a:t>
            </a:r>
            <a:r>
              <a:rPr lang="en-US" altLang="zh-CN" b="1">
                <a:ea typeface="楷体_GB2312" charset="0"/>
              </a:rPr>
              <a:t>{</a:t>
            </a:r>
            <a:endParaRPr lang="en-US" altLang="zh-CN">
              <a:ea typeface="楷体_GB2312" charset="0"/>
            </a:endParaRPr>
          </a:p>
          <a:p>
            <a:pPr eaLnBrk="1" hangingPunct="1">
              <a:lnSpc>
                <a:spcPct val="110000"/>
              </a:lnSpc>
              <a:defRPr/>
            </a:pPr>
            <a:r>
              <a:rPr lang="en-US" altLang="zh-CN">
                <a:ea typeface="楷体_GB2312" charset="0"/>
              </a:rPr>
              <a:t>  InitStack(S);  Push(S, </a:t>
            </a:r>
            <a:r>
              <a:rPr lang="en-US" altLang="zh-CN">
                <a:ea typeface="楷体_GB2312" charset="0"/>
                <a:sym typeface="Symbol" charset="2"/>
              </a:rPr>
              <a:t></a:t>
            </a:r>
            <a:r>
              <a:rPr lang="en-US" altLang="zh-CN">
                <a:ea typeface="楷体_GB2312" charset="0"/>
              </a:rPr>
              <a:t>#</a:t>
            </a:r>
            <a:r>
              <a:rPr lang="en-US" altLang="zh-CN">
                <a:ea typeface="楷体_GB2312" charset="0"/>
                <a:sym typeface="Symbol" charset="2"/>
              </a:rPr>
              <a:t></a:t>
            </a:r>
            <a:r>
              <a:rPr lang="en-US" altLang="zh-CN">
                <a:ea typeface="楷体_GB2312" charset="0"/>
              </a:rPr>
              <a:t>);  InitStack(PTR); </a:t>
            </a:r>
          </a:p>
          <a:p>
            <a:pPr eaLnBrk="1" hangingPunct="1">
              <a:lnSpc>
                <a:spcPct val="110000"/>
              </a:lnSpc>
              <a:defRPr/>
            </a:pPr>
            <a:r>
              <a:rPr lang="en-US" altLang="zh-CN">
                <a:ea typeface="楷体_GB2312" charset="0"/>
              </a:rPr>
              <a:t>  p = exp;  ch = *p;</a:t>
            </a:r>
          </a:p>
          <a:p>
            <a:pPr eaLnBrk="1" hangingPunct="1">
              <a:lnSpc>
                <a:spcPct val="110000"/>
              </a:lnSpc>
              <a:defRPr/>
            </a:pPr>
            <a:r>
              <a:rPr lang="en-US" altLang="zh-CN">
                <a:ea typeface="楷体_GB2312" charset="0"/>
              </a:rPr>
              <a:t>  </a:t>
            </a:r>
            <a:r>
              <a:rPr lang="en-US" altLang="zh-CN" b="1">
                <a:ea typeface="楷体_GB2312" charset="0"/>
              </a:rPr>
              <a:t>while</a:t>
            </a:r>
            <a:r>
              <a:rPr lang="en-US" altLang="zh-CN">
                <a:ea typeface="楷体_GB2312" charset="0"/>
              </a:rPr>
              <a:t> (</a:t>
            </a:r>
            <a:r>
              <a:rPr lang="en-US" altLang="zh-CN" b="1">
                <a:ea typeface="楷体_GB2312" charset="0"/>
              </a:rPr>
              <a:t>!</a:t>
            </a:r>
            <a:r>
              <a:rPr lang="en-US" altLang="zh-CN">
                <a:ea typeface="楷体_GB2312" charset="0"/>
              </a:rPr>
              <a:t>(GetTop(S)==</a:t>
            </a:r>
            <a:r>
              <a:rPr lang="en-US" altLang="zh-CN">
                <a:ea typeface="楷体_GB2312" charset="0"/>
                <a:sym typeface="Symbol" charset="2"/>
              </a:rPr>
              <a:t></a:t>
            </a:r>
            <a:r>
              <a:rPr lang="en-US" altLang="zh-CN">
                <a:ea typeface="楷体_GB2312" charset="0"/>
              </a:rPr>
              <a:t>#</a:t>
            </a:r>
            <a:r>
              <a:rPr lang="en-US" altLang="zh-CN">
                <a:ea typeface="楷体_GB2312" charset="0"/>
                <a:sym typeface="Symbol" charset="2"/>
              </a:rPr>
              <a:t></a:t>
            </a:r>
            <a:r>
              <a:rPr lang="en-US" altLang="zh-CN">
                <a:ea typeface="楷体_GB2312" charset="0"/>
              </a:rPr>
              <a:t> &amp;&amp; ch==</a:t>
            </a:r>
            <a:r>
              <a:rPr lang="en-US" altLang="zh-CN">
                <a:ea typeface="楷体_GB2312" charset="0"/>
                <a:sym typeface="Symbol" charset="2"/>
              </a:rPr>
              <a:t></a:t>
            </a:r>
            <a:r>
              <a:rPr lang="en-US" altLang="zh-CN">
                <a:ea typeface="楷体_GB2312" charset="0"/>
              </a:rPr>
              <a:t>#</a:t>
            </a:r>
            <a:r>
              <a:rPr lang="en-US" altLang="zh-CN">
                <a:ea typeface="楷体_GB2312" charset="0"/>
                <a:sym typeface="Symbol" charset="2"/>
              </a:rPr>
              <a:t></a:t>
            </a:r>
            <a:r>
              <a:rPr lang="en-US" altLang="zh-CN">
                <a:ea typeface="楷体_GB2312" charset="0"/>
              </a:rPr>
              <a:t>)) </a:t>
            </a:r>
            <a:r>
              <a:rPr lang="en-US" altLang="zh-CN" b="1">
                <a:ea typeface="楷体_GB2312" charset="0"/>
              </a:rPr>
              <a:t>{</a:t>
            </a:r>
            <a:endParaRPr lang="en-US" altLang="zh-CN">
              <a:ea typeface="楷体_GB2312" charset="0"/>
            </a:endParaRPr>
          </a:p>
          <a:p>
            <a:pPr eaLnBrk="1" hangingPunct="1">
              <a:lnSpc>
                <a:spcPct val="110000"/>
              </a:lnSpc>
              <a:defRPr/>
            </a:pPr>
            <a:r>
              <a:rPr lang="en-US" altLang="zh-CN" b="1">
                <a:solidFill>
                  <a:srgbClr val="0000CC"/>
                </a:solidFill>
                <a:ea typeface="楷体_GB2312" charset="0"/>
              </a:rPr>
              <a:t>     if</a:t>
            </a:r>
            <a:r>
              <a:rPr lang="en-US" altLang="zh-CN">
                <a:solidFill>
                  <a:srgbClr val="0000CC"/>
                </a:solidFill>
                <a:ea typeface="楷体_GB2312" charset="0"/>
              </a:rPr>
              <a:t> (</a:t>
            </a:r>
            <a:r>
              <a:rPr lang="en-US" altLang="zh-CN" b="1">
                <a:solidFill>
                  <a:srgbClr val="0000CC"/>
                </a:solidFill>
                <a:ea typeface="楷体_GB2312" charset="0"/>
              </a:rPr>
              <a:t>!IN</a:t>
            </a:r>
            <a:r>
              <a:rPr lang="en-US" altLang="zh-CN">
                <a:solidFill>
                  <a:srgbClr val="0000CC"/>
                </a:solidFill>
                <a:ea typeface="楷体_GB2312" charset="0"/>
              </a:rPr>
              <a:t>(ch, OP))   CrtNode( t, ch );</a:t>
            </a:r>
          </a:p>
          <a:p>
            <a:pPr eaLnBrk="1" hangingPunct="1">
              <a:lnSpc>
                <a:spcPct val="110000"/>
              </a:lnSpc>
              <a:defRPr/>
            </a:pPr>
            <a:r>
              <a:rPr lang="en-US" altLang="zh-CN">
                <a:solidFill>
                  <a:srgbClr val="0000CC"/>
                </a:solidFill>
                <a:ea typeface="楷体_GB2312" charset="0"/>
              </a:rPr>
              <a:t>                                    // </a:t>
            </a:r>
            <a:r>
              <a:rPr lang="zh-CN" altLang="en-US">
                <a:solidFill>
                  <a:srgbClr val="0000CC"/>
                </a:solidFill>
                <a:ea typeface="楷体_GB2312" charset="0"/>
              </a:rPr>
              <a:t>建叶子结点并入栈</a:t>
            </a:r>
          </a:p>
          <a:p>
            <a:pPr eaLnBrk="1" hangingPunct="1">
              <a:lnSpc>
                <a:spcPct val="110000"/>
              </a:lnSpc>
              <a:defRPr/>
            </a:pPr>
            <a:r>
              <a:rPr lang="zh-CN" altLang="en-US" b="1">
                <a:solidFill>
                  <a:srgbClr val="0000CC"/>
                </a:solidFill>
                <a:ea typeface="楷体_GB2312" charset="0"/>
              </a:rPr>
              <a:t>     </a:t>
            </a:r>
            <a:r>
              <a:rPr lang="en-US" altLang="zh-CN" b="1">
                <a:solidFill>
                  <a:srgbClr val="0000CC"/>
                </a:solidFill>
                <a:ea typeface="楷体_GB2312" charset="0"/>
              </a:rPr>
              <a:t>else {             }</a:t>
            </a:r>
            <a:r>
              <a:rPr lang="en-US" altLang="zh-CN">
                <a:solidFill>
                  <a:srgbClr val="0000CC"/>
                </a:solidFill>
                <a:ea typeface="楷体_GB2312" charset="0"/>
              </a:rPr>
              <a:t> //</a:t>
            </a:r>
            <a:r>
              <a:rPr lang="en-US" altLang="zh-CN">
                <a:solidFill>
                  <a:srgbClr val="FF3300"/>
                </a:solidFill>
                <a:ea typeface="楷体_GB2312" charset="0"/>
              </a:rPr>
              <a:t>Switch</a:t>
            </a:r>
          </a:p>
          <a:p>
            <a:pPr eaLnBrk="1" hangingPunct="1">
              <a:lnSpc>
                <a:spcPct val="110000"/>
              </a:lnSpc>
              <a:defRPr/>
            </a:pPr>
            <a:r>
              <a:rPr lang="en-US" altLang="zh-CN">
                <a:solidFill>
                  <a:srgbClr val="0000CC"/>
                </a:solidFill>
                <a:ea typeface="楷体_GB2312" charset="0"/>
              </a:rPr>
              <a:t>     </a:t>
            </a:r>
            <a:r>
              <a:rPr lang="en-US" altLang="zh-CN" b="1">
                <a:ea typeface="楷体_GB2312" charset="0"/>
              </a:rPr>
              <a:t>if</a:t>
            </a:r>
            <a:r>
              <a:rPr lang="en-US" altLang="zh-CN">
                <a:ea typeface="楷体_GB2312" charset="0"/>
              </a:rPr>
              <a:t> ( ch</a:t>
            </a:r>
            <a:r>
              <a:rPr lang="en-US" altLang="zh-CN" b="1">
                <a:ea typeface="楷体_GB2312" charset="0"/>
              </a:rPr>
              <a:t>!=</a:t>
            </a:r>
            <a:r>
              <a:rPr lang="en-US" altLang="zh-CN">
                <a:ea typeface="楷体_GB2312" charset="0"/>
              </a:rPr>
              <a:t> </a:t>
            </a:r>
            <a:r>
              <a:rPr lang="en-US" altLang="zh-CN">
                <a:ea typeface="楷体_GB2312" charset="0"/>
                <a:sym typeface="Symbol" charset="2"/>
              </a:rPr>
              <a:t></a:t>
            </a:r>
            <a:r>
              <a:rPr lang="en-US" altLang="zh-CN">
                <a:ea typeface="楷体_GB2312" charset="0"/>
              </a:rPr>
              <a:t>#</a:t>
            </a:r>
            <a:r>
              <a:rPr lang="en-US" altLang="zh-CN">
                <a:ea typeface="楷体_GB2312" charset="0"/>
                <a:sym typeface="Symbol" charset="2"/>
              </a:rPr>
              <a:t></a:t>
            </a:r>
            <a:r>
              <a:rPr lang="en-US" altLang="zh-CN">
                <a:ea typeface="楷体_GB2312" charset="0"/>
              </a:rPr>
              <a:t> ) </a:t>
            </a:r>
            <a:r>
              <a:rPr lang="en-US" altLang="zh-CN" b="1">
                <a:ea typeface="楷体_GB2312" charset="0"/>
              </a:rPr>
              <a:t>{</a:t>
            </a:r>
            <a:r>
              <a:rPr lang="en-US" altLang="zh-CN">
                <a:ea typeface="楷体_GB2312" charset="0"/>
              </a:rPr>
              <a:t> p++;  ch = *p;</a:t>
            </a:r>
            <a:r>
              <a:rPr lang="en-US" altLang="zh-CN" b="1">
                <a:ea typeface="楷体_GB2312" charset="0"/>
              </a:rPr>
              <a:t>}</a:t>
            </a:r>
            <a:endParaRPr lang="en-US" altLang="zh-CN">
              <a:ea typeface="楷体_GB2312" charset="0"/>
            </a:endParaRPr>
          </a:p>
          <a:p>
            <a:pPr eaLnBrk="1" hangingPunct="1">
              <a:lnSpc>
                <a:spcPct val="110000"/>
              </a:lnSpc>
              <a:defRPr/>
            </a:pPr>
            <a:r>
              <a:rPr lang="en-US" altLang="zh-CN">
                <a:ea typeface="楷体_GB2312" charset="0"/>
              </a:rPr>
              <a:t>  </a:t>
            </a:r>
            <a:r>
              <a:rPr lang="en-US" altLang="zh-CN" b="1">
                <a:ea typeface="楷体_GB2312" charset="0"/>
              </a:rPr>
              <a:t>}</a:t>
            </a:r>
            <a:r>
              <a:rPr lang="en-US" altLang="zh-CN">
                <a:ea typeface="楷体_GB2312" charset="0"/>
              </a:rPr>
              <a:t> // while</a:t>
            </a:r>
          </a:p>
          <a:p>
            <a:pPr eaLnBrk="1" hangingPunct="1">
              <a:lnSpc>
                <a:spcPct val="110000"/>
              </a:lnSpc>
              <a:defRPr/>
            </a:pPr>
            <a:r>
              <a:rPr lang="en-US" altLang="zh-CN">
                <a:ea typeface="楷体_GB2312" charset="0"/>
              </a:rPr>
              <a:t>  Pop(PTR, T);</a:t>
            </a:r>
          </a:p>
          <a:p>
            <a:pPr eaLnBrk="1" hangingPunct="1">
              <a:lnSpc>
                <a:spcPct val="110000"/>
              </a:lnSpc>
              <a:defRPr/>
            </a:pPr>
            <a:r>
              <a:rPr lang="en-US" altLang="zh-CN" b="1">
                <a:ea typeface="楷体_GB2312" charset="0"/>
              </a:rPr>
              <a:t>}</a:t>
            </a:r>
            <a:r>
              <a:rPr lang="en-US" altLang="zh-CN">
                <a:ea typeface="楷体_GB2312" charset="0"/>
              </a:rPr>
              <a:t> // CrtExptree</a:t>
            </a:r>
            <a:endParaRPr lang="en-US" altLang="zh-CN"/>
          </a:p>
        </p:txBody>
      </p:sp>
      <p:sp>
        <p:nvSpPr>
          <p:cNvPr id="103429" name="Text Box 5">
            <a:hlinkClick r:id="" action="ppaction://hlinkshowjump?jump=nextslide" highlightClick="1"/>
          </p:cNvPr>
          <p:cNvSpPr txBox="1">
            <a:spLocks noChangeArrowheads="1"/>
          </p:cNvSpPr>
          <p:nvPr/>
        </p:nvSpPr>
        <p:spPr bwMode="auto">
          <a:xfrm>
            <a:off x="2152650" y="3573463"/>
            <a:ext cx="1200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FF3300"/>
                </a:solidFill>
              </a:rPr>
              <a:t>… …</a:t>
            </a:r>
            <a:r>
              <a:rPr lang="en-US" altLang="zh-CN" sz="3200" b="1">
                <a:solidFill>
                  <a:srgbClr val="003399"/>
                </a:solidFill>
              </a:rPr>
              <a:t> </a:t>
            </a:r>
          </a:p>
        </p:txBody>
      </p:sp>
      <p:sp>
        <p:nvSpPr>
          <p:cNvPr id="103431" name="AutoShape 7">
            <a:hlinkClick r:id="rId2"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6" fill="hold" grpId="0" nodeType="afterEffect">
                                  <p:stCondLst>
                                    <p:cond delay="0"/>
                                  </p:stCondLst>
                                  <p:childTnLst>
                                    <p:set>
                                      <p:cBhvr>
                                        <p:cTn id="9" dur="1" fill="hold">
                                          <p:stCondLst>
                                            <p:cond delay="0"/>
                                          </p:stCondLst>
                                        </p:cTn>
                                        <p:tgtEl>
                                          <p:spTgt spid="103431"/>
                                        </p:tgtEl>
                                        <p:attrNameLst>
                                          <p:attrName>style.visibility</p:attrName>
                                        </p:attrNameLst>
                                      </p:cBhvr>
                                      <p:to>
                                        <p:strVal val="visible"/>
                                      </p:to>
                                    </p:set>
                                    <p:anim calcmode="lin" valueType="num">
                                      <p:cBhvr additive="base">
                                        <p:cTn id="10" dur="500" fill="hold"/>
                                        <p:tgtEl>
                                          <p:spTgt spid="103431"/>
                                        </p:tgtEl>
                                        <p:attrNameLst>
                                          <p:attrName>ppt_x</p:attrName>
                                        </p:attrNameLst>
                                      </p:cBhvr>
                                      <p:tavLst>
                                        <p:tav tm="0">
                                          <p:val>
                                            <p:strVal val="1+#ppt_w/2"/>
                                          </p:val>
                                        </p:tav>
                                        <p:tav tm="100000">
                                          <p:val>
                                            <p:strVal val="#ppt_x"/>
                                          </p:val>
                                        </p:tav>
                                      </p:tavLst>
                                    </p:anim>
                                    <p:anim calcmode="lin" valueType="num">
                                      <p:cBhvr additive="base">
                                        <p:cTn id="11" dur="500" fill="hold"/>
                                        <p:tgtEl>
                                          <p:spTgt spid="103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P spid="10343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Text Box 1026"/>
          <p:cNvSpPr txBox="1">
            <a:spLocks noChangeArrowheads="1"/>
          </p:cNvSpPr>
          <p:nvPr/>
        </p:nvSpPr>
        <p:spPr bwMode="auto">
          <a:xfrm>
            <a:off x="812800" y="1300163"/>
            <a:ext cx="779145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rgbClr val="0000CC"/>
                </a:solidFill>
                <a:ea typeface="楷体_GB2312" charset="0"/>
              </a:rPr>
              <a:t>switch</a:t>
            </a:r>
            <a:r>
              <a:rPr lang="en-US" altLang="zh-CN">
                <a:solidFill>
                  <a:srgbClr val="0000CC"/>
                </a:solidFill>
                <a:ea typeface="楷体_GB2312" charset="0"/>
              </a:rPr>
              <a:t> (ch)</a:t>
            </a:r>
            <a:r>
              <a:rPr lang="en-US" altLang="zh-CN" b="1">
                <a:solidFill>
                  <a:srgbClr val="0000CC"/>
                </a:solidFill>
                <a:ea typeface="楷体_GB2312" charset="0"/>
              </a:rPr>
              <a:t> {</a:t>
            </a:r>
          </a:p>
          <a:p>
            <a:pPr eaLnBrk="1" hangingPunct="1">
              <a:defRPr/>
            </a:pPr>
            <a:r>
              <a:rPr lang="en-US" altLang="zh-CN" b="1">
                <a:solidFill>
                  <a:srgbClr val="0000CC"/>
                </a:solidFill>
                <a:ea typeface="楷体_GB2312" charset="0"/>
              </a:rPr>
              <a:t>    case</a:t>
            </a:r>
            <a:r>
              <a:rPr lang="en-US" altLang="zh-CN">
                <a:solidFill>
                  <a:srgbClr val="0000CC"/>
                </a:solidFill>
                <a:ea typeface="楷体_GB2312" charset="0"/>
              </a:rPr>
              <a:t> </a:t>
            </a:r>
            <a:r>
              <a:rPr lang="en-US" altLang="zh-CN">
                <a:solidFill>
                  <a:srgbClr val="0000CC"/>
                </a:solidFill>
                <a:ea typeface="楷体_GB2312" charset="0"/>
                <a:sym typeface="Symbol" charset="2"/>
              </a:rPr>
              <a:t></a:t>
            </a:r>
            <a:r>
              <a:rPr lang="en-US" altLang="zh-CN">
                <a:solidFill>
                  <a:srgbClr val="0000CC"/>
                </a:solidFill>
                <a:ea typeface="楷体_GB2312" charset="0"/>
              </a:rPr>
              <a:t>(</a:t>
            </a:r>
            <a:r>
              <a:rPr lang="en-US" altLang="zh-CN">
                <a:solidFill>
                  <a:srgbClr val="0000CC"/>
                </a:solidFill>
                <a:ea typeface="楷体_GB2312" charset="0"/>
                <a:sym typeface="Symbol" charset="2"/>
              </a:rPr>
              <a:t></a:t>
            </a:r>
            <a:r>
              <a:rPr lang="en-US" altLang="zh-CN">
                <a:solidFill>
                  <a:srgbClr val="0000CC"/>
                </a:solidFill>
                <a:ea typeface="楷体_GB2312" charset="0"/>
              </a:rPr>
              <a:t> </a:t>
            </a:r>
            <a:r>
              <a:rPr lang="en-US" altLang="zh-CN" b="1">
                <a:solidFill>
                  <a:srgbClr val="0000CC"/>
                </a:solidFill>
                <a:ea typeface="楷体_GB2312" charset="0"/>
              </a:rPr>
              <a:t>:</a:t>
            </a:r>
            <a:r>
              <a:rPr lang="en-US" altLang="zh-CN">
                <a:solidFill>
                  <a:srgbClr val="0000CC"/>
                </a:solidFill>
                <a:ea typeface="楷体_GB2312" charset="0"/>
              </a:rPr>
              <a:t> Push(S, ch); </a:t>
            </a:r>
            <a:r>
              <a:rPr lang="en-US" altLang="zh-CN" b="1">
                <a:solidFill>
                  <a:srgbClr val="0000CC"/>
                </a:solidFill>
                <a:ea typeface="楷体_GB2312" charset="0"/>
              </a:rPr>
              <a:t>break</a:t>
            </a:r>
            <a:r>
              <a:rPr lang="en-US" altLang="zh-CN">
                <a:solidFill>
                  <a:srgbClr val="0000CC"/>
                </a:solidFill>
                <a:ea typeface="楷体_GB2312" charset="0"/>
              </a:rPr>
              <a:t>;</a:t>
            </a:r>
          </a:p>
          <a:p>
            <a:pPr eaLnBrk="1" hangingPunct="1">
              <a:defRPr/>
            </a:pPr>
            <a:r>
              <a:rPr lang="en-US" altLang="zh-CN">
                <a:solidFill>
                  <a:srgbClr val="0000CC"/>
                </a:solidFill>
                <a:ea typeface="楷体_GB2312" charset="0"/>
              </a:rPr>
              <a:t>    </a:t>
            </a:r>
            <a:r>
              <a:rPr lang="en-US" altLang="zh-CN" b="1">
                <a:solidFill>
                  <a:srgbClr val="0000CC"/>
                </a:solidFill>
                <a:ea typeface="楷体_GB2312" charset="0"/>
              </a:rPr>
              <a:t>case</a:t>
            </a:r>
            <a:r>
              <a:rPr lang="en-US" altLang="zh-CN">
                <a:solidFill>
                  <a:srgbClr val="0000CC"/>
                </a:solidFill>
                <a:ea typeface="楷体_GB2312" charset="0"/>
              </a:rPr>
              <a:t> </a:t>
            </a:r>
            <a:r>
              <a:rPr lang="en-US" altLang="zh-CN">
                <a:solidFill>
                  <a:srgbClr val="0000CC"/>
                </a:solidFill>
                <a:ea typeface="楷体_GB2312" charset="0"/>
                <a:sym typeface="Symbol" charset="2"/>
              </a:rPr>
              <a:t></a:t>
            </a:r>
            <a:r>
              <a:rPr lang="en-US" altLang="zh-CN">
                <a:solidFill>
                  <a:srgbClr val="0000CC"/>
                </a:solidFill>
                <a:ea typeface="楷体_GB2312" charset="0"/>
              </a:rPr>
              <a:t>)</a:t>
            </a:r>
            <a:r>
              <a:rPr lang="en-US" altLang="zh-CN">
                <a:solidFill>
                  <a:srgbClr val="0000CC"/>
                </a:solidFill>
                <a:ea typeface="楷体_GB2312" charset="0"/>
                <a:sym typeface="Symbol" charset="2"/>
              </a:rPr>
              <a:t></a:t>
            </a:r>
            <a:r>
              <a:rPr lang="en-US" altLang="zh-CN">
                <a:solidFill>
                  <a:srgbClr val="0000CC"/>
                </a:solidFill>
                <a:ea typeface="楷体_GB2312" charset="0"/>
              </a:rPr>
              <a:t> </a:t>
            </a:r>
            <a:r>
              <a:rPr lang="en-US" altLang="zh-CN" b="1">
                <a:solidFill>
                  <a:srgbClr val="0000CC"/>
                </a:solidFill>
                <a:ea typeface="楷体_GB2312" charset="0"/>
              </a:rPr>
              <a:t>: </a:t>
            </a:r>
            <a:r>
              <a:rPr lang="en-US" altLang="zh-CN" b="1">
                <a:solidFill>
                  <a:srgbClr val="003399"/>
                </a:solidFill>
                <a:ea typeface="楷体_GB2312" charset="0"/>
              </a:rPr>
              <a:t>Pop(S, c);</a:t>
            </a:r>
          </a:p>
          <a:p>
            <a:pPr eaLnBrk="1" hangingPunct="1">
              <a:lnSpc>
                <a:spcPct val="110000"/>
              </a:lnSpc>
              <a:defRPr/>
            </a:pPr>
            <a:r>
              <a:rPr lang="en-US" altLang="zh-CN" b="1">
                <a:solidFill>
                  <a:srgbClr val="003399"/>
                </a:solidFill>
                <a:ea typeface="楷体_GB2312" charset="0"/>
              </a:rPr>
              <a:t>                   while (c!= </a:t>
            </a:r>
            <a:r>
              <a:rPr lang="en-US" altLang="zh-CN" b="1">
                <a:solidFill>
                  <a:srgbClr val="003399"/>
                </a:solidFill>
                <a:ea typeface="楷体_GB2312" charset="0"/>
                <a:sym typeface="Symbol" charset="2"/>
              </a:rPr>
              <a:t></a:t>
            </a:r>
            <a:r>
              <a:rPr lang="en-US" altLang="zh-CN" b="1">
                <a:solidFill>
                  <a:srgbClr val="003399"/>
                </a:solidFill>
                <a:ea typeface="楷体_GB2312" charset="0"/>
              </a:rPr>
              <a:t>(</a:t>
            </a:r>
            <a:r>
              <a:rPr lang="en-US" altLang="zh-CN" b="1">
                <a:solidFill>
                  <a:srgbClr val="003399"/>
                </a:solidFill>
                <a:ea typeface="楷体_GB2312" charset="0"/>
                <a:sym typeface="Symbol" charset="2"/>
              </a:rPr>
              <a:t></a:t>
            </a:r>
            <a:r>
              <a:rPr lang="en-US" altLang="zh-CN" b="1">
                <a:solidFill>
                  <a:srgbClr val="003399"/>
                </a:solidFill>
                <a:ea typeface="楷体_GB2312" charset="0"/>
              </a:rPr>
              <a:t> ) {</a:t>
            </a:r>
          </a:p>
          <a:p>
            <a:pPr eaLnBrk="1" hangingPunct="1">
              <a:lnSpc>
                <a:spcPct val="110000"/>
              </a:lnSpc>
              <a:defRPr/>
            </a:pPr>
            <a:r>
              <a:rPr lang="en-US" altLang="zh-CN" b="1">
                <a:solidFill>
                  <a:srgbClr val="003399"/>
                </a:solidFill>
                <a:ea typeface="楷体_GB2312" charset="0"/>
              </a:rPr>
              <a:t>                      CrtSubtree( t, c);  // </a:t>
            </a:r>
            <a:r>
              <a:rPr lang="zh-CN" altLang="en-US" b="1">
                <a:solidFill>
                  <a:srgbClr val="003399"/>
                </a:solidFill>
                <a:ea typeface="楷体_GB2312" charset="0"/>
              </a:rPr>
              <a:t>建二叉树并入栈</a:t>
            </a:r>
          </a:p>
          <a:p>
            <a:pPr eaLnBrk="1" hangingPunct="1">
              <a:lnSpc>
                <a:spcPct val="110000"/>
              </a:lnSpc>
              <a:defRPr/>
            </a:pPr>
            <a:r>
              <a:rPr lang="zh-CN" altLang="en-US" b="1">
                <a:solidFill>
                  <a:srgbClr val="003399"/>
                </a:solidFill>
                <a:ea typeface="楷体_GB2312" charset="0"/>
              </a:rPr>
              <a:t>                      </a:t>
            </a:r>
            <a:r>
              <a:rPr lang="en-US" altLang="zh-CN" b="1">
                <a:solidFill>
                  <a:srgbClr val="003399"/>
                </a:solidFill>
                <a:ea typeface="楷体_GB2312" charset="0"/>
              </a:rPr>
              <a:t>Pop(S, c)      }</a:t>
            </a:r>
          </a:p>
          <a:p>
            <a:pPr eaLnBrk="1" hangingPunct="1">
              <a:lnSpc>
                <a:spcPct val="110000"/>
              </a:lnSpc>
              <a:defRPr/>
            </a:pPr>
            <a:r>
              <a:rPr lang="en-US" altLang="zh-CN" b="1">
                <a:ea typeface="楷体_GB2312" charset="0"/>
              </a:rPr>
              <a:t>                   </a:t>
            </a:r>
            <a:r>
              <a:rPr lang="en-US" altLang="zh-CN" b="1">
                <a:solidFill>
                  <a:srgbClr val="003399"/>
                </a:solidFill>
                <a:ea typeface="楷体_GB2312" charset="0"/>
              </a:rPr>
              <a:t>break;</a:t>
            </a:r>
            <a:r>
              <a:rPr lang="en-US" altLang="zh-CN" b="1">
                <a:ea typeface="楷体_GB2312" charset="0"/>
              </a:rPr>
              <a:t> </a:t>
            </a:r>
          </a:p>
          <a:p>
            <a:pPr eaLnBrk="1" hangingPunct="1">
              <a:lnSpc>
                <a:spcPct val="110000"/>
              </a:lnSpc>
              <a:defRPr/>
            </a:pPr>
            <a:r>
              <a:rPr lang="en-US" altLang="zh-CN" b="1">
                <a:solidFill>
                  <a:srgbClr val="0000CC"/>
                </a:solidFill>
                <a:ea typeface="楷体_GB2312" charset="0"/>
              </a:rPr>
              <a:t>    defult :                     </a:t>
            </a:r>
            <a:endParaRPr lang="en-US" altLang="zh-CN">
              <a:solidFill>
                <a:srgbClr val="0000CC"/>
              </a:solidFill>
              <a:ea typeface="楷体_GB2312" charset="0"/>
            </a:endParaRPr>
          </a:p>
          <a:p>
            <a:pPr eaLnBrk="1" hangingPunct="1">
              <a:defRPr/>
            </a:pPr>
            <a:endParaRPr lang="en-US" altLang="zh-CN">
              <a:solidFill>
                <a:srgbClr val="0000CC"/>
              </a:solidFill>
              <a:ea typeface="楷体_GB2312" charset="0"/>
            </a:endParaRPr>
          </a:p>
          <a:p>
            <a:pPr eaLnBrk="1" hangingPunct="1">
              <a:defRPr/>
            </a:pPr>
            <a:r>
              <a:rPr lang="en-US" altLang="zh-CN" b="1">
                <a:solidFill>
                  <a:srgbClr val="0000CC"/>
                </a:solidFill>
                <a:ea typeface="楷体_GB2312" charset="0"/>
              </a:rPr>
              <a:t>}</a:t>
            </a:r>
            <a:r>
              <a:rPr lang="en-US" altLang="zh-CN">
                <a:solidFill>
                  <a:srgbClr val="0000CC"/>
                </a:solidFill>
                <a:ea typeface="楷体_GB2312" charset="0"/>
              </a:rPr>
              <a:t> // switch</a:t>
            </a:r>
            <a:endParaRPr lang="en-US" altLang="zh-CN"/>
          </a:p>
        </p:txBody>
      </p:sp>
      <p:sp>
        <p:nvSpPr>
          <p:cNvPr id="189444" name="Text Box 1028">
            <a:hlinkClick r:id="" action="ppaction://hlinkshowjump?jump=nextslide" highlightClick="1"/>
          </p:cNvPr>
          <p:cNvSpPr txBox="1">
            <a:spLocks noChangeArrowheads="1"/>
          </p:cNvSpPr>
          <p:nvPr/>
        </p:nvSpPr>
        <p:spPr bwMode="auto">
          <a:xfrm>
            <a:off x="2457450" y="4794250"/>
            <a:ext cx="120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a:solidFill>
                  <a:srgbClr val="003399"/>
                </a:solidFill>
              </a:rPr>
              <a:t>… … </a:t>
            </a:r>
          </a:p>
        </p:txBody>
      </p:sp>
      <p:sp>
        <p:nvSpPr>
          <p:cNvPr id="189446" name="AutoShape 1030">
            <a:hlinkClick r:id="" action="ppaction://hlinkshowjump?jump=previousslide" highlightClick="1"/>
          </p:cNvPr>
          <p:cNvSpPr>
            <a:spLocks noChangeArrowheads="1"/>
          </p:cNvSpPr>
          <p:nvPr/>
        </p:nvSpPr>
        <p:spPr bwMode="auto">
          <a:xfrm>
            <a:off x="8305800" y="6172200"/>
            <a:ext cx="381000" cy="381000"/>
          </a:xfrm>
          <a:prstGeom prst="actionButtonBackPrevious">
            <a:avLst/>
          </a:prstGeom>
          <a:solidFill>
            <a:srgbClr val="FF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9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4" name="AutoShape 4">
            <a:hlinkClick r:id="" action="ppaction://hlinkshowjump?jump=lastslideviewed" highlightClick="1"/>
          </p:cNvPr>
          <p:cNvSpPr>
            <a:spLocks noChangeArrowheads="1"/>
          </p:cNvSpPr>
          <p:nvPr/>
        </p:nvSpPr>
        <p:spPr bwMode="auto">
          <a:xfrm>
            <a:off x="8229600" y="6019800"/>
            <a:ext cx="381000" cy="381000"/>
          </a:xfrm>
          <a:prstGeom prst="actionButtonReturn">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2405" name="Text Box 5">
            <a:hlinkClick r:id="rId2" action="ppaction://hlinksldjump"/>
          </p:cNvPr>
          <p:cNvSpPr txBox="1">
            <a:spLocks noChangeArrowheads="1"/>
          </p:cNvSpPr>
          <p:nvPr/>
        </p:nvSpPr>
        <p:spPr bwMode="auto">
          <a:xfrm>
            <a:off x="533400" y="1143000"/>
            <a:ext cx="80010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5000"/>
              </a:lnSpc>
              <a:defRPr/>
            </a:pPr>
            <a:r>
              <a:rPr lang="en-US" altLang="zh-CN" b="1">
                <a:solidFill>
                  <a:srgbClr val="003399"/>
                </a:solidFill>
                <a:ea typeface="楷体_GB2312" charset="0"/>
              </a:rPr>
              <a:t>while</a:t>
            </a:r>
            <a:r>
              <a:rPr lang="en-US" altLang="zh-CN">
                <a:solidFill>
                  <a:srgbClr val="003399"/>
                </a:solidFill>
                <a:ea typeface="楷体_GB2312" charset="0"/>
              </a:rPr>
              <a:t>(</a:t>
            </a:r>
            <a:r>
              <a:rPr lang="en-US" altLang="zh-CN" b="1">
                <a:solidFill>
                  <a:srgbClr val="003399"/>
                </a:solidFill>
                <a:ea typeface="楷体_GB2312" charset="0"/>
              </a:rPr>
              <a:t>!</a:t>
            </a:r>
            <a:r>
              <a:rPr lang="en-US" altLang="zh-CN">
                <a:solidFill>
                  <a:srgbClr val="003399"/>
                </a:solidFill>
                <a:ea typeface="楷体_GB2312" charset="0"/>
              </a:rPr>
              <a:t>Gettop(S, c) </a:t>
            </a:r>
            <a:r>
              <a:rPr lang="en-US" altLang="zh-CN" b="1">
                <a:solidFill>
                  <a:srgbClr val="003399"/>
                </a:solidFill>
                <a:ea typeface="楷体_GB2312" charset="0"/>
              </a:rPr>
              <a:t>&amp;&amp;</a:t>
            </a:r>
            <a:r>
              <a:rPr lang="en-US" altLang="zh-CN">
                <a:solidFill>
                  <a:srgbClr val="003399"/>
                </a:solidFill>
                <a:ea typeface="楷体_GB2312" charset="0"/>
              </a:rPr>
              <a:t> ( precede(c,ch))) </a:t>
            </a:r>
            <a:r>
              <a:rPr lang="en-US" altLang="zh-CN" b="1">
                <a:solidFill>
                  <a:srgbClr val="003399"/>
                </a:solidFill>
                <a:ea typeface="楷体_GB2312" charset="0"/>
              </a:rPr>
              <a:t>{</a:t>
            </a:r>
            <a:r>
              <a:rPr lang="en-US" altLang="zh-CN">
                <a:solidFill>
                  <a:srgbClr val="003399"/>
                </a:solidFill>
                <a:ea typeface="楷体_GB2312" charset="0"/>
              </a:rPr>
              <a:t> </a:t>
            </a:r>
          </a:p>
          <a:p>
            <a:pPr eaLnBrk="1" hangingPunct="1">
              <a:lnSpc>
                <a:spcPct val="105000"/>
              </a:lnSpc>
              <a:defRPr/>
            </a:pPr>
            <a:r>
              <a:rPr lang="en-US" altLang="zh-CN">
                <a:solidFill>
                  <a:srgbClr val="003399"/>
                </a:solidFill>
                <a:ea typeface="楷体_GB2312" charset="0"/>
              </a:rPr>
              <a:t>    CrtSubtree( t, c);</a:t>
            </a:r>
          </a:p>
          <a:p>
            <a:pPr eaLnBrk="1" hangingPunct="1">
              <a:lnSpc>
                <a:spcPct val="105000"/>
              </a:lnSpc>
              <a:defRPr/>
            </a:pPr>
            <a:r>
              <a:rPr lang="en-US" altLang="zh-CN">
                <a:solidFill>
                  <a:srgbClr val="003399"/>
                </a:solidFill>
                <a:ea typeface="楷体_GB2312" charset="0"/>
              </a:rPr>
              <a:t>    Pop(S, c);</a:t>
            </a:r>
          </a:p>
          <a:p>
            <a:pPr eaLnBrk="1" hangingPunct="1">
              <a:lnSpc>
                <a:spcPct val="105000"/>
              </a:lnSpc>
              <a:defRPr/>
            </a:pPr>
            <a:r>
              <a:rPr lang="en-US" altLang="zh-CN" b="1">
                <a:solidFill>
                  <a:srgbClr val="003399"/>
                </a:solidFill>
                <a:ea typeface="楷体_GB2312" charset="0"/>
              </a:rPr>
              <a:t>}</a:t>
            </a:r>
            <a:endParaRPr lang="en-US" altLang="zh-CN">
              <a:solidFill>
                <a:srgbClr val="003399"/>
              </a:solidFill>
              <a:ea typeface="楷体_GB2312" charset="0"/>
            </a:endParaRPr>
          </a:p>
          <a:p>
            <a:pPr eaLnBrk="1" hangingPunct="1">
              <a:lnSpc>
                <a:spcPct val="105000"/>
              </a:lnSpc>
              <a:defRPr/>
            </a:pPr>
            <a:r>
              <a:rPr lang="en-US" altLang="zh-CN" b="1">
                <a:solidFill>
                  <a:srgbClr val="003399"/>
                </a:solidFill>
                <a:ea typeface="楷体_GB2312" charset="0"/>
              </a:rPr>
              <a:t>if</a:t>
            </a:r>
            <a:r>
              <a:rPr lang="en-US" altLang="zh-CN">
                <a:solidFill>
                  <a:srgbClr val="003399"/>
                </a:solidFill>
                <a:ea typeface="楷体_GB2312" charset="0"/>
              </a:rPr>
              <a:t> ( ch</a:t>
            </a:r>
            <a:r>
              <a:rPr lang="en-US" altLang="zh-CN" b="1">
                <a:solidFill>
                  <a:srgbClr val="003399"/>
                </a:solidFill>
                <a:ea typeface="楷体_GB2312" charset="0"/>
              </a:rPr>
              <a:t>!=</a:t>
            </a:r>
            <a:r>
              <a:rPr lang="en-US" altLang="zh-CN">
                <a:solidFill>
                  <a:srgbClr val="003399"/>
                </a:solidFill>
                <a:ea typeface="楷体_GB2312" charset="0"/>
              </a:rPr>
              <a:t> </a:t>
            </a:r>
            <a:r>
              <a:rPr lang="en-US" altLang="zh-CN">
                <a:solidFill>
                  <a:srgbClr val="003399"/>
                </a:solidFill>
                <a:ea typeface="楷体_GB2312" charset="0"/>
                <a:sym typeface="Symbol" charset="2"/>
              </a:rPr>
              <a:t></a:t>
            </a:r>
            <a:r>
              <a:rPr lang="en-US" altLang="zh-CN">
                <a:solidFill>
                  <a:srgbClr val="003399"/>
                </a:solidFill>
                <a:ea typeface="楷体_GB2312" charset="0"/>
              </a:rPr>
              <a:t>#</a:t>
            </a:r>
            <a:r>
              <a:rPr lang="en-US" altLang="zh-CN">
                <a:solidFill>
                  <a:srgbClr val="003399"/>
                </a:solidFill>
                <a:ea typeface="楷体_GB2312" charset="0"/>
                <a:sym typeface="Symbol" charset="2"/>
              </a:rPr>
              <a:t></a:t>
            </a:r>
            <a:r>
              <a:rPr lang="en-US" altLang="zh-CN">
                <a:solidFill>
                  <a:srgbClr val="003399"/>
                </a:solidFill>
                <a:ea typeface="楷体_GB2312" charset="0"/>
              </a:rPr>
              <a:t> ) Push( S, ch);</a:t>
            </a:r>
            <a:r>
              <a:rPr lang="en-US" altLang="zh-CN">
                <a:ea typeface="楷体_GB2312" charset="0"/>
              </a:rPr>
              <a:t> </a:t>
            </a:r>
          </a:p>
          <a:p>
            <a:pPr eaLnBrk="1" hangingPunct="1">
              <a:lnSpc>
                <a:spcPct val="105000"/>
              </a:lnSpc>
              <a:defRPr/>
            </a:pPr>
            <a:r>
              <a:rPr lang="en-US" altLang="zh-CN" b="1">
                <a:solidFill>
                  <a:srgbClr val="003399"/>
                </a:solidFill>
                <a:ea typeface="楷体_GB2312" charset="0"/>
              </a:rPr>
              <a:t>break</a:t>
            </a:r>
            <a:r>
              <a:rPr lang="en-US" altLang="zh-CN">
                <a:solidFill>
                  <a:srgbClr val="003399"/>
                </a:solidFill>
                <a:ea typeface="楷体_GB2312" charset="0"/>
              </a:rPr>
              <a:t>;</a:t>
            </a:r>
            <a:endParaRPr lang="en-US" altLang="zh-CN">
              <a:solidFill>
                <a:srgbClr val="003399"/>
              </a:solidFill>
            </a:endParaRPr>
          </a:p>
        </p:txBody>
      </p:sp>
    </p:spTree>
  </p:cSld>
  <p:clrMapOvr>
    <a:masterClrMapping/>
  </p:clrMapOvr>
  <p:transition spd="med">
    <p:pull dir="d"/>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1743075" y="1092200"/>
            <a:ext cx="374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0033"/>
                </a:solidFill>
                <a:ea typeface="楷体_GB2312" charset="0"/>
              </a:rPr>
              <a:t>建叶子结点的算法为：</a:t>
            </a:r>
            <a:endParaRPr lang="zh-CN" altLang="en-US"/>
          </a:p>
        </p:txBody>
      </p:sp>
      <p:sp>
        <p:nvSpPr>
          <p:cNvPr id="156675" name="Text Box 3"/>
          <p:cNvSpPr txBox="1">
            <a:spLocks noChangeArrowheads="1"/>
          </p:cNvSpPr>
          <p:nvPr/>
        </p:nvSpPr>
        <p:spPr bwMode="auto">
          <a:xfrm>
            <a:off x="1403350" y="1665288"/>
            <a:ext cx="6357938"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0000"/>
              </a:lnSpc>
              <a:defRPr/>
            </a:pPr>
            <a:r>
              <a:rPr lang="en-US" altLang="zh-CN" b="1">
                <a:solidFill>
                  <a:srgbClr val="990033"/>
                </a:solidFill>
              </a:rPr>
              <a:t>void</a:t>
            </a:r>
            <a:r>
              <a:rPr lang="en-US" altLang="zh-CN">
                <a:solidFill>
                  <a:srgbClr val="990033"/>
                </a:solidFill>
              </a:rPr>
              <a:t> CrtNode(BiTree</a:t>
            </a:r>
            <a:r>
              <a:rPr lang="en-US" altLang="zh-CN" b="1">
                <a:solidFill>
                  <a:srgbClr val="990033"/>
                </a:solidFill>
              </a:rPr>
              <a:t>&amp;</a:t>
            </a:r>
            <a:r>
              <a:rPr lang="en-US" altLang="zh-CN">
                <a:solidFill>
                  <a:srgbClr val="990033"/>
                </a:solidFill>
              </a:rPr>
              <a:t> T,char ch)</a:t>
            </a:r>
          </a:p>
          <a:p>
            <a:pPr eaLnBrk="1" hangingPunct="1">
              <a:lnSpc>
                <a:spcPct val="110000"/>
              </a:lnSpc>
              <a:defRPr/>
            </a:pPr>
            <a:r>
              <a:rPr lang="en-US" altLang="zh-CN">
                <a:solidFill>
                  <a:srgbClr val="990033"/>
                </a:solidFill>
              </a:rPr>
              <a:t>{</a:t>
            </a:r>
          </a:p>
          <a:p>
            <a:pPr eaLnBrk="1" hangingPunct="1">
              <a:lnSpc>
                <a:spcPct val="110000"/>
              </a:lnSpc>
              <a:defRPr/>
            </a:pPr>
            <a:r>
              <a:rPr lang="en-US" altLang="zh-CN">
                <a:solidFill>
                  <a:srgbClr val="990033"/>
                </a:solidFill>
              </a:rPr>
              <a:t>   T=(BiTNode*)</a:t>
            </a:r>
            <a:r>
              <a:rPr lang="en-US" altLang="zh-CN" b="1">
                <a:solidFill>
                  <a:srgbClr val="990033"/>
                </a:solidFill>
              </a:rPr>
              <a:t>malloc</a:t>
            </a:r>
            <a:r>
              <a:rPr lang="en-US" altLang="zh-CN">
                <a:solidFill>
                  <a:srgbClr val="990033"/>
                </a:solidFill>
              </a:rPr>
              <a:t>(</a:t>
            </a:r>
            <a:r>
              <a:rPr lang="en-US" altLang="zh-CN" b="1">
                <a:solidFill>
                  <a:srgbClr val="990033"/>
                </a:solidFill>
              </a:rPr>
              <a:t>sizeof</a:t>
            </a:r>
            <a:r>
              <a:rPr lang="en-US" altLang="zh-CN">
                <a:solidFill>
                  <a:srgbClr val="990033"/>
                </a:solidFill>
              </a:rPr>
              <a:t>(BiTNode));</a:t>
            </a:r>
          </a:p>
          <a:p>
            <a:pPr eaLnBrk="1" hangingPunct="1">
              <a:lnSpc>
                <a:spcPct val="110000"/>
              </a:lnSpc>
              <a:defRPr/>
            </a:pPr>
            <a:r>
              <a:rPr lang="en-US" altLang="zh-CN">
                <a:solidFill>
                  <a:srgbClr val="990033"/>
                </a:solidFill>
              </a:rPr>
              <a:t>   T-&gt;data = char;</a:t>
            </a:r>
          </a:p>
          <a:p>
            <a:pPr eaLnBrk="1" hangingPunct="1">
              <a:lnSpc>
                <a:spcPct val="110000"/>
              </a:lnSpc>
              <a:defRPr/>
            </a:pPr>
            <a:r>
              <a:rPr lang="en-US" altLang="zh-CN">
                <a:solidFill>
                  <a:srgbClr val="990033"/>
                </a:solidFill>
              </a:rPr>
              <a:t>   T-&gt;lchild = T-&gt;rchild = NULL;</a:t>
            </a:r>
          </a:p>
          <a:p>
            <a:pPr eaLnBrk="1" hangingPunct="1">
              <a:lnSpc>
                <a:spcPct val="110000"/>
              </a:lnSpc>
              <a:defRPr/>
            </a:pPr>
            <a:r>
              <a:rPr lang="en-US" altLang="zh-CN">
                <a:solidFill>
                  <a:srgbClr val="990033"/>
                </a:solidFill>
              </a:rPr>
              <a:t>  </a:t>
            </a:r>
            <a:r>
              <a:rPr lang="en-US" altLang="zh-CN" b="1">
                <a:solidFill>
                  <a:srgbClr val="CC0000"/>
                </a:solidFill>
              </a:rPr>
              <a:t> Push( PTR, T );</a:t>
            </a:r>
          </a:p>
          <a:p>
            <a:pPr eaLnBrk="1" hangingPunct="1">
              <a:lnSpc>
                <a:spcPct val="110000"/>
              </a:lnSpc>
              <a:defRPr/>
            </a:pPr>
            <a:r>
              <a:rPr lang="en-US" altLang="zh-CN">
                <a:solidFill>
                  <a:srgbClr val="990033"/>
                </a:solidFill>
              </a:rPr>
              <a:t>}</a:t>
            </a:r>
            <a:endParaRPr lang="en-US" altLang="zh-CN"/>
          </a:p>
        </p:txBody>
      </p:sp>
    </p:spTree>
  </p:cSld>
  <p:clrMapOvr>
    <a:masterClrMapping/>
  </p:clrMapOvr>
  <p:transition spd="med">
    <p:pull dir="d"/>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Text Box 1026"/>
          <p:cNvSpPr txBox="1">
            <a:spLocks noChangeArrowheads="1"/>
          </p:cNvSpPr>
          <p:nvPr/>
        </p:nvSpPr>
        <p:spPr bwMode="auto">
          <a:xfrm>
            <a:off x="1771650" y="9080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0033"/>
                </a:solidFill>
                <a:ea typeface="楷体_GB2312" charset="0"/>
              </a:rPr>
              <a:t>建子树的算法为：</a:t>
            </a:r>
          </a:p>
        </p:txBody>
      </p:sp>
      <p:sp>
        <p:nvSpPr>
          <p:cNvPr id="154627" name="Text Box 1027"/>
          <p:cNvSpPr txBox="1">
            <a:spLocks noChangeArrowheads="1"/>
          </p:cNvSpPr>
          <p:nvPr/>
        </p:nvSpPr>
        <p:spPr bwMode="auto">
          <a:xfrm>
            <a:off x="1238250" y="1685925"/>
            <a:ext cx="6357938"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0000"/>
              </a:lnSpc>
              <a:defRPr/>
            </a:pPr>
            <a:r>
              <a:rPr lang="en-US" altLang="zh-CN" b="1">
                <a:solidFill>
                  <a:srgbClr val="990033"/>
                </a:solidFill>
              </a:rPr>
              <a:t>void</a:t>
            </a:r>
            <a:r>
              <a:rPr lang="en-US" altLang="zh-CN">
                <a:solidFill>
                  <a:srgbClr val="990033"/>
                </a:solidFill>
              </a:rPr>
              <a:t> CrtSubtree (Bitree</a:t>
            </a:r>
            <a:r>
              <a:rPr lang="en-US" altLang="zh-CN" b="1">
                <a:solidFill>
                  <a:srgbClr val="990033"/>
                </a:solidFill>
              </a:rPr>
              <a:t>&amp;</a:t>
            </a:r>
            <a:r>
              <a:rPr lang="en-US" altLang="zh-CN">
                <a:solidFill>
                  <a:srgbClr val="990033"/>
                </a:solidFill>
              </a:rPr>
              <a:t> T, char c)</a:t>
            </a:r>
          </a:p>
          <a:p>
            <a:pPr eaLnBrk="1" hangingPunct="1">
              <a:lnSpc>
                <a:spcPct val="110000"/>
              </a:lnSpc>
              <a:defRPr/>
            </a:pPr>
            <a:r>
              <a:rPr lang="en-US" altLang="zh-CN">
                <a:solidFill>
                  <a:srgbClr val="990033"/>
                </a:solidFill>
              </a:rPr>
              <a:t>{</a:t>
            </a:r>
          </a:p>
          <a:p>
            <a:pPr eaLnBrk="1" hangingPunct="1">
              <a:lnSpc>
                <a:spcPct val="110000"/>
              </a:lnSpc>
              <a:defRPr/>
            </a:pPr>
            <a:r>
              <a:rPr lang="en-US" altLang="zh-CN">
                <a:solidFill>
                  <a:srgbClr val="990033"/>
                </a:solidFill>
              </a:rPr>
              <a:t>   T=(BiTNode*)</a:t>
            </a:r>
            <a:r>
              <a:rPr lang="en-US" altLang="zh-CN" b="1">
                <a:solidFill>
                  <a:srgbClr val="990033"/>
                </a:solidFill>
              </a:rPr>
              <a:t>malloc</a:t>
            </a:r>
            <a:r>
              <a:rPr lang="en-US" altLang="zh-CN">
                <a:solidFill>
                  <a:srgbClr val="990033"/>
                </a:solidFill>
              </a:rPr>
              <a:t>(</a:t>
            </a:r>
            <a:r>
              <a:rPr lang="en-US" altLang="zh-CN" b="1">
                <a:solidFill>
                  <a:srgbClr val="990033"/>
                </a:solidFill>
              </a:rPr>
              <a:t>sizeof</a:t>
            </a:r>
            <a:r>
              <a:rPr lang="en-US" altLang="zh-CN">
                <a:solidFill>
                  <a:srgbClr val="990033"/>
                </a:solidFill>
              </a:rPr>
              <a:t>(BiTNode));</a:t>
            </a:r>
          </a:p>
          <a:p>
            <a:pPr eaLnBrk="1" hangingPunct="1">
              <a:lnSpc>
                <a:spcPct val="110000"/>
              </a:lnSpc>
              <a:defRPr/>
            </a:pPr>
            <a:r>
              <a:rPr lang="en-US" altLang="zh-CN">
                <a:solidFill>
                  <a:srgbClr val="990033"/>
                </a:solidFill>
              </a:rPr>
              <a:t>   T-&gt;data = c;</a:t>
            </a:r>
          </a:p>
          <a:p>
            <a:pPr eaLnBrk="1" hangingPunct="1">
              <a:lnSpc>
                <a:spcPct val="110000"/>
              </a:lnSpc>
              <a:defRPr/>
            </a:pPr>
            <a:r>
              <a:rPr lang="en-US" altLang="zh-CN">
                <a:solidFill>
                  <a:srgbClr val="990033"/>
                </a:solidFill>
              </a:rPr>
              <a:t>   Pop(PTR, rc);  T-&gt;rchild = rc;</a:t>
            </a:r>
          </a:p>
          <a:p>
            <a:pPr eaLnBrk="1" hangingPunct="1">
              <a:lnSpc>
                <a:spcPct val="110000"/>
              </a:lnSpc>
              <a:defRPr/>
            </a:pPr>
            <a:r>
              <a:rPr lang="en-US" altLang="zh-CN">
                <a:solidFill>
                  <a:srgbClr val="990033"/>
                </a:solidFill>
              </a:rPr>
              <a:t>   Pop(PTR, lc);  T-&gt;lchild = lc;</a:t>
            </a:r>
          </a:p>
          <a:p>
            <a:pPr eaLnBrk="1" hangingPunct="1">
              <a:lnSpc>
                <a:spcPct val="110000"/>
              </a:lnSpc>
              <a:defRPr/>
            </a:pPr>
            <a:r>
              <a:rPr lang="en-US" altLang="zh-CN"/>
              <a:t>   </a:t>
            </a:r>
            <a:r>
              <a:rPr lang="en-US" altLang="zh-CN" b="1">
                <a:solidFill>
                  <a:srgbClr val="CC0000"/>
                </a:solidFill>
              </a:rPr>
              <a:t>Push(PTR, T);</a:t>
            </a:r>
            <a:endParaRPr lang="en-US" altLang="zh-CN">
              <a:solidFill>
                <a:srgbClr val="CC0000"/>
              </a:solidFill>
            </a:endParaRPr>
          </a:p>
          <a:p>
            <a:pPr eaLnBrk="1" hangingPunct="1">
              <a:lnSpc>
                <a:spcPct val="110000"/>
              </a:lnSpc>
              <a:defRPr/>
            </a:pPr>
            <a:r>
              <a:rPr lang="en-US" altLang="zh-CN">
                <a:solidFill>
                  <a:srgbClr val="990033"/>
                </a:solidFill>
              </a:rPr>
              <a:t>}</a:t>
            </a:r>
          </a:p>
        </p:txBody>
      </p:sp>
    </p:spTree>
  </p:cSld>
  <p:clrMapOvr>
    <a:masterClrMapping/>
  </p:clrMapOvr>
  <p:transition spd="med">
    <p:pull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755650" y="836613"/>
            <a:ext cx="4895850" cy="647700"/>
          </a:xfrm>
          <a:solidFill>
            <a:schemeClr val="accent2">
              <a:alpha val="50195"/>
            </a:schemeClr>
          </a:solidFill>
        </p:spPr>
        <p:txBody>
          <a:bodyPr/>
          <a:lstStyle/>
          <a:p>
            <a:pPr eaLnBrk="1" hangingPunct="1"/>
            <a:r>
              <a:rPr lang="en-US" altLang="zh-CN" sz="3200" b="1">
                <a:solidFill>
                  <a:srgbClr val="008080"/>
                </a:solidFill>
                <a:latin typeface="楷体_GB2312" charset="0"/>
                <a:ea typeface="楷体_GB2312" charset="0"/>
              </a:rPr>
              <a:t>6.3.2  </a:t>
            </a:r>
            <a:r>
              <a:rPr lang="zh-CN" altLang="en-US" sz="3200" b="1">
                <a:solidFill>
                  <a:srgbClr val="008080"/>
                </a:solidFill>
                <a:latin typeface="楷体_GB2312" charset="0"/>
                <a:ea typeface="楷体_GB2312" charset="0"/>
              </a:rPr>
              <a:t>线索二叉树</a:t>
            </a:r>
          </a:p>
        </p:txBody>
      </p:sp>
      <p:sp>
        <p:nvSpPr>
          <p:cNvPr id="95234" name="Rectangle 6"/>
          <p:cNvSpPr>
            <a:spLocks noGrp="1" noChangeArrowheads="1"/>
          </p:cNvSpPr>
          <p:nvPr>
            <p:ph type="body" idx="1"/>
          </p:nvPr>
        </p:nvSpPr>
        <p:spPr>
          <a:xfrm>
            <a:off x="1131888" y="1844675"/>
            <a:ext cx="4791075" cy="1960563"/>
          </a:xfrm>
          <a:extLst>
            <a:ext uri="{91240B29-F687-4F45-9708-019B960494DF}">
              <a14:hiddenLine xmlns:a14="http://schemas.microsoft.com/office/drawing/2010/main" w="9525">
                <a:solidFill>
                  <a:srgbClr val="006666"/>
                </a:solidFill>
                <a:miter lim="800000"/>
                <a:headEnd/>
                <a:tailEnd/>
              </a14:hiddenLine>
            </a:ext>
          </a:extLst>
        </p:spPr>
        <p:txBody>
          <a:bodyPr/>
          <a:lstStyle/>
          <a:p>
            <a:pPr eaLnBrk="1" hangingPunct="1">
              <a:lnSpc>
                <a:spcPct val="125000"/>
              </a:lnSpc>
            </a:pPr>
            <a:r>
              <a:rPr lang="zh-CN" altLang="en-US" sz="2800" b="1" dirty="0">
                <a:solidFill>
                  <a:srgbClr val="006666"/>
                </a:solidFill>
                <a:latin typeface="楷体_GB2312" charset="0"/>
                <a:ea typeface="楷体_GB2312" charset="0"/>
              </a:rPr>
              <a:t>  何谓线索二叉树？</a:t>
            </a:r>
          </a:p>
          <a:p>
            <a:pPr eaLnBrk="1" hangingPunct="1">
              <a:lnSpc>
                <a:spcPct val="125000"/>
              </a:lnSpc>
            </a:pPr>
            <a:r>
              <a:rPr lang="zh-CN" altLang="en-US" sz="2800" b="1" dirty="0">
                <a:solidFill>
                  <a:srgbClr val="006666"/>
                </a:solidFill>
                <a:latin typeface="楷体_GB2312" charset="0"/>
                <a:ea typeface="楷体_GB2312" charset="0"/>
              </a:rPr>
              <a:t>  线索链表的遍历算法</a:t>
            </a:r>
          </a:p>
          <a:p>
            <a:pPr eaLnBrk="1" hangingPunct="1">
              <a:lnSpc>
                <a:spcPct val="125000"/>
              </a:lnSpc>
            </a:pPr>
            <a:r>
              <a:rPr lang="zh-CN" altLang="en-US" sz="2800" b="1" dirty="0">
                <a:solidFill>
                  <a:srgbClr val="006666"/>
                </a:solidFill>
                <a:latin typeface="楷体_GB2312" charset="0"/>
                <a:ea typeface="楷体_GB2312" charset="0"/>
              </a:rPr>
              <a:t>  如何建立线索链表？</a:t>
            </a:r>
            <a:endParaRPr lang="zh-CN" altLang="en-US" sz="2800" dirty="0">
              <a:solidFill>
                <a:srgbClr val="006666"/>
              </a:solidFill>
            </a:endParaRP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Oval 2"/>
          <p:cNvSpPr>
            <a:spLocks noChangeArrowheads="1"/>
          </p:cNvSpPr>
          <p:nvPr/>
        </p:nvSpPr>
        <p:spPr bwMode="auto">
          <a:xfrm>
            <a:off x="4038600" y="304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169988" name="Oval 4"/>
          <p:cNvSpPr>
            <a:spLocks noChangeArrowheads="1"/>
          </p:cNvSpPr>
          <p:nvPr/>
        </p:nvSpPr>
        <p:spPr bwMode="auto">
          <a:xfrm>
            <a:off x="1600200" y="15240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C4E00"/>
                </a:solidFill>
              </a:rPr>
              <a:t>B</a:t>
            </a:r>
            <a:endParaRPr lang="en-US" altLang="zh-CN" sz="2400"/>
          </a:p>
        </p:txBody>
      </p:sp>
      <p:sp>
        <p:nvSpPr>
          <p:cNvPr id="169989" name="Oval 5"/>
          <p:cNvSpPr>
            <a:spLocks noChangeArrowheads="1"/>
          </p:cNvSpPr>
          <p:nvPr/>
        </p:nvSpPr>
        <p:spPr bwMode="auto">
          <a:xfrm>
            <a:off x="4038600" y="1447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6600CC"/>
                </a:solidFill>
              </a:rPr>
              <a:t>C</a:t>
            </a:r>
            <a:endParaRPr lang="en-US" altLang="zh-CN" sz="2400"/>
          </a:p>
        </p:txBody>
      </p:sp>
      <p:sp>
        <p:nvSpPr>
          <p:cNvPr id="169990" name="Oval 6"/>
          <p:cNvSpPr>
            <a:spLocks noChangeArrowheads="1"/>
          </p:cNvSpPr>
          <p:nvPr/>
        </p:nvSpPr>
        <p:spPr bwMode="auto">
          <a:xfrm>
            <a:off x="6477000" y="1447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169991" name="Oval 7"/>
          <p:cNvSpPr>
            <a:spLocks noChangeArrowheads="1"/>
          </p:cNvSpPr>
          <p:nvPr/>
        </p:nvSpPr>
        <p:spPr bwMode="auto">
          <a:xfrm>
            <a:off x="6096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C4E00"/>
                </a:solidFill>
              </a:rPr>
              <a:t>E</a:t>
            </a:r>
            <a:endParaRPr lang="en-US" altLang="zh-CN" sz="2400"/>
          </a:p>
        </p:txBody>
      </p:sp>
      <p:sp>
        <p:nvSpPr>
          <p:cNvPr id="169992" name="Oval 8"/>
          <p:cNvSpPr>
            <a:spLocks noChangeArrowheads="1"/>
          </p:cNvSpPr>
          <p:nvPr/>
        </p:nvSpPr>
        <p:spPr bwMode="auto">
          <a:xfrm>
            <a:off x="25908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C4E00"/>
                </a:solidFill>
              </a:rPr>
              <a:t>F</a:t>
            </a:r>
            <a:endParaRPr lang="en-US" altLang="zh-CN" sz="2400"/>
          </a:p>
        </p:txBody>
      </p:sp>
      <p:sp>
        <p:nvSpPr>
          <p:cNvPr id="169993" name="Oval 9"/>
          <p:cNvSpPr>
            <a:spLocks noChangeArrowheads="1"/>
          </p:cNvSpPr>
          <p:nvPr/>
        </p:nvSpPr>
        <p:spPr bwMode="auto">
          <a:xfrm>
            <a:off x="40386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6600CC"/>
                </a:solidFill>
              </a:rPr>
              <a:t>G</a:t>
            </a:r>
            <a:endParaRPr lang="en-US" altLang="zh-CN" sz="2400"/>
          </a:p>
        </p:txBody>
      </p:sp>
      <p:sp>
        <p:nvSpPr>
          <p:cNvPr id="169994" name="Oval 10"/>
          <p:cNvSpPr>
            <a:spLocks noChangeArrowheads="1"/>
          </p:cNvSpPr>
          <p:nvPr/>
        </p:nvSpPr>
        <p:spPr bwMode="auto">
          <a:xfrm>
            <a:off x="52578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H</a:t>
            </a:r>
            <a:endParaRPr lang="en-US" altLang="zh-CN" sz="2400"/>
          </a:p>
        </p:txBody>
      </p:sp>
      <p:sp>
        <p:nvSpPr>
          <p:cNvPr id="169995" name="Oval 11"/>
          <p:cNvSpPr>
            <a:spLocks noChangeArrowheads="1"/>
          </p:cNvSpPr>
          <p:nvPr/>
        </p:nvSpPr>
        <p:spPr bwMode="auto">
          <a:xfrm>
            <a:off x="64770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I</a:t>
            </a:r>
            <a:endParaRPr lang="en-US" altLang="zh-CN" sz="2400"/>
          </a:p>
        </p:txBody>
      </p:sp>
      <p:sp>
        <p:nvSpPr>
          <p:cNvPr id="169996" name="Oval 12"/>
          <p:cNvSpPr>
            <a:spLocks noChangeArrowheads="1"/>
          </p:cNvSpPr>
          <p:nvPr/>
        </p:nvSpPr>
        <p:spPr bwMode="auto">
          <a:xfrm>
            <a:off x="76962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J</a:t>
            </a:r>
            <a:endParaRPr lang="en-US" altLang="zh-CN" sz="2400"/>
          </a:p>
        </p:txBody>
      </p:sp>
      <p:sp>
        <p:nvSpPr>
          <p:cNvPr id="169997" name="Oval 13"/>
          <p:cNvSpPr>
            <a:spLocks noChangeArrowheads="1"/>
          </p:cNvSpPr>
          <p:nvPr/>
        </p:nvSpPr>
        <p:spPr bwMode="auto">
          <a:xfrm>
            <a:off x="7696200" y="3733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M</a:t>
            </a:r>
            <a:endParaRPr lang="en-US" altLang="zh-CN" sz="2400"/>
          </a:p>
        </p:txBody>
      </p:sp>
      <p:sp>
        <p:nvSpPr>
          <p:cNvPr id="169998" name="Oval 14"/>
          <p:cNvSpPr>
            <a:spLocks noChangeArrowheads="1"/>
          </p:cNvSpPr>
          <p:nvPr/>
        </p:nvSpPr>
        <p:spPr bwMode="auto">
          <a:xfrm>
            <a:off x="1752600" y="3733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C4E00"/>
                </a:solidFill>
              </a:rPr>
              <a:t>K</a:t>
            </a:r>
            <a:endParaRPr lang="en-US" altLang="zh-CN" sz="2400"/>
          </a:p>
        </p:txBody>
      </p:sp>
      <p:sp>
        <p:nvSpPr>
          <p:cNvPr id="169999" name="Oval 15"/>
          <p:cNvSpPr>
            <a:spLocks noChangeArrowheads="1"/>
          </p:cNvSpPr>
          <p:nvPr/>
        </p:nvSpPr>
        <p:spPr bwMode="auto">
          <a:xfrm>
            <a:off x="3429000" y="3733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C4E00"/>
                </a:solidFill>
              </a:rPr>
              <a:t>L</a:t>
            </a:r>
            <a:endParaRPr lang="en-US" altLang="zh-CN" sz="2400"/>
          </a:p>
        </p:txBody>
      </p:sp>
      <p:sp>
        <p:nvSpPr>
          <p:cNvPr id="170000" name="Line 16"/>
          <p:cNvSpPr>
            <a:spLocks noChangeShapeType="1"/>
          </p:cNvSpPr>
          <p:nvPr/>
        </p:nvSpPr>
        <p:spPr bwMode="auto">
          <a:xfrm>
            <a:off x="4343400" y="914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1" name="Line 17"/>
          <p:cNvSpPr>
            <a:spLocks noChangeShapeType="1"/>
          </p:cNvSpPr>
          <p:nvPr/>
        </p:nvSpPr>
        <p:spPr bwMode="auto">
          <a:xfrm>
            <a:off x="4343400" y="2057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2" name="Line 18"/>
          <p:cNvSpPr>
            <a:spLocks noChangeShapeType="1"/>
          </p:cNvSpPr>
          <p:nvPr/>
        </p:nvSpPr>
        <p:spPr bwMode="auto">
          <a:xfrm>
            <a:off x="6781800" y="2057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3" name="Line 19"/>
          <p:cNvSpPr>
            <a:spLocks noChangeShapeType="1"/>
          </p:cNvSpPr>
          <p:nvPr/>
        </p:nvSpPr>
        <p:spPr bwMode="auto">
          <a:xfrm>
            <a:off x="8001000" y="3200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4" name="Line 20"/>
          <p:cNvSpPr>
            <a:spLocks noChangeShapeType="1"/>
          </p:cNvSpPr>
          <p:nvPr/>
        </p:nvSpPr>
        <p:spPr bwMode="auto">
          <a:xfrm flipH="1">
            <a:off x="5562600" y="1752600"/>
            <a:ext cx="914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5" name="Line 21"/>
          <p:cNvSpPr>
            <a:spLocks noChangeShapeType="1"/>
          </p:cNvSpPr>
          <p:nvPr/>
        </p:nvSpPr>
        <p:spPr bwMode="auto">
          <a:xfrm>
            <a:off x="7086600" y="1752600"/>
            <a:ext cx="914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6" name="Line 22"/>
          <p:cNvSpPr>
            <a:spLocks noChangeShapeType="1"/>
          </p:cNvSpPr>
          <p:nvPr/>
        </p:nvSpPr>
        <p:spPr bwMode="auto">
          <a:xfrm>
            <a:off x="4648200" y="609600"/>
            <a:ext cx="21336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09" name="Line 25"/>
          <p:cNvSpPr>
            <a:spLocks noChangeShapeType="1"/>
          </p:cNvSpPr>
          <p:nvPr/>
        </p:nvSpPr>
        <p:spPr bwMode="auto">
          <a:xfrm flipH="1">
            <a:off x="914400" y="1828800"/>
            <a:ext cx="685800" cy="7620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0" name="Line 26"/>
          <p:cNvSpPr>
            <a:spLocks noChangeShapeType="1"/>
          </p:cNvSpPr>
          <p:nvPr/>
        </p:nvSpPr>
        <p:spPr bwMode="auto">
          <a:xfrm>
            <a:off x="2209800" y="1828800"/>
            <a:ext cx="685800" cy="7620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1" name="Line 27"/>
          <p:cNvSpPr>
            <a:spLocks noChangeShapeType="1"/>
          </p:cNvSpPr>
          <p:nvPr/>
        </p:nvSpPr>
        <p:spPr bwMode="auto">
          <a:xfrm flipH="1">
            <a:off x="2057400" y="2895600"/>
            <a:ext cx="533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2" name="Line 28"/>
          <p:cNvSpPr>
            <a:spLocks noChangeShapeType="1"/>
          </p:cNvSpPr>
          <p:nvPr/>
        </p:nvSpPr>
        <p:spPr bwMode="auto">
          <a:xfrm>
            <a:off x="3200400" y="2895600"/>
            <a:ext cx="533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3" name="Line 29"/>
          <p:cNvSpPr>
            <a:spLocks noChangeShapeType="1"/>
          </p:cNvSpPr>
          <p:nvPr/>
        </p:nvSpPr>
        <p:spPr bwMode="auto">
          <a:xfrm flipH="1">
            <a:off x="1905000" y="609600"/>
            <a:ext cx="2133600" cy="914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4" name="Text Box 30"/>
          <p:cNvSpPr txBox="1">
            <a:spLocks noChangeArrowheads="1"/>
          </p:cNvSpPr>
          <p:nvPr/>
        </p:nvSpPr>
        <p:spPr bwMode="auto">
          <a:xfrm>
            <a:off x="449263" y="4800600"/>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b="1">
                <a:solidFill>
                  <a:srgbClr val="FF0000"/>
                </a:solidFill>
              </a:rPr>
              <a:t>A( </a:t>
            </a:r>
            <a:r>
              <a:rPr lang="en-US" altLang="zh-CN" sz="4000" b="1">
                <a:solidFill>
                  <a:srgbClr val="9C4E00"/>
                </a:solidFill>
              </a:rPr>
              <a:t>B(E, F(K, L)),</a:t>
            </a:r>
            <a:r>
              <a:rPr lang="en-US" altLang="zh-CN" sz="4000" b="1"/>
              <a:t> </a:t>
            </a:r>
            <a:r>
              <a:rPr lang="en-US" altLang="zh-CN" sz="4000" b="1">
                <a:solidFill>
                  <a:srgbClr val="6600CC"/>
                </a:solidFill>
              </a:rPr>
              <a:t>C(G),</a:t>
            </a:r>
            <a:r>
              <a:rPr lang="en-US" altLang="zh-CN" sz="4000" b="1"/>
              <a:t> </a:t>
            </a:r>
            <a:r>
              <a:rPr lang="en-US" altLang="zh-CN" sz="4000" b="1">
                <a:solidFill>
                  <a:schemeClr val="bg2"/>
                </a:solidFill>
              </a:rPr>
              <a:t>D(H, I, J(M))</a:t>
            </a:r>
            <a:r>
              <a:rPr lang="en-US" altLang="zh-CN" sz="4000" b="1"/>
              <a:t> </a:t>
            </a:r>
            <a:r>
              <a:rPr lang="en-US" altLang="zh-CN" sz="4000" b="1">
                <a:solidFill>
                  <a:srgbClr val="FF0000"/>
                </a:solidFill>
              </a:rPr>
              <a:t>)</a:t>
            </a:r>
            <a:endParaRPr lang="en-US" altLang="zh-CN" sz="2400"/>
          </a:p>
        </p:txBody>
      </p:sp>
      <p:sp>
        <p:nvSpPr>
          <p:cNvPr id="170016" name="AutoShape 32"/>
          <p:cNvSpPr>
            <a:spLocks/>
          </p:cNvSpPr>
          <p:nvPr/>
        </p:nvSpPr>
        <p:spPr bwMode="auto">
          <a:xfrm rot="16153499">
            <a:off x="2386807" y="4174331"/>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7" name="AutoShape 33"/>
          <p:cNvSpPr>
            <a:spLocks/>
          </p:cNvSpPr>
          <p:nvPr/>
        </p:nvSpPr>
        <p:spPr bwMode="auto">
          <a:xfrm rot="16153499">
            <a:off x="6882607" y="4174331"/>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8" name="AutoShape 34"/>
          <p:cNvSpPr>
            <a:spLocks/>
          </p:cNvSpPr>
          <p:nvPr/>
        </p:nvSpPr>
        <p:spPr bwMode="auto">
          <a:xfrm rot="16153499">
            <a:off x="4747419" y="5012531"/>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19" name="Text Box 35"/>
          <p:cNvSpPr txBox="1">
            <a:spLocks noChangeArrowheads="1"/>
          </p:cNvSpPr>
          <p:nvPr/>
        </p:nvSpPr>
        <p:spPr bwMode="auto">
          <a:xfrm>
            <a:off x="2376488" y="5730875"/>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b="1">
                <a:solidFill>
                  <a:srgbClr val="9C4E00"/>
                </a:solidFill>
              </a:rPr>
              <a:t>T</a:t>
            </a:r>
            <a:r>
              <a:rPr lang="en-US" altLang="zh-CN" sz="4000" b="1" baseline="-25000">
                <a:solidFill>
                  <a:srgbClr val="9C4E00"/>
                </a:solidFill>
              </a:rPr>
              <a:t>1</a:t>
            </a:r>
            <a:endParaRPr lang="en-US" altLang="zh-CN" sz="2400"/>
          </a:p>
        </p:txBody>
      </p:sp>
      <p:sp>
        <p:nvSpPr>
          <p:cNvPr id="170020" name="Text Box 36"/>
          <p:cNvSpPr txBox="1">
            <a:spLocks noChangeArrowheads="1"/>
          </p:cNvSpPr>
          <p:nvPr/>
        </p:nvSpPr>
        <p:spPr bwMode="auto">
          <a:xfrm>
            <a:off x="6926263" y="5730875"/>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b="1">
                <a:solidFill>
                  <a:schemeClr val="bg2"/>
                </a:solidFill>
              </a:rPr>
              <a:t>T</a:t>
            </a:r>
            <a:r>
              <a:rPr lang="en-US" altLang="zh-CN" sz="4000" b="1" baseline="-25000">
                <a:solidFill>
                  <a:schemeClr val="bg2"/>
                </a:solidFill>
              </a:rPr>
              <a:t>3</a:t>
            </a:r>
            <a:endParaRPr lang="en-US" altLang="zh-CN" sz="2400"/>
          </a:p>
        </p:txBody>
      </p:sp>
      <p:sp>
        <p:nvSpPr>
          <p:cNvPr id="170021" name="Text Box 37"/>
          <p:cNvSpPr txBox="1">
            <a:spLocks noChangeArrowheads="1"/>
          </p:cNvSpPr>
          <p:nvPr/>
        </p:nvSpPr>
        <p:spPr bwMode="auto">
          <a:xfrm>
            <a:off x="4792663" y="5730875"/>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4000" b="1">
                <a:solidFill>
                  <a:srgbClr val="6600CC"/>
                </a:solidFill>
              </a:rPr>
              <a:t>T</a:t>
            </a:r>
            <a:r>
              <a:rPr lang="en-US" altLang="zh-CN" sz="4000" b="1" baseline="-25000">
                <a:solidFill>
                  <a:srgbClr val="6600CC"/>
                </a:solidFill>
              </a:rPr>
              <a:t>2</a:t>
            </a:r>
            <a:endParaRPr lang="en-US" altLang="zh-CN" sz="2400"/>
          </a:p>
        </p:txBody>
      </p:sp>
      <p:sp>
        <p:nvSpPr>
          <p:cNvPr id="170022" name="Line 38"/>
          <p:cNvSpPr>
            <a:spLocks noChangeShapeType="1"/>
          </p:cNvSpPr>
          <p:nvPr/>
        </p:nvSpPr>
        <p:spPr bwMode="auto">
          <a:xfrm>
            <a:off x="754063" y="5349875"/>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0023" name="Text Box 39"/>
          <p:cNvSpPr txBox="1">
            <a:spLocks noChangeArrowheads="1"/>
          </p:cNvSpPr>
          <p:nvPr/>
        </p:nvSpPr>
        <p:spPr bwMode="auto">
          <a:xfrm>
            <a:off x="363538" y="581183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FF0000"/>
                </a:solidFill>
                <a:ea typeface="楷体_GB2312" charset="0"/>
              </a:rPr>
              <a:t>树根</a:t>
            </a:r>
            <a:endParaRPr lang="zh-CN" altLang="en-US">
              <a:ea typeface="楷体_GB2312" charset="0"/>
            </a:endParaRPr>
          </a:p>
        </p:txBody>
      </p:sp>
      <p:sp>
        <p:nvSpPr>
          <p:cNvPr id="170024" name="Text Box 40"/>
          <p:cNvSpPr txBox="1">
            <a:spLocks noChangeArrowheads="1"/>
          </p:cNvSpPr>
          <p:nvPr/>
        </p:nvSpPr>
        <p:spPr bwMode="auto">
          <a:xfrm>
            <a:off x="325438" y="388938"/>
            <a:ext cx="1077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9C4E00"/>
                </a:solidFill>
                <a:latin typeface="楷体_GB2312" charset="0"/>
                <a:ea typeface="楷体_GB2312" charset="0"/>
              </a:rPr>
              <a:t>例如</a:t>
            </a:r>
            <a:r>
              <a:rPr lang="en-US" altLang="zh-CN" b="1">
                <a:solidFill>
                  <a:srgbClr val="9C4E00"/>
                </a:solidFill>
                <a:latin typeface="楷体_GB2312" charset="0"/>
                <a:ea typeface="楷体_GB2312" charset="0"/>
              </a:rPr>
              <a:t>:</a:t>
            </a:r>
            <a:endParaRPr lang="en-US" altLang="zh-CN"/>
          </a:p>
        </p:txBody>
      </p:sp>
    </p:spTree>
  </p:cSld>
  <p:clrMapOvr>
    <a:masterClrMapping/>
  </p:clrMapOvr>
  <p:transition spd="med">
    <p:pull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80975" y="388938"/>
            <a:ext cx="4895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1" hangingPunct="1">
              <a:defRPr/>
            </a:pPr>
            <a:r>
              <a:rPr lang="zh-CN" altLang="en-US" b="1">
                <a:solidFill>
                  <a:srgbClr val="000099"/>
                </a:solidFill>
                <a:ea typeface="楷体_GB2312" charset="0"/>
              </a:rPr>
              <a:t>一、何谓线索二叉树？</a:t>
            </a:r>
            <a:endParaRPr lang="zh-CN" altLang="en-US" b="1">
              <a:solidFill>
                <a:srgbClr val="0000CC"/>
              </a:solidFill>
              <a:ea typeface="楷体_GB2312" charset="0"/>
            </a:endParaRPr>
          </a:p>
        </p:txBody>
      </p:sp>
      <p:sp>
        <p:nvSpPr>
          <p:cNvPr id="108548" name="Text Box 4"/>
          <p:cNvSpPr txBox="1">
            <a:spLocks noChangeArrowheads="1"/>
          </p:cNvSpPr>
          <p:nvPr/>
        </p:nvSpPr>
        <p:spPr bwMode="auto">
          <a:xfrm>
            <a:off x="900113" y="1052513"/>
            <a:ext cx="61928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1" hangingPunct="1">
              <a:lnSpc>
                <a:spcPct val="120000"/>
              </a:lnSpc>
              <a:defRPr/>
            </a:pPr>
            <a:r>
              <a:rPr lang="zh-CN" altLang="en-US" b="1">
                <a:solidFill>
                  <a:srgbClr val="000099"/>
                </a:solidFill>
                <a:ea typeface="楷体_GB2312" charset="0"/>
              </a:rPr>
              <a:t>遍历二叉树的结果是，</a:t>
            </a:r>
          </a:p>
          <a:p>
            <a:pPr lvl="2" eaLnBrk="1" hangingPunct="1">
              <a:lnSpc>
                <a:spcPct val="120000"/>
              </a:lnSpc>
              <a:defRPr/>
            </a:pPr>
            <a:r>
              <a:rPr lang="zh-CN" altLang="en-US" b="1">
                <a:solidFill>
                  <a:srgbClr val="000099"/>
                </a:solidFill>
                <a:ea typeface="楷体_GB2312" charset="0"/>
              </a:rPr>
              <a:t>      求得结点的一个线性序列。</a:t>
            </a:r>
            <a:endParaRPr lang="zh-CN" altLang="en-US" b="1"/>
          </a:p>
        </p:txBody>
      </p:sp>
      <p:sp>
        <p:nvSpPr>
          <p:cNvPr id="108551" name="Oval 7"/>
          <p:cNvSpPr>
            <a:spLocks noChangeArrowheads="1"/>
          </p:cNvSpPr>
          <p:nvPr/>
        </p:nvSpPr>
        <p:spPr bwMode="auto">
          <a:xfrm>
            <a:off x="2446338" y="24923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108552" name="Oval 8"/>
          <p:cNvSpPr>
            <a:spLocks noChangeArrowheads="1"/>
          </p:cNvSpPr>
          <p:nvPr/>
        </p:nvSpPr>
        <p:spPr bwMode="auto">
          <a:xfrm>
            <a:off x="236538" y="32543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B</a:t>
            </a:r>
            <a:endParaRPr lang="en-US" altLang="zh-CN" sz="2400"/>
          </a:p>
        </p:txBody>
      </p:sp>
      <p:sp>
        <p:nvSpPr>
          <p:cNvPr id="108553" name="Oval 9"/>
          <p:cNvSpPr>
            <a:spLocks noChangeArrowheads="1"/>
          </p:cNvSpPr>
          <p:nvPr/>
        </p:nvSpPr>
        <p:spPr bwMode="auto">
          <a:xfrm>
            <a:off x="1684338" y="40163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C</a:t>
            </a:r>
            <a:endParaRPr lang="en-US" altLang="zh-CN" sz="2400"/>
          </a:p>
        </p:txBody>
      </p:sp>
      <p:sp>
        <p:nvSpPr>
          <p:cNvPr id="108554" name="Oval 10"/>
          <p:cNvSpPr>
            <a:spLocks noChangeArrowheads="1"/>
          </p:cNvSpPr>
          <p:nvPr/>
        </p:nvSpPr>
        <p:spPr bwMode="auto">
          <a:xfrm>
            <a:off x="998538" y="48545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108555" name="Oval 11"/>
          <p:cNvSpPr>
            <a:spLocks noChangeArrowheads="1"/>
          </p:cNvSpPr>
          <p:nvPr/>
        </p:nvSpPr>
        <p:spPr bwMode="auto">
          <a:xfrm>
            <a:off x="3970338" y="32543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E</a:t>
            </a:r>
            <a:endParaRPr lang="en-US" altLang="zh-CN" sz="2400"/>
          </a:p>
        </p:txBody>
      </p:sp>
      <p:sp>
        <p:nvSpPr>
          <p:cNvPr id="108556" name="Oval 12"/>
          <p:cNvSpPr>
            <a:spLocks noChangeArrowheads="1"/>
          </p:cNvSpPr>
          <p:nvPr/>
        </p:nvSpPr>
        <p:spPr bwMode="auto">
          <a:xfrm>
            <a:off x="3284538" y="40163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F</a:t>
            </a:r>
            <a:endParaRPr lang="en-US" altLang="zh-CN" sz="2400"/>
          </a:p>
        </p:txBody>
      </p:sp>
      <p:sp>
        <p:nvSpPr>
          <p:cNvPr id="108557" name="Oval 13"/>
          <p:cNvSpPr>
            <a:spLocks noChangeArrowheads="1"/>
          </p:cNvSpPr>
          <p:nvPr/>
        </p:nvSpPr>
        <p:spPr bwMode="auto">
          <a:xfrm>
            <a:off x="2598738" y="47783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G</a:t>
            </a:r>
            <a:endParaRPr lang="en-US" altLang="zh-CN" sz="2400"/>
          </a:p>
        </p:txBody>
      </p:sp>
      <p:sp>
        <p:nvSpPr>
          <p:cNvPr id="108558" name="Oval 14"/>
          <p:cNvSpPr>
            <a:spLocks noChangeArrowheads="1"/>
          </p:cNvSpPr>
          <p:nvPr/>
        </p:nvSpPr>
        <p:spPr bwMode="auto">
          <a:xfrm>
            <a:off x="2065338" y="56165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H</a:t>
            </a:r>
            <a:endParaRPr lang="en-US" altLang="zh-CN" sz="2400"/>
          </a:p>
        </p:txBody>
      </p:sp>
      <p:sp>
        <p:nvSpPr>
          <p:cNvPr id="108559" name="Oval 15"/>
          <p:cNvSpPr>
            <a:spLocks noChangeArrowheads="1"/>
          </p:cNvSpPr>
          <p:nvPr/>
        </p:nvSpPr>
        <p:spPr bwMode="auto">
          <a:xfrm>
            <a:off x="3132138" y="561657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K</a:t>
            </a:r>
            <a:endParaRPr lang="en-US" altLang="zh-CN" sz="2400"/>
          </a:p>
        </p:txBody>
      </p:sp>
      <p:sp>
        <p:nvSpPr>
          <p:cNvPr id="108560" name="Line 16"/>
          <p:cNvSpPr>
            <a:spLocks noChangeShapeType="1"/>
          </p:cNvSpPr>
          <p:nvPr/>
        </p:nvSpPr>
        <p:spPr bwMode="auto">
          <a:xfrm flipH="1">
            <a:off x="465138" y="2720975"/>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1" name="Line 17"/>
          <p:cNvSpPr>
            <a:spLocks noChangeShapeType="1"/>
          </p:cNvSpPr>
          <p:nvPr/>
        </p:nvSpPr>
        <p:spPr bwMode="auto">
          <a:xfrm>
            <a:off x="693738" y="3406775"/>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2" name="Line 18"/>
          <p:cNvSpPr>
            <a:spLocks noChangeShapeType="1"/>
          </p:cNvSpPr>
          <p:nvPr/>
        </p:nvSpPr>
        <p:spPr bwMode="auto">
          <a:xfrm flipH="1">
            <a:off x="1227138" y="4168775"/>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3" name="Line 19"/>
          <p:cNvSpPr>
            <a:spLocks noChangeShapeType="1"/>
          </p:cNvSpPr>
          <p:nvPr/>
        </p:nvSpPr>
        <p:spPr bwMode="auto">
          <a:xfrm>
            <a:off x="2903538" y="2720975"/>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4" name="Line 20"/>
          <p:cNvSpPr>
            <a:spLocks noChangeShapeType="1"/>
          </p:cNvSpPr>
          <p:nvPr/>
        </p:nvSpPr>
        <p:spPr bwMode="auto">
          <a:xfrm flipH="1">
            <a:off x="3513138" y="3594100"/>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5" name="Line 21"/>
          <p:cNvSpPr>
            <a:spLocks noChangeShapeType="1"/>
          </p:cNvSpPr>
          <p:nvPr/>
        </p:nvSpPr>
        <p:spPr bwMode="auto">
          <a:xfrm flipH="1">
            <a:off x="2827338" y="4168775"/>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6" name="Line 22"/>
          <p:cNvSpPr>
            <a:spLocks noChangeShapeType="1"/>
          </p:cNvSpPr>
          <p:nvPr/>
        </p:nvSpPr>
        <p:spPr bwMode="auto">
          <a:xfrm flipH="1">
            <a:off x="2293938" y="4930775"/>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7" name="Line 23"/>
          <p:cNvSpPr>
            <a:spLocks noChangeShapeType="1"/>
          </p:cNvSpPr>
          <p:nvPr/>
        </p:nvSpPr>
        <p:spPr bwMode="auto">
          <a:xfrm>
            <a:off x="3055938" y="4930775"/>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08568" name="Text Box 24"/>
          <p:cNvSpPr txBox="1">
            <a:spLocks noChangeArrowheads="1"/>
          </p:cNvSpPr>
          <p:nvPr/>
        </p:nvSpPr>
        <p:spPr bwMode="auto">
          <a:xfrm>
            <a:off x="4327525" y="2276475"/>
            <a:ext cx="1077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800000"/>
                </a:solidFill>
                <a:latin typeface="楷体_GB2312" charset="0"/>
                <a:ea typeface="楷体_GB2312" charset="0"/>
              </a:rPr>
              <a:t>例如</a:t>
            </a:r>
            <a:r>
              <a:rPr lang="en-US" altLang="zh-CN" b="1">
                <a:solidFill>
                  <a:srgbClr val="800000"/>
                </a:solidFill>
                <a:latin typeface="楷体_GB2312" charset="0"/>
                <a:ea typeface="楷体_GB2312" charset="0"/>
              </a:rPr>
              <a:t>:</a:t>
            </a:r>
            <a:endParaRPr lang="en-US" altLang="zh-CN" b="1">
              <a:latin typeface="楷体_GB2312" charset="0"/>
              <a:ea typeface="楷体_GB2312" charset="0"/>
            </a:endParaRPr>
          </a:p>
        </p:txBody>
      </p:sp>
      <p:sp>
        <p:nvSpPr>
          <p:cNvPr id="108569" name="Text Box 25"/>
          <p:cNvSpPr txBox="1">
            <a:spLocks noChangeArrowheads="1"/>
          </p:cNvSpPr>
          <p:nvPr/>
        </p:nvSpPr>
        <p:spPr bwMode="auto">
          <a:xfrm>
            <a:off x="4540250" y="2841625"/>
            <a:ext cx="3544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800000"/>
                </a:solidFill>
                <a:latin typeface="楷体_GB2312" charset="0"/>
                <a:ea typeface="楷体_GB2312" charset="0"/>
              </a:rPr>
              <a:t>先序序列</a:t>
            </a:r>
            <a:r>
              <a:rPr lang="en-US" altLang="zh-CN" b="1">
                <a:solidFill>
                  <a:srgbClr val="800000"/>
                </a:solidFill>
                <a:latin typeface="楷体_GB2312" charset="0"/>
                <a:ea typeface="楷体_GB2312" charset="0"/>
              </a:rPr>
              <a:t>:</a:t>
            </a:r>
          </a:p>
          <a:p>
            <a:pPr eaLnBrk="1" hangingPunct="1">
              <a:defRPr/>
            </a:pPr>
            <a:r>
              <a:rPr lang="en-US" altLang="zh-CN" b="1">
                <a:solidFill>
                  <a:srgbClr val="800000"/>
                </a:solidFill>
                <a:latin typeface="楷体_GB2312" charset="0"/>
                <a:ea typeface="楷体_GB2312" charset="0"/>
              </a:rPr>
              <a:t>  </a:t>
            </a:r>
            <a:r>
              <a:rPr lang="en-US" altLang="zh-CN" b="1">
                <a:solidFill>
                  <a:srgbClr val="800000"/>
                </a:solidFill>
                <a:ea typeface="楷体_GB2312" charset="0"/>
              </a:rPr>
              <a:t>A B C D E F G H K</a:t>
            </a:r>
            <a:endParaRPr lang="en-US" altLang="zh-CN" b="1"/>
          </a:p>
        </p:txBody>
      </p:sp>
      <p:sp>
        <p:nvSpPr>
          <p:cNvPr id="108570" name="Text Box 26"/>
          <p:cNvSpPr txBox="1">
            <a:spLocks noChangeArrowheads="1"/>
          </p:cNvSpPr>
          <p:nvPr/>
        </p:nvSpPr>
        <p:spPr bwMode="auto">
          <a:xfrm>
            <a:off x="4565650" y="3789363"/>
            <a:ext cx="3544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800000"/>
                </a:solidFill>
                <a:latin typeface="楷体_GB2312" charset="0"/>
                <a:ea typeface="楷体_GB2312" charset="0"/>
              </a:rPr>
              <a:t>中序序列</a:t>
            </a:r>
            <a:r>
              <a:rPr lang="en-US" altLang="zh-CN" b="1">
                <a:solidFill>
                  <a:srgbClr val="800000"/>
                </a:solidFill>
                <a:latin typeface="楷体_GB2312" charset="0"/>
                <a:ea typeface="楷体_GB2312" charset="0"/>
              </a:rPr>
              <a:t>:</a:t>
            </a:r>
          </a:p>
          <a:p>
            <a:pPr eaLnBrk="1" hangingPunct="1">
              <a:defRPr/>
            </a:pPr>
            <a:r>
              <a:rPr lang="en-US" altLang="zh-CN" b="1">
                <a:solidFill>
                  <a:srgbClr val="800000"/>
                </a:solidFill>
                <a:latin typeface="楷体_GB2312" charset="0"/>
                <a:ea typeface="楷体_GB2312" charset="0"/>
              </a:rPr>
              <a:t>  </a:t>
            </a:r>
            <a:r>
              <a:rPr lang="en-US" altLang="zh-CN" b="1">
                <a:solidFill>
                  <a:srgbClr val="800000"/>
                </a:solidFill>
                <a:ea typeface="楷体_GB2312" charset="0"/>
              </a:rPr>
              <a:t>B D C A H G K F E</a:t>
            </a:r>
            <a:endParaRPr lang="en-US" altLang="zh-CN" b="1"/>
          </a:p>
        </p:txBody>
      </p:sp>
      <p:sp>
        <p:nvSpPr>
          <p:cNvPr id="108571" name="Text Box 27"/>
          <p:cNvSpPr txBox="1">
            <a:spLocks noChangeArrowheads="1"/>
          </p:cNvSpPr>
          <p:nvPr/>
        </p:nvSpPr>
        <p:spPr bwMode="auto">
          <a:xfrm>
            <a:off x="4572000" y="4724400"/>
            <a:ext cx="3544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a:solidFill>
                  <a:srgbClr val="800000"/>
                </a:solidFill>
                <a:latin typeface="楷体_GB2312" charset="0"/>
                <a:ea typeface="楷体_GB2312" charset="0"/>
              </a:rPr>
              <a:t>后序序列</a:t>
            </a:r>
            <a:r>
              <a:rPr lang="en-US" altLang="zh-CN" b="1">
                <a:solidFill>
                  <a:srgbClr val="800000"/>
                </a:solidFill>
                <a:latin typeface="楷体_GB2312" charset="0"/>
                <a:ea typeface="楷体_GB2312" charset="0"/>
              </a:rPr>
              <a:t>:</a:t>
            </a:r>
          </a:p>
          <a:p>
            <a:pPr eaLnBrk="1" hangingPunct="1">
              <a:defRPr/>
            </a:pPr>
            <a:r>
              <a:rPr lang="en-US" altLang="zh-CN" b="1">
                <a:solidFill>
                  <a:srgbClr val="800000"/>
                </a:solidFill>
                <a:latin typeface="楷体_GB2312" charset="0"/>
                <a:ea typeface="楷体_GB2312" charset="0"/>
              </a:rPr>
              <a:t>  </a:t>
            </a:r>
            <a:r>
              <a:rPr lang="en-US" altLang="zh-CN" b="1">
                <a:solidFill>
                  <a:srgbClr val="800000"/>
                </a:solidFill>
                <a:ea typeface="楷体_GB2312" charset="0"/>
              </a:rPr>
              <a:t>D C B H K G F E A</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69"/>
                                        </p:tgtEl>
                                        <p:attrNameLst>
                                          <p:attrName>style.visibility</p:attrName>
                                        </p:attrNameLst>
                                      </p:cBhvr>
                                      <p:to>
                                        <p:strVal val="visible"/>
                                      </p:to>
                                    </p:set>
                                    <p:animEffect transition="in" filter="blinds(horizontal)">
                                      <p:cBhvr>
                                        <p:cTn id="7" dur="500"/>
                                        <p:tgtEl>
                                          <p:spTgt spid="108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70"/>
                                        </p:tgtEl>
                                        <p:attrNameLst>
                                          <p:attrName>style.visibility</p:attrName>
                                        </p:attrNameLst>
                                      </p:cBhvr>
                                      <p:to>
                                        <p:strVal val="visible"/>
                                      </p:to>
                                    </p:set>
                                    <p:animEffect transition="in" filter="blinds(horizontal)">
                                      <p:cBhvr>
                                        <p:cTn id="12" dur="500"/>
                                        <p:tgtEl>
                                          <p:spTgt spid="1085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71"/>
                                        </p:tgtEl>
                                        <p:attrNameLst>
                                          <p:attrName>style.visibility</p:attrName>
                                        </p:attrNameLst>
                                      </p:cBhvr>
                                      <p:to>
                                        <p:strVal val="visible"/>
                                      </p:to>
                                    </p:set>
                                    <p:animEffect transition="in" filter="blinds(horizontal)">
                                      <p:cBhvr>
                                        <p:cTn id="17" dur="500"/>
                                        <p:tgtEl>
                                          <p:spTgt spid="10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9" grpId="0" autoUpdateAnimBg="0"/>
      <p:bldP spid="108570" grpId="0" autoUpdateAnimBg="0"/>
      <p:bldP spid="108571"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1026"/>
          <p:cNvSpPr txBox="1">
            <a:spLocks noChangeArrowheads="1"/>
          </p:cNvSpPr>
          <p:nvPr/>
        </p:nvSpPr>
        <p:spPr bwMode="auto">
          <a:xfrm>
            <a:off x="0" y="366713"/>
            <a:ext cx="7812360" cy="108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lvl="2" eaLnBrk="1" hangingPunct="1">
              <a:lnSpc>
                <a:spcPct val="120000"/>
              </a:lnSpc>
              <a:defRPr/>
            </a:pPr>
            <a:r>
              <a:rPr lang="zh-CN" altLang="en-US" dirty="0">
                <a:solidFill>
                  <a:srgbClr val="996633"/>
                </a:solidFill>
                <a:ea typeface="楷体_GB2312" charset="0"/>
              </a:rPr>
              <a:t>指向该线性序列中的“前驱”和“后继” 的</a:t>
            </a:r>
            <a:r>
              <a:rPr lang="zh-CN" altLang="en-US" b="1" dirty="0">
                <a:solidFill>
                  <a:srgbClr val="996633"/>
                </a:solidFill>
                <a:ea typeface="楷体_GB2312" charset="0"/>
              </a:rPr>
              <a:t>指针</a:t>
            </a:r>
            <a:r>
              <a:rPr lang="zh-CN" altLang="en-US" dirty="0">
                <a:solidFill>
                  <a:srgbClr val="996633"/>
                </a:solidFill>
                <a:ea typeface="楷体_GB2312" charset="0"/>
              </a:rPr>
              <a:t>，称作“</a:t>
            </a:r>
            <a:r>
              <a:rPr lang="zh-CN" altLang="en-US" b="1" dirty="0">
                <a:solidFill>
                  <a:srgbClr val="800000"/>
                </a:solidFill>
                <a:ea typeface="楷体_GB2312" charset="0"/>
              </a:rPr>
              <a:t>线索</a:t>
            </a:r>
            <a:r>
              <a:rPr lang="zh-CN" altLang="en-US" b="1" dirty="0">
                <a:solidFill>
                  <a:srgbClr val="996633"/>
                </a:solidFill>
                <a:ea typeface="楷体_GB2312" charset="0"/>
              </a:rPr>
              <a:t>”</a:t>
            </a:r>
            <a:endParaRPr lang="zh-CN" altLang="en-US" b="1" dirty="0">
              <a:solidFill>
                <a:srgbClr val="800000"/>
              </a:solidFill>
              <a:ea typeface="楷体_GB2312" charset="0"/>
            </a:endParaRPr>
          </a:p>
        </p:txBody>
      </p:sp>
      <p:sp>
        <p:nvSpPr>
          <p:cNvPr id="193539" name="Text Box 1027"/>
          <p:cNvSpPr txBox="1">
            <a:spLocks noChangeArrowheads="1"/>
          </p:cNvSpPr>
          <p:nvPr/>
        </p:nvSpPr>
        <p:spPr bwMode="auto">
          <a:xfrm>
            <a:off x="3657600" y="3860800"/>
            <a:ext cx="5029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charset="0"/>
                <a:ea typeface="宋体" charset="-122"/>
              </a:defRPr>
            </a:lvl1pPr>
            <a:lvl2pPr marL="190500">
              <a:defRPr kumimoji="1" sz="2400">
                <a:solidFill>
                  <a:schemeClr val="tx1"/>
                </a:solidFill>
                <a:latin typeface="Times New Roman" charset="0"/>
                <a:ea typeface="宋体" charset="-122"/>
              </a:defRPr>
            </a:lvl2pPr>
            <a:lvl3pPr marL="381000">
              <a:defRPr kumimoji="1" sz="2400">
                <a:solidFill>
                  <a:schemeClr val="tx1"/>
                </a:solidFill>
                <a:latin typeface="Times New Roman" charset="0"/>
                <a:ea typeface="宋体" charset="-122"/>
              </a:defRPr>
            </a:lvl3pPr>
            <a:lvl4pPr>
              <a:defRPr kumimoji="1" sz="2400">
                <a:solidFill>
                  <a:schemeClr val="tx1"/>
                </a:solidFill>
                <a:latin typeface="Times New Roman" charset="0"/>
                <a:ea typeface="宋体" charset="-122"/>
              </a:defRPr>
            </a:lvl4pPr>
            <a:lvl5pPr>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lvl="2" eaLnBrk="1" hangingPunct="1">
              <a:lnSpc>
                <a:spcPct val="120000"/>
              </a:lnSpc>
              <a:defRPr/>
            </a:pPr>
            <a:r>
              <a:rPr lang="zh-CN" altLang="en-US" sz="2800" dirty="0">
                <a:solidFill>
                  <a:srgbClr val="CC6600"/>
                </a:solidFill>
                <a:ea typeface="楷体_GB2312" charset="0"/>
              </a:rPr>
              <a:t>与其相应的二叉树，称作 “</a:t>
            </a:r>
            <a:r>
              <a:rPr lang="zh-CN" altLang="en-US" sz="2800" b="1" dirty="0">
                <a:solidFill>
                  <a:srgbClr val="800000"/>
                </a:solidFill>
                <a:ea typeface="楷体_GB2312" charset="0"/>
              </a:rPr>
              <a:t>线索二叉树</a:t>
            </a:r>
            <a:r>
              <a:rPr lang="zh-CN" altLang="en-US" sz="2800" dirty="0">
                <a:solidFill>
                  <a:srgbClr val="CC6600"/>
                </a:solidFill>
                <a:ea typeface="楷体_GB2312" charset="0"/>
              </a:rPr>
              <a:t>”</a:t>
            </a:r>
            <a:endParaRPr lang="zh-CN" altLang="en-US" sz="2800" dirty="0"/>
          </a:p>
        </p:txBody>
      </p:sp>
      <p:sp>
        <p:nvSpPr>
          <p:cNvPr id="193540" name="Text Box 1028"/>
          <p:cNvSpPr txBox="1">
            <a:spLocks noChangeArrowheads="1"/>
          </p:cNvSpPr>
          <p:nvPr/>
        </p:nvSpPr>
        <p:spPr bwMode="auto">
          <a:xfrm>
            <a:off x="3124200" y="2492375"/>
            <a:ext cx="58404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1" hangingPunct="1">
              <a:lnSpc>
                <a:spcPct val="120000"/>
              </a:lnSpc>
              <a:defRPr/>
            </a:pPr>
            <a:r>
              <a:rPr lang="zh-CN" altLang="en-US" dirty="0">
                <a:solidFill>
                  <a:srgbClr val="CC6600"/>
                </a:solidFill>
                <a:ea typeface="楷体_GB2312" charset="0"/>
              </a:rPr>
              <a:t>包含 “线索” 的存储结构，称作 “</a:t>
            </a:r>
            <a:r>
              <a:rPr lang="zh-CN" altLang="en-US" b="1" dirty="0">
                <a:solidFill>
                  <a:srgbClr val="800000"/>
                </a:solidFill>
                <a:ea typeface="楷体_GB2312" charset="0"/>
              </a:rPr>
              <a:t>线索链表</a:t>
            </a:r>
            <a:r>
              <a:rPr lang="zh-CN" altLang="en-US" dirty="0">
                <a:solidFill>
                  <a:srgbClr val="CC6600"/>
                </a:solidFill>
                <a:ea typeface="楷体_GB2312" charset="0"/>
              </a:rPr>
              <a:t>”</a:t>
            </a:r>
            <a:endParaRPr lang="zh-CN" altLang="en-US" dirty="0">
              <a:ea typeface="楷体_GB2312" charset="0"/>
            </a:endParaRPr>
          </a:p>
        </p:txBody>
      </p:sp>
      <p:pic>
        <p:nvPicPr>
          <p:cNvPr id="193541" name="Picture 1029" descr="Metallic O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3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2" name="Rectangle 1030"/>
          <p:cNvSpPr>
            <a:spLocks noChangeArrowheads="1"/>
          </p:cNvSpPr>
          <p:nvPr/>
        </p:nvSpPr>
        <p:spPr bwMode="auto">
          <a:xfrm>
            <a:off x="1365250" y="1557338"/>
            <a:ext cx="587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6666"/>
                </a:solidFill>
                <a:ea typeface="楷体_GB2312" charset="0"/>
              </a:rPr>
              <a:t>A   B   C   D   E   F   G   H   K</a:t>
            </a:r>
            <a:endParaRPr lang="en-US" altLang="zh-CN" sz="3600">
              <a:solidFill>
                <a:srgbClr val="800000"/>
              </a:solidFill>
              <a:ea typeface="楷体_GB2312" charset="0"/>
            </a:endParaRPr>
          </a:p>
        </p:txBody>
      </p:sp>
      <p:sp>
        <p:nvSpPr>
          <p:cNvPr id="193543" name="AutoShape 1031"/>
          <p:cNvSpPr>
            <a:spLocks noChangeArrowheads="1"/>
          </p:cNvSpPr>
          <p:nvPr/>
        </p:nvSpPr>
        <p:spPr bwMode="auto">
          <a:xfrm>
            <a:off x="3657600" y="2133600"/>
            <a:ext cx="685800" cy="152400"/>
          </a:xfrm>
          <a:prstGeom prst="curvedUpArrow">
            <a:avLst>
              <a:gd name="adj1" fmla="val 90000"/>
              <a:gd name="adj2" fmla="val 180000"/>
              <a:gd name="adj3" fmla="val 33333"/>
            </a:avLst>
          </a:prstGeom>
          <a:solidFill>
            <a:srgbClr val="990000"/>
          </a:solidFill>
          <a:ln w="12700" cap="sq">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46" name="AutoShape 1034"/>
          <p:cNvSpPr>
            <a:spLocks noChangeArrowheads="1"/>
          </p:cNvSpPr>
          <p:nvPr/>
        </p:nvSpPr>
        <p:spPr bwMode="auto">
          <a:xfrm>
            <a:off x="3048000" y="2133600"/>
            <a:ext cx="381000" cy="152400"/>
          </a:xfrm>
          <a:prstGeom prst="leftArrow">
            <a:avLst>
              <a:gd name="adj1" fmla="val 50000"/>
              <a:gd name="adj2" fmla="val 62500"/>
            </a:avLst>
          </a:prstGeom>
          <a:solidFill>
            <a:srgbClr val="0033CC"/>
          </a:solidFill>
          <a:ln w="12700" cap="sq">
            <a:solidFill>
              <a:srgbClr val="0033CC"/>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47" name="Text Box 1035"/>
          <p:cNvSpPr txBox="1">
            <a:spLocks noChangeArrowheads="1"/>
          </p:cNvSpPr>
          <p:nvPr/>
        </p:nvSpPr>
        <p:spPr bwMode="auto">
          <a:xfrm>
            <a:off x="609600" y="4927600"/>
            <a:ext cx="10826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a:t>
            </a:r>
            <a:r>
              <a:rPr lang="en-US" altLang="zh-CN" sz="2400" b="1">
                <a:solidFill>
                  <a:schemeClr val="tx2"/>
                </a:solidFill>
              </a:rPr>
              <a:t> D</a:t>
            </a:r>
            <a:r>
              <a:rPr lang="en-US" altLang="zh-CN" b="1">
                <a:solidFill>
                  <a:schemeClr val="tx2"/>
                </a:solidFill>
              </a:rPr>
              <a:t> ^</a:t>
            </a:r>
            <a:endParaRPr lang="en-US" altLang="zh-CN" sz="2400"/>
          </a:p>
        </p:txBody>
      </p:sp>
      <p:sp>
        <p:nvSpPr>
          <p:cNvPr id="193550" name="Text Box 1038"/>
          <p:cNvSpPr txBox="1">
            <a:spLocks noChangeArrowheads="1"/>
          </p:cNvSpPr>
          <p:nvPr/>
        </p:nvSpPr>
        <p:spPr bwMode="auto">
          <a:xfrm>
            <a:off x="1524000" y="3860800"/>
            <a:ext cx="1006475"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a:t>
            </a:r>
            <a:r>
              <a:rPr lang="en-US" altLang="zh-CN" sz="2400" b="1">
                <a:solidFill>
                  <a:schemeClr val="tx2"/>
                </a:solidFill>
              </a:rPr>
              <a:t>C</a:t>
            </a:r>
            <a:r>
              <a:rPr lang="en-US" altLang="zh-CN" b="1">
                <a:solidFill>
                  <a:schemeClr val="tx2"/>
                </a:solidFill>
              </a:rPr>
              <a:t> ^</a:t>
            </a:r>
            <a:endParaRPr lang="en-US" altLang="zh-CN" sz="2400"/>
          </a:p>
        </p:txBody>
      </p:sp>
      <p:sp>
        <p:nvSpPr>
          <p:cNvPr id="193554" name="Text Box 1042"/>
          <p:cNvSpPr txBox="1">
            <a:spLocks noChangeArrowheads="1"/>
          </p:cNvSpPr>
          <p:nvPr/>
        </p:nvSpPr>
        <p:spPr bwMode="auto">
          <a:xfrm>
            <a:off x="228600" y="2946400"/>
            <a:ext cx="990600"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a:solidFill>
                  <a:schemeClr val="tx2"/>
                </a:solidFill>
              </a:rPr>
              <a:t>^</a:t>
            </a:r>
            <a:r>
              <a:rPr lang="en-US" altLang="zh-CN" sz="2400" b="1">
                <a:solidFill>
                  <a:schemeClr val="tx2"/>
                </a:solidFill>
              </a:rPr>
              <a:t> B</a:t>
            </a:r>
            <a:r>
              <a:rPr lang="en-US" altLang="zh-CN" b="1">
                <a:solidFill>
                  <a:schemeClr val="tx2"/>
                </a:solidFill>
              </a:rPr>
              <a:t>      </a:t>
            </a:r>
            <a:endParaRPr lang="en-US" altLang="zh-CN" sz="2400"/>
          </a:p>
        </p:txBody>
      </p:sp>
      <p:sp>
        <p:nvSpPr>
          <p:cNvPr id="193568" name="Line 1056"/>
          <p:cNvSpPr>
            <a:spLocks noChangeShapeType="1"/>
          </p:cNvSpPr>
          <p:nvPr/>
        </p:nvSpPr>
        <p:spPr bwMode="auto">
          <a:xfrm>
            <a:off x="533400" y="29464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69" name="Line 1057"/>
          <p:cNvSpPr>
            <a:spLocks noChangeShapeType="1"/>
          </p:cNvSpPr>
          <p:nvPr/>
        </p:nvSpPr>
        <p:spPr bwMode="auto">
          <a:xfrm>
            <a:off x="914400" y="29464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1" name="Line 1059"/>
          <p:cNvSpPr>
            <a:spLocks noChangeShapeType="1"/>
          </p:cNvSpPr>
          <p:nvPr/>
        </p:nvSpPr>
        <p:spPr bwMode="auto">
          <a:xfrm>
            <a:off x="2209800" y="38608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2" name="Line 1060"/>
          <p:cNvSpPr>
            <a:spLocks noChangeShapeType="1"/>
          </p:cNvSpPr>
          <p:nvPr/>
        </p:nvSpPr>
        <p:spPr bwMode="auto">
          <a:xfrm>
            <a:off x="1828800" y="38608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3" name="Line 1061"/>
          <p:cNvSpPr>
            <a:spLocks noChangeShapeType="1"/>
          </p:cNvSpPr>
          <p:nvPr/>
        </p:nvSpPr>
        <p:spPr bwMode="auto">
          <a:xfrm>
            <a:off x="1371600" y="4927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4" name="Line 1062"/>
          <p:cNvSpPr>
            <a:spLocks noChangeShapeType="1"/>
          </p:cNvSpPr>
          <p:nvPr/>
        </p:nvSpPr>
        <p:spPr bwMode="auto">
          <a:xfrm>
            <a:off x="914400" y="4927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5" name="Line 1063"/>
          <p:cNvSpPr>
            <a:spLocks noChangeShapeType="1"/>
          </p:cNvSpPr>
          <p:nvPr/>
        </p:nvSpPr>
        <p:spPr bwMode="auto">
          <a:xfrm>
            <a:off x="1066800" y="3175000"/>
            <a:ext cx="9144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6" name="Line 1064"/>
          <p:cNvSpPr>
            <a:spLocks noChangeShapeType="1"/>
          </p:cNvSpPr>
          <p:nvPr/>
        </p:nvSpPr>
        <p:spPr bwMode="auto">
          <a:xfrm flipH="1">
            <a:off x="1143000" y="4165600"/>
            <a:ext cx="5334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78" name="Freeform 1066"/>
          <p:cNvSpPr>
            <a:spLocks/>
          </p:cNvSpPr>
          <p:nvPr/>
        </p:nvSpPr>
        <p:spPr bwMode="auto">
          <a:xfrm>
            <a:off x="622300" y="4089400"/>
            <a:ext cx="901700" cy="1066800"/>
          </a:xfrm>
          <a:custGeom>
            <a:avLst/>
            <a:gdLst>
              <a:gd name="T0" fmla="*/ 88 w 568"/>
              <a:gd name="T1" fmla="*/ 672 h 672"/>
              <a:gd name="T2" fmla="*/ 40 w 568"/>
              <a:gd name="T3" fmla="*/ 432 h 672"/>
              <a:gd name="T4" fmla="*/ 40 w 568"/>
              <a:gd name="T5" fmla="*/ 288 h 672"/>
              <a:gd name="T6" fmla="*/ 88 w 568"/>
              <a:gd name="T7" fmla="*/ 144 h 672"/>
              <a:gd name="T8" fmla="*/ 568 w 568"/>
              <a:gd name="T9" fmla="*/ 0 h 672"/>
            </a:gdLst>
            <a:ahLst/>
            <a:cxnLst>
              <a:cxn ang="0">
                <a:pos x="T0" y="T1"/>
              </a:cxn>
              <a:cxn ang="0">
                <a:pos x="T2" y="T3"/>
              </a:cxn>
              <a:cxn ang="0">
                <a:pos x="T4" y="T5"/>
              </a:cxn>
              <a:cxn ang="0">
                <a:pos x="T6" y="T7"/>
              </a:cxn>
              <a:cxn ang="0">
                <a:pos x="T8" y="T9"/>
              </a:cxn>
            </a:cxnLst>
            <a:rect l="0" t="0" r="r" b="b"/>
            <a:pathLst>
              <a:path w="568" h="672">
                <a:moveTo>
                  <a:pt x="88" y="672"/>
                </a:moveTo>
                <a:cubicBezTo>
                  <a:pt x="68" y="584"/>
                  <a:pt x="48" y="496"/>
                  <a:pt x="40" y="432"/>
                </a:cubicBezTo>
                <a:cubicBezTo>
                  <a:pt x="32" y="368"/>
                  <a:pt x="32" y="336"/>
                  <a:pt x="40" y="288"/>
                </a:cubicBezTo>
                <a:cubicBezTo>
                  <a:pt x="48" y="240"/>
                  <a:pt x="0" y="192"/>
                  <a:pt x="88" y="144"/>
                </a:cubicBezTo>
                <a:cubicBezTo>
                  <a:pt x="176" y="96"/>
                  <a:pt x="488" y="24"/>
                  <a:pt x="568" y="0"/>
                </a:cubicBezTo>
              </a:path>
            </a:pathLst>
          </a:custGeom>
          <a:noFill/>
          <a:ln w="38100" cap="sq" cmpd="sng">
            <a:solidFill>
              <a:srgbClr val="0000FF"/>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pic>
        <p:nvPicPr>
          <p:cNvPr id="193580" name="Picture 1068" descr="Metallic O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2687638"/>
            <a:ext cx="29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581" name="Picture 1069" descr="Metallic O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060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83" name="Text Box 1071"/>
          <p:cNvSpPr txBox="1">
            <a:spLocks noChangeArrowheads="1"/>
          </p:cNvSpPr>
          <p:nvPr/>
        </p:nvSpPr>
        <p:spPr bwMode="auto">
          <a:xfrm>
            <a:off x="2514600" y="2895600"/>
            <a:ext cx="990600" cy="550863"/>
          </a:xfrm>
          <a:prstGeom prst="rect">
            <a:avLst/>
          </a:prstGeom>
          <a:solidFill>
            <a:srgbClr val="CAF2CE">
              <a:alpha val="50000"/>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zh-CN" b="1">
                <a:solidFill>
                  <a:schemeClr val="tx2"/>
                </a:solidFill>
              </a:rPr>
              <a:t>   </a:t>
            </a:r>
            <a:r>
              <a:rPr lang="en-US" altLang="zh-CN" sz="2400" b="1">
                <a:solidFill>
                  <a:schemeClr val="tx2"/>
                </a:solidFill>
              </a:rPr>
              <a:t>E </a:t>
            </a:r>
            <a:r>
              <a:rPr lang="en-US" altLang="zh-CN" b="1">
                <a:solidFill>
                  <a:schemeClr val="tx2"/>
                </a:solidFill>
              </a:rPr>
              <a:t>^ </a:t>
            </a:r>
          </a:p>
        </p:txBody>
      </p:sp>
      <p:sp>
        <p:nvSpPr>
          <p:cNvPr id="193584" name="Line 1072"/>
          <p:cNvSpPr>
            <a:spLocks noChangeShapeType="1"/>
          </p:cNvSpPr>
          <p:nvPr/>
        </p:nvSpPr>
        <p:spPr bwMode="auto">
          <a:xfrm>
            <a:off x="2819400" y="2895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85" name="Line 1073"/>
          <p:cNvSpPr>
            <a:spLocks noChangeShapeType="1"/>
          </p:cNvSpPr>
          <p:nvPr/>
        </p:nvSpPr>
        <p:spPr bwMode="auto">
          <a:xfrm>
            <a:off x="3200400" y="2895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3587" name="Freeform 1075"/>
          <p:cNvSpPr>
            <a:spLocks/>
          </p:cNvSpPr>
          <p:nvPr/>
        </p:nvSpPr>
        <p:spPr bwMode="auto">
          <a:xfrm>
            <a:off x="1511300" y="3429000"/>
            <a:ext cx="1473200" cy="2451100"/>
          </a:xfrm>
          <a:custGeom>
            <a:avLst/>
            <a:gdLst>
              <a:gd name="T0" fmla="*/ 8 w 928"/>
              <a:gd name="T1" fmla="*/ 1104 h 1544"/>
              <a:gd name="T2" fmla="*/ 8 w 928"/>
              <a:gd name="T3" fmla="*/ 1344 h 1544"/>
              <a:gd name="T4" fmla="*/ 56 w 928"/>
              <a:gd name="T5" fmla="*/ 1440 h 1544"/>
              <a:gd name="T6" fmla="*/ 296 w 928"/>
              <a:gd name="T7" fmla="*/ 1536 h 1544"/>
              <a:gd name="T8" fmla="*/ 440 w 928"/>
              <a:gd name="T9" fmla="*/ 1488 h 1544"/>
              <a:gd name="T10" fmla="*/ 584 w 928"/>
              <a:gd name="T11" fmla="*/ 1392 h 1544"/>
              <a:gd name="T12" fmla="*/ 728 w 928"/>
              <a:gd name="T13" fmla="*/ 1248 h 1544"/>
              <a:gd name="T14" fmla="*/ 776 w 928"/>
              <a:gd name="T15" fmla="*/ 1152 h 1544"/>
              <a:gd name="T16" fmla="*/ 824 w 928"/>
              <a:gd name="T17" fmla="*/ 1008 h 1544"/>
              <a:gd name="T18" fmla="*/ 824 w 928"/>
              <a:gd name="T19" fmla="*/ 912 h 1544"/>
              <a:gd name="T20" fmla="*/ 872 w 928"/>
              <a:gd name="T21" fmla="*/ 720 h 1544"/>
              <a:gd name="T22" fmla="*/ 920 w 928"/>
              <a:gd name="T23" fmla="*/ 624 h 1544"/>
              <a:gd name="T24" fmla="*/ 920 w 928"/>
              <a:gd name="T25" fmla="*/ 432 h 1544"/>
              <a:gd name="T26" fmla="*/ 920 w 928"/>
              <a:gd name="T27" fmla="*/ 0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8" h="1544">
                <a:moveTo>
                  <a:pt x="8" y="1104"/>
                </a:moveTo>
                <a:cubicBezTo>
                  <a:pt x="4" y="1196"/>
                  <a:pt x="0" y="1288"/>
                  <a:pt x="8" y="1344"/>
                </a:cubicBezTo>
                <a:cubicBezTo>
                  <a:pt x="16" y="1400"/>
                  <a:pt x="8" y="1408"/>
                  <a:pt x="56" y="1440"/>
                </a:cubicBezTo>
                <a:cubicBezTo>
                  <a:pt x="104" y="1472"/>
                  <a:pt x="232" y="1528"/>
                  <a:pt x="296" y="1536"/>
                </a:cubicBezTo>
                <a:cubicBezTo>
                  <a:pt x="360" y="1544"/>
                  <a:pt x="392" y="1512"/>
                  <a:pt x="440" y="1488"/>
                </a:cubicBezTo>
                <a:cubicBezTo>
                  <a:pt x="488" y="1464"/>
                  <a:pt x="536" y="1432"/>
                  <a:pt x="584" y="1392"/>
                </a:cubicBezTo>
                <a:cubicBezTo>
                  <a:pt x="632" y="1352"/>
                  <a:pt x="696" y="1288"/>
                  <a:pt x="728" y="1248"/>
                </a:cubicBezTo>
                <a:cubicBezTo>
                  <a:pt x="760" y="1208"/>
                  <a:pt x="760" y="1192"/>
                  <a:pt x="776" y="1152"/>
                </a:cubicBezTo>
                <a:cubicBezTo>
                  <a:pt x="792" y="1112"/>
                  <a:pt x="816" y="1048"/>
                  <a:pt x="824" y="1008"/>
                </a:cubicBezTo>
                <a:cubicBezTo>
                  <a:pt x="832" y="968"/>
                  <a:pt x="816" y="960"/>
                  <a:pt x="824" y="912"/>
                </a:cubicBezTo>
                <a:cubicBezTo>
                  <a:pt x="832" y="864"/>
                  <a:pt x="856" y="768"/>
                  <a:pt x="872" y="720"/>
                </a:cubicBezTo>
                <a:cubicBezTo>
                  <a:pt x="888" y="672"/>
                  <a:pt x="912" y="672"/>
                  <a:pt x="920" y="624"/>
                </a:cubicBezTo>
                <a:cubicBezTo>
                  <a:pt x="928" y="576"/>
                  <a:pt x="920" y="536"/>
                  <a:pt x="920" y="432"/>
                </a:cubicBezTo>
                <a:cubicBezTo>
                  <a:pt x="920" y="328"/>
                  <a:pt x="920" y="164"/>
                  <a:pt x="920" y="0"/>
                </a:cubicBezTo>
              </a:path>
            </a:pathLst>
          </a:custGeom>
          <a:noFill/>
          <a:ln w="38100" cap="sq" cmpd="sng">
            <a:solidFill>
              <a:srgbClr val="800000"/>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cSld>
  <p:clrMapOvr>
    <a:masterClrMapping/>
  </p:clrMapOvr>
  <p:transition spd="med">
    <p:pull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684213" y="461963"/>
            <a:ext cx="505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000099"/>
                </a:solidFill>
                <a:ea typeface="楷体_GB2312" charset="0"/>
              </a:rPr>
              <a:t>对</a:t>
            </a:r>
            <a:r>
              <a:rPr lang="zh-CN" altLang="en-US" b="1" dirty="0">
                <a:solidFill>
                  <a:srgbClr val="993300"/>
                </a:solidFill>
                <a:ea typeface="楷体_GB2312" charset="0"/>
              </a:rPr>
              <a:t>线索链表</a:t>
            </a:r>
            <a:r>
              <a:rPr lang="zh-CN" altLang="en-US" b="1" dirty="0">
                <a:solidFill>
                  <a:srgbClr val="000099"/>
                </a:solidFill>
                <a:ea typeface="楷体_GB2312" charset="0"/>
              </a:rPr>
              <a:t>中结点的约定：</a:t>
            </a:r>
            <a:endParaRPr lang="zh-CN" altLang="en-US" dirty="0"/>
          </a:p>
        </p:txBody>
      </p:sp>
      <p:sp>
        <p:nvSpPr>
          <p:cNvPr id="109571" name="Text Box 3"/>
          <p:cNvSpPr txBox="1">
            <a:spLocks noChangeArrowheads="1"/>
          </p:cNvSpPr>
          <p:nvPr/>
        </p:nvSpPr>
        <p:spPr bwMode="auto">
          <a:xfrm>
            <a:off x="684213" y="1052513"/>
            <a:ext cx="792003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en-US" altLang="zh-CN" dirty="0">
                <a:solidFill>
                  <a:schemeClr val="bg2"/>
                </a:solidFill>
                <a:ea typeface="楷体_GB2312" charset="0"/>
              </a:rPr>
              <a:t>        </a:t>
            </a:r>
            <a:r>
              <a:rPr lang="zh-CN" altLang="en-US" dirty="0">
                <a:solidFill>
                  <a:schemeClr val="bg2"/>
                </a:solidFill>
                <a:ea typeface="楷体_GB2312" charset="0"/>
              </a:rPr>
              <a:t>在二叉链表的结点中</a:t>
            </a:r>
            <a:r>
              <a:rPr lang="zh-CN" altLang="en-US" b="1" dirty="0">
                <a:solidFill>
                  <a:schemeClr val="tx2"/>
                </a:solidFill>
                <a:ea typeface="楷体_GB2312" charset="0"/>
              </a:rPr>
              <a:t>增加两个标志域</a:t>
            </a:r>
            <a:r>
              <a:rPr lang="en-US" altLang="zh-CN" dirty="0" err="1">
                <a:solidFill>
                  <a:schemeClr val="tx2"/>
                </a:solidFill>
                <a:latin typeface="宋体" charset="-122"/>
              </a:rPr>
              <a:t>LTag</a:t>
            </a:r>
            <a:r>
              <a:rPr lang="en-US" altLang="zh-CN" dirty="0"/>
              <a:t> </a:t>
            </a:r>
            <a:r>
              <a:rPr lang="zh-CN" altLang="en-US" dirty="0">
                <a:ea typeface="楷体_GB2312" charset="0"/>
              </a:rPr>
              <a:t>和</a:t>
            </a:r>
            <a:r>
              <a:rPr lang="en-US" altLang="zh-CN" dirty="0" err="1">
                <a:solidFill>
                  <a:schemeClr val="tx2"/>
                </a:solidFill>
                <a:latin typeface="宋体" charset="-122"/>
              </a:rPr>
              <a:t>RTag</a:t>
            </a:r>
            <a:r>
              <a:rPr lang="zh-CN" altLang="en-US" dirty="0">
                <a:solidFill>
                  <a:schemeClr val="bg2"/>
                </a:solidFill>
                <a:ea typeface="楷体_GB2312" charset="0"/>
              </a:rPr>
              <a:t>并作如下规定：</a:t>
            </a:r>
          </a:p>
        </p:txBody>
      </p:sp>
      <p:sp>
        <p:nvSpPr>
          <p:cNvPr id="109572" name="Text Box 4"/>
          <p:cNvSpPr txBox="1">
            <a:spLocks noChangeArrowheads="1"/>
          </p:cNvSpPr>
          <p:nvPr/>
        </p:nvSpPr>
        <p:spPr bwMode="auto">
          <a:xfrm>
            <a:off x="1476375" y="2349500"/>
            <a:ext cx="6989763"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zh-CN" altLang="en-US" b="1" dirty="0">
                <a:solidFill>
                  <a:schemeClr val="bg2"/>
                </a:solidFill>
                <a:ea typeface="楷体_GB2312" charset="0"/>
              </a:rPr>
              <a:t>若该结点的左子树不空，</a:t>
            </a:r>
            <a:endParaRPr lang="zh-CN" altLang="en-US" dirty="0">
              <a:ea typeface="楷体_GB2312" charset="0"/>
            </a:endParaRPr>
          </a:p>
          <a:p>
            <a:pPr eaLnBrk="1" hangingPunct="1">
              <a:lnSpc>
                <a:spcPct val="120000"/>
              </a:lnSpc>
              <a:defRPr/>
            </a:pPr>
            <a:r>
              <a:rPr lang="zh-CN" altLang="en-US" dirty="0">
                <a:solidFill>
                  <a:schemeClr val="tx2"/>
                </a:solidFill>
                <a:ea typeface="楷体_GB2312" charset="0"/>
              </a:rPr>
              <a:t>则</a:t>
            </a:r>
            <a:r>
              <a:rPr lang="en-US" altLang="zh-CN" dirty="0" err="1">
                <a:solidFill>
                  <a:schemeClr val="tx2"/>
                </a:solidFill>
                <a:ea typeface="楷体_GB2312" charset="0"/>
              </a:rPr>
              <a:t>Lchild</a:t>
            </a:r>
            <a:r>
              <a:rPr lang="zh-CN" altLang="en-US" dirty="0">
                <a:solidFill>
                  <a:schemeClr val="tx2"/>
                </a:solidFill>
                <a:ea typeface="楷体_GB2312" charset="0"/>
              </a:rPr>
              <a:t>域的指针指向其左子树，</a:t>
            </a:r>
          </a:p>
          <a:p>
            <a:pPr eaLnBrk="1" hangingPunct="1">
              <a:lnSpc>
                <a:spcPct val="120000"/>
              </a:lnSpc>
              <a:defRPr/>
            </a:pPr>
            <a:r>
              <a:rPr lang="zh-CN" altLang="en-US" dirty="0">
                <a:solidFill>
                  <a:schemeClr val="tx2"/>
                </a:solidFill>
                <a:ea typeface="楷体_GB2312" charset="0"/>
              </a:rPr>
              <a:t>   且左标志域 </a:t>
            </a:r>
            <a:r>
              <a:rPr lang="en-US" altLang="zh-CN" dirty="0" err="1">
                <a:solidFill>
                  <a:schemeClr val="tx2"/>
                </a:solidFill>
                <a:latin typeface="宋体" charset="-122"/>
              </a:rPr>
              <a:t>LTag</a:t>
            </a:r>
            <a:r>
              <a:rPr lang="zh-CN" altLang="en-US" dirty="0">
                <a:solidFill>
                  <a:schemeClr val="tx2"/>
                </a:solidFill>
                <a:ea typeface="楷体_GB2312" charset="0"/>
              </a:rPr>
              <a:t>的值为 </a:t>
            </a:r>
            <a:r>
              <a:rPr lang="en-US" altLang="zh-CN" dirty="0">
                <a:solidFill>
                  <a:schemeClr val="tx2"/>
                </a:solidFill>
                <a:ea typeface="楷体_GB2312" charset="0"/>
              </a:rPr>
              <a:t>0“</a:t>
            </a:r>
            <a:r>
              <a:rPr lang="zh-CN" altLang="en-US" dirty="0">
                <a:solidFill>
                  <a:srgbClr val="000099"/>
                </a:solidFill>
                <a:ea typeface="楷体_GB2312" charset="0"/>
              </a:rPr>
              <a:t>指针 </a:t>
            </a:r>
            <a:r>
              <a:rPr lang="en-US" altLang="zh-CN" dirty="0">
                <a:solidFill>
                  <a:srgbClr val="000099"/>
                </a:solidFill>
                <a:ea typeface="楷体_GB2312" charset="0"/>
              </a:rPr>
              <a:t>Link</a:t>
            </a:r>
            <a:r>
              <a:rPr lang="en-US" altLang="zh-CN" dirty="0">
                <a:solidFill>
                  <a:schemeClr val="tx2"/>
                </a:solidFill>
                <a:ea typeface="楷体_GB2312" charset="0"/>
              </a:rPr>
              <a:t>”</a:t>
            </a:r>
            <a:r>
              <a:rPr lang="zh-CN" altLang="en-US" dirty="0">
                <a:solidFill>
                  <a:schemeClr val="tx2"/>
                </a:solidFill>
                <a:ea typeface="楷体_GB2312" charset="0"/>
              </a:rPr>
              <a:t>； </a:t>
            </a:r>
          </a:p>
          <a:p>
            <a:pPr eaLnBrk="1" hangingPunct="1">
              <a:lnSpc>
                <a:spcPct val="120000"/>
              </a:lnSpc>
              <a:defRPr/>
            </a:pPr>
            <a:r>
              <a:rPr lang="zh-CN" altLang="en-US" dirty="0">
                <a:solidFill>
                  <a:schemeClr val="tx2"/>
                </a:solidFill>
                <a:ea typeface="楷体_GB2312" charset="0"/>
              </a:rPr>
              <a:t>否则，</a:t>
            </a:r>
            <a:r>
              <a:rPr lang="en-US" altLang="zh-CN" dirty="0" err="1">
                <a:solidFill>
                  <a:schemeClr val="tx2"/>
                </a:solidFill>
                <a:ea typeface="楷体_GB2312" charset="0"/>
              </a:rPr>
              <a:t>Lchild</a:t>
            </a:r>
            <a:r>
              <a:rPr lang="zh-CN" altLang="en-US" dirty="0">
                <a:solidFill>
                  <a:schemeClr val="tx2"/>
                </a:solidFill>
                <a:ea typeface="楷体_GB2312" charset="0"/>
              </a:rPr>
              <a:t>域的指针指向其“前驱”，</a:t>
            </a:r>
          </a:p>
          <a:p>
            <a:pPr eaLnBrk="1" hangingPunct="1">
              <a:lnSpc>
                <a:spcPct val="120000"/>
              </a:lnSpc>
              <a:defRPr/>
            </a:pPr>
            <a:r>
              <a:rPr lang="zh-CN" altLang="en-US" dirty="0">
                <a:solidFill>
                  <a:schemeClr val="tx2"/>
                </a:solidFill>
                <a:ea typeface="楷体_GB2312" charset="0"/>
              </a:rPr>
              <a:t>   且左标志</a:t>
            </a:r>
            <a:r>
              <a:rPr lang="en-US" altLang="zh-CN" dirty="0" err="1">
                <a:solidFill>
                  <a:schemeClr val="tx2"/>
                </a:solidFill>
                <a:latin typeface="宋体" charset="-122"/>
              </a:rPr>
              <a:t>LTag</a:t>
            </a:r>
            <a:r>
              <a:rPr lang="zh-CN" altLang="en-US" dirty="0">
                <a:solidFill>
                  <a:schemeClr val="tx2"/>
                </a:solidFill>
                <a:ea typeface="楷体_GB2312" charset="0"/>
              </a:rPr>
              <a:t>的值为 </a:t>
            </a:r>
            <a:r>
              <a:rPr lang="en-US" altLang="zh-CN" dirty="0">
                <a:solidFill>
                  <a:schemeClr val="tx2"/>
                </a:solidFill>
                <a:ea typeface="楷体_GB2312" charset="0"/>
              </a:rPr>
              <a:t>1“</a:t>
            </a:r>
            <a:r>
              <a:rPr lang="zh-CN" altLang="en-US" dirty="0">
                <a:solidFill>
                  <a:srgbClr val="FF3300"/>
                </a:solidFill>
                <a:ea typeface="楷体_GB2312" charset="0"/>
              </a:rPr>
              <a:t>线索 </a:t>
            </a:r>
            <a:r>
              <a:rPr lang="en-US" altLang="zh-CN" dirty="0">
                <a:solidFill>
                  <a:srgbClr val="FF3300"/>
                </a:solidFill>
                <a:ea typeface="楷体_GB2312" charset="0"/>
              </a:rPr>
              <a:t>Thread</a:t>
            </a:r>
            <a:r>
              <a:rPr lang="en-US" altLang="zh-CN" dirty="0">
                <a:solidFill>
                  <a:schemeClr val="tx2"/>
                </a:solidFill>
                <a:ea typeface="楷体_GB2312" charset="0"/>
              </a:rPr>
              <a:t>”</a:t>
            </a:r>
            <a:r>
              <a:rPr lang="en-US" altLang="zh-CN" dirty="0">
                <a:ea typeface="楷体_GB2312" charset="0"/>
              </a:rPr>
              <a:t> </a:t>
            </a:r>
            <a:r>
              <a:rPr lang="zh-CN" altLang="en-US" dirty="0">
                <a:solidFill>
                  <a:schemeClr val="tx2"/>
                </a:solidFill>
                <a:ea typeface="楷体_GB2312" charset="0"/>
              </a:rPr>
              <a:t>。</a:t>
            </a:r>
          </a:p>
        </p:txBody>
      </p:sp>
      <p:pic>
        <p:nvPicPr>
          <p:cNvPr id="109573" name="Picture 5" descr="Green 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56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430338" y="692150"/>
            <a:ext cx="657225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zh-CN" altLang="en-US" b="1">
                <a:solidFill>
                  <a:schemeClr val="bg2"/>
                </a:solidFill>
                <a:ea typeface="楷体_GB2312" charset="0"/>
              </a:rPr>
              <a:t>若该结点的右子树不空，</a:t>
            </a:r>
            <a:endParaRPr lang="zh-CN" altLang="en-US">
              <a:ea typeface="楷体_GB2312" charset="0"/>
            </a:endParaRPr>
          </a:p>
          <a:p>
            <a:pPr eaLnBrk="1" hangingPunct="1">
              <a:lnSpc>
                <a:spcPct val="125000"/>
              </a:lnSpc>
              <a:defRPr/>
            </a:pPr>
            <a:r>
              <a:rPr lang="zh-CN" altLang="en-US">
                <a:solidFill>
                  <a:schemeClr val="tx2"/>
                </a:solidFill>
                <a:ea typeface="楷体_GB2312" charset="0"/>
              </a:rPr>
              <a:t>则</a:t>
            </a:r>
            <a:r>
              <a:rPr lang="en-US" altLang="zh-CN">
                <a:solidFill>
                  <a:schemeClr val="tx2"/>
                </a:solidFill>
                <a:ea typeface="楷体_GB2312" charset="0"/>
              </a:rPr>
              <a:t>rchild</a:t>
            </a:r>
            <a:r>
              <a:rPr lang="zh-CN" altLang="en-US">
                <a:solidFill>
                  <a:schemeClr val="tx2"/>
                </a:solidFill>
                <a:ea typeface="楷体_GB2312" charset="0"/>
              </a:rPr>
              <a:t>域的指针指向其右子树，</a:t>
            </a:r>
          </a:p>
          <a:p>
            <a:pPr eaLnBrk="1" hangingPunct="1">
              <a:lnSpc>
                <a:spcPct val="125000"/>
              </a:lnSpc>
              <a:defRPr/>
            </a:pPr>
            <a:r>
              <a:rPr lang="zh-CN" altLang="en-US">
                <a:solidFill>
                  <a:schemeClr val="tx2"/>
                </a:solidFill>
                <a:ea typeface="楷体_GB2312" charset="0"/>
              </a:rPr>
              <a:t>   且右标志域</a:t>
            </a:r>
            <a:r>
              <a:rPr lang="en-US" altLang="zh-CN">
                <a:solidFill>
                  <a:schemeClr val="tx2"/>
                </a:solidFill>
                <a:latin typeface="宋体" charset="-122"/>
              </a:rPr>
              <a:t>RTag</a:t>
            </a:r>
            <a:r>
              <a:rPr lang="zh-CN" altLang="en-US">
                <a:solidFill>
                  <a:schemeClr val="tx2"/>
                </a:solidFill>
                <a:ea typeface="楷体_GB2312" charset="0"/>
              </a:rPr>
              <a:t>的值为 </a:t>
            </a:r>
            <a:r>
              <a:rPr lang="en-US" altLang="zh-CN">
                <a:solidFill>
                  <a:schemeClr val="tx2"/>
                </a:solidFill>
                <a:ea typeface="楷体_GB2312" charset="0"/>
              </a:rPr>
              <a:t>0 “</a:t>
            </a:r>
            <a:r>
              <a:rPr lang="zh-CN" altLang="en-US">
                <a:solidFill>
                  <a:srgbClr val="000099"/>
                </a:solidFill>
                <a:ea typeface="楷体_GB2312" charset="0"/>
              </a:rPr>
              <a:t>指针 </a:t>
            </a:r>
            <a:r>
              <a:rPr lang="en-US" altLang="zh-CN">
                <a:solidFill>
                  <a:srgbClr val="000099"/>
                </a:solidFill>
                <a:ea typeface="楷体_GB2312" charset="0"/>
              </a:rPr>
              <a:t>Link</a:t>
            </a:r>
            <a:r>
              <a:rPr lang="en-US" altLang="zh-CN">
                <a:solidFill>
                  <a:schemeClr val="tx2"/>
                </a:solidFill>
                <a:ea typeface="楷体_GB2312" charset="0"/>
              </a:rPr>
              <a:t>”</a:t>
            </a:r>
            <a:r>
              <a:rPr lang="zh-CN" altLang="en-US">
                <a:solidFill>
                  <a:schemeClr val="tx2"/>
                </a:solidFill>
                <a:ea typeface="楷体_GB2312" charset="0"/>
              </a:rPr>
              <a:t>；</a:t>
            </a:r>
          </a:p>
          <a:p>
            <a:pPr eaLnBrk="1" hangingPunct="1">
              <a:lnSpc>
                <a:spcPct val="125000"/>
              </a:lnSpc>
              <a:defRPr/>
            </a:pPr>
            <a:r>
              <a:rPr lang="zh-CN" altLang="en-US">
                <a:solidFill>
                  <a:schemeClr val="tx2"/>
                </a:solidFill>
                <a:ea typeface="楷体_GB2312" charset="0"/>
              </a:rPr>
              <a:t>否则，</a:t>
            </a:r>
            <a:r>
              <a:rPr lang="en-US" altLang="zh-CN">
                <a:solidFill>
                  <a:schemeClr val="tx2"/>
                </a:solidFill>
                <a:ea typeface="楷体_GB2312" charset="0"/>
              </a:rPr>
              <a:t>rchild</a:t>
            </a:r>
            <a:r>
              <a:rPr lang="zh-CN" altLang="en-US">
                <a:solidFill>
                  <a:schemeClr val="tx2"/>
                </a:solidFill>
                <a:ea typeface="楷体_GB2312" charset="0"/>
              </a:rPr>
              <a:t>域的指针指向其“后继”，</a:t>
            </a:r>
          </a:p>
          <a:p>
            <a:pPr eaLnBrk="1" hangingPunct="1">
              <a:lnSpc>
                <a:spcPct val="125000"/>
              </a:lnSpc>
              <a:defRPr/>
            </a:pPr>
            <a:r>
              <a:rPr lang="zh-CN" altLang="en-US">
                <a:solidFill>
                  <a:schemeClr val="tx2"/>
                </a:solidFill>
                <a:ea typeface="楷体_GB2312" charset="0"/>
              </a:rPr>
              <a:t>   且右标志</a:t>
            </a:r>
            <a:r>
              <a:rPr lang="en-US" altLang="zh-CN">
                <a:solidFill>
                  <a:schemeClr val="tx2"/>
                </a:solidFill>
                <a:latin typeface="宋体" charset="-122"/>
              </a:rPr>
              <a:t>RTag</a:t>
            </a:r>
            <a:r>
              <a:rPr lang="zh-CN" altLang="en-US">
                <a:solidFill>
                  <a:schemeClr val="tx2"/>
                </a:solidFill>
                <a:ea typeface="楷体_GB2312" charset="0"/>
              </a:rPr>
              <a:t>的值为 </a:t>
            </a:r>
            <a:r>
              <a:rPr lang="en-US" altLang="zh-CN">
                <a:solidFill>
                  <a:schemeClr val="tx2"/>
                </a:solidFill>
                <a:ea typeface="楷体_GB2312" charset="0"/>
              </a:rPr>
              <a:t>1 “</a:t>
            </a:r>
            <a:r>
              <a:rPr lang="zh-CN" altLang="en-US">
                <a:solidFill>
                  <a:srgbClr val="FF3300"/>
                </a:solidFill>
                <a:ea typeface="楷体_GB2312" charset="0"/>
              </a:rPr>
              <a:t>线索 </a:t>
            </a:r>
            <a:r>
              <a:rPr lang="en-US" altLang="zh-CN">
                <a:solidFill>
                  <a:srgbClr val="FF3300"/>
                </a:solidFill>
                <a:ea typeface="楷体_GB2312" charset="0"/>
              </a:rPr>
              <a:t>Thread</a:t>
            </a:r>
            <a:r>
              <a:rPr lang="en-US" altLang="zh-CN">
                <a:solidFill>
                  <a:schemeClr val="tx2"/>
                </a:solidFill>
                <a:ea typeface="楷体_GB2312" charset="0"/>
              </a:rPr>
              <a:t>”</a:t>
            </a:r>
            <a:r>
              <a:rPr lang="zh-CN" altLang="en-US">
                <a:solidFill>
                  <a:schemeClr val="tx2"/>
                </a:solidFill>
                <a:ea typeface="楷体_GB2312" charset="0"/>
              </a:rPr>
              <a:t>。</a:t>
            </a:r>
            <a:r>
              <a:rPr lang="zh-CN" altLang="en-US">
                <a:ea typeface="楷体_GB2312" charset="0"/>
              </a:rPr>
              <a:t> </a:t>
            </a:r>
          </a:p>
        </p:txBody>
      </p:sp>
      <p:pic>
        <p:nvPicPr>
          <p:cNvPr id="110595" name="Picture 3" descr="Green 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Text Box 4"/>
          <p:cNvSpPr txBox="1">
            <a:spLocks noChangeArrowheads="1"/>
          </p:cNvSpPr>
          <p:nvPr/>
        </p:nvSpPr>
        <p:spPr bwMode="auto">
          <a:xfrm>
            <a:off x="611188" y="3716338"/>
            <a:ext cx="81534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b="1">
                <a:solidFill>
                  <a:schemeClr val="bg2"/>
                </a:solidFill>
                <a:ea typeface="楷体_GB2312" charset="0"/>
              </a:rPr>
              <a:t>       </a:t>
            </a:r>
            <a:r>
              <a:rPr lang="zh-CN" altLang="en-US" b="1">
                <a:solidFill>
                  <a:schemeClr val="bg2"/>
                </a:solidFill>
                <a:ea typeface="楷体_GB2312" charset="0"/>
              </a:rPr>
              <a:t>如此定义的二叉树的存储结构称作“</a:t>
            </a:r>
            <a:r>
              <a:rPr lang="zh-CN" altLang="en-US" b="1">
                <a:solidFill>
                  <a:srgbClr val="990000"/>
                </a:solidFill>
                <a:ea typeface="楷体_GB2312" charset="0"/>
              </a:rPr>
              <a:t>线索链表</a:t>
            </a:r>
            <a:r>
              <a:rPr lang="zh-CN" altLang="en-US" b="1">
                <a:solidFill>
                  <a:schemeClr val="bg2"/>
                </a:solidFill>
                <a:ea typeface="楷体_GB2312" charset="0"/>
              </a:rPr>
              <a:t>”。以某种次序遍历使其变为线索二叉树的过程叫做</a:t>
            </a:r>
            <a:r>
              <a:rPr lang="zh-CN" altLang="en-US" b="1">
                <a:solidFill>
                  <a:srgbClr val="990000"/>
                </a:solidFill>
                <a:ea typeface="楷体_GB2312" charset="0"/>
              </a:rPr>
              <a:t>‘线索化’</a:t>
            </a:r>
            <a:endParaRPr lang="zh-CN" altLang="en-US">
              <a:solidFill>
                <a:srgbClr val="990000"/>
              </a:solidFill>
              <a:ea typeface="楷体_GB2312" charset="0"/>
            </a:endParaRPr>
          </a:p>
        </p:txBody>
      </p:sp>
    </p:spTree>
  </p:cSld>
  <p:clrMapOvr>
    <a:masterClrMapping/>
  </p:clrMapOvr>
  <p:transition spd="med">
    <p:pull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Text Box 3"/>
          <p:cNvSpPr txBox="1">
            <a:spLocks noChangeArrowheads="1"/>
          </p:cNvSpPr>
          <p:nvPr/>
        </p:nvSpPr>
        <p:spPr bwMode="auto">
          <a:xfrm>
            <a:off x="323850" y="836613"/>
            <a:ext cx="72723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1" hangingPunct="1">
              <a:lnSpc>
                <a:spcPct val="120000"/>
              </a:lnSpc>
              <a:defRPr/>
            </a:pPr>
            <a:r>
              <a:rPr lang="zh-CN" altLang="en-US" b="1">
                <a:solidFill>
                  <a:srgbClr val="000099"/>
                </a:solidFill>
                <a:ea typeface="楷体_GB2312" charset="0"/>
              </a:rPr>
              <a:t>例如，下图为一中序线索二叉树</a:t>
            </a:r>
            <a:endParaRPr lang="zh-CN" altLang="en-US" b="1"/>
          </a:p>
        </p:txBody>
      </p:sp>
      <p:sp>
        <p:nvSpPr>
          <p:cNvPr id="226308" name="Oval 4"/>
          <p:cNvSpPr>
            <a:spLocks noChangeArrowheads="1"/>
          </p:cNvSpPr>
          <p:nvPr/>
        </p:nvSpPr>
        <p:spPr bwMode="auto">
          <a:xfrm>
            <a:off x="4044950" y="19399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FF0000"/>
                </a:solidFill>
              </a:rPr>
              <a:t>A</a:t>
            </a:r>
            <a:endParaRPr lang="en-US" altLang="zh-CN" sz="2400"/>
          </a:p>
        </p:txBody>
      </p:sp>
      <p:sp>
        <p:nvSpPr>
          <p:cNvPr id="226309" name="Oval 5"/>
          <p:cNvSpPr>
            <a:spLocks noChangeArrowheads="1"/>
          </p:cNvSpPr>
          <p:nvPr/>
        </p:nvSpPr>
        <p:spPr bwMode="auto">
          <a:xfrm>
            <a:off x="1835150" y="27019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B</a:t>
            </a:r>
            <a:endParaRPr lang="en-US" altLang="zh-CN" sz="2400"/>
          </a:p>
        </p:txBody>
      </p:sp>
      <p:sp>
        <p:nvSpPr>
          <p:cNvPr id="226310" name="Oval 6"/>
          <p:cNvSpPr>
            <a:spLocks noChangeArrowheads="1"/>
          </p:cNvSpPr>
          <p:nvPr/>
        </p:nvSpPr>
        <p:spPr bwMode="auto">
          <a:xfrm>
            <a:off x="3282950" y="34639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C</a:t>
            </a:r>
            <a:endParaRPr lang="en-US" altLang="zh-CN" sz="2400"/>
          </a:p>
        </p:txBody>
      </p:sp>
      <p:sp>
        <p:nvSpPr>
          <p:cNvPr id="226311" name="Oval 7"/>
          <p:cNvSpPr>
            <a:spLocks noChangeArrowheads="1"/>
          </p:cNvSpPr>
          <p:nvPr/>
        </p:nvSpPr>
        <p:spPr bwMode="auto">
          <a:xfrm>
            <a:off x="2597150" y="43021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chemeClr val="bg2"/>
                </a:solidFill>
              </a:rPr>
              <a:t>D</a:t>
            </a:r>
            <a:endParaRPr lang="en-US" altLang="zh-CN" sz="2400"/>
          </a:p>
        </p:txBody>
      </p:sp>
      <p:sp>
        <p:nvSpPr>
          <p:cNvPr id="226312" name="Oval 8"/>
          <p:cNvSpPr>
            <a:spLocks noChangeArrowheads="1"/>
          </p:cNvSpPr>
          <p:nvPr/>
        </p:nvSpPr>
        <p:spPr bwMode="auto">
          <a:xfrm>
            <a:off x="5568950" y="27019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E</a:t>
            </a:r>
            <a:endParaRPr lang="en-US" altLang="zh-CN" sz="2400"/>
          </a:p>
        </p:txBody>
      </p:sp>
      <p:sp>
        <p:nvSpPr>
          <p:cNvPr id="226313" name="Oval 9"/>
          <p:cNvSpPr>
            <a:spLocks noChangeArrowheads="1"/>
          </p:cNvSpPr>
          <p:nvPr/>
        </p:nvSpPr>
        <p:spPr bwMode="auto">
          <a:xfrm>
            <a:off x="4883150" y="34639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F</a:t>
            </a:r>
            <a:endParaRPr lang="en-US" altLang="zh-CN" sz="2400"/>
          </a:p>
        </p:txBody>
      </p:sp>
      <p:sp>
        <p:nvSpPr>
          <p:cNvPr id="226314" name="Oval 10"/>
          <p:cNvSpPr>
            <a:spLocks noChangeArrowheads="1"/>
          </p:cNvSpPr>
          <p:nvPr/>
        </p:nvSpPr>
        <p:spPr bwMode="auto">
          <a:xfrm>
            <a:off x="4197350" y="42259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G</a:t>
            </a:r>
            <a:endParaRPr lang="en-US" altLang="zh-CN" sz="2400"/>
          </a:p>
        </p:txBody>
      </p:sp>
      <p:sp>
        <p:nvSpPr>
          <p:cNvPr id="226315" name="Oval 11"/>
          <p:cNvSpPr>
            <a:spLocks noChangeArrowheads="1"/>
          </p:cNvSpPr>
          <p:nvPr/>
        </p:nvSpPr>
        <p:spPr bwMode="auto">
          <a:xfrm>
            <a:off x="3663950" y="50641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H</a:t>
            </a:r>
            <a:endParaRPr lang="en-US" altLang="zh-CN" sz="2400"/>
          </a:p>
        </p:txBody>
      </p:sp>
      <p:sp>
        <p:nvSpPr>
          <p:cNvPr id="226316" name="Oval 12"/>
          <p:cNvSpPr>
            <a:spLocks noChangeArrowheads="1"/>
          </p:cNvSpPr>
          <p:nvPr/>
        </p:nvSpPr>
        <p:spPr bwMode="auto">
          <a:xfrm>
            <a:off x="4730750" y="506412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99"/>
                </a:solidFill>
              </a:rPr>
              <a:t>K</a:t>
            </a:r>
            <a:endParaRPr lang="en-US" altLang="zh-CN" sz="2400"/>
          </a:p>
        </p:txBody>
      </p:sp>
      <p:sp>
        <p:nvSpPr>
          <p:cNvPr id="226317" name="Line 13"/>
          <p:cNvSpPr>
            <a:spLocks noChangeShapeType="1"/>
          </p:cNvSpPr>
          <p:nvPr/>
        </p:nvSpPr>
        <p:spPr bwMode="auto">
          <a:xfrm flipH="1">
            <a:off x="2063750" y="2168525"/>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18" name="Line 14"/>
          <p:cNvSpPr>
            <a:spLocks noChangeShapeType="1"/>
          </p:cNvSpPr>
          <p:nvPr/>
        </p:nvSpPr>
        <p:spPr bwMode="auto">
          <a:xfrm>
            <a:off x="2292350" y="2997200"/>
            <a:ext cx="1055688" cy="538163"/>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19" name="Line 15"/>
          <p:cNvSpPr>
            <a:spLocks noChangeShapeType="1"/>
          </p:cNvSpPr>
          <p:nvPr/>
        </p:nvSpPr>
        <p:spPr bwMode="auto">
          <a:xfrm flipH="1">
            <a:off x="2916238" y="3789363"/>
            <a:ext cx="360362" cy="503237"/>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20" name="Line 16"/>
          <p:cNvSpPr>
            <a:spLocks noChangeShapeType="1"/>
          </p:cNvSpPr>
          <p:nvPr/>
        </p:nvSpPr>
        <p:spPr bwMode="auto">
          <a:xfrm>
            <a:off x="4502150" y="2168525"/>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21" name="Line 17"/>
          <p:cNvSpPr>
            <a:spLocks noChangeShapeType="1"/>
          </p:cNvSpPr>
          <p:nvPr/>
        </p:nvSpPr>
        <p:spPr bwMode="auto">
          <a:xfrm flipH="1">
            <a:off x="5111750" y="3041650"/>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22" name="Line 18"/>
          <p:cNvSpPr>
            <a:spLocks noChangeShapeType="1"/>
          </p:cNvSpPr>
          <p:nvPr/>
        </p:nvSpPr>
        <p:spPr bwMode="auto">
          <a:xfrm flipH="1">
            <a:off x="4425950" y="3716338"/>
            <a:ext cx="506413" cy="509587"/>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23" name="Line 19"/>
          <p:cNvSpPr>
            <a:spLocks noChangeShapeType="1"/>
          </p:cNvSpPr>
          <p:nvPr/>
        </p:nvSpPr>
        <p:spPr bwMode="auto">
          <a:xfrm flipH="1">
            <a:off x="3938588" y="4581525"/>
            <a:ext cx="273050" cy="469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24" name="Line 20"/>
          <p:cNvSpPr>
            <a:spLocks noChangeShapeType="1"/>
          </p:cNvSpPr>
          <p:nvPr/>
        </p:nvSpPr>
        <p:spPr bwMode="auto">
          <a:xfrm>
            <a:off x="4572000" y="4581525"/>
            <a:ext cx="233363" cy="482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6333" name="Freeform 29"/>
          <p:cNvSpPr>
            <a:spLocks/>
          </p:cNvSpPr>
          <p:nvPr/>
        </p:nvSpPr>
        <p:spPr bwMode="auto">
          <a:xfrm>
            <a:off x="1239838" y="2173288"/>
            <a:ext cx="623887" cy="1038225"/>
          </a:xfrm>
          <a:custGeom>
            <a:avLst/>
            <a:gdLst>
              <a:gd name="T0" fmla="*/ 393 w 393"/>
              <a:gd name="T1" fmla="*/ 531 h 654"/>
              <a:gd name="T2" fmla="*/ 334 w 393"/>
              <a:gd name="T3" fmla="*/ 606 h 654"/>
              <a:gd name="T4" fmla="*/ 311 w 393"/>
              <a:gd name="T5" fmla="*/ 621 h 654"/>
              <a:gd name="T6" fmla="*/ 266 w 393"/>
              <a:gd name="T7" fmla="*/ 636 h 654"/>
              <a:gd name="T8" fmla="*/ 87 w 393"/>
              <a:gd name="T9" fmla="*/ 591 h 654"/>
              <a:gd name="T10" fmla="*/ 109 w 393"/>
              <a:gd name="T11" fmla="*/ 314 h 654"/>
              <a:gd name="T12" fmla="*/ 147 w 393"/>
              <a:gd name="T13" fmla="*/ 247 h 654"/>
              <a:gd name="T14" fmla="*/ 169 w 393"/>
              <a:gd name="T15" fmla="*/ 179 h 654"/>
              <a:gd name="T16" fmla="*/ 177 w 393"/>
              <a:gd name="T17"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654">
                <a:moveTo>
                  <a:pt x="393" y="531"/>
                </a:moveTo>
                <a:cubicBezTo>
                  <a:pt x="373" y="592"/>
                  <a:pt x="391" y="568"/>
                  <a:pt x="334" y="606"/>
                </a:cubicBezTo>
                <a:cubicBezTo>
                  <a:pt x="326" y="611"/>
                  <a:pt x="320" y="618"/>
                  <a:pt x="311" y="621"/>
                </a:cubicBezTo>
                <a:cubicBezTo>
                  <a:pt x="296" y="626"/>
                  <a:pt x="266" y="636"/>
                  <a:pt x="266" y="636"/>
                </a:cubicBezTo>
                <a:cubicBezTo>
                  <a:pt x="0" y="622"/>
                  <a:pt x="179" y="654"/>
                  <a:pt x="87" y="591"/>
                </a:cubicBezTo>
                <a:cubicBezTo>
                  <a:pt x="92" y="498"/>
                  <a:pt x="99" y="407"/>
                  <a:pt x="109" y="314"/>
                </a:cubicBezTo>
                <a:cubicBezTo>
                  <a:pt x="112" y="288"/>
                  <a:pt x="147" y="247"/>
                  <a:pt x="147" y="247"/>
                </a:cubicBezTo>
                <a:cubicBezTo>
                  <a:pt x="154" y="224"/>
                  <a:pt x="162" y="202"/>
                  <a:pt x="169" y="179"/>
                </a:cubicBezTo>
                <a:cubicBezTo>
                  <a:pt x="172" y="119"/>
                  <a:pt x="177" y="0"/>
                  <a:pt x="177"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36" name="Line 32"/>
          <p:cNvSpPr>
            <a:spLocks noChangeShapeType="1"/>
          </p:cNvSpPr>
          <p:nvPr/>
        </p:nvSpPr>
        <p:spPr bwMode="auto">
          <a:xfrm flipH="1" flipV="1">
            <a:off x="2045141" y="3090069"/>
            <a:ext cx="73025" cy="14446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37" name="Freeform 33"/>
          <p:cNvSpPr>
            <a:spLocks/>
          </p:cNvSpPr>
          <p:nvPr/>
        </p:nvSpPr>
        <p:spPr bwMode="auto">
          <a:xfrm>
            <a:off x="2101850" y="3241675"/>
            <a:ext cx="617538" cy="1763713"/>
          </a:xfrm>
          <a:custGeom>
            <a:avLst/>
            <a:gdLst>
              <a:gd name="T0" fmla="*/ 389 w 389"/>
              <a:gd name="T1" fmla="*/ 913 h 1111"/>
              <a:gd name="T2" fmla="*/ 374 w 389"/>
              <a:gd name="T3" fmla="*/ 935 h 1111"/>
              <a:gd name="T4" fmla="*/ 352 w 389"/>
              <a:gd name="T5" fmla="*/ 950 h 1111"/>
              <a:gd name="T6" fmla="*/ 322 w 389"/>
              <a:gd name="T7" fmla="*/ 988 h 1111"/>
              <a:gd name="T8" fmla="*/ 269 w 389"/>
              <a:gd name="T9" fmla="*/ 1040 h 1111"/>
              <a:gd name="T10" fmla="*/ 195 w 389"/>
              <a:gd name="T11" fmla="*/ 1107 h 1111"/>
              <a:gd name="T12" fmla="*/ 120 w 389"/>
              <a:gd name="T13" fmla="*/ 1100 h 1111"/>
              <a:gd name="T14" fmla="*/ 60 w 389"/>
              <a:gd name="T15" fmla="*/ 980 h 1111"/>
              <a:gd name="T16" fmla="*/ 52 w 389"/>
              <a:gd name="T17" fmla="*/ 412 h 1111"/>
              <a:gd name="T18" fmla="*/ 22 w 389"/>
              <a:gd name="T19" fmla="*/ 337 h 1111"/>
              <a:gd name="T20" fmla="*/ 0 w 389"/>
              <a:gd name="T21" fmla="*/ 269 h 1111"/>
              <a:gd name="T22" fmla="*/ 8 w 389"/>
              <a:gd name="T23"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1111">
                <a:moveTo>
                  <a:pt x="389" y="913"/>
                </a:moveTo>
                <a:cubicBezTo>
                  <a:pt x="384" y="920"/>
                  <a:pt x="380" y="929"/>
                  <a:pt x="374" y="935"/>
                </a:cubicBezTo>
                <a:cubicBezTo>
                  <a:pt x="368" y="941"/>
                  <a:pt x="357" y="943"/>
                  <a:pt x="352" y="950"/>
                </a:cubicBezTo>
                <a:cubicBezTo>
                  <a:pt x="311" y="1002"/>
                  <a:pt x="384" y="946"/>
                  <a:pt x="322" y="988"/>
                </a:cubicBezTo>
                <a:cubicBezTo>
                  <a:pt x="287" y="1039"/>
                  <a:pt x="309" y="1026"/>
                  <a:pt x="269" y="1040"/>
                </a:cubicBezTo>
                <a:cubicBezTo>
                  <a:pt x="252" y="1064"/>
                  <a:pt x="222" y="1098"/>
                  <a:pt x="195" y="1107"/>
                </a:cubicBezTo>
                <a:cubicBezTo>
                  <a:pt x="170" y="1105"/>
                  <a:pt x="143" y="1111"/>
                  <a:pt x="120" y="1100"/>
                </a:cubicBezTo>
                <a:cubicBezTo>
                  <a:pt x="92" y="1086"/>
                  <a:pt x="67" y="1010"/>
                  <a:pt x="60" y="980"/>
                </a:cubicBezTo>
                <a:cubicBezTo>
                  <a:pt x="57" y="791"/>
                  <a:pt x="57" y="601"/>
                  <a:pt x="52" y="412"/>
                </a:cubicBezTo>
                <a:cubicBezTo>
                  <a:pt x="51" y="383"/>
                  <a:pt x="31" y="364"/>
                  <a:pt x="22" y="337"/>
                </a:cubicBezTo>
                <a:cubicBezTo>
                  <a:pt x="15" y="314"/>
                  <a:pt x="0" y="269"/>
                  <a:pt x="0" y="269"/>
                </a:cubicBezTo>
                <a:cubicBezTo>
                  <a:pt x="3" y="179"/>
                  <a:pt x="8" y="0"/>
                  <a:pt x="8"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38" name="Freeform 34"/>
          <p:cNvSpPr>
            <a:spLocks/>
          </p:cNvSpPr>
          <p:nvPr/>
        </p:nvSpPr>
        <p:spPr bwMode="auto">
          <a:xfrm>
            <a:off x="2862263" y="4002088"/>
            <a:ext cx="525462" cy="1039812"/>
          </a:xfrm>
          <a:custGeom>
            <a:avLst/>
            <a:gdLst>
              <a:gd name="T0" fmla="*/ 0 w 331"/>
              <a:gd name="T1" fmla="*/ 434 h 655"/>
              <a:gd name="T2" fmla="*/ 7 w 331"/>
              <a:gd name="T3" fmla="*/ 576 h 655"/>
              <a:gd name="T4" fmla="*/ 134 w 331"/>
              <a:gd name="T5" fmla="*/ 636 h 655"/>
              <a:gd name="T6" fmla="*/ 284 w 331"/>
              <a:gd name="T7" fmla="*/ 583 h 655"/>
              <a:gd name="T8" fmla="*/ 292 w 331"/>
              <a:gd name="T9" fmla="*/ 389 h 655"/>
              <a:gd name="T10" fmla="*/ 329 w 331"/>
              <a:gd name="T11" fmla="*/ 277 h 655"/>
              <a:gd name="T12" fmla="*/ 329 w 331"/>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331" h="655">
                <a:moveTo>
                  <a:pt x="0" y="434"/>
                </a:moveTo>
                <a:cubicBezTo>
                  <a:pt x="2" y="481"/>
                  <a:pt x="1" y="529"/>
                  <a:pt x="7" y="576"/>
                </a:cubicBezTo>
                <a:cubicBezTo>
                  <a:pt x="11" y="606"/>
                  <a:pt x="102" y="624"/>
                  <a:pt x="134" y="636"/>
                </a:cubicBezTo>
                <a:cubicBezTo>
                  <a:pt x="212" y="631"/>
                  <a:pt x="262" y="655"/>
                  <a:pt x="284" y="583"/>
                </a:cubicBezTo>
                <a:cubicBezTo>
                  <a:pt x="287" y="518"/>
                  <a:pt x="288" y="454"/>
                  <a:pt x="292" y="389"/>
                </a:cubicBezTo>
                <a:cubicBezTo>
                  <a:pt x="295" y="351"/>
                  <a:pt x="328" y="314"/>
                  <a:pt x="329" y="277"/>
                </a:cubicBezTo>
                <a:cubicBezTo>
                  <a:pt x="331" y="185"/>
                  <a:pt x="329" y="92"/>
                  <a:pt x="329"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0" name="Line 36"/>
          <p:cNvSpPr>
            <a:spLocks noChangeShapeType="1"/>
          </p:cNvSpPr>
          <p:nvPr/>
        </p:nvSpPr>
        <p:spPr bwMode="auto">
          <a:xfrm flipV="1">
            <a:off x="3387725" y="3844925"/>
            <a:ext cx="0" cy="144463"/>
          </a:xfrm>
          <a:prstGeom prst="line">
            <a:avLst/>
          </a:prstGeom>
          <a:noFill/>
          <a:ln w="12700"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2" name="Freeform 38"/>
          <p:cNvSpPr>
            <a:spLocks/>
          </p:cNvSpPr>
          <p:nvPr/>
        </p:nvSpPr>
        <p:spPr bwMode="auto">
          <a:xfrm>
            <a:off x="3470275" y="2411413"/>
            <a:ext cx="698500" cy="1804987"/>
          </a:xfrm>
          <a:custGeom>
            <a:avLst/>
            <a:gdLst>
              <a:gd name="T0" fmla="*/ 36 w 440"/>
              <a:gd name="T1" fmla="*/ 912 h 1137"/>
              <a:gd name="T2" fmla="*/ 96 w 440"/>
              <a:gd name="T3" fmla="*/ 1137 h 1137"/>
              <a:gd name="T4" fmla="*/ 193 w 440"/>
              <a:gd name="T5" fmla="*/ 1129 h 1137"/>
              <a:gd name="T6" fmla="*/ 268 w 440"/>
              <a:gd name="T7" fmla="*/ 1024 h 1137"/>
              <a:gd name="T8" fmla="*/ 327 w 440"/>
              <a:gd name="T9" fmla="*/ 792 h 1137"/>
              <a:gd name="T10" fmla="*/ 350 w 440"/>
              <a:gd name="T11" fmla="*/ 501 h 1137"/>
              <a:gd name="T12" fmla="*/ 365 w 440"/>
              <a:gd name="T13" fmla="*/ 314 h 1137"/>
              <a:gd name="T14" fmla="*/ 402 w 440"/>
              <a:gd name="T15" fmla="*/ 202 h 1137"/>
              <a:gd name="T16" fmla="*/ 410 w 440"/>
              <a:gd name="T17" fmla="*/ 112 h 1137"/>
              <a:gd name="T18" fmla="*/ 440 w 440"/>
              <a:gd name="T19"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0" h="1137">
                <a:moveTo>
                  <a:pt x="36" y="912"/>
                </a:moveTo>
                <a:cubicBezTo>
                  <a:pt x="40" y="1013"/>
                  <a:pt x="0" y="1104"/>
                  <a:pt x="96" y="1137"/>
                </a:cubicBezTo>
                <a:cubicBezTo>
                  <a:pt x="128" y="1134"/>
                  <a:pt x="161" y="1135"/>
                  <a:pt x="193" y="1129"/>
                </a:cubicBezTo>
                <a:cubicBezTo>
                  <a:pt x="233" y="1121"/>
                  <a:pt x="249" y="1054"/>
                  <a:pt x="268" y="1024"/>
                </a:cubicBezTo>
                <a:cubicBezTo>
                  <a:pt x="293" y="948"/>
                  <a:pt x="304" y="869"/>
                  <a:pt x="327" y="792"/>
                </a:cubicBezTo>
                <a:cubicBezTo>
                  <a:pt x="336" y="696"/>
                  <a:pt x="325" y="594"/>
                  <a:pt x="350" y="501"/>
                </a:cubicBezTo>
                <a:cubicBezTo>
                  <a:pt x="355" y="404"/>
                  <a:pt x="351" y="389"/>
                  <a:pt x="365" y="314"/>
                </a:cubicBezTo>
                <a:cubicBezTo>
                  <a:pt x="372" y="274"/>
                  <a:pt x="394" y="243"/>
                  <a:pt x="402" y="202"/>
                </a:cubicBezTo>
                <a:cubicBezTo>
                  <a:pt x="405" y="172"/>
                  <a:pt x="406" y="142"/>
                  <a:pt x="410" y="112"/>
                </a:cubicBezTo>
                <a:cubicBezTo>
                  <a:pt x="415" y="75"/>
                  <a:pt x="440" y="38"/>
                  <a:pt x="440"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3" name="Line 39"/>
          <p:cNvSpPr>
            <a:spLocks noChangeShapeType="1"/>
          </p:cNvSpPr>
          <p:nvPr/>
        </p:nvSpPr>
        <p:spPr bwMode="auto">
          <a:xfrm flipV="1">
            <a:off x="4140200" y="2276475"/>
            <a:ext cx="71438" cy="215900"/>
          </a:xfrm>
          <a:prstGeom prst="line">
            <a:avLst/>
          </a:prstGeom>
          <a:noFill/>
          <a:ln w="12700"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4" name="Freeform 40"/>
          <p:cNvSpPr>
            <a:spLocks/>
          </p:cNvSpPr>
          <p:nvPr/>
        </p:nvSpPr>
        <p:spPr bwMode="auto">
          <a:xfrm>
            <a:off x="3446463" y="2446338"/>
            <a:ext cx="866775" cy="3108325"/>
          </a:xfrm>
          <a:custGeom>
            <a:avLst/>
            <a:gdLst>
              <a:gd name="T0" fmla="*/ 215 w 546"/>
              <a:gd name="T1" fmla="*/ 1878 h 1958"/>
              <a:gd name="T2" fmla="*/ 88 w 546"/>
              <a:gd name="T3" fmla="*/ 1952 h 1958"/>
              <a:gd name="T4" fmla="*/ 13 w 546"/>
              <a:gd name="T5" fmla="*/ 1945 h 1958"/>
              <a:gd name="T6" fmla="*/ 6 w 546"/>
              <a:gd name="T7" fmla="*/ 1900 h 1958"/>
              <a:gd name="T8" fmla="*/ 81 w 546"/>
              <a:gd name="T9" fmla="*/ 1661 h 1958"/>
              <a:gd name="T10" fmla="*/ 111 w 546"/>
              <a:gd name="T11" fmla="*/ 1593 h 1958"/>
              <a:gd name="T12" fmla="*/ 163 w 546"/>
              <a:gd name="T13" fmla="*/ 1504 h 1958"/>
              <a:gd name="T14" fmla="*/ 178 w 546"/>
              <a:gd name="T15" fmla="*/ 1481 h 1958"/>
              <a:gd name="T16" fmla="*/ 193 w 546"/>
              <a:gd name="T17" fmla="*/ 1459 h 1958"/>
              <a:gd name="T18" fmla="*/ 230 w 546"/>
              <a:gd name="T19" fmla="*/ 1279 h 1958"/>
              <a:gd name="T20" fmla="*/ 283 w 546"/>
              <a:gd name="T21" fmla="*/ 1189 h 1958"/>
              <a:gd name="T22" fmla="*/ 298 w 546"/>
              <a:gd name="T23" fmla="*/ 1167 h 1958"/>
              <a:gd name="T24" fmla="*/ 350 w 546"/>
              <a:gd name="T25" fmla="*/ 1047 h 1958"/>
              <a:gd name="T26" fmla="*/ 380 w 546"/>
              <a:gd name="T27" fmla="*/ 1002 h 1958"/>
              <a:gd name="T28" fmla="*/ 410 w 546"/>
              <a:gd name="T29" fmla="*/ 853 h 1958"/>
              <a:gd name="T30" fmla="*/ 462 w 546"/>
              <a:gd name="T31" fmla="*/ 621 h 1958"/>
              <a:gd name="T32" fmla="*/ 485 w 546"/>
              <a:gd name="T33" fmla="*/ 554 h 1958"/>
              <a:gd name="T34" fmla="*/ 544 w 546"/>
              <a:gd name="T35" fmla="*/ 441 h 1958"/>
              <a:gd name="T36" fmla="*/ 544 w 546"/>
              <a:gd name="T37" fmla="*/ 0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 h="1958">
                <a:moveTo>
                  <a:pt x="215" y="1878"/>
                </a:moveTo>
                <a:cubicBezTo>
                  <a:pt x="194" y="1909"/>
                  <a:pt x="126" y="1941"/>
                  <a:pt x="88" y="1952"/>
                </a:cubicBezTo>
                <a:cubicBezTo>
                  <a:pt x="63" y="1950"/>
                  <a:pt x="34" y="1958"/>
                  <a:pt x="13" y="1945"/>
                </a:cubicBezTo>
                <a:cubicBezTo>
                  <a:pt x="0" y="1937"/>
                  <a:pt x="6" y="1915"/>
                  <a:pt x="6" y="1900"/>
                </a:cubicBezTo>
                <a:cubicBezTo>
                  <a:pt x="6" y="1796"/>
                  <a:pt x="9" y="1730"/>
                  <a:pt x="81" y="1661"/>
                </a:cubicBezTo>
                <a:cubicBezTo>
                  <a:pt x="89" y="1635"/>
                  <a:pt x="96" y="1616"/>
                  <a:pt x="111" y="1593"/>
                </a:cubicBezTo>
                <a:cubicBezTo>
                  <a:pt x="122" y="1559"/>
                  <a:pt x="144" y="1533"/>
                  <a:pt x="163" y="1504"/>
                </a:cubicBezTo>
                <a:cubicBezTo>
                  <a:pt x="168" y="1496"/>
                  <a:pt x="173" y="1489"/>
                  <a:pt x="178" y="1481"/>
                </a:cubicBezTo>
                <a:cubicBezTo>
                  <a:pt x="183" y="1474"/>
                  <a:pt x="193" y="1459"/>
                  <a:pt x="193" y="1459"/>
                </a:cubicBezTo>
                <a:cubicBezTo>
                  <a:pt x="211" y="1400"/>
                  <a:pt x="203" y="1335"/>
                  <a:pt x="230" y="1279"/>
                </a:cubicBezTo>
                <a:cubicBezTo>
                  <a:pt x="245" y="1248"/>
                  <a:pt x="264" y="1218"/>
                  <a:pt x="283" y="1189"/>
                </a:cubicBezTo>
                <a:cubicBezTo>
                  <a:pt x="288" y="1182"/>
                  <a:pt x="298" y="1167"/>
                  <a:pt x="298" y="1167"/>
                </a:cubicBezTo>
                <a:cubicBezTo>
                  <a:pt x="307" y="1127"/>
                  <a:pt x="330" y="1083"/>
                  <a:pt x="350" y="1047"/>
                </a:cubicBezTo>
                <a:cubicBezTo>
                  <a:pt x="359" y="1031"/>
                  <a:pt x="380" y="1002"/>
                  <a:pt x="380" y="1002"/>
                </a:cubicBezTo>
                <a:cubicBezTo>
                  <a:pt x="388" y="951"/>
                  <a:pt x="392" y="902"/>
                  <a:pt x="410" y="853"/>
                </a:cubicBezTo>
                <a:cubicBezTo>
                  <a:pt x="418" y="712"/>
                  <a:pt x="415" y="725"/>
                  <a:pt x="462" y="621"/>
                </a:cubicBezTo>
                <a:cubicBezTo>
                  <a:pt x="472" y="599"/>
                  <a:pt x="473" y="575"/>
                  <a:pt x="485" y="554"/>
                </a:cubicBezTo>
                <a:cubicBezTo>
                  <a:pt x="503" y="522"/>
                  <a:pt x="543" y="482"/>
                  <a:pt x="544" y="441"/>
                </a:cubicBezTo>
                <a:cubicBezTo>
                  <a:pt x="546" y="294"/>
                  <a:pt x="544" y="147"/>
                  <a:pt x="544"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5" name="Line 41"/>
          <p:cNvSpPr>
            <a:spLocks noChangeShapeType="1"/>
          </p:cNvSpPr>
          <p:nvPr/>
        </p:nvSpPr>
        <p:spPr bwMode="auto">
          <a:xfrm flipV="1">
            <a:off x="4313238" y="2339975"/>
            <a:ext cx="0" cy="142875"/>
          </a:xfrm>
          <a:prstGeom prst="line">
            <a:avLst/>
          </a:prstGeom>
          <a:noFill/>
          <a:ln w="12700"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6" name="Freeform 42"/>
          <p:cNvSpPr>
            <a:spLocks/>
          </p:cNvSpPr>
          <p:nvPr/>
        </p:nvSpPr>
        <p:spPr bwMode="auto">
          <a:xfrm>
            <a:off x="3943350" y="4773613"/>
            <a:ext cx="379413" cy="873125"/>
          </a:xfrm>
          <a:custGeom>
            <a:avLst/>
            <a:gdLst>
              <a:gd name="T0" fmla="*/ 0 w 239"/>
              <a:gd name="T1" fmla="*/ 427 h 550"/>
              <a:gd name="T2" fmla="*/ 22 w 239"/>
              <a:gd name="T3" fmla="*/ 524 h 550"/>
              <a:gd name="T4" fmla="*/ 44 w 239"/>
              <a:gd name="T5" fmla="*/ 539 h 550"/>
              <a:gd name="T6" fmla="*/ 179 w 239"/>
              <a:gd name="T7" fmla="*/ 516 h 550"/>
              <a:gd name="T8" fmla="*/ 216 w 239"/>
              <a:gd name="T9" fmla="*/ 449 h 550"/>
              <a:gd name="T10" fmla="*/ 239 w 239"/>
              <a:gd name="T11" fmla="*/ 0 h 550"/>
            </a:gdLst>
            <a:ahLst/>
            <a:cxnLst>
              <a:cxn ang="0">
                <a:pos x="T0" y="T1"/>
              </a:cxn>
              <a:cxn ang="0">
                <a:pos x="T2" y="T3"/>
              </a:cxn>
              <a:cxn ang="0">
                <a:pos x="T4" y="T5"/>
              </a:cxn>
              <a:cxn ang="0">
                <a:pos x="T6" y="T7"/>
              </a:cxn>
              <a:cxn ang="0">
                <a:pos x="T8" y="T9"/>
              </a:cxn>
              <a:cxn ang="0">
                <a:pos x="T10" y="T11"/>
              </a:cxn>
            </a:cxnLst>
            <a:rect l="0" t="0" r="r" b="b"/>
            <a:pathLst>
              <a:path w="239" h="550">
                <a:moveTo>
                  <a:pt x="0" y="427"/>
                </a:moveTo>
                <a:cubicBezTo>
                  <a:pt x="10" y="459"/>
                  <a:pt x="9" y="494"/>
                  <a:pt x="22" y="524"/>
                </a:cubicBezTo>
                <a:cubicBezTo>
                  <a:pt x="26" y="532"/>
                  <a:pt x="37" y="534"/>
                  <a:pt x="44" y="539"/>
                </a:cubicBezTo>
                <a:cubicBezTo>
                  <a:pt x="58" y="538"/>
                  <a:pt x="151" y="550"/>
                  <a:pt x="179" y="516"/>
                </a:cubicBezTo>
                <a:cubicBezTo>
                  <a:pt x="195" y="496"/>
                  <a:pt x="216" y="449"/>
                  <a:pt x="216" y="449"/>
                </a:cubicBezTo>
                <a:cubicBezTo>
                  <a:pt x="225" y="240"/>
                  <a:pt x="239" y="225"/>
                  <a:pt x="239"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7" name="Line 43"/>
          <p:cNvSpPr>
            <a:spLocks noChangeShapeType="1"/>
          </p:cNvSpPr>
          <p:nvPr/>
        </p:nvSpPr>
        <p:spPr bwMode="auto">
          <a:xfrm flipV="1">
            <a:off x="4322763" y="4588933"/>
            <a:ext cx="0" cy="215900"/>
          </a:xfrm>
          <a:prstGeom prst="line">
            <a:avLst/>
          </a:prstGeom>
          <a:noFill/>
          <a:ln w="12700"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8" name="Freeform 44"/>
          <p:cNvSpPr>
            <a:spLocks/>
          </p:cNvSpPr>
          <p:nvPr/>
        </p:nvSpPr>
        <p:spPr bwMode="auto">
          <a:xfrm>
            <a:off x="4500563" y="4714875"/>
            <a:ext cx="368300" cy="925513"/>
          </a:xfrm>
          <a:custGeom>
            <a:avLst/>
            <a:gdLst>
              <a:gd name="T0" fmla="*/ 232 w 232"/>
              <a:gd name="T1" fmla="*/ 471 h 583"/>
              <a:gd name="T2" fmla="*/ 150 w 232"/>
              <a:gd name="T3" fmla="*/ 583 h 583"/>
              <a:gd name="T4" fmla="*/ 90 w 232"/>
              <a:gd name="T5" fmla="*/ 531 h 583"/>
              <a:gd name="T6" fmla="*/ 67 w 232"/>
              <a:gd name="T7" fmla="*/ 404 h 583"/>
              <a:gd name="T8" fmla="*/ 60 w 232"/>
              <a:gd name="T9" fmla="*/ 254 h 583"/>
              <a:gd name="T10" fmla="*/ 52 w 232"/>
              <a:gd name="T11" fmla="*/ 232 h 583"/>
              <a:gd name="T12" fmla="*/ 45 w 232"/>
              <a:gd name="T13" fmla="*/ 194 h 583"/>
              <a:gd name="T14" fmla="*/ 30 w 232"/>
              <a:gd name="T15" fmla="*/ 149 h 583"/>
              <a:gd name="T16" fmla="*/ 23 w 232"/>
              <a:gd name="T17" fmla="*/ 75 h 583"/>
              <a:gd name="T18" fmla="*/ 0 w 232"/>
              <a:gd name="T19"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583">
                <a:moveTo>
                  <a:pt x="232" y="471"/>
                </a:moveTo>
                <a:cubicBezTo>
                  <a:pt x="223" y="529"/>
                  <a:pt x="206" y="565"/>
                  <a:pt x="150" y="583"/>
                </a:cubicBezTo>
                <a:cubicBezTo>
                  <a:pt x="92" y="572"/>
                  <a:pt x="120" y="574"/>
                  <a:pt x="90" y="531"/>
                </a:cubicBezTo>
                <a:cubicBezTo>
                  <a:pt x="85" y="484"/>
                  <a:pt x="83" y="447"/>
                  <a:pt x="67" y="404"/>
                </a:cubicBezTo>
                <a:cubicBezTo>
                  <a:pt x="65" y="354"/>
                  <a:pt x="64" y="304"/>
                  <a:pt x="60" y="254"/>
                </a:cubicBezTo>
                <a:cubicBezTo>
                  <a:pt x="59" y="246"/>
                  <a:pt x="54" y="240"/>
                  <a:pt x="52" y="232"/>
                </a:cubicBezTo>
                <a:cubicBezTo>
                  <a:pt x="49" y="220"/>
                  <a:pt x="48" y="206"/>
                  <a:pt x="45" y="194"/>
                </a:cubicBezTo>
                <a:cubicBezTo>
                  <a:pt x="41" y="179"/>
                  <a:pt x="30" y="149"/>
                  <a:pt x="30" y="149"/>
                </a:cubicBezTo>
                <a:cubicBezTo>
                  <a:pt x="28" y="124"/>
                  <a:pt x="28" y="99"/>
                  <a:pt x="23" y="75"/>
                </a:cubicBezTo>
                <a:cubicBezTo>
                  <a:pt x="19" y="51"/>
                  <a:pt x="0" y="25"/>
                  <a:pt x="0"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49" name="Line 45"/>
          <p:cNvSpPr>
            <a:spLocks noChangeShapeType="1"/>
          </p:cNvSpPr>
          <p:nvPr/>
        </p:nvSpPr>
        <p:spPr bwMode="auto">
          <a:xfrm flipV="1">
            <a:off x="4500563" y="4652963"/>
            <a:ext cx="0" cy="71437"/>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0" name="Freeform 46"/>
          <p:cNvSpPr>
            <a:spLocks/>
          </p:cNvSpPr>
          <p:nvPr/>
        </p:nvSpPr>
        <p:spPr bwMode="auto">
          <a:xfrm>
            <a:off x="5010150" y="3989388"/>
            <a:ext cx="457200" cy="1722437"/>
          </a:xfrm>
          <a:custGeom>
            <a:avLst/>
            <a:gdLst>
              <a:gd name="T0" fmla="*/ 31 w 288"/>
              <a:gd name="T1" fmla="*/ 921 h 1085"/>
              <a:gd name="T2" fmla="*/ 53 w 288"/>
              <a:gd name="T3" fmla="*/ 1063 h 1085"/>
              <a:gd name="T4" fmla="*/ 143 w 288"/>
              <a:gd name="T5" fmla="*/ 1078 h 1085"/>
              <a:gd name="T6" fmla="*/ 263 w 288"/>
              <a:gd name="T7" fmla="*/ 1003 h 1085"/>
              <a:gd name="T8" fmla="*/ 233 w 288"/>
              <a:gd name="T9" fmla="*/ 823 h 1085"/>
              <a:gd name="T10" fmla="*/ 165 w 288"/>
              <a:gd name="T11" fmla="*/ 584 h 1085"/>
              <a:gd name="T12" fmla="*/ 120 w 288"/>
              <a:gd name="T13" fmla="*/ 442 h 1085"/>
              <a:gd name="T14" fmla="*/ 106 w 288"/>
              <a:gd name="T15" fmla="*/ 397 h 1085"/>
              <a:gd name="T16" fmla="*/ 98 w 288"/>
              <a:gd name="T17" fmla="*/ 374 h 1085"/>
              <a:gd name="T18" fmla="*/ 91 w 288"/>
              <a:gd name="T19" fmla="*/ 352 h 1085"/>
              <a:gd name="T20" fmla="*/ 8 w 288"/>
              <a:gd name="T21" fmla="*/ 75 h 1085"/>
              <a:gd name="T22" fmla="*/ 8 w 288"/>
              <a:gd name="T23"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085">
                <a:moveTo>
                  <a:pt x="31" y="921"/>
                </a:moveTo>
                <a:cubicBezTo>
                  <a:pt x="32" y="937"/>
                  <a:pt x="31" y="1041"/>
                  <a:pt x="53" y="1063"/>
                </a:cubicBezTo>
                <a:cubicBezTo>
                  <a:pt x="75" y="1085"/>
                  <a:pt x="113" y="1074"/>
                  <a:pt x="143" y="1078"/>
                </a:cubicBezTo>
                <a:cubicBezTo>
                  <a:pt x="214" y="1068"/>
                  <a:pt x="225" y="1058"/>
                  <a:pt x="263" y="1003"/>
                </a:cubicBezTo>
                <a:cubicBezTo>
                  <a:pt x="281" y="943"/>
                  <a:pt x="288" y="860"/>
                  <a:pt x="233" y="823"/>
                </a:cubicBezTo>
                <a:cubicBezTo>
                  <a:pt x="184" y="751"/>
                  <a:pt x="214" y="657"/>
                  <a:pt x="165" y="584"/>
                </a:cubicBezTo>
                <a:cubicBezTo>
                  <a:pt x="150" y="536"/>
                  <a:pt x="136" y="489"/>
                  <a:pt x="120" y="442"/>
                </a:cubicBezTo>
                <a:cubicBezTo>
                  <a:pt x="115" y="427"/>
                  <a:pt x="111" y="412"/>
                  <a:pt x="106" y="397"/>
                </a:cubicBezTo>
                <a:cubicBezTo>
                  <a:pt x="104" y="389"/>
                  <a:pt x="101" y="382"/>
                  <a:pt x="98" y="374"/>
                </a:cubicBezTo>
                <a:cubicBezTo>
                  <a:pt x="96" y="367"/>
                  <a:pt x="91" y="352"/>
                  <a:pt x="91" y="352"/>
                </a:cubicBezTo>
                <a:cubicBezTo>
                  <a:pt x="76" y="257"/>
                  <a:pt x="39" y="165"/>
                  <a:pt x="8" y="75"/>
                </a:cubicBezTo>
                <a:cubicBezTo>
                  <a:pt x="0" y="51"/>
                  <a:pt x="8" y="25"/>
                  <a:pt x="8"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1" name="Line 47"/>
          <p:cNvSpPr>
            <a:spLocks noChangeShapeType="1"/>
          </p:cNvSpPr>
          <p:nvPr/>
        </p:nvSpPr>
        <p:spPr bwMode="auto">
          <a:xfrm flipV="1">
            <a:off x="5024261" y="3857625"/>
            <a:ext cx="0" cy="144463"/>
          </a:xfrm>
          <a:prstGeom prst="line">
            <a:avLst/>
          </a:prstGeom>
          <a:noFill/>
          <a:ln w="12700"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2" name="Freeform 48"/>
          <p:cNvSpPr>
            <a:spLocks/>
          </p:cNvSpPr>
          <p:nvPr/>
        </p:nvSpPr>
        <p:spPr bwMode="auto">
          <a:xfrm>
            <a:off x="5200650" y="3121025"/>
            <a:ext cx="458788" cy="839788"/>
          </a:xfrm>
          <a:custGeom>
            <a:avLst/>
            <a:gdLst>
              <a:gd name="T0" fmla="*/ 0 w 289"/>
              <a:gd name="T1" fmla="*/ 450 h 529"/>
              <a:gd name="T2" fmla="*/ 53 w 289"/>
              <a:gd name="T3" fmla="*/ 525 h 529"/>
              <a:gd name="T4" fmla="*/ 128 w 289"/>
              <a:gd name="T5" fmla="*/ 518 h 529"/>
              <a:gd name="T6" fmla="*/ 158 w 289"/>
              <a:gd name="T7" fmla="*/ 473 h 529"/>
              <a:gd name="T8" fmla="*/ 173 w 289"/>
              <a:gd name="T9" fmla="*/ 450 h 529"/>
              <a:gd name="T10" fmla="*/ 210 w 289"/>
              <a:gd name="T11" fmla="*/ 360 h 529"/>
              <a:gd name="T12" fmla="*/ 255 w 289"/>
              <a:gd name="T13" fmla="*/ 203 h 529"/>
              <a:gd name="T14" fmla="*/ 270 w 289"/>
              <a:gd name="T15" fmla="*/ 61 h 529"/>
              <a:gd name="T16" fmla="*/ 277 w 289"/>
              <a:gd name="T17" fmla="*/ 39 h 529"/>
              <a:gd name="T18" fmla="*/ 285 w 289"/>
              <a:gd name="T19" fmla="*/ 9 h 529"/>
              <a:gd name="T20" fmla="*/ 262 w 289"/>
              <a:gd name="T21" fmla="*/ 5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29">
                <a:moveTo>
                  <a:pt x="0" y="450"/>
                </a:moveTo>
                <a:cubicBezTo>
                  <a:pt x="8" y="505"/>
                  <a:pt x="4" y="510"/>
                  <a:pt x="53" y="525"/>
                </a:cubicBezTo>
                <a:cubicBezTo>
                  <a:pt x="78" y="523"/>
                  <a:pt x="105" y="529"/>
                  <a:pt x="128" y="518"/>
                </a:cubicBezTo>
                <a:cubicBezTo>
                  <a:pt x="144" y="510"/>
                  <a:pt x="148" y="488"/>
                  <a:pt x="158" y="473"/>
                </a:cubicBezTo>
                <a:cubicBezTo>
                  <a:pt x="163" y="465"/>
                  <a:pt x="173" y="450"/>
                  <a:pt x="173" y="450"/>
                </a:cubicBezTo>
                <a:cubicBezTo>
                  <a:pt x="184" y="415"/>
                  <a:pt x="190" y="390"/>
                  <a:pt x="210" y="360"/>
                </a:cubicBezTo>
                <a:cubicBezTo>
                  <a:pt x="227" y="308"/>
                  <a:pt x="241" y="256"/>
                  <a:pt x="255" y="203"/>
                </a:cubicBezTo>
                <a:cubicBezTo>
                  <a:pt x="260" y="156"/>
                  <a:pt x="265" y="108"/>
                  <a:pt x="270" y="61"/>
                </a:cubicBezTo>
                <a:cubicBezTo>
                  <a:pt x="271" y="53"/>
                  <a:pt x="275" y="46"/>
                  <a:pt x="277" y="39"/>
                </a:cubicBezTo>
                <a:cubicBezTo>
                  <a:pt x="280" y="29"/>
                  <a:pt x="289" y="0"/>
                  <a:pt x="285" y="9"/>
                </a:cubicBezTo>
                <a:cubicBezTo>
                  <a:pt x="263" y="57"/>
                  <a:pt x="287" y="54"/>
                  <a:pt x="262" y="54"/>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3" name="Line 49"/>
          <p:cNvSpPr>
            <a:spLocks noChangeShapeType="1"/>
          </p:cNvSpPr>
          <p:nvPr/>
        </p:nvSpPr>
        <p:spPr bwMode="auto">
          <a:xfrm flipV="1">
            <a:off x="5651500" y="3068638"/>
            <a:ext cx="0" cy="73025"/>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4" name="Freeform 50"/>
          <p:cNvSpPr>
            <a:spLocks/>
          </p:cNvSpPr>
          <p:nvPr/>
        </p:nvSpPr>
        <p:spPr bwMode="auto">
          <a:xfrm>
            <a:off x="5878513" y="2351088"/>
            <a:ext cx="557212" cy="1035050"/>
          </a:xfrm>
          <a:custGeom>
            <a:avLst/>
            <a:gdLst>
              <a:gd name="T0" fmla="*/ 0 w 351"/>
              <a:gd name="T1" fmla="*/ 464 h 652"/>
              <a:gd name="T2" fmla="*/ 15 w 351"/>
              <a:gd name="T3" fmla="*/ 516 h 652"/>
              <a:gd name="T4" fmla="*/ 45 w 351"/>
              <a:gd name="T5" fmla="*/ 561 h 652"/>
              <a:gd name="T6" fmla="*/ 105 w 351"/>
              <a:gd name="T7" fmla="*/ 636 h 652"/>
              <a:gd name="T8" fmla="*/ 254 w 351"/>
              <a:gd name="T9" fmla="*/ 614 h 652"/>
              <a:gd name="T10" fmla="*/ 314 w 351"/>
              <a:gd name="T11" fmla="*/ 546 h 652"/>
              <a:gd name="T12" fmla="*/ 336 w 351"/>
              <a:gd name="T13" fmla="*/ 359 h 652"/>
              <a:gd name="T14" fmla="*/ 351 w 351"/>
              <a:gd name="T15" fmla="*/ 0 h 6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1" h="652">
                <a:moveTo>
                  <a:pt x="0" y="464"/>
                </a:moveTo>
                <a:cubicBezTo>
                  <a:pt x="3" y="476"/>
                  <a:pt x="8" y="504"/>
                  <a:pt x="15" y="516"/>
                </a:cubicBezTo>
                <a:cubicBezTo>
                  <a:pt x="24" y="532"/>
                  <a:pt x="45" y="561"/>
                  <a:pt x="45" y="561"/>
                </a:cubicBezTo>
                <a:cubicBezTo>
                  <a:pt x="56" y="598"/>
                  <a:pt x="68" y="625"/>
                  <a:pt x="105" y="636"/>
                </a:cubicBezTo>
                <a:cubicBezTo>
                  <a:pt x="144" y="634"/>
                  <a:pt x="217" y="652"/>
                  <a:pt x="254" y="614"/>
                </a:cubicBezTo>
                <a:cubicBezTo>
                  <a:pt x="275" y="592"/>
                  <a:pt x="314" y="546"/>
                  <a:pt x="314" y="546"/>
                </a:cubicBezTo>
                <a:cubicBezTo>
                  <a:pt x="335" y="490"/>
                  <a:pt x="331" y="419"/>
                  <a:pt x="336" y="359"/>
                </a:cubicBezTo>
                <a:cubicBezTo>
                  <a:pt x="348" y="212"/>
                  <a:pt x="351" y="172"/>
                  <a:pt x="351" y="0"/>
                </a:cubicBezTo>
              </a:path>
            </a:pathLst>
          </a:custGeom>
          <a:noFill/>
          <a:ln w="12700" cap="sq" cmpd="sng">
            <a:solidFill>
              <a:srgbClr val="99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7" name="Line 53"/>
          <p:cNvSpPr>
            <a:spLocks noChangeShapeType="1"/>
          </p:cNvSpPr>
          <p:nvPr/>
        </p:nvSpPr>
        <p:spPr bwMode="auto">
          <a:xfrm flipV="1">
            <a:off x="6443663" y="2276475"/>
            <a:ext cx="0" cy="73025"/>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
        <p:nvSpPr>
          <p:cNvPr id="226359" name="Line 55"/>
          <p:cNvSpPr>
            <a:spLocks noChangeShapeType="1"/>
          </p:cNvSpPr>
          <p:nvPr/>
        </p:nvSpPr>
        <p:spPr bwMode="auto">
          <a:xfrm flipV="1">
            <a:off x="1547813" y="2060575"/>
            <a:ext cx="0" cy="144463"/>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p>
        </p:txBody>
      </p:sp>
    </p:spTree>
  </p:cSld>
  <p:clrMapOvr>
    <a:masterClrMapping/>
  </p:clrMapOvr>
  <p:transition spd="med">
    <p:pull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079500" y="2565400"/>
            <a:ext cx="7380288"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000099"/>
                </a:solidFill>
              </a:rPr>
              <a:t>typedef struct</a:t>
            </a:r>
            <a:r>
              <a:rPr lang="en-US" altLang="zh-CN" b="1">
                <a:solidFill>
                  <a:srgbClr val="CC6600"/>
                </a:solidFill>
              </a:rPr>
              <a:t> </a:t>
            </a:r>
            <a:r>
              <a:rPr lang="en-US" altLang="zh-CN">
                <a:solidFill>
                  <a:srgbClr val="CC6600"/>
                </a:solidFill>
              </a:rPr>
              <a:t>BiThrNod </a:t>
            </a:r>
            <a:r>
              <a:rPr lang="en-US" altLang="zh-CN" b="1">
                <a:solidFill>
                  <a:srgbClr val="000099"/>
                </a:solidFill>
              </a:rPr>
              <a:t>{</a:t>
            </a:r>
            <a:endParaRPr lang="en-US" altLang="zh-CN">
              <a:solidFill>
                <a:srgbClr val="000099"/>
              </a:solidFill>
            </a:endParaRPr>
          </a:p>
          <a:p>
            <a:pPr eaLnBrk="1" hangingPunct="1">
              <a:lnSpc>
                <a:spcPct val="125000"/>
              </a:lnSpc>
              <a:defRPr/>
            </a:pPr>
            <a:r>
              <a:rPr lang="en-US" altLang="zh-CN"/>
              <a:t>   </a:t>
            </a:r>
            <a:r>
              <a:rPr lang="en-US" altLang="zh-CN">
                <a:solidFill>
                  <a:srgbClr val="990099"/>
                </a:solidFill>
              </a:rPr>
              <a:t>TElemType        data;</a:t>
            </a:r>
          </a:p>
          <a:p>
            <a:pPr eaLnBrk="1" hangingPunct="1">
              <a:lnSpc>
                <a:spcPct val="125000"/>
              </a:lnSpc>
              <a:defRPr/>
            </a:pPr>
            <a:r>
              <a:rPr lang="en-US" altLang="zh-CN">
                <a:solidFill>
                  <a:srgbClr val="990099"/>
                </a:solidFill>
              </a:rPr>
              <a:t>   </a:t>
            </a:r>
            <a:r>
              <a:rPr lang="en-US" altLang="zh-CN" b="1">
                <a:solidFill>
                  <a:srgbClr val="990099"/>
                </a:solidFill>
              </a:rPr>
              <a:t>struct</a:t>
            </a:r>
            <a:r>
              <a:rPr lang="en-US" altLang="zh-CN">
                <a:solidFill>
                  <a:srgbClr val="990099"/>
                </a:solidFill>
              </a:rPr>
              <a:t> BiThrNode  </a:t>
            </a:r>
            <a:r>
              <a:rPr lang="en-US" altLang="zh-CN" b="1">
                <a:solidFill>
                  <a:srgbClr val="990099"/>
                </a:solidFill>
              </a:rPr>
              <a:t>*</a:t>
            </a:r>
            <a:r>
              <a:rPr lang="en-US" altLang="zh-CN">
                <a:solidFill>
                  <a:srgbClr val="990099"/>
                </a:solidFill>
              </a:rPr>
              <a:t>lchild, </a:t>
            </a:r>
            <a:r>
              <a:rPr lang="en-US" altLang="zh-CN" b="1">
                <a:solidFill>
                  <a:srgbClr val="990099"/>
                </a:solidFill>
              </a:rPr>
              <a:t>*</a:t>
            </a:r>
            <a:r>
              <a:rPr lang="en-US" altLang="zh-CN">
                <a:solidFill>
                  <a:srgbClr val="990099"/>
                </a:solidFill>
              </a:rPr>
              <a:t>rchild;  // </a:t>
            </a:r>
            <a:r>
              <a:rPr lang="zh-CN" altLang="en-US">
                <a:solidFill>
                  <a:srgbClr val="990099"/>
                </a:solidFill>
                <a:ea typeface="楷体_GB2312" charset="0"/>
              </a:rPr>
              <a:t>左右指针</a:t>
            </a:r>
          </a:p>
          <a:p>
            <a:pPr eaLnBrk="1" hangingPunct="1">
              <a:lnSpc>
                <a:spcPct val="125000"/>
              </a:lnSpc>
              <a:defRPr/>
            </a:pPr>
            <a:r>
              <a:rPr lang="zh-CN" altLang="en-US">
                <a:solidFill>
                  <a:srgbClr val="990099"/>
                </a:solidFill>
              </a:rPr>
              <a:t>   </a:t>
            </a:r>
            <a:r>
              <a:rPr lang="en-US" altLang="zh-CN">
                <a:solidFill>
                  <a:srgbClr val="FF3300"/>
                </a:solidFill>
              </a:rPr>
              <a:t>PointerThr</a:t>
            </a:r>
            <a:r>
              <a:rPr lang="en-US" altLang="zh-CN">
                <a:solidFill>
                  <a:srgbClr val="990099"/>
                </a:solidFill>
              </a:rPr>
              <a:t>         LTag, RTag;    // </a:t>
            </a:r>
            <a:r>
              <a:rPr lang="zh-CN" altLang="en-US">
                <a:solidFill>
                  <a:srgbClr val="990099"/>
                </a:solidFill>
                <a:ea typeface="楷体_GB2312" charset="0"/>
              </a:rPr>
              <a:t>左右标志</a:t>
            </a:r>
            <a:endParaRPr lang="zh-CN" altLang="en-US">
              <a:solidFill>
                <a:srgbClr val="0066CC"/>
              </a:solidFill>
              <a:ea typeface="楷体_GB2312" charset="0"/>
            </a:endParaRPr>
          </a:p>
          <a:p>
            <a:pPr eaLnBrk="1" hangingPunct="1">
              <a:lnSpc>
                <a:spcPct val="125000"/>
              </a:lnSpc>
              <a:defRPr/>
            </a:pPr>
            <a:r>
              <a:rPr lang="en-US" altLang="zh-CN" b="1">
                <a:solidFill>
                  <a:srgbClr val="000099"/>
                </a:solidFill>
              </a:rPr>
              <a:t>}</a:t>
            </a:r>
            <a:r>
              <a:rPr lang="en-US" altLang="zh-CN">
                <a:solidFill>
                  <a:srgbClr val="000099"/>
                </a:solidFill>
              </a:rPr>
              <a:t> BiThrNode, </a:t>
            </a:r>
            <a:r>
              <a:rPr lang="en-US" altLang="zh-CN" b="1">
                <a:solidFill>
                  <a:srgbClr val="000099"/>
                </a:solidFill>
              </a:rPr>
              <a:t>*</a:t>
            </a:r>
            <a:r>
              <a:rPr lang="en-US" altLang="zh-CN">
                <a:solidFill>
                  <a:srgbClr val="000099"/>
                </a:solidFill>
              </a:rPr>
              <a:t>BiThrTree;</a:t>
            </a:r>
          </a:p>
        </p:txBody>
      </p:sp>
      <p:sp>
        <p:nvSpPr>
          <p:cNvPr id="111619" name="Text Box 3"/>
          <p:cNvSpPr txBox="1">
            <a:spLocks noChangeArrowheads="1"/>
          </p:cNvSpPr>
          <p:nvPr/>
        </p:nvSpPr>
        <p:spPr bwMode="auto">
          <a:xfrm>
            <a:off x="1193800" y="719138"/>
            <a:ext cx="374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a:solidFill>
                  <a:srgbClr val="990033"/>
                </a:solidFill>
                <a:ea typeface="楷体_GB2312" charset="0"/>
              </a:rPr>
              <a:t>线索链表</a:t>
            </a:r>
            <a:r>
              <a:rPr lang="zh-CN" altLang="en-US">
                <a:solidFill>
                  <a:srgbClr val="000099"/>
                </a:solidFill>
                <a:ea typeface="楷体_GB2312" charset="0"/>
              </a:rPr>
              <a:t>的类型描述：</a:t>
            </a:r>
            <a:endParaRPr lang="zh-CN" altLang="en-US">
              <a:ea typeface="楷体_GB2312" charset="0"/>
            </a:endParaRPr>
          </a:p>
        </p:txBody>
      </p:sp>
      <p:sp>
        <p:nvSpPr>
          <p:cNvPr id="111620" name="Text Box 4"/>
          <p:cNvSpPr txBox="1">
            <a:spLocks noChangeArrowheads="1"/>
          </p:cNvSpPr>
          <p:nvPr/>
        </p:nvSpPr>
        <p:spPr bwMode="auto">
          <a:xfrm>
            <a:off x="889000" y="1268413"/>
            <a:ext cx="67389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r>
              <a:rPr lang="en-US" altLang="zh-CN" b="1"/>
              <a:t>  </a:t>
            </a:r>
            <a:r>
              <a:rPr lang="en-US" altLang="zh-CN" b="1">
                <a:solidFill>
                  <a:srgbClr val="000099"/>
                </a:solidFill>
              </a:rPr>
              <a:t>typedef</a:t>
            </a:r>
            <a:r>
              <a:rPr lang="en-US" altLang="zh-CN"/>
              <a:t> </a:t>
            </a:r>
            <a:r>
              <a:rPr lang="en-US" altLang="zh-CN">
                <a:solidFill>
                  <a:srgbClr val="CC6600"/>
                </a:solidFill>
              </a:rPr>
              <a:t>enum </a:t>
            </a:r>
            <a:r>
              <a:rPr lang="en-US" altLang="zh-CN">
                <a:solidFill>
                  <a:srgbClr val="000099"/>
                </a:solidFill>
              </a:rPr>
              <a:t>{</a:t>
            </a:r>
            <a:r>
              <a:rPr lang="en-US" altLang="zh-CN"/>
              <a:t> </a:t>
            </a:r>
            <a:r>
              <a:rPr lang="en-US" altLang="zh-CN">
                <a:solidFill>
                  <a:srgbClr val="990000"/>
                </a:solidFill>
              </a:rPr>
              <a:t>Link, Thread</a:t>
            </a:r>
            <a:r>
              <a:rPr lang="en-US" altLang="zh-CN"/>
              <a:t> </a:t>
            </a:r>
            <a:r>
              <a:rPr lang="en-US" altLang="zh-CN">
                <a:solidFill>
                  <a:srgbClr val="000099"/>
                </a:solidFill>
              </a:rPr>
              <a:t>} </a:t>
            </a:r>
            <a:r>
              <a:rPr lang="en-US" altLang="zh-CN">
                <a:solidFill>
                  <a:srgbClr val="FF3300"/>
                </a:solidFill>
              </a:rPr>
              <a:t>PointerThr</a:t>
            </a:r>
            <a:r>
              <a:rPr lang="en-US" altLang="zh-CN">
                <a:solidFill>
                  <a:srgbClr val="000099"/>
                </a:solidFill>
              </a:rPr>
              <a:t>;</a:t>
            </a:r>
            <a:r>
              <a:rPr lang="en-US" altLang="zh-CN"/>
              <a:t>  </a:t>
            </a:r>
          </a:p>
          <a:p>
            <a:pPr eaLnBrk="1" hangingPunct="1">
              <a:lnSpc>
                <a:spcPct val="120000"/>
              </a:lnSpc>
              <a:defRPr/>
            </a:pPr>
            <a:r>
              <a:rPr lang="en-US" altLang="zh-CN"/>
              <a:t>     </a:t>
            </a:r>
            <a:r>
              <a:rPr lang="en-US" altLang="zh-CN">
                <a:solidFill>
                  <a:srgbClr val="000099"/>
                </a:solidFill>
              </a:rPr>
              <a:t>// Link</a:t>
            </a:r>
            <a:r>
              <a:rPr lang="en-US" altLang="zh-CN" b="1">
                <a:solidFill>
                  <a:srgbClr val="000099"/>
                </a:solidFill>
              </a:rPr>
              <a:t>==</a:t>
            </a:r>
            <a:r>
              <a:rPr lang="en-US" altLang="zh-CN">
                <a:solidFill>
                  <a:srgbClr val="000099"/>
                </a:solidFill>
              </a:rPr>
              <a:t>0:</a:t>
            </a:r>
            <a:r>
              <a:rPr lang="zh-CN" altLang="en-US">
                <a:solidFill>
                  <a:srgbClr val="000099"/>
                </a:solidFill>
                <a:ea typeface="楷体_GB2312" charset="0"/>
              </a:rPr>
              <a:t>指针</a:t>
            </a:r>
            <a:r>
              <a:rPr lang="zh-CN" altLang="en-US">
                <a:solidFill>
                  <a:srgbClr val="000099"/>
                </a:solidFill>
              </a:rPr>
              <a:t>，</a:t>
            </a:r>
            <a:r>
              <a:rPr lang="en-US" altLang="zh-CN">
                <a:solidFill>
                  <a:srgbClr val="000099"/>
                </a:solidFill>
              </a:rPr>
              <a:t>Thread</a:t>
            </a:r>
            <a:r>
              <a:rPr lang="en-US" altLang="zh-CN" b="1">
                <a:solidFill>
                  <a:srgbClr val="000099"/>
                </a:solidFill>
              </a:rPr>
              <a:t>==</a:t>
            </a:r>
            <a:r>
              <a:rPr lang="en-US" altLang="zh-CN">
                <a:solidFill>
                  <a:srgbClr val="000099"/>
                </a:solidFill>
              </a:rPr>
              <a:t>1:</a:t>
            </a:r>
            <a:r>
              <a:rPr lang="zh-CN" altLang="en-US">
                <a:solidFill>
                  <a:srgbClr val="000099"/>
                </a:solidFill>
                <a:ea typeface="楷体_GB2312" charset="0"/>
              </a:rPr>
              <a:t>线索</a:t>
            </a:r>
            <a:endParaRPr lang="zh-CN" altLang="en-US">
              <a:ea typeface="楷体_GB2312" charset="0"/>
            </a:endParaRPr>
          </a:p>
        </p:txBody>
      </p:sp>
    </p:spTree>
  </p:cSld>
  <p:clrMapOvr>
    <a:masterClrMapping/>
  </p:clrMapOvr>
  <p:transition spd="med">
    <p:pull dir="d"/>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830263" y="687388"/>
            <a:ext cx="4214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dirty="0">
                <a:solidFill>
                  <a:srgbClr val="0000FF"/>
                </a:solidFill>
                <a:ea typeface="楷体_GB2312" charset="0"/>
              </a:rPr>
              <a:t>二、线索链表的遍历算法</a:t>
            </a:r>
            <a:r>
              <a:rPr lang="en-US" altLang="zh-CN" b="1" dirty="0">
                <a:solidFill>
                  <a:srgbClr val="0000FF"/>
                </a:solidFill>
                <a:ea typeface="楷体_GB2312" charset="0"/>
              </a:rPr>
              <a:t>:</a:t>
            </a:r>
            <a:endParaRPr lang="en-US" altLang="zh-CN" dirty="0"/>
          </a:p>
        </p:txBody>
      </p:sp>
      <p:sp>
        <p:nvSpPr>
          <p:cNvPr id="112643" name="Text Box 3"/>
          <p:cNvSpPr txBox="1">
            <a:spLocks noChangeArrowheads="1"/>
          </p:cNvSpPr>
          <p:nvPr/>
        </p:nvSpPr>
        <p:spPr bwMode="auto">
          <a:xfrm>
            <a:off x="1114425" y="2852738"/>
            <a:ext cx="6049963"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en-US" altLang="zh-CN" b="1" dirty="0">
                <a:ea typeface="楷体_GB2312" charset="0"/>
              </a:rPr>
              <a:t> </a:t>
            </a:r>
            <a:r>
              <a:rPr lang="en-US" altLang="zh-CN" b="1" dirty="0">
                <a:solidFill>
                  <a:schemeClr val="tx2"/>
                </a:solidFill>
                <a:ea typeface="楷体_GB2312" charset="0"/>
              </a:rPr>
              <a:t>for ( </a:t>
            </a:r>
            <a:r>
              <a:rPr lang="en-US" altLang="zh-CN" b="1" dirty="0">
                <a:solidFill>
                  <a:srgbClr val="990000"/>
                </a:solidFill>
                <a:ea typeface="楷体_GB2312" charset="0"/>
              </a:rPr>
              <a:t>p =</a:t>
            </a:r>
            <a:r>
              <a:rPr lang="en-US" altLang="zh-CN" b="1" dirty="0">
                <a:solidFill>
                  <a:schemeClr val="tx2"/>
                </a:solidFill>
                <a:ea typeface="楷体_GB2312" charset="0"/>
              </a:rPr>
              <a:t> </a:t>
            </a:r>
            <a:r>
              <a:rPr lang="en-US" altLang="zh-CN" b="1" dirty="0" err="1">
                <a:solidFill>
                  <a:srgbClr val="990000"/>
                </a:solidFill>
                <a:ea typeface="楷体_GB2312" charset="0"/>
              </a:rPr>
              <a:t>firstNode</a:t>
            </a:r>
            <a:r>
              <a:rPr lang="en-US" altLang="zh-CN" b="1" dirty="0">
                <a:solidFill>
                  <a:srgbClr val="990000"/>
                </a:solidFill>
                <a:ea typeface="楷体_GB2312" charset="0"/>
              </a:rPr>
              <a:t>(T)</a:t>
            </a:r>
            <a:r>
              <a:rPr lang="en-US" altLang="zh-CN" b="1" dirty="0">
                <a:solidFill>
                  <a:schemeClr val="tx2"/>
                </a:solidFill>
                <a:ea typeface="楷体_GB2312" charset="0"/>
              </a:rPr>
              <a:t>; p; </a:t>
            </a:r>
            <a:r>
              <a:rPr lang="en-US" altLang="zh-CN" b="1" dirty="0">
                <a:solidFill>
                  <a:srgbClr val="990000"/>
                </a:solidFill>
                <a:ea typeface="楷体_GB2312" charset="0"/>
              </a:rPr>
              <a:t>p = </a:t>
            </a:r>
            <a:r>
              <a:rPr lang="en-US" altLang="zh-CN" b="1" dirty="0" err="1">
                <a:solidFill>
                  <a:srgbClr val="990000"/>
                </a:solidFill>
                <a:ea typeface="楷体_GB2312" charset="0"/>
              </a:rPr>
              <a:t>Succ</a:t>
            </a:r>
            <a:r>
              <a:rPr lang="en-US" altLang="zh-CN" b="1" dirty="0">
                <a:solidFill>
                  <a:srgbClr val="990000"/>
                </a:solidFill>
                <a:ea typeface="楷体_GB2312" charset="0"/>
              </a:rPr>
              <a:t>(p)</a:t>
            </a:r>
            <a:r>
              <a:rPr lang="en-US" altLang="zh-CN" b="1" dirty="0">
                <a:solidFill>
                  <a:schemeClr val="tx2"/>
                </a:solidFill>
                <a:ea typeface="楷体_GB2312" charset="0"/>
              </a:rPr>
              <a:t> )</a:t>
            </a:r>
          </a:p>
          <a:p>
            <a:pPr eaLnBrk="1" hangingPunct="1">
              <a:lnSpc>
                <a:spcPct val="125000"/>
              </a:lnSpc>
              <a:defRPr/>
            </a:pPr>
            <a:r>
              <a:rPr lang="en-US" altLang="zh-CN" b="1" dirty="0">
                <a:solidFill>
                  <a:schemeClr val="tx2"/>
                </a:solidFill>
                <a:ea typeface="楷体_GB2312" charset="0"/>
              </a:rPr>
              <a:t>      Visit (p);</a:t>
            </a:r>
            <a:endParaRPr lang="en-US" altLang="zh-CN" dirty="0">
              <a:solidFill>
                <a:schemeClr val="tx2"/>
              </a:solidFill>
            </a:endParaRPr>
          </a:p>
        </p:txBody>
      </p:sp>
      <p:sp>
        <p:nvSpPr>
          <p:cNvPr id="112644" name="Text Box 4"/>
          <p:cNvSpPr txBox="1">
            <a:spLocks noChangeArrowheads="1"/>
          </p:cNvSpPr>
          <p:nvPr/>
        </p:nvSpPr>
        <p:spPr bwMode="auto">
          <a:xfrm>
            <a:off x="555625" y="1484313"/>
            <a:ext cx="8283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spcBef>
                <a:spcPct val="50000"/>
              </a:spcBef>
              <a:defRPr/>
            </a:pPr>
            <a:r>
              <a:rPr lang="en-US" altLang="zh-CN" dirty="0">
                <a:solidFill>
                  <a:schemeClr val="tx2"/>
                </a:solidFill>
                <a:ea typeface="楷体_GB2312" charset="0"/>
              </a:rPr>
              <a:t>        </a:t>
            </a:r>
            <a:r>
              <a:rPr lang="zh-CN" altLang="en-US" dirty="0">
                <a:solidFill>
                  <a:schemeClr val="tx2"/>
                </a:solidFill>
                <a:ea typeface="楷体_GB2312" charset="0"/>
              </a:rPr>
              <a:t>由于在线索链表中添加了遍历中得到的“前驱”和“后继”的信息，从而简化了遍历的算法。</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ppt_x"/>
                                          </p:val>
                                        </p:tav>
                                        <p:tav tm="100000">
                                          <p:val>
                                            <p:strVal val="#ppt_x"/>
                                          </p:val>
                                        </p:tav>
                                      </p:tavLst>
                                    </p:anim>
                                    <p:anim calcmode="lin" valueType="num">
                                      <p:cBhvr additive="base">
                                        <p:cTn id="8" dur="500" fill="hold"/>
                                        <p:tgtEl>
                                          <p:spTgt spid="1126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Effect transition="in" filter="box(in)">
                                      <p:cBhvr>
                                        <p:cTn id="13" dur="500"/>
                                        <p:tgtEl>
                                          <p:spTgt spid="1126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43"/>
                                        </p:tgtEl>
                                        <p:attrNameLst>
                                          <p:attrName>style.visibility</p:attrName>
                                        </p:attrNameLst>
                                      </p:cBhvr>
                                      <p:to>
                                        <p:strVal val="visible"/>
                                      </p:to>
                                    </p:set>
                                    <p:animEffect transition="in" filter="blinds(horizontal)">
                                      <p:cBhvr>
                                        <p:cTn id="18"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autoUpdateAnimBg="0"/>
      <p:bldP spid="11264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026"/>
          <p:cNvSpPr txBox="1">
            <a:spLocks noChangeArrowheads="1"/>
          </p:cNvSpPr>
          <p:nvPr/>
        </p:nvSpPr>
        <p:spPr bwMode="auto">
          <a:xfrm>
            <a:off x="377825" y="398463"/>
            <a:ext cx="5562600" cy="101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dirty="0">
                <a:solidFill>
                  <a:srgbClr val="0000FF"/>
                </a:solidFill>
                <a:ea typeface="楷体_GB2312" charset="0"/>
              </a:rPr>
              <a:t>二、线索链表的遍历算法</a:t>
            </a:r>
            <a:r>
              <a:rPr lang="en-US" altLang="zh-CN" b="1" dirty="0">
                <a:solidFill>
                  <a:srgbClr val="0000FF"/>
                </a:solidFill>
                <a:ea typeface="楷体_GB2312" charset="0"/>
              </a:rPr>
              <a:t>:</a:t>
            </a:r>
            <a:endParaRPr lang="en-US" altLang="zh-CN" dirty="0"/>
          </a:p>
          <a:p>
            <a:pPr eaLnBrk="1" hangingPunct="1">
              <a:lnSpc>
                <a:spcPct val="125000"/>
              </a:lnSpc>
              <a:defRPr/>
            </a:pPr>
            <a:r>
              <a:rPr lang="en-US" altLang="zh-CN" b="1" dirty="0">
                <a:solidFill>
                  <a:srgbClr val="800000"/>
                </a:solidFill>
                <a:ea typeface="楷体_GB2312" charset="0"/>
              </a:rPr>
              <a:t>    </a:t>
            </a:r>
            <a:r>
              <a:rPr lang="zh-CN" altLang="en-US" b="1" dirty="0">
                <a:solidFill>
                  <a:srgbClr val="800000"/>
                </a:solidFill>
                <a:ea typeface="楷体_GB2312" charset="0"/>
              </a:rPr>
              <a:t>对中序线索化链表的遍历算法</a:t>
            </a:r>
            <a:endParaRPr lang="zh-CN" altLang="en-US" dirty="0"/>
          </a:p>
        </p:txBody>
      </p:sp>
      <p:sp>
        <p:nvSpPr>
          <p:cNvPr id="113667" name="Text Box 1027"/>
          <p:cNvSpPr txBox="1">
            <a:spLocks noChangeArrowheads="1"/>
          </p:cNvSpPr>
          <p:nvPr/>
        </p:nvSpPr>
        <p:spPr bwMode="auto">
          <a:xfrm>
            <a:off x="295275" y="1779588"/>
            <a:ext cx="5140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dirty="0">
                <a:ea typeface="楷体_GB2312" charset="0"/>
              </a:rPr>
              <a:t> </a:t>
            </a:r>
            <a:r>
              <a:rPr lang="en-US" altLang="zh-CN" b="1" dirty="0">
                <a:solidFill>
                  <a:srgbClr val="008000"/>
                </a:solidFill>
                <a:latin typeface="楷体_GB2312" charset="0"/>
                <a:ea typeface="楷体_GB2312" charset="0"/>
              </a:rPr>
              <a:t>※ </a:t>
            </a:r>
            <a:r>
              <a:rPr lang="zh-CN" altLang="en-US" b="1" dirty="0">
                <a:solidFill>
                  <a:srgbClr val="008000"/>
                </a:solidFill>
                <a:latin typeface="楷体_GB2312" charset="0"/>
                <a:ea typeface="楷体_GB2312" charset="0"/>
              </a:rPr>
              <a:t>中序遍历的第一个结点 ？</a:t>
            </a:r>
            <a:endParaRPr lang="zh-CN" altLang="en-US" dirty="0">
              <a:solidFill>
                <a:srgbClr val="008000"/>
              </a:solidFill>
              <a:latin typeface="楷体_GB2312" charset="0"/>
              <a:ea typeface="楷体_GB2312" charset="0"/>
            </a:endParaRPr>
          </a:p>
        </p:txBody>
      </p:sp>
      <p:sp>
        <p:nvSpPr>
          <p:cNvPr id="113668" name="Text Box 1028"/>
          <p:cNvSpPr txBox="1">
            <a:spLocks noChangeArrowheads="1"/>
          </p:cNvSpPr>
          <p:nvPr/>
        </p:nvSpPr>
        <p:spPr bwMode="auto">
          <a:xfrm>
            <a:off x="306388" y="3141663"/>
            <a:ext cx="6786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b="1" dirty="0">
                <a:ea typeface="楷体_GB2312" charset="0"/>
              </a:rPr>
              <a:t> </a:t>
            </a:r>
            <a:r>
              <a:rPr lang="en-US" altLang="zh-CN" b="1" dirty="0">
                <a:solidFill>
                  <a:srgbClr val="008000"/>
                </a:solidFill>
                <a:latin typeface="楷体_GB2312" charset="0"/>
                <a:ea typeface="楷体_GB2312" charset="0"/>
              </a:rPr>
              <a:t>※ </a:t>
            </a:r>
            <a:r>
              <a:rPr lang="zh-CN" altLang="en-US" b="1" dirty="0">
                <a:solidFill>
                  <a:srgbClr val="008000"/>
                </a:solidFill>
                <a:latin typeface="楷体_GB2312" charset="0"/>
                <a:ea typeface="楷体_GB2312" charset="0"/>
              </a:rPr>
              <a:t>在中序线索化链表中结点的后继 ？</a:t>
            </a:r>
            <a:endParaRPr lang="zh-CN" altLang="en-US" dirty="0">
              <a:latin typeface="楷体_GB2312" charset="0"/>
              <a:ea typeface="楷体_GB2312" charset="0"/>
            </a:endParaRPr>
          </a:p>
        </p:txBody>
      </p:sp>
      <p:sp>
        <p:nvSpPr>
          <p:cNvPr id="113669" name="Text Box 1029"/>
          <p:cNvSpPr txBox="1">
            <a:spLocks noChangeArrowheads="1"/>
          </p:cNvSpPr>
          <p:nvPr/>
        </p:nvSpPr>
        <p:spPr bwMode="auto">
          <a:xfrm>
            <a:off x="762000" y="2286000"/>
            <a:ext cx="80772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dirty="0">
                <a:solidFill>
                  <a:srgbClr val="000099"/>
                </a:solidFill>
                <a:ea typeface="楷体_GB2312" charset="0"/>
              </a:rPr>
              <a:t>左子树上处于</a:t>
            </a:r>
            <a:r>
              <a:rPr lang="zh-CN" altLang="en-US" b="1" dirty="0">
                <a:solidFill>
                  <a:srgbClr val="000099"/>
                </a:solidFill>
                <a:ea typeface="楷体_GB2312" charset="0"/>
              </a:rPr>
              <a:t>“最左下”</a:t>
            </a:r>
            <a:r>
              <a:rPr lang="zh-CN" altLang="en-US" dirty="0">
                <a:solidFill>
                  <a:srgbClr val="000099"/>
                </a:solidFill>
                <a:ea typeface="楷体_GB2312" charset="0"/>
              </a:rPr>
              <a:t>（没有左子树）的结点。</a:t>
            </a:r>
            <a:endParaRPr lang="zh-CN" altLang="en-US" dirty="0">
              <a:solidFill>
                <a:srgbClr val="000099"/>
              </a:solidFill>
            </a:endParaRPr>
          </a:p>
        </p:txBody>
      </p:sp>
      <p:sp>
        <p:nvSpPr>
          <p:cNvPr id="113670" name="Text Box 1030"/>
          <p:cNvSpPr txBox="1">
            <a:spLocks noChangeArrowheads="1"/>
          </p:cNvSpPr>
          <p:nvPr/>
        </p:nvSpPr>
        <p:spPr bwMode="auto">
          <a:xfrm>
            <a:off x="762000" y="3648075"/>
            <a:ext cx="7848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99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dirty="0">
                <a:solidFill>
                  <a:srgbClr val="990000"/>
                </a:solidFill>
                <a:ea typeface="楷体_GB2312" charset="0"/>
              </a:rPr>
              <a:t>若</a:t>
            </a:r>
            <a:r>
              <a:rPr lang="zh-CN" altLang="en-US" dirty="0">
                <a:solidFill>
                  <a:srgbClr val="000099"/>
                </a:solidFill>
                <a:ea typeface="楷体_GB2312" charset="0"/>
              </a:rPr>
              <a:t>无右子树，</a:t>
            </a:r>
            <a:r>
              <a:rPr lang="zh-CN" altLang="en-US" b="1" dirty="0">
                <a:solidFill>
                  <a:srgbClr val="990000"/>
                </a:solidFill>
                <a:ea typeface="楷体_GB2312" charset="0"/>
              </a:rPr>
              <a:t>则为</a:t>
            </a:r>
            <a:r>
              <a:rPr lang="zh-CN" altLang="en-US" b="1" dirty="0">
                <a:solidFill>
                  <a:srgbClr val="000099"/>
                </a:solidFill>
                <a:ea typeface="楷体_GB2312" charset="0"/>
              </a:rPr>
              <a:t>后继线索</a:t>
            </a:r>
            <a:r>
              <a:rPr lang="zh-CN" altLang="en-US" dirty="0">
                <a:solidFill>
                  <a:srgbClr val="000099"/>
                </a:solidFill>
                <a:ea typeface="楷体_GB2312" charset="0"/>
              </a:rPr>
              <a:t>所指结点；</a:t>
            </a:r>
            <a:endParaRPr lang="zh-CN" altLang="en-US" dirty="0">
              <a:solidFill>
                <a:srgbClr val="000099"/>
              </a:solidFill>
            </a:endParaRPr>
          </a:p>
        </p:txBody>
      </p:sp>
      <p:sp>
        <p:nvSpPr>
          <p:cNvPr id="113671" name="Rectangle 1031"/>
          <p:cNvSpPr>
            <a:spLocks noChangeArrowheads="1"/>
          </p:cNvSpPr>
          <p:nvPr/>
        </p:nvSpPr>
        <p:spPr bwMode="auto">
          <a:xfrm>
            <a:off x="762000" y="4221163"/>
            <a:ext cx="7467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zh-CN" altLang="en-US" b="1" dirty="0">
                <a:solidFill>
                  <a:srgbClr val="990000"/>
                </a:solidFill>
                <a:ea typeface="楷体_GB2312" charset="0"/>
              </a:rPr>
              <a:t>否则为</a:t>
            </a:r>
            <a:r>
              <a:rPr lang="zh-CN" altLang="en-US" dirty="0">
                <a:solidFill>
                  <a:srgbClr val="000099"/>
                </a:solidFill>
                <a:ea typeface="楷体_GB2312" charset="0"/>
              </a:rPr>
              <a:t>对其</a:t>
            </a:r>
            <a:r>
              <a:rPr lang="zh-CN" altLang="en-US" b="1" dirty="0">
                <a:solidFill>
                  <a:srgbClr val="000099"/>
                </a:solidFill>
                <a:ea typeface="楷体_GB2312" charset="0"/>
              </a:rPr>
              <a:t>右子树</a:t>
            </a:r>
            <a:r>
              <a:rPr lang="zh-CN" altLang="en-US" dirty="0">
                <a:solidFill>
                  <a:srgbClr val="000099"/>
                </a:solidFill>
                <a:ea typeface="楷体_GB2312" charset="0"/>
              </a:rPr>
              <a:t>进行中序</a:t>
            </a:r>
            <a:r>
              <a:rPr lang="zh-CN" altLang="en-US" b="1" dirty="0">
                <a:solidFill>
                  <a:srgbClr val="000099"/>
                </a:solidFill>
                <a:ea typeface="楷体_GB2312" charset="0"/>
              </a:rPr>
              <a:t>遍历</a:t>
            </a:r>
            <a:r>
              <a:rPr lang="zh-CN" altLang="en-US" dirty="0">
                <a:solidFill>
                  <a:srgbClr val="000099"/>
                </a:solidFill>
                <a:ea typeface="楷体_GB2312" charset="0"/>
              </a:rPr>
              <a:t>时访问的</a:t>
            </a:r>
            <a:r>
              <a:rPr lang="zh-CN" altLang="en-US" b="1" dirty="0">
                <a:solidFill>
                  <a:srgbClr val="000099"/>
                </a:solidFill>
                <a:ea typeface="楷体_GB2312" charset="0"/>
              </a:rPr>
              <a:t>第一个结点。</a:t>
            </a:r>
          </a:p>
        </p:txBody>
      </p:sp>
    </p:spTree>
  </p:cSld>
  <p:clrMapOvr>
    <a:masterClrMapping/>
  </p:clrMapOvr>
  <p:transition spd="med">
    <p:pull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9388" y="403225"/>
            <a:ext cx="8785225"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en-US" altLang="zh-CN" sz="2600" b="1">
                <a:solidFill>
                  <a:srgbClr val="990000"/>
                </a:solidFill>
                <a:ea typeface="楷体_GB2312" charset="0"/>
              </a:rPr>
              <a:t>void</a:t>
            </a:r>
            <a:r>
              <a:rPr lang="en-US" altLang="zh-CN" sz="2600">
                <a:solidFill>
                  <a:srgbClr val="990000"/>
                </a:solidFill>
                <a:ea typeface="楷体_GB2312" charset="0"/>
              </a:rPr>
              <a:t> InOrderTraverse_Thr(BiThrTree T, </a:t>
            </a:r>
          </a:p>
          <a:p>
            <a:pPr eaLnBrk="1" hangingPunct="1">
              <a:lnSpc>
                <a:spcPct val="110000"/>
              </a:lnSpc>
              <a:defRPr/>
            </a:pPr>
            <a:r>
              <a:rPr lang="en-US" altLang="zh-CN" sz="2600">
                <a:solidFill>
                  <a:srgbClr val="990000"/>
                </a:solidFill>
                <a:ea typeface="楷体_GB2312" charset="0"/>
              </a:rPr>
              <a:t>                                  </a:t>
            </a:r>
            <a:r>
              <a:rPr lang="en-US" altLang="zh-CN" sz="2600" b="1">
                <a:solidFill>
                  <a:srgbClr val="990000"/>
                </a:solidFill>
                <a:ea typeface="楷体_GB2312" charset="0"/>
              </a:rPr>
              <a:t>void</a:t>
            </a:r>
            <a:r>
              <a:rPr lang="en-US" altLang="zh-CN" sz="2600">
                <a:solidFill>
                  <a:srgbClr val="990000"/>
                </a:solidFill>
                <a:ea typeface="楷体_GB2312" charset="0"/>
              </a:rPr>
              <a:t> (</a:t>
            </a:r>
            <a:r>
              <a:rPr lang="en-US" altLang="zh-CN" sz="2600" b="1">
                <a:solidFill>
                  <a:srgbClr val="990000"/>
                </a:solidFill>
                <a:ea typeface="楷体_GB2312" charset="0"/>
              </a:rPr>
              <a:t>*</a:t>
            </a:r>
            <a:r>
              <a:rPr lang="en-US" altLang="zh-CN" sz="2600">
                <a:solidFill>
                  <a:srgbClr val="990000"/>
                </a:solidFill>
                <a:ea typeface="楷体_GB2312" charset="0"/>
              </a:rPr>
              <a:t>Visit)(TElemType e)) </a:t>
            </a:r>
            <a:r>
              <a:rPr lang="en-US" altLang="zh-CN" sz="2600" b="1">
                <a:solidFill>
                  <a:srgbClr val="990000"/>
                </a:solidFill>
                <a:ea typeface="楷体_GB2312" charset="0"/>
              </a:rPr>
              <a:t>{</a:t>
            </a:r>
            <a:endParaRPr lang="en-US" altLang="zh-CN" sz="2600">
              <a:solidFill>
                <a:srgbClr val="990000"/>
              </a:solidFill>
              <a:ea typeface="楷体_GB2312" charset="0"/>
            </a:endParaRPr>
          </a:p>
          <a:p>
            <a:pPr eaLnBrk="1" hangingPunct="1">
              <a:lnSpc>
                <a:spcPct val="110000"/>
              </a:lnSpc>
              <a:defRPr/>
            </a:pPr>
            <a:r>
              <a:rPr lang="en-US" altLang="zh-CN" sz="2600">
                <a:solidFill>
                  <a:srgbClr val="990000"/>
                </a:solidFill>
                <a:ea typeface="楷体_GB2312" charset="0"/>
              </a:rPr>
              <a:t>  p = T-&gt;lchild;       // p</a:t>
            </a:r>
            <a:r>
              <a:rPr lang="zh-CN" altLang="en-US" sz="2600">
                <a:solidFill>
                  <a:srgbClr val="990000"/>
                </a:solidFill>
                <a:ea typeface="楷体_GB2312" charset="0"/>
              </a:rPr>
              <a:t>指向根结点</a:t>
            </a:r>
          </a:p>
          <a:p>
            <a:pPr eaLnBrk="1" hangingPunct="1">
              <a:lnSpc>
                <a:spcPct val="110000"/>
              </a:lnSpc>
              <a:defRPr/>
            </a:pPr>
            <a:r>
              <a:rPr lang="zh-CN" altLang="en-US" sz="2600">
                <a:solidFill>
                  <a:srgbClr val="990000"/>
                </a:solidFill>
                <a:ea typeface="楷体_GB2312" charset="0"/>
              </a:rPr>
              <a:t>  </a:t>
            </a:r>
            <a:r>
              <a:rPr lang="en-US" altLang="zh-CN" sz="2600" b="1">
                <a:solidFill>
                  <a:srgbClr val="990000"/>
                </a:solidFill>
                <a:ea typeface="楷体_GB2312" charset="0"/>
              </a:rPr>
              <a:t>while</a:t>
            </a:r>
            <a:r>
              <a:rPr lang="en-US" altLang="zh-CN" sz="2600">
                <a:solidFill>
                  <a:srgbClr val="990000"/>
                </a:solidFill>
                <a:ea typeface="楷体_GB2312" charset="0"/>
              </a:rPr>
              <a:t> (p </a:t>
            </a:r>
            <a:r>
              <a:rPr lang="en-US" altLang="zh-CN" sz="2600" b="1">
                <a:solidFill>
                  <a:srgbClr val="990000"/>
                </a:solidFill>
                <a:ea typeface="楷体_GB2312" charset="0"/>
              </a:rPr>
              <a:t>!=</a:t>
            </a:r>
            <a:r>
              <a:rPr lang="en-US" altLang="zh-CN" sz="2600">
                <a:solidFill>
                  <a:srgbClr val="990000"/>
                </a:solidFill>
                <a:ea typeface="楷体_GB2312" charset="0"/>
              </a:rPr>
              <a:t> T) </a:t>
            </a:r>
            <a:r>
              <a:rPr lang="en-US" altLang="zh-CN" sz="2600" b="1">
                <a:solidFill>
                  <a:srgbClr val="990000"/>
                </a:solidFill>
                <a:ea typeface="楷体_GB2312" charset="0"/>
              </a:rPr>
              <a:t>{</a:t>
            </a:r>
            <a:r>
              <a:rPr lang="en-US" altLang="zh-CN" sz="2600">
                <a:solidFill>
                  <a:srgbClr val="990000"/>
                </a:solidFill>
                <a:ea typeface="楷体_GB2312" charset="0"/>
              </a:rPr>
              <a:t>     // </a:t>
            </a:r>
            <a:r>
              <a:rPr lang="zh-CN" altLang="en-US" sz="2600">
                <a:solidFill>
                  <a:srgbClr val="990000"/>
                </a:solidFill>
                <a:ea typeface="楷体_GB2312" charset="0"/>
              </a:rPr>
              <a:t>空树或遍历结束时，</a:t>
            </a:r>
            <a:r>
              <a:rPr lang="en-US" altLang="zh-CN" sz="2600">
                <a:solidFill>
                  <a:srgbClr val="990000"/>
                </a:solidFill>
                <a:ea typeface="楷体_GB2312" charset="0"/>
              </a:rPr>
              <a:t>p==T</a:t>
            </a:r>
          </a:p>
          <a:p>
            <a:pPr eaLnBrk="1" hangingPunct="1">
              <a:lnSpc>
                <a:spcPct val="110000"/>
              </a:lnSpc>
              <a:defRPr/>
            </a:pPr>
            <a:r>
              <a:rPr lang="en-US" altLang="zh-CN" sz="2600" b="1">
                <a:solidFill>
                  <a:srgbClr val="990000"/>
                </a:solidFill>
                <a:ea typeface="楷体_GB2312" charset="0"/>
              </a:rPr>
              <a:t>     while</a:t>
            </a:r>
            <a:r>
              <a:rPr lang="en-US" altLang="zh-CN" sz="2600">
                <a:solidFill>
                  <a:srgbClr val="990000"/>
                </a:solidFill>
                <a:ea typeface="楷体_GB2312" charset="0"/>
              </a:rPr>
              <a:t> (p-&gt;LTag==Link)  p = p-&gt;lchild;  </a:t>
            </a:r>
          </a:p>
          <a:p>
            <a:pPr eaLnBrk="1" hangingPunct="1">
              <a:lnSpc>
                <a:spcPct val="110000"/>
              </a:lnSpc>
              <a:defRPr/>
            </a:pPr>
            <a:r>
              <a:rPr lang="en-US" altLang="zh-CN" sz="2600">
                <a:solidFill>
                  <a:srgbClr val="990000"/>
                </a:solidFill>
                <a:ea typeface="楷体_GB2312" charset="0"/>
              </a:rPr>
              <a:t>     if (!Visit(p-&gt;data))  return error  //</a:t>
            </a:r>
            <a:r>
              <a:rPr lang="zh-CN" altLang="en-US" sz="2600">
                <a:solidFill>
                  <a:srgbClr val="990000"/>
                </a:solidFill>
                <a:ea typeface="楷体_GB2312" charset="0"/>
              </a:rPr>
              <a:t>访问其左子树为空的</a:t>
            </a:r>
            <a:r>
              <a:rPr lang="zh-CN" altLang="zh-CN" sz="2600">
                <a:solidFill>
                  <a:srgbClr val="990000"/>
                </a:solidFill>
                <a:ea typeface="楷体_GB2312" charset="0"/>
              </a:rPr>
              <a:t>结点</a:t>
            </a:r>
            <a:endParaRPr lang="zh-CN" altLang="en-US" sz="2600">
              <a:solidFill>
                <a:srgbClr val="990000"/>
              </a:solidFill>
              <a:ea typeface="楷体_GB2312" charset="0"/>
            </a:endParaRPr>
          </a:p>
          <a:p>
            <a:pPr eaLnBrk="1" hangingPunct="1">
              <a:lnSpc>
                <a:spcPct val="110000"/>
              </a:lnSpc>
              <a:defRPr/>
            </a:pPr>
            <a:r>
              <a:rPr lang="zh-CN" altLang="en-US" sz="2600" b="1">
                <a:solidFill>
                  <a:srgbClr val="990000"/>
                </a:solidFill>
                <a:ea typeface="楷体_GB2312" charset="0"/>
              </a:rPr>
              <a:t>     </a:t>
            </a:r>
            <a:r>
              <a:rPr lang="en-US" altLang="zh-CN" sz="2600" b="1">
                <a:solidFill>
                  <a:srgbClr val="990000"/>
                </a:solidFill>
                <a:ea typeface="楷体_GB2312" charset="0"/>
              </a:rPr>
              <a:t>while</a:t>
            </a:r>
            <a:r>
              <a:rPr lang="en-US" altLang="zh-CN" sz="2600">
                <a:solidFill>
                  <a:srgbClr val="990000"/>
                </a:solidFill>
                <a:ea typeface="楷体_GB2312" charset="0"/>
              </a:rPr>
              <a:t> (p-&gt;RTag==Thread </a:t>
            </a:r>
            <a:r>
              <a:rPr lang="en-US" altLang="zh-CN" sz="2600" b="1">
                <a:solidFill>
                  <a:srgbClr val="990000"/>
                </a:solidFill>
                <a:ea typeface="楷体_GB2312" charset="0"/>
              </a:rPr>
              <a:t>&amp;&amp;</a:t>
            </a:r>
            <a:r>
              <a:rPr lang="en-US" altLang="zh-CN" sz="2600">
                <a:solidFill>
                  <a:srgbClr val="990000"/>
                </a:solidFill>
                <a:ea typeface="楷体_GB2312" charset="0"/>
              </a:rPr>
              <a:t> p-&gt;rchild</a:t>
            </a:r>
            <a:r>
              <a:rPr lang="en-US" altLang="zh-CN" sz="2600" b="1">
                <a:solidFill>
                  <a:srgbClr val="990000"/>
                </a:solidFill>
                <a:ea typeface="楷体_GB2312" charset="0"/>
              </a:rPr>
              <a:t>!</a:t>
            </a:r>
            <a:r>
              <a:rPr lang="en-US" altLang="zh-CN" sz="2600">
                <a:solidFill>
                  <a:srgbClr val="990000"/>
                </a:solidFill>
                <a:ea typeface="楷体_GB2312" charset="0"/>
              </a:rPr>
              <a:t>=T) </a:t>
            </a:r>
            <a:r>
              <a:rPr lang="en-US" altLang="zh-CN" sz="2600" b="1">
                <a:solidFill>
                  <a:srgbClr val="990000"/>
                </a:solidFill>
                <a:ea typeface="楷体_GB2312" charset="0"/>
              </a:rPr>
              <a:t>{</a:t>
            </a:r>
            <a:endParaRPr lang="en-US" altLang="zh-CN" sz="2600">
              <a:solidFill>
                <a:srgbClr val="990000"/>
              </a:solidFill>
              <a:ea typeface="楷体_GB2312" charset="0"/>
            </a:endParaRPr>
          </a:p>
          <a:p>
            <a:pPr eaLnBrk="1" hangingPunct="1">
              <a:lnSpc>
                <a:spcPct val="110000"/>
              </a:lnSpc>
              <a:defRPr/>
            </a:pPr>
            <a:r>
              <a:rPr lang="en-US" altLang="zh-CN" sz="2600">
                <a:solidFill>
                  <a:srgbClr val="990000"/>
                </a:solidFill>
                <a:ea typeface="楷体_GB2312" charset="0"/>
              </a:rPr>
              <a:t>         p = p-&gt;rchild;  Visit(p-&gt;data);      // </a:t>
            </a:r>
            <a:r>
              <a:rPr lang="zh-CN" altLang="en-US" sz="2600">
                <a:solidFill>
                  <a:srgbClr val="990000"/>
                </a:solidFill>
                <a:ea typeface="楷体_GB2312" charset="0"/>
              </a:rPr>
              <a:t>访问后继结点</a:t>
            </a:r>
          </a:p>
          <a:p>
            <a:pPr eaLnBrk="1" hangingPunct="1">
              <a:lnSpc>
                <a:spcPct val="110000"/>
              </a:lnSpc>
              <a:defRPr/>
            </a:pPr>
            <a:r>
              <a:rPr lang="zh-CN" altLang="en-US" sz="2600">
                <a:solidFill>
                  <a:srgbClr val="990000"/>
                </a:solidFill>
                <a:ea typeface="楷体_GB2312" charset="0"/>
              </a:rPr>
              <a:t>     </a:t>
            </a:r>
            <a:r>
              <a:rPr lang="en-US" altLang="zh-CN" sz="2600" b="1">
                <a:solidFill>
                  <a:srgbClr val="990000"/>
                </a:solidFill>
                <a:ea typeface="楷体_GB2312" charset="0"/>
              </a:rPr>
              <a:t>}</a:t>
            </a:r>
            <a:endParaRPr lang="en-US" altLang="zh-CN" sz="2600">
              <a:solidFill>
                <a:srgbClr val="990000"/>
              </a:solidFill>
              <a:ea typeface="楷体_GB2312" charset="0"/>
            </a:endParaRPr>
          </a:p>
          <a:p>
            <a:pPr eaLnBrk="1" hangingPunct="1">
              <a:lnSpc>
                <a:spcPct val="110000"/>
              </a:lnSpc>
              <a:defRPr/>
            </a:pPr>
            <a:r>
              <a:rPr lang="en-US" altLang="zh-CN" sz="2600">
                <a:solidFill>
                  <a:srgbClr val="990000"/>
                </a:solidFill>
                <a:ea typeface="楷体_GB2312" charset="0"/>
              </a:rPr>
              <a:t>     p = p-&gt;rchild;          // p</a:t>
            </a:r>
            <a:r>
              <a:rPr lang="zh-CN" altLang="en-US" sz="2600">
                <a:solidFill>
                  <a:srgbClr val="990000"/>
                </a:solidFill>
                <a:ea typeface="楷体_GB2312" charset="0"/>
              </a:rPr>
              <a:t>进至其右子树根</a:t>
            </a:r>
          </a:p>
          <a:p>
            <a:pPr eaLnBrk="1" hangingPunct="1">
              <a:lnSpc>
                <a:spcPct val="110000"/>
              </a:lnSpc>
              <a:defRPr/>
            </a:pPr>
            <a:r>
              <a:rPr lang="zh-CN" altLang="en-US" sz="2600">
                <a:solidFill>
                  <a:srgbClr val="990000"/>
                </a:solidFill>
                <a:ea typeface="楷体_GB2312" charset="0"/>
              </a:rPr>
              <a:t>  </a:t>
            </a:r>
            <a:r>
              <a:rPr lang="en-US" altLang="zh-CN" sz="2600" b="1">
                <a:solidFill>
                  <a:srgbClr val="990000"/>
                </a:solidFill>
                <a:ea typeface="楷体_GB2312" charset="0"/>
              </a:rPr>
              <a:t>}</a:t>
            </a:r>
            <a:endParaRPr lang="en-US" altLang="zh-CN" sz="2600">
              <a:solidFill>
                <a:srgbClr val="990000"/>
              </a:solidFill>
              <a:ea typeface="楷体_GB2312" charset="0"/>
            </a:endParaRPr>
          </a:p>
          <a:p>
            <a:pPr eaLnBrk="1" hangingPunct="1">
              <a:lnSpc>
                <a:spcPct val="110000"/>
              </a:lnSpc>
              <a:defRPr/>
            </a:pPr>
            <a:r>
              <a:rPr lang="en-US" altLang="zh-CN" sz="2600" b="1">
                <a:solidFill>
                  <a:srgbClr val="990000"/>
                </a:solidFill>
                <a:ea typeface="楷体_GB2312" charset="0"/>
              </a:rPr>
              <a:t>}</a:t>
            </a:r>
            <a:r>
              <a:rPr lang="en-US" altLang="zh-CN" sz="2600">
                <a:solidFill>
                  <a:srgbClr val="990000"/>
                </a:solidFill>
                <a:ea typeface="楷体_GB2312" charset="0"/>
              </a:rPr>
              <a:t> // InOrderTraverse_Thr</a:t>
            </a:r>
          </a:p>
        </p:txBody>
      </p:sp>
      <p:sp>
        <p:nvSpPr>
          <p:cNvPr id="115717" name="Text Box 5"/>
          <p:cNvSpPr txBox="1">
            <a:spLocks noChangeArrowheads="1"/>
          </p:cNvSpPr>
          <p:nvPr/>
        </p:nvSpPr>
        <p:spPr bwMode="auto">
          <a:xfrm>
            <a:off x="3060700" y="594995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FF0000"/>
                </a:solidFill>
                <a:latin typeface="楷体_GB2312" charset="0"/>
                <a:ea typeface="楷体_GB2312" charset="0"/>
              </a:rPr>
              <a:t>算法 </a:t>
            </a:r>
            <a:r>
              <a:rPr lang="en-US" altLang="zh-CN" b="1">
                <a:solidFill>
                  <a:srgbClr val="FF0000"/>
                </a:solidFill>
                <a:latin typeface="楷体_GB2312" charset="0"/>
                <a:ea typeface="楷体_GB2312" charset="0"/>
              </a:rPr>
              <a:t>6.5</a:t>
            </a:r>
            <a:endParaRPr lang="en-US" altLang="zh-CN" b="1">
              <a:latin typeface="楷体_GB2312" charset="0"/>
              <a:ea typeface="楷体_GB2312" charset="0"/>
            </a:endParaRPr>
          </a:p>
        </p:txBody>
      </p:sp>
    </p:spTree>
  </p:cSld>
  <p:clrMapOvr>
    <a:masterClrMapping/>
  </p:clrMapOvr>
  <p:transition spd="med">
    <p:pull dir="d"/>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684213" y="1412875"/>
            <a:ext cx="7848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b="1">
                <a:solidFill>
                  <a:srgbClr val="800000"/>
                </a:solidFill>
                <a:ea typeface="楷体_GB2312" charset="0"/>
              </a:rPr>
              <a:t>        </a:t>
            </a:r>
            <a:r>
              <a:rPr lang="zh-CN" altLang="en-US" b="1">
                <a:solidFill>
                  <a:srgbClr val="800000"/>
                </a:solidFill>
                <a:ea typeface="楷体_GB2312" charset="0"/>
              </a:rPr>
              <a:t>在中序遍历过程中修改结点的左、右指针域，以保存当前访问结点的“前驱”和“后继”信息。遍历过程中，附设指针</a:t>
            </a:r>
            <a:r>
              <a:rPr lang="en-US" altLang="zh-CN" b="1">
                <a:solidFill>
                  <a:srgbClr val="800000"/>
                </a:solidFill>
                <a:ea typeface="楷体_GB2312" charset="0"/>
              </a:rPr>
              <a:t>pre,  </a:t>
            </a:r>
            <a:r>
              <a:rPr lang="zh-CN" altLang="en-US" b="1">
                <a:solidFill>
                  <a:srgbClr val="800000"/>
                </a:solidFill>
                <a:ea typeface="楷体_GB2312" charset="0"/>
              </a:rPr>
              <a:t>并始终保持指针</a:t>
            </a:r>
            <a:r>
              <a:rPr lang="en-US" altLang="zh-CN" b="1">
                <a:solidFill>
                  <a:srgbClr val="800000"/>
                </a:solidFill>
                <a:ea typeface="楷体_GB2312" charset="0"/>
              </a:rPr>
              <a:t>pre</a:t>
            </a:r>
            <a:r>
              <a:rPr lang="zh-CN" altLang="en-US" b="1">
                <a:solidFill>
                  <a:srgbClr val="800000"/>
                </a:solidFill>
                <a:ea typeface="楷体_GB2312" charset="0"/>
              </a:rPr>
              <a:t>指向当前访问的、指针</a:t>
            </a:r>
            <a:r>
              <a:rPr lang="en-US" altLang="zh-CN" b="1">
                <a:solidFill>
                  <a:srgbClr val="800000"/>
                </a:solidFill>
                <a:ea typeface="楷体_GB2312" charset="0"/>
              </a:rPr>
              <a:t>p</a:t>
            </a:r>
            <a:r>
              <a:rPr lang="zh-CN" altLang="en-US" b="1">
                <a:solidFill>
                  <a:srgbClr val="800000"/>
                </a:solidFill>
                <a:ea typeface="楷体_GB2312" charset="0"/>
              </a:rPr>
              <a:t>所指结点的前驱。</a:t>
            </a:r>
            <a:endParaRPr lang="zh-CN" altLang="en-US"/>
          </a:p>
        </p:txBody>
      </p:sp>
      <p:sp>
        <p:nvSpPr>
          <p:cNvPr id="116739" name="Text Box 3"/>
          <p:cNvSpPr txBox="1">
            <a:spLocks noChangeArrowheads="1"/>
          </p:cNvSpPr>
          <p:nvPr/>
        </p:nvSpPr>
        <p:spPr bwMode="auto">
          <a:xfrm>
            <a:off x="611188" y="692150"/>
            <a:ext cx="5133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solidFill>
                  <a:srgbClr val="0000FF"/>
                </a:solidFill>
                <a:ea typeface="楷体_GB2312" charset="0"/>
              </a:rPr>
              <a:t>三、如何建立线索链表？</a:t>
            </a:r>
            <a:endParaRPr lang="zh-CN" altLang="en-US"/>
          </a:p>
        </p:txBody>
      </p:sp>
    </p:spTree>
  </p:cSld>
  <p:clrMapOvr>
    <a:masterClrMapping/>
  </p:clrMapOvr>
  <p:transition spd="med">
    <p:pull dir="d"/>
  </p:transition>
</p:sld>
</file>

<file path=ppt/theme/theme1.xml><?xml version="1.0" encoding="utf-8"?>
<a:theme xmlns:a="http://schemas.openxmlformats.org/drawingml/2006/main" name="chap006">
  <a:themeElements>
    <a:clrScheme name="chap00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chap006">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a:ln>
              <a:noFill/>
            </a:ln>
            <a:solidFill>
              <a:schemeClr val="tx1"/>
            </a:solidFill>
            <a:effectLst/>
            <a:latin typeface="Times New Roman" charset="0"/>
            <a:ea typeface="宋体" charset="-122"/>
          </a:defRPr>
        </a:defPPr>
      </a:lstStyle>
    </a:lnDef>
  </a:objectDefaults>
  <a:extraClrSchemeLst>
    <a:extraClrScheme>
      <a:clrScheme name="chap00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chap006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chap006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chap006</Template>
  <TotalTime>5117</TotalTime>
  <Words>12963</Words>
  <Application>Microsoft Macintosh PowerPoint</Application>
  <PresentationFormat>全屏显示(4:3)</PresentationFormat>
  <Paragraphs>1812</Paragraphs>
  <Slides>156</Slides>
  <Notes>77</Notes>
  <HiddenSlides>28</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156</vt:i4>
      </vt:variant>
    </vt:vector>
  </HeadingPairs>
  <TitlesOfParts>
    <vt:vector size="170" baseType="lpstr">
      <vt:lpstr>仿宋_GB2312</vt:lpstr>
      <vt:lpstr>华文新魏</vt:lpstr>
      <vt:lpstr>楷体_GB2312</vt:lpstr>
      <vt:lpstr>隶书</vt:lpstr>
      <vt:lpstr>宋体</vt:lpstr>
      <vt:lpstr>Arial</vt:lpstr>
      <vt:lpstr>Cambria Math</vt:lpstr>
      <vt:lpstr>Monotype Sorts</vt:lpstr>
      <vt:lpstr>Symbol</vt:lpstr>
      <vt:lpstr>Times New Roman</vt:lpstr>
      <vt:lpstr>Wingdings</vt:lpstr>
      <vt:lpstr>chap006</vt:lpstr>
      <vt:lpstr>剪辑</vt:lpstr>
      <vt:lpstr>文档</vt:lpstr>
      <vt:lpstr>第六章  树和二叉树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对“二叉树”而言，可以有三条搜索路径：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4、建立二叉树的存储结构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6.3.2  线索二叉树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  赫夫曼树及其应用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  树的计数</vt:lpstr>
      <vt:lpstr>PowerPoint 演示文稿</vt:lpstr>
      <vt:lpstr>6.6  树的计数</vt:lpstr>
      <vt:lpstr>6.6  树的计数</vt:lpstr>
      <vt:lpstr>PowerPoint 演示文稿</vt:lpstr>
      <vt:lpstr>PowerPoint 演示文稿</vt:lpstr>
      <vt:lpstr>PowerPoint 演示文稿</vt:lpstr>
      <vt:lpstr>PowerPoint 演示文稿</vt:lpstr>
      <vt:lpstr>PowerPoint 演示文稿</vt:lpstr>
    </vt:vector>
  </TitlesOfParts>
  <Company>OUC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dc:title>
  <dc:creator>朋友</dc:creator>
  <cp:lastModifiedBy>刘 超</cp:lastModifiedBy>
  <cp:revision>241</cp:revision>
  <dcterms:created xsi:type="dcterms:W3CDTF">2007-02-02T02:34:51Z</dcterms:created>
  <dcterms:modified xsi:type="dcterms:W3CDTF">2019-05-08T05:43:12Z</dcterms:modified>
</cp:coreProperties>
</file>