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4.svg" ContentType="image/svg+xml"/>
  <Override PartName="/ppt/media/image16.svg" ContentType="image/svg+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5"/>
  </p:notesMasterIdLst>
  <p:sldIdLst>
    <p:sldId id="275" r:id="rId4"/>
    <p:sldId id="315" r:id="rId6"/>
    <p:sldId id="299" r:id="rId7"/>
    <p:sldId id="345" r:id="rId8"/>
    <p:sldId id="328" r:id="rId9"/>
    <p:sldId id="335" r:id="rId10"/>
    <p:sldId id="323" r:id="rId11"/>
    <p:sldId id="329" r:id="rId12"/>
    <p:sldId id="336" r:id="rId13"/>
    <p:sldId id="324" r:id="rId14"/>
    <p:sldId id="337" r:id="rId15"/>
    <p:sldId id="325" r:id="rId16"/>
    <p:sldId id="338" r:id="rId17"/>
    <p:sldId id="322" r:id="rId18"/>
  </p:sldIdLst>
  <p:sldSz cx="12192000" cy="6858000"/>
  <p:notesSz cx="6858000" cy="9144000"/>
  <p:embeddedFontLst>
    <p:embeddedFont>
      <p:font typeface="微软雅黑" panose="020B0503020204020204" pitchFamily="34" charset="-122"/>
      <p:regular r:id="rId22"/>
    </p:embeddedFont>
    <p:embeddedFont>
      <p:font typeface="Century Gothic" panose="020B0502020202020204" pitchFamily="34" charset="0"/>
      <p:regular r:id="rId23"/>
      <p:bold r:id="rId24"/>
      <p:italic r:id="rId25"/>
      <p:boldItalic r:id="rId26"/>
    </p:embeddedFont>
    <p:embeddedFont>
      <p:font typeface="等线" panose="02010600030101010101" charset="-122"/>
      <p:regular r:id="rId27"/>
    </p:embeddedFont>
    <p:embeddedFont>
      <p:font typeface="等线 Light" panose="02010600030101010101" charset="-122"/>
      <p:regular r:id="rId28"/>
    </p:embeddedFont>
  </p:embeddedFontLst>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2256" y="1062"/>
      </p:cViewPr>
      <p:guideLst>
        <p:guide orient="horz" pos="214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79.xml"/><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26EB-4058-4BC7-8426-D7194AF02E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B6501-1FA3-4C81-8BF3-01BFF0E331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3" Type="http://schemas.openxmlformats.org/officeDocument/2006/relationships/slideLayout" Target="../slideLayouts/slideLayout18.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image" Target="../media/image2.svg"/><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image" Target="../media/image1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4" Type="http://schemas.openxmlformats.org/officeDocument/2006/relationships/slideLayout" Target="../slideLayouts/slideLayout7.xml"/><Relationship Id="rId23" Type="http://schemas.openxmlformats.org/officeDocument/2006/relationships/tags" Target="../tags/tag21.xml"/><Relationship Id="rId22" Type="http://schemas.openxmlformats.org/officeDocument/2006/relationships/image" Target="../media/image2.svg"/><Relationship Id="rId21" Type="http://schemas.openxmlformats.org/officeDocument/2006/relationships/image" Target="../media/image1.png"/><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3" Type="http://schemas.openxmlformats.org/officeDocument/2006/relationships/slideLayout" Target="../slideLayouts/slideLayout7.xml"/><Relationship Id="rId22" Type="http://schemas.openxmlformats.org/officeDocument/2006/relationships/tags" Target="../tags/tag40.xml"/><Relationship Id="rId21" Type="http://schemas.openxmlformats.org/officeDocument/2006/relationships/tags" Target="../tags/tag39.xml"/><Relationship Id="rId20" Type="http://schemas.openxmlformats.org/officeDocument/2006/relationships/tags" Target="../tags/tag38.xml"/><Relationship Id="rId2" Type="http://schemas.openxmlformats.org/officeDocument/2006/relationships/image" Target="../media/image2.svg"/><Relationship Id="rId19" Type="http://schemas.openxmlformats.org/officeDocument/2006/relationships/tags" Target="../tags/tag37.xml"/><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image" Target="../media/image1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3" Type="http://schemas.openxmlformats.org/officeDocument/2006/relationships/slideLayout" Target="../slideLayouts/slideLayout18.xml"/><Relationship Id="rId22" Type="http://schemas.openxmlformats.org/officeDocument/2006/relationships/tags" Target="../tags/tag59.xml"/><Relationship Id="rId21" Type="http://schemas.openxmlformats.org/officeDocument/2006/relationships/tags" Target="../tags/tag58.xml"/><Relationship Id="rId20" Type="http://schemas.openxmlformats.org/officeDocument/2006/relationships/tags" Target="../tags/tag57.xml"/><Relationship Id="rId2" Type="http://schemas.openxmlformats.org/officeDocument/2006/relationships/image" Target="../media/image2.svg"/><Relationship Id="rId19" Type="http://schemas.openxmlformats.org/officeDocument/2006/relationships/tags" Target="../tags/tag56.xml"/><Relationship Id="rId18" Type="http://schemas.openxmlformats.org/officeDocument/2006/relationships/tags" Target="../tags/tag55.xml"/><Relationship Id="rId17" Type="http://schemas.openxmlformats.org/officeDocument/2006/relationships/tags" Target="../tags/tag54.xml"/><Relationship Id="rId16" Type="http://schemas.openxmlformats.org/officeDocument/2006/relationships/tags" Target="../tags/tag53.xml"/><Relationship Id="rId15" Type="http://schemas.openxmlformats.org/officeDocument/2006/relationships/tags" Target="../tags/tag52.xml"/><Relationship Id="rId14" Type="http://schemas.openxmlformats.org/officeDocument/2006/relationships/tags" Target="../tags/tag51.xml"/><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image" Target="../media/image1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4919241"/>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sp>
        <p:nvSpPr>
          <p:cNvPr id="2" name="文本框 1"/>
          <p:cNvSpPr txBox="1"/>
          <p:nvPr/>
        </p:nvSpPr>
        <p:spPr>
          <a:xfrm>
            <a:off x="882503" y="2275367"/>
            <a:ext cx="4713623" cy="1015663"/>
          </a:xfrm>
          <a:prstGeom prst="rect">
            <a:avLst/>
          </a:prstGeom>
          <a:noFill/>
        </p:spPr>
        <p:txBody>
          <a:bodyPr wrap="square" rtlCol="0">
            <a:spAutoFit/>
          </a:bodyPr>
          <a:lstStyle/>
          <a:p>
            <a:r>
              <a:rPr lang="en-US" altLang="zh-CN" sz="6000" b="1" dirty="0">
                <a:solidFill>
                  <a:schemeClr val="bg1"/>
                </a:solidFill>
                <a:latin typeface="Novecento wide Bold" panose="00000805000000000000" pitchFamily="50" charset="0"/>
                <a:ea typeface="思源黑体 Medium" panose="020B0600000000000000" pitchFamily="34" charset="-122"/>
              </a:rPr>
              <a:t>QG STUDIO</a:t>
            </a:r>
            <a:endParaRPr lang="zh-CN" altLang="en-US" sz="6000" b="1" dirty="0">
              <a:solidFill>
                <a:schemeClr val="bg1"/>
              </a:solidFill>
              <a:latin typeface="Novecento wide Bold" panose="00000805000000000000" pitchFamily="50" charset="0"/>
              <a:ea typeface="思源黑体 Medium" panose="020B0600000000000000" pitchFamily="34" charset="-122"/>
            </a:endParaRPr>
          </a:p>
        </p:txBody>
      </p:sp>
      <p:sp>
        <p:nvSpPr>
          <p:cNvPr id="8" name="文本框 7"/>
          <p:cNvSpPr txBox="1"/>
          <p:nvPr/>
        </p:nvSpPr>
        <p:spPr>
          <a:xfrm>
            <a:off x="983848" y="5456348"/>
            <a:ext cx="2785729"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汇报人：苏志鹏</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83847" y="5926209"/>
            <a:ext cx="4125432"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汇报时间：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2024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5</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14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日</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0" name="图形 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887748" y="-2526731"/>
            <a:ext cx="10224035" cy="10548612"/>
          </a:xfrm>
          <a:prstGeom prst="rect">
            <a:avLst/>
          </a:prstGeom>
        </p:spPr>
      </p:pic>
      <p:cxnSp>
        <p:nvCxnSpPr>
          <p:cNvPr id="5" name="直接连接符 4"/>
          <p:cNvCxnSpPr/>
          <p:nvPr/>
        </p:nvCxnSpPr>
        <p:spPr>
          <a:xfrm>
            <a:off x="882504" y="2448889"/>
            <a:ext cx="0" cy="127101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94144" y="3423982"/>
            <a:ext cx="176720" cy="187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9863" y="5429921"/>
            <a:ext cx="938469" cy="9682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项目难点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3</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64135"/>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项目难点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40" name="组合 39"/>
          <p:cNvGrpSpPr/>
          <p:nvPr>
            <p:custDataLst>
              <p:tags r:id="rId3"/>
            </p:custDataLst>
          </p:nvPr>
        </p:nvGrpSpPr>
        <p:grpSpPr>
          <a:xfrm>
            <a:off x="2774314" y="1417002"/>
            <a:ext cx="4216402" cy="4216402"/>
            <a:chOff x="3987799" y="1846262"/>
            <a:chExt cx="4216402" cy="4216402"/>
          </a:xfrm>
        </p:grpSpPr>
        <p:sp>
          <p:nvSpPr>
            <p:cNvPr id="7" name="íṣlíḑè"/>
            <p:cNvSpPr/>
            <p:nvPr>
              <p:custDataLst>
                <p:tags r:id="rId4"/>
              </p:custDataLst>
            </p:nvPr>
          </p:nvSpPr>
          <p:spPr bwMode="auto">
            <a:xfrm>
              <a:off x="5076394" y="2934856"/>
              <a:ext cx="2039213" cy="2039212"/>
            </a:xfrm>
            <a:prstGeom prst="ellipse">
              <a:avLst/>
            </a:prstGeom>
            <a:solidFill>
              <a:schemeClr val="tx2">
                <a:lumMod val="20000"/>
                <a:lumOff val="80000"/>
              </a:schemeClr>
            </a:solidFill>
            <a:ln w="19050">
              <a:noFill/>
              <a:round/>
            </a:ln>
          </p:spPr>
          <p:txBody>
            <a:bodyPr anchor="ctr">
              <a:scene3d>
                <a:camera prst="orthographicFront"/>
                <a:lightRig rig="threePt" dir="t"/>
              </a:scene3d>
              <a:sp3d contourW="12700"/>
            </a:bodyPr>
            <a:p>
              <a:pPr algn="ctr"/>
            </a:p>
          </p:txBody>
        </p:sp>
        <p:sp>
          <p:nvSpPr>
            <p:cNvPr id="13" name="îṩľïḍe"/>
            <p:cNvSpPr/>
            <p:nvPr>
              <p:custDataLst>
                <p:tags r:id="rId5"/>
              </p:custDataLst>
            </p:nvPr>
          </p:nvSpPr>
          <p:spPr bwMode="auto">
            <a:xfrm rot="2700000">
              <a:off x="3987799" y="2546069"/>
              <a:ext cx="1755881" cy="356266"/>
            </a:xfrm>
            <a:prstGeom prst="roundRect">
              <a:avLst>
                <a:gd name="adj" fmla="val 50000"/>
              </a:avLst>
            </a:prstGeom>
            <a:solidFill>
              <a:schemeClr val="accent1"/>
            </a:solidFill>
            <a:ln w="19050">
              <a:noFill/>
              <a:round/>
            </a:ln>
          </p:spPr>
          <p:txBody>
            <a:bodyPr vert="horz" wrap="none" lIns="91440" tIns="45720" rIns="91440" bIns="45720" anchor="ctr" anchorCtr="1" compatLnSpc="1">
              <a:normAutofit fontScale="92500" lnSpcReduction="10000"/>
              <a:scene3d>
                <a:camera prst="orthographicFront"/>
                <a:lightRig rig="threePt" dir="t"/>
              </a:scene3d>
              <a:sp3d contourW="12700"/>
            </a:bodyPr>
            <a:p>
              <a:pPr algn="ctr"/>
              <a:r>
                <a:rPr lang="zh-CN" altLang="en-US" sz="1200" b="1">
                  <a:solidFill>
                    <a:schemeClr val="bg1"/>
                  </a:solidFill>
                </a:rPr>
                <a:t>难点一</a:t>
              </a:r>
              <a:endParaRPr lang="zh-CN" altLang="en-US" sz="1200" b="1">
                <a:solidFill>
                  <a:schemeClr val="bg1"/>
                </a:solidFill>
              </a:endParaRPr>
            </a:p>
          </p:txBody>
        </p:sp>
        <p:sp>
          <p:nvSpPr>
            <p:cNvPr id="14" name="îṩļïḍè"/>
            <p:cNvSpPr/>
            <p:nvPr>
              <p:custDataLst>
                <p:tags r:id="rId6"/>
              </p:custDataLst>
            </p:nvPr>
          </p:nvSpPr>
          <p:spPr bwMode="auto">
            <a:xfrm rot="18900000" flipH="1">
              <a:off x="6448320" y="2546069"/>
              <a:ext cx="1755881" cy="356266"/>
            </a:xfrm>
            <a:prstGeom prst="roundRect">
              <a:avLst>
                <a:gd name="adj" fmla="val 50000"/>
              </a:avLst>
            </a:prstGeom>
            <a:solidFill>
              <a:schemeClr val="accent4"/>
            </a:solidFill>
            <a:ln w="19050">
              <a:noFill/>
              <a:round/>
            </a:ln>
          </p:spPr>
          <p:txBody>
            <a:bodyPr vert="horz" wrap="none" lIns="91440" tIns="45720" rIns="91440" bIns="45720" anchor="ctr" anchorCtr="1" compatLnSpc="1">
              <a:normAutofit fontScale="92500" lnSpcReduction="10000"/>
              <a:scene3d>
                <a:camera prst="orthographicFront"/>
                <a:lightRig rig="threePt" dir="t"/>
              </a:scene3d>
              <a:sp3d contourW="12700"/>
            </a:bodyPr>
            <a:p>
              <a:pPr algn="ctr"/>
              <a:r>
                <a:rPr lang="zh-CN" altLang="en-US" sz="1200" b="1">
                  <a:solidFill>
                    <a:schemeClr val="bg1"/>
                  </a:solidFill>
                </a:rPr>
                <a:t>难点四</a:t>
              </a:r>
              <a:endParaRPr lang="zh-CN" altLang="en-US" sz="1200" b="1">
                <a:solidFill>
                  <a:schemeClr val="bg1"/>
                </a:solidFill>
              </a:endParaRPr>
            </a:p>
          </p:txBody>
        </p:sp>
        <p:sp>
          <p:nvSpPr>
            <p:cNvPr id="15" name="îŝḷïdê"/>
            <p:cNvSpPr/>
            <p:nvPr>
              <p:custDataLst>
                <p:tags r:id="rId7"/>
              </p:custDataLst>
            </p:nvPr>
          </p:nvSpPr>
          <p:spPr bwMode="auto">
            <a:xfrm rot="18900000" flipH="1">
              <a:off x="3987799" y="5006590"/>
              <a:ext cx="1755881" cy="356266"/>
            </a:xfrm>
            <a:prstGeom prst="roundRect">
              <a:avLst>
                <a:gd name="adj" fmla="val 50000"/>
              </a:avLst>
            </a:prstGeom>
            <a:solidFill>
              <a:schemeClr val="accent3"/>
            </a:solidFill>
            <a:ln w="19050">
              <a:noFill/>
              <a:round/>
            </a:ln>
          </p:spPr>
          <p:txBody>
            <a:bodyPr vert="horz" wrap="none" lIns="91440" tIns="45720" rIns="91440" bIns="45720" anchor="ctr" anchorCtr="1" compatLnSpc="1">
              <a:normAutofit fontScale="92500" lnSpcReduction="10000"/>
              <a:scene3d>
                <a:camera prst="orthographicFront"/>
                <a:lightRig rig="threePt" dir="t"/>
              </a:scene3d>
              <a:sp3d contourW="12700"/>
            </a:bodyPr>
            <a:p>
              <a:pPr algn="ctr"/>
              <a:r>
                <a:rPr lang="zh-CN" altLang="en-US" sz="1200" b="1">
                  <a:solidFill>
                    <a:schemeClr val="bg1"/>
                  </a:solidFill>
                </a:rPr>
                <a:t>难点二</a:t>
              </a:r>
              <a:endParaRPr lang="zh-CN" altLang="en-US" sz="1200" b="1">
                <a:solidFill>
                  <a:schemeClr val="bg1"/>
                </a:solidFill>
              </a:endParaRPr>
            </a:p>
          </p:txBody>
        </p:sp>
        <p:sp>
          <p:nvSpPr>
            <p:cNvPr id="16" name="íSḷîḑè"/>
            <p:cNvSpPr/>
            <p:nvPr>
              <p:custDataLst>
                <p:tags r:id="rId8"/>
              </p:custDataLst>
            </p:nvPr>
          </p:nvSpPr>
          <p:spPr bwMode="auto">
            <a:xfrm rot="2700000">
              <a:off x="6448320" y="5006590"/>
              <a:ext cx="1755881" cy="356266"/>
            </a:xfrm>
            <a:prstGeom prst="roundRect">
              <a:avLst>
                <a:gd name="adj" fmla="val 50000"/>
              </a:avLst>
            </a:prstGeom>
            <a:solidFill>
              <a:schemeClr val="accent2"/>
            </a:solidFill>
            <a:ln w="19050">
              <a:noFill/>
              <a:round/>
            </a:ln>
          </p:spPr>
          <p:txBody>
            <a:bodyPr vert="horz" wrap="none" lIns="91440" tIns="45720" rIns="91440" bIns="45720" anchor="ctr" anchorCtr="1" compatLnSpc="1">
              <a:normAutofit fontScale="92500" lnSpcReduction="10000"/>
              <a:scene3d>
                <a:camera prst="orthographicFront"/>
                <a:lightRig rig="threePt" dir="t"/>
              </a:scene3d>
              <a:sp3d contourW="12700"/>
            </a:bodyPr>
            <a:p>
              <a:pPr algn="ctr"/>
              <a:r>
                <a:rPr lang="zh-CN" altLang="en-US" sz="1200" b="1">
                  <a:solidFill>
                    <a:schemeClr val="bg1"/>
                  </a:solidFill>
                </a:rPr>
                <a:t>难点三</a:t>
              </a:r>
              <a:endParaRPr lang="zh-CN" altLang="en-US" sz="1200" b="1">
                <a:solidFill>
                  <a:schemeClr val="bg1"/>
                </a:solidFill>
              </a:endParaRPr>
            </a:p>
          </p:txBody>
        </p:sp>
        <p:sp>
          <p:nvSpPr>
            <p:cNvPr id="17" name="ïsḻiḓe"/>
            <p:cNvSpPr/>
            <p:nvPr>
              <p:custDataLst>
                <p:tags r:id="rId9"/>
              </p:custDataLst>
            </p:nvPr>
          </p:nvSpPr>
          <p:spPr bwMode="auto">
            <a:xfrm>
              <a:off x="5427020" y="3275747"/>
              <a:ext cx="1357432" cy="1357432"/>
            </a:xfrm>
            <a:prstGeom prst="ellipse">
              <a:avLst/>
            </a:prstGeom>
            <a:blipFill>
              <a:blip r:embed="rId10"/>
              <a:srcRect/>
              <a:stretch>
                <a:fillRect l="-25531" r="-25057"/>
              </a:stretch>
            </a:blipFill>
            <a:ln w="19050">
              <a:solidFill>
                <a:schemeClr val="bg1"/>
              </a:solidFill>
              <a:round/>
            </a:ln>
          </p:spPr>
          <p:txBody>
            <a:bodyPr vert="horz" wrap="none" lIns="91440" tIns="45720" rIns="91440" bIns="45720" anchor="ctr" anchorCtr="1" compatLnSpc="1">
              <a:normAutofit/>
              <a:scene3d>
                <a:camera prst="orthographicFront"/>
                <a:lightRig rig="threePt" dir="t"/>
              </a:scene3d>
              <a:sp3d contourW="12700"/>
            </a:bodyPr>
            <a:p>
              <a:pPr algn="ctr"/>
              <a:endParaRPr lang="zh-CN" altLang="en-US" sz="1400" b="1" dirty="0">
                <a:solidFill>
                  <a:schemeClr val="bg1"/>
                </a:solidFill>
              </a:endParaRPr>
            </a:p>
          </p:txBody>
        </p:sp>
      </p:grpSp>
      <p:grpSp>
        <p:nvGrpSpPr>
          <p:cNvPr id="33" name="组合 32"/>
          <p:cNvGrpSpPr/>
          <p:nvPr>
            <p:custDataLst>
              <p:tags r:id="rId11"/>
            </p:custDataLst>
          </p:nvPr>
        </p:nvGrpSpPr>
        <p:grpSpPr>
          <a:xfrm>
            <a:off x="772160" y="1052830"/>
            <a:ext cx="2133600" cy="2691130"/>
            <a:chOff x="3624780" y="2412339"/>
            <a:chExt cx="2133782" cy="1435505"/>
          </a:xfrm>
        </p:grpSpPr>
        <p:sp>
          <p:nvSpPr>
            <p:cNvPr id="18" name="文本框 17"/>
            <p:cNvSpPr txBox="1"/>
            <p:nvPr>
              <p:custDataLst>
                <p:tags r:id="rId12"/>
              </p:custDataLst>
            </p:nvPr>
          </p:nvSpPr>
          <p:spPr>
            <a:xfrm>
              <a:off x="3624781" y="2412339"/>
              <a:ext cx="2133781" cy="196459"/>
            </a:xfrm>
            <a:prstGeom prst="rect">
              <a:avLst/>
            </a:prstGeom>
            <a:noFill/>
          </p:spPr>
          <p:txBody>
            <a:bodyPr wrap="square" rtlCol="0">
              <a:spAutoFit/>
              <a:scene3d>
                <a:camera prst="orthographicFront"/>
                <a:lightRig rig="threePt" dir="t"/>
              </a:scene3d>
              <a:sp3d contourW="12700"/>
            </a:bodyPr>
            <a:p>
              <a:pPr algn="r"/>
              <a:r>
                <a:rPr lang="zh-CN" altLang="en-US" b="1" dirty="0">
                  <a:solidFill>
                    <a:schemeClr val="tx1">
                      <a:lumMod val="75000"/>
                      <a:lumOff val="25000"/>
                    </a:schemeClr>
                  </a:solidFill>
                  <a:latin typeface="Century Gothic" panose="020B0502020202020204" pitchFamily="34" charset="0"/>
                </a:rPr>
                <a:t>时间格式统一</a:t>
              </a:r>
              <a:endParaRPr lang="zh-CN" altLang="en-US" b="1" dirty="0">
                <a:solidFill>
                  <a:schemeClr val="tx1">
                    <a:lumMod val="75000"/>
                    <a:lumOff val="25000"/>
                  </a:schemeClr>
                </a:solidFill>
                <a:latin typeface="Century Gothic" panose="020B0502020202020204" pitchFamily="34" charset="0"/>
              </a:endParaRPr>
            </a:p>
          </p:txBody>
        </p:sp>
        <p:sp>
          <p:nvSpPr>
            <p:cNvPr id="35" name="文本框 34"/>
            <p:cNvSpPr txBox="1"/>
            <p:nvPr>
              <p:custDataLst>
                <p:tags r:id="rId13"/>
              </p:custDataLst>
            </p:nvPr>
          </p:nvSpPr>
          <p:spPr>
            <a:xfrm>
              <a:off x="3624780" y="2652832"/>
              <a:ext cx="2133782" cy="1195012"/>
            </a:xfrm>
            <a:prstGeom prst="rect">
              <a:avLst/>
            </a:prstGeom>
            <a:noFill/>
          </p:spPr>
          <p:txBody>
            <a:bodyPr wrap="square" rtlCol="0">
              <a:noAutofit/>
              <a:scene3d>
                <a:camera prst="orthographicFront"/>
                <a:lightRig rig="threePt" dir="t"/>
              </a:scene3d>
              <a:sp3d contourW="12700"/>
            </a:bodyPr>
            <a:p>
              <a:pPr algn="l">
                <a:lnSpc>
                  <a:spcPct val="114000"/>
                </a:lnSpc>
              </a:pPr>
              <a:r>
                <a:rPr lang="zh-CN" altLang="en-US" sz="1400" b="1" dirty="0">
                  <a:solidFill>
                    <a:schemeClr val="tx1">
                      <a:lumMod val="65000"/>
                      <a:lumOff val="35000"/>
                    </a:schemeClr>
                  </a:solidFill>
                  <a:latin typeface="Century Gothic" panose="020B0502020202020204" pitchFamily="34" charset="0"/>
                  <a:ea typeface="+mj-ea"/>
                </a:rPr>
                <a:t>在进行时间比较时无法避免的是课程中的规定时间内报名，而时间格式不同则无法进行比较，所以在前端中我使用了日历的形式来选择时间，确保数据库的时间格式都是年月日。</a:t>
              </a:r>
              <a:endParaRPr lang="zh-CN" altLang="en-US" sz="1400" b="1" dirty="0">
                <a:solidFill>
                  <a:schemeClr val="tx1">
                    <a:lumMod val="65000"/>
                    <a:lumOff val="35000"/>
                  </a:schemeClr>
                </a:solidFill>
                <a:latin typeface="Century Gothic" panose="020B0502020202020204" pitchFamily="34" charset="0"/>
                <a:ea typeface="+mj-ea"/>
              </a:endParaRPr>
            </a:p>
          </p:txBody>
        </p:sp>
      </p:grpSp>
      <p:grpSp>
        <p:nvGrpSpPr>
          <p:cNvPr id="19" name="组合 18"/>
          <p:cNvGrpSpPr/>
          <p:nvPr>
            <p:custDataLst>
              <p:tags r:id="rId14"/>
            </p:custDataLst>
          </p:nvPr>
        </p:nvGrpSpPr>
        <p:grpSpPr>
          <a:xfrm>
            <a:off x="327025" y="4204335"/>
            <a:ext cx="2659380" cy="2655569"/>
            <a:chOff x="3098955" y="2412339"/>
            <a:chExt cx="2659607" cy="1489849"/>
          </a:xfrm>
        </p:grpSpPr>
        <p:sp>
          <p:nvSpPr>
            <p:cNvPr id="20" name="文本框 19"/>
            <p:cNvSpPr txBox="1"/>
            <p:nvPr>
              <p:custDataLst>
                <p:tags r:id="rId15"/>
              </p:custDataLst>
            </p:nvPr>
          </p:nvSpPr>
          <p:spPr>
            <a:xfrm>
              <a:off x="3098955" y="2412339"/>
              <a:ext cx="2659607" cy="206627"/>
            </a:xfrm>
            <a:prstGeom prst="rect">
              <a:avLst/>
            </a:prstGeom>
            <a:noFill/>
          </p:spPr>
          <p:txBody>
            <a:bodyPr wrap="square" rtlCol="0">
              <a:spAutoFit/>
              <a:scene3d>
                <a:camera prst="orthographicFront"/>
                <a:lightRig rig="threePt" dir="t"/>
              </a:scene3d>
              <a:sp3d contourW="12700"/>
            </a:bodyPr>
            <a:lstStyle/>
            <a:p>
              <a:pPr algn="l"/>
              <a:r>
                <a:rPr lang="zh-CN" altLang="en-US" b="1" dirty="0">
                  <a:solidFill>
                    <a:schemeClr val="tx1">
                      <a:lumMod val="75000"/>
                      <a:lumOff val="25000"/>
                    </a:schemeClr>
                  </a:solidFill>
                  <a:latin typeface="Century Gothic" panose="020B0502020202020204" pitchFamily="34" charset="0"/>
                </a:rPr>
                <a:t>对于表格中的内容构建</a:t>
              </a:r>
              <a:endParaRPr lang="zh-CN" altLang="en-US" b="1" dirty="0">
                <a:solidFill>
                  <a:schemeClr val="tx1">
                    <a:lumMod val="75000"/>
                    <a:lumOff val="25000"/>
                  </a:schemeClr>
                </a:solidFill>
                <a:latin typeface="Century Gothic" panose="020B0502020202020204" pitchFamily="34" charset="0"/>
              </a:endParaRPr>
            </a:p>
          </p:txBody>
        </p:sp>
        <p:sp>
          <p:nvSpPr>
            <p:cNvPr id="21" name="文本框 20"/>
            <p:cNvSpPr txBox="1"/>
            <p:nvPr>
              <p:custDataLst>
                <p:tags r:id="rId16"/>
              </p:custDataLst>
            </p:nvPr>
          </p:nvSpPr>
          <p:spPr>
            <a:xfrm>
              <a:off x="3193578" y="2659222"/>
              <a:ext cx="2133782" cy="1242966"/>
            </a:xfrm>
            <a:prstGeom prst="rect">
              <a:avLst/>
            </a:prstGeom>
            <a:noFill/>
          </p:spPr>
          <p:txBody>
            <a:bodyPr wrap="square" rtlCol="0">
              <a:noAutofit/>
              <a:scene3d>
                <a:camera prst="orthographicFront"/>
                <a:lightRig rig="threePt" dir="t"/>
              </a:scene3d>
              <a:sp3d contourW="12700"/>
            </a:bodyPr>
            <a:lstStyle/>
            <a:p>
              <a:pPr algn="l">
                <a:lnSpc>
                  <a:spcPct val="114000"/>
                </a:lnSpc>
              </a:pPr>
              <a:r>
                <a:rPr lang="zh-CN" altLang="en-US" sz="1600" dirty="0">
                  <a:solidFill>
                    <a:schemeClr val="tx1">
                      <a:lumMod val="65000"/>
                      <a:lumOff val="35000"/>
                    </a:schemeClr>
                  </a:solidFill>
                  <a:latin typeface="Century Gothic" panose="020B0502020202020204" pitchFamily="34" charset="0"/>
                  <a:ea typeface="+mj-ea"/>
                </a:rPr>
                <a:t>需要关注表格中具体含有什么内容，方便表与表之间的数据联系，也展示用户需要的所有数据，所以我花了一天的时间先进行框架构建。</a:t>
              </a:r>
              <a:endParaRPr lang="zh-CN" altLang="en-US" sz="1600" dirty="0">
                <a:solidFill>
                  <a:schemeClr val="tx1">
                    <a:lumMod val="65000"/>
                    <a:lumOff val="35000"/>
                  </a:schemeClr>
                </a:solidFill>
                <a:latin typeface="Century Gothic" panose="020B0502020202020204" pitchFamily="34" charset="0"/>
                <a:ea typeface="+mj-ea"/>
              </a:endParaRPr>
            </a:p>
          </p:txBody>
        </p:sp>
      </p:grpSp>
      <p:grpSp>
        <p:nvGrpSpPr>
          <p:cNvPr id="22" name="组合 21"/>
          <p:cNvGrpSpPr/>
          <p:nvPr>
            <p:custDataLst>
              <p:tags r:id="rId17"/>
            </p:custDataLst>
          </p:nvPr>
        </p:nvGrpSpPr>
        <p:grpSpPr>
          <a:xfrm>
            <a:off x="6878320" y="576580"/>
            <a:ext cx="2900045" cy="2599005"/>
            <a:chOff x="3624780" y="2412339"/>
            <a:chExt cx="2133782" cy="2936240"/>
          </a:xfrm>
        </p:grpSpPr>
        <p:sp>
          <p:nvSpPr>
            <p:cNvPr id="23" name="文本框 22"/>
            <p:cNvSpPr txBox="1"/>
            <p:nvPr>
              <p:custDataLst>
                <p:tags r:id="rId18"/>
              </p:custDataLst>
            </p:nvPr>
          </p:nvSpPr>
          <p:spPr>
            <a:xfrm>
              <a:off x="3624781" y="2412339"/>
              <a:ext cx="2133781" cy="416089"/>
            </a:xfrm>
            <a:prstGeom prst="rect">
              <a:avLst/>
            </a:prstGeom>
            <a:noFill/>
          </p:spPr>
          <p:txBody>
            <a:bodyPr wrap="square" rtlCol="0">
              <a:spAutoFit/>
              <a:scene3d>
                <a:camera prst="orthographicFront"/>
                <a:lightRig rig="threePt" dir="t"/>
              </a:scene3d>
              <a:sp3d contourW="12700"/>
            </a:bodyPr>
            <a:lstStyle/>
            <a:p>
              <a:pPr algn="l"/>
              <a:r>
                <a:rPr lang="zh-CN" altLang="en-US" b="1" dirty="0">
                  <a:solidFill>
                    <a:schemeClr val="tx1">
                      <a:lumMod val="75000"/>
                      <a:lumOff val="25000"/>
                    </a:schemeClr>
                  </a:solidFill>
                  <a:latin typeface="Century Gothic" panose="020B0502020202020204" pitchFamily="34" charset="0"/>
                </a:rPr>
                <a:t>功能权限设置</a:t>
              </a:r>
              <a:endParaRPr lang="zh-CN" altLang="en-US" b="1" dirty="0">
                <a:solidFill>
                  <a:schemeClr val="tx1">
                    <a:lumMod val="75000"/>
                    <a:lumOff val="25000"/>
                  </a:schemeClr>
                </a:solidFill>
                <a:latin typeface="Century Gothic" panose="020B0502020202020204" pitchFamily="34" charset="0"/>
              </a:endParaRPr>
            </a:p>
          </p:txBody>
        </p:sp>
        <p:sp>
          <p:nvSpPr>
            <p:cNvPr id="24" name="文本框 23"/>
            <p:cNvSpPr txBox="1"/>
            <p:nvPr>
              <p:custDataLst>
                <p:tags r:id="rId19"/>
              </p:custDataLst>
            </p:nvPr>
          </p:nvSpPr>
          <p:spPr>
            <a:xfrm>
              <a:off x="3624780" y="2750893"/>
              <a:ext cx="2133782" cy="2597686"/>
            </a:xfrm>
            <a:prstGeom prst="rect">
              <a:avLst/>
            </a:prstGeom>
            <a:noFill/>
          </p:spPr>
          <p:txBody>
            <a:bodyPr wrap="square" rtlCol="0">
              <a:spAutoFit/>
              <a:scene3d>
                <a:camera prst="orthographicFront"/>
                <a:lightRig rig="threePt" dir="t"/>
              </a:scene3d>
              <a:sp3d contourW="12700"/>
            </a:bodyPr>
            <a:lstStyle/>
            <a:p>
              <a:pPr algn="l">
                <a:lnSpc>
                  <a:spcPct val="114000"/>
                </a:lnSpc>
              </a:pPr>
              <a:r>
                <a:rPr lang="zh-CN" altLang="en-US" dirty="0">
                  <a:solidFill>
                    <a:schemeClr val="tx1">
                      <a:lumMod val="65000"/>
                      <a:lumOff val="35000"/>
                    </a:schemeClr>
                  </a:solidFill>
                  <a:latin typeface="Century Gothic" panose="020B0502020202020204" pitchFamily="34" charset="0"/>
                  <a:ea typeface="+mj-ea"/>
                </a:rPr>
                <a:t>学生不能更改课程，而老师可以，不同的身份之间的权限不同，所以使用</a:t>
              </a:r>
              <a:r>
                <a:rPr lang="en-US" altLang="zh-CN" dirty="0">
                  <a:solidFill>
                    <a:schemeClr val="tx1">
                      <a:lumMod val="65000"/>
                      <a:lumOff val="35000"/>
                    </a:schemeClr>
                  </a:solidFill>
                  <a:latin typeface="Century Gothic" panose="020B0502020202020204" pitchFamily="34" charset="0"/>
                  <a:ea typeface="+mj-ea"/>
                </a:rPr>
                <a:t>method</a:t>
              </a:r>
              <a:r>
                <a:rPr lang="zh-CN" altLang="en-US" dirty="0">
                  <a:solidFill>
                    <a:schemeClr val="tx1">
                      <a:lumMod val="65000"/>
                      <a:lumOff val="35000"/>
                    </a:schemeClr>
                  </a:solidFill>
                  <a:latin typeface="Century Gothic" panose="020B0502020202020204" pitchFamily="34" charset="0"/>
                  <a:ea typeface="+mj-ea"/>
                </a:rPr>
                <a:t>变量储存身份，对用户进行权限设置，使整个项目更合理化，功能更符合用户需求。</a:t>
              </a:r>
              <a:endParaRPr lang="zh-CN" altLang="en-US" dirty="0">
                <a:solidFill>
                  <a:schemeClr val="tx1">
                    <a:lumMod val="65000"/>
                    <a:lumOff val="35000"/>
                  </a:schemeClr>
                </a:solidFill>
                <a:latin typeface="Century Gothic" panose="020B0502020202020204" pitchFamily="34" charset="0"/>
                <a:ea typeface="+mj-ea"/>
              </a:endParaRPr>
            </a:p>
          </p:txBody>
        </p:sp>
      </p:grpSp>
      <p:grpSp>
        <p:nvGrpSpPr>
          <p:cNvPr id="25" name="组合 24"/>
          <p:cNvGrpSpPr/>
          <p:nvPr>
            <p:custDataLst>
              <p:tags r:id="rId20"/>
            </p:custDataLst>
          </p:nvPr>
        </p:nvGrpSpPr>
        <p:grpSpPr>
          <a:xfrm>
            <a:off x="6778625" y="3651250"/>
            <a:ext cx="3061335" cy="2797810"/>
            <a:chOff x="3544136" y="1621764"/>
            <a:chExt cx="2401570" cy="2797909"/>
          </a:xfrm>
        </p:grpSpPr>
        <p:sp>
          <p:nvSpPr>
            <p:cNvPr id="26" name="文本框 25"/>
            <p:cNvSpPr txBox="1"/>
            <p:nvPr>
              <p:custDataLst>
                <p:tags r:id="rId21"/>
              </p:custDataLst>
            </p:nvPr>
          </p:nvSpPr>
          <p:spPr>
            <a:xfrm>
              <a:off x="3544136" y="1621764"/>
              <a:ext cx="2401570" cy="368313"/>
            </a:xfrm>
            <a:prstGeom prst="rect">
              <a:avLst/>
            </a:prstGeom>
            <a:noFill/>
          </p:spPr>
          <p:txBody>
            <a:bodyPr wrap="square" rtlCol="0">
              <a:spAutoFit/>
              <a:scene3d>
                <a:camera prst="orthographicFront"/>
                <a:lightRig rig="threePt" dir="t"/>
              </a:scene3d>
              <a:sp3d contourW="12700"/>
            </a:bodyPr>
            <a:lstStyle/>
            <a:p>
              <a:pPr algn="l"/>
              <a:r>
                <a:rPr lang="zh-CN" altLang="en-US" b="1" dirty="0">
                  <a:solidFill>
                    <a:schemeClr val="tx1">
                      <a:lumMod val="75000"/>
                      <a:lumOff val="25000"/>
                    </a:schemeClr>
                  </a:solidFill>
                  <a:latin typeface="Century Gothic" panose="020B0502020202020204" pitchFamily="34" charset="0"/>
                </a:rPr>
                <a:t>创建题目时多种类型</a:t>
              </a:r>
              <a:endParaRPr lang="zh-CN" altLang="en-US" b="1" dirty="0">
                <a:solidFill>
                  <a:schemeClr val="tx1">
                    <a:lumMod val="75000"/>
                    <a:lumOff val="25000"/>
                  </a:schemeClr>
                </a:solidFill>
                <a:latin typeface="Century Gothic" panose="020B0502020202020204" pitchFamily="34" charset="0"/>
              </a:endParaRPr>
            </a:p>
          </p:txBody>
        </p:sp>
        <p:sp>
          <p:nvSpPr>
            <p:cNvPr id="27" name="文本框 26"/>
            <p:cNvSpPr txBox="1"/>
            <p:nvPr>
              <p:custDataLst>
                <p:tags r:id="rId22"/>
              </p:custDataLst>
            </p:nvPr>
          </p:nvSpPr>
          <p:spPr>
            <a:xfrm>
              <a:off x="3624836" y="1989442"/>
              <a:ext cx="2133567" cy="2430231"/>
            </a:xfrm>
            <a:prstGeom prst="rect">
              <a:avLst/>
            </a:prstGeom>
            <a:noFill/>
          </p:spPr>
          <p:txBody>
            <a:bodyPr wrap="square" rtlCol="0">
              <a:noAutofit/>
              <a:scene3d>
                <a:camera prst="orthographicFront"/>
                <a:lightRig rig="threePt" dir="t"/>
              </a:scene3d>
              <a:sp3d contourW="12700"/>
            </a:bodyPr>
            <a:lstStyle/>
            <a:p>
              <a:pPr algn="l">
                <a:lnSpc>
                  <a:spcPct val="114000"/>
                </a:lnSpc>
              </a:pPr>
              <a:r>
                <a:rPr lang="zh-CN" altLang="en-US" dirty="0">
                  <a:solidFill>
                    <a:schemeClr val="tx1">
                      <a:lumMod val="65000"/>
                      <a:lumOff val="35000"/>
                    </a:schemeClr>
                  </a:solidFill>
                  <a:latin typeface="Century Gothic" panose="020B0502020202020204" pitchFamily="34" charset="0"/>
                  <a:ea typeface="+mj-ea"/>
                </a:rPr>
                <a:t>题目分选择题，填空题，判断题，选择题中有选项，每种题型格式不一，解决思路是创建题目类型数据，对于不同种类型在表格展现中展示相应的数据，不需要的则不展现，实现对数据库的有条件处理。</a:t>
              </a:r>
              <a:endParaRPr lang="zh-CN" altLang="en-US" dirty="0">
                <a:solidFill>
                  <a:schemeClr val="tx1">
                    <a:lumMod val="65000"/>
                    <a:lumOff val="35000"/>
                  </a:schemeClr>
                </a:solidFill>
                <a:latin typeface="Century Gothic" panose="020B0502020202020204" pitchFamily="34" charset="0"/>
                <a:ea typeface="+mj-ea"/>
              </a:endParaRPr>
            </a:p>
          </p:txBody>
        </p:sp>
      </p:grpSp>
      <p:sp>
        <p:nvSpPr>
          <p:cNvPr id="5" name="文本框 4"/>
          <p:cNvSpPr txBox="1"/>
          <p:nvPr/>
        </p:nvSpPr>
        <p:spPr>
          <a:xfrm>
            <a:off x="10173775" y="3190679"/>
            <a:ext cx="1787029" cy="460375"/>
          </a:xfrm>
          <a:prstGeom prst="rect">
            <a:avLst/>
          </a:prstGeom>
          <a:noFill/>
        </p:spPr>
        <p:txBody>
          <a:bodyPr wrap="square" rtlCol="0">
            <a:spAutoFit/>
          </a:bodyPr>
          <a:p>
            <a:r>
              <a:rPr lang="zh-CN" altLang="en-US" sz="2400" dirty="0">
                <a:solidFill>
                  <a:schemeClr val="bg1"/>
                </a:solidFill>
                <a:latin typeface="微软雅黑" panose="020B0503020204020204" pitchFamily="34" charset="-122"/>
                <a:ea typeface="微软雅黑" panose="020B0503020204020204" pitchFamily="34" charset="-122"/>
              </a:rPr>
              <a:t>项目难点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0173775" y="2596478"/>
            <a:ext cx="1787029" cy="460375"/>
          </a:xfrm>
          <a:prstGeom prst="rect">
            <a:avLst/>
          </a:prstGeom>
          <a:noFill/>
        </p:spPr>
        <p:txBody>
          <a:bodyPr wrap="square" rtlCol="0">
            <a:spAutoFit/>
          </a:bodyPr>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0-#ppt_w/2"/>
                                          </p:val>
                                        </p:tav>
                                        <p:tav tm="100000">
                                          <p:val>
                                            <p:strVal val="#ppt_x"/>
                                          </p:val>
                                        </p:tav>
                                      </p:tavLst>
                                    </p:anim>
                                    <p:anim calcmode="lin" valueType="num">
                                      <p:cBhvr additive="base">
                                        <p:cTn id="19" dur="500" fill="hold"/>
                                        <p:tgtEl>
                                          <p:spTgt spid="1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0-#ppt_w/2"/>
                                          </p:val>
                                        </p:tav>
                                        <p:tav tm="100000">
                                          <p:val>
                                            <p:strVal val="#ppt_x"/>
                                          </p:val>
                                        </p:tav>
                                      </p:tavLst>
                                    </p:anim>
                                    <p:anim calcmode="lin" valueType="num">
                                      <p:cBhvr additive="base">
                                        <p:cTn id="29"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心得体会</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90035"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4</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心得体会</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380" y="3743960"/>
            <a:ext cx="1765935"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心得体会</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4263" y="2582666"/>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83235" y="1185545"/>
            <a:ext cx="9166860" cy="4892675"/>
          </a:xfrm>
          <a:prstGeom prst="rect">
            <a:avLst/>
          </a:prstGeom>
          <a:noFill/>
        </p:spPr>
        <p:txBody>
          <a:bodyPr wrap="square" rtlCol="0">
            <a:spAutoFit/>
          </a:bodyPr>
          <a:p>
            <a:r>
              <a:rPr lang="en-US" altLang="zh-CN" sz="2400" b="1">
                <a:ea typeface="+mn-lt"/>
                <a:cs typeface="+mn-lt"/>
              </a:rPr>
              <a:t>1.</a:t>
            </a:r>
            <a:r>
              <a:rPr lang="zh-CN" altLang="en-US" sz="2400" b="1">
                <a:ea typeface="+mn-lt"/>
                <a:cs typeface="+mn-lt"/>
              </a:rPr>
              <a:t>第一次做项目的宝贵经验：</a:t>
            </a:r>
            <a:endParaRPr lang="zh-CN" altLang="en-US" sz="2400" b="1">
              <a:ea typeface="+mn-lt"/>
              <a:cs typeface="+mn-lt"/>
            </a:endParaRPr>
          </a:p>
          <a:p>
            <a:r>
              <a:rPr lang="zh-CN" altLang="en-US" sz="2000"/>
              <a:t>对于整体的框架搭建，其中所需要的联系配合，都需要一个缜密的思维去反复推敲，非一日之功，第一次做项目也让我体验到了不一样的感觉，从不同中的工具，和与时俱进的技术淘汰所带来的新知识的吸纳，都是不一样的体验。</a:t>
            </a:r>
            <a:endParaRPr lang="zh-CN" altLang="en-US" sz="2000"/>
          </a:p>
          <a:p>
            <a:endParaRPr lang="en-US" altLang="zh-CN"/>
          </a:p>
          <a:p>
            <a:r>
              <a:rPr lang="en-US" altLang="zh-CN" sz="2400" b="1">
                <a:ea typeface="+mn-lt"/>
                <a:cs typeface="+mn-lt"/>
              </a:rPr>
              <a:t>2.</a:t>
            </a:r>
            <a:r>
              <a:rPr lang="zh-CN" altLang="en-US" sz="2400" b="1">
                <a:ea typeface="+mn-lt"/>
                <a:cs typeface="+mn-lt"/>
              </a:rPr>
              <a:t>持续迭代和项目优化：</a:t>
            </a:r>
            <a:endParaRPr lang="zh-CN" altLang="en-US" sz="2400" b="1">
              <a:ea typeface="+mn-lt"/>
              <a:cs typeface="+mn-lt"/>
            </a:endParaRPr>
          </a:p>
          <a:p>
            <a:r>
              <a:rPr lang="zh-CN" altLang="en-US"/>
              <a:t>在于对于具体细节的考虑，要注重项目的耦合性，尽量使耦合性降低，便于项目的维护与修改，如果项目的独立性不够，会使得发现一些关键性的遗漏的更改会浪费大量的时间和造成大量的</a:t>
            </a:r>
            <a:r>
              <a:rPr lang="en-US" altLang="zh-CN"/>
              <a:t>bug</a:t>
            </a:r>
            <a:r>
              <a:rPr lang="zh-CN" altLang="en-US"/>
              <a:t>修复。</a:t>
            </a:r>
            <a:endParaRPr lang="zh-CN" altLang="en-US"/>
          </a:p>
          <a:p>
            <a:endParaRPr lang="zh-CN" altLang="en-US"/>
          </a:p>
          <a:p>
            <a:endParaRPr lang="zh-CN" altLang="en-US"/>
          </a:p>
          <a:p>
            <a:r>
              <a:rPr lang="en-US" altLang="zh-CN" sz="2400" b="1">
                <a:ea typeface="+mn-lt"/>
                <a:cs typeface="+mn-lt"/>
              </a:rPr>
              <a:t>3.</a:t>
            </a:r>
            <a:r>
              <a:rPr lang="zh-CN" altLang="en-US" sz="2400" b="1">
                <a:ea typeface="+mn-lt"/>
                <a:cs typeface="+mn-lt"/>
              </a:rPr>
              <a:t>不断学习的必要性：</a:t>
            </a:r>
            <a:endParaRPr lang="zh-CN" altLang="en-US" sz="2400" b="1">
              <a:ea typeface="+mn-lt"/>
              <a:cs typeface="+mn-lt"/>
            </a:endParaRPr>
          </a:p>
          <a:p>
            <a:r>
              <a:rPr lang="zh-CN" altLang="en-US"/>
              <a:t>实现不同的功能需要不同的技术栈的知识，促进我不断学习新技术的动力，在以后也必然需要去学习更多新的技术，如何利用互联网去学习技术成为了我本次的重大收获，从各个渠道去获取知识丰富自己。</a:t>
            </a:r>
            <a:endParaRPr lang="zh-CN" altLang="en-US"/>
          </a:p>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57074" y="629136"/>
            <a:ext cx="5277852" cy="5445404"/>
          </a:xfrm>
          <a:prstGeom prst="rect">
            <a:avLst/>
          </a:prstGeom>
        </p:spPr>
      </p:pic>
      <p:sp>
        <p:nvSpPr>
          <p:cNvPr id="3" name="矩形 2"/>
          <p:cNvSpPr/>
          <p:nvPr/>
        </p:nvSpPr>
        <p:spPr>
          <a:xfrm flipV="1">
            <a:off x="0" y="3667956"/>
            <a:ext cx="12192000" cy="3190043"/>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pic>
        <p:nvPicPr>
          <p:cNvPr id="13" name="图形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074" y="680577"/>
            <a:ext cx="5277852" cy="5445404"/>
          </a:xfrm>
          <a:prstGeom prst="rect">
            <a:avLst/>
          </a:prstGeom>
        </p:spPr>
      </p:pic>
      <p:sp>
        <p:nvSpPr>
          <p:cNvPr id="2" name="文本框 1"/>
          <p:cNvSpPr txBox="1"/>
          <p:nvPr/>
        </p:nvSpPr>
        <p:spPr>
          <a:xfrm>
            <a:off x="2743835" y="2837180"/>
            <a:ext cx="6442710" cy="922020"/>
          </a:xfrm>
          <a:prstGeom prst="rect">
            <a:avLst/>
          </a:prstGeom>
          <a:noFill/>
        </p:spPr>
        <p:txBody>
          <a:bodyPr wrap="square" rtlCol="0">
            <a:spAutoFit/>
          </a:bodyPr>
          <a:lstStyle/>
          <a:p>
            <a:pPr algn="dist"/>
            <a:r>
              <a:rPr lang="zh-CN" altLang="en-US" sz="5400" b="1" dirty="0">
                <a:solidFill>
                  <a:srgbClr val="3843B3"/>
                </a:solidFill>
                <a:latin typeface="微软雅黑" panose="020B0503020204020204" pitchFamily="34" charset="-122"/>
                <a:ea typeface="微软雅黑" panose="020B0503020204020204" pitchFamily="34" charset="-122"/>
              </a:rPr>
              <a:t>恳请各位批评指正</a:t>
            </a:r>
            <a:endParaRPr lang="zh-CN" altLang="en-US" sz="5400" b="1" dirty="0">
              <a:solidFill>
                <a:srgbClr val="3843B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341809" y="3707963"/>
            <a:ext cx="3508381" cy="400110"/>
          </a:xfrm>
          <a:prstGeom prst="rect">
            <a:avLst/>
          </a:prstGeom>
          <a:noFill/>
        </p:spPr>
        <p:txBody>
          <a:bodyPr wrap="square" rtlCol="0">
            <a:spAutoFit/>
          </a:bodyPr>
          <a:lstStyle/>
          <a:p>
            <a:pPr algn="dist"/>
            <a:r>
              <a:rPr lang="en-US" altLang="zh-CN" sz="2000" b="1" dirty="0">
                <a:ln>
                  <a:solidFill>
                    <a:schemeClr val="bg1"/>
                  </a:solidFill>
                </a:ln>
                <a:noFill/>
                <a:latin typeface="Novecento wide Bold" panose="00000805000000000000" pitchFamily="50" charset="0"/>
                <a:ea typeface="思源黑体 Medium" panose="020B0600000000000000" pitchFamily="34" charset="-122"/>
              </a:rPr>
              <a:t>Thanks for listening</a:t>
            </a:r>
            <a:endParaRPr lang="zh-CN" altLang="en-US" sz="2000" b="1" dirty="0">
              <a:ln>
                <a:solidFill>
                  <a:schemeClr val="bg1"/>
                </a:solidFill>
              </a:ln>
              <a:noFill/>
              <a:latin typeface="Novecento wide Bold" panose="00000805000000000000" pitchFamily="50" charset="0"/>
              <a:ea typeface="思源黑体 Medium" panose="020B06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2000" y="796672"/>
            <a:ext cx="5392402" cy="5392401"/>
          </a:xfrm>
          <a:prstGeom prst="ellipse">
            <a:avLst/>
          </a:prstGeom>
          <a:noFill/>
          <a:ln w="6350">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189667" y="-250994"/>
            <a:ext cx="7487735" cy="748773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0010" y="1110117"/>
            <a:ext cx="6810228" cy="6810226"/>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743543" y="-1707853"/>
            <a:ext cx="7487735" cy="7487734"/>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5488" y="1791863"/>
            <a:ext cx="3468634" cy="3468634"/>
          </a:xfrm>
          <a:prstGeom prst="ellipse">
            <a:avLst/>
          </a:prstGeom>
          <a:noFill/>
          <a:ln w="44450">
            <a:solidFill>
              <a:srgbClr val="3843B3">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78743" y="1885118"/>
            <a:ext cx="3282124" cy="3282124"/>
          </a:xfrm>
          <a:prstGeom prst="ellipse">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custDataLst>
              <p:tags r:id="rId1"/>
            </p:custDataLst>
          </p:nvPr>
        </p:nvSpPr>
        <p:spPr>
          <a:xfrm>
            <a:off x="6106582" y="1082192"/>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2"/>
            </p:custDataLst>
          </p:nvPr>
        </p:nvSpPr>
        <p:spPr>
          <a:xfrm>
            <a:off x="6621523" y="2096976"/>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3"/>
            </p:custDataLst>
          </p:nvPr>
        </p:nvSpPr>
        <p:spPr>
          <a:xfrm>
            <a:off x="6773585" y="322359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4"/>
            </p:custDataLst>
          </p:nvPr>
        </p:nvSpPr>
        <p:spPr>
          <a:xfrm>
            <a:off x="6621523" y="430982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custDataLst>
              <p:tags r:id="rId5"/>
            </p:custDataLst>
          </p:nvPr>
        </p:nvGrpSpPr>
        <p:grpSpPr>
          <a:xfrm>
            <a:off x="5305305" y="963203"/>
            <a:ext cx="619822" cy="634301"/>
            <a:chOff x="5305305" y="963203"/>
            <a:chExt cx="619822" cy="634301"/>
          </a:xfrm>
        </p:grpSpPr>
        <p:sp>
          <p:nvSpPr>
            <p:cNvPr id="12" name="椭圆 11"/>
            <p:cNvSpPr/>
            <p:nvPr>
              <p:custDataLst>
                <p:tags r:id="rId6"/>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3" name="文本框 22"/>
            <p:cNvSpPr txBox="1"/>
            <p:nvPr>
              <p:custDataLst>
                <p:tags r:id="rId7"/>
              </p:custDataLst>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1</a:t>
              </a:r>
              <a:endParaRPr lang="zh-CN" altLang="en-US" sz="3200" dirty="0">
                <a:solidFill>
                  <a:schemeClr val="bg1"/>
                </a:solidFill>
                <a:latin typeface="Novecento wide Bold" panose="00000805000000000000" pitchFamily="50" charset="0"/>
              </a:endParaRPr>
            </a:p>
          </p:txBody>
        </p:sp>
      </p:grpSp>
      <p:grpSp>
        <p:nvGrpSpPr>
          <p:cNvPr id="24" name="组合 23"/>
          <p:cNvGrpSpPr/>
          <p:nvPr>
            <p:custDataLst>
              <p:tags r:id="rId8"/>
            </p:custDataLst>
          </p:nvPr>
        </p:nvGrpSpPr>
        <p:grpSpPr>
          <a:xfrm>
            <a:off x="5796671" y="1977986"/>
            <a:ext cx="619822" cy="634301"/>
            <a:chOff x="5305305" y="963203"/>
            <a:chExt cx="619822" cy="634301"/>
          </a:xfrm>
        </p:grpSpPr>
        <p:sp>
          <p:nvSpPr>
            <p:cNvPr id="25" name="椭圆 24"/>
            <p:cNvSpPr/>
            <p:nvPr>
              <p:custDataLst>
                <p:tags r:id="rId9"/>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6" name="文本框 25"/>
            <p:cNvSpPr txBox="1"/>
            <p:nvPr>
              <p:custDataLst>
                <p:tags r:id="rId10"/>
              </p:custDataLst>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2</a:t>
              </a:r>
              <a:endParaRPr lang="zh-CN" altLang="en-US" sz="3200" dirty="0">
                <a:solidFill>
                  <a:schemeClr val="bg1"/>
                </a:solidFill>
                <a:latin typeface="Novecento wide Bold" panose="00000805000000000000" pitchFamily="50" charset="0"/>
              </a:endParaRPr>
            </a:p>
          </p:txBody>
        </p:sp>
      </p:grpSp>
      <p:grpSp>
        <p:nvGrpSpPr>
          <p:cNvPr id="27" name="组合 26"/>
          <p:cNvGrpSpPr/>
          <p:nvPr>
            <p:custDataLst>
              <p:tags r:id="rId11"/>
            </p:custDataLst>
          </p:nvPr>
        </p:nvGrpSpPr>
        <p:grpSpPr>
          <a:xfrm>
            <a:off x="5989199" y="3126456"/>
            <a:ext cx="619822" cy="634301"/>
            <a:chOff x="5305305" y="963203"/>
            <a:chExt cx="619822" cy="634301"/>
          </a:xfrm>
        </p:grpSpPr>
        <p:sp>
          <p:nvSpPr>
            <p:cNvPr id="28" name="椭圆 27"/>
            <p:cNvSpPr/>
            <p:nvPr>
              <p:custDataLst>
                <p:tags r:id="rId12"/>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9" name="文本框 28"/>
            <p:cNvSpPr txBox="1"/>
            <p:nvPr>
              <p:custDataLst>
                <p:tags r:id="rId13"/>
              </p:custDataLst>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3</a:t>
              </a:r>
              <a:endParaRPr lang="zh-CN" altLang="en-US" sz="3200" dirty="0">
                <a:solidFill>
                  <a:schemeClr val="bg1"/>
                </a:solidFill>
                <a:latin typeface="Novecento wide Bold" panose="00000805000000000000" pitchFamily="50" charset="0"/>
              </a:endParaRPr>
            </a:p>
          </p:txBody>
        </p:sp>
      </p:grpSp>
      <p:grpSp>
        <p:nvGrpSpPr>
          <p:cNvPr id="30" name="组合 29"/>
          <p:cNvGrpSpPr/>
          <p:nvPr>
            <p:custDataLst>
              <p:tags r:id="rId14"/>
            </p:custDataLst>
          </p:nvPr>
        </p:nvGrpSpPr>
        <p:grpSpPr>
          <a:xfrm>
            <a:off x="5786089" y="4239680"/>
            <a:ext cx="619822" cy="633542"/>
            <a:chOff x="5305305" y="963962"/>
            <a:chExt cx="619822" cy="633542"/>
          </a:xfrm>
        </p:grpSpPr>
        <p:sp>
          <p:nvSpPr>
            <p:cNvPr id="31" name="椭圆 30"/>
            <p:cNvSpPr/>
            <p:nvPr>
              <p:custDataLst>
                <p:tags r:id="rId15"/>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2" name="文本框 31"/>
            <p:cNvSpPr txBox="1"/>
            <p:nvPr>
              <p:custDataLst>
                <p:tags r:id="rId16"/>
              </p:custDataLst>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4</a:t>
              </a:r>
              <a:endParaRPr lang="zh-CN" altLang="en-US" sz="3200" dirty="0">
                <a:solidFill>
                  <a:schemeClr val="bg1"/>
                </a:solidFill>
                <a:latin typeface="Novecento wide Bold" panose="00000805000000000000" pitchFamily="50" charset="0"/>
              </a:endParaRPr>
            </a:p>
          </p:txBody>
        </p:sp>
      </p:grpSp>
      <p:sp>
        <p:nvSpPr>
          <p:cNvPr id="36" name="文本框 35"/>
          <p:cNvSpPr txBox="1"/>
          <p:nvPr/>
        </p:nvSpPr>
        <p:spPr>
          <a:xfrm>
            <a:off x="1029825" y="3013500"/>
            <a:ext cx="2979960"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答辩目录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custDataLst>
              <p:tags r:id="rId17"/>
            </p:custDataLst>
          </p:nvPr>
        </p:nvSpPr>
        <p:spPr>
          <a:xfrm>
            <a:off x="6021982" y="1057196"/>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项目介绍</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custDataLst>
              <p:tags r:id="rId18"/>
            </p:custDataLst>
          </p:nvPr>
        </p:nvSpPr>
        <p:spPr>
          <a:xfrm>
            <a:off x="6608735" y="2071543"/>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custDataLst>
              <p:tags r:id="rId19"/>
            </p:custDataLst>
          </p:nvPr>
        </p:nvSpPr>
        <p:spPr>
          <a:xfrm>
            <a:off x="6710218" y="3188010"/>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项目难点</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custDataLst>
              <p:tags r:id="rId20"/>
            </p:custDataLst>
          </p:nvPr>
        </p:nvSpPr>
        <p:spPr>
          <a:xfrm>
            <a:off x="6608736" y="4295944"/>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7" name="图形 46"/>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395832" y="2323777"/>
            <a:ext cx="2197822" cy="2267595"/>
          </a:xfrm>
          <a:prstGeom prst="rect">
            <a:avLst/>
          </a:prstGeom>
        </p:spPr>
      </p:pic>
      <p:sp>
        <p:nvSpPr>
          <p:cNvPr id="39" name="文本框 38"/>
          <p:cNvSpPr txBox="1"/>
          <p:nvPr/>
        </p:nvSpPr>
        <p:spPr>
          <a:xfrm>
            <a:off x="1079850" y="3707176"/>
            <a:ext cx="2944632" cy="400110"/>
          </a:xfrm>
          <a:prstGeom prst="rect">
            <a:avLst/>
          </a:prstGeom>
          <a:noFill/>
        </p:spPr>
        <p:txBody>
          <a:bodyPr wrap="square" rtlCol="0">
            <a:spAutoFit/>
          </a:bodyPr>
          <a:lstStyle/>
          <a:p>
            <a:pPr algn="ctr"/>
            <a:r>
              <a:rPr lang="en-US" altLang="zh-CN" sz="2000" dirty="0">
                <a:ln>
                  <a:solidFill>
                    <a:schemeClr val="bg1"/>
                  </a:solidFill>
                </a:ln>
                <a:noFill/>
                <a:latin typeface="Novecento wide Bold" panose="00000805000000000000" pitchFamily="50" charset="0"/>
                <a:ea typeface="思源黑体 Medium" panose="020B0600000000000000" pitchFamily="34" charset="-122"/>
              </a:rPr>
              <a:t>Directory</a:t>
            </a:r>
            <a:endParaRPr lang="zh-CN" altLang="en-US" sz="2000" dirty="0">
              <a:ln>
                <a:solidFill>
                  <a:schemeClr val="bg1"/>
                </a:solidFill>
              </a:ln>
              <a:noFill/>
              <a:latin typeface="Novecento wide Bold" panose="00000805000000000000" pitchFamily="50" charset="0"/>
              <a:ea typeface="思源黑体 Medium" panose="020B0600000000000000" pitchFamily="34" charset="-122"/>
            </a:endParaRPr>
          </a:p>
        </p:txBody>
      </p:sp>
      <p:sp>
        <p:nvSpPr>
          <p:cNvPr id="33" name="矩形 32"/>
          <p:cNvSpPr/>
          <p:nvPr>
            <p:custDataLst>
              <p:tags r:id="rId23"/>
            </p:custDataLst>
          </p:nvPr>
        </p:nvSpPr>
        <p:spPr>
          <a:xfrm>
            <a:off x="6127826" y="548727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项目介绍</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1</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425004" y="509861"/>
            <a:ext cx="2656459" cy="460375"/>
          </a:xfrm>
          <a:prstGeom prst="rect">
            <a:avLst/>
          </a:prstGeom>
          <a:noFill/>
        </p:spPr>
        <p:txBody>
          <a:bodyPr wrap="square" rtlCol="0">
            <a:spAutoFit/>
          </a:bodyPr>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项目简介</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57885" y="1320165"/>
            <a:ext cx="7606665" cy="4154170"/>
          </a:xfrm>
          <a:prstGeom prst="rect">
            <a:avLst/>
          </a:prstGeom>
          <a:noFill/>
        </p:spPr>
        <p:txBody>
          <a:bodyPr wrap="square" rtlCol="0">
            <a:spAutoFit/>
          </a:bodyPr>
          <a:p>
            <a:r>
              <a:rPr lang="zh-CN" altLang="en-US" sz="2400"/>
              <a:t>这是一个在线学习平台，本项目旨在开发一个在线学习平台，为学生和教师提供一个便捷的教学与学习环境。学生可以通过平台选择和参与教师创建的选修课程，进行课程学习和答题，教师可以创建课程、管理课程内容和监控学生学习情况。</a:t>
            </a:r>
            <a:endParaRPr lang="zh-CN" altLang="en-US" sz="2400"/>
          </a:p>
          <a:p>
            <a:r>
              <a:rPr lang="zh-CN" altLang="en-US" sz="2400"/>
              <a:t>1.教师模块：创建课程、教师信息、管理课程、查看报名学生情况、添加题目、查看学生答题情况、统计分析、参与讨论</a:t>
            </a:r>
            <a:endParaRPr lang="zh-CN" altLang="en-US" sz="2400"/>
          </a:p>
          <a:p>
            <a:r>
              <a:rPr lang="zh-CN" altLang="en-US" sz="2400"/>
              <a:t>2.学生模块:</a:t>
            </a:r>
            <a:r>
              <a:rPr lang="en-US" altLang="zh-CN" sz="2400"/>
              <a:t> </a:t>
            </a:r>
            <a:r>
              <a:rPr lang="zh-CN" altLang="en-US" sz="2400"/>
              <a:t>注册与登录、学生信息、浏览课程、选择课程、学习课程、查看答题情况、学习记录、学习情况、学习讨论</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425004" y="509861"/>
            <a:ext cx="2656459" cy="460375"/>
          </a:xfrm>
          <a:prstGeom prst="rect">
            <a:avLst/>
          </a:prstGeom>
          <a:noFill/>
        </p:spPr>
        <p:txBody>
          <a:bodyPr wrap="square" rtlCol="0">
            <a:spAutoFit/>
          </a:bodyPr>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设计思路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17" name="图片 16" descr="final1"/>
          <p:cNvPicPr>
            <a:picLocks noChangeAspect="1"/>
          </p:cNvPicPr>
          <p:nvPr/>
        </p:nvPicPr>
        <p:blipFill>
          <a:blip r:embed="rId3"/>
          <a:stretch>
            <a:fillRect/>
          </a:stretch>
        </p:blipFill>
        <p:spPr>
          <a:xfrm>
            <a:off x="729615" y="1283970"/>
            <a:ext cx="4563110" cy="1654175"/>
          </a:xfrm>
          <a:prstGeom prst="rect">
            <a:avLst/>
          </a:prstGeom>
        </p:spPr>
      </p:pic>
      <p:pic>
        <p:nvPicPr>
          <p:cNvPr id="14" name="图片 14" descr="32"/>
          <p:cNvPicPr>
            <a:picLocks noChangeAspect="1"/>
          </p:cNvPicPr>
          <p:nvPr/>
        </p:nvPicPr>
        <p:blipFill>
          <a:blip r:embed="rId4"/>
          <a:stretch>
            <a:fillRect/>
          </a:stretch>
        </p:blipFill>
        <p:spPr>
          <a:xfrm>
            <a:off x="5455920" y="1379220"/>
            <a:ext cx="4323080" cy="1663065"/>
          </a:xfrm>
          <a:prstGeom prst="rect">
            <a:avLst/>
          </a:prstGeom>
        </p:spPr>
      </p:pic>
      <p:pic>
        <p:nvPicPr>
          <p:cNvPr id="13" name="图片 13" descr="31"/>
          <p:cNvPicPr>
            <a:picLocks noChangeAspect="1"/>
          </p:cNvPicPr>
          <p:nvPr/>
        </p:nvPicPr>
        <p:blipFill>
          <a:blip r:embed="rId5"/>
          <a:stretch>
            <a:fillRect/>
          </a:stretch>
        </p:blipFill>
        <p:spPr>
          <a:xfrm>
            <a:off x="566420" y="4095115"/>
            <a:ext cx="4726305" cy="1663065"/>
          </a:xfrm>
          <a:prstGeom prst="rect">
            <a:avLst/>
          </a:prstGeom>
        </p:spPr>
      </p:pic>
      <p:pic>
        <p:nvPicPr>
          <p:cNvPr id="3" name="图片 15" descr="33"/>
          <p:cNvPicPr>
            <a:picLocks noChangeAspect="1"/>
          </p:cNvPicPr>
          <p:nvPr/>
        </p:nvPicPr>
        <p:blipFill>
          <a:blip r:embed="rId6"/>
          <a:stretch>
            <a:fillRect/>
          </a:stretch>
        </p:blipFill>
        <p:spPr>
          <a:xfrm>
            <a:off x="5455920" y="4095115"/>
            <a:ext cx="4323080" cy="1663065"/>
          </a:xfrm>
          <a:prstGeom prst="rect">
            <a:avLst/>
          </a:prstGeom>
        </p:spPr>
      </p:pic>
      <p:sp>
        <p:nvSpPr>
          <p:cNvPr id="5" name="文本框 4"/>
          <p:cNvSpPr txBox="1"/>
          <p:nvPr/>
        </p:nvSpPr>
        <p:spPr>
          <a:xfrm>
            <a:off x="729615" y="3055620"/>
            <a:ext cx="3825240" cy="922020"/>
          </a:xfrm>
          <a:prstGeom prst="rect">
            <a:avLst/>
          </a:prstGeom>
          <a:noFill/>
        </p:spPr>
        <p:txBody>
          <a:bodyPr wrap="square" rtlCol="0">
            <a:spAutoFit/>
          </a:bodyPr>
          <a:p>
            <a:r>
              <a:rPr lang="zh-CN" altLang="en-US"/>
              <a:t>本项目分为四个模块，再进行完登录之后，根据不同的用户身份展示相对应的用户界面</a:t>
            </a:r>
            <a:endParaRPr lang="zh-CN" altLang="en-US"/>
          </a:p>
        </p:txBody>
      </p:sp>
      <p:sp>
        <p:nvSpPr>
          <p:cNvPr id="7" name="文本框 6"/>
          <p:cNvSpPr txBox="1"/>
          <p:nvPr/>
        </p:nvSpPr>
        <p:spPr>
          <a:xfrm>
            <a:off x="999490" y="6069330"/>
            <a:ext cx="3129280" cy="368300"/>
          </a:xfrm>
          <a:prstGeom prst="rect">
            <a:avLst/>
          </a:prstGeom>
          <a:noFill/>
        </p:spPr>
        <p:txBody>
          <a:bodyPr wrap="square" rtlCol="0">
            <a:spAutoFit/>
          </a:bodyPr>
          <a:p>
            <a:r>
              <a:rPr lang="zh-CN" altLang="en-US"/>
              <a:t>教师的登录用户界面</a:t>
            </a:r>
            <a:endParaRPr lang="zh-CN" altLang="en-US"/>
          </a:p>
        </p:txBody>
      </p:sp>
      <p:sp>
        <p:nvSpPr>
          <p:cNvPr id="18" name="文本框 17"/>
          <p:cNvSpPr txBox="1"/>
          <p:nvPr/>
        </p:nvSpPr>
        <p:spPr>
          <a:xfrm>
            <a:off x="5683885" y="3255010"/>
            <a:ext cx="3129280" cy="368300"/>
          </a:xfrm>
          <a:prstGeom prst="rect">
            <a:avLst/>
          </a:prstGeom>
          <a:noFill/>
        </p:spPr>
        <p:txBody>
          <a:bodyPr wrap="square" rtlCol="0">
            <a:spAutoFit/>
          </a:bodyPr>
          <a:p>
            <a:r>
              <a:rPr lang="zh-CN" altLang="en-US"/>
              <a:t>学生的登录用户界面</a:t>
            </a:r>
            <a:endParaRPr lang="zh-CN" altLang="en-US"/>
          </a:p>
        </p:txBody>
      </p:sp>
      <p:sp>
        <p:nvSpPr>
          <p:cNvPr id="19" name="文本框 18"/>
          <p:cNvSpPr txBox="1"/>
          <p:nvPr/>
        </p:nvSpPr>
        <p:spPr>
          <a:xfrm>
            <a:off x="5683885" y="6069330"/>
            <a:ext cx="3129280" cy="368300"/>
          </a:xfrm>
          <a:prstGeom prst="rect">
            <a:avLst/>
          </a:prstGeom>
          <a:noFill/>
        </p:spPr>
        <p:txBody>
          <a:bodyPr wrap="square" rtlCol="0">
            <a:spAutoFit/>
          </a:bodyPr>
          <a:p>
            <a:r>
              <a:rPr lang="zh-CN" altLang="en-US"/>
              <a:t>管理员的登录用户界面</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425004" y="509861"/>
            <a:ext cx="2656459" cy="460375"/>
          </a:xfrm>
          <a:prstGeom prst="rect">
            <a:avLst/>
          </a:prstGeom>
          <a:noFill/>
        </p:spPr>
        <p:txBody>
          <a:bodyPr wrap="square" rtlCol="0">
            <a:spAutoFit/>
          </a:bodyPr>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页面展示</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27965" y="970280"/>
            <a:ext cx="5050790" cy="2773680"/>
          </a:xfrm>
          <a:prstGeom prst="rect">
            <a:avLst/>
          </a:prstGeom>
        </p:spPr>
      </p:pic>
      <p:pic>
        <p:nvPicPr>
          <p:cNvPr id="7" name="图片 6"/>
          <p:cNvPicPr>
            <a:picLocks noChangeAspect="1"/>
          </p:cNvPicPr>
          <p:nvPr/>
        </p:nvPicPr>
        <p:blipFill>
          <a:blip r:embed="rId4"/>
          <a:stretch>
            <a:fillRect/>
          </a:stretch>
        </p:blipFill>
        <p:spPr>
          <a:xfrm>
            <a:off x="5514975" y="904240"/>
            <a:ext cx="4427220" cy="2839720"/>
          </a:xfrm>
          <a:prstGeom prst="rect">
            <a:avLst/>
          </a:prstGeom>
        </p:spPr>
      </p:pic>
      <p:pic>
        <p:nvPicPr>
          <p:cNvPr id="13" name="图片 12"/>
          <p:cNvPicPr>
            <a:picLocks noChangeAspect="1"/>
          </p:cNvPicPr>
          <p:nvPr/>
        </p:nvPicPr>
        <p:blipFill>
          <a:blip r:embed="rId5"/>
          <a:stretch>
            <a:fillRect/>
          </a:stretch>
        </p:blipFill>
        <p:spPr>
          <a:xfrm>
            <a:off x="413385" y="4483735"/>
            <a:ext cx="9230360" cy="1767840"/>
          </a:xfrm>
          <a:prstGeom prst="rect">
            <a:avLst/>
          </a:prstGeom>
        </p:spPr>
      </p:pic>
      <p:sp>
        <p:nvSpPr>
          <p:cNvPr id="5" name="文本框 4"/>
          <p:cNvSpPr txBox="1"/>
          <p:nvPr/>
        </p:nvSpPr>
        <p:spPr>
          <a:xfrm>
            <a:off x="1581785" y="3844290"/>
            <a:ext cx="2343150" cy="639445"/>
          </a:xfrm>
          <a:prstGeom prst="rect">
            <a:avLst/>
          </a:prstGeom>
          <a:noFill/>
        </p:spPr>
        <p:txBody>
          <a:bodyPr wrap="square" rtlCol="0">
            <a:noAutofit/>
          </a:bodyPr>
          <a:p>
            <a:r>
              <a:rPr lang="zh-CN" altLang="en-US" sz="2400"/>
              <a:t>登录页面展示</a:t>
            </a:r>
            <a:endParaRPr lang="zh-CN" altLang="en-US" sz="2400"/>
          </a:p>
        </p:txBody>
      </p:sp>
      <p:sp>
        <p:nvSpPr>
          <p:cNvPr id="14" name="文本框 13"/>
          <p:cNvSpPr txBox="1"/>
          <p:nvPr/>
        </p:nvSpPr>
        <p:spPr>
          <a:xfrm>
            <a:off x="6227445" y="3855085"/>
            <a:ext cx="3157220" cy="781050"/>
          </a:xfrm>
          <a:prstGeom prst="rect">
            <a:avLst/>
          </a:prstGeom>
          <a:noFill/>
        </p:spPr>
        <p:txBody>
          <a:bodyPr wrap="square" rtlCol="0">
            <a:noAutofit/>
          </a:bodyPr>
          <a:p>
            <a:r>
              <a:rPr lang="zh-CN" altLang="en-US" sz="2400"/>
              <a:t>加入课程功能展示</a:t>
            </a:r>
            <a:endParaRPr lang="zh-CN" altLang="en-US" sz="2400"/>
          </a:p>
        </p:txBody>
      </p:sp>
      <p:sp>
        <p:nvSpPr>
          <p:cNvPr id="16" name="文本框 15"/>
          <p:cNvSpPr txBox="1"/>
          <p:nvPr/>
        </p:nvSpPr>
        <p:spPr>
          <a:xfrm>
            <a:off x="2889885" y="6503670"/>
            <a:ext cx="2760345" cy="368300"/>
          </a:xfrm>
          <a:prstGeom prst="rect">
            <a:avLst/>
          </a:prstGeom>
          <a:noFill/>
        </p:spPr>
        <p:txBody>
          <a:bodyPr wrap="square" rtlCol="0">
            <a:spAutoFit/>
          </a:bodyPr>
          <a:p>
            <a:r>
              <a:rPr lang="zh-CN" altLang="en-US"/>
              <a:t>教师用户界面展示</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代码亮点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2</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40" name="组合 39"/>
          <p:cNvGrpSpPr/>
          <p:nvPr>
            <p:custDataLst>
              <p:tags r:id="rId3"/>
            </p:custDataLst>
          </p:nvPr>
        </p:nvGrpSpPr>
        <p:grpSpPr>
          <a:xfrm>
            <a:off x="2774314" y="1417002"/>
            <a:ext cx="4216402" cy="4216402"/>
            <a:chOff x="3987799" y="1846262"/>
            <a:chExt cx="4216402" cy="4216402"/>
          </a:xfrm>
        </p:grpSpPr>
        <p:sp>
          <p:nvSpPr>
            <p:cNvPr id="7" name="íṣlíḑè"/>
            <p:cNvSpPr/>
            <p:nvPr>
              <p:custDataLst>
                <p:tags r:id="rId4"/>
              </p:custDataLst>
            </p:nvPr>
          </p:nvSpPr>
          <p:spPr bwMode="auto">
            <a:xfrm>
              <a:off x="5076394" y="2934856"/>
              <a:ext cx="2039213" cy="2039212"/>
            </a:xfrm>
            <a:prstGeom prst="ellipse">
              <a:avLst/>
            </a:prstGeom>
            <a:solidFill>
              <a:schemeClr val="tx2">
                <a:lumMod val="20000"/>
                <a:lumOff val="80000"/>
              </a:schemeClr>
            </a:solidFill>
            <a:ln w="19050">
              <a:noFill/>
              <a:round/>
            </a:ln>
          </p:spPr>
          <p:txBody>
            <a:bodyPr anchor="ctr">
              <a:scene3d>
                <a:camera prst="orthographicFront"/>
                <a:lightRig rig="threePt" dir="t"/>
              </a:scene3d>
              <a:sp3d contourW="12700"/>
            </a:bodyPr>
            <a:p>
              <a:pPr algn="ctr"/>
            </a:p>
          </p:txBody>
        </p:sp>
        <p:sp>
          <p:nvSpPr>
            <p:cNvPr id="13" name="îṩľïḍe"/>
            <p:cNvSpPr/>
            <p:nvPr>
              <p:custDataLst>
                <p:tags r:id="rId5"/>
              </p:custDataLst>
            </p:nvPr>
          </p:nvSpPr>
          <p:spPr bwMode="auto">
            <a:xfrm rot="2700000">
              <a:off x="3987799" y="2546069"/>
              <a:ext cx="1755881" cy="356266"/>
            </a:xfrm>
            <a:prstGeom prst="roundRect">
              <a:avLst>
                <a:gd name="adj" fmla="val 50000"/>
              </a:avLst>
            </a:prstGeom>
            <a:solidFill>
              <a:schemeClr val="accent1"/>
            </a:solidFill>
            <a:ln w="19050">
              <a:noFill/>
              <a:round/>
            </a:ln>
          </p:spPr>
          <p:txBody>
            <a:bodyPr vert="horz" wrap="none" lIns="91440" tIns="45720" rIns="91440" bIns="45720" anchor="ctr" anchorCtr="1" compatLnSpc="1">
              <a:normAutofit fontScale="92500" lnSpcReduction="10000"/>
              <a:scene3d>
                <a:camera prst="orthographicFront"/>
                <a:lightRig rig="threePt" dir="t"/>
              </a:scene3d>
              <a:sp3d contourW="12700"/>
            </a:bodyPr>
            <a:p>
              <a:pPr algn="ctr"/>
              <a:r>
                <a:rPr lang="zh-CN" altLang="en-US" sz="1200" b="1">
                  <a:solidFill>
                    <a:schemeClr val="bg1"/>
                  </a:solidFill>
                </a:rPr>
                <a:t>亮点一</a:t>
              </a:r>
              <a:endParaRPr lang="zh-CN" altLang="en-US" sz="1200" b="1">
                <a:solidFill>
                  <a:schemeClr val="bg1"/>
                </a:solidFill>
              </a:endParaRPr>
            </a:p>
          </p:txBody>
        </p:sp>
        <p:sp>
          <p:nvSpPr>
            <p:cNvPr id="14" name="îṩļïḍè"/>
            <p:cNvSpPr/>
            <p:nvPr>
              <p:custDataLst>
                <p:tags r:id="rId6"/>
              </p:custDataLst>
            </p:nvPr>
          </p:nvSpPr>
          <p:spPr bwMode="auto">
            <a:xfrm rot="18900000" flipH="1">
              <a:off x="6448320" y="2546069"/>
              <a:ext cx="1755881" cy="356266"/>
            </a:xfrm>
            <a:prstGeom prst="roundRect">
              <a:avLst>
                <a:gd name="adj" fmla="val 50000"/>
              </a:avLst>
            </a:prstGeom>
            <a:solidFill>
              <a:schemeClr val="accent4"/>
            </a:solidFill>
            <a:ln w="19050">
              <a:noFill/>
              <a:round/>
            </a:ln>
          </p:spPr>
          <p:txBody>
            <a:bodyPr vert="horz" wrap="none" lIns="91440" tIns="45720" rIns="91440" bIns="45720" anchor="ctr" anchorCtr="1" compatLnSpc="1">
              <a:normAutofit fontScale="92500" lnSpcReduction="10000"/>
              <a:scene3d>
                <a:camera prst="orthographicFront"/>
                <a:lightRig rig="threePt" dir="t"/>
              </a:scene3d>
              <a:sp3d contourW="12700"/>
            </a:bodyPr>
            <a:p>
              <a:pPr algn="ctr"/>
              <a:r>
                <a:rPr lang="zh-CN" altLang="en-US" sz="1200" b="1">
                  <a:solidFill>
                    <a:schemeClr val="bg1"/>
                  </a:solidFill>
                </a:rPr>
                <a:t>亮点四</a:t>
              </a:r>
              <a:endParaRPr lang="zh-CN" altLang="en-US" sz="1200" b="1">
                <a:solidFill>
                  <a:schemeClr val="bg1"/>
                </a:solidFill>
              </a:endParaRPr>
            </a:p>
          </p:txBody>
        </p:sp>
        <p:sp>
          <p:nvSpPr>
            <p:cNvPr id="15" name="îŝḷïdê"/>
            <p:cNvSpPr/>
            <p:nvPr>
              <p:custDataLst>
                <p:tags r:id="rId7"/>
              </p:custDataLst>
            </p:nvPr>
          </p:nvSpPr>
          <p:spPr bwMode="auto">
            <a:xfrm rot="18900000" flipH="1">
              <a:off x="3987799" y="5006590"/>
              <a:ext cx="1755881" cy="356266"/>
            </a:xfrm>
            <a:prstGeom prst="roundRect">
              <a:avLst>
                <a:gd name="adj" fmla="val 50000"/>
              </a:avLst>
            </a:prstGeom>
            <a:solidFill>
              <a:schemeClr val="accent3"/>
            </a:solidFill>
            <a:ln w="19050">
              <a:noFill/>
              <a:round/>
            </a:ln>
          </p:spPr>
          <p:txBody>
            <a:bodyPr vert="horz" wrap="none" lIns="91440" tIns="45720" rIns="91440" bIns="45720" anchor="ctr" anchorCtr="1" compatLnSpc="1">
              <a:normAutofit fontScale="92500" lnSpcReduction="10000"/>
              <a:scene3d>
                <a:camera prst="orthographicFront"/>
                <a:lightRig rig="threePt" dir="t"/>
              </a:scene3d>
              <a:sp3d contourW="12700"/>
            </a:bodyPr>
            <a:p>
              <a:pPr algn="ctr"/>
              <a:r>
                <a:rPr lang="zh-CN" altLang="en-US" sz="1200" b="1">
                  <a:solidFill>
                    <a:schemeClr val="bg1"/>
                  </a:solidFill>
                </a:rPr>
                <a:t>亮点二</a:t>
              </a:r>
              <a:endParaRPr lang="zh-CN" altLang="en-US" sz="1200" b="1">
                <a:solidFill>
                  <a:schemeClr val="bg1"/>
                </a:solidFill>
              </a:endParaRPr>
            </a:p>
          </p:txBody>
        </p:sp>
        <p:sp>
          <p:nvSpPr>
            <p:cNvPr id="16" name="íSḷîḑè"/>
            <p:cNvSpPr/>
            <p:nvPr>
              <p:custDataLst>
                <p:tags r:id="rId8"/>
              </p:custDataLst>
            </p:nvPr>
          </p:nvSpPr>
          <p:spPr bwMode="auto">
            <a:xfrm rot="2700000">
              <a:off x="6448320" y="5006590"/>
              <a:ext cx="1755881" cy="356266"/>
            </a:xfrm>
            <a:prstGeom prst="roundRect">
              <a:avLst>
                <a:gd name="adj" fmla="val 50000"/>
              </a:avLst>
            </a:prstGeom>
            <a:solidFill>
              <a:schemeClr val="accent2"/>
            </a:solidFill>
            <a:ln w="19050">
              <a:noFill/>
              <a:round/>
            </a:ln>
          </p:spPr>
          <p:txBody>
            <a:bodyPr vert="horz" wrap="none" lIns="91440" tIns="45720" rIns="91440" bIns="45720" anchor="ctr" anchorCtr="1" compatLnSpc="1">
              <a:normAutofit fontScale="92500" lnSpcReduction="10000"/>
              <a:scene3d>
                <a:camera prst="orthographicFront"/>
                <a:lightRig rig="threePt" dir="t"/>
              </a:scene3d>
              <a:sp3d contourW="12700"/>
            </a:bodyPr>
            <a:p>
              <a:pPr algn="ctr"/>
              <a:r>
                <a:rPr lang="zh-CN" altLang="en-US" sz="1200" b="1">
                  <a:solidFill>
                    <a:schemeClr val="bg1"/>
                  </a:solidFill>
                </a:rPr>
                <a:t>亮点三</a:t>
              </a:r>
              <a:endParaRPr lang="zh-CN" altLang="en-US" sz="1200" b="1">
                <a:solidFill>
                  <a:schemeClr val="bg1"/>
                </a:solidFill>
              </a:endParaRPr>
            </a:p>
          </p:txBody>
        </p:sp>
        <p:sp>
          <p:nvSpPr>
            <p:cNvPr id="17" name="ïsḻiḓe"/>
            <p:cNvSpPr/>
            <p:nvPr>
              <p:custDataLst>
                <p:tags r:id="rId9"/>
              </p:custDataLst>
            </p:nvPr>
          </p:nvSpPr>
          <p:spPr bwMode="auto">
            <a:xfrm>
              <a:off x="5427020" y="3275747"/>
              <a:ext cx="1357432" cy="1357432"/>
            </a:xfrm>
            <a:prstGeom prst="ellipse">
              <a:avLst/>
            </a:prstGeom>
            <a:blipFill>
              <a:blip r:embed="rId10"/>
              <a:srcRect/>
              <a:stretch>
                <a:fillRect l="-25531" r="-25057"/>
              </a:stretch>
            </a:blipFill>
            <a:ln w="19050">
              <a:solidFill>
                <a:schemeClr val="bg1"/>
              </a:solidFill>
              <a:round/>
            </a:ln>
          </p:spPr>
          <p:txBody>
            <a:bodyPr vert="horz" wrap="none" lIns="91440" tIns="45720" rIns="91440" bIns="45720" anchor="ctr" anchorCtr="1" compatLnSpc="1">
              <a:normAutofit/>
              <a:scene3d>
                <a:camera prst="orthographicFront"/>
                <a:lightRig rig="threePt" dir="t"/>
              </a:scene3d>
              <a:sp3d contourW="12700"/>
            </a:bodyPr>
            <a:p>
              <a:pPr algn="ctr"/>
              <a:endParaRPr lang="zh-CN" altLang="en-US" sz="1400" b="1" dirty="0">
                <a:solidFill>
                  <a:schemeClr val="bg1"/>
                </a:solidFill>
              </a:endParaRPr>
            </a:p>
          </p:txBody>
        </p:sp>
      </p:grpSp>
      <p:grpSp>
        <p:nvGrpSpPr>
          <p:cNvPr id="33" name="组合 32"/>
          <p:cNvGrpSpPr/>
          <p:nvPr>
            <p:custDataLst>
              <p:tags r:id="rId11"/>
            </p:custDataLst>
          </p:nvPr>
        </p:nvGrpSpPr>
        <p:grpSpPr>
          <a:xfrm>
            <a:off x="785496" y="970280"/>
            <a:ext cx="2326006" cy="1609723"/>
            <a:chOff x="3451411" y="2412339"/>
            <a:chExt cx="2326204" cy="858660"/>
          </a:xfrm>
        </p:grpSpPr>
        <p:sp>
          <p:nvSpPr>
            <p:cNvPr id="18" name="文本框 17"/>
            <p:cNvSpPr txBox="1"/>
            <p:nvPr>
              <p:custDataLst>
                <p:tags r:id="rId12"/>
              </p:custDataLst>
            </p:nvPr>
          </p:nvSpPr>
          <p:spPr>
            <a:xfrm>
              <a:off x="3451411" y="2412339"/>
              <a:ext cx="2307152" cy="196459"/>
            </a:xfrm>
            <a:prstGeom prst="rect">
              <a:avLst/>
            </a:prstGeom>
            <a:noFill/>
          </p:spPr>
          <p:txBody>
            <a:bodyPr wrap="square" rtlCol="0">
              <a:spAutoFit/>
              <a:scene3d>
                <a:camera prst="orthographicFront"/>
                <a:lightRig rig="threePt" dir="t"/>
              </a:scene3d>
              <a:sp3d contourW="12700"/>
            </a:bodyPr>
            <a:p>
              <a:pPr algn="r"/>
              <a:r>
                <a:rPr lang="zh-CN" altLang="en-US" b="1" dirty="0">
                  <a:solidFill>
                    <a:schemeClr val="tx1">
                      <a:lumMod val="75000"/>
                      <a:lumOff val="25000"/>
                    </a:schemeClr>
                  </a:solidFill>
                  <a:latin typeface="Century Gothic" panose="020B0502020202020204" pitchFamily="34" charset="0"/>
                </a:rPr>
                <a:t>额外实现管理员系统</a:t>
              </a:r>
              <a:endParaRPr lang="zh-CN" altLang="en-US" b="1" dirty="0">
                <a:solidFill>
                  <a:schemeClr val="tx1">
                    <a:lumMod val="75000"/>
                    <a:lumOff val="25000"/>
                  </a:schemeClr>
                </a:solidFill>
                <a:latin typeface="Century Gothic" panose="020B0502020202020204" pitchFamily="34" charset="0"/>
              </a:endParaRPr>
            </a:p>
          </p:txBody>
        </p:sp>
        <p:sp>
          <p:nvSpPr>
            <p:cNvPr id="35" name="文本框 34"/>
            <p:cNvSpPr txBox="1"/>
            <p:nvPr>
              <p:custDataLst>
                <p:tags r:id="rId13"/>
              </p:custDataLst>
            </p:nvPr>
          </p:nvSpPr>
          <p:spPr>
            <a:xfrm>
              <a:off x="3643833" y="2678913"/>
              <a:ext cx="2133782" cy="592086"/>
            </a:xfrm>
            <a:prstGeom prst="rect">
              <a:avLst/>
            </a:prstGeom>
            <a:noFill/>
          </p:spPr>
          <p:txBody>
            <a:bodyPr wrap="square" rtlCol="0">
              <a:noAutofit/>
              <a:scene3d>
                <a:camera prst="orthographicFront"/>
                <a:lightRig rig="threePt" dir="t"/>
              </a:scene3d>
              <a:sp3d contourW="12700"/>
            </a:bodyPr>
            <a:p>
              <a:pPr algn="l">
                <a:lnSpc>
                  <a:spcPct val="114000"/>
                </a:lnSpc>
              </a:pPr>
              <a:r>
                <a:rPr lang="zh-CN" altLang="en-US" sz="1400" b="1" dirty="0">
                  <a:solidFill>
                    <a:schemeClr val="tx1">
                      <a:lumMod val="65000"/>
                      <a:lumOff val="35000"/>
                    </a:schemeClr>
                  </a:solidFill>
                  <a:latin typeface="Century Gothic" panose="020B0502020202020204" pitchFamily="34" charset="0"/>
                  <a:ea typeface="+mj-ea"/>
                </a:rPr>
                <a:t>为了更好的系统化管理数据，添加了多一个管理员界面来管理系统数据，使数据库里的数据都是合理的。</a:t>
              </a:r>
              <a:endParaRPr lang="zh-CN" altLang="en-US" sz="1400" b="1" dirty="0">
                <a:solidFill>
                  <a:schemeClr val="tx1">
                    <a:lumMod val="65000"/>
                    <a:lumOff val="35000"/>
                  </a:schemeClr>
                </a:solidFill>
                <a:latin typeface="Century Gothic" panose="020B0502020202020204" pitchFamily="34" charset="0"/>
                <a:ea typeface="+mj-ea"/>
              </a:endParaRPr>
            </a:p>
          </p:txBody>
        </p:sp>
      </p:grpSp>
      <p:grpSp>
        <p:nvGrpSpPr>
          <p:cNvPr id="19" name="组合 18"/>
          <p:cNvGrpSpPr/>
          <p:nvPr>
            <p:custDataLst>
              <p:tags r:id="rId14"/>
            </p:custDataLst>
          </p:nvPr>
        </p:nvGrpSpPr>
        <p:grpSpPr>
          <a:xfrm>
            <a:off x="785417" y="4410684"/>
            <a:ext cx="2133782" cy="2110839"/>
            <a:chOff x="3624780" y="2412339"/>
            <a:chExt cx="2133782" cy="2110839"/>
          </a:xfrm>
        </p:grpSpPr>
        <p:sp>
          <p:nvSpPr>
            <p:cNvPr id="20" name="文本框 19"/>
            <p:cNvSpPr txBox="1"/>
            <p:nvPr>
              <p:custDataLst>
                <p:tags r:id="rId15"/>
              </p:custDataLst>
            </p:nvPr>
          </p:nvSpPr>
          <p:spPr>
            <a:xfrm>
              <a:off x="3624781" y="2412339"/>
              <a:ext cx="2133781" cy="368300"/>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运用了</a:t>
              </a:r>
              <a:r>
                <a:rPr lang="en-US" altLang="zh-CN" b="1" dirty="0">
                  <a:solidFill>
                    <a:schemeClr val="tx1">
                      <a:lumMod val="75000"/>
                      <a:lumOff val="25000"/>
                    </a:schemeClr>
                  </a:solidFill>
                  <a:latin typeface="Century Gothic" panose="020B0502020202020204" pitchFamily="34" charset="0"/>
                </a:rPr>
                <a:t>druid</a:t>
              </a:r>
              <a:r>
                <a:rPr lang="zh-CN" altLang="en-US" b="1" dirty="0">
                  <a:solidFill>
                    <a:schemeClr val="tx1">
                      <a:lumMod val="75000"/>
                      <a:lumOff val="25000"/>
                    </a:schemeClr>
                  </a:solidFill>
                  <a:latin typeface="Century Gothic" panose="020B0502020202020204" pitchFamily="34" charset="0"/>
                </a:rPr>
                <a:t>连接池</a:t>
              </a:r>
              <a:endParaRPr lang="zh-CN" altLang="en-US" b="1" dirty="0">
                <a:solidFill>
                  <a:schemeClr val="tx1">
                    <a:lumMod val="75000"/>
                    <a:lumOff val="25000"/>
                  </a:schemeClr>
                </a:solidFill>
                <a:latin typeface="Century Gothic" panose="020B0502020202020204" pitchFamily="34" charset="0"/>
              </a:endParaRPr>
            </a:p>
          </p:txBody>
        </p:sp>
        <p:sp>
          <p:nvSpPr>
            <p:cNvPr id="21" name="文本框 20"/>
            <p:cNvSpPr txBox="1"/>
            <p:nvPr>
              <p:custDataLst>
                <p:tags r:id="rId16"/>
              </p:custDataLst>
            </p:nvPr>
          </p:nvSpPr>
          <p:spPr>
            <a:xfrm>
              <a:off x="3624780" y="2750893"/>
              <a:ext cx="2133782" cy="1772285"/>
            </a:xfrm>
            <a:prstGeom prst="rect">
              <a:avLst/>
            </a:prstGeom>
            <a:noFill/>
          </p:spPr>
          <p:txBody>
            <a:bodyPr wrap="square" rtlCol="0">
              <a:spAutoFit/>
              <a:scene3d>
                <a:camera prst="orthographicFront"/>
                <a:lightRig rig="threePt" dir="t"/>
              </a:scene3d>
              <a:sp3d contourW="12700"/>
            </a:bodyPr>
            <a:lstStyle/>
            <a:p>
              <a:pPr algn="l">
                <a:lnSpc>
                  <a:spcPct val="114000"/>
                </a:lnSpc>
              </a:pPr>
              <a:r>
                <a:rPr lang="zh-CN" altLang="en-US" sz="1600" dirty="0">
                  <a:solidFill>
                    <a:schemeClr val="tx1">
                      <a:lumMod val="65000"/>
                      <a:lumOff val="35000"/>
                    </a:schemeClr>
                  </a:solidFill>
                  <a:latin typeface="Century Gothic" panose="020B0502020202020204" pitchFamily="34" charset="0"/>
                  <a:ea typeface="+mj-ea"/>
                </a:rPr>
                <a:t>使用该技术可以在同时创造多个有效连接，使得连接使用更合理化，减少了对连接资源的浪费和获取连接的时间。</a:t>
              </a:r>
              <a:endParaRPr lang="zh-CN" altLang="en-US" sz="1600" dirty="0">
                <a:solidFill>
                  <a:schemeClr val="tx1">
                    <a:lumMod val="65000"/>
                    <a:lumOff val="35000"/>
                  </a:schemeClr>
                </a:solidFill>
                <a:latin typeface="Century Gothic" panose="020B0502020202020204" pitchFamily="34" charset="0"/>
                <a:ea typeface="+mj-ea"/>
              </a:endParaRPr>
            </a:p>
          </p:txBody>
        </p:sp>
      </p:grpSp>
      <p:grpSp>
        <p:nvGrpSpPr>
          <p:cNvPr id="22" name="组合 21"/>
          <p:cNvGrpSpPr/>
          <p:nvPr>
            <p:custDataLst>
              <p:tags r:id="rId17"/>
            </p:custDataLst>
          </p:nvPr>
        </p:nvGrpSpPr>
        <p:grpSpPr>
          <a:xfrm>
            <a:off x="6759497" y="840714"/>
            <a:ext cx="2133782" cy="2322294"/>
            <a:chOff x="3624780" y="2412339"/>
            <a:chExt cx="2133782" cy="2322294"/>
          </a:xfrm>
        </p:grpSpPr>
        <p:sp>
          <p:nvSpPr>
            <p:cNvPr id="23" name="文本框 22"/>
            <p:cNvSpPr txBox="1"/>
            <p:nvPr>
              <p:custDataLst>
                <p:tags r:id="rId18"/>
              </p:custDataLst>
            </p:nvPr>
          </p:nvSpPr>
          <p:spPr>
            <a:xfrm>
              <a:off x="3624781" y="2412339"/>
              <a:ext cx="2133781" cy="368300"/>
            </a:xfrm>
            <a:prstGeom prst="rect">
              <a:avLst/>
            </a:prstGeom>
            <a:noFill/>
          </p:spPr>
          <p:txBody>
            <a:bodyPr wrap="square" rtlCol="0">
              <a:spAutoFit/>
              <a:scene3d>
                <a:camera prst="orthographicFront"/>
                <a:lightRig rig="threePt" dir="t"/>
              </a:scene3d>
              <a:sp3d contourW="12700"/>
            </a:bodyPr>
            <a:lstStyle/>
            <a:p>
              <a:pPr algn="l"/>
              <a:r>
                <a:rPr lang="zh-CN" altLang="en-US" b="1" dirty="0">
                  <a:solidFill>
                    <a:schemeClr val="tx1">
                      <a:lumMod val="75000"/>
                      <a:lumOff val="25000"/>
                    </a:schemeClr>
                  </a:solidFill>
                  <a:latin typeface="Century Gothic" panose="020B0502020202020204" pitchFamily="34" charset="0"/>
                </a:rPr>
                <a:t>用</a:t>
              </a:r>
              <a:r>
                <a:rPr lang="en-US" altLang="zh-CN" b="1" dirty="0">
                  <a:solidFill>
                    <a:schemeClr val="tx1">
                      <a:lumMod val="75000"/>
                      <a:lumOff val="25000"/>
                    </a:schemeClr>
                  </a:solidFill>
                  <a:latin typeface="Century Gothic" panose="020B0502020202020204" pitchFamily="34" charset="0"/>
                </a:rPr>
                <a:t>api</a:t>
              </a:r>
              <a:r>
                <a:rPr lang="zh-CN" altLang="en-US" b="1" dirty="0">
                  <a:solidFill>
                    <a:schemeClr val="tx1">
                      <a:lumMod val="75000"/>
                      <a:lumOff val="25000"/>
                    </a:schemeClr>
                  </a:solidFill>
                  <a:latin typeface="Century Gothic" panose="020B0502020202020204" pitchFamily="34" charset="0"/>
                </a:rPr>
                <a:t>提供时间戳</a:t>
              </a:r>
              <a:endParaRPr lang="zh-CN" altLang="en-US" b="1" dirty="0">
                <a:solidFill>
                  <a:schemeClr val="tx1">
                    <a:lumMod val="75000"/>
                    <a:lumOff val="25000"/>
                  </a:schemeClr>
                </a:solidFill>
                <a:latin typeface="Century Gothic" panose="020B0502020202020204" pitchFamily="34" charset="0"/>
              </a:endParaRPr>
            </a:p>
          </p:txBody>
        </p:sp>
        <p:sp>
          <p:nvSpPr>
            <p:cNvPr id="24" name="文本框 23"/>
            <p:cNvSpPr txBox="1"/>
            <p:nvPr>
              <p:custDataLst>
                <p:tags r:id="rId19"/>
              </p:custDataLst>
            </p:nvPr>
          </p:nvSpPr>
          <p:spPr>
            <a:xfrm>
              <a:off x="3624780" y="2750893"/>
              <a:ext cx="2133782" cy="1983740"/>
            </a:xfrm>
            <a:prstGeom prst="rect">
              <a:avLst/>
            </a:prstGeom>
            <a:noFill/>
          </p:spPr>
          <p:txBody>
            <a:bodyPr wrap="square" rtlCol="0">
              <a:spAutoFit/>
              <a:scene3d>
                <a:camera prst="orthographicFront"/>
                <a:lightRig rig="threePt" dir="t"/>
              </a:scene3d>
              <a:sp3d contourW="12700"/>
            </a:bodyPr>
            <a:lstStyle/>
            <a:p>
              <a:pPr algn="l">
                <a:lnSpc>
                  <a:spcPct val="114000"/>
                </a:lnSpc>
              </a:pPr>
              <a:r>
                <a:rPr lang="zh-CN" altLang="en-US" dirty="0">
                  <a:solidFill>
                    <a:schemeClr val="tx1">
                      <a:lumMod val="65000"/>
                      <a:lumOff val="35000"/>
                    </a:schemeClr>
                  </a:solidFill>
                  <a:latin typeface="Century Gothic" panose="020B0502020202020204" pitchFamily="34" charset="0"/>
                  <a:ea typeface="+mj-ea"/>
                </a:rPr>
                <a:t>调用了</a:t>
              </a:r>
              <a:r>
                <a:rPr lang="en-US" altLang="zh-CN" dirty="0">
                  <a:solidFill>
                    <a:schemeClr val="tx1">
                      <a:lumMod val="65000"/>
                      <a:lumOff val="35000"/>
                    </a:schemeClr>
                  </a:solidFill>
                  <a:latin typeface="Century Gothic" panose="020B0502020202020204" pitchFamily="34" charset="0"/>
                  <a:ea typeface="+mj-ea"/>
                </a:rPr>
                <a:t>idea</a:t>
              </a:r>
              <a:r>
                <a:rPr lang="zh-CN" altLang="en-US" dirty="0">
                  <a:solidFill>
                    <a:schemeClr val="tx1">
                      <a:lumMod val="65000"/>
                      <a:lumOff val="35000"/>
                    </a:schemeClr>
                  </a:solidFill>
                  <a:latin typeface="Century Gothic" panose="020B0502020202020204" pitchFamily="34" charset="0"/>
                  <a:ea typeface="+mj-ea"/>
                </a:rPr>
                <a:t>中自带的获取系统时间的</a:t>
              </a:r>
              <a:r>
                <a:rPr lang="en-US" altLang="zh-CN" dirty="0">
                  <a:solidFill>
                    <a:schemeClr val="tx1">
                      <a:lumMod val="65000"/>
                      <a:lumOff val="35000"/>
                    </a:schemeClr>
                  </a:solidFill>
                  <a:latin typeface="Century Gothic" panose="020B0502020202020204" pitchFamily="34" charset="0"/>
                  <a:ea typeface="+mj-ea"/>
                </a:rPr>
                <a:t>api</a:t>
              </a:r>
              <a:r>
                <a:rPr lang="zh-CN" altLang="en-US" dirty="0">
                  <a:solidFill>
                    <a:schemeClr val="tx1">
                      <a:lumMod val="65000"/>
                      <a:lumOff val="35000"/>
                    </a:schemeClr>
                  </a:solidFill>
                  <a:latin typeface="Century Gothic" panose="020B0502020202020204" pitchFamily="34" charset="0"/>
                  <a:ea typeface="+mj-ea"/>
                </a:rPr>
                <a:t>，能够用户提供今日日期，并且使报名时间在规定范围内</a:t>
              </a:r>
              <a:endParaRPr lang="zh-CN" altLang="en-US" dirty="0">
                <a:solidFill>
                  <a:schemeClr val="tx1">
                    <a:lumMod val="65000"/>
                    <a:lumOff val="35000"/>
                  </a:schemeClr>
                </a:solidFill>
                <a:latin typeface="Century Gothic" panose="020B0502020202020204" pitchFamily="34" charset="0"/>
                <a:ea typeface="+mj-ea"/>
              </a:endParaRPr>
            </a:p>
          </p:txBody>
        </p:sp>
      </p:grpSp>
      <p:grpSp>
        <p:nvGrpSpPr>
          <p:cNvPr id="25" name="组合 24"/>
          <p:cNvGrpSpPr/>
          <p:nvPr>
            <p:custDataLst>
              <p:tags r:id="rId20"/>
            </p:custDataLst>
          </p:nvPr>
        </p:nvGrpSpPr>
        <p:grpSpPr>
          <a:xfrm>
            <a:off x="6816012" y="4410684"/>
            <a:ext cx="2133782" cy="2322294"/>
            <a:chOff x="3624780" y="2412339"/>
            <a:chExt cx="2133782" cy="2322294"/>
          </a:xfrm>
        </p:grpSpPr>
        <p:sp>
          <p:nvSpPr>
            <p:cNvPr id="26" name="文本框 25"/>
            <p:cNvSpPr txBox="1"/>
            <p:nvPr>
              <p:custDataLst>
                <p:tags r:id="rId21"/>
              </p:custDataLst>
            </p:nvPr>
          </p:nvSpPr>
          <p:spPr>
            <a:xfrm>
              <a:off x="3624781" y="2412339"/>
              <a:ext cx="2133781" cy="368300"/>
            </a:xfrm>
            <a:prstGeom prst="rect">
              <a:avLst/>
            </a:prstGeom>
            <a:noFill/>
          </p:spPr>
          <p:txBody>
            <a:bodyPr wrap="square" rtlCol="0">
              <a:spAutoFit/>
              <a:scene3d>
                <a:camera prst="orthographicFront"/>
                <a:lightRig rig="threePt" dir="t"/>
              </a:scene3d>
              <a:sp3d contourW="12700"/>
            </a:bodyPr>
            <a:lstStyle/>
            <a:p>
              <a:pPr algn="l"/>
              <a:r>
                <a:rPr lang="zh-CN" altLang="en-US" b="1" dirty="0">
                  <a:solidFill>
                    <a:schemeClr val="tx1">
                      <a:lumMod val="75000"/>
                      <a:lumOff val="25000"/>
                    </a:schemeClr>
                  </a:solidFill>
                  <a:latin typeface="Century Gothic" panose="020B0502020202020204" pitchFamily="34" charset="0"/>
                </a:rPr>
                <a:t>预防</a:t>
              </a:r>
              <a:r>
                <a:rPr lang="en-US" altLang="zh-CN" b="1" dirty="0">
                  <a:solidFill>
                    <a:schemeClr val="tx1">
                      <a:lumMod val="75000"/>
                      <a:lumOff val="25000"/>
                    </a:schemeClr>
                  </a:solidFill>
                  <a:latin typeface="Century Gothic" panose="020B0502020202020204" pitchFamily="34" charset="0"/>
                </a:rPr>
                <a:t>mysql</a:t>
              </a:r>
              <a:r>
                <a:rPr lang="zh-CN" altLang="en-US" b="1" dirty="0">
                  <a:solidFill>
                    <a:schemeClr val="tx1">
                      <a:lumMod val="75000"/>
                      <a:lumOff val="25000"/>
                    </a:schemeClr>
                  </a:solidFill>
                  <a:latin typeface="Century Gothic" panose="020B0502020202020204" pitchFamily="34" charset="0"/>
                </a:rPr>
                <a:t>注入</a:t>
              </a:r>
              <a:endParaRPr lang="zh-CN" altLang="en-US" b="1" dirty="0">
                <a:solidFill>
                  <a:schemeClr val="tx1">
                    <a:lumMod val="75000"/>
                    <a:lumOff val="25000"/>
                  </a:schemeClr>
                </a:solidFill>
                <a:latin typeface="Century Gothic" panose="020B0502020202020204" pitchFamily="34" charset="0"/>
              </a:endParaRPr>
            </a:p>
          </p:txBody>
        </p:sp>
        <p:sp>
          <p:nvSpPr>
            <p:cNvPr id="27" name="文本框 26"/>
            <p:cNvSpPr txBox="1"/>
            <p:nvPr>
              <p:custDataLst>
                <p:tags r:id="rId22"/>
              </p:custDataLst>
            </p:nvPr>
          </p:nvSpPr>
          <p:spPr>
            <a:xfrm>
              <a:off x="3624780" y="2750893"/>
              <a:ext cx="2133782" cy="1983740"/>
            </a:xfrm>
            <a:prstGeom prst="rect">
              <a:avLst/>
            </a:prstGeom>
            <a:noFill/>
          </p:spPr>
          <p:txBody>
            <a:bodyPr wrap="square" rtlCol="0">
              <a:spAutoFit/>
              <a:scene3d>
                <a:camera prst="orthographicFront"/>
                <a:lightRig rig="threePt" dir="t"/>
              </a:scene3d>
              <a:sp3d contourW="12700"/>
            </a:bodyPr>
            <a:lstStyle/>
            <a:p>
              <a:pPr algn="l">
                <a:lnSpc>
                  <a:spcPct val="114000"/>
                </a:lnSpc>
              </a:pPr>
              <a:r>
                <a:rPr lang="zh-CN" altLang="en-US" dirty="0">
                  <a:solidFill>
                    <a:schemeClr val="tx1">
                      <a:lumMod val="65000"/>
                      <a:lumOff val="35000"/>
                    </a:schemeClr>
                  </a:solidFill>
                  <a:latin typeface="Century Gothic" panose="020B0502020202020204" pitchFamily="34" charset="0"/>
                  <a:ea typeface="+mj-ea"/>
                </a:rPr>
                <a:t>运用了</a:t>
              </a:r>
              <a:r>
                <a:rPr lang="en-US" altLang="zh-CN" dirty="0">
                  <a:solidFill>
                    <a:schemeClr val="tx1">
                      <a:lumMod val="65000"/>
                      <a:lumOff val="35000"/>
                    </a:schemeClr>
                  </a:solidFill>
                  <a:latin typeface="Century Gothic" panose="020B0502020202020204" pitchFamily="34" charset="0"/>
                  <a:ea typeface="+mj-ea"/>
                </a:rPr>
                <a:t>prepare statement</a:t>
              </a:r>
              <a:r>
                <a:rPr lang="zh-CN" altLang="en-US" dirty="0">
                  <a:solidFill>
                    <a:schemeClr val="tx1">
                      <a:lumMod val="65000"/>
                      <a:lumOff val="35000"/>
                    </a:schemeClr>
                  </a:solidFill>
                  <a:latin typeface="Century Gothic" panose="020B0502020202020204" pitchFamily="34" charset="0"/>
                  <a:ea typeface="+mj-ea"/>
                </a:rPr>
                <a:t>的方法来预防</a:t>
              </a:r>
              <a:r>
                <a:rPr lang="en-US" altLang="zh-CN" dirty="0">
                  <a:solidFill>
                    <a:schemeClr val="tx1">
                      <a:lumMod val="65000"/>
                      <a:lumOff val="35000"/>
                    </a:schemeClr>
                  </a:solidFill>
                  <a:latin typeface="Century Gothic" panose="020B0502020202020204" pitchFamily="34" charset="0"/>
                  <a:ea typeface="+mj-ea"/>
                </a:rPr>
                <a:t>mysql</a:t>
              </a:r>
              <a:r>
                <a:rPr lang="zh-CN" altLang="en-US" dirty="0">
                  <a:solidFill>
                    <a:schemeClr val="tx1">
                      <a:lumMod val="65000"/>
                      <a:lumOff val="35000"/>
                    </a:schemeClr>
                  </a:solidFill>
                  <a:latin typeface="Century Gothic" panose="020B0502020202020204" pitchFamily="34" charset="0"/>
                  <a:ea typeface="+mj-ea"/>
                </a:rPr>
                <a:t>注入，避免了无需密码直接登录的情况，使得信息更加安全</a:t>
              </a:r>
              <a:endParaRPr lang="zh-CN" altLang="en-US" dirty="0">
                <a:solidFill>
                  <a:schemeClr val="tx1">
                    <a:lumMod val="65000"/>
                    <a:lumOff val="35000"/>
                  </a:schemeClr>
                </a:solidFill>
                <a:latin typeface="Century Gothic" panose="020B0502020202020204" pitchFamily="34" charset="0"/>
                <a:ea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0-#ppt_w/2"/>
                                          </p:val>
                                        </p:tav>
                                        <p:tav tm="100000">
                                          <p:val>
                                            <p:strVal val="#ppt_x"/>
                                          </p:val>
                                        </p:tav>
                                      </p:tavLst>
                                    </p:anim>
                                    <p:anim calcmode="lin" valueType="num">
                                      <p:cBhvr additive="base">
                                        <p:cTn id="19" dur="500" fill="hold"/>
                                        <p:tgtEl>
                                          <p:spTgt spid="1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0-#ppt_w/2"/>
                                          </p:val>
                                        </p:tav>
                                        <p:tav tm="100000">
                                          <p:val>
                                            <p:strVal val="#ppt_x"/>
                                          </p:val>
                                        </p:tav>
                                      </p:tavLst>
                                    </p:anim>
                                    <p:anim calcmode="lin" valueType="num">
                                      <p:cBhvr additive="base">
                                        <p:cTn id="29"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40" name="组合 39"/>
          <p:cNvGrpSpPr/>
          <p:nvPr>
            <p:custDataLst>
              <p:tags r:id="rId3"/>
            </p:custDataLst>
          </p:nvPr>
        </p:nvGrpSpPr>
        <p:grpSpPr>
          <a:xfrm>
            <a:off x="2774314" y="1417002"/>
            <a:ext cx="4216402" cy="4216402"/>
            <a:chOff x="3987799" y="1846262"/>
            <a:chExt cx="4216402" cy="4216402"/>
          </a:xfrm>
        </p:grpSpPr>
        <p:sp>
          <p:nvSpPr>
            <p:cNvPr id="7" name="íṣlíḑè"/>
            <p:cNvSpPr/>
            <p:nvPr>
              <p:custDataLst>
                <p:tags r:id="rId4"/>
              </p:custDataLst>
            </p:nvPr>
          </p:nvSpPr>
          <p:spPr bwMode="auto">
            <a:xfrm>
              <a:off x="5076394" y="2934856"/>
              <a:ext cx="2039213" cy="2039212"/>
            </a:xfrm>
            <a:prstGeom prst="ellipse">
              <a:avLst/>
            </a:prstGeom>
            <a:solidFill>
              <a:schemeClr val="tx2">
                <a:lumMod val="20000"/>
                <a:lumOff val="80000"/>
              </a:schemeClr>
            </a:solidFill>
            <a:ln w="19050">
              <a:noFill/>
              <a:round/>
            </a:ln>
          </p:spPr>
          <p:txBody>
            <a:bodyPr anchor="ctr">
              <a:scene3d>
                <a:camera prst="orthographicFront"/>
                <a:lightRig rig="threePt" dir="t"/>
              </a:scene3d>
              <a:sp3d contourW="12700"/>
            </a:bodyPr>
            <a:p>
              <a:pPr algn="ctr"/>
            </a:p>
          </p:txBody>
        </p:sp>
        <p:sp>
          <p:nvSpPr>
            <p:cNvPr id="13" name="îṩľïḍe"/>
            <p:cNvSpPr/>
            <p:nvPr>
              <p:custDataLst>
                <p:tags r:id="rId5"/>
              </p:custDataLst>
            </p:nvPr>
          </p:nvSpPr>
          <p:spPr bwMode="auto">
            <a:xfrm rot="2700000">
              <a:off x="3987799" y="2546069"/>
              <a:ext cx="1755881" cy="356266"/>
            </a:xfrm>
            <a:prstGeom prst="roundRect">
              <a:avLst>
                <a:gd name="adj" fmla="val 50000"/>
              </a:avLst>
            </a:prstGeom>
            <a:solidFill>
              <a:schemeClr val="accent1"/>
            </a:solidFill>
            <a:ln w="19050">
              <a:noFill/>
              <a:round/>
            </a:ln>
          </p:spPr>
          <p:txBody>
            <a:bodyPr vert="horz" wrap="none" lIns="91440" tIns="45720" rIns="91440" bIns="45720" anchor="ctr" anchorCtr="1" compatLnSpc="1">
              <a:normAutofit fontScale="92500" lnSpcReduction="10000"/>
              <a:scene3d>
                <a:camera prst="orthographicFront"/>
                <a:lightRig rig="threePt" dir="t"/>
              </a:scene3d>
              <a:sp3d contourW="12700"/>
            </a:bodyPr>
            <a:p>
              <a:pPr algn="ctr"/>
              <a:r>
                <a:rPr lang="zh-CN" altLang="en-US" sz="1200" b="1">
                  <a:solidFill>
                    <a:schemeClr val="bg1"/>
                  </a:solidFill>
                </a:rPr>
                <a:t>亮点一</a:t>
              </a:r>
              <a:endParaRPr lang="zh-CN" altLang="en-US" sz="1200" b="1">
                <a:solidFill>
                  <a:schemeClr val="bg1"/>
                </a:solidFill>
              </a:endParaRPr>
            </a:p>
          </p:txBody>
        </p:sp>
        <p:sp>
          <p:nvSpPr>
            <p:cNvPr id="14" name="îṩļïḍè"/>
            <p:cNvSpPr/>
            <p:nvPr>
              <p:custDataLst>
                <p:tags r:id="rId6"/>
              </p:custDataLst>
            </p:nvPr>
          </p:nvSpPr>
          <p:spPr bwMode="auto">
            <a:xfrm rot="18900000" flipH="1">
              <a:off x="6448320" y="2546069"/>
              <a:ext cx="1755881" cy="356266"/>
            </a:xfrm>
            <a:prstGeom prst="roundRect">
              <a:avLst>
                <a:gd name="adj" fmla="val 50000"/>
              </a:avLst>
            </a:prstGeom>
            <a:solidFill>
              <a:schemeClr val="accent4"/>
            </a:solidFill>
            <a:ln w="19050">
              <a:noFill/>
              <a:round/>
            </a:ln>
          </p:spPr>
          <p:txBody>
            <a:bodyPr vert="horz" wrap="none" lIns="91440" tIns="45720" rIns="91440" bIns="45720" anchor="ctr" anchorCtr="1" compatLnSpc="1">
              <a:normAutofit fontScale="92500" lnSpcReduction="10000"/>
              <a:scene3d>
                <a:camera prst="orthographicFront"/>
                <a:lightRig rig="threePt" dir="t"/>
              </a:scene3d>
              <a:sp3d contourW="12700"/>
            </a:bodyPr>
            <a:p>
              <a:pPr algn="ctr"/>
              <a:r>
                <a:rPr lang="zh-CN" altLang="en-US" sz="1200" b="1">
                  <a:solidFill>
                    <a:schemeClr val="bg1"/>
                  </a:solidFill>
                </a:rPr>
                <a:t>亮点四</a:t>
              </a:r>
              <a:endParaRPr lang="zh-CN" altLang="en-US" sz="1200" b="1">
                <a:solidFill>
                  <a:schemeClr val="bg1"/>
                </a:solidFill>
              </a:endParaRPr>
            </a:p>
          </p:txBody>
        </p:sp>
        <p:sp>
          <p:nvSpPr>
            <p:cNvPr id="15" name="îŝḷïdê"/>
            <p:cNvSpPr/>
            <p:nvPr>
              <p:custDataLst>
                <p:tags r:id="rId7"/>
              </p:custDataLst>
            </p:nvPr>
          </p:nvSpPr>
          <p:spPr bwMode="auto">
            <a:xfrm rot="18900000" flipH="1">
              <a:off x="3987799" y="5006590"/>
              <a:ext cx="1755881" cy="356266"/>
            </a:xfrm>
            <a:prstGeom prst="roundRect">
              <a:avLst>
                <a:gd name="adj" fmla="val 50000"/>
              </a:avLst>
            </a:prstGeom>
            <a:solidFill>
              <a:schemeClr val="accent3"/>
            </a:solidFill>
            <a:ln w="19050">
              <a:noFill/>
              <a:round/>
            </a:ln>
          </p:spPr>
          <p:txBody>
            <a:bodyPr vert="horz" wrap="none" lIns="91440" tIns="45720" rIns="91440" bIns="45720" anchor="ctr" anchorCtr="1" compatLnSpc="1">
              <a:normAutofit fontScale="92500" lnSpcReduction="10000"/>
              <a:scene3d>
                <a:camera prst="orthographicFront"/>
                <a:lightRig rig="threePt" dir="t"/>
              </a:scene3d>
              <a:sp3d contourW="12700"/>
            </a:bodyPr>
            <a:p>
              <a:pPr algn="ctr"/>
              <a:r>
                <a:rPr lang="zh-CN" altLang="en-US" sz="1200" b="1">
                  <a:solidFill>
                    <a:schemeClr val="bg1"/>
                  </a:solidFill>
                </a:rPr>
                <a:t>亮点二</a:t>
              </a:r>
              <a:endParaRPr lang="zh-CN" altLang="en-US" sz="1200" b="1">
                <a:solidFill>
                  <a:schemeClr val="bg1"/>
                </a:solidFill>
              </a:endParaRPr>
            </a:p>
          </p:txBody>
        </p:sp>
        <p:sp>
          <p:nvSpPr>
            <p:cNvPr id="16" name="íSḷîḑè"/>
            <p:cNvSpPr/>
            <p:nvPr>
              <p:custDataLst>
                <p:tags r:id="rId8"/>
              </p:custDataLst>
            </p:nvPr>
          </p:nvSpPr>
          <p:spPr bwMode="auto">
            <a:xfrm rot="2700000">
              <a:off x="6448320" y="5006590"/>
              <a:ext cx="1755881" cy="356266"/>
            </a:xfrm>
            <a:prstGeom prst="roundRect">
              <a:avLst>
                <a:gd name="adj" fmla="val 50000"/>
              </a:avLst>
            </a:prstGeom>
            <a:solidFill>
              <a:schemeClr val="accent2"/>
            </a:solidFill>
            <a:ln w="19050">
              <a:noFill/>
              <a:round/>
            </a:ln>
          </p:spPr>
          <p:txBody>
            <a:bodyPr vert="horz" wrap="none" lIns="91440" tIns="45720" rIns="91440" bIns="45720" anchor="ctr" anchorCtr="1" compatLnSpc="1">
              <a:normAutofit fontScale="92500" lnSpcReduction="10000"/>
              <a:scene3d>
                <a:camera prst="orthographicFront"/>
                <a:lightRig rig="threePt" dir="t"/>
              </a:scene3d>
              <a:sp3d contourW="12700"/>
            </a:bodyPr>
            <a:p>
              <a:pPr algn="ctr"/>
              <a:r>
                <a:rPr lang="zh-CN" altLang="en-US" sz="1200" b="1">
                  <a:solidFill>
                    <a:schemeClr val="bg1"/>
                  </a:solidFill>
                </a:rPr>
                <a:t>亮点三</a:t>
              </a:r>
              <a:endParaRPr lang="zh-CN" altLang="en-US" sz="1200" b="1">
                <a:solidFill>
                  <a:schemeClr val="bg1"/>
                </a:solidFill>
              </a:endParaRPr>
            </a:p>
          </p:txBody>
        </p:sp>
        <p:sp>
          <p:nvSpPr>
            <p:cNvPr id="17" name="ïsḻiḓe"/>
            <p:cNvSpPr/>
            <p:nvPr>
              <p:custDataLst>
                <p:tags r:id="rId9"/>
              </p:custDataLst>
            </p:nvPr>
          </p:nvSpPr>
          <p:spPr bwMode="auto">
            <a:xfrm>
              <a:off x="5427020" y="3275747"/>
              <a:ext cx="1357432" cy="1357432"/>
            </a:xfrm>
            <a:prstGeom prst="ellipse">
              <a:avLst/>
            </a:prstGeom>
            <a:blipFill>
              <a:blip r:embed="rId10"/>
              <a:srcRect/>
              <a:stretch>
                <a:fillRect l="-25531" r="-25057"/>
              </a:stretch>
            </a:blipFill>
            <a:ln w="19050">
              <a:solidFill>
                <a:schemeClr val="bg1"/>
              </a:solidFill>
              <a:round/>
            </a:ln>
          </p:spPr>
          <p:txBody>
            <a:bodyPr vert="horz" wrap="none" lIns="91440" tIns="45720" rIns="91440" bIns="45720" anchor="ctr" anchorCtr="1" compatLnSpc="1">
              <a:normAutofit/>
              <a:scene3d>
                <a:camera prst="orthographicFront"/>
                <a:lightRig rig="threePt" dir="t"/>
              </a:scene3d>
              <a:sp3d contourW="12700"/>
            </a:bodyPr>
            <a:p>
              <a:pPr algn="ctr"/>
              <a:endParaRPr lang="zh-CN" altLang="en-US" sz="1400" b="1" dirty="0">
                <a:solidFill>
                  <a:schemeClr val="bg1"/>
                </a:solidFill>
              </a:endParaRPr>
            </a:p>
          </p:txBody>
        </p:sp>
      </p:grpSp>
      <p:grpSp>
        <p:nvGrpSpPr>
          <p:cNvPr id="33" name="组合 32"/>
          <p:cNvGrpSpPr/>
          <p:nvPr>
            <p:custDataLst>
              <p:tags r:id="rId11"/>
            </p:custDataLst>
          </p:nvPr>
        </p:nvGrpSpPr>
        <p:grpSpPr>
          <a:xfrm>
            <a:off x="852805" y="1713865"/>
            <a:ext cx="2133600" cy="1708469"/>
            <a:chOff x="3624780" y="2412339"/>
            <a:chExt cx="2133782" cy="911333"/>
          </a:xfrm>
        </p:grpSpPr>
        <p:sp>
          <p:nvSpPr>
            <p:cNvPr id="18" name="文本框 17"/>
            <p:cNvSpPr txBox="1"/>
            <p:nvPr>
              <p:custDataLst>
                <p:tags r:id="rId12"/>
              </p:custDataLst>
            </p:nvPr>
          </p:nvSpPr>
          <p:spPr>
            <a:xfrm>
              <a:off x="3624781" y="2412339"/>
              <a:ext cx="2133781" cy="344142"/>
            </a:xfrm>
            <a:prstGeom prst="rect">
              <a:avLst/>
            </a:prstGeom>
            <a:noFill/>
          </p:spPr>
          <p:txBody>
            <a:bodyPr wrap="square" rtlCol="0">
              <a:spAutoFit/>
              <a:scene3d>
                <a:camera prst="orthographicFront"/>
                <a:lightRig rig="threePt" dir="t"/>
              </a:scene3d>
              <a:sp3d contourW="12700"/>
            </a:bodyPr>
            <a:p>
              <a:pPr algn="r"/>
              <a:r>
                <a:rPr lang="zh-CN" altLang="en-US" b="1" dirty="0">
                  <a:solidFill>
                    <a:schemeClr val="tx1">
                      <a:lumMod val="75000"/>
                      <a:lumOff val="25000"/>
                    </a:schemeClr>
                  </a:solidFill>
                  <a:latin typeface="Century Gothic" panose="020B0502020202020204" pitchFamily="34" charset="0"/>
                </a:rPr>
                <a:t>在登录界面使用了正则表达式</a:t>
              </a:r>
              <a:endParaRPr lang="zh-CN" altLang="en-US" b="1" dirty="0">
                <a:solidFill>
                  <a:schemeClr val="tx1">
                    <a:lumMod val="75000"/>
                    <a:lumOff val="25000"/>
                  </a:schemeClr>
                </a:solidFill>
                <a:latin typeface="Century Gothic" panose="020B0502020202020204" pitchFamily="34" charset="0"/>
              </a:endParaRPr>
            </a:p>
          </p:txBody>
        </p:sp>
        <p:sp>
          <p:nvSpPr>
            <p:cNvPr id="35" name="文本框 34"/>
            <p:cNvSpPr txBox="1"/>
            <p:nvPr>
              <p:custDataLst>
                <p:tags r:id="rId13"/>
              </p:custDataLst>
            </p:nvPr>
          </p:nvSpPr>
          <p:spPr>
            <a:xfrm>
              <a:off x="3624780" y="2750893"/>
              <a:ext cx="2133782" cy="572779"/>
            </a:xfrm>
            <a:prstGeom prst="rect">
              <a:avLst/>
            </a:prstGeom>
            <a:noFill/>
          </p:spPr>
          <p:txBody>
            <a:bodyPr wrap="square" rtlCol="0">
              <a:spAutoFit/>
              <a:scene3d>
                <a:camera prst="orthographicFront"/>
                <a:lightRig rig="threePt" dir="t"/>
              </a:scene3d>
              <a:sp3d contourW="12700"/>
            </a:bodyPr>
            <a:p>
              <a:pPr algn="l">
                <a:lnSpc>
                  <a:spcPct val="114000"/>
                </a:lnSpc>
              </a:pPr>
              <a:r>
                <a:rPr lang="zh-CN" altLang="en-US" sz="1400" b="1" dirty="0">
                  <a:solidFill>
                    <a:schemeClr val="tx1">
                      <a:lumMod val="65000"/>
                      <a:lumOff val="35000"/>
                    </a:schemeClr>
                  </a:solidFill>
                  <a:latin typeface="Century Gothic" panose="020B0502020202020204" pitchFamily="34" charset="0"/>
                  <a:ea typeface="+mj-ea"/>
                </a:rPr>
                <a:t>合理地使用正则表达式可以有效规范用户的数据输入，避免对无效数据的读取。</a:t>
              </a:r>
              <a:endParaRPr lang="zh-CN" altLang="en-US" sz="1400" b="1" dirty="0">
                <a:solidFill>
                  <a:schemeClr val="tx1">
                    <a:lumMod val="65000"/>
                    <a:lumOff val="35000"/>
                  </a:schemeClr>
                </a:solidFill>
                <a:latin typeface="Century Gothic" panose="020B0502020202020204" pitchFamily="34" charset="0"/>
                <a:ea typeface="+mj-ea"/>
              </a:endParaRPr>
            </a:p>
          </p:txBody>
        </p:sp>
      </p:grpSp>
      <p:grpSp>
        <p:nvGrpSpPr>
          <p:cNvPr id="19" name="组合 18"/>
          <p:cNvGrpSpPr/>
          <p:nvPr>
            <p:custDataLst>
              <p:tags r:id="rId14"/>
            </p:custDataLst>
          </p:nvPr>
        </p:nvGrpSpPr>
        <p:grpSpPr>
          <a:xfrm>
            <a:off x="852805" y="4472305"/>
            <a:ext cx="2133600" cy="2116546"/>
            <a:chOff x="3624780" y="2412339"/>
            <a:chExt cx="2133782" cy="1147798"/>
          </a:xfrm>
        </p:grpSpPr>
        <p:sp>
          <p:nvSpPr>
            <p:cNvPr id="20" name="文本框 19"/>
            <p:cNvSpPr txBox="1"/>
            <p:nvPr>
              <p:custDataLst>
                <p:tags r:id="rId15"/>
              </p:custDataLst>
            </p:nvPr>
          </p:nvSpPr>
          <p:spPr>
            <a:xfrm>
              <a:off x="3624781" y="2412339"/>
              <a:ext cx="2133781" cy="349869"/>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使用了</a:t>
              </a:r>
              <a:r>
                <a:rPr lang="en-US" altLang="zh-CN" b="1" dirty="0">
                  <a:solidFill>
                    <a:schemeClr val="tx1">
                      <a:lumMod val="75000"/>
                      <a:lumOff val="25000"/>
                    </a:schemeClr>
                  </a:solidFill>
                  <a:latin typeface="Century Gothic" panose="020B0502020202020204" pitchFamily="34" charset="0"/>
                </a:rPr>
                <a:t>MD5</a:t>
              </a:r>
              <a:r>
                <a:rPr lang="zh-CN" altLang="en-US" b="1" dirty="0">
                  <a:solidFill>
                    <a:schemeClr val="tx1">
                      <a:lumMod val="75000"/>
                      <a:lumOff val="25000"/>
                    </a:schemeClr>
                  </a:solidFill>
                  <a:latin typeface="Century Gothic" panose="020B0502020202020204" pitchFamily="34" charset="0"/>
                </a:rPr>
                <a:t>的方式储存数据</a:t>
              </a:r>
              <a:endParaRPr lang="zh-CN" altLang="en-US" b="1" dirty="0">
                <a:solidFill>
                  <a:schemeClr val="tx1">
                    <a:lumMod val="75000"/>
                    <a:lumOff val="25000"/>
                  </a:schemeClr>
                </a:solidFill>
                <a:latin typeface="Century Gothic" panose="020B0502020202020204" pitchFamily="34" charset="0"/>
              </a:endParaRPr>
            </a:p>
          </p:txBody>
        </p:sp>
        <p:sp>
          <p:nvSpPr>
            <p:cNvPr id="21" name="文本框 20"/>
            <p:cNvSpPr txBox="1"/>
            <p:nvPr>
              <p:custDataLst>
                <p:tags r:id="rId16"/>
              </p:custDataLst>
            </p:nvPr>
          </p:nvSpPr>
          <p:spPr>
            <a:xfrm>
              <a:off x="3624780" y="2750893"/>
              <a:ext cx="2133782" cy="809244"/>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600" dirty="0">
                  <a:solidFill>
                    <a:schemeClr val="tx1">
                      <a:lumMod val="65000"/>
                      <a:lumOff val="35000"/>
                    </a:schemeClr>
                  </a:solidFill>
                  <a:latin typeface="Century Gothic" panose="020B0502020202020204" pitchFamily="34" charset="0"/>
                  <a:ea typeface="+mj-ea"/>
                </a:rPr>
                <a:t>MD5</a:t>
              </a:r>
              <a:r>
                <a:rPr lang="zh-CN" altLang="en-US" sz="1600" dirty="0">
                  <a:solidFill>
                    <a:schemeClr val="tx1">
                      <a:lumMod val="65000"/>
                      <a:lumOff val="35000"/>
                    </a:schemeClr>
                  </a:solidFill>
                  <a:latin typeface="Century Gothic" panose="020B0502020202020204" pitchFamily="34" charset="0"/>
                  <a:ea typeface="+mj-ea"/>
                </a:rPr>
                <a:t>在储存数据时单项保密提供一串散列值来替代原本数据，使数据更安全传递时也更加完整。</a:t>
              </a:r>
              <a:endParaRPr lang="zh-CN" altLang="en-US" sz="1600" dirty="0">
                <a:solidFill>
                  <a:schemeClr val="tx1">
                    <a:lumMod val="65000"/>
                    <a:lumOff val="35000"/>
                  </a:schemeClr>
                </a:solidFill>
                <a:latin typeface="Century Gothic" panose="020B0502020202020204" pitchFamily="34" charset="0"/>
                <a:ea typeface="+mj-ea"/>
              </a:endParaRPr>
            </a:p>
          </p:txBody>
        </p:sp>
      </p:grpSp>
      <p:grpSp>
        <p:nvGrpSpPr>
          <p:cNvPr id="22" name="组合 21"/>
          <p:cNvGrpSpPr/>
          <p:nvPr>
            <p:custDataLst>
              <p:tags r:id="rId17"/>
            </p:custDataLst>
          </p:nvPr>
        </p:nvGrpSpPr>
        <p:grpSpPr>
          <a:xfrm>
            <a:off x="6778547" y="1713839"/>
            <a:ext cx="2133782" cy="2322294"/>
            <a:chOff x="3624780" y="2412339"/>
            <a:chExt cx="2133782" cy="2322294"/>
          </a:xfrm>
        </p:grpSpPr>
        <p:sp>
          <p:nvSpPr>
            <p:cNvPr id="23" name="文本框 22"/>
            <p:cNvSpPr txBox="1"/>
            <p:nvPr>
              <p:custDataLst>
                <p:tags r:id="rId18"/>
              </p:custDataLst>
            </p:nvPr>
          </p:nvSpPr>
          <p:spPr>
            <a:xfrm>
              <a:off x="3624781" y="2412339"/>
              <a:ext cx="2133781" cy="368300"/>
            </a:xfrm>
            <a:prstGeom prst="rect">
              <a:avLst/>
            </a:prstGeom>
            <a:noFill/>
          </p:spPr>
          <p:txBody>
            <a:bodyPr wrap="square" rtlCol="0">
              <a:spAutoFit/>
              <a:scene3d>
                <a:camera prst="orthographicFront"/>
                <a:lightRig rig="threePt" dir="t"/>
              </a:scene3d>
              <a:sp3d contourW="12700"/>
            </a:bodyPr>
            <a:lstStyle/>
            <a:p>
              <a:pPr algn="l"/>
              <a:r>
                <a:rPr lang="zh-CN" altLang="en-US" b="1" dirty="0">
                  <a:solidFill>
                    <a:schemeClr val="tx1">
                      <a:lumMod val="75000"/>
                      <a:lumOff val="25000"/>
                    </a:schemeClr>
                  </a:solidFill>
                  <a:latin typeface="Century Gothic" panose="020B0502020202020204" pitchFamily="34" charset="0"/>
                </a:rPr>
                <a:t>使用了验证码</a:t>
              </a:r>
              <a:endParaRPr lang="zh-CN" altLang="en-US" b="1" dirty="0">
                <a:solidFill>
                  <a:schemeClr val="tx1">
                    <a:lumMod val="75000"/>
                    <a:lumOff val="25000"/>
                  </a:schemeClr>
                </a:solidFill>
                <a:latin typeface="Century Gothic" panose="020B0502020202020204" pitchFamily="34" charset="0"/>
              </a:endParaRPr>
            </a:p>
          </p:txBody>
        </p:sp>
        <p:sp>
          <p:nvSpPr>
            <p:cNvPr id="24" name="文本框 23"/>
            <p:cNvSpPr txBox="1"/>
            <p:nvPr>
              <p:custDataLst>
                <p:tags r:id="rId19"/>
              </p:custDataLst>
            </p:nvPr>
          </p:nvSpPr>
          <p:spPr>
            <a:xfrm>
              <a:off x="3624780" y="2750893"/>
              <a:ext cx="2133782" cy="1983740"/>
            </a:xfrm>
            <a:prstGeom prst="rect">
              <a:avLst/>
            </a:prstGeom>
            <a:noFill/>
          </p:spPr>
          <p:txBody>
            <a:bodyPr wrap="square" rtlCol="0">
              <a:spAutoFit/>
              <a:scene3d>
                <a:camera prst="orthographicFront"/>
                <a:lightRig rig="threePt" dir="t"/>
              </a:scene3d>
              <a:sp3d contourW="12700"/>
            </a:bodyPr>
            <a:lstStyle/>
            <a:p>
              <a:pPr algn="l">
                <a:lnSpc>
                  <a:spcPct val="114000"/>
                </a:lnSpc>
              </a:pPr>
              <a:r>
                <a:rPr lang="zh-CN" altLang="en-US" dirty="0">
                  <a:solidFill>
                    <a:schemeClr val="tx1">
                      <a:lumMod val="65000"/>
                      <a:lumOff val="35000"/>
                    </a:schemeClr>
                  </a:solidFill>
                  <a:latin typeface="Century Gothic" panose="020B0502020202020204" pitchFamily="34" charset="0"/>
                  <a:ea typeface="+mj-ea"/>
                </a:rPr>
                <a:t>在注册页面中使用了验证码的形式，当验证码输入正确才能够进行注册，相当于人机验证，提高了项目安全性。</a:t>
              </a:r>
              <a:endParaRPr lang="zh-CN" altLang="en-US" dirty="0">
                <a:solidFill>
                  <a:schemeClr val="tx1">
                    <a:lumMod val="65000"/>
                    <a:lumOff val="35000"/>
                  </a:schemeClr>
                </a:solidFill>
                <a:latin typeface="Century Gothic" panose="020B0502020202020204" pitchFamily="34" charset="0"/>
                <a:ea typeface="+mj-ea"/>
              </a:endParaRPr>
            </a:p>
          </p:txBody>
        </p:sp>
      </p:grpSp>
      <p:grpSp>
        <p:nvGrpSpPr>
          <p:cNvPr id="25" name="组合 24"/>
          <p:cNvGrpSpPr/>
          <p:nvPr>
            <p:custDataLst>
              <p:tags r:id="rId20"/>
            </p:custDataLst>
          </p:nvPr>
        </p:nvGrpSpPr>
        <p:grpSpPr>
          <a:xfrm>
            <a:off x="6859192" y="4786604"/>
            <a:ext cx="2133782" cy="2007334"/>
            <a:chOff x="3624780" y="2412339"/>
            <a:chExt cx="2133782" cy="2007334"/>
          </a:xfrm>
        </p:grpSpPr>
        <p:sp>
          <p:nvSpPr>
            <p:cNvPr id="26" name="文本框 25"/>
            <p:cNvSpPr txBox="1"/>
            <p:nvPr>
              <p:custDataLst>
                <p:tags r:id="rId21"/>
              </p:custDataLst>
            </p:nvPr>
          </p:nvSpPr>
          <p:spPr>
            <a:xfrm>
              <a:off x="3624781" y="2412339"/>
              <a:ext cx="2133781" cy="368300"/>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运用了表的关联</a:t>
              </a:r>
              <a:endParaRPr lang="zh-CN" altLang="en-US" b="1" dirty="0">
                <a:solidFill>
                  <a:schemeClr val="tx1">
                    <a:lumMod val="75000"/>
                    <a:lumOff val="25000"/>
                  </a:schemeClr>
                </a:solidFill>
                <a:latin typeface="Century Gothic" panose="020B0502020202020204" pitchFamily="34" charset="0"/>
              </a:endParaRPr>
            </a:p>
          </p:txBody>
        </p:sp>
        <p:sp>
          <p:nvSpPr>
            <p:cNvPr id="27" name="文本框 26"/>
            <p:cNvSpPr txBox="1"/>
            <p:nvPr>
              <p:custDataLst>
                <p:tags r:id="rId22"/>
              </p:custDataLst>
            </p:nvPr>
          </p:nvSpPr>
          <p:spPr>
            <a:xfrm>
              <a:off x="3624780" y="2750893"/>
              <a:ext cx="2133782" cy="1668780"/>
            </a:xfrm>
            <a:prstGeom prst="rect">
              <a:avLst/>
            </a:prstGeom>
            <a:noFill/>
          </p:spPr>
          <p:txBody>
            <a:bodyPr wrap="square" rtlCol="0">
              <a:spAutoFit/>
              <a:scene3d>
                <a:camera prst="orthographicFront"/>
                <a:lightRig rig="threePt" dir="t"/>
              </a:scene3d>
              <a:sp3d contourW="12700"/>
            </a:bodyPr>
            <a:lstStyle/>
            <a:p>
              <a:pPr algn="l">
                <a:lnSpc>
                  <a:spcPct val="114000"/>
                </a:lnSpc>
              </a:pPr>
              <a:r>
                <a:rPr lang="zh-CN" altLang="en-US" dirty="0">
                  <a:solidFill>
                    <a:schemeClr val="tx1">
                      <a:lumMod val="65000"/>
                      <a:lumOff val="35000"/>
                    </a:schemeClr>
                  </a:solidFill>
                  <a:latin typeface="Century Gothic" panose="020B0502020202020204" pitchFamily="34" charset="0"/>
                  <a:ea typeface="+mj-ea"/>
                </a:rPr>
                <a:t>运用多表关联的方法，避免了产生多表之间数据对不上的问题，使其更有逻辑性。</a:t>
              </a:r>
              <a:endParaRPr lang="zh-CN" altLang="en-US" dirty="0">
                <a:solidFill>
                  <a:schemeClr val="tx1">
                    <a:lumMod val="65000"/>
                    <a:lumOff val="35000"/>
                  </a:schemeClr>
                </a:solidFill>
                <a:latin typeface="Century Gothic" panose="020B0502020202020204" pitchFamily="34" charset="0"/>
                <a:ea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0-#ppt_w/2"/>
                                          </p:val>
                                        </p:tav>
                                        <p:tav tm="100000">
                                          <p:val>
                                            <p:strVal val="#ppt_x"/>
                                          </p:val>
                                        </p:tav>
                                      </p:tavLst>
                                    </p:anim>
                                    <p:anim calcmode="lin" valueType="num">
                                      <p:cBhvr additive="base">
                                        <p:cTn id="19" dur="500" fill="hold"/>
                                        <p:tgtEl>
                                          <p:spTgt spid="1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0-#ppt_w/2"/>
                                          </p:val>
                                        </p:tav>
                                        <p:tav tm="100000">
                                          <p:val>
                                            <p:strVal val="#ppt_x"/>
                                          </p:val>
                                        </p:tav>
                                      </p:tavLst>
                                    </p:anim>
                                    <p:anim calcmode="lin" valueType="num">
                                      <p:cBhvr additive="base">
                                        <p:cTn id="29"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0.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1.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2.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3.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4.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5.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6.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7.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8.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9.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0.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1.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2.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23.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24.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25.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26.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27.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28.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29.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3.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30.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31.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32.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33.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34.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35.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36.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37.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38.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39.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4.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40.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41.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42.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43.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44.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45.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46.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47.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48.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49.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5.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50.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51.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52.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53.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54.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55.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56.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57.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58.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59.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6.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60.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61.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62.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63.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64.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65.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66.xml><?xml version="1.0" encoding="utf-8"?>
<p:tagLst xmlns:p="http://schemas.openxmlformats.org/presentationml/2006/main">
  <p:tag name="KSO_WM_DIAGRAM_VIRTUALLY_FRAME" val="{&quot;height&quot;:332.00023622047246,&quot;left&quot;:122.24385826771655,&quot;top&quot;:145.3748818897638,&quot;width&quot;:717.8932283464568}"/>
</p:tagLst>
</file>

<file path=ppt/tags/tag67.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68.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69.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7.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70.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71.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72.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73.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74.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75.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76.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77.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78.xml><?xml version="1.0" encoding="utf-8"?>
<p:tagLst xmlns:p="http://schemas.openxmlformats.org/presentationml/2006/main">
  <p:tag name="KSO_WM_DIAGRAM_VIRTUALLY_FRAME" val="{&quot;height&quot;:332.0002362204725,&quot;left&quot;:122.24385826771655,&quot;top&quot;:145.3748818897638,&quot;width&quot;:717.8932283464568}"/>
</p:tagLst>
</file>

<file path=ppt/tags/tag79.xml><?xml version="1.0" encoding="utf-8"?>
<p:tagLst xmlns:p="http://schemas.openxmlformats.org/presentationml/2006/main">
  <p:tag name="commondata" val="eyJoZGlkIjoiMzY5NGFkM2Y5NTg2N2RmMWQ2M2M5Njg0ZTZiMDFlNmEifQ=="/>
</p:tagLst>
</file>

<file path=ppt/tags/tag8.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9.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1680</Words>
  <Application>WPS 演示</Application>
  <PresentationFormat>宽屏</PresentationFormat>
  <Paragraphs>217</Paragraphs>
  <Slides>14</Slides>
  <Notes>2</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14</vt:i4>
      </vt:variant>
    </vt:vector>
  </HeadingPairs>
  <TitlesOfParts>
    <vt:vector size="32" baseType="lpstr">
      <vt:lpstr>Arial</vt:lpstr>
      <vt:lpstr>宋体</vt:lpstr>
      <vt:lpstr>Wingdings</vt:lpstr>
      <vt:lpstr>Sitka Text</vt:lpstr>
      <vt:lpstr>微软雅黑 Light</vt:lpstr>
      <vt:lpstr>Novecento wide Bold</vt:lpstr>
      <vt:lpstr>Segoe Print</vt:lpstr>
      <vt:lpstr>思源黑体 Medium</vt:lpstr>
      <vt:lpstr>微软雅黑</vt:lpstr>
      <vt:lpstr>Montserrat Light</vt:lpstr>
      <vt:lpstr>Century Gothic</vt:lpstr>
      <vt:lpstr>等线</vt:lpstr>
      <vt:lpstr>Arial Unicode MS</vt:lpstr>
      <vt:lpstr>等线 Light</vt:lpstr>
      <vt:lpstr>Calibri</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志聪</dc:creator>
  <cp:lastModifiedBy>WPS_1654326169</cp:lastModifiedBy>
  <cp:revision>10</cp:revision>
  <dcterms:created xsi:type="dcterms:W3CDTF">2022-04-30T16:30:00Z</dcterms:created>
  <dcterms:modified xsi:type="dcterms:W3CDTF">2024-05-14T12:46:53Z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695D3F4F2E814212AA0554E4EBF9B362_12</vt:lpwstr>
  </property>
  <property fmtid="{D5CDD505-2E9C-101B-9397-08002B2CF9AE}" pid="3" name="KSOProductBuildVer">
    <vt:lpwstr>2052-12.1.0.16910</vt:lpwstr>
  </property>
</Properties>
</file>