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j8QbUxrg4RCJvGT8vIoGO20LTC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c219bca8_0_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18c219bca8_0_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218c219bca8_0_9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8c219bca8_0_4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18c219bca8_0_4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18c219bca8_0_41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97fb4a62a_1_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197fb4a62a_1_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197fb4a62a_1_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8c219bca8_0_8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18c219bca8_0_8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Less trainable parameters with model with pooling layer</a:t>
            </a:r>
            <a:endParaRPr/>
          </a:p>
        </p:txBody>
      </p:sp>
      <p:sp>
        <p:nvSpPr>
          <p:cNvPr id="154" name="Google Shape;154;g218c219bca8_0_86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8c219bca8_0_9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18c219bca8_0_9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18c219bca8_0_9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94e14d529_0_4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194e14d529_0_4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2194e14d529_0_45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94e14d529_0_5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194e14d529_0_5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2194e14d529_0_54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94e14d529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194e14d529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2194e14d529_0_0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94e14d529_0_1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194e14d529_0_1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2194e14d529_0_18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7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991348d89_3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21991348d89_3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21991348d89_3_0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17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8c219bca8_0_5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18c219bca8_0_5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218c219bca8_0_52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8c219bca8_0_6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18c219bca8_0_6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18c219bca8_0_63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991348d89_3_1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1991348d89_3_1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1991348d89_3_13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: Titel-Folie ohne Bild">
  <p:cSld name="3: Titel-Folie ohne Bild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/>
          <p:nvPr>
            <p:ph idx="1" type="body"/>
          </p:nvPr>
        </p:nvSpPr>
        <p:spPr>
          <a:xfrm>
            <a:off x="540000" y="356235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2" type="body"/>
          </p:nvPr>
        </p:nvSpPr>
        <p:spPr>
          <a:xfrm>
            <a:off x="540000" y="383400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3" type="body"/>
          </p:nvPr>
        </p:nvSpPr>
        <p:spPr>
          <a:xfrm>
            <a:off x="540000" y="22032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type="title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: Inhaltverzeichnis">
  <p:cSld name="4: Inhaltverzeichni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540000" y="11700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2"/>
          <p:cNvSpPr txBox="1"/>
          <p:nvPr>
            <p:ph idx="2" type="body"/>
          </p:nvPr>
        </p:nvSpPr>
        <p:spPr>
          <a:xfrm>
            <a:off x="539999" y="2190750"/>
            <a:ext cx="7031465" cy="26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3" type="body"/>
          </p:nvPr>
        </p:nvSpPr>
        <p:spPr>
          <a:xfrm>
            <a:off x="540000" y="280800"/>
            <a:ext cx="70200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2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uidlines: Design">
  <p:cSld name="Guidlines: Desig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/>
        </p:nvSpPr>
        <p:spPr>
          <a:xfrm>
            <a:off x="540000" y="1872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rPr>
              <a:t>Inhaltliche Guidelines 3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3"/>
          <p:cNvSpPr txBox="1"/>
          <p:nvPr/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Logo, Schrift, Farben und Typografie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3"/>
          <p:cNvSpPr txBox="1"/>
          <p:nvPr/>
        </p:nvSpPr>
        <p:spPr>
          <a:xfrm>
            <a:off x="540000" y="1350000"/>
            <a:ext cx="6480000" cy="3616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UniBe Logo ist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immer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sichtbar oben rechts auf den Inhalt Folien positioniert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Schrift Familie: Arial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rPr>
              <a:t>UniBe Rot: R:230 G:0 B:46  |  HEX: #E6002E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Hintergrund Grau: R:217 G:217 B:217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Platzhalter 1:1 = 25.4 (b) x 8.5 (h) cm, 144 dpi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E6002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Typografie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Thema der Präsentation: Arial, 12pt.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rPr>
              <a:t>Titel: Arial, 28/32pt., R:230 G:0 B:46, 1 Zeile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Untertitel: Arial, 28/32pt.,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max. 2 Zeilen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Moderator und Organisationseinheit: Arial Fett, 14pt.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Datum und Präsentationsort: Arial, 12pt.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Inhalt Nr. XY: Arial, 20/24pt.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Aussage XY: Arial Fett, 16/20pt.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Fliesstext XY: Arial, 16/20pt.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Fliesstext Ebene: Arial, 20pt., 18pt., 16pt.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23"/>
          <p:cNvCxnSpPr/>
          <p:nvPr/>
        </p:nvCxnSpPr>
        <p:spPr>
          <a:xfrm>
            <a:off x="540000" y="2988000"/>
            <a:ext cx="6480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078"/>
              </a:srgbClr>
            </a:outerShdw>
          </a:effectLst>
        </p:spPr>
      </p:cxnSp>
      <p:sp>
        <p:nvSpPr>
          <p:cNvPr id="28" name="Google Shape;28;p23"/>
          <p:cNvSpPr txBox="1"/>
          <p:nvPr/>
        </p:nvSpPr>
        <p:spPr>
          <a:xfrm>
            <a:off x="7920000" y="1350000"/>
            <a:ext cx="1219200" cy="888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Kontakt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Fragen zu den UniBE PowerPoint Vorlagen: 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kommunikation@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unibe.ch oder 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Tel. + 41 31 631 80 44</a:t>
            </a:r>
            <a:endParaRPr b="0" i="0" sz="2800" u="none" cap="none" strike="noStrike">
              <a:solidFill>
                <a:srgbClr val="E6002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6002F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18091" y="1832535"/>
            <a:ext cx="697217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0666" y="1836735"/>
            <a:ext cx="656454" cy="9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540000" y="1220400"/>
            <a:ext cx="702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6002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" name="Google Shape;11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84000" y="0"/>
            <a:ext cx="1256538" cy="100609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polaris90/CAS_Applied_Data_Science_2022/blob/main/Module-6/Project_M6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>
            <p:ph idx="1" type="body"/>
          </p:nvPr>
        </p:nvSpPr>
        <p:spPr>
          <a:xfrm>
            <a:off x="545255" y="3582991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Stefano Brandinu &amp; Marc Bratschi</a:t>
            </a:r>
            <a:endParaRPr/>
          </a:p>
        </p:txBody>
      </p:sp>
      <p:sp>
        <p:nvSpPr>
          <p:cNvPr id="36" name="Google Shape;36;p1"/>
          <p:cNvSpPr txBox="1"/>
          <p:nvPr>
            <p:ph idx="2" type="body"/>
          </p:nvPr>
        </p:nvSpPr>
        <p:spPr>
          <a:xfrm>
            <a:off x="540000" y="4731990"/>
            <a:ext cx="7020000" cy="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13. März 2023, Bern</a:t>
            </a:r>
            <a:endParaRPr/>
          </a:p>
        </p:txBody>
      </p:sp>
      <p:sp>
        <p:nvSpPr>
          <p:cNvPr id="37" name="Google Shape;37;p1"/>
          <p:cNvSpPr txBox="1"/>
          <p:nvPr>
            <p:ph idx="3" type="body"/>
          </p:nvPr>
        </p:nvSpPr>
        <p:spPr>
          <a:xfrm>
            <a:off x="540000" y="2211710"/>
            <a:ext cx="835248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None/>
            </a:pPr>
            <a:r>
              <a:rPr lang="en-US">
                <a:solidFill>
                  <a:srgbClr val="E6002E"/>
                </a:solidFill>
              </a:rPr>
              <a:t>Module 6 Deep Learning – </a:t>
            </a:r>
            <a:endParaRPr/>
          </a:p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None/>
            </a:pPr>
            <a:r>
              <a:rPr lang="en-US">
                <a:solidFill>
                  <a:srgbClr val="E6002E"/>
                </a:solidFill>
              </a:rPr>
              <a:t>Music vs Speech Classification</a:t>
            </a:r>
            <a:endParaRPr>
              <a:solidFill>
                <a:srgbClr val="E6002E"/>
              </a:solidFill>
            </a:endParaRPr>
          </a:p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E6002E"/>
              </a:solidFill>
            </a:endParaRPr>
          </a:p>
        </p:txBody>
      </p:sp>
      <p:sp>
        <p:nvSpPr>
          <p:cNvPr id="38" name="Google Shape;38;p1"/>
          <p:cNvSpPr txBox="1"/>
          <p:nvPr>
            <p:ph type="title"/>
          </p:nvPr>
        </p:nvSpPr>
        <p:spPr>
          <a:xfrm>
            <a:off x="540000" y="1220400"/>
            <a:ext cx="7200352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CAS Applied Data Science University of Bern</a:t>
            </a:r>
            <a:endParaRPr/>
          </a:p>
        </p:txBody>
      </p:sp>
      <p:sp>
        <p:nvSpPr>
          <p:cNvPr id="39" name="Google Shape;39;p1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8c219bca8_0_9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Model building - </a:t>
            </a:r>
            <a:r>
              <a:rPr lang="en-US"/>
              <a:t>with Pooling Layers</a:t>
            </a:r>
            <a:endParaRPr/>
          </a:p>
        </p:txBody>
      </p:sp>
      <p:sp>
        <p:nvSpPr>
          <p:cNvPr id="125" name="Google Shape;125;g218c219bca8_0_9"/>
          <p:cNvSpPr txBox="1"/>
          <p:nvPr>
            <p:ph idx="12" type="sldNum"/>
          </p:nvPr>
        </p:nvSpPr>
        <p:spPr>
          <a:xfrm>
            <a:off x="0" y="4782175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g218c219bca8_0_9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218c219bca8_0_9"/>
          <p:cNvSpPr txBox="1"/>
          <p:nvPr/>
        </p:nvSpPr>
        <p:spPr>
          <a:xfrm>
            <a:off x="540000" y="1213725"/>
            <a:ext cx="67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218c219bca8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111500"/>
            <a:ext cx="5103379" cy="2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18c219bca8_0_9"/>
          <p:cNvSpPr txBox="1"/>
          <p:nvPr/>
        </p:nvSpPr>
        <p:spPr>
          <a:xfrm>
            <a:off x="540000" y="4044375"/>
            <a:ext cx="768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ReLU activation function shows lower validation loss and better validation accuracy than tanh </a:t>
            </a:r>
            <a:r>
              <a:rPr lang="en-US"/>
              <a:t>activation</a:t>
            </a:r>
            <a:r>
              <a:rPr lang="en-US"/>
              <a:t> function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8c219bca8_0_41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Model building - </a:t>
            </a:r>
            <a:r>
              <a:rPr lang="en-US"/>
              <a:t>with Pooling</a:t>
            </a:r>
            <a:r>
              <a:rPr lang="en-US"/>
              <a:t> Layers</a:t>
            </a:r>
            <a:endParaRPr/>
          </a:p>
        </p:txBody>
      </p:sp>
      <p:sp>
        <p:nvSpPr>
          <p:cNvPr id="136" name="Google Shape;136;g218c219bca8_0_41"/>
          <p:cNvSpPr txBox="1"/>
          <p:nvPr>
            <p:ph idx="12" type="sldNum"/>
          </p:nvPr>
        </p:nvSpPr>
        <p:spPr>
          <a:xfrm>
            <a:off x="0" y="4782175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g218c219bca8_0_41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18c219bca8_0_41"/>
          <p:cNvSpPr txBox="1"/>
          <p:nvPr/>
        </p:nvSpPr>
        <p:spPr>
          <a:xfrm>
            <a:off x="540000" y="1213725"/>
            <a:ext cx="67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218c219bca8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111500"/>
            <a:ext cx="4758924" cy="25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18c219bca8_0_41"/>
          <p:cNvSpPr txBox="1"/>
          <p:nvPr/>
        </p:nvSpPr>
        <p:spPr>
          <a:xfrm>
            <a:off x="599450" y="3877975"/>
            <a:ext cx="737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Testing model 1 with different learnings rates (0.0005 and 0.001)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No visible difference with different learning rates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97fb4a62a_1_7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Model building - </a:t>
            </a:r>
            <a:r>
              <a:rPr lang="en-US"/>
              <a:t>with Pooling</a:t>
            </a:r>
            <a:r>
              <a:rPr lang="en-US"/>
              <a:t> Layers</a:t>
            </a:r>
            <a:endParaRPr/>
          </a:p>
        </p:txBody>
      </p:sp>
      <p:sp>
        <p:nvSpPr>
          <p:cNvPr id="147" name="Google Shape;147;g2197fb4a62a_1_7"/>
          <p:cNvSpPr txBox="1"/>
          <p:nvPr>
            <p:ph idx="12" type="sldNum"/>
          </p:nvPr>
        </p:nvSpPr>
        <p:spPr>
          <a:xfrm>
            <a:off x="0" y="4782175"/>
            <a:ext cx="48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g2197fb4a62a_1_7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197fb4a62a_1_7"/>
          <p:cNvSpPr txBox="1"/>
          <p:nvPr/>
        </p:nvSpPr>
        <p:spPr>
          <a:xfrm>
            <a:off x="540000" y="1213725"/>
            <a:ext cx="67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197fb4a62a_1_7"/>
          <p:cNvSpPr txBox="1"/>
          <p:nvPr/>
        </p:nvSpPr>
        <p:spPr>
          <a:xfrm>
            <a:off x="540000" y="1295125"/>
            <a:ext cx="7371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Testing </a:t>
            </a:r>
            <a:r>
              <a:rPr lang="en-US">
                <a:solidFill>
                  <a:srgbClr val="333333"/>
                </a:solidFill>
              </a:rPr>
              <a:t>different value for kernel size, stride and learning rate </a:t>
            </a:r>
            <a:r>
              <a:rPr lang="en-US">
                <a:solidFill>
                  <a:schemeClr val="dk1"/>
                </a:solidFill>
              </a:rPr>
              <a:t>does not show strong differences in validation set.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For the final model the following parameters will be implemented: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Activation function ReLU (Rectified Linear Unit)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Padding “same”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Kernel size = 2x2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Strides = 2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Higher strides does not work well with many layers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Learning rate = 0.0005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8c219bca8_0_86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Model </a:t>
            </a:r>
            <a:r>
              <a:rPr lang="en-US">
                <a:solidFill>
                  <a:srgbClr val="E6002E"/>
                </a:solidFill>
              </a:rPr>
              <a:t>Comparison</a:t>
            </a:r>
            <a:endParaRPr>
              <a:solidFill>
                <a:srgbClr val="E6002E"/>
              </a:solidFill>
            </a:endParaRPr>
          </a:p>
        </p:txBody>
      </p:sp>
      <p:sp>
        <p:nvSpPr>
          <p:cNvPr id="157" name="Google Shape;157;g218c219bca8_0_86"/>
          <p:cNvSpPr txBox="1"/>
          <p:nvPr>
            <p:ph idx="12" type="sldNum"/>
          </p:nvPr>
        </p:nvSpPr>
        <p:spPr>
          <a:xfrm>
            <a:off x="0" y="4782175"/>
            <a:ext cx="47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g218c219bca8_0_86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18c219bca8_0_86"/>
          <p:cNvSpPr txBox="1"/>
          <p:nvPr/>
        </p:nvSpPr>
        <p:spPr>
          <a:xfrm>
            <a:off x="507975" y="1134350"/>
            <a:ext cx="26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Model w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ith pooling </a:t>
            </a:r>
            <a:r>
              <a:rPr b="1" lang="en-US">
                <a:solidFill>
                  <a:schemeClr val="dk1"/>
                </a:solidFill>
              </a:rPr>
              <a:t>l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ayer</a:t>
            </a:r>
            <a:endParaRPr b="1" i="0" sz="1400" u="none" cap="none" strike="noStrike">
              <a:solidFill>
                <a:schemeClr val="dk1"/>
              </a:solidFill>
            </a:endParaRPr>
          </a:p>
        </p:txBody>
      </p:sp>
      <p:pic>
        <p:nvPicPr>
          <p:cNvPr id="160" name="Google Shape;160;g218c219bca8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975" y="1557400"/>
            <a:ext cx="2698946" cy="322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218c219bca8_0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8371" y="1557400"/>
            <a:ext cx="3990921" cy="32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18c219bca8_0_86"/>
          <p:cNvSpPr txBox="1"/>
          <p:nvPr/>
        </p:nvSpPr>
        <p:spPr>
          <a:xfrm>
            <a:off x="3608388" y="1134350"/>
            <a:ext cx="39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Model only convolutional l</a:t>
            </a:r>
            <a:r>
              <a:rPr b="1" i="0" lang="en-US" sz="1400" u="none" cap="none" strike="noStrike">
                <a:solidFill>
                  <a:schemeClr val="dk1"/>
                </a:solidFill>
              </a:rPr>
              <a:t>ayer</a:t>
            </a:r>
            <a:endParaRPr b="1" i="0" sz="1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8c219bca8_0_97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>
                <a:solidFill>
                  <a:srgbClr val="E6002E"/>
                </a:solidFill>
              </a:rPr>
              <a:t>Comparison Model 1 &amp; Model 2</a:t>
            </a:r>
            <a:endParaRPr>
              <a:solidFill>
                <a:srgbClr val="E6002E"/>
              </a:solidFill>
            </a:endParaRPr>
          </a:p>
        </p:txBody>
      </p:sp>
      <p:sp>
        <p:nvSpPr>
          <p:cNvPr id="169" name="Google Shape;169;g218c219bca8_0_97"/>
          <p:cNvSpPr txBox="1"/>
          <p:nvPr>
            <p:ph idx="12" type="sldNum"/>
          </p:nvPr>
        </p:nvSpPr>
        <p:spPr>
          <a:xfrm>
            <a:off x="0" y="4782175"/>
            <a:ext cx="48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g218c219bca8_0_97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218c219bca8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192350"/>
            <a:ext cx="4536901" cy="23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18c219bca8_0_97"/>
          <p:cNvSpPr txBox="1"/>
          <p:nvPr/>
        </p:nvSpPr>
        <p:spPr>
          <a:xfrm>
            <a:off x="540000" y="3774375"/>
            <a:ext cx="7778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 comparison of the model with pooling layers and the model only with convolutional layers shows lower validation loss and better training accuracy with pooling layer.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Apparently </a:t>
            </a:r>
            <a:r>
              <a:rPr lang="en-US"/>
              <a:t>this is mainly due to the pooling layer which improves the performance with less trainable parameters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94e14d529_0_45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Evaluation - Confusion Matrix</a:t>
            </a:r>
            <a:endParaRPr/>
          </a:p>
        </p:txBody>
      </p:sp>
      <p:sp>
        <p:nvSpPr>
          <p:cNvPr id="179" name="Google Shape;179;g2194e14d529_0_45"/>
          <p:cNvSpPr txBox="1"/>
          <p:nvPr>
            <p:ph idx="12" type="sldNum"/>
          </p:nvPr>
        </p:nvSpPr>
        <p:spPr>
          <a:xfrm>
            <a:off x="0" y="4782186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g2194e14d529_0_45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194e14d529_0_45"/>
          <p:cNvSpPr txBox="1"/>
          <p:nvPr/>
        </p:nvSpPr>
        <p:spPr>
          <a:xfrm>
            <a:off x="540000" y="1310375"/>
            <a:ext cx="35592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Validation accuracy: 98%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Even distribution of wrong predicted classes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2194e14d529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5500" y="1400802"/>
            <a:ext cx="3559200" cy="305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94e14d529_0_54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Evaluation - Probabilities and Audio Files</a:t>
            </a:r>
            <a:endParaRPr/>
          </a:p>
        </p:txBody>
      </p:sp>
      <p:sp>
        <p:nvSpPr>
          <p:cNvPr id="189" name="Google Shape;189;g2194e14d529_0_54"/>
          <p:cNvSpPr txBox="1"/>
          <p:nvPr>
            <p:ph idx="12" type="sldNum"/>
          </p:nvPr>
        </p:nvSpPr>
        <p:spPr>
          <a:xfrm>
            <a:off x="0" y="4782186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g2194e14d529_0_54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194e14d529_0_54"/>
          <p:cNvSpPr txBox="1"/>
          <p:nvPr/>
        </p:nvSpPr>
        <p:spPr>
          <a:xfrm>
            <a:off x="540000" y="1285088"/>
            <a:ext cx="35592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Fairly high probabilities by wrong ones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Remember: 79 slices per audio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Not whole song, only segment is wrongly predicted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&gt;"/>
            </a:pPr>
            <a:r>
              <a:rPr lang="en-US">
                <a:solidFill>
                  <a:srgbClr val="333333"/>
                </a:solidFill>
              </a:rPr>
              <a:t>Names of wrong predicted audio files</a:t>
            </a:r>
            <a:endParaRPr sz="1050">
              <a:solidFill>
                <a:srgbClr val="6AA94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ncherry.wav': 4,</a:t>
            </a:r>
            <a:endParaRPr>
              <a:solidFill>
                <a:srgbClr val="33333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gravity.wav': 8,</a:t>
            </a:r>
            <a:endParaRPr>
              <a:solidFill>
                <a:srgbClr val="33333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voices.wav': 1,</a:t>
            </a:r>
            <a:endParaRPr>
              <a:solidFill>
                <a:srgbClr val="33333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nj105.wav': 2,</a:t>
            </a:r>
            <a:endParaRPr>
              <a:solidFill>
                <a:srgbClr val="33333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dialogue1.wav': 2,</a:t>
            </a:r>
            <a:endParaRPr>
              <a:solidFill>
                <a:srgbClr val="33333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nj105a.wav': 2,</a:t>
            </a:r>
            <a:endParaRPr>
              <a:solidFill>
                <a:srgbClr val="33333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dialogue.wav': 6,</a:t>
            </a:r>
            <a:endParaRPr>
              <a:solidFill>
                <a:srgbClr val="33333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my_voice.wav': 2</a:t>
            </a:r>
            <a:endParaRPr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2194e14d529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3425" y="1285100"/>
            <a:ext cx="4178375" cy="30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94e14d529_0_0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Evaluation - Speech </a:t>
            </a:r>
            <a:r>
              <a:rPr lang="en-US"/>
              <a:t>recognized as</a:t>
            </a:r>
            <a:r>
              <a:rPr lang="en-US"/>
              <a:t> Music</a:t>
            </a:r>
            <a:endParaRPr/>
          </a:p>
        </p:txBody>
      </p:sp>
      <p:sp>
        <p:nvSpPr>
          <p:cNvPr id="199" name="Google Shape;199;g2194e14d529_0_0"/>
          <p:cNvSpPr txBox="1"/>
          <p:nvPr>
            <p:ph idx="12" type="sldNum"/>
          </p:nvPr>
        </p:nvSpPr>
        <p:spPr>
          <a:xfrm>
            <a:off x="0" y="4782186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g2194e14d529_0_0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2194e14d52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00" y="1364475"/>
            <a:ext cx="4348575" cy="1514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194e14d52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997" y="2878925"/>
            <a:ext cx="4348636" cy="15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194e14d529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997" y="2133725"/>
            <a:ext cx="4348575" cy="1514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94e14d529_0_18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Evaluation - Music </a:t>
            </a:r>
            <a:r>
              <a:rPr lang="en-US"/>
              <a:t>recognized as </a:t>
            </a:r>
            <a:r>
              <a:rPr lang="en-US"/>
              <a:t>Speech</a:t>
            </a:r>
            <a:endParaRPr/>
          </a:p>
        </p:txBody>
      </p:sp>
      <p:sp>
        <p:nvSpPr>
          <p:cNvPr id="210" name="Google Shape;210;g2194e14d529_0_18"/>
          <p:cNvSpPr txBox="1"/>
          <p:nvPr>
            <p:ph idx="12" type="sldNum"/>
          </p:nvPr>
        </p:nvSpPr>
        <p:spPr>
          <a:xfrm>
            <a:off x="0" y="4782186"/>
            <a:ext cx="54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g2194e14d529_0_18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2194e14d529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425" y="1346950"/>
            <a:ext cx="4348575" cy="15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194e14d529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425" y="2861375"/>
            <a:ext cx="4348565" cy="15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194e14d529_0_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8197" y="2050025"/>
            <a:ext cx="4348563" cy="15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540000" y="680400"/>
            <a:ext cx="7020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21" name="Google Shape;221;p19"/>
          <p:cNvSpPr txBox="1"/>
          <p:nvPr/>
        </p:nvSpPr>
        <p:spPr>
          <a:xfrm>
            <a:off x="540000" y="1310369"/>
            <a:ext cx="70200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 works very good with moderate computational effort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Pooling layers improved the performance with less trainable parameters</a:t>
            </a:r>
            <a:endParaRPr>
              <a:solidFill>
                <a:srgbClr val="333333"/>
              </a:solidFill>
            </a:endParaRPr>
          </a:p>
          <a:p>
            <a:pPr indent="-30416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1190"/>
              <a:buFont typeface="Helvetica Neue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Variation of model parameters would be better done by grid search</a:t>
            </a:r>
            <a:endParaRPr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9"/>
          <p:cNvSpPr txBox="1"/>
          <p:nvPr>
            <p:ph idx="12" type="sldNum"/>
          </p:nvPr>
        </p:nvSpPr>
        <p:spPr>
          <a:xfrm>
            <a:off x="0" y="4782186"/>
            <a:ext cx="683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type="title"/>
          </p:nvPr>
        </p:nvSpPr>
        <p:spPr>
          <a:xfrm>
            <a:off x="540000" y="680400"/>
            <a:ext cx="702000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540000" y="1310375"/>
            <a:ext cx="70533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41935" lvl="0" marL="585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Objectives &amp;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935" lvl="0" marL="585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 preparation, preprocessing and split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935" lvl="0" marL="585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934" lvl="0" marL="585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Only Convolutional Layers</a:t>
            </a:r>
            <a:endParaRPr>
              <a:solidFill>
                <a:srgbClr val="33333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With Pooling</a:t>
            </a:r>
            <a:endParaRPr>
              <a:solidFill>
                <a:srgbClr val="333333"/>
              </a:solidFill>
            </a:endParaRPr>
          </a:p>
          <a:p>
            <a:pPr indent="-241935" lvl="0" marL="585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Final model and evaluation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934" lvl="0" marL="5857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33333"/>
                </a:solidFill>
              </a:rPr>
              <a:t>Jupyter notebook on Github</a:t>
            </a:r>
            <a:r>
              <a:rPr lang="en-US">
                <a:solidFill>
                  <a:srgbClr val="333333"/>
                </a:solidFill>
              </a:rPr>
              <a:t>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Link </a:t>
            </a:r>
            <a:endParaRPr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-114618" lvl="0" marL="53657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020"/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834" lvl="0" marL="53657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615"/>
              <a:buFont typeface="Helvetica Neue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834" lvl="0" marL="53657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615"/>
              <a:buFont typeface="Helvetica Neue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Objective &amp; Data</a:t>
            </a:r>
            <a:endParaRPr/>
          </a:p>
        </p:txBody>
      </p:sp>
      <p:sp>
        <p:nvSpPr>
          <p:cNvPr id="54" name="Google Shape;54;p7"/>
          <p:cNvSpPr txBox="1"/>
          <p:nvPr/>
        </p:nvSpPr>
        <p:spPr>
          <a:xfrm>
            <a:off x="540000" y="1310369"/>
            <a:ext cx="7020000" cy="3144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None/>
            </a:pPr>
            <a:r>
              <a:rPr b="1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This project tries to implement a deep learning model that classifies audio samples in music or speech.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DF2046"/>
              </a:buClr>
              <a:buSzPts val="1190"/>
              <a:buFont typeface="Helvetica Neue"/>
              <a:buNone/>
            </a:pPr>
            <a:r>
              <a:rPr b="1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128 audio files of 30 seconds each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64 speech files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64 music files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Data preparation, preprocessing and split</a:t>
            </a:r>
            <a:endParaRPr/>
          </a:p>
        </p:txBody>
      </p:sp>
      <p:sp>
        <p:nvSpPr>
          <p:cNvPr id="63" name="Google Shape;63;p5"/>
          <p:cNvSpPr txBox="1"/>
          <p:nvPr/>
        </p:nvSpPr>
        <p:spPr>
          <a:xfrm>
            <a:off x="540000" y="1310369"/>
            <a:ext cx="7020000" cy="3144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Split in train and test set</a:t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Get directory of each audio file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lang="en-US">
                <a:solidFill>
                  <a:srgbClr val="333333"/>
                </a:solidFill>
              </a:rPr>
              <a:t>All audios from a </a:t>
            </a: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category (i.e. speech or music) </a:t>
            </a:r>
            <a:r>
              <a:rPr lang="en-US">
                <a:solidFill>
                  <a:srgbClr val="333333"/>
                </a:solidFill>
              </a:rPr>
              <a:t>are </a:t>
            </a: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split into a training (80%) and validation (20%) set</a:t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Load audio files for music and speech datasets separately for training and validation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Applying discrete Fourier Transformation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Transform and cut into smaller slices (79 per </a:t>
            </a:r>
            <a:r>
              <a:rPr lang="en-US">
                <a:solidFill>
                  <a:srgbClr val="333333"/>
                </a:solidFill>
              </a:rPr>
              <a:t>audio)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Put together samples of speech and music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Add labels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&gt;"/>
            </a:pPr>
            <a:r>
              <a:rPr lang="en-US">
                <a:solidFill>
                  <a:srgbClr val="333333"/>
                </a:solidFill>
              </a:rPr>
              <a:t>Results in:</a:t>
            </a:r>
            <a:endParaRPr>
              <a:solidFill>
                <a:srgbClr val="33333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rPr lang="en-US">
                <a:solidFill>
                  <a:srgbClr val="333333"/>
                </a:solidFill>
              </a:rPr>
              <a:t>Training set: 8’058</a:t>
            </a:r>
            <a:endParaRPr>
              <a:solidFill>
                <a:srgbClr val="333333"/>
              </a:solidFill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○"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991348d89_3_0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Data preparation, preprocessing and split</a:t>
            </a:r>
            <a:endParaRPr/>
          </a:p>
        </p:txBody>
      </p:sp>
      <p:sp>
        <p:nvSpPr>
          <p:cNvPr id="72" name="Google Shape;72;g21991348d89_3_0"/>
          <p:cNvSpPr txBox="1"/>
          <p:nvPr>
            <p:ph idx="12" type="sldNum"/>
          </p:nvPr>
        </p:nvSpPr>
        <p:spPr>
          <a:xfrm>
            <a:off x="0" y="4782186"/>
            <a:ext cx="32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g21991348d89_3_0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g21991348d89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722" y="1338825"/>
            <a:ext cx="3222028" cy="112208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21991348d89_3_0"/>
          <p:cNvSpPr txBox="1"/>
          <p:nvPr/>
        </p:nvSpPr>
        <p:spPr>
          <a:xfrm>
            <a:off x="621650" y="1376525"/>
            <a:ext cx="328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the </a:t>
            </a:r>
            <a:r>
              <a:rPr b="1" lang="en-US"/>
              <a:t>frequence</a:t>
            </a:r>
            <a:r>
              <a:rPr lang="en-US"/>
              <a:t> of a music file (winds.wav) </a:t>
            </a:r>
            <a:r>
              <a:rPr lang="en-US"/>
              <a:t>including</a:t>
            </a:r>
            <a:r>
              <a:rPr lang="en-US"/>
              <a:t> a </a:t>
            </a:r>
            <a:r>
              <a:rPr b="1" lang="en-US"/>
              <a:t>fourier transformation</a:t>
            </a:r>
            <a:r>
              <a:rPr lang="en-US"/>
              <a:t> and the first </a:t>
            </a:r>
            <a:r>
              <a:rPr b="1" lang="en-US"/>
              <a:t>slice</a:t>
            </a:r>
            <a:r>
              <a:rPr lang="en-US"/>
              <a:t>.</a:t>
            </a:r>
            <a:endParaRPr/>
          </a:p>
        </p:txBody>
      </p:sp>
      <p:pic>
        <p:nvPicPr>
          <p:cNvPr id="76" name="Google Shape;76;g21991348d89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650" y="2571650"/>
            <a:ext cx="6923103" cy="11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21991348d89_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0725" y="3607375"/>
            <a:ext cx="254051" cy="625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21991348d89_3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2325" y="4156463"/>
            <a:ext cx="254050" cy="62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/>
              <a:t>Model building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0" y="4782186"/>
            <a:ext cx="3235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7740352" y="4659982"/>
            <a:ext cx="1368152" cy="4320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40000" y="1213725"/>
            <a:ext cx="6727500" cy="29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Model architecture</a:t>
            </a:r>
            <a:endParaRPr b="1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With and without Pooling Layers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Epochs = 30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Batch Size = 10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Testing different activations functions for hidden layers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ReL</a:t>
            </a:r>
            <a:r>
              <a:rPr lang="en-US">
                <a:solidFill>
                  <a:srgbClr val="333333"/>
                </a:solidFill>
              </a:rPr>
              <a:t>U</a:t>
            </a: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and tanh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Chose model based on accuracy 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Try different hyperparameters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Stride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Kernels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&gt;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Test Learnings rates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0.0005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○"/>
            </a:pPr>
            <a:r>
              <a:rPr b="0" i="0" lang="en-US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0.001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8c219bca8_0_52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Model building - </a:t>
            </a:r>
            <a:r>
              <a:rPr lang="en-US"/>
              <a:t>only Convolutional Layers</a:t>
            </a:r>
            <a:endParaRPr/>
          </a:p>
        </p:txBody>
      </p:sp>
      <p:sp>
        <p:nvSpPr>
          <p:cNvPr id="94" name="Google Shape;94;g218c219bca8_0_52"/>
          <p:cNvSpPr txBox="1"/>
          <p:nvPr>
            <p:ph idx="12" type="sldNum"/>
          </p:nvPr>
        </p:nvSpPr>
        <p:spPr>
          <a:xfrm>
            <a:off x="0" y="4782175"/>
            <a:ext cx="42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g218c219bca8_0_52"/>
          <p:cNvSpPr txBox="1"/>
          <p:nvPr/>
        </p:nvSpPr>
        <p:spPr>
          <a:xfrm>
            <a:off x="540000" y="1213725"/>
            <a:ext cx="67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218c219bca8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464113"/>
            <a:ext cx="4145799" cy="221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18c219bca8_0_52"/>
          <p:cNvSpPr txBox="1"/>
          <p:nvPr/>
        </p:nvSpPr>
        <p:spPr>
          <a:xfrm>
            <a:off x="4715425" y="1464125"/>
            <a:ext cx="4011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tanh </a:t>
            </a:r>
            <a:r>
              <a:rPr lang="en-US"/>
              <a:t>activation</a:t>
            </a:r>
            <a:r>
              <a:rPr lang="en-US"/>
              <a:t> function does not seem to 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tanh activation function has some drawbacks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One of the main limitations is the “vanishing gradient” problem.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This makes it difficult for the model to learn and converge.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8c219bca8_0_63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Model building - </a:t>
            </a:r>
            <a:r>
              <a:rPr lang="en-US"/>
              <a:t>only Convolutional Layers</a:t>
            </a:r>
            <a:endParaRPr/>
          </a:p>
        </p:txBody>
      </p:sp>
      <p:sp>
        <p:nvSpPr>
          <p:cNvPr id="104" name="Google Shape;104;g218c219bca8_0_63"/>
          <p:cNvSpPr txBox="1"/>
          <p:nvPr>
            <p:ph idx="12" type="sldNum"/>
          </p:nvPr>
        </p:nvSpPr>
        <p:spPr>
          <a:xfrm>
            <a:off x="0" y="4782175"/>
            <a:ext cx="48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g218c219bca8_0_63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218c219bca8_0_63"/>
          <p:cNvSpPr txBox="1"/>
          <p:nvPr/>
        </p:nvSpPr>
        <p:spPr>
          <a:xfrm>
            <a:off x="540000" y="1213725"/>
            <a:ext cx="67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218c219bca8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1152075"/>
            <a:ext cx="4566499" cy="24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18c219bca8_0_63"/>
          <p:cNvSpPr txBox="1"/>
          <p:nvPr/>
        </p:nvSpPr>
        <p:spPr>
          <a:xfrm>
            <a:off x="540000" y="3632700"/>
            <a:ext cx="8436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Using a smaller stride value will result in a larger output volume which can increase the computational cost of the network.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-US" sz="1300"/>
              <a:t>Using a larger stride can also result in a loss of information as some areas of the input may not be considered in the output. 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1300"/>
              <a:t>According to the plot implementing stride 2 leads to lower validation loss and better validation accuracy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991348d89_3_13"/>
          <p:cNvSpPr txBox="1"/>
          <p:nvPr>
            <p:ph type="title"/>
          </p:nvPr>
        </p:nvSpPr>
        <p:spPr>
          <a:xfrm>
            <a:off x="540000" y="680400"/>
            <a:ext cx="702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rgbClr val="E6002E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Model building - </a:t>
            </a:r>
            <a:r>
              <a:rPr lang="en-US"/>
              <a:t>only Convolutional Layers</a:t>
            </a:r>
            <a:endParaRPr/>
          </a:p>
        </p:txBody>
      </p:sp>
      <p:sp>
        <p:nvSpPr>
          <p:cNvPr id="115" name="Google Shape;115;g21991348d89_3_13"/>
          <p:cNvSpPr txBox="1"/>
          <p:nvPr>
            <p:ph idx="12" type="sldNum"/>
          </p:nvPr>
        </p:nvSpPr>
        <p:spPr>
          <a:xfrm>
            <a:off x="0" y="4782175"/>
            <a:ext cx="480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g21991348d89_3_13"/>
          <p:cNvSpPr/>
          <p:nvPr/>
        </p:nvSpPr>
        <p:spPr>
          <a:xfrm>
            <a:off x="7740352" y="4659982"/>
            <a:ext cx="1368300" cy="432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1991348d89_3_13"/>
          <p:cNvSpPr txBox="1"/>
          <p:nvPr/>
        </p:nvSpPr>
        <p:spPr>
          <a:xfrm>
            <a:off x="540000" y="1213725"/>
            <a:ext cx="67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1991348d89_3_13"/>
          <p:cNvSpPr txBox="1"/>
          <p:nvPr/>
        </p:nvSpPr>
        <p:spPr>
          <a:xfrm>
            <a:off x="540000" y="1295125"/>
            <a:ext cx="748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Findings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tanh activation function does not seem to work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Better implement ReLU </a:t>
            </a:r>
            <a:r>
              <a:rPr lang="en-US">
                <a:solidFill>
                  <a:schemeClr val="dk1"/>
                </a:solidFill>
              </a:rPr>
              <a:t>activation</a:t>
            </a:r>
            <a:r>
              <a:rPr lang="en-US">
                <a:solidFill>
                  <a:schemeClr val="dk1"/>
                </a:solidFill>
              </a:rPr>
              <a:t> function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Stride of 2 leads to lower validation loss and better validation accuracy than stride of 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2018-10-08T11:00:01Z</dcterms:created>
  <dc:creator>Fimian Joel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2016-05-19T00:00:00Z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2016-05-19T00:00:00Z</vt:filetime>
  </property>
  <property fmtid="{D5CDD505-2E9C-101B-9397-08002B2CF9AE}" pid="5" name="MSIP_Label_f9a68f73-b527-45da-b1a3-2f598590be36_Enabled">
    <vt:lpwstr>true</vt:lpwstr>
  </property>
  <property fmtid="{D5CDD505-2E9C-101B-9397-08002B2CF9AE}" pid="6" name="MSIP_Label_f9a68f73-b527-45da-b1a3-2f598590be36_SetDate">
    <vt:lpwstr>2022-12-05T22:05:37Z</vt:lpwstr>
  </property>
  <property fmtid="{D5CDD505-2E9C-101B-9397-08002B2CF9AE}" pid="7" name="MSIP_Label_f9a68f73-b527-45da-b1a3-2f598590be36_Method">
    <vt:lpwstr>Standard</vt:lpwstr>
  </property>
  <property fmtid="{D5CDD505-2E9C-101B-9397-08002B2CF9AE}" pid="8" name="MSIP_Label_f9a68f73-b527-45da-b1a3-2f598590be36_Name">
    <vt:lpwstr>internal</vt:lpwstr>
  </property>
  <property fmtid="{D5CDD505-2E9C-101B-9397-08002B2CF9AE}" pid="9" name="MSIP_Label_f9a68f73-b527-45da-b1a3-2f598590be36_SiteId">
    <vt:lpwstr>3ae7c479-0cf1-47f4-8f84-929f364eff67</vt:lpwstr>
  </property>
  <property fmtid="{D5CDD505-2E9C-101B-9397-08002B2CF9AE}" pid="10" name="MSIP_Label_f9a68f73-b527-45da-b1a3-2f598590be36_ActionId">
    <vt:lpwstr>10ff3964-d909-4162-ab9d-3939211e1d70</vt:lpwstr>
  </property>
  <property fmtid="{D5CDD505-2E9C-101B-9397-08002B2CF9AE}" pid="11" name="MSIP_Label_f9a68f73-b527-45da-b1a3-2f598590be36_ContentBits">
    <vt:lpwstr>0</vt:lpwstr>
  </property>
</Properties>
</file>