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9144000" cy="51435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ZGLJy+O7r1BaIfGJ0czvG4aJQ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10d1fef3e_0_2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b10d1fef3e_0_2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b10d1fef3e_0_2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10d1fef3e_0_3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b10d1fef3e_0_3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b10d1fef3e_0_38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4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064305edd_1_3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8064305edd_1_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8064305edd_1_3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064305edd_1_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8064305edd_1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8064305edd_1_9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064305edd_1_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8064305edd_1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8064305edd_1_21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064305edd_1_4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8064305edd_1_4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8064305edd_1_45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064305edd_1_6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8064305edd_1_6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8064305edd_1_6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064305edd_1_8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8064305edd_1_8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8064305edd_1_8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2" type="body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lines: Design">
  <p:cSld name="Guidlines: Desig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/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Inhaltliche Guidelines 3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/>
          <p:nvPr/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Logo, Schrift, Farben und 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540000" y="1350000"/>
            <a:ext cx="6480000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 Logo ist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sichtbar oben rechts auf den Inhalt Folien positioniert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Schrift Familie: Arial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UniBe Rot: R:230 G:0 B:46  |  HEX: #E6002E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Hintergrund Grau: R:217 G:217 B:217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Platzhalter 1:1 = 25.4 (b) x 8.5 (h) cm, 144 dpi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Thema der Präsentation: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Titel: Arial, 28/32pt., R:230 G:0 B:46, 1 Zeile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Untertitel: Arial, 28/32pt.,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2 Zeilen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Moderator und Organisationseinheit: Arial Fett, 14pt.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 und Präsentationsort: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Inhalt Nr. XY: Arial, 20/24pt.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Aussage XY: Arial Fett,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XY: Arial,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Ebene: Arial, 20pt., 18pt., 16pt.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3"/>
          <p:cNvCxnSpPr/>
          <p:nvPr/>
        </p:nvCxnSpPr>
        <p:spPr>
          <a:xfrm>
            <a:off x="540000" y="2988000"/>
            <a:ext cx="6480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8" name="Google Shape;28;p23"/>
          <p:cNvSpPr txBox="1"/>
          <p:nvPr/>
        </p:nvSpPr>
        <p:spPr>
          <a:xfrm>
            <a:off x="7920000" y="1350000"/>
            <a:ext cx="1219200" cy="88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Kontakt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 zu den UniBE PowerPoint Vorlagen: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kommunikation@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unibe.ch oder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Tel. + 41 31 631 80 44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91" y="1832535"/>
            <a:ext cx="69721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666" y="1836735"/>
            <a:ext cx="656454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hugomathien/socc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idx="1" type="body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Stefano Brandinu &amp; Marc Bratschi</a:t>
            </a:r>
            <a:endParaRPr/>
          </a:p>
        </p:txBody>
      </p:sp>
      <p:sp>
        <p:nvSpPr>
          <p:cNvPr id="36" name="Google Shape;36;p1"/>
          <p:cNvSpPr txBox="1"/>
          <p:nvPr>
            <p:ph idx="2" type="body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12. Dezember 2022, Bern</a:t>
            </a:r>
            <a:endParaRPr/>
          </a:p>
        </p:txBody>
      </p:sp>
      <p:sp>
        <p:nvSpPr>
          <p:cNvPr id="37" name="Google Shape;37;p1"/>
          <p:cNvSpPr txBox="1"/>
          <p:nvPr>
            <p:ph idx="3" type="body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Module 3 Machine Learning – 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Winner Prediction of Soccer Games</a:t>
            </a:r>
            <a:endParaRPr>
              <a:solidFill>
                <a:srgbClr val="E6002E"/>
              </a:solidFill>
            </a:endParaRPr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540000" y="1220400"/>
            <a:ext cx="7200352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CAS Applied Data Science University of Bern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540000" y="1310369"/>
            <a:ext cx="7312672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0185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Plot shows comparison of whole set, Italy and Spain</a:t>
            </a:r>
            <a:endParaRPr/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Mostly home teams wins</a:t>
            </a:r>
            <a:endParaRPr/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seem to be more draws in Italy than in Spain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185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14" y="2596384"/>
            <a:ext cx="2356762" cy="16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476" y="2596384"/>
            <a:ext cx="2356762" cy="16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238" y="2596385"/>
            <a:ext cx="2356762" cy="16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2547575"/>
            <a:ext cx="277690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825" y="2547575"/>
            <a:ext cx="2719369" cy="1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40000" y="1257650"/>
            <a:ext cx="3305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First histogram shows distribution of the difference between teams with regards to overall rating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4254900" y="1257650"/>
            <a:ext cx="3305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Second histogram shows distribution of the difference between teams with regards to ranking 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10d1fef3e_0_2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45" name="Google Shape;145;g1b10d1fef3e_0_20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1b10d1fef3e_0_2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b10d1fef3e_0_20"/>
          <p:cNvSpPr txBox="1"/>
          <p:nvPr/>
        </p:nvSpPr>
        <p:spPr>
          <a:xfrm>
            <a:off x="540000" y="1257650"/>
            <a:ext cx="7200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Distribution of teams with regard to certain abilities like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Play Speed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Defence Aggression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b10d1fef3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75" y="2401250"/>
            <a:ext cx="2735587" cy="19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b10d1fef3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51" y="2401250"/>
            <a:ext cx="2735575" cy="1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10d1fef3e_0_38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56" name="Google Shape;156;g1b10d1fef3e_0_38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b10d1fef3e_0_38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b10d1fef3e_0_38"/>
          <p:cNvSpPr txBox="1"/>
          <p:nvPr/>
        </p:nvSpPr>
        <p:spPr>
          <a:xfrm>
            <a:off x="540000" y="1257650"/>
            <a:ext cx="72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Distribution of odds for home teams</a:t>
            </a:r>
            <a:endParaRPr/>
          </a:p>
        </p:txBody>
      </p:sp>
      <p:pic>
        <p:nvPicPr>
          <p:cNvPr id="159" name="Google Shape;159;g1b10d1fef3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00" y="1804000"/>
            <a:ext cx="36099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540000" y="1483150"/>
            <a:ext cx="35007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333333"/>
                </a:solidFill>
              </a:rPr>
              <a:t>more positive the difference in overall rating (for the home team)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the more likely it is that the home team will win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Only small overlap between home and away</a:t>
            </a:r>
            <a:endParaRPr>
              <a:solidFill>
                <a:srgbClr val="333333"/>
              </a:solidFill>
            </a:endParaRPr>
          </a:p>
          <a:p>
            <a:pPr indent="-210185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850" y="1324025"/>
            <a:ext cx="3575500" cy="337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4803075" y="2901075"/>
            <a:ext cx="2634600" cy="229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540000" y="1471050"/>
            <a:ext cx="35364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lower the odds, the more likely it is that the home team will win</a:t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Only small overlap between home and away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834" y="1310368"/>
            <a:ext cx="3461518" cy="3354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/>
          <p:nvPr/>
        </p:nvSpPr>
        <p:spPr>
          <a:xfrm>
            <a:off x="4773450" y="4218400"/>
            <a:ext cx="2634600" cy="59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40000" y="1527475"/>
            <a:ext cx="34491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333333"/>
                </a:solidFill>
              </a:rPr>
              <a:t>more positive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difference (for the home team) with regard to ranking points, the more likely it is that the home team will win.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Only small overlap between home and away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192" y="1322792"/>
            <a:ext cx="3449110" cy="32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4884475" y="2878875"/>
            <a:ext cx="2553300" cy="11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540000" y="1495225"/>
            <a:ext cx="3552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333333"/>
                </a:solidFill>
              </a:rPr>
              <a:t>more positive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difference (for</a:t>
            </a:r>
            <a:r>
              <a:rPr lang="en-US">
                <a:solidFill>
                  <a:srgbClr val="333333"/>
                </a:solidFill>
              </a:rPr>
              <a:t> the home team)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of gained points in the last three games, the more likely it is that the home team will win</a:t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However, there es quite a big overlap between home and away</a:t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</a:rPr>
              <a:t>Thus, the last three games seem to be less important for the outcome of the next game than other factors.</a:t>
            </a:r>
            <a:endParaRPr>
              <a:solidFill>
                <a:srgbClr val="333333"/>
              </a:solidFill>
            </a:endParaRPr>
          </a:p>
          <a:p>
            <a:pPr indent="-210185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185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475" y="1320794"/>
            <a:ext cx="3486873" cy="3308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4803075" y="2765450"/>
            <a:ext cx="26346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064305edd_1_3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Split Train and Test</a:t>
            </a:r>
            <a:endParaRPr/>
          </a:p>
        </p:txBody>
      </p:sp>
      <p:sp>
        <p:nvSpPr>
          <p:cNvPr id="210" name="Google Shape;210;g18064305edd_1_34"/>
          <p:cNvSpPr txBox="1"/>
          <p:nvPr/>
        </p:nvSpPr>
        <p:spPr>
          <a:xfrm>
            <a:off x="540000" y="1342945"/>
            <a:ext cx="4896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random choice, since there is more information available at the end of the season (favourites rise, motivation,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as follows for each season: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8064305edd_1_34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18064305edd_1_3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8064305edd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2261850"/>
            <a:ext cx="6750674" cy="2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064305edd_1_9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Machine Learning Model</a:t>
            </a:r>
            <a:endParaRPr/>
          </a:p>
        </p:txBody>
      </p:sp>
      <p:sp>
        <p:nvSpPr>
          <p:cNvPr id="220" name="Google Shape;220;g18064305edd_1_9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18064305edd_1_9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8064305edd_1_9"/>
          <p:cNvSpPr txBox="1"/>
          <p:nvPr/>
        </p:nvSpPr>
        <p:spPr>
          <a:xfrm>
            <a:off x="540000" y="1310375"/>
            <a:ext cx="72003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Multinomial Classification Problem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RandomForest (RF)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Different numbers of estimators [1, 10 , 50, 100]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Different depth levels [2, 4, 6, 8]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Based on the validation set accuracy chose (minor differences):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 of  estimators = 100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 of depth levels = 4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Logistic Regression (LR)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Eliminate strong correlated features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B356A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difference_overall_rating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Multiclass argument in [‘Multinomial’, ’ovr’]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Based on the validation set accuracy chose (minor differences):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one vs. rest approach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Introduction &amp;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618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02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RF: Feature Importance</a:t>
            </a:r>
            <a:endParaRPr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63900"/>
            <a:ext cx="5395752" cy="33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RF: Confusion Matrix</a:t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540000" y="1310375"/>
            <a:ext cx="3511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Accuracy Test Set: 0.588  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0" y="4782186"/>
            <a:ext cx="54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4572000" y="1310375"/>
            <a:ext cx="3511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Probabilities which led to the decisions: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728900"/>
            <a:ext cx="30670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90100"/>
            <a:ext cx="3511800" cy="21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/>
          <p:nvPr/>
        </p:nvSpPr>
        <p:spPr>
          <a:xfrm>
            <a:off x="5167425" y="4007800"/>
            <a:ext cx="599100" cy="16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064305edd_1_21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RF: Confusion Matrix with cut threshold</a:t>
            </a:r>
            <a:endParaRPr/>
          </a:p>
        </p:txBody>
      </p:sp>
      <p:sp>
        <p:nvSpPr>
          <p:cNvPr id="251" name="Google Shape;251;g18064305edd_1_21"/>
          <p:cNvSpPr txBox="1"/>
          <p:nvPr/>
        </p:nvSpPr>
        <p:spPr>
          <a:xfrm>
            <a:off x="540000" y="1310375"/>
            <a:ext cx="3511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Accuracy Test Set: 0.885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8064305edd_1_21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18064305edd_1_21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8064305edd_1_21"/>
          <p:cNvSpPr txBox="1"/>
          <p:nvPr/>
        </p:nvSpPr>
        <p:spPr>
          <a:xfrm>
            <a:off x="4135250" y="1310375"/>
            <a:ext cx="360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of 26 bets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increased dramatically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/>
              <a:t>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times 100%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Suspicious?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8064305edd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728216"/>
            <a:ext cx="3063240" cy="270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8064305ed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63900"/>
            <a:ext cx="4766400" cy="308615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8064305edd_1_4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LR: Feature Coefficients</a:t>
            </a:r>
            <a:endParaRPr/>
          </a:p>
        </p:txBody>
      </p:sp>
      <p:sp>
        <p:nvSpPr>
          <p:cNvPr id="263" name="Google Shape;263;g18064305edd_1_45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8064305edd_1_45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8064305edd_1_45"/>
          <p:cNvSpPr txBox="1"/>
          <p:nvPr/>
        </p:nvSpPr>
        <p:spPr>
          <a:xfrm>
            <a:off x="5306400" y="1370800"/>
            <a:ext cx="344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coefficients: increase probability in favour of the positive outcome (Away,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surprising: odds are a good indicator of the 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draws in Italy than in Spain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8064305edd_1_45"/>
          <p:cNvSpPr/>
          <p:nvPr/>
        </p:nvSpPr>
        <p:spPr>
          <a:xfrm>
            <a:off x="3455625" y="1345100"/>
            <a:ext cx="1003200" cy="17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8064305edd_1_45"/>
          <p:cNvSpPr/>
          <p:nvPr/>
        </p:nvSpPr>
        <p:spPr>
          <a:xfrm>
            <a:off x="3440100" y="3814275"/>
            <a:ext cx="1131900" cy="31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064305edd_1_6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LR: Confusion Matrix</a:t>
            </a:r>
            <a:endParaRPr/>
          </a:p>
        </p:txBody>
      </p:sp>
      <p:sp>
        <p:nvSpPr>
          <p:cNvPr id="274" name="Google Shape;274;g18064305edd_1_67"/>
          <p:cNvSpPr txBox="1"/>
          <p:nvPr/>
        </p:nvSpPr>
        <p:spPr>
          <a:xfrm>
            <a:off x="540000" y="1310375"/>
            <a:ext cx="3511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Accuracy Test Set: 0.555  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8064305edd_1_67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18064305edd_1_6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8064305edd_1_67"/>
          <p:cNvSpPr txBox="1"/>
          <p:nvPr/>
        </p:nvSpPr>
        <p:spPr>
          <a:xfrm>
            <a:off x="4572000" y="1310375"/>
            <a:ext cx="3511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Probabilities which led to the decisions: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18064305edd_1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728216"/>
            <a:ext cx="3063240" cy="270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8064305edd_1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1728216"/>
            <a:ext cx="30670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064305edd_1_8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LR: Confusion Matrix with cut threshold</a:t>
            </a:r>
            <a:endParaRPr/>
          </a:p>
        </p:txBody>
      </p:sp>
      <p:sp>
        <p:nvSpPr>
          <p:cNvPr id="286" name="Google Shape;286;g18064305edd_1_84"/>
          <p:cNvSpPr txBox="1"/>
          <p:nvPr/>
        </p:nvSpPr>
        <p:spPr>
          <a:xfrm>
            <a:off x="540000" y="1310375"/>
            <a:ext cx="3511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Accuracy Test Set: 0.870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Total 23 bets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8064305edd_1_84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18064305edd_1_8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8064305edd_1_84"/>
          <p:cNvSpPr txBox="1"/>
          <p:nvPr/>
        </p:nvSpPr>
        <p:spPr>
          <a:xfrm>
            <a:off x="4345475" y="1310375"/>
            <a:ext cx="3511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Accuracy Test Set: 0.901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Total 11 bets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18064305edd_1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804416"/>
            <a:ext cx="3063240" cy="270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8064305edd_1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476" y="1804426"/>
            <a:ext cx="3063240" cy="2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540000" y="1310369"/>
            <a:ext cx="70200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fitted a RandomForest and Logistic Regression Model to predict the outcome in soccer matches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Without the threshold we would not use the model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Taking a threshold into account works quite good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Further investigation of the models since the outcome looks suspiciously good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Thing to improve: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model should be trained on newer data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More data (more seasons, countries)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More investigation on: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Usage of different countries in one model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Usage of earlier seasons for more data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0" y="4782186"/>
            <a:ext cx="683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Introduction &amp; Objectives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Soccer is probably the most popular sport in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large part of the articles and reports in newspapers and television is not only about the football game itself, but also about previews, predictions, analysis,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Many experts and analysts each try to predict the winner of games based on their expertise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project tries to implement a machine learning model that predicts the winner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Description – Data source</a:t>
            </a:r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r>
              <a:rPr b="0" i="0" lang="en-US" sz="1400" u="sng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https://www.kaggle.com/datasets/hugomathien/soccer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+25,000 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+10,000 players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11 European Countries with their lead championship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Seasons 2008 to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Players and Teams' attributes* sourced from EA Sports' FIFA video game series, including the weekly updates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Team line up with squad formation (X, Y coordinates)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Betting odds from up to 10 providers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Detailed match events (goal types, possession, corner, cross, fouls, cards etc…) for +10,000 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823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823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Description – </a:t>
            </a:r>
            <a:r>
              <a:rPr lang="en-US">
                <a:solidFill>
                  <a:srgbClr val="E6002E"/>
                </a:solidFill>
              </a:rPr>
              <a:t>Data cleaning</a:t>
            </a:r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endParaRPr/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Country / Leagues: Italy Serie A &amp; Spain La Liga</a:t>
            </a:r>
            <a:endParaRPr>
              <a:solidFill>
                <a:srgbClr val="333333"/>
              </a:solidFill>
            </a:endParaRPr>
          </a:p>
          <a:p>
            <a:pPr indent="-171450" lvl="1" marL="94773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−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Reason for chosen leagues: two differenct leagues with comparable level (belong to the top leagues in Europe) und same amount of teams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Seasons: 2014/2015 – 2015/2016</a:t>
            </a:r>
            <a:endParaRPr>
              <a:solidFill>
                <a:srgbClr val="333333"/>
              </a:solidFill>
            </a:endParaRPr>
          </a:p>
          <a:p>
            <a:pPr indent="-171450" lvl="1" marL="947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−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Reason for chosen seasons: fully available data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Teams / Opponents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Odds of bookmakers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Gained points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 of observations: 1518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data is stored in different tables (sqlite links). The tables were linked.</a:t>
            </a:r>
            <a:endParaRPr>
              <a:solidFill>
                <a:srgbClr val="333333"/>
              </a:solidFill>
            </a:endParaRPr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Only information used that was available</a:t>
            </a:r>
            <a:endParaRPr>
              <a:solidFill>
                <a:srgbClr val="333333"/>
              </a:solidFill>
            </a:endParaRPr>
          </a:p>
          <a:p>
            <a:pPr indent="0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Description – </a:t>
            </a:r>
            <a:r>
              <a:rPr lang="en-US">
                <a:solidFill>
                  <a:srgbClr val="E6002E"/>
                </a:solidFill>
              </a:rPr>
              <a:t>Data cleaning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40000" y="3062927"/>
            <a:ext cx="4604373" cy="149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Extension of subset</a:t>
            </a:r>
            <a:endParaRPr/>
          </a:p>
          <a:p>
            <a:pPr indent="-179388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extended the data set by additional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947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−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calculating the </a:t>
            </a:r>
            <a:r>
              <a:rPr b="1" i="0" lang="en-US" sz="1200" u="none" cap="none" strike="noStrike">
                <a:solidFill>
                  <a:srgbClr val="333333"/>
                </a:solidFill>
              </a:rPr>
              <a:t>achieved points of the last 3 matches</a:t>
            </a: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for each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947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−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calculating </a:t>
            </a:r>
            <a:r>
              <a:rPr b="1" i="0" lang="en-US" sz="1200" u="none" cap="none" strike="noStrike">
                <a:solidFill>
                  <a:srgbClr val="333333"/>
                </a:solidFill>
              </a:rPr>
              <a:t>rankings after every stage</a:t>
            </a: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of the season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59457"/>
            <a:ext cx="7231438" cy="163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478" y="2997102"/>
            <a:ext cx="2453960" cy="156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 – Correlation Heatmap</a:t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355" y="1216818"/>
            <a:ext cx="3733290" cy="374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 – Correlation Heatmap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540000" y="1310369"/>
            <a:ext cx="5400152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Strong correlations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Strong correlation between difference_overall_rating and the odds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more positive the difference of the ratings of the two teams, the lower the odds for the home team and vice versa</a:t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more negative the difference of the ratings the higher the odds for the home team and vice versa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Strong correlation between difference_overall_rating and difference_points_ranking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higher the difference of the overall ratings of the two teams, the higher the difference in the ranking.</a:t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993" y="1310369"/>
            <a:ext cx="2663847" cy="280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Descriptive Statistics – Correlation Heatmap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540000" y="1310369"/>
            <a:ext cx="5400152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 correlations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 correlation between difference_points_last_games vs. odds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more points a team has gained in the last games the lower the odds for B365H and vice versa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 correlation between difference_points_ranking vs. odds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bigger the difference in total gained points the lower the odds for B365H and vice versa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642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 correlation between difference_ranks vs. odds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bigger the difference in the ranking the higher the odds for B365H and vice versa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1062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993" y="1310369"/>
            <a:ext cx="2663847" cy="280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2018-10-08T11:00:01Z</dcterms:created>
  <dc:creator>Fimian Joel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  <property fmtid="{D5CDD505-2E9C-101B-9397-08002B2CF9AE}" pid="5" name="MSIP_Label_f9a68f73-b527-45da-b1a3-2f598590be36_Enabled">
    <vt:lpwstr>true</vt:lpwstr>
  </property>
  <property fmtid="{D5CDD505-2E9C-101B-9397-08002B2CF9AE}" pid="6" name="MSIP_Label_f9a68f73-b527-45da-b1a3-2f598590be36_SetDate">
    <vt:lpwstr>2022-12-05T22:05:37Z</vt:lpwstr>
  </property>
  <property fmtid="{D5CDD505-2E9C-101B-9397-08002B2CF9AE}" pid="7" name="MSIP_Label_f9a68f73-b527-45da-b1a3-2f598590be36_Method">
    <vt:lpwstr>Standard</vt:lpwstr>
  </property>
  <property fmtid="{D5CDD505-2E9C-101B-9397-08002B2CF9AE}" pid="8" name="MSIP_Label_f9a68f73-b527-45da-b1a3-2f598590be36_Name">
    <vt:lpwstr>internal</vt:lpwstr>
  </property>
  <property fmtid="{D5CDD505-2E9C-101B-9397-08002B2CF9AE}" pid="9" name="MSIP_Label_f9a68f73-b527-45da-b1a3-2f598590be36_SiteId">
    <vt:lpwstr>3ae7c479-0cf1-47f4-8f84-929f364eff67</vt:lpwstr>
  </property>
  <property fmtid="{D5CDD505-2E9C-101B-9397-08002B2CF9AE}" pid="10" name="MSIP_Label_f9a68f73-b527-45da-b1a3-2f598590be36_ActionId">
    <vt:lpwstr>10ff3964-d909-4162-ab9d-3939211e1d70</vt:lpwstr>
  </property>
  <property fmtid="{D5CDD505-2E9C-101B-9397-08002B2CF9AE}" pid="11" name="MSIP_Label_f9a68f73-b527-45da-b1a3-2f598590be36_ContentBits">
    <vt:lpwstr>0</vt:lpwstr>
  </property>
</Properties>
</file>