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LPp1pCrQlEI/X9/Fmrnk+fMjU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D5816-CEBF-4B73-9E51-F6DE3857F6F0}">
  <a:tblStyle styleId="{FD2D5816-CEBF-4B73-9E51-F6DE3857F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9bb67aa8c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9bb67aa8c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9bb67aa8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9bb67aa8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9bb67aa8c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9bb67aa8c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9bb67aa8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9bb67aa8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9bb67aa8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9bb67aa8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9bb67aa8c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9bb67aa8c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9bb67aa8c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9bb67aa8c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9bb67aa8c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9bb67aa8c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9bb67aa8c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9bb67aa8c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influence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, Wind Speed and 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 Situation on 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100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9bb67aa8c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9bb67aa8c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14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9bb67aa8c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9bb67aa8c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9bb67aa8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9bb67aa8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9bb67aa8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9bb67aa8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9bb67aa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9bb67aa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9bb67aa8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9bb67aa8c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9bb67aa8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9bb67aa8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bb67aa8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9bb67aa8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9bb67aa8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9bb67aa8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bild mit Beschriftung">
  <p:cSld name="Panoramabild mit Beschriftung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Beschriftung">
  <p:cSld name="Titel und Beschriftung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mit Beschriftung">
  <p:cSld name="Zitat mit Beschriftung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de-CH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de-CH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nskarte">
  <p:cSld name="Namenskart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palte">
  <p:cSld name="3 Spalt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ildspalte">
  <p:cSld name="3 Bildspal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0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20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0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20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0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20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 descr="\\DROBO-FS\QuickDrops\JB\PPTX NG\Droplets\LightingOverlay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bike-sharing-demand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ctrTitle"/>
          </p:nvPr>
        </p:nvSpPr>
        <p:spPr>
          <a:xfrm>
            <a:off x="537562" y="1473313"/>
            <a:ext cx="11177109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de-CH" sz="3600" b="1" dirty="0">
                <a:latin typeface="Arial"/>
                <a:ea typeface="Arial"/>
                <a:cs typeface="Arial"/>
                <a:sym typeface="Arial"/>
              </a:rPr>
              <a:t>BIKE RENTAL ANALYSIS</a:t>
            </a:r>
            <a:br>
              <a:rPr lang="de-CH" sz="3600" dirty="0">
                <a:latin typeface="Arial"/>
                <a:ea typeface="Arial"/>
                <a:cs typeface="Arial"/>
                <a:sym typeface="Arial"/>
              </a:rPr>
            </a:br>
            <a:r>
              <a:rPr lang="de-CH" sz="3600" dirty="0">
                <a:latin typeface="Arial"/>
                <a:ea typeface="Arial"/>
                <a:cs typeface="Arial"/>
                <a:sym typeface="Arial"/>
              </a:rPr>
              <a:t>CAS APPLIED DATA SCIENCE UNIVERSITY OF BERN – </a:t>
            </a:r>
            <a:br>
              <a:rPr lang="de-CH" sz="3600" dirty="0">
                <a:latin typeface="Arial"/>
                <a:ea typeface="Arial"/>
                <a:cs typeface="Arial"/>
                <a:sym typeface="Arial"/>
              </a:rPr>
            </a:br>
            <a:r>
              <a:rPr lang="de-CH" sz="3600" dirty="0">
                <a:latin typeface="Arial"/>
                <a:ea typeface="Arial"/>
                <a:cs typeface="Arial"/>
                <a:sym typeface="Arial"/>
              </a:rPr>
              <a:t>MODUL 2 STATISTICAL INTERFERENCE</a:t>
            </a:r>
            <a:br>
              <a:rPr lang="de-CH" sz="2000" dirty="0">
                <a:latin typeface="Arial"/>
                <a:ea typeface="Arial"/>
                <a:cs typeface="Arial"/>
                <a:sym typeface="Arial"/>
              </a:rPr>
            </a:br>
            <a:br>
              <a:rPr lang="de-CH" sz="2000" dirty="0">
                <a:latin typeface="Arial"/>
                <a:ea typeface="Arial"/>
                <a:cs typeface="Arial"/>
                <a:sym typeface="Arial"/>
              </a:rPr>
            </a:br>
            <a:br>
              <a:rPr lang="de-CH" sz="2000" dirty="0">
                <a:latin typeface="Arial"/>
                <a:ea typeface="Arial"/>
                <a:cs typeface="Arial"/>
                <a:sym typeface="Arial"/>
              </a:rPr>
            </a:br>
            <a:r>
              <a:rPr lang="de-CH" sz="2400" dirty="0">
                <a:latin typeface="Arial"/>
                <a:ea typeface="Arial"/>
                <a:cs typeface="Arial"/>
                <a:sym typeface="Arial"/>
              </a:rPr>
              <a:t>PROJECT PRESENTATION – 22.09.2022</a:t>
            </a:r>
            <a:endParaRPr dirty="0"/>
          </a:p>
        </p:txBody>
      </p:sp>
      <p:sp>
        <p:nvSpPr>
          <p:cNvPr id="163" name="Google Shape;163;p1"/>
          <p:cNvSpPr txBox="1"/>
          <p:nvPr/>
        </p:nvSpPr>
        <p:spPr>
          <a:xfrm>
            <a:off x="7614099" y="3429000"/>
            <a:ext cx="367787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0FF9E8-C3CC-3388-2B6C-548DBEC4C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9bb67aa8c_1_37"/>
          <p:cNvSpPr txBox="1">
            <a:spLocks noGrp="1"/>
          </p:cNvSpPr>
          <p:nvPr>
            <p:ph type="title"/>
          </p:nvPr>
        </p:nvSpPr>
        <p:spPr>
          <a:xfrm>
            <a:off x="913800" y="303625"/>
            <a:ext cx="10364400" cy="79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Boxplot weekdays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39bb67aa8c_1_37"/>
          <p:cNvSpPr txBox="1">
            <a:spLocks noGrp="1"/>
          </p:cNvSpPr>
          <p:nvPr>
            <p:ph type="body" idx="1"/>
          </p:nvPr>
        </p:nvSpPr>
        <p:spPr>
          <a:xfrm>
            <a:off x="7222375" y="1899925"/>
            <a:ext cx="4112100" cy="42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boxplot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gives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impression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bike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weekday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seems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bike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weekday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223" name="Google Shape;223;g139bb67aa8c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75" y="1899925"/>
            <a:ext cx="4492115" cy="42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9bb67aa8c_1_5"/>
          <p:cNvSpPr txBox="1">
            <a:spLocks noGrp="1"/>
          </p:cNvSpPr>
          <p:nvPr>
            <p:ph type="title"/>
          </p:nvPr>
        </p:nvSpPr>
        <p:spPr>
          <a:xfrm>
            <a:off x="913775" y="618524"/>
            <a:ext cx="10364400" cy="65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de-CH" sz="3550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sz="35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Hypothesis 1: On average there are more rentals on workdays than on non-workdays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139bb67aa8c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167" y="1779263"/>
            <a:ext cx="3692925" cy="25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39bb67aa8c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516" y="1779262"/>
            <a:ext cx="3692913" cy="25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9bb67aa8c_1_46"/>
          <p:cNvSpPr txBox="1">
            <a:spLocks noGrp="1"/>
          </p:cNvSpPr>
          <p:nvPr>
            <p:ph type="title"/>
          </p:nvPr>
        </p:nvSpPr>
        <p:spPr>
          <a:xfrm>
            <a:off x="913775" y="618524"/>
            <a:ext cx="10364400" cy="65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Hypothesis 1: On average there are more rentals than on workdays than on non workdays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39bb67aa8c_1_46"/>
          <p:cNvSpPr txBox="1"/>
          <p:nvPr/>
        </p:nvSpPr>
        <p:spPr>
          <a:xfrm>
            <a:off x="1625200" y="1937725"/>
            <a:ext cx="2812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g139bb67aa8c_1_46"/>
          <p:cNvSpPr txBox="1">
            <a:spLocks noGrp="1"/>
          </p:cNvSpPr>
          <p:nvPr>
            <p:ph type="body" idx="1"/>
          </p:nvPr>
        </p:nvSpPr>
        <p:spPr>
          <a:xfrm>
            <a:off x="6536525" y="1871125"/>
            <a:ext cx="4741500" cy="392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b="1" dirty="0"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de-CH" b="1" dirty="0" err="1">
                <a:latin typeface="Arial"/>
                <a:ea typeface="Arial"/>
                <a:cs typeface="Arial"/>
                <a:sym typeface="Arial"/>
              </a:rPr>
              <a:t>normally</a:t>
            </a:r>
            <a:r>
              <a:rPr lang="de-CH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b="1" dirty="0" err="1">
                <a:latin typeface="Arial"/>
                <a:ea typeface="Arial"/>
                <a:cs typeface="Arial"/>
                <a:sym typeface="Arial"/>
              </a:rPr>
              <a:t>distributed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b="1" dirty="0" err="1">
                <a:latin typeface="Arial"/>
                <a:ea typeface="Arial"/>
                <a:cs typeface="Arial"/>
                <a:sym typeface="Arial"/>
              </a:rPr>
              <a:t>unpaired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one-sided</a:t>
            </a:r>
            <a:r>
              <a:rPr lang="de-CH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Mann-Whitney U Test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p-Value: 0.059 &gt; 0.05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b="1" dirty="0"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b="1" dirty="0" err="1">
                <a:latin typeface="Arial"/>
                <a:ea typeface="Arial"/>
                <a:cs typeface="Arial"/>
                <a:sym typeface="Arial"/>
              </a:rPr>
              <a:t>reject</a:t>
            </a:r>
            <a:r>
              <a:rPr lang="de-CH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Null-Hypothesis.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workingdays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than on non-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workingdays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g139bb67aa8c_1_46"/>
          <p:cNvGraphicFramePr/>
          <p:nvPr/>
        </p:nvGraphicFramePr>
        <p:xfrm>
          <a:off x="913775" y="2017050"/>
          <a:ext cx="4818150" cy="1616745"/>
        </p:xfrm>
        <a:graphic>
          <a:graphicData uri="http://schemas.openxmlformats.org/drawingml/2006/table">
            <a:tbl>
              <a:tblPr>
                <a:noFill/>
                <a:tableStyleId>{FD2D5816-CEBF-4B73-9E51-F6DE3857F6F0}</a:tableStyleId>
              </a:tblPr>
              <a:tblGrid>
                <a:gridCol w="19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Workingday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Non-workingday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D’Agostino-Pearson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Shapiro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Smirnov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9bb67aa8c_2_6"/>
          <p:cNvSpPr txBox="1">
            <a:spLocks noGrp="1"/>
          </p:cNvSpPr>
          <p:nvPr>
            <p:ph type="title"/>
          </p:nvPr>
        </p:nvSpPr>
        <p:spPr>
          <a:xfrm>
            <a:off x="913775" y="618524"/>
            <a:ext cx="10364400" cy="65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Hypothesis 2: The number of daily rented bikes differ for different weather situations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139bb67aa8c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00" y="1646500"/>
            <a:ext cx="3573840" cy="24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39bb67aa8c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175" y="1646501"/>
            <a:ext cx="3520350" cy="247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39bb67aa8c_2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2238" y="4206912"/>
            <a:ext cx="3520367" cy="24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9bb67aa8c_2_10"/>
          <p:cNvSpPr txBox="1">
            <a:spLocks noGrp="1"/>
          </p:cNvSpPr>
          <p:nvPr>
            <p:ph type="title"/>
          </p:nvPr>
        </p:nvSpPr>
        <p:spPr>
          <a:xfrm>
            <a:off x="913775" y="618524"/>
            <a:ext cx="10364400" cy="65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Hypothesis 2: The number of daily rented bikes differ for different weather situations</a:t>
            </a:r>
            <a:endParaRPr sz="2000">
              <a:solidFill>
                <a:srgbClr val="666666"/>
              </a:solidFill>
            </a:endParaRPr>
          </a:p>
        </p:txBody>
      </p:sp>
      <p:graphicFrame>
        <p:nvGraphicFramePr>
          <p:cNvPr id="252" name="Google Shape;252;g139bb67aa8c_2_10"/>
          <p:cNvGraphicFramePr/>
          <p:nvPr/>
        </p:nvGraphicFramePr>
        <p:xfrm>
          <a:off x="869050" y="1871125"/>
          <a:ext cx="5025025" cy="1805215"/>
        </p:xfrm>
        <a:graphic>
          <a:graphicData uri="http://schemas.openxmlformats.org/drawingml/2006/table">
            <a:tbl>
              <a:tblPr>
                <a:noFill/>
                <a:tableStyleId>{FD2D5816-CEBF-4B73-9E51-F6DE3857F6F0}</a:tableStyleId>
              </a:tblPr>
              <a:tblGrid>
                <a:gridCol w="19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Clear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Clouds / Mist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Light rain / lignt snow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D’Agostino-Pearson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0.210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Shapiro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0.092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Smirnov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Google Shape;253;g139bb67aa8c_2_10"/>
          <p:cNvSpPr txBox="1">
            <a:spLocks noGrp="1"/>
          </p:cNvSpPr>
          <p:nvPr>
            <p:ph type="body" idx="1"/>
          </p:nvPr>
        </p:nvSpPr>
        <p:spPr>
          <a:xfrm>
            <a:off x="6536525" y="1871125"/>
            <a:ext cx="4741500" cy="392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Since the data is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not normally distributed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unpaired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, we use the </a:t>
            </a:r>
            <a:r>
              <a:rPr lang="de-CH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Kruskal-Wallis-test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p-Value: 0.000 &lt; 0.05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With 95% certainty we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reject 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the Null-Hypothesis.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At least one weather situation differs in the number of daily rentals.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Thus the number of daily rented bikes depends on the weather situation.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9bb67aa8c_2_18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91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Hypothesis 3.1 / 3.2: The number of daily rented bikes differ among the seasons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139bb67aa8c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175" y="1580299"/>
            <a:ext cx="3359025" cy="23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39bb67aa8c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550" y="1533225"/>
            <a:ext cx="3359025" cy="236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39bb67aa8c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175" y="3944374"/>
            <a:ext cx="3359028" cy="23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39bb67aa8c_2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375" y="3944375"/>
            <a:ext cx="3359038" cy="23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9bb67aa8c_2_43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91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Hypothesis 3.1: The number of daily rented bikes differ among the seasons.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39bb67aa8c_2_43"/>
          <p:cNvSpPr txBox="1">
            <a:spLocks noGrp="1"/>
          </p:cNvSpPr>
          <p:nvPr>
            <p:ph type="body" idx="1"/>
          </p:nvPr>
        </p:nvSpPr>
        <p:spPr>
          <a:xfrm>
            <a:off x="6536525" y="1871125"/>
            <a:ext cx="4741500" cy="392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Since the data is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not normally distributed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unpaired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, we use the </a:t>
            </a:r>
            <a:r>
              <a:rPr lang="de-CH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Kruskal-Wallis-test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p-Value: 0.000 &lt; 0.05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With 95% certainty we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reject 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the Null-Hypothesis.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At least one season differ in the number of daily rentals.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g139bb67aa8c_2_43"/>
          <p:cNvGraphicFramePr/>
          <p:nvPr/>
        </p:nvGraphicFramePr>
        <p:xfrm>
          <a:off x="869050" y="1871125"/>
          <a:ext cx="5406975" cy="1616745"/>
        </p:xfrm>
        <a:graphic>
          <a:graphicData uri="http://schemas.openxmlformats.org/drawingml/2006/table">
            <a:tbl>
              <a:tblPr>
                <a:noFill/>
                <a:tableStyleId>{FD2D5816-CEBF-4B73-9E51-F6DE3857F6F0}</a:tableStyleId>
              </a:tblPr>
              <a:tblGrid>
                <a:gridCol w="19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Winter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Spring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Summer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Fall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D’Agostino-Pearson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0.028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0.691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Shapiro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0.018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Smirnov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9bb67aa8c_2_61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91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Hypothesis 3.2: If there is a difference, there are on average more daily rentals in Spring than in Fall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39bb67aa8c_2_61"/>
          <p:cNvSpPr txBox="1">
            <a:spLocks noGrp="1"/>
          </p:cNvSpPr>
          <p:nvPr>
            <p:ph type="body" idx="1"/>
          </p:nvPr>
        </p:nvSpPr>
        <p:spPr>
          <a:xfrm>
            <a:off x="6536525" y="1871125"/>
            <a:ext cx="4741500" cy="392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Since the data is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not normally distributed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unpaired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, we use the </a:t>
            </a:r>
            <a:r>
              <a:rPr lang="de-CH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one-sided Mann-Whitney U test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p-Value: 0.045 &lt; 0.05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With 95% certainty we </a:t>
            </a:r>
            <a:r>
              <a:rPr lang="de-CH" b="1">
                <a:latin typeface="Arial"/>
                <a:ea typeface="Arial"/>
                <a:cs typeface="Arial"/>
                <a:sym typeface="Arial"/>
              </a:rPr>
              <a:t>reject </a:t>
            </a:r>
            <a:r>
              <a:rPr lang="de-CH">
                <a:latin typeface="Arial"/>
                <a:ea typeface="Arial"/>
                <a:cs typeface="Arial"/>
                <a:sym typeface="Arial"/>
              </a:rPr>
              <a:t>the Null-Hypothesis.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Spring has (weak) significant higher daily rentals than Fall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g139bb67aa8c_2_61"/>
          <p:cNvGraphicFramePr/>
          <p:nvPr/>
        </p:nvGraphicFramePr>
        <p:xfrm>
          <a:off x="869050" y="1871125"/>
          <a:ext cx="3681800" cy="1616745"/>
        </p:xfrm>
        <a:graphic>
          <a:graphicData uri="http://schemas.openxmlformats.org/drawingml/2006/table">
            <a:tbl>
              <a:tblPr>
                <a:noFill/>
                <a:tableStyleId>{FD2D5816-CEBF-4B73-9E51-F6DE3857F6F0}</a:tableStyleId>
              </a:tblPr>
              <a:tblGrid>
                <a:gridCol w="189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Spring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Fall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D’Agostino-Pearson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0.028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0.691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Shapiro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0.018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b="1">
                          <a:solidFill>
                            <a:schemeClr val="dk1"/>
                          </a:solidFill>
                        </a:rPr>
                        <a:t>Smirnov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g139bb67aa8c_2_67"/>
          <p:cNvGraphicFramePr/>
          <p:nvPr/>
        </p:nvGraphicFramePr>
        <p:xfrm>
          <a:off x="6003650" y="1781850"/>
          <a:ext cx="5274375" cy="1798200"/>
        </p:xfrm>
        <a:graphic>
          <a:graphicData uri="http://schemas.openxmlformats.org/drawingml/2006/table">
            <a:tbl>
              <a:tblPr>
                <a:noFill/>
                <a:tableStyleId>{FD2D5816-CEBF-4B73-9E51-F6DE3857F6F0}</a:tableStyleId>
              </a:tblPr>
              <a:tblGrid>
                <a:gridCol w="158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CH">
                          <a:solidFill>
                            <a:schemeClr val="dk1"/>
                          </a:solidFill>
                        </a:rPr>
                        <a:t>rented bikes (cnt)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CH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CH">
                          <a:solidFill>
                            <a:schemeClr val="dk1"/>
                          </a:solidFill>
                        </a:rPr>
                        <a:t>windspeed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>
                          <a:solidFill>
                            <a:schemeClr val="dk1"/>
                          </a:solidFill>
                        </a:rPr>
                        <a:t>rented bikes (cnt)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dirty="0"/>
                        <a:t>1.000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0.627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1.000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>
                          <a:solidFill>
                            <a:schemeClr val="dk1"/>
                          </a:solidFill>
                        </a:rPr>
                        <a:t>windspeed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-0.235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/>
                        <a:t>-0.158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dirty="0"/>
                        <a:t>1.000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Google Shape;282;g139bb67aa8c_2_67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91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 dirty="0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Regression: Check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influence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temeprature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wind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situation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 sz="18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39bb67aa8c_2_67"/>
          <p:cNvSpPr txBox="1">
            <a:spLocks noGrp="1"/>
          </p:cNvSpPr>
          <p:nvPr>
            <p:ph type="body" idx="1"/>
          </p:nvPr>
        </p:nvSpPr>
        <p:spPr>
          <a:xfrm>
            <a:off x="5850388" y="3828675"/>
            <a:ext cx="5580900" cy="196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Quite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strong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bikes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Rest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negligible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bikes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normally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distributed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, so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cautious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regression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139bb67aa8c_2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75" y="1781850"/>
            <a:ext cx="4353676" cy="42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9bb67aa8c_2_67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91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 dirty="0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Regression: Check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influence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temeprature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wind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situation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 sz="18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5D23D3-1213-D2FC-4D84-37155A67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76" y="1778128"/>
            <a:ext cx="3863798" cy="37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5B762B-15A9-C7D3-2504-053B528D8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56" y="1778128"/>
            <a:ext cx="3863797" cy="374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>
            <a:spLocks noGrp="1"/>
          </p:cNvSpPr>
          <p:nvPr>
            <p:ph type="title"/>
          </p:nvPr>
        </p:nvSpPr>
        <p:spPr>
          <a:xfrm>
            <a:off x="913775" y="618524"/>
            <a:ext cx="10364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de-CH" sz="3200">
                <a:latin typeface="Arial"/>
                <a:ea typeface="Arial"/>
                <a:cs typeface="Arial"/>
                <a:sym typeface="Arial"/>
              </a:rPr>
              <a:t>CONTENT</a:t>
            </a:r>
            <a:endParaRPr sz="3200"/>
          </a:p>
        </p:txBody>
      </p:sp>
      <p:sp>
        <p:nvSpPr>
          <p:cNvPr id="169" name="Google Shape;169;p2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Hypothesis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Conclusion / Outlook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9bb67aa8c_2_79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91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 dirty="0"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Regression: Check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influence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temeprature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wind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situation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 sz="18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39bb67aa8c_2_79"/>
          <p:cNvSpPr txBox="1">
            <a:spLocks noGrp="1"/>
          </p:cNvSpPr>
          <p:nvPr>
            <p:ph type="body" idx="1"/>
          </p:nvPr>
        </p:nvSpPr>
        <p:spPr>
          <a:xfrm>
            <a:off x="6732975" y="1871125"/>
            <a:ext cx="4545000" cy="392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46.7%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bikes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explained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simple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model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quite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high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alone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explains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39% (simpel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influence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(not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quite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surprising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3440A6-24F3-ED22-DF02-3CC44475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1871125"/>
            <a:ext cx="5670820" cy="3928665"/>
          </a:xfrm>
          <a:prstGeom prst="rect">
            <a:avLst/>
          </a:prstGeom>
        </p:spPr>
      </p:pic>
      <p:sp>
        <p:nvSpPr>
          <p:cNvPr id="291" name="Google Shape;291;g139bb67aa8c_2_79"/>
          <p:cNvSpPr/>
          <p:nvPr/>
        </p:nvSpPr>
        <p:spPr>
          <a:xfrm>
            <a:off x="3591533" y="2373549"/>
            <a:ext cx="2750901" cy="1559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39bb67aa8c_2_79"/>
          <p:cNvSpPr/>
          <p:nvPr/>
        </p:nvSpPr>
        <p:spPr>
          <a:xfrm>
            <a:off x="4396902" y="4020766"/>
            <a:ext cx="570688" cy="8106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9bb67aa8c_1_1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CONCLUSION / OUTLOOK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39bb67aa8c_1_10"/>
          <p:cNvSpPr txBox="1">
            <a:spLocks noGrp="1"/>
          </p:cNvSpPr>
          <p:nvPr>
            <p:ph type="body" idx="1"/>
          </p:nvPr>
        </p:nvSpPr>
        <p:spPr>
          <a:xfrm>
            <a:off x="913775" y="2367092"/>
            <a:ext cx="10364400" cy="38723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900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working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days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and non-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working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days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couldn’t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confirmed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differences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between different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situations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different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season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could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confirmed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Furthermore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in Spring than in Fall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seems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90000"/>
              <a:buChar char="➔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sophisticated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variables and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interactions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could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applied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investigate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factors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which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influence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most</a:t>
            </a:r>
            <a:endParaRPr lang="de-CH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90000"/>
              <a:buChar char="➔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 time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series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model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90000"/>
              <a:buChar char="➔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Many variables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seem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correlated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(e.g.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certain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seasons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9bb67aa8c_2_0"/>
          <p:cNvSpPr txBox="1">
            <a:spLocks noGrp="1"/>
          </p:cNvSpPr>
          <p:nvPr>
            <p:ph type="title"/>
          </p:nvPr>
        </p:nvSpPr>
        <p:spPr>
          <a:xfrm>
            <a:off x="913775" y="618521"/>
            <a:ext cx="10364400" cy="76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39bb67aa8c_2_0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00" cy="34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Daily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bikes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years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(01.01.2011 - 31.12.2012)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12 different variables (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subset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dteday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		Date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season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 		Season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which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belongs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weekday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	Day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(Mon, Tue, …)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workday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Indicates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whether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workday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not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weathersituation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	Classification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situation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clouds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mist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rainy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snowy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temp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		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Normalized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windspeed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	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Normalized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winspeed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cnt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:		Total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rented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bike at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date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de-CH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https://www.kaggle.com/competitions/bike-sharing-demand/data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de-CH" sz="3200">
                <a:latin typeface="Arial"/>
                <a:ea typeface="Arial"/>
                <a:cs typeface="Arial"/>
                <a:sym typeface="Arial"/>
              </a:rPr>
              <a:t>HYPOTHESIS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>
            <a:spLocks noGrp="1"/>
          </p:cNvSpPr>
          <p:nvPr>
            <p:ph type="body" idx="1"/>
          </p:nvPr>
        </p:nvSpPr>
        <p:spPr>
          <a:xfrm>
            <a:off x="1085650" y="2504600"/>
            <a:ext cx="10543500" cy="3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de-CH" sz="1600" b="1" dirty="0">
                <a:latin typeface="Arial"/>
                <a:ea typeface="Arial"/>
                <a:cs typeface="Arial"/>
                <a:sym typeface="Arial"/>
              </a:rPr>
              <a:t>Hypothesis 1: 	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workdays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than on non-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workdays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de-CH" sz="1600" b="1" dirty="0">
                <a:latin typeface="Arial"/>
                <a:ea typeface="Arial"/>
                <a:cs typeface="Arial"/>
                <a:sym typeface="Arial"/>
              </a:rPr>
              <a:t>Hypothesis 2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: 	The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rented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bikes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differ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different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situations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de-CH" sz="1600" b="1" dirty="0">
                <a:latin typeface="Arial"/>
                <a:ea typeface="Arial"/>
                <a:cs typeface="Arial"/>
                <a:sym typeface="Arial"/>
              </a:rPr>
              <a:t>Hypothesis 3.1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: 	The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rented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bikes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differ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among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seasons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de-CH" sz="1600" b="1" dirty="0">
                <a:latin typeface="Arial"/>
                <a:ea typeface="Arial"/>
                <a:cs typeface="Arial"/>
                <a:sym typeface="Arial"/>
              </a:rPr>
              <a:t>Hypothesis 3.2: 	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a difference,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in Spring than in Fall.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de-CH" sz="1600" b="1" dirty="0">
                <a:latin typeface="Arial"/>
                <a:ea typeface="Arial"/>
                <a:cs typeface="Arial"/>
                <a:sym typeface="Arial"/>
              </a:rPr>
              <a:t>Regression: 		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influence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, Wind Speed and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Situation on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sz="1600"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9bb67aa8c_1_0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78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Plot of daily bike rentals over the observation period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9bb67aa8c_1_0"/>
          <p:cNvSpPr txBox="1">
            <a:spLocks noGrp="1"/>
          </p:cNvSpPr>
          <p:nvPr>
            <p:ph type="body" idx="1"/>
          </p:nvPr>
        </p:nvSpPr>
        <p:spPr>
          <a:xfrm>
            <a:off x="7222375" y="1899925"/>
            <a:ext cx="4112100" cy="42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A simple plot of the time series gives a overview of the number of daily bike rentals over the observation period.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More bikes seem to be rented in warmer seasons.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39bb67aa8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75" y="1899925"/>
            <a:ext cx="6035627" cy="42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9bb67aa8c_1_67"/>
          <p:cNvSpPr txBox="1">
            <a:spLocks noGrp="1"/>
          </p:cNvSpPr>
          <p:nvPr>
            <p:ph type="title"/>
          </p:nvPr>
        </p:nvSpPr>
        <p:spPr>
          <a:xfrm>
            <a:off x="913775" y="618526"/>
            <a:ext cx="10364400" cy="74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CH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Boxplot </a:t>
            </a:r>
            <a:r>
              <a:rPr lang="de-CH" sz="20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20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bike </a:t>
            </a:r>
            <a:r>
              <a:rPr lang="de-CH" sz="20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20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lang="de-CH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20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20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r>
              <a:rPr lang="de-CH" sz="20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20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period</a:t>
            </a:r>
            <a:endParaRPr sz="20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39bb67aa8c_1_67"/>
          <p:cNvSpPr txBox="1">
            <a:spLocks noGrp="1"/>
          </p:cNvSpPr>
          <p:nvPr>
            <p:ph type="body" idx="1"/>
          </p:nvPr>
        </p:nvSpPr>
        <p:spPr>
          <a:xfrm>
            <a:off x="7222375" y="1899925"/>
            <a:ext cx="4112100" cy="42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boxplots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represent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variety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bike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per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month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December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2012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seems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statistical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outlier</a:t>
            </a:r>
            <a:endParaRPr lang="de-CH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Most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months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dispersions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mean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D608E2-CCE1-1F95-4071-00AA7A78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6" y="1877352"/>
            <a:ext cx="6254682" cy="43044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9bb67aa8c_1_28"/>
          <p:cNvSpPr txBox="1">
            <a:spLocks noGrp="1"/>
          </p:cNvSpPr>
          <p:nvPr>
            <p:ph type="title"/>
          </p:nvPr>
        </p:nvSpPr>
        <p:spPr>
          <a:xfrm>
            <a:off x="913775" y="618526"/>
            <a:ext cx="10364400" cy="73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Boxplot workingday vs. non-workingdays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39bb67aa8c_1_28"/>
          <p:cNvSpPr txBox="1">
            <a:spLocks noGrp="1"/>
          </p:cNvSpPr>
          <p:nvPr>
            <p:ph type="body" idx="1"/>
          </p:nvPr>
        </p:nvSpPr>
        <p:spPr>
          <a:xfrm>
            <a:off x="7105250" y="1899925"/>
            <a:ext cx="4112100" cy="42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This boxplot gives an impression of the variance of daily bike rentals between workingdays and non-workingdays.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There seems to be no big difference between workingdays and non-workingdays.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139bb67aa8c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325" y="1899925"/>
            <a:ext cx="4506768" cy="42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bb67aa8c_1_16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77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Boxplot Weather situation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39bb67aa8c_1_16"/>
          <p:cNvSpPr txBox="1">
            <a:spLocks noGrp="1"/>
          </p:cNvSpPr>
          <p:nvPr>
            <p:ph type="body" idx="1"/>
          </p:nvPr>
        </p:nvSpPr>
        <p:spPr>
          <a:xfrm>
            <a:off x="7222375" y="1899925"/>
            <a:ext cx="4112100" cy="42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boxplot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gives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impression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bike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situation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seems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bike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conditions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worse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139bb67aa8c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75" y="1899925"/>
            <a:ext cx="4498806" cy="42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9bb67aa8c_1_22"/>
          <p:cNvSpPr txBox="1">
            <a:spLocks noGrp="1"/>
          </p:cNvSpPr>
          <p:nvPr>
            <p:ph type="title"/>
          </p:nvPr>
        </p:nvSpPr>
        <p:spPr>
          <a:xfrm>
            <a:off x="913775" y="618525"/>
            <a:ext cx="10364400" cy="81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Boxplot seasons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39bb67aa8c_1_22"/>
          <p:cNvSpPr txBox="1">
            <a:spLocks noGrp="1"/>
          </p:cNvSpPr>
          <p:nvPr>
            <p:ph type="body" idx="1"/>
          </p:nvPr>
        </p:nvSpPr>
        <p:spPr>
          <a:xfrm>
            <a:off x="7222375" y="1899925"/>
            <a:ext cx="4112100" cy="42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boxplot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gives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impression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bike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seasons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seems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bike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rentals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de-CH" dirty="0" err="1">
                <a:latin typeface="Arial"/>
                <a:ea typeface="Arial"/>
                <a:cs typeface="Arial"/>
                <a:sym typeface="Arial"/>
              </a:rPr>
              <a:t>winter</a:t>
            </a:r>
            <a:r>
              <a:rPr lang="de-CH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216" name="Google Shape;216;g139bb67aa8c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75" y="1899925"/>
            <a:ext cx="4484667" cy="42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Microsoft Office PowerPoint</Application>
  <PresentationFormat>Breitbild</PresentationFormat>
  <Paragraphs>177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Twentieth Century</vt:lpstr>
      <vt:lpstr>Tropfen</vt:lpstr>
      <vt:lpstr>BIKE RENTAL ANALYSIS CAS APPLIED DATA SCIENCE UNIVERSITY OF BERN –  MODUL 2 STATISTICAL INTERFERENCE   PROJECT PRESENTATION – 22.09.2022</vt:lpstr>
      <vt:lpstr>CONTENT</vt:lpstr>
      <vt:lpstr>DATA DESCRIPTION</vt:lpstr>
      <vt:lpstr>HYPOTHESIS</vt:lpstr>
      <vt:lpstr>DESCRIPTIVE STATISTICS Plot of daily bike rentals over the observation period</vt:lpstr>
      <vt:lpstr>DESCRIPTIVE STATISTICS Boxplot of daily bike rentals over the observation period</vt:lpstr>
      <vt:lpstr>DESCRIPTIVE STATISTICS Boxplot workingday vs. non-workingdays</vt:lpstr>
      <vt:lpstr>DESCRIPTIVE STATISTICS Boxplot Weather situation</vt:lpstr>
      <vt:lpstr>DESCRIPTIVE STATISTICS Boxplot seasons</vt:lpstr>
      <vt:lpstr>DESCRIPTIVE STATISTICS Boxplot weekdays</vt:lpstr>
      <vt:lpstr>INFERENTIAL STATISTICS Hypothesis 1: On average there are more rentals on workdays than on non-workdays</vt:lpstr>
      <vt:lpstr>INFERENTIAL STATISTICS Hypothesis 1: On average there are more rentals than on workdays than on non workdays</vt:lpstr>
      <vt:lpstr>INFERENTIAL STATISTICS Hypothesis 2: The number of daily rented bikes differ for different weather situations</vt:lpstr>
      <vt:lpstr>INFERENTIAL STATISTICS Hypothesis 2: The number of daily rented bikes differ for different weather situations</vt:lpstr>
      <vt:lpstr>INFERENTIAL STATISTICS Hypothesis 3.1 / 3.2: The number of daily rented bikes differ among the seasons</vt:lpstr>
      <vt:lpstr>INFERENTIAL STATISTICS Hypothesis 3.1: The number of daily rented bikes differ among the seasons.</vt:lpstr>
      <vt:lpstr>INFERENTIAL STATISTICS Hypothesis 3.2: If there is a difference, there are on average more daily rentals in Spring than in Fall</vt:lpstr>
      <vt:lpstr>INFERENTIAL STATISTICS Regression: Check the influence of temeprature, wind speed and the weather situation on the daily demand</vt:lpstr>
      <vt:lpstr>INFERENTIAL STATISTICS Regression: Check the influence of temeprature, wind speed and the weather situation on the daily demand</vt:lpstr>
      <vt:lpstr>INFERENTIAL STATISTICS Regression: Check the influence of temeprature, wind speed and the weather situation on the daily demand</vt:lpstr>
      <vt:lpstr>CONCLUSION /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RENTAL ANALYSIS CAS APPLIED DATA SCIENCE UNIVERSITY OF BERN –  MODUL 2 STATISTICAL INTERFERENCE   PROJECT PRESENTATION – 22.09.2022</dc:title>
  <dc:creator>Marc Bratschi</dc:creator>
  <cp:lastModifiedBy>Stefano Brandinu</cp:lastModifiedBy>
  <cp:revision>20</cp:revision>
  <dcterms:created xsi:type="dcterms:W3CDTF">2022-09-19T20:50:05Z</dcterms:created>
  <dcterms:modified xsi:type="dcterms:W3CDTF">2022-11-25T13:23:29Z</dcterms:modified>
</cp:coreProperties>
</file>