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1" r:id="rId26"/>
    <p:sldId id="257" r:id="rId27"/>
    <p:sldId id="258" r:id="rId28"/>
    <p:sldId id="2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Mips</a:t>
            </a:r>
            <a:r>
              <a:rPr lang="zh-CN" altLang="en-US" dirty="0" smtClean="0"/>
              <a:t>快速入门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8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u="sng" dirty="0"/>
              <a:t>store word:</a:t>
            </a:r>
            <a:r>
              <a:rPr lang="en-US" altLang="zh-CN" dirty="0"/>
              <a:t> </a:t>
            </a:r>
          </a:p>
          <a:p>
            <a:pPr marL="0" indent="0" algn="ctr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sw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register_source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RAM_destination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sz="2600" dirty="0"/>
              <a:t>#</a:t>
            </a:r>
            <a:r>
              <a:rPr lang="en-US" altLang="zh-CN" sz="2600" dirty="0"/>
              <a:t>store </a:t>
            </a:r>
            <a:r>
              <a:rPr lang="en-US" altLang="zh-CN" sz="2600" dirty="0"/>
              <a:t>word in source register into RAM destination </a:t>
            </a:r>
          </a:p>
          <a:p>
            <a:pPr marL="0" indent="0" algn="ctr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sb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register_source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RAM_destination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sz="2600" dirty="0"/>
              <a:t>#store byte (low-order) in source register </a:t>
            </a:r>
            <a:r>
              <a:rPr lang="en-US" altLang="zh-CN" sz="2600" dirty="0"/>
              <a:t>into </a:t>
            </a:r>
            <a:r>
              <a:rPr lang="en-US" altLang="zh-CN" sz="2600" dirty="0" smtClean="0"/>
              <a:t>RAM destination </a:t>
            </a:r>
            <a:endParaRPr lang="en-US" altLang="zh-CN" sz="2600" dirty="0"/>
          </a:p>
          <a:p>
            <a:r>
              <a:rPr lang="en-US" altLang="zh-CN" u="sng" dirty="0"/>
              <a:t>load immediate:</a:t>
            </a:r>
            <a:r>
              <a:rPr lang="en-US" altLang="zh-CN" dirty="0"/>
              <a:t> 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rgbClr val="0070C0"/>
                </a:solidFill>
              </a:rPr>
              <a:t>li </a:t>
            </a:r>
            <a:r>
              <a:rPr lang="en-US" altLang="zh-CN" dirty="0" err="1">
                <a:solidFill>
                  <a:srgbClr val="0070C0"/>
                </a:solidFill>
              </a:rPr>
              <a:t>register_destination</a:t>
            </a:r>
            <a:r>
              <a:rPr lang="en-US" altLang="zh-CN" dirty="0">
                <a:solidFill>
                  <a:srgbClr val="0070C0"/>
                </a:solidFill>
              </a:rPr>
              <a:t>, value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/>
              <a:t>#</a:t>
            </a:r>
            <a:r>
              <a:rPr lang="en-US" altLang="zh-CN" sz="2400" dirty="0"/>
              <a:t>load immediate value into destination register 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501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example: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.</a:t>
            </a:r>
            <a:r>
              <a:rPr lang="en-US" altLang="zh-CN" dirty="0">
                <a:solidFill>
                  <a:srgbClr val="0070C0"/>
                </a:solidFill>
              </a:rPr>
              <a:t>data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var1</a:t>
            </a:r>
            <a:r>
              <a:rPr lang="en-US" altLang="zh-CN" dirty="0">
                <a:solidFill>
                  <a:srgbClr val="0070C0"/>
                </a:solidFill>
              </a:rPr>
              <a:t>: </a:t>
            </a:r>
            <a:r>
              <a:rPr lang="en-US" altLang="zh-CN" dirty="0" smtClean="0">
                <a:solidFill>
                  <a:srgbClr val="0070C0"/>
                </a:solidFill>
              </a:rPr>
              <a:t>   .</a:t>
            </a:r>
            <a:r>
              <a:rPr lang="en-US" altLang="zh-CN" dirty="0">
                <a:solidFill>
                  <a:srgbClr val="0070C0"/>
                </a:solidFill>
              </a:rPr>
              <a:t>word 23 </a:t>
            </a:r>
            <a:r>
              <a:rPr lang="en-US" altLang="zh-CN" dirty="0" smtClean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altLang="zh-CN" sz="2800" dirty="0" smtClean="0"/>
              <a:t># </a:t>
            </a:r>
            <a:r>
              <a:rPr lang="en-US" altLang="zh-CN" sz="2800" dirty="0"/>
              <a:t>declare storage for var1; initial value is 23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.</a:t>
            </a:r>
            <a:r>
              <a:rPr lang="en-US" altLang="zh-CN" dirty="0">
                <a:solidFill>
                  <a:srgbClr val="0070C0"/>
                </a:solidFill>
              </a:rPr>
              <a:t>text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start</a:t>
            </a:r>
            <a:r>
              <a:rPr lang="en-US" altLang="zh-CN" dirty="0">
                <a:solidFill>
                  <a:srgbClr val="0070C0"/>
                </a:solidFill>
              </a:rPr>
              <a:t>: </a:t>
            </a:r>
            <a:r>
              <a:rPr lang="en-US" altLang="zh-CN" dirty="0" err="1">
                <a:solidFill>
                  <a:srgbClr val="0070C0"/>
                </a:solidFill>
              </a:rPr>
              <a:t>lw</a:t>
            </a:r>
            <a:r>
              <a:rPr lang="en-US" altLang="zh-CN" dirty="0">
                <a:solidFill>
                  <a:srgbClr val="0070C0"/>
                </a:solidFill>
              </a:rPr>
              <a:t> $t0, var1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# </a:t>
            </a:r>
            <a:r>
              <a:rPr lang="en-US" altLang="zh-CN" sz="2800" dirty="0"/>
              <a:t>load contents of RAM location into register $t0: $t0 = var1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       li </a:t>
            </a:r>
            <a:r>
              <a:rPr lang="en-US" altLang="zh-CN" dirty="0">
                <a:solidFill>
                  <a:srgbClr val="0070C0"/>
                </a:solidFill>
              </a:rPr>
              <a:t>$t1, 5 # $t1 = 5 ("load immediate")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sw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$t1, var1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# </a:t>
            </a:r>
            <a:r>
              <a:rPr lang="en-US" altLang="zh-CN" sz="2800" dirty="0"/>
              <a:t>store contents of register $t1 into RAM: var1 = $t1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smtClean="0">
                <a:solidFill>
                  <a:srgbClr val="0070C0"/>
                </a:solidFill>
              </a:rPr>
              <a:t>done 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3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/>
              <a:t>Indirect and Based Addressing</a:t>
            </a:r>
          </a:p>
          <a:p>
            <a:r>
              <a:rPr lang="en-US" altLang="zh-CN" dirty="0"/>
              <a:t>Used only with load and store instructions </a:t>
            </a:r>
          </a:p>
          <a:p>
            <a:r>
              <a:rPr lang="en-US" altLang="zh-CN" u="sng" dirty="0"/>
              <a:t>load address: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la $t0, var1</a:t>
            </a:r>
            <a:br>
              <a:rPr lang="en-US" altLang="zh-CN" dirty="0"/>
            </a:br>
            <a:r>
              <a:rPr lang="en-US" altLang="zh-CN" dirty="0"/>
              <a:t>copy RAM address of var1 (presumably a label defined in the program) into register $t0 </a:t>
            </a:r>
          </a:p>
          <a:p>
            <a:r>
              <a:rPr lang="en-US" altLang="zh-CN" u="sng" dirty="0"/>
              <a:t>indirect addressing: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lw</a:t>
            </a:r>
            <a:r>
              <a:rPr lang="en-US" altLang="zh-CN" dirty="0"/>
              <a:t> $t2, ($t0) load word at RAM address contained in $t0 into $t2 </a:t>
            </a:r>
          </a:p>
          <a:p>
            <a:r>
              <a:rPr lang="en-US" altLang="zh-CN" dirty="0" err="1"/>
              <a:t>sw</a:t>
            </a:r>
            <a:r>
              <a:rPr lang="en-US" altLang="zh-CN" dirty="0"/>
              <a:t> $t2, ($t0) store word in register $t2 into RAM at address contained in $t0 </a:t>
            </a:r>
          </a:p>
          <a:p>
            <a:r>
              <a:rPr lang="en-US" altLang="zh-CN" u="sng" dirty="0"/>
              <a:t>based or indexed addressing: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lw</a:t>
            </a:r>
            <a:r>
              <a:rPr lang="en-US" altLang="zh-CN" dirty="0"/>
              <a:t> $t2, 4($t0) load word at RAM address ($t0+4) into register $t2 </a:t>
            </a:r>
          </a:p>
          <a:p>
            <a:r>
              <a:rPr lang="en-US" altLang="zh-CN" dirty="0"/>
              <a:t>"4" gives offset from address in register $t0 </a:t>
            </a:r>
          </a:p>
          <a:p>
            <a:r>
              <a:rPr lang="en-US" altLang="zh-CN" dirty="0" err="1"/>
              <a:t>sw</a:t>
            </a:r>
            <a:r>
              <a:rPr lang="en-US" altLang="zh-CN" dirty="0"/>
              <a:t> $t2, -12($t0) store word in register $t2 into RAM at address ($t0 - 12) </a:t>
            </a:r>
          </a:p>
          <a:p>
            <a:r>
              <a:rPr lang="en-US" altLang="zh-CN" dirty="0"/>
              <a:t>negative offsets are fine </a:t>
            </a:r>
          </a:p>
          <a:p>
            <a:r>
              <a:rPr lang="en-US" altLang="zh-CN" dirty="0"/>
              <a:t>Note: based addressing is especially useful for: </a:t>
            </a:r>
          </a:p>
          <a:p>
            <a:r>
              <a:rPr lang="en-US" altLang="zh-CN" dirty="0"/>
              <a:t>arrays; access elements as offset from base address </a:t>
            </a:r>
          </a:p>
          <a:p>
            <a:r>
              <a:rPr lang="en-US" altLang="zh-CN" dirty="0"/>
              <a:t>stacks; easy to access elements at offset from stack pointer or frame pointer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38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example .data array1: .space 12 # declare 12 bytes of storage to hold array of 3 integers .text __start: la $t0, array1 # load base address of array into register $t0 li $t1, 5 # $t1 = 5 ("load immediate") </a:t>
            </a:r>
            <a:r>
              <a:rPr lang="en-US" altLang="zh-CN" dirty="0" err="1"/>
              <a:t>sw</a:t>
            </a:r>
            <a:r>
              <a:rPr lang="en-US" altLang="zh-CN" dirty="0"/>
              <a:t> $t1, ($t0) # first array element set to 5; indirect addressing li $t1, 13 # $t1 = 13 </a:t>
            </a:r>
            <a:r>
              <a:rPr lang="en-US" altLang="zh-CN" dirty="0" err="1"/>
              <a:t>sw</a:t>
            </a:r>
            <a:r>
              <a:rPr lang="en-US" altLang="zh-CN" dirty="0"/>
              <a:t> $t1, 4($t0) # second array element set to 13 li $t1, -7 # $t1 = -7 </a:t>
            </a:r>
            <a:r>
              <a:rPr lang="en-US" altLang="zh-CN" dirty="0" err="1"/>
              <a:t>sw</a:t>
            </a:r>
            <a:r>
              <a:rPr lang="en-US" altLang="zh-CN" dirty="0"/>
              <a:t> $t1, 8($t0) # third array element set to -7 done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5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Arithmetic Instructions</a:t>
            </a:r>
          </a:p>
          <a:p>
            <a:r>
              <a:rPr lang="en-US" altLang="zh-CN" dirty="0"/>
              <a:t>most use 3 operands </a:t>
            </a:r>
          </a:p>
          <a:p>
            <a:r>
              <a:rPr lang="en-US" altLang="zh-CN" dirty="0"/>
              <a:t>all operands are registers; no RAM or indirect addressing </a:t>
            </a:r>
          </a:p>
          <a:p>
            <a:r>
              <a:rPr lang="en-US" altLang="zh-CN" dirty="0"/>
              <a:t>operand size is word (4 bytes) </a:t>
            </a:r>
          </a:p>
          <a:p>
            <a:r>
              <a:rPr lang="en-US" altLang="zh-CN" dirty="0"/>
              <a:t>add $t0,$t1,$t2 # $t0 = $t1 + $t2; add as signed (2's complement) integers sub $t2,$t3,$t4 # $t2 = $t3 Ð $t4 </a:t>
            </a:r>
            <a:r>
              <a:rPr lang="en-US" altLang="zh-CN" dirty="0" err="1"/>
              <a:t>addi</a:t>
            </a:r>
            <a:r>
              <a:rPr lang="en-US" altLang="zh-CN" dirty="0"/>
              <a:t> $t2,$t3, 5 # $t2 = $t3 + 5; "add immediate" (no sub immediate) </a:t>
            </a:r>
            <a:r>
              <a:rPr lang="en-US" altLang="zh-CN" dirty="0" err="1"/>
              <a:t>addu</a:t>
            </a:r>
            <a:r>
              <a:rPr lang="en-US" altLang="zh-CN" dirty="0"/>
              <a:t> $t1,$t6,$t7 # $t1 = $t6 + $t7; add as unsigned integers </a:t>
            </a:r>
            <a:r>
              <a:rPr lang="en-US" altLang="zh-CN" dirty="0" err="1"/>
              <a:t>subu</a:t>
            </a:r>
            <a:r>
              <a:rPr lang="en-US" altLang="zh-CN" dirty="0"/>
              <a:t> $t1,$t6,$t7 # $t1 = $t6 + $t7; subtract as unsigned integers </a:t>
            </a:r>
            <a:r>
              <a:rPr lang="en-US" altLang="zh-CN" dirty="0" err="1"/>
              <a:t>mult</a:t>
            </a:r>
            <a:r>
              <a:rPr lang="en-US" altLang="zh-CN" dirty="0"/>
              <a:t> $t3,$t4 # multiply 32-bit quantities in $t3 and $t4, and store 64-bit # result in special registers Lo and Hi: (</a:t>
            </a:r>
            <a:r>
              <a:rPr lang="en-US" altLang="zh-CN" dirty="0" err="1"/>
              <a:t>Hi,Lo</a:t>
            </a:r>
            <a:r>
              <a:rPr lang="en-US" altLang="zh-CN" dirty="0"/>
              <a:t>) = $t3 * $t4 div $t5,$t6 # Lo = $t5 / $t6 (integer quotient) # Hi = $t5 mod $t6 (remainder) </a:t>
            </a:r>
            <a:r>
              <a:rPr lang="en-US" altLang="zh-CN" dirty="0" err="1"/>
              <a:t>mfhi</a:t>
            </a:r>
            <a:r>
              <a:rPr lang="en-US" altLang="zh-CN" dirty="0"/>
              <a:t> $t0 # move quantity in special register Hi to $t0: $t0 = Hi </a:t>
            </a:r>
            <a:r>
              <a:rPr lang="en-US" altLang="zh-CN" dirty="0" err="1"/>
              <a:t>mflo</a:t>
            </a:r>
            <a:r>
              <a:rPr lang="en-US" altLang="zh-CN" dirty="0"/>
              <a:t> $t1 # move quantity in special register Lo to $t1: $t1 = Lo # used to get at result of product or quotient move $t2,$t3 # $t2 = $t3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87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Control Structures</a:t>
            </a:r>
          </a:p>
          <a:p>
            <a:r>
              <a:rPr lang="en-US" altLang="zh-CN" u="sng" dirty="0"/>
              <a:t>Branches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comparison for conditional branches is built into instruction </a:t>
            </a:r>
          </a:p>
          <a:p>
            <a:r>
              <a:rPr lang="en-US" altLang="zh-CN" dirty="0"/>
              <a:t>b target # unconditional branch to program label target </a:t>
            </a:r>
            <a:r>
              <a:rPr lang="en-US" altLang="zh-CN" dirty="0" err="1"/>
              <a:t>beq</a:t>
            </a:r>
            <a:r>
              <a:rPr lang="en-US" altLang="zh-CN" dirty="0"/>
              <a:t> $t0,$t1,target # branch to target if $t0 = $t1 </a:t>
            </a:r>
            <a:r>
              <a:rPr lang="en-US" altLang="zh-CN" dirty="0" err="1"/>
              <a:t>blt</a:t>
            </a:r>
            <a:r>
              <a:rPr lang="en-US" altLang="zh-CN" dirty="0"/>
              <a:t> $t0,$t1,target # branch to target if $t0 &lt; $t1 </a:t>
            </a:r>
            <a:r>
              <a:rPr lang="en-US" altLang="zh-CN" dirty="0" err="1"/>
              <a:t>ble</a:t>
            </a:r>
            <a:r>
              <a:rPr lang="en-US" altLang="zh-CN" dirty="0"/>
              <a:t> $t0,$t1,target # branch to target if $t0 &lt;= $t1 </a:t>
            </a:r>
            <a:r>
              <a:rPr lang="en-US" altLang="zh-CN" dirty="0" err="1"/>
              <a:t>bgt</a:t>
            </a:r>
            <a:r>
              <a:rPr lang="en-US" altLang="zh-CN" dirty="0"/>
              <a:t> $t0,$t1,target # branch to target if $t0 &gt; $t1 </a:t>
            </a:r>
            <a:r>
              <a:rPr lang="en-US" altLang="zh-CN" dirty="0" err="1"/>
              <a:t>bge</a:t>
            </a:r>
            <a:r>
              <a:rPr lang="en-US" altLang="zh-CN" dirty="0"/>
              <a:t> $t0,$t1,target # branch to target if $t0 &gt;= $t1 </a:t>
            </a:r>
            <a:r>
              <a:rPr lang="en-US" altLang="zh-CN" dirty="0" err="1"/>
              <a:t>bne</a:t>
            </a:r>
            <a:r>
              <a:rPr lang="en-US" altLang="zh-CN" dirty="0"/>
              <a:t> $t0,$t1,target # branch to target if $t0 &lt;&gt; $t1 </a:t>
            </a:r>
            <a:r>
              <a:rPr lang="en-US" altLang="zh-CN" u="sng" dirty="0"/>
              <a:t>Jumps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j target # unconditional jump to program label target</a:t>
            </a:r>
            <a:br>
              <a:rPr lang="en-US" altLang="zh-CN" dirty="0"/>
            </a:br>
            <a:r>
              <a:rPr lang="en-US" altLang="zh-CN" dirty="0" err="1"/>
              <a:t>jr</a:t>
            </a:r>
            <a:r>
              <a:rPr lang="en-US" altLang="zh-CN" dirty="0"/>
              <a:t> $t3 # jump to address contained in $t3 ("jump register")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2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u="sng" dirty="0"/>
              <a:t>Subroutine Calls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subroutine call: "jump and link" instruction </a:t>
            </a:r>
          </a:p>
          <a:p>
            <a:r>
              <a:rPr lang="en-US" altLang="zh-CN" dirty="0" err="1"/>
              <a:t>jal</a:t>
            </a:r>
            <a:r>
              <a:rPr lang="en-US" altLang="zh-CN" dirty="0"/>
              <a:t> </a:t>
            </a:r>
            <a:r>
              <a:rPr lang="en-US" altLang="zh-CN" dirty="0" err="1"/>
              <a:t>sub_label</a:t>
            </a:r>
            <a:r>
              <a:rPr lang="en-US" altLang="zh-CN" dirty="0"/>
              <a:t> # "jump and link" copy program counter (return address) to register $</a:t>
            </a:r>
            <a:r>
              <a:rPr lang="en-US" altLang="zh-CN" dirty="0" err="1"/>
              <a:t>ra</a:t>
            </a:r>
            <a:r>
              <a:rPr lang="en-US" altLang="zh-CN" dirty="0"/>
              <a:t> (return address register) </a:t>
            </a:r>
          </a:p>
          <a:p>
            <a:r>
              <a:rPr lang="en-US" altLang="zh-CN" dirty="0"/>
              <a:t>jump to program statement at </a:t>
            </a:r>
            <a:r>
              <a:rPr lang="en-US" altLang="zh-CN" dirty="0" err="1"/>
              <a:t>sub_label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subroutine return: "jump register" instruction </a:t>
            </a:r>
          </a:p>
          <a:p>
            <a:r>
              <a:rPr lang="en-US" altLang="zh-CN" dirty="0" err="1"/>
              <a:t>jr</a:t>
            </a:r>
            <a:r>
              <a:rPr lang="en-US" altLang="zh-CN" dirty="0"/>
              <a:t> $</a:t>
            </a:r>
            <a:r>
              <a:rPr lang="en-US" altLang="zh-CN" dirty="0" err="1"/>
              <a:t>ra</a:t>
            </a:r>
            <a:r>
              <a:rPr lang="en-US" altLang="zh-CN" dirty="0"/>
              <a:t> # "jump register" jump to return address in $</a:t>
            </a:r>
            <a:r>
              <a:rPr lang="en-US" altLang="zh-CN" dirty="0" err="1"/>
              <a:t>ra</a:t>
            </a:r>
            <a:r>
              <a:rPr lang="en-US" altLang="zh-CN" dirty="0"/>
              <a:t> (stored by </a:t>
            </a:r>
            <a:r>
              <a:rPr lang="en-US" altLang="zh-CN" dirty="0" err="1"/>
              <a:t>jal</a:t>
            </a:r>
            <a:r>
              <a:rPr lang="en-US" altLang="zh-CN" dirty="0"/>
              <a:t> instruction) </a:t>
            </a:r>
          </a:p>
          <a:p>
            <a:r>
              <a:rPr lang="en-US" altLang="zh-CN" dirty="0"/>
              <a:t>Note: return address stored in register $</a:t>
            </a:r>
            <a:r>
              <a:rPr lang="en-US" altLang="zh-CN" dirty="0" err="1"/>
              <a:t>ra</a:t>
            </a:r>
            <a:r>
              <a:rPr lang="en-US" altLang="zh-CN" dirty="0"/>
              <a:t>; if subroutine will call other subroutines, or is recursive, return address should be copied from $</a:t>
            </a:r>
            <a:r>
              <a:rPr lang="en-US" altLang="zh-CN" dirty="0" err="1"/>
              <a:t>ra</a:t>
            </a:r>
            <a:r>
              <a:rPr lang="en-US" altLang="zh-CN" dirty="0"/>
              <a:t> onto stack to preserve it, since </a:t>
            </a:r>
            <a:r>
              <a:rPr lang="en-US" altLang="zh-CN" dirty="0" err="1"/>
              <a:t>jal</a:t>
            </a:r>
            <a:r>
              <a:rPr lang="en-US" altLang="zh-CN" dirty="0"/>
              <a:t> always places return address in this register and hence will overwrite previous value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35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System Calls and I/O (SPIM Simulator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used </a:t>
            </a:r>
            <a:r>
              <a:rPr lang="en-US" altLang="zh-CN" dirty="0"/>
              <a:t>to read or print values or strings from input/output window, and indicate program end </a:t>
            </a:r>
          </a:p>
          <a:p>
            <a:r>
              <a:rPr lang="en-US" altLang="zh-CN" dirty="0"/>
              <a:t>use </a:t>
            </a:r>
            <a:r>
              <a:rPr lang="en-US" altLang="zh-CN" b="1" dirty="0" err="1"/>
              <a:t>syscall</a:t>
            </a:r>
            <a:r>
              <a:rPr lang="en-US" altLang="zh-CN" dirty="0"/>
              <a:t> operating system routine call </a:t>
            </a:r>
          </a:p>
          <a:p>
            <a:r>
              <a:rPr lang="en-US" altLang="zh-CN" dirty="0"/>
              <a:t>first supply appropriate values in registers $v0 and $a0-$a1 </a:t>
            </a:r>
          </a:p>
          <a:p>
            <a:r>
              <a:rPr lang="en-US" altLang="zh-CN" dirty="0"/>
              <a:t>result value (if any) returned in register $v0 </a:t>
            </a:r>
          </a:p>
          <a:p>
            <a:r>
              <a:rPr lang="en-US" altLang="zh-CN" dirty="0"/>
              <a:t>The following table lists the possible </a:t>
            </a:r>
            <a:r>
              <a:rPr lang="en-US" altLang="zh-CN" b="1" dirty="0" err="1"/>
              <a:t>syscall</a:t>
            </a:r>
            <a:r>
              <a:rPr lang="en-US" altLang="zh-CN" dirty="0"/>
              <a:t> services.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50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680853"/>
              </p:ext>
            </p:extLst>
          </p:nvPr>
        </p:nvGraphicFramePr>
        <p:xfrm>
          <a:off x="179512" y="1268760"/>
          <a:ext cx="8640959" cy="5097083"/>
        </p:xfrm>
        <a:graphic>
          <a:graphicData uri="http://schemas.openxmlformats.org/drawingml/2006/table">
            <a:tbl>
              <a:tblPr/>
              <a:tblGrid>
                <a:gridCol w="1502776"/>
                <a:gridCol w="657464"/>
                <a:gridCol w="3926001"/>
                <a:gridCol w="2554718"/>
              </a:tblGrid>
              <a:tr h="656132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Service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Code</a:t>
                      </a:r>
                      <a:br>
                        <a:rPr lang="en-US" sz="1800"/>
                      </a:br>
                      <a:r>
                        <a:rPr lang="en-US" sz="1800"/>
                        <a:t>in $v0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Arguments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Results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436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print_int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$a0 = integer to be printed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436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print_float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2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$f12 = float to be printed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1952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print_double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3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$f12 = double to be printed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436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print_string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$a0 = address of string in memory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436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read_int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5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integer returned in $v0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436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read_float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6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float returned in $v0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1952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read_double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7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double returned in $v0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953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read_string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8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$a0 = memory address of string input buffer</a:t>
                      </a:r>
                      <a:br>
                        <a:rPr lang="en-US" sz="1800"/>
                      </a:br>
                      <a:r>
                        <a:rPr lang="en-US" sz="1800"/>
                        <a:t>$a1 = length of string buffer (n)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678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sbrk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9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$a0 = amount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 in $v0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678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exit 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10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722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print_string</a:t>
            </a:r>
            <a:r>
              <a:rPr lang="en-US" altLang="zh-CN" dirty="0"/>
              <a:t> service expects the address to start a null-terminated character string. The directive </a:t>
            </a:r>
            <a:r>
              <a:rPr lang="en-US" altLang="zh-CN" b="1" dirty="0"/>
              <a:t>.</a:t>
            </a:r>
            <a:r>
              <a:rPr lang="en-US" altLang="zh-CN" b="1" dirty="0" err="1"/>
              <a:t>asciiz</a:t>
            </a:r>
            <a:r>
              <a:rPr lang="en-US" altLang="zh-CN" dirty="0"/>
              <a:t> creates a null-terminated character string. 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read_int</a:t>
            </a:r>
            <a:r>
              <a:rPr lang="en-US" altLang="zh-CN" dirty="0"/>
              <a:t>, </a:t>
            </a:r>
            <a:r>
              <a:rPr lang="en-US" altLang="zh-CN" dirty="0" err="1"/>
              <a:t>read_float</a:t>
            </a:r>
            <a:r>
              <a:rPr lang="en-US" altLang="zh-CN" dirty="0"/>
              <a:t> and </a:t>
            </a:r>
            <a:r>
              <a:rPr lang="en-US" altLang="zh-CN" dirty="0" err="1"/>
              <a:t>read_double</a:t>
            </a:r>
            <a:r>
              <a:rPr lang="en-US" altLang="zh-CN" dirty="0"/>
              <a:t> services read an entire line of input up to and including the newline character. 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read_string</a:t>
            </a:r>
            <a:r>
              <a:rPr lang="en-US" altLang="zh-CN" dirty="0"/>
              <a:t> service has the same </a:t>
            </a:r>
            <a:r>
              <a:rPr lang="en-US" altLang="zh-CN" dirty="0" err="1"/>
              <a:t>semantices</a:t>
            </a:r>
            <a:r>
              <a:rPr lang="en-US" altLang="zh-CN" dirty="0"/>
              <a:t> as the UNIX library routine </a:t>
            </a:r>
            <a:r>
              <a:rPr lang="en-US" altLang="zh-CN" dirty="0" err="1"/>
              <a:t>fgets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dirty="0"/>
              <a:t>It reads up to n-1 characters into a buffer and terminates the string with a null character. </a:t>
            </a:r>
          </a:p>
          <a:p>
            <a:pPr lvl="2"/>
            <a:r>
              <a:rPr lang="en-US" altLang="zh-CN" dirty="0"/>
              <a:t>If fewer than n-1 characters are in the current line, it reads up to and including the newline and terminates the string with a null character. 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sbrk</a:t>
            </a:r>
            <a:r>
              <a:rPr lang="en-US" altLang="zh-CN" dirty="0"/>
              <a:t> service returns the address to a block of memory containing n additional bytes. This would be used for dynamic memory allocation. </a:t>
            </a:r>
          </a:p>
          <a:p>
            <a:pPr lvl="1"/>
            <a:r>
              <a:rPr lang="en-US" altLang="zh-CN" dirty="0"/>
              <a:t>The exit service stops a program from running.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55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Program Structure</a:t>
            </a:r>
          </a:p>
          <a:p>
            <a:r>
              <a:rPr lang="en-US" altLang="zh-CN" dirty="0"/>
              <a:t>just plain text file with data declarations, program code (name of file should end in suffix </a:t>
            </a:r>
            <a:r>
              <a:rPr lang="en-US" altLang="zh-CN" b="1" dirty="0">
                <a:solidFill>
                  <a:srgbClr val="FF0000"/>
                </a:solidFill>
              </a:rPr>
              <a:t>.s </a:t>
            </a:r>
            <a:r>
              <a:rPr lang="en-US" altLang="zh-CN" dirty="0"/>
              <a:t>to be used with SPIM simulator) </a:t>
            </a:r>
            <a:endParaRPr lang="en-US" altLang="zh-CN" dirty="0" smtClean="0"/>
          </a:p>
          <a:p>
            <a:pPr marL="57150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data </a:t>
            </a:r>
            <a:r>
              <a:rPr lang="en-US" altLang="zh-CN" dirty="0">
                <a:solidFill>
                  <a:srgbClr val="FF0000"/>
                </a:solidFill>
              </a:rPr>
              <a:t>declaration </a:t>
            </a:r>
            <a:r>
              <a:rPr lang="en-US" altLang="zh-CN" dirty="0"/>
              <a:t>section 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program </a:t>
            </a:r>
            <a:r>
              <a:rPr lang="en-US" altLang="zh-CN" dirty="0">
                <a:solidFill>
                  <a:srgbClr val="FF0000"/>
                </a:solidFill>
              </a:rPr>
              <a:t>code </a:t>
            </a:r>
            <a:r>
              <a:rPr lang="en-US" altLang="zh-CN" dirty="0"/>
              <a:t>section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478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 Print out integer value contained in register $t2</a:t>
            </a:r>
            <a:br>
              <a:rPr lang="en-US" altLang="zh-CN" dirty="0"/>
            </a:br>
            <a:r>
              <a:rPr lang="en-US" altLang="zh-CN" dirty="0"/>
              <a:t>li $v0, 1 # load appropriate system call code into register $v0; # code for printing integer is 1 move $a0, $t2 # move integer to be printed into $a0: $a0 = $t2 </a:t>
            </a:r>
            <a:r>
              <a:rPr lang="en-US" altLang="zh-CN" dirty="0" err="1"/>
              <a:t>syscall</a:t>
            </a:r>
            <a:r>
              <a:rPr lang="en-US" altLang="zh-CN" dirty="0"/>
              <a:t> # call operating system to perform operation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84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 Read integer value, store in RAM location with label </a:t>
            </a:r>
            <a:r>
              <a:rPr lang="en-US" altLang="zh-CN" dirty="0" err="1"/>
              <a:t>int_value</a:t>
            </a:r>
            <a:r>
              <a:rPr lang="en-US" altLang="zh-CN" dirty="0"/>
              <a:t> (presumably declared in data section)</a:t>
            </a:r>
            <a:br>
              <a:rPr lang="en-US" altLang="zh-CN" dirty="0"/>
            </a:br>
            <a:r>
              <a:rPr lang="en-US" altLang="zh-CN" dirty="0"/>
              <a:t>li $v0, 5 # load appropriate system call code into register $v0; # code for reading integer is 5 </a:t>
            </a:r>
            <a:r>
              <a:rPr lang="en-US" altLang="zh-CN" dirty="0" err="1"/>
              <a:t>syscall</a:t>
            </a:r>
            <a:r>
              <a:rPr lang="en-US" altLang="zh-CN" dirty="0"/>
              <a:t> # call operating system to perform operation </a:t>
            </a:r>
            <a:r>
              <a:rPr lang="en-US" altLang="zh-CN" dirty="0" err="1"/>
              <a:t>sw</a:t>
            </a:r>
            <a:r>
              <a:rPr lang="en-US" altLang="zh-CN" dirty="0"/>
              <a:t> $v0, </a:t>
            </a:r>
            <a:r>
              <a:rPr lang="en-US" altLang="zh-CN" dirty="0" err="1"/>
              <a:t>int_value</a:t>
            </a:r>
            <a:r>
              <a:rPr lang="en-US" altLang="zh-CN" dirty="0"/>
              <a:t> # value read from keyboard returned in register $v0; # store this in desired location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64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e.g. Print out string (useful for prompts) .data string1 .</a:t>
            </a:r>
            <a:r>
              <a:rPr lang="en-US" altLang="zh-CN" dirty="0" err="1"/>
              <a:t>asciiz</a:t>
            </a:r>
            <a:r>
              <a:rPr lang="en-US" altLang="zh-CN" dirty="0"/>
              <a:t> "Print this.\n" # declaration for string variable, # .</a:t>
            </a:r>
            <a:r>
              <a:rPr lang="en-US" altLang="zh-CN" dirty="0" err="1"/>
              <a:t>asciiz</a:t>
            </a:r>
            <a:r>
              <a:rPr lang="en-US" altLang="zh-CN" dirty="0"/>
              <a:t> directive makes string null terminated .text main: li $v0, 4 # load appropriate system call code into register $v0; # code for printing string is 4 la $a0, string1 # load address of string to be printed into $a0 </a:t>
            </a:r>
            <a:r>
              <a:rPr lang="en-US" altLang="zh-CN" dirty="0" err="1"/>
              <a:t>syscall</a:t>
            </a:r>
            <a:r>
              <a:rPr lang="en-US" altLang="zh-CN" dirty="0"/>
              <a:t> # call operating system to perform print operation </a:t>
            </a:r>
            <a:br>
              <a:rPr lang="en-US" altLang="zh-CN" dirty="0"/>
            </a:br>
            <a:r>
              <a:rPr lang="en-US" altLang="zh-CN" u="sng" dirty="0"/>
              <a:t>e.g.</a:t>
            </a:r>
            <a:r>
              <a:rPr lang="en-US" altLang="zh-CN" dirty="0"/>
              <a:t> To indicate end of program, use </a:t>
            </a:r>
            <a:r>
              <a:rPr lang="en-US" altLang="zh-CN" b="1" dirty="0"/>
              <a:t>exit</a:t>
            </a:r>
            <a:r>
              <a:rPr lang="en-US" altLang="zh-CN" dirty="0"/>
              <a:t> system call; thus last lines of program should be: li $v0, 10 # system call code for exit = 10 </a:t>
            </a:r>
            <a:r>
              <a:rPr lang="en-US" altLang="zh-CN" dirty="0" err="1"/>
              <a:t>syscall</a:t>
            </a:r>
            <a:r>
              <a:rPr lang="en-US" altLang="zh-CN" dirty="0"/>
              <a:t> # call operating sys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52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寄存器  </a:t>
            </a:r>
            <a:endParaRPr lang="en-US" altLang="zh-CN" dirty="0" smtClean="0"/>
          </a:p>
          <a:p>
            <a:r>
              <a:rPr lang="en-US" altLang="zh-CN" dirty="0" smtClean="0"/>
              <a:t>MIPS</a:t>
            </a:r>
            <a:r>
              <a:rPr lang="zh-CN" altLang="en-US" dirty="0"/>
              <a:t>体系架构有</a:t>
            </a:r>
            <a:r>
              <a:rPr lang="en-US" altLang="zh-CN" dirty="0"/>
              <a:t>32</a:t>
            </a:r>
            <a:r>
              <a:rPr lang="zh-CN" altLang="en-US" dirty="0"/>
              <a:t>个通用寄存器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汇编程序中，可以用编号 </a:t>
            </a:r>
            <a:r>
              <a:rPr lang="en-US" altLang="zh-CN" dirty="0"/>
              <a:t>$0 </a:t>
            </a:r>
            <a:r>
              <a:rPr lang="zh-CN" altLang="en-US" dirty="0"/>
              <a:t>到 </a:t>
            </a:r>
            <a:r>
              <a:rPr lang="en-US" altLang="zh-CN" dirty="0"/>
              <a:t>$31</a:t>
            </a:r>
            <a:r>
              <a:rPr lang="zh-CN" altLang="en-US" dirty="0"/>
              <a:t>来表示</a:t>
            </a:r>
            <a:r>
              <a:rPr lang="zh-CN" altLang="en-US" dirty="0" smtClean="0"/>
              <a:t>；也</a:t>
            </a:r>
            <a:r>
              <a:rPr lang="zh-CN" altLang="en-US" dirty="0"/>
              <a:t>可以用寄存器的名字来进行表示，例如： </a:t>
            </a:r>
            <a:r>
              <a:rPr lang="en-US" altLang="zh-CN" dirty="0"/>
              <a:t>$</a:t>
            </a:r>
            <a:r>
              <a:rPr lang="en-US" altLang="zh-CN" dirty="0" err="1"/>
              <a:t>sp</a:t>
            </a:r>
            <a:r>
              <a:rPr lang="en-US" altLang="zh-CN" dirty="0"/>
              <a:t>, $t1, $</a:t>
            </a:r>
            <a:r>
              <a:rPr lang="en-US" altLang="zh-CN" dirty="0" err="1"/>
              <a:t>ra</a:t>
            </a:r>
            <a:r>
              <a:rPr lang="en-US" altLang="zh-CN" dirty="0"/>
              <a:t>….  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zh-CN" altLang="en-US" dirty="0"/>
              <a:t>两个特殊的寄存器 </a:t>
            </a:r>
            <a:r>
              <a:rPr lang="en-US" altLang="zh-CN" dirty="0"/>
              <a:t>Lo, Hi, </a:t>
            </a:r>
            <a:r>
              <a:rPr lang="zh-CN" altLang="en-US" dirty="0"/>
              <a:t>用来保存乘法</a:t>
            </a:r>
            <a:r>
              <a:rPr lang="en-US" altLang="zh-CN" dirty="0"/>
              <a:t>/</a:t>
            </a:r>
            <a:r>
              <a:rPr lang="zh-CN" altLang="en-US" dirty="0"/>
              <a:t>除法的运算结果；此</a:t>
            </a:r>
            <a:r>
              <a:rPr lang="en-US" altLang="zh-CN" dirty="0"/>
              <a:t>2</a:t>
            </a:r>
            <a:r>
              <a:rPr lang="zh-CN" altLang="en-US" dirty="0"/>
              <a:t>寄存器不能直接寻址，只能用特殊的指令：</a:t>
            </a:r>
            <a:r>
              <a:rPr lang="en-US" altLang="zh-CN" dirty="0" err="1"/>
              <a:t>mfhi</a:t>
            </a:r>
            <a:r>
              <a:rPr lang="zh-CN" altLang="en-US" dirty="0"/>
              <a:t>和</a:t>
            </a:r>
            <a:r>
              <a:rPr lang="en-US" altLang="zh-CN" dirty="0" err="1"/>
              <a:t>mflo</a:t>
            </a:r>
            <a:r>
              <a:rPr lang="zh-CN" altLang="en-US" dirty="0"/>
              <a:t>来</a:t>
            </a:r>
            <a:r>
              <a:rPr lang="en-US" altLang="zh-CN" dirty="0" err="1"/>
              <a:t>aceess</a:t>
            </a:r>
            <a:r>
              <a:rPr lang="zh-CN" altLang="en-US" dirty="0"/>
              <a:t>其中的内容。 （含义：</a:t>
            </a:r>
            <a:r>
              <a:rPr lang="en-US" altLang="zh-CN" dirty="0" err="1"/>
              <a:t>mfhi</a:t>
            </a:r>
            <a:r>
              <a:rPr lang="en-US" altLang="zh-CN" dirty="0"/>
              <a:t> = move from Hi, </a:t>
            </a:r>
            <a:r>
              <a:rPr lang="en-US" altLang="zh-CN" dirty="0" err="1"/>
              <a:t>mflo</a:t>
            </a:r>
            <a:r>
              <a:rPr lang="en-US" altLang="zh-CN" dirty="0"/>
              <a:t> = Move from Low.</a:t>
            </a:r>
            <a:r>
              <a:rPr lang="zh-CN" altLang="en-US" dirty="0"/>
              <a:t>） </a:t>
            </a:r>
            <a:r>
              <a:rPr lang="zh-CN" altLang="en-US" dirty="0" smtClean="0"/>
              <a:t></a:t>
            </a:r>
            <a:endParaRPr lang="en-US" altLang="zh-CN" dirty="0" smtClean="0"/>
          </a:p>
          <a:p>
            <a:r>
              <a:rPr lang="zh-CN" altLang="en-US" dirty="0"/>
              <a:t> 堆栈（</a:t>
            </a:r>
            <a:r>
              <a:rPr lang="en-US" altLang="zh-CN" dirty="0"/>
              <a:t>Stack</a:t>
            </a:r>
            <a:r>
              <a:rPr lang="zh-CN" altLang="en-US" dirty="0"/>
              <a:t>）的增长方向是</a:t>
            </a:r>
            <a:r>
              <a:rPr lang="en-US" altLang="zh-CN" dirty="0"/>
              <a:t>: </a:t>
            </a:r>
            <a:r>
              <a:rPr lang="zh-CN" altLang="en-US" dirty="0"/>
              <a:t>从内存的高地址方向</a:t>
            </a:r>
            <a:r>
              <a:rPr lang="en-US" altLang="zh-CN" dirty="0"/>
              <a:t>, </a:t>
            </a:r>
            <a:r>
              <a:rPr lang="zh-CN" altLang="en-US" dirty="0"/>
              <a:t>向低地址方向； </a:t>
            </a:r>
          </a:p>
        </p:txBody>
      </p:sp>
    </p:spTree>
    <p:extLst>
      <p:ext uri="{BB962C8B-B14F-4D97-AF65-F5344CB8AC3E}">
        <p14:creationId xmlns:p14="http://schemas.microsoft.com/office/powerpoint/2010/main" val="2989978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506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Mips</a:t>
            </a:r>
            <a:r>
              <a:rPr lang="zh-CN" altLang="en-US" dirty="0" smtClean="0"/>
              <a:t>规定：</a:t>
            </a:r>
            <a:endParaRPr lang="en-US" altLang="zh-CN" dirty="0" smtClean="0"/>
          </a:p>
          <a:p>
            <a:r>
              <a:rPr lang="zh-CN" altLang="en-US" dirty="0" smtClean="0"/>
              <a:t>用一个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符号后面跟两个字符表示一个寄存器，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$s0</a:t>
            </a:r>
            <a:r>
              <a:rPr lang="zh-CN" altLang="en-US" dirty="0" smtClean="0"/>
              <a:t>，</a:t>
            </a:r>
            <a:r>
              <a:rPr lang="en-US" altLang="zh-CN" dirty="0"/>
              <a:t> $</a:t>
            </a:r>
            <a:r>
              <a:rPr lang="en-US" altLang="zh-CN" dirty="0" smtClean="0"/>
              <a:t>s1… </a:t>
            </a:r>
            <a:r>
              <a:rPr lang="zh-CN" altLang="en-US" dirty="0" smtClean="0"/>
              <a:t>来表示寄存器，以对应于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程序中的变量，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$t0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$t1</a:t>
            </a:r>
            <a:r>
              <a:rPr lang="en-US" altLang="zh-CN" dirty="0"/>
              <a:t>… </a:t>
            </a:r>
            <a:r>
              <a:rPr lang="zh-CN" altLang="en-US" dirty="0" smtClean="0"/>
              <a:t>来表示将程序编译为</a:t>
            </a:r>
            <a:r>
              <a:rPr lang="en-US" altLang="zh-CN" dirty="0" err="1" smtClean="0"/>
              <a:t>mips</a:t>
            </a:r>
            <a:r>
              <a:rPr lang="zh-CN" altLang="en-US" dirty="0" smtClean="0"/>
              <a:t>指令时所用到的临时变量。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1121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partI</a:t>
            </a:r>
            <a:r>
              <a:rPr lang="zh-CN" altLang="en-US" dirty="0" smtClean="0"/>
              <a:t>：数据说明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Part II</a:t>
            </a:r>
            <a:r>
              <a:rPr lang="zh-CN" altLang="en-US" dirty="0" smtClean="0"/>
              <a:t>： 数据的装载和保存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Part III</a:t>
            </a:r>
            <a:r>
              <a:rPr lang="zh-CN" altLang="en-US" dirty="0" smtClean="0"/>
              <a:t>：寻址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Part IV</a:t>
            </a:r>
            <a:r>
              <a:rPr lang="zh-CN" altLang="en-US" dirty="0" smtClean="0"/>
              <a:t>：算数运算指令：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Part V</a:t>
            </a:r>
            <a:r>
              <a:rPr lang="zh-CN" altLang="en-US" dirty="0" smtClean="0"/>
              <a:t>：程序控制指令：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Part VI</a:t>
            </a:r>
            <a:r>
              <a:rPr lang="zh-CN" altLang="en-US" dirty="0" smtClean="0"/>
              <a:t>：系统调用和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操作（</a:t>
            </a:r>
            <a:r>
              <a:rPr lang="en-US" altLang="zh-CN" dirty="0" err="1" smtClean="0"/>
              <a:t>spim</a:t>
            </a:r>
            <a:r>
              <a:rPr lang="zh-CN" altLang="en-US" dirty="0" smtClean="0"/>
              <a:t>仿真）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096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partI</a:t>
            </a:r>
            <a:r>
              <a:rPr lang="zh-CN" altLang="en-US" dirty="0"/>
              <a:t>：数据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7030A0"/>
                </a:solidFill>
              </a:rPr>
              <a:t>Name</a:t>
            </a:r>
            <a:r>
              <a:rPr lang="zh-CN" altLang="en-US" b="1" dirty="0" smtClean="0">
                <a:solidFill>
                  <a:srgbClr val="7030A0"/>
                </a:solidFill>
              </a:rPr>
              <a:t>：  </a:t>
            </a:r>
            <a:r>
              <a:rPr lang="en-US" altLang="zh-CN" b="1" dirty="0" err="1" smtClean="0">
                <a:solidFill>
                  <a:srgbClr val="7030A0"/>
                </a:solidFill>
              </a:rPr>
              <a:t>storage_type</a:t>
            </a:r>
            <a:r>
              <a:rPr lang="en-US" altLang="zh-CN" b="1" dirty="0" smtClean="0">
                <a:solidFill>
                  <a:srgbClr val="7030A0"/>
                </a:solidFill>
              </a:rPr>
              <a:t>   value (s)</a:t>
            </a:r>
          </a:p>
          <a:p>
            <a:r>
              <a:rPr lang="en-US" altLang="zh-CN" dirty="0" smtClean="0"/>
              <a:t>Example</a:t>
            </a:r>
          </a:p>
          <a:p>
            <a:pPr marL="457200" lvl="1" indent="0">
              <a:buNone/>
            </a:pPr>
            <a:r>
              <a:rPr lang="en-US" altLang="zh-CN" dirty="0" smtClean="0"/>
              <a:t>Var1:     .word      3  # create a single integer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                                # variable with initial value</a:t>
            </a:r>
          </a:p>
          <a:p>
            <a:pPr marL="457200" lvl="1" indent="0">
              <a:buNone/>
            </a:pPr>
            <a:r>
              <a:rPr lang="en-US" altLang="zh-CN" dirty="0" smtClean="0"/>
              <a:t>array1</a:t>
            </a:r>
            <a:r>
              <a:rPr lang="en-US" altLang="zh-CN" dirty="0"/>
              <a:t>:     </a:t>
            </a:r>
            <a:r>
              <a:rPr lang="en-US" altLang="zh-CN" dirty="0" smtClean="0"/>
              <a:t>.byte      ‘a’, ‘b’  </a:t>
            </a:r>
          </a:p>
          <a:p>
            <a:pPr marL="457200" lvl="1" indent="0">
              <a:buNone/>
            </a:pPr>
            <a:r>
              <a:rPr lang="en-US" altLang="zh-CN" dirty="0" smtClean="0"/>
              <a:t>String1:      .</a:t>
            </a:r>
            <a:r>
              <a:rPr lang="en-US" altLang="zh-CN" dirty="0" err="1" smtClean="0"/>
              <a:t>asciiz</a:t>
            </a:r>
            <a:r>
              <a:rPr lang="en-US" altLang="zh-CN" dirty="0" smtClean="0"/>
              <a:t>     “print this. \n”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# declare a string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256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6632"/>
            <a:ext cx="8229600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##</a:t>
            </a:r>
            <a:r>
              <a:rPr lang="en-US" altLang="zh-CN" sz="2400" dirty="0"/>
              <a:t> print “hello world” 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 </a:t>
            </a:r>
            <a:r>
              <a:rPr lang="en-US" altLang="zh-CN" sz="2800" dirty="0" smtClean="0">
                <a:solidFill>
                  <a:srgbClr val="0070C0"/>
                </a:solidFill>
              </a:rPr>
              <a:t>.</a:t>
            </a:r>
            <a:r>
              <a:rPr lang="en-US" altLang="zh-CN" sz="2800" dirty="0">
                <a:solidFill>
                  <a:srgbClr val="0070C0"/>
                </a:solidFill>
              </a:rPr>
              <a:t>text   </a:t>
            </a:r>
            <a:r>
              <a:rPr lang="en-US" altLang="zh-CN" sz="2800" dirty="0"/>
              <a:t>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     .</a:t>
            </a:r>
            <a:r>
              <a:rPr lang="en-US" altLang="zh-CN" sz="2800" dirty="0" err="1">
                <a:solidFill>
                  <a:srgbClr val="0070C0"/>
                </a:solidFill>
              </a:rPr>
              <a:t>globl</a:t>
            </a:r>
            <a:r>
              <a:rPr lang="en-US" altLang="zh-CN" sz="2800" dirty="0">
                <a:solidFill>
                  <a:srgbClr val="0070C0"/>
                </a:solidFill>
              </a:rPr>
              <a:t> main 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main</a:t>
            </a:r>
            <a:r>
              <a:rPr lang="en-US" altLang="zh-CN" sz="2800" dirty="0">
                <a:solidFill>
                  <a:srgbClr val="0070C0"/>
                </a:solidFill>
              </a:rPr>
              <a:t>:      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la</a:t>
            </a:r>
            <a:r>
              <a:rPr lang="en-US" altLang="zh-CN" sz="2800" dirty="0">
                <a:solidFill>
                  <a:srgbClr val="0070C0"/>
                </a:solidFill>
              </a:rPr>
              <a:t> $a0,str   </a:t>
            </a:r>
            <a:r>
              <a:rPr lang="en-US" altLang="zh-CN" sz="2800" dirty="0"/>
              <a:t> </a:t>
            </a:r>
            <a:r>
              <a:rPr lang="en-US" altLang="zh-CN" sz="2400" dirty="0"/>
              <a:t>#$a0</a:t>
            </a:r>
            <a:r>
              <a:rPr lang="zh-CN" altLang="en-US" sz="2400" dirty="0"/>
              <a:t>储存要打印字符的地址  </a:t>
            </a:r>
            <a:r>
              <a:rPr lang="zh-CN" altLang="en-US" sz="2800" dirty="0"/>
              <a:t>   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  li</a:t>
            </a:r>
            <a:r>
              <a:rPr lang="en-US" altLang="zh-CN" sz="2800" dirty="0">
                <a:solidFill>
                  <a:srgbClr val="0070C0"/>
                </a:solidFill>
              </a:rPr>
              <a:t> $v0, 4 </a:t>
            </a:r>
            <a:r>
              <a:rPr lang="en-US" altLang="zh-CN" sz="2800" dirty="0"/>
              <a:t>    </a:t>
            </a:r>
            <a:r>
              <a:rPr lang="en-US" altLang="zh-CN" sz="2400" dirty="0"/>
              <a:t>#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syscall</a:t>
            </a:r>
            <a:r>
              <a:rPr lang="zh-CN" altLang="en-US" sz="2400" dirty="0"/>
              <a:t>读取整数值      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syscall</a:t>
            </a:r>
            <a:r>
              <a:rPr lang="en-US" altLang="zh-CN" sz="2800" dirty="0">
                <a:solidFill>
                  <a:srgbClr val="0070C0"/>
                </a:solidFill>
              </a:rPr>
              <a:t>    </a:t>
            </a:r>
            <a:r>
              <a:rPr lang="en-US" altLang="zh-CN" sz="2800" dirty="0"/>
              <a:t>   </a:t>
            </a:r>
            <a:r>
              <a:rPr lang="en-US" altLang="zh-CN" sz="2400" dirty="0"/>
              <a:t>#system call service 4  </a:t>
            </a:r>
            <a:r>
              <a:rPr lang="zh-CN" altLang="en-US" sz="2400" dirty="0"/>
              <a:t>打印字符串  </a:t>
            </a:r>
            <a:r>
              <a:rPr lang="zh-CN" altLang="en-US" sz="2800" dirty="0"/>
              <a:t>  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  li</a:t>
            </a:r>
            <a:r>
              <a:rPr lang="en-US" altLang="zh-CN" sz="2800" dirty="0">
                <a:solidFill>
                  <a:srgbClr val="0070C0"/>
                </a:solidFill>
              </a:rPr>
              <a:t> $v0,10     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dirty="0">
                <a:solidFill>
                  <a:srgbClr val="0070C0"/>
                </a:solidFill>
              </a:rPr>
              <a:t> </a:t>
            </a:r>
            <a:r>
              <a:rPr lang="en-US" altLang="zh-CN" sz="2800" dirty="0" err="1">
                <a:solidFill>
                  <a:srgbClr val="0070C0"/>
                </a:solidFill>
              </a:rPr>
              <a:t>syscall</a:t>
            </a:r>
            <a:r>
              <a:rPr lang="en-US" altLang="zh-CN" sz="2800" dirty="0">
                <a:solidFill>
                  <a:srgbClr val="0070C0"/>
                </a:solidFill>
              </a:rPr>
              <a:t>   </a:t>
            </a:r>
            <a:r>
              <a:rPr lang="en-US" altLang="zh-CN" sz="2800" dirty="0"/>
              <a:t>    </a:t>
            </a:r>
            <a:r>
              <a:rPr lang="en-US" altLang="zh-CN" sz="2400" dirty="0"/>
              <a:t>#system call service 10 </a:t>
            </a:r>
            <a:r>
              <a:rPr lang="zh-CN" altLang="en-US" sz="2400" dirty="0"/>
              <a:t>退出 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##</a:t>
            </a:r>
            <a:r>
              <a:rPr lang="en-US" altLang="zh-CN" sz="2400" dirty="0"/>
              <a:t>  data segment   </a:t>
            </a:r>
            <a:r>
              <a:rPr lang="en-US" altLang="zh-CN" sz="2800" dirty="0"/>
              <a:t>  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  .data 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0070C0"/>
                </a:solidFill>
              </a:rPr>
              <a:t>str</a:t>
            </a:r>
            <a:r>
              <a:rPr lang="en-US" altLang="zh-CN" sz="2800" dirty="0">
                <a:solidFill>
                  <a:srgbClr val="0070C0"/>
                </a:solidFill>
              </a:rPr>
              <a:t>: .</a:t>
            </a:r>
            <a:r>
              <a:rPr lang="en-US" altLang="zh-CN" sz="2800" dirty="0" err="1">
                <a:solidFill>
                  <a:srgbClr val="0070C0"/>
                </a:solidFill>
              </a:rPr>
              <a:t>asciiz</a:t>
            </a:r>
            <a:r>
              <a:rPr lang="en-US" altLang="zh-CN" sz="2800" dirty="0">
                <a:solidFill>
                  <a:srgbClr val="0070C0"/>
                </a:solidFill>
              </a:rPr>
              <a:t> "hello world\n" 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##end</a:t>
            </a:r>
            <a:r>
              <a:rPr lang="en-US" altLang="zh-CN" sz="2400" dirty="0"/>
              <a:t> of file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176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Data Declarations</a:t>
            </a:r>
          </a:p>
          <a:p>
            <a:pPr lvl="1"/>
            <a:r>
              <a:rPr lang="en-US" altLang="zh-CN" dirty="0"/>
              <a:t>placed in section of program identified with assembler directive </a:t>
            </a:r>
            <a:r>
              <a:rPr lang="en-US" altLang="zh-CN" b="1" dirty="0">
                <a:solidFill>
                  <a:srgbClr val="FF0000"/>
                </a:solidFill>
              </a:rPr>
              <a:t>.data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dirty="0"/>
              <a:t>declares variable names used in program; storage allocated in main memory (RAM)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31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Code</a:t>
            </a:r>
          </a:p>
          <a:p>
            <a:pPr lvl="1"/>
            <a:r>
              <a:rPr lang="en-US" altLang="zh-CN" dirty="0"/>
              <a:t>placed in section of text identified with assembler directive </a:t>
            </a:r>
            <a:r>
              <a:rPr lang="en-US" altLang="zh-CN" b="1" dirty="0">
                <a:solidFill>
                  <a:srgbClr val="FF0000"/>
                </a:solidFill>
              </a:rPr>
              <a:t>.text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dirty="0"/>
              <a:t>contains </a:t>
            </a:r>
            <a:r>
              <a:rPr lang="en-US" altLang="zh-CN" dirty="0">
                <a:solidFill>
                  <a:srgbClr val="FF0000"/>
                </a:solidFill>
              </a:rPr>
              <a:t>program code </a:t>
            </a:r>
            <a:r>
              <a:rPr lang="en-US" altLang="zh-CN" dirty="0"/>
              <a:t>(instructions) </a:t>
            </a:r>
          </a:p>
          <a:p>
            <a:pPr lvl="1"/>
            <a:r>
              <a:rPr lang="en-US" altLang="zh-CN" dirty="0"/>
              <a:t>starting point for code </a:t>
            </a:r>
            <a:r>
              <a:rPr lang="en-US" altLang="zh-CN" dirty="0" err="1"/>
              <a:t>e.g.ecution</a:t>
            </a:r>
            <a:r>
              <a:rPr lang="en-US" altLang="zh-CN" dirty="0"/>
              <a:t> given label </a:t>
            </a:r>
            <a:r>
              <a:rPr lang="en-US" altLang="zh-CN" b="1" dirty="0">
                <a:solidFill>
                  <a:srgbClr val="FF0000"/>
                </a:solidFill>
              </a:rPr>
              <a:t>main: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dirty="0"/>
              <a:t>ending point of main code should use </a:t>
            </a:r>
            <a:r>
              <a:rPr lang="en-US" altLang="zh-CN" dirty="0">
                <a:solidFill>
                  <a:srgbClr val="FF0000"/>
                </a:solidFill>
              </a:rPr>
              <a:t>exit system call</a:t>
            </a:r>
            <a:r>
              <a:rPr lang="en-US" altLang="zh-CN" dirty="0"/>
              <a:t> (see below under System Calls)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06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Comments</a:t>
            </a:r>
          </a:p>
          <a:p>
            <a:pPr lvl="1"/>
            <a:r>
              <a:rPr lang="en-US" altLang="zh-CN" dirty="0"/>
              <a:t>anything following </a:t>
            </a:r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en-US" altLang="zh-CN" dirty="0"/>
              <a:t>on a line </a:t>
            </a:r>
            <a:br>
              <a:rPr lang="en-US" altLang="zh-CN" dirty="0"/>
            </a:br>
            <a:r>
              <a:rPr lang="en-US" altLang="zh-CN" dirty="0"/>
              <a:t># This stuff would be considered a comment </a:t>
            </a:r>
          </a:p>
          <a:p>
            <a:pPr lvl="1"/>
            <a:r>
              <a:rPr lang="en-US" altLang="zh-CN" dirty="0"/>
              <a:t>Template for a MIPS assembly language program: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# </a:t>
            </a:r>
            <a:r>
              <a:rPr lang="en-US" altLang="zh-CN" sz="2200" dirty="0"/>
              <a:t>Comment giving name of program and description of function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# </a:t>
            </a:r>
            <a:r>
              <a:rPr lang="en-US" altLang="zh-CN" sz="2200" dirty="0" err="1"/>
              <a:t>Template.s</a:t>
            </a:r>
            <a:r>
              <a:rPr lang="en-US" altLang="zh-CN" sz="2200" dirty="0"/>
              <a:t>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# </a:t>
            </a:r>
            <a:r>
              <a:rPr lang="en-US" altLang="zh-CN" sz="2200" dirty="0"/>
              <a:t>Bare-bones outline of MIPS assembly language </a:t>
            </a:r>
            <a:r>
              <a:rPr lang="en-US" altLang="zh-CN" sz="2200" dirty="0" smtClean="0"/>
              <a:t>program</a:t>
            </a:r>
          </a:p>
          <a:p>
            <a:pPr marL="457200" lvl="1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</a:t>
            </a:r>
            <a:r>
              <a:rPr lang="en-US" altLang="zh-CN" sz="2200" dirty="0"/>
              <a:t>.data </a:t>
            </a:r>
            <a:r>
              <a:rPr lang="en-US" altLang="zh-CN" sz="2200" dirty="0" smtClean="0"/>
              <a:t>           # </a:t>
            </a:r>
            <a:r>
              <a:rPr lang="en-US" altLang="zh-CN" sz="2200" dirty="0"/>
              <a:t>variable declarations follow this </a:t>
            </a:r>
            <a:r>
              <a:rPr lang="en-US" altLang="zh-CN" sz="2200" dirty="0" smtClean="0"/>
              <a:t>line</a:t>
            </a:r>
          </a:p>
          <a:p>
            <a:pPr marL="457200" lvl="1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                  </a:t>
            </a:r>
            <a:r>
              <a:rPr lang="en-US" altLang="zh-CN" sz="2200" dirty="0"/>
              <a:t># ...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.text             </a:t>
            </a:r>
            <a:r>
              <a:rPr lang="en-US" altLang="zh-CN" sz="2200" dirty="0"/>
              <a:t># instructions follow this line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main</a:t>
            </a:r>
            <a:r>
              <a:rPr lang="en-US" altLang="zh-CN" sz="2200" dirty="0"/>
              <a:t>: </a:t>
            </a:r>
            <a:r>
              <a:rPr lang="en-US" altLang="zh-CN" sz="2200" dirty="0" smtClean="0"/>
              <a:t>                      # </a:t>
            </a:r>
            <a:r>
              <a:rPr lang="en-US" altLang="zh-CN" sz="2200" dirty="0"/>
              <a:t>indicates start of code (first instruction to execute) </a:t>
            </a:r>
            <a:r>
              <a:rPr lang="en-US" altLang="zh-CN" sz="2200" dirty="0" smtClean="0"/>
              <a:t> </a:t>
            </a:r>
          </a:p>
          <a:p>
            <a:pPr marL="457200" lvl="1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                   # </a:t>
            </a:r>
            <a:r>
              <a:rPr lang="en-US" altLang="zh-CN" sz="2200" dirty="0"/>
              <a:t>...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# </a:t>
            </a:r>
            <a:r>
              <a:rPr lang="en-US" altLang="zh-CN" sz="2200" dirty="0"/>
              <a:t>End of program, leave a blank line afterwards to make SPIM happy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</a:t>
            </a:r>
            <a:r>
              <a:rPr lang="en-US" altLang="zh-CN" b="1" dirty="0" smtClean="0"/>
              <a:t>Declarations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format </a:t>
            </a:r>
            <a:r>
              <a:rPr lang="en-US" altLang="zh-CN" b="1" dirty="0"/>
              <a:t>for declarations: </a:t>
            </a:r>
          </a:p>
          <a:p>
            <a:pPr marL="0" indent="0" algn="ctr">
              <a:buNone/>
            </a:pPr>
            <a:r>
              <a:rPr lang="en-US" altLang="zh-CN" sz="3400" b="1" dirty="0">
                <a:solidFill>
                  <a:srgbClr val="0070C0"/>
                </a:solidFill>
              </a:rPr>
              <a:t>name: </a:t>
            </a:r>
            <a:r>
              <a:rPr lang="en-US" altLang="zh-CN" sz="3400" b="1" dirty="0" smtClean="0">
                <a:solidFill>
                  <a:srgbClr val="0070C0"/>
                </a:solidFill>
              </a:rPr>
              <a:t>  </a:t>
            </a:r>
            <a:r>
              <a:rPr lang="en-US" altLang="zh-CN" sz="3400" b="1" dirty="0" err="1" smtClean="0">
                <a:solidFill>
                  <a:srgbClr val="0070C0"/>
                </a:solidFill>
              </a:rPr>
              <a:t>storage_type</a:t>
            </a:r>
            <a:r>
              <a:rPr lang="en-US" altLang="zh-CN" sz="3400" b="1" dirty="0" smtClean="0">
                <a:solidFill>
                  <a:srgbClr val="0070C0"/>
                </a:solidFill>
              </a:rPr>
              <a:t>   </a:t>
            </a:r>
            <a:r>
              <a:rPr lang="en-US" altLang="zh-CN" sz="3400" b="1" dirty="0">
                <a:solidFill>
                  <a:srgbClr val="0070C0"/>
                </a:solidFill>
              </a:rPr>
              <a:t>value(s) </a:t>
            </a:r>
          </a:p>
          <a:p>
            <a:pPr lvl="1"/>
            <a:r>
              <a:rPr lang="en-US" altLang="zh-CN" dirty="0"/>
              <a:t>create storage for variable of specified type with given name and specified value </a:t>
            </a:r>
          </a:p>
          <a:p>
            <a:pPr lvl="1"/>
            <a:r>
              <a:rPr lang="en-US" altLang="zh-CN" dirty="0"/>
              <a:t>value(s) usually gives initial value(s); for storage type .space, gives number of spaces to be allocated </a:t>
            </a:r>
          </a:p>
          <a:p>
            <a:r>
              <a:rPr lang="en-US" altLang="zh-CN" dirty="0"/>
              <a:t>Note: labels always followed by colon ( : ) </a:t>
            </a:r>
          </a:p>
        </p:txBody>
      </p:sp>
    </p:spTree>
    <p:extLst>
      <p:ext uri="{BB962C8B-B14F-4D97-AF65-F5344CB8AC3E}">
        <p14:creationId xmlns:p14="http://schemas.microsoft.com/office/powerpoint/2010/main" val="233821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example 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66FF"/>
                </a:solidFill>
              </a:rPr>
              <a:t>var1: </a:t>
            </a:r>
            <a:r>
              <a:rPr lang="en-US" altLang="zh-CN" b="1" dirty="0" smtClean="0">
                <a:solidFill>
                  <a:srgbClr val="0066FF"/>
                </a:solidFill>
              </a:rPr>
              <a:t>     .</a:t>
            </a:r>
            <a:r>
              <a:rPr lang="en-US" altLang="zh-CN" b="1" dirty="0">
                <a:solidFill>
                  <a:srgbClr val="0066FF"/>
                </a:solidFill>
              </a:rPr>
              <a:t>word </a:t>
            </a:r>
            <a:r>
              <a:rPr lang="en-US" altLang="zh-CN" b="1" dirty="0" smtClean="0">
                <a:solidFill>
                  <a:srgbClr val="0066FF"/>
                </a:solidFill>
              </a:rPr>
              <a:t>      3     </a:t>
            </a:r>
          </a:p>
          <a:p>
            <a:pPr marL="457200" lvl="1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# </a:t>
            </a:r>
            <a:r>
              <a:rPr lang="en-US" altLang="zh-CN" sz="2600" dirty="0"/>
              <a:t>create a single integer variable with initial value 3 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66FF"/>
                </a:solidFill>
              </a:rPr>
              <a:t>array1</a:t>
            </a:r>
            <a:r>
              <a:rPr lang="en-US" altLang="zh-CN" b="1" dirty="0">
                <a:solidFill>
                  <a:srgbClr val="0066FF"/>
                </a:solidFill>
              </a:rPr>
              <a:t>:   .</a:t>
            </a:r>
            <a:r>
              <a:rPr lang="en-US" altLang="zh-CN" b="1" dirty="0">
                <a:solidFill>
                  <a:srgbClr val="0066FF"/>
                </a:solidFill>
              </a:rPr>
              <a:t>byte </a:t>
            </a:r>
            <a:r>
              <a:rPr lang="en-US" altLang="zh-CN" b="1" dirty="0">
                <a:solidFill>
                  <a:srgbClr val="0066FF"/>
                </a:solidFill>
              </a:rPr>
              <a:t>       '</a:t>
            </a:r>
            <a:r>
              <a:rPr lang="en-US" altLang="zh-CN" b="1" dirty="0" err="1">
                <a:solidFill>
                  <a:srgbClr val="0066FF"/>
                </a:solidFill>
              </a:rPr>
              <a:t>a</a:t>
            </a:r>
            <a:r>
              <a:rPr lang="en-US" altLang="zh-CN" b="1" dirty="0" err="1">
                <a:solidFill>
                  <a:srgbClr val="0066FF"/>
                </a:solidFill>
              </a:rPr>
              <a:t>','b</a:t>
            </a:r>
            <a:r>
              <a:rPr lang="en-US" altLang="zh-CN" b="1" dirty="0">
                <a:solidFill>
                  <a:srgbClr val="0066FF"/>
                </a:solidFill>
              </a:rPr>
              <a:t>' </a:t>
            </a:r>
            <a:endParaRPr lang="en-US" altLang="zh-CN" b="1" dirty="0">
              <a:solidFill>
                <a:srgbClr val="0066FF"/>
              </a:solidFill>
            </a:endParaRPr>
          </a:p>
          <a:p>
            <a:pPr marL="457200" lvl="1" indent="0">
              <a:buNone/>
            </a:pPr>
            <a:r>
              <a:rPr lang="en-US" altLang="zh-CN" sz="2600" dirty="0" smtClean="0"/>
              <a:t># </a:t>
            </a:r>
            <a:r>
              <a:rPr lang="en-US" altLang="zh-CN" sz="2600" dirty="0"/>
              <a:t>create a 2-element character array with elements </a:t>
            </a:r>
            <a:endParaRPr lang="en-US" altLang="zh-CN" sz="2600" dirty="0" smtClean="0"/>
          </a:p>
          <a:p>
            <a:pPr marL="457200" lvl="1" indent="0">
              <a:buNone/>
            </a:pPr>
            <a:r>
              <a:rPr lang="en-US" altLang="zh-CN" sz="2600" dirty="0" smtClean="0"/>
              <a:t># initialized  </a:t>
            </a:r>
            <a:r>
              <a:rPr lang="en-US" altLang="zh-CN" sz="2600" dirty="0"/>
              <a:t>to a and b 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66FF"/>
                </a:solidFill>
              </a:rPr>
              <a:t>array2: </a:t>
            </a:r>
            <a:r>
              <a:rPr lang="en-US" altLang="zh-CN" b="1" dirty="0">
                <a:solidFill>
                  <a:srgbClr val="0066FF"/>
                </a:solidFill>
              </a:rPr>
              <a:t>  .</a:t>
            </a:r>
            <a:r>
              <a:rPr lang="en-US" altLang="zh-CN" b="1" dirty="0">
                <a:solidFill>
                  <a:srgbClr val="0066FF"/>
                </a:solidFill>
              </a:rPr>
              <a:t>space </a:t>
            </a:r>
            <a:r>
              <a:rPr lang="en-US" altLang="zh-CN" b="1" dirty="0">
                <a:solidFill>
                  <a:srgbClr val="0066FF"/>
                </a:solidFill>
              </a:rPr>
              <a:t>    40 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# </a:t>
            </a:r>
            <a:r>
              <a:rPr lang="en-US" altLang="zh-CN" sz="2400" dirty="0"/>
              <a:t>allocate 40 consecutive bytes, with storage uninitialized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# </a:t>
            </a:r>
            <a:r>
              <a:rPr lang="en-US" altLang="zh-CN" sz="2400" dirty="0"/>
              <a:t>could be used as a 40-element character array, or a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# </a:t>
            </a:r>
            <a:r>
              <a:rPr lang="en-US" altLang="zh-CN" sz="2400" dirty="0"/>
              <a:t>10-element integer array; a comment should indicate which!</a:t>
            </a:r>
            <a:endParaRPr lang="zh-CN" altLang="en-US" sz="24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64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Load / Store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RAM access only allowed with load and store instructions </a:t>
            </a:r>
          </a:p>
          <a:p>
            <a:r>
              <a:rPr lang="en-US" altLang="zh-CN" dirty="0"/>
              <a:t>all other instructions use register operands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6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u="sng" dirty="0" smtClean="0"/>
              <a:t>load</a:t>
            </a:r>
            <a:r>
              <a:rPr lang="en-US" altLang="zh-CN" u="sng" dirty="0"/>
              <a:t>:</a:t>
            </a:r>
            <a:r>
              <a:rPr lang="en-US" altLang="zh-CN" dirty="0"/>
              <a:t> </a:t>
            </a:r>
          </a:p>
          <a:p>
            <a:pPr marL="0" indent="0" algn="ctr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lw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</a:t>
            </a:r>
            <a:r>
              <a:rPr lang="en-US" altLang="zh-CN" dirty="0" err="1" smtClean="0">
                <a:solidFill>
                  <a:srgbClr val="0070C0"/>
                </a:solidFill>
              </a:rPr>
              <a:t>register_destination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  </a:t>
            </a:r>
            <a:r>
              <a:rPr lang="en-US" altLang="zh-CN" dirty="0" err="1" smtClean="0">
                <a:solidFill>
                  <a:srgbClr val="0070C0"/>
                </a:solidFill>
              </a:rPr>
              <a:t>RAM_source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sz="2400" dirty="0"/>
              <a:t>#copy word (4 bytes) at source RAM location to destination register. </a:t>
            </a:r>
            <a:endParaRPr lang="en-US" altLang="zh-CN" sz="2400" dirty="0" smtClean="0"/>
          </a:p>
          <a:p>
            <a:pPr marL="0" indent="0" algn="ctr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Lb</a:t>
            </a:r>
            <a:r>
              <a:rPr lang="en-US" altLang="zh-CN" dirty="0" smtClean="0">
                <a:solidFill>
                  <a:srgbClr val="0070C0"/>
                </a:solidFill>
              </a:rPr>
              <a:t>   </a:t>
            </a:r>
            <a:r>
              <a:rPr lang="en-US" altLang="zh-CN" dirty="0" err="1">
                <a:solidFill>
                  <a:srgbClr val="0070C0"/>
                </a:solidFill>
              </a:rPr>
              <a:t>register_destination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  </a:t>
            </a:r>
            <a:r>
              <a:rPr lang="en-US" altLang="zh-CN" dirty="0" err="1" smtClean="0">
                <a:solidFill>
                  <a:srgbClr val="0070C0"/>
                </a:solidFill>
              </a:rPr>
              <a:t>RAM_source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sz="2400" dirty="0"/>
              <a:t>#copy byte at source RAM location to low-order byte of destination register,</a:t>
            </a:r>
            <a:br>
              <a:rPr lang="en-US" altLang="zh-CN" sz="2400" dirty="0"/>
            </a:br>
            <a:r>
              <a:rPr lang="en-US" altLang="zh-CN" sz="2400" dirty="0"/>
              <a:t># and sign-</a:t>
            </a:r>
            <a:r>
              <a:rPr lang="en-US" altLang="zh-CN" sz="2400" dirty="0" err="1"/>
              <a:t>e.g.tend</a:t>
            </a:r>
            <a:r>
              <a:rPr lang="en-US" altLang="zh-CN" sz="2400" dirty="0"/>
              <a:t> to higher-order bytes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1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1640</Words>
  <Application>Microsoft Office PowerPoint</Application>
  <PresentationFormat>全屏显示(4:3)</PresentationFormat>
  <Paragraphs>191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Mips快速入门</vt:lpstr>
      <vt:lpstr>PowerPoint 演示文稿</vt:lpstr>
      <vt:lpstr>PowerPoint 演示文稿</vt:lpstr>
      <vt:lpstr>PowerPoint 演示文稿</vt:lpstr>
      <vt:lpstr>PowerPoint 演示文稿</vt:lpstr>
      <vt:lpstr>Data Declarations</vt:lpstr>
      <vt:lpstr>PowerPoint 演示文稿</vt:lpstr>
      <vt:lpstr>Load / Store Instructions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 Calls and I/O (SPIM Simulator)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寄存器的使用</vt:lpstr>
      <vt:lpstr>PowerPoint 演示文稿</vt:lpstr>
      <vt:lpstr>partI：数据说明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Mips快速入门</dc:title>
  <dc:creator>Cailingru</dc:creator>
  <cp:lastModifiedBy>Cailingru</cp:lastModifiedBy>
  <cp:revision>12</cp:revision>
  <dcterms:created xsi:type="dcterms:W3CDTF">2014-03-25T03:14:24Z</dcterms:created>
  <dcterms:modified xsi:type="dcterms:W3CDTF">2014-03-25T08:22:03Z</dcterms:modified>
</cp:coreProperties>
</file>