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58" r:id="rId4"/>
    <p:sldId id="283" r:id="rId5"/>
    <p:sldId id="329" r:id="rId6"/>
    <p:sldId id="330" r:id="rId7"/>
    <p:sldId id="331" r:id="rId8"/>
    <p:sldId id="332" r:id="rId9"/>
    <p:sldId id="334" r:id="rId10"/>
    <p:sldId id="333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6" r:id="rId22"/>
    <p:sldId id="345" r:id="rId23"/>
    <p:sldId id="347" r:id="rId24"/>
    <p:sldId id="348" r:id="rId25"/>
    <p:sldId id="349" r:id="rId26"/>
    <p:sldId id="350" r:id="rId27"/>
    <p:sldId id="351" r:id="rId28"/>
    <p:sldId id="352" r:id="rId29"/>
    <p:sldId id="284" r:id="rId30"/>
    <p:sldId id="264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286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E7F8"/>
    <a:srgbClr val="8EB9D8"/>
    <a:srgbClr val="A0B0C7"/>
    <a:srgbClr val="A0D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644" y="114"/>
      </p:cViewPr>
      <p:guideLst>
        <p:guide pos="2880"/>
        <p:guide orient="horz" pos="286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8EB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0AD921-33BA-4FD8-8ECF-DC2AB3AC8A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22705" y="557932"/>
            <a:ext cx="3498590" cy="4374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587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A0D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 dirty="0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5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4050" b="1" kern="10" cap="none" spc="0" baseline="0" dirty="0">
                <a:ln w="18415" cmpd="sng">
                  <a:noFill/>
                  <a:prstDash val="solid"/>
                </a:ln>
                <a:solidFill>
                  <a:srgbClr val="0070C0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4050" b="1" kern="10" cap="none" spc="0" baseline="0" dirty="0">
              <a:ln w="18415" cmpd="sng">
                <a:noFill/>
                <a:prstDash val="solid"/>
              </a:ln>
              <a:solidFill>
                <a:srgbClr val="0070C0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415165" y="6309326"/>
            <a:ext cx="217239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825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2022 Hanbit Academy, Inc.</a:t>
            </a:r>
          </a:p>
          <a:p>
            <a:pPr algn="ctr" eaLnBrk="1" hangingPunct="1">
              <a:defRPr/>
            </a:pPr>
            <a:r>
              <a:rPr lang="en-US" altLang="ko-KR" sz="825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825" b="1" dirty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493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9"/>
            <a:ext cx="799147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aseline="0" dirty="0" err="1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파이썬으로</a:t>
            </a:r>
            <a:r>
              <a:rPr kumimoji="0" lang="ko-KR" altLang="en-US" sz="1800" baseline="0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 시작하는 컴퓨터 프로그래밍</a:t>
            </a:r>
            <a:endParaRPr kumimoji="0" lang="de-DE" altLang="ko-KR" sz="135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5" y="1700216"/>
            <a:ext cx="7991475" cy="10666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75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05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750" dirty="0">
              <a:ea typeface="맑은 고딕" pitchFamily="50" charset="-127"/>
            </a:endParaRPr>
          </a:p>
          <a:p>
            <a:pPr marL="128585" indent="-12858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825" dirty="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825" dirty="0">
                <a:ea typeface="맑은 고딕" pitchFamily="50" charset="-127"/>
              </a:rPr>
              <a:t>.</a:t>
            </a:r>
            <a:r>
              <a:rPr kumimoji="0" lang="ko-KR" altLang="en-US" sz="825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825" dirty="0">
              <a:solidFill>
                <a:srgbClr val="222222"/>
              </a:solidFill>
              <a:ea typeface="맑은 고딕" pitchFamily="50" charset="-127"/>
            </a:endParaRPr>
          </a:p>
          <a:p>
            <a:pPr marL="128585" indent="-12858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825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825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825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825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825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825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825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825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825" u="sng" dirty="0">
                <a:solidFill>
                  <a:srgbClr val="222222"/>
                </a:solidFill>
                <a:ea typeface="맑은 고딕" pitchFamily="50" charset="-127"/>
              </a:rPr>
              <a:t>천만원 이하의 벌금에 처할 수 있고 이를 병과</a:t>
            </a:r>
            <a:r>
              <a:rPr kumimoji="0" lang="en-US" altLang="ko-KR" sz="825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825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825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825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825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75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6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A0D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70385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323057" y="404815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CEE7F8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755576" y="768925"/>
            <a:ext cx="4085697" cy="6001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300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342892" indent="-342892">
              <a:lnSpc>
                <a:spcPct val="200000"/>
              </a:lnSpc>
              <a:buFont typeface="+mj-lt"/>
              <a:buAutoNum type="arabicPeriod"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34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8">
            <a:extLst>
              <a:ext uri="{FF2B5EF4-FFF2-40B4-BE49-F238E27FC236}">
                <a16:creationId xmlns:a16="http://schemas.microsoft.com/office/drawing/2014/main" id="{7F9DF33F-F28B-4931-B59C-2AE465C66771}"/>
              </a:ext>
            </a:extLst>
          </p:cNvPr>
          <p:cNvSpPr/>
          <p:nvPr userDrawn="1"/>
        </p:nvSpPr>
        <p:spPr>
          <a:xfrm>
            <a:off x="323057" y="404815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CEE7F8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611561" y="762426"/>
            <a:ext cx="4085697" cy="6001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300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7" y="1844824"/>
            <a:ext cx="7704856" cy="4104456"/>
          </a:xfrm>
        </p:spPr>
        <p:txBody>
          <a:bodyPr/>
          <a:lstStyle>
            <a:lvl1pPr marL="342892" indent="-342892">
              <a:lnSpc>
                <a:spcPct val="200000"/>
              </a:lnSpc>
              <a:buFont typeface="Arial" pitchFamily="34" charset="0"/>
              <a:buChar char="•"/>
              <a:defRPr sz="135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377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3" y="184745"/>
            <a:ext cx="6840760" cy="548680"/>
          </a:xfrm>
        </p:spPr>
        <p:txBody>
          <a:bodyPr/>
          <a:lstStyle>
            <a:lvl1pPr marL="385754" indent="-385754" algn="l">
              <a:buClr>
                <a:srgbClr val="0070C0"/>
              </a:buClr>
              <a:buFont typeface="+mj-lt"/>
              <a:buAutoNum type="arabicPeriod"/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9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 hasCustomPrompt="1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257168" indent="-257168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SzPct val="100000"/>
              <a:buFont typeface="맑은 고딕" panose="020B0503020000020004" pitchFamily="50" charset="-127"/>
              <a:buChar char="■"/>
              <a:defRPr sz="1800" b="1">
                <a:latin typeface="+mn-ea"/>
                <a:ea typeface="+mn-ea"/>
              </a:defRPr>
            </a:lvl1pPr>
            <a:lvl2pPr marL="335747" indent="-135728">
              <a:spcAft>
                <a:spcPts val="300"/>
              </a:spcAft>
              <a:buClr>
                <a:srgbClr val="0070C0"/>
              </a:buClr>
              <a:buFont typeface="Arial" panose="020B0604020202020204" pitchFamily="34" charset="0"/>
              <a:buChar char="•"/>
              <a:defRPr sz="1350"/>
            </a:lvl2pPr>
            <a:lvl3pPr marL="471476" indent="-135728">
              <a:lnSpc>
                <a:spcPct val="150000"/>
              </a:lnSpc>
              <a:spcAft>
                <a:spcPts val="225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/>
            </a:lvl3pPr>
            <a:lvl4pPr marL="607204" indent="-135728">
              <a:lnSpc>
                <a:spcPct val="150000"/>
              </a:lnSpc>
              <a:spcAft>
                <a:spcPts val="225"/>
              </a:spcAft>
              <a:buClr>
                <a:schemeClr val="accent6">
                  <a:lumMod val="75000"/>
                </a:schemeClr>
              </a:buClr>
              <a:buSzPct val="96000"/>
              <a:buFont typeface="맑은 고딕" panose="020B0503020000020004" pitchFamily="50" charset="-127"/>
              <a:buChar char="→"/>
              <a:defRPr sz="1400"/>
            </a:lvl4pPr>
            <a:lvl5pPr marL="742931" indent="-135728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  <a:defRPr sz="1300"/>
            </a:lvl5pPr>
          </a:lstStyle>
          <a:p>
            <a:pPr lvl="0"/>
            <a:r>
              <a:rPr lang="ko-KR" altLang="en-US" dirty="0"/>
              <a:t> 마스터 텍스트 스타일을 편집합니다</a:t>
            </a:r>
          </a:p>
          <a:p>
            <a:pPr lvl="2"/>
            <a:r>
              <a:rPr lang="ko-KR" altLang="en-US" dirty="0"/>
              <a:t>둘째 수준</a:t>
            </a:r>
          </a:p>
          <a:p>
            <a:pPr lvl="3"/>
            <a:r>
              <a:rPr lang="ko-KR" altLang="en-US" dirty="0"/>
              <a:t> 셋째 수준</a:t>
            </a:r>
          </a:p>
          <a:p>
            <a:pPr lvl="4"/>
            <a:r>
              <a:rPr lang="ko-KR" altLang="en-US" dirty="0"/>
              <a:t>넷째 수준</a:t>
            </a:r>
          </a:p>
          <a:p>
            <a:pPr lvl="3"/>
            <a:r>
              <a:rPr lang="ko-KR" altLang="en-US" dirty="0"/>
              <a:t>다섯째 수준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/ 39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05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43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257168" indent="-257168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200" b="1">
                <a:latin typeface="+mn-ea"/>
                <a:ea typeface="+mn-ea"/>
              </a:defRPr>
            </a:lvl1pPr>
            <a:lvl2pPr marL="335747" indent="-135728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900"/>
            </a:lvl2pPr>
            <a:lvl3pPr marL="471476" indent="-135728">
              <a:spcAft>
                <a:spcPts val="225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900"/>
            </a:lvl3pPr>
            <a:lvl4pPr marL="607204" indent="-135728">
              <a:spcAft>
                <a:spcPts val="225"/>
              </a:spcAft>
              <a:buSzPct val="96000"/>
              <a:defRPr sz="825"/>
            </a:lvl4pPr>
            <a:lvl5pPr marL="742931" indent="-135728">
              <a:defRPr sz="825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10" y="1196752"/>
            <a:ext cx="3924944" cy="5400600"/>
          </a:xfrm>
        </p:spPr>
        <p:txBody>
          <a:bodyPr/>
          <a:lstStyle>
            <a:lvl1pPr marL="257168" indent="-257168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200" b="1">
                <a:latin typeface="+mn-ea"/>
                <a:ea typeface="+mn-ea"/>
              </a:defRPr>
            </a:lvl1pPr>
            <a:lvl2pPr marL="335747" indent="-135728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900"/>
            </a:lvl2pPr>
            <a:lvl3pPr marL="471476" indent="-135728">
              <a:spcAft>
                <a:spcPts val="225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900"/>
            </a:lvl3pPr>
            <a:lvl4pPr marL="607204" indent="-135728">
              <a:spcAft>
                <a:spcPts val="225"/>
              </a:spcAft>
              <a:buSzPct val="96000"/>
              <a:defRPr sz="825"/>
            </a:lvl4pPr>
            <a:lvl5pPr marL="742931" indent="-135728">
              <a:defRPr sz="825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7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9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39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6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8EB9D8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3" y="341261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3" y="2348886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4" y="341261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3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4" y="2348886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05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47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1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1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75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2022-05-06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50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25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835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42892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685783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028675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371566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57168" indent="-25716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3A2E86-E14C-409D-9A93-E32F097DD4C5}"/>
              </a:ext>
            </a:extLst>
          </p:cNvPr>
          <p:cNvSpPr txBox="1"/>
          <p:nvPr/>
        </p:nvSpPr>
        <p:spPr>
          <a:xfrm>
            <a:off x="105673" y="5401211"/>
            <a:ext cx="3741709" cy="414068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PART 02 </a:t>
            </a:r>
            <a:r>
              <a:rPr lang="ko-KR" altLang="en-US" sz="1500" b="1" dirty="0">
                <a:solidFill>
                  <a:schemeClr val="bg1"/>
                </a:solidFill>
              </a:rPr>
              <a:t>파이썬 프로그래밍</a:t>
            </a:r>
            <a:endParaRPr lang="en-US" altLang="ko-KR" sz="15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36B19A-50EE-4825-AC31-7F47FADD669A}"/>
              </a:ext>
            </a:extLst>
          </p:cNvPr>
          <p:cNvSpPr txBox="1"/>
          <p:nvPr/>
        </p:nvSpPr>
        <p:spPr>
          <a:xfrm>
            <a:off x="1040831" y="5815279"/>
            <a:ext cx="7062338" cy="685800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rm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</a:rPr>
              <a:t>CHAPTER 07 </a:t>
            </a:r>
            <a:r>
              <a:rPr lang="ko-KR" altLang="en-US" sz="3000" b="1" dirty="0">
                <a:solidFill>
                  <a:schemeClr val="bg1"/>
                </a:solidFill>
              </a:rPr>
              <a:t>입출력문</a:t>
            </a:r>
          </a:p>
        </p:txBody>
      </p:sp>
    </p:spTree>
    <p:extLst>
      <p:ext uri="{BB962C8B-B14F-4D97-AF65-F5344CB8AC3E}">
        <p14:creationId xmlns:p14="http://schemas.microsoft.com/office/powerpoint/2010/main" val="2283061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ABBE-5B73-409A-8040-2193C79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출력문과 </a:t>
            </a:r>
            <a:r>
              <a:rPr lang="en-US" altLang="ko-KR" dirty="0"/>
              <a:t>print()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86293-E521-4A7D-97F9-634DBF6E7F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64340" indent="-342900"/>
            <a:r>
              <a:rPr lang="en-US" altLang="ko-KR" dirty="0"/>
              <a:t>format() </a:t>
            </a:r>
            <a:r>
              <a:rPr lang="ko-KR" altLang="en-US" dirty="0"/>
              <a:t>함수 이용</a:t>
            </a:r>
          </a:p>
          <a:p>
            <a:pPr lvl="2"/>
            <a:r>
              <a:rPr lang="en-US" altLang="ko-KR" dirty="0"/>
              <a:t>format() </a:t>
            </a:r>
            <a:r>
              <a:rPr lang="ko-KR" altLang="en-US" dirty="0"/>
              <a:t>함수의 ‘출력서식’ 지정</a:t>
            </a:r>
          </a:p>
          <a:p>
            <a:pPr lvl="2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BA9C0A7-1A10-4501-B72B-B3C00AEE3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142" y="2315625"/>
            <a:ext cx="6245475" cy="444497"/>
          </a:xfrm>
          <a:prstGeom prst="rect">
            <a:avLst/>
          </a:prstGeom>
        </p:spPr>
      </p:pic>
      <p:pic>
        <p:nvPicPr>
          <p:cNvPr id="17" name="그림 16" descr="테이블이(가) 표시된 사진&#10;&#10;자동 생성된 설명">
            <a:extLst>
              <a:ext uri="{FF2B5EF4-FFF2-40B4-BE49-F238E27FC236}">
                <a16:creationId xmlns:a16="http://schemas.microsoft.com/office/drawing/2014/main" id="{2AF65393-78CD-475A-910B-2F696A687E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7"/>
          <a:stretch/>
        </p:blipFill>
        <p:spPr>
          <a:xfrm>
            <a:off x="2037026" y="3723723"/>
            <a:ext cx="5677705" cy="23936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F8E08E7-AC2E-4733-A5E8-D10347231A6D}"/>
              </a:ext>
            </a:extLst>
          </p:cNvPr>
          <p:cNvSpPr/>
          <p:nvPr/>
        </p:nvSpPr>
        <p:spPr>
          <a:xfrm>
            <a:off x="3398441" y="2836154"/>
            <a:ext cx="2347117" cy="3261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ko-KR" altLang="en-US" sz="1100" b="1" kern="100" dirty="0">
                <a:solidFill>
                  <a:srgbClr val="000000"/>
                </a:solidFill>
                <a:latin typeface="휴먼명조"/>
                <a:ea typeface="휴먼명조"/>
              </a:rPr>
              <a:t>그림 </a:t>
            </a:r>
            <a:r>
              <a:rPr lang="en-US" altLang="ko-KR" sz="1100" b="1" kern="100" dirty="0">
                <a:solidFill>
                  <a:srgbClr val="000000"/>
                </a:solidFill>
                <a:latin typeface="휴먼명조"/>
                <a:ea typeface="휴먼명조"/>
              </a:rPr>
              <a:t>4-4  </a:t>
            </a:r>
            <a:r>
              <a:rPr lang="ko-KR" altLang="en-US" sz="1100" kern="100" dirty="0">
                <a:solidFill>
                  <a:srgbClr val="000000"/>
                </a:solidFill>
                <a:latin typeface="휴먼명조"/>
                <a:ea typeface="휴먼명조"/>
              </a:rPr>
              <a:t>프로그램의</a:t>
            </a:r>
            <a:r>
              <a:rPr lang="en-US" altLang="ko-KR" sz="1100" kern="100" dirty="0">
                <a:solidFill>
                  <a:srgbClr val="000000"/>
                </a:solidFill>
                <a:latin typeface="휴먼명조"/>
                <a:ea typeface="휴먼명조"/>
              </a:rPr>
              <a:t> </a:t>
            </a:r>
            <a:r>
              <a:rPr lang="ko-KR" altLang="en-US" sz="1100" kern="100" dirty="0">
                <a:solidFill>
                  <a:srgbClr val="000000"/>
                </a:solidFill>
                <a:latin typeface="휴먼명조"/>
                <a:ea typeface="휴먼명조"/>
              </a:rPr>
              <a:t>개념과 특성</a:t>
            </a:r>
            <a:endParaRPr lang="ko-KR" altLang="en-US" sz="11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FE31FB-51D9-1DFB-6632-25B3FE4846F6}"/>
              </a:ext>
            </a:extLst>
          </p:cNvPr>
          <p:cNvSpPr/>
          <p:nvPr/>
        </p:nvSpPr>
        <p:spPr>
          <a:xfrm>
            <a:off x="2037026" y="3377402"/>
            <a:ext cx="1683474" cy="3261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ko-KR" altLang="en-US" sz="1100" b="1" kern="100" dirty="0">
                <a:solidFill>
                  <a:srgbClr val="000000"/>
                </a:solidFill>
                <a:latin typeface="휴먼명조"/>
                <a:ea typeface="휴먼명조"/>
              </a:rPr>
              <a:t>표 </a:t>
            </a:r>
            <a:r>
              <a:rPr lang="en-US" altLang="ko-KR" sz="1100" b="1" kern="100" dirty="0">
                <a:solidFill>
                  <a:srgbClr val="000000"/>
                </a:solidFill>
                <a:latin typeface="휴먼명조"/>
                <a:ea typeface="휴먼명조"/>
              </a:rPr>
              <a:t>7-1 </a:t>
            </a:r>
            <a:r>
              <a:rPr lang="ko-KR" altLang="en-US" sz="1100" kern="100" dirty="0">
                <a:solidFill>
                  <a:srgbClr val="000000"/>
                </a:solidFill>
                <a:latin typeface="휴먼명조"/>
                <a:ea typeface="휴먼명조"/>
              </a:rPr>
              <a:t>출력서식의 종류</a:t>
            </a:r>
            <a:endParaRPr lang="ko-KR" altLang="en-US" sz="11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604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ABBE-5B73-409A-8040-2193C79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출력문과 </a:t>
            </a:r>
            <a:r>
              <a:rPr lang="en-US" altLang="ko-KR" dirty="0"/>
              <a:t>print()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86293-E521-4A7D-97F9-634DBF6E7F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64340" indent="-342900"/>
            <a:r>
              <a:rPr lang="en-US" altLang="ko-KR" dirty="0"/>
              <a:t>format() </a:t>
            </a:r>
            <a:r>
              <a:rPr lang="ko-KR" altLang="en-US" dirty="0"/>
              <a:t>함수 이용</a:t>
            </a:r>
          </a:p>
          <a:p>
            <a:pPr marL="335748" lvl="2" indent="0">
              <a:buNone/>
            </a:pP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B67FED4-40CC-4CEE-A76C-C938D9DB5D85}"/>
              </a:ext>
            </a:extLst>
          </p:cNvPr>
          <p:cNvGrpSpPr/>
          <p:nvPr/>
        </p:nvGrpSpPr>
        <p:grpSpPr>
          <a:xfrm>
            <a:off x="862112" y="1840232"/>
            <a:ext cx="6634243" cy="1819076"/>
            <a:chOff x="1424359" y="3087431"/>
            <a:chExt cx="6634243" cy="1819076"/>
          </a:xfrm>
        </p:grpSpPr>
        <p:graphicFrame>
          <p:nvGraphicFramePr>
            <p:cNvPr id="7" name="Google Shape;104;p7">
              <a:extLst>
                <a:ext uri="{FF2B5EF4-FFF2-40B4-BE49-F238E27FC236}">
                  <a16:creationId xmlns:a16="http://schemas.microsoft.com/office/drawing/2014/main" id="{AF153D54-F4E2-4018-86BF-809C2D66668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04851294"/>
                </p:ext>
              </p:extLst>
            </p:nvPr>
          </p:nvGraphicFramePr>
          <p:xfrm>
            <a:off x="1496367" y="3405547"/>
            <a:ext cx="6562235" cy="1500960"/>
          </p:xfrm>
          <a:graphic>
            <a:graphicData uri="http://schemas.openxmlformats.org/drawingml/2006/table">
              <a:tbl>
                <a:tblPr>
                  <a:tableStyleId>{2D5ABB26-0587-4C30-8999-92F81FD0307C}</a:tableStyleId>
                </a:tblPr>
                <a:tblGrid>
                  <a:gridCol w="42319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1390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80022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01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02 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03 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04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05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06</a:t>
                        </a: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 format("Hello!", "&gt;10") )   </a:t>
                        </a:r>
                        <a:r>
                          <a:rPr lang="en-US" altLang="ko-KR" sz="1300" b="0" dirty="0">
                            <a:solidFill>
                              <a:schemeClr val="accent1"/>
                            </a:solidFill>
                            <a:latin typeface="Consolas" panose="020B0609020204030204" pitchFamily="49" charset="0"/>
                          </a:rPr>
                          <a:t># </a:t>
                        </a:r>
                        <a:r>
                          <a:rPr lang="ko-KR" altLang="en-US" sz="1300" b="0" dirty="0">
                            <a:solidFill>
                              <a:schemeClr val="accent1"/>
                            </a:solidFill>
                            <a:latin typeface="Consolas" panose="020B0609020204030204" pitchFamily="49" charset="0"/>
                          </a:rPr>
                          <a:t>오른쪽 정렬 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 format("Hello!", "&lt;10") )   </a:t>
                        </a:r>
                        <a:r>
                          <a:rPr lang="en-US" altLang="ko-KR" sz="1300" b="0" dirty="0">
                            <a:solidFill>
                              <a:schemeClr val="accent1"/>
                            </a:solidFill>
                            <a:latin typeface="Consolas" panose="020B0609020204030204" pitchFamily="49" charset="0"/>
                          </a:rPr>
                          <a:t># </a:t>
                        </a:r>
                        <a:r>
                          <a:rPr lang="ko-KR" altLang="en-US" sz="1300" b="0" dirty="0">
                            <a:solidFill>
                              <a:schemeClr val="accent1"/>
                            </a:solidFill>
                            <a:latin typeface="Consolas" panose="020B0609020204030204" pitchFamily="49" charset="0"/>
                          </a:rPr>
                          <a:t>왼쪽 정렬 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 format("Hello!", "^10") )   </a:t>
                        </a:r>
                        <a:r>
                          <a:rPr lang="en-US" altLang="ko-KR" sz="1300" b="0" dirty="0">
                            <a:solidFill>
                              <a:schemeClr val="accent1"/>
                            </a:solidFill>
                            <a:latin typeface="Consolas" panose="020B0609020204030204" pitchFamily="49" charset="0"/>
                          </a:rPr>
                          <a:t># </a:t>
                        </a:r>
                        <a:r>
                          <a:rPr lang="ko-KR" altLang="en-US" sz="1300" b="0" dirty="0">
                            <a:solidFill>
                              <a:schemeClr val="accent1"/>
                            </a:solidFill>
                            <a:latin typeface="Consolas" panose="020B0609020204030204" pitchFamily="49" charset="0"/>
                          </a:rPr>
                          <a:t>가운데 정렬 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 format(1234557, ",") )      </a:t>
                        </a:r>
                        <a:r>
                          <a:rPr lang="en-US" altLang="ko-KR" sz="1300" b="0" dirty="0">
                            <a:solidFill>
                              <a:schemeClr val="accent1"/>
                            </a:solidFill>
                            <a:latin typeface="Consolas" panose="020B0609020204030204" pitchFamily="49" charset="0"/>
                          </a:rPr>
                          <a:t># </a:t>
                        </a:r>
                        <a:r>
                          <a:rPr lang="ko-KR" altLang="en-US" sz="1300" b="0" dirty="0" err="1">
                            <a:solidFill>
                              <a:schemeClr val="accent1"/>
                            </a:solidFill>
                            <a:latin typeface="Consolas" panose="020B0609020204030204" pitchFamily="49" charset="0"/>
                          </a:rPr>
                          <a:t>수치값의</a:t>
                        </a:r>
                        <a:r>
                          <a:rPr lang="ko-KR" altLang="en-US" sz="1300" b="0" dirty="0">
                            <a:solidFill>
                              <a:schemeClr val="accent1"/>
                            </a:solidFill>
                            <a:latin typeface="Consolas" panose="020B0609020204030204" pitchFamily="49" charset="0"/>
                          </a:rPr>
                          <a:t> </a:t>
                        </a:r>
                        <a:r>
                          <a:rPr lang="ko-KR" altLang="en-US" sz="1300" b="0" dirty="0" err="1">
                            <a:solidFill>
                              <a:schemeClr val="accent1"/>
                            </a:solidFill>
                            <a:latin typeface="Consolas" panose="020B0609020204030204" pitchFamily="49" charset="0"/>
                          </a:rPr>
                          <a:t>콤머표현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 format(365, "5d") )         </a:t>
                        </a:r>
                        <a:r>
                          <a:rPr lang="en-US" altLang="ko-KR" sz="1300" b="0" dirty="0">
                            <a:solidFill>
                              <a:schemeClr val="accent1"/>
                            </a:solidFill>
                            <a:latin typeface="Consolas" panose="020B0609020204030204" pitchFamily="49" charset="0"/>
                          </a:rPr>
                          <a:t># </a:t>
                        </a:r>
                        <a:r>
                          <a:rPr lang="ko-KR" altLang="en-US" sz="1300" b="0" dirty="0">
                            <a:solidFill>
                              <a:schemeClr val="accent1"/>
                            </a:solidFill>
                            <a:latin typeface="Consolas" panose="020B0609020204030204" pitchFamily="49" charset="0"/>
                          </a:rPr>
                          <a:t>정수 </a:t>
                        </a:r>
                        <a:r>
                          <a:rPr lang="en-US" altLang="ko-KR" sz="1300" b="0" dirty="0">
                            <a:solidFill>
                              <a:schemeClr val="accent1"/>
                            </a:solidFill>
                            <a:latin typeface="Consolas" panose="020B0609020204030204" pitchFamily="49" charset="0"/>
                          </a:rPr>
                          <a:t>5</a:t>
                        </a:r>
                        <a:r>
                          <a:rPr lang="ko-KR" altLang="en-US" sz="1300" b="0" dirty="0">
                            <a:solidFill>
                              <a:schemeClr val="accent1"/>
                            </a:solidFill>
                            <a:latin typeface="Consolas" panose="020B0609020204030204" pitchFamily="49" charset="0"/>
                          </a:rPr>
                          <a:t>자리 출력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 format(93.25678, "6.2f") )  </a:t>
                        </a:r>
                        <a:r>
                          <a:rPr lang="en-US" altLang="ko-KR" sz="1300" b="0" dirty="0">
                            <a:solidFill>
                              <a:schemeClr val="accent1"/>
                            </a:solidFill>
                            <a:latin typeface="Consolas" panose="020B0609020204030204" pitchFamily="49" charset="0"/>
                          </a:rPr>
                          <a:t># </a:t>
                        </a:r>
                        <a:r>
                          <a:rPr lang="ko-KR" altLang="en-US" sz="1300" b="0" dirty="0" err="1">
                            <a:solidFill>
                              <a:schemeClr val="accent1"/>
                            </a:solidFill>
                            <a:latin typeface="Consolas" panose="020B0609020204030204" pitchFamily="49" charset="0"/>
                          </a:rPr>
                          <a:t>소수점이하</a:t>
                        </a:r>
                        <a:r>
                          <a:rPr lang="ko-KR" altLang="en-US" sz="1300" b="0" dirty="0">
                            <a:solidFill>
                              <a:schemeClr val="accent1"/>
                            </a:solidFill>
                            <a:latin typeface="Consolas" panose="020B0609020204030204" pitchFamily="49" charset="0"/>
                          </a:rPr>
                          <a:t> </a:t>
                        </a:r>
                        <a:r>
                          <a:rPr lang="ko-KR" altLang="en-US" sz="1300" b="0" dirty="0" err="1">
                            <a:solidFill>
                              <a:schemeClr val="accent1"/>
                            </a:solidFill>
                            <a:latin typeface="Consolas" panose="020B0609020204030204" pitchFamily="49" charset="0"/>
                          </a:rPr>
                          <a:t>세자리</a:t>
                        </a:r>
                        <a:r>
                          <a:rPr lang="ko-KR" altLang="en-US" sz="1300" b="0" dirty="0">
                            <a:solidFill>
                              <a:schemeClr val="accent1"/>
                            </a:solidFill>
                            <a:latin typeface="Consolas" panose="020B0609020204030204" pitchFamily="49" charset="0"/>
                          </a:rPr>
                          <a:t> 반올림 출력</a:t>
                        </a: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8" name="Google Shape;102;p7">
              <a:extLst>
                <a:ext uri="{FF2B5EF4-FFF2-40B4-BE49-F238E27FC236}">
                  <a16:creationId xmlns:a16="http://schemas.microsoft.com/office/drawing/2014/main" id="{AE8ED12F-AF59-421C-BF00-4F6C3D3503CC}"/>
                </a:ext>
              </a:extLst>
            </p:cNvPr>
            <p:cNvSpPr txBox="1"/>
            <p:nvPr/>
          </p:nvSpPr>
          <p:spPr>
            <a:xfrm>
              <a:off x="1424359" y="3087431"/>
              <a:ext cx="3995251" cy="3181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[</a:t>
              </a:r>
              <a:r>
                <a:rPr lang="en-US" sz="1300" b="1" i="0" u="none" strike="noStrike" cap="none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코드</a:t>
              </a: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sz="13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-5] format() </a:t>
              </a:r>
              <a:r>
                <a:rPr lang="ko-KR" alt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함수의 사용</a:t>
              </a:r>
              <a:r>
                <a:rPr lang="en-US" altLang="ko-KR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(1)</a:t>
              </a:r>
              <a:endParaRPr sz="1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2C63F61-726C-4917-9E7E-2809F835047D}"/>
              </a:ext>
            </a:extLst>
          </p:cNvPr>
          <p:cNvGrpSpPr/>
          <p:nvPr/>
        </p:nvGrpSpPr>
        <p:grpSpPr>
          <a:xfrm>
            <a:off x="862112" y="3897052"/>
            <a:ext cx="6634243" cy="2056820"/>
            <a:chOff x="1424359" y="3087431"/>
            <a:chExt cx="6634243" cy="2056820"/>
          </a:xfrm>
        </p:grpSpPr>
        <p:graphicFrame>
          <p:nvGraphicFramePr>
            <p:cNvPr id="10" name="Google Shape;104;p7">
              <a:extLst>
                <a:ext uri="{FF2B5EF4-FFF2-40B4-BE49-F238E27FC236}">
                  <a16:creationId xmlns:a16="http://schemas.microsoft.com/office/drawing/2014/main" id="{E157DE60-2807-4C30-8870-6EA8A576FCB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24044702"/>
                </p:ext>
              </p:extLst>
            </p:nvPr>
          </p:nvGraphicFramePr>
          <p:xfrm>
            <a:off x="1496367" y="3405547"/>
            <a:ext cx="6562235" cy="1738704"/>
          </p:xfrm>
          <a:graphic>
            <a:graphicData uri="http://schemas.openxmlformats.org/drawingml/2006/table">
              <a:tbl>
                <a:tblPr>
                  <a:tableStyleId>{2D5ABB26-0587-4C30-8999-92F81FD0307C}</a:tableStyleId>
                </a:tblPr>
                <a:tblGrid>
                  <a:gridCol w="42319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1390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80022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01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02 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03 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04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05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06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07</a:t>
                        </a: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print(format("*", "^13"))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print(format("*"*3, "^13"))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print(format("*"*5, "^13"))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print(format("*"*7, "^13"))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print(format("*"*9, "^13"))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print(format("*"*11, "^13"))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print(format("*"*13, "^13"))</a:t>
                        </a: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1" name="Google Shape;102;p7">
              <a:extLst>
                <a:ext uri="{FF2B5EF4-FFF2-40B4-BE49-F238E27FC236}">
                  <a16:creationId xmlns:a16="http://schemas.microsoft.com/office/drawing/2014/main" id="{DA9F0692-F797-4D38-9D54-E62456858B8F}"/>
                </a:ext>
              </a:extLst>
            </p:cNvPr>
            <p:cNvSpPr txBox="1"/>
            <p:nvPr/>
          </p:nvSpPr>
          <p:spPr>
            <a:xfrm>
              <a:off x="1424359" y="3087431"/>
              <a:ext cx="3995251" cy="3181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[</a:t>
              </a:r>
              <a:r>
                <a:rPr lang="en-US" sz="1300" b="1" i="0" u="none" strike="noStrike" cap="none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코드</a:t>
              </a: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sz="13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-6] format() </a:t>
              </a:r>
              <a:r>
                <a:rPr lang="ko-KR" alt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함수의 사용</a:t>
              </a:r>
              <a:r>
                <a:rPr lang="en-US" altLang="ko-KR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(2)</a:t>
              </a:r>
              <a:endParaRPr sz="1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0D80CD5-5B9F-4077-BCA3-6B28C9CD18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278"/>
          <a:stretch/>
        </p:blipFill>
        <p:spPr>
          <a:xfrm>
            <a:off x="7544037" y="2162882"/>
            <a:ext cx="1276435" cy="150389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DFCC0F6-FF9E-4F0D-83EF-79CEAE0390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246"/>
          <a:stretch/>
        </p:blipFill>
        <p:spPr>
          <a:xfrm>
            <a:off x="6013139" y="4299888"/>
            <a:ext cx="1429183" cy="211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36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ABBE-5B73-409A-8040-2193C79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출력문과 </a:t>
            </a:r>
            <a:r>
              <a:rPr lang="en-US" altLang="ko-KR" dirty="0"/>
              <a:t>print()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86293-E521-4A7D-97F9-634DBF6E7F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64340" indent="-342900"/>
            <a:r>
              <a:rPr lang="en-US" altLang="ko-KR" dirty="0"/>
              <a:t>format() </a:t>
            </a:r>
            <a:r>
              <a:rPr lang="ko-KR" altLang="en-US" dirty="0"/>
              <a:t>함수 이용</a:t>
            </a:r>
          </a:p>
          <a:p>
            <a:pPr marL="335748" lvl="2" indent="0">
              <a:buNone/>
            </a:pP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B67FED4-40CC-4CEE-A76C-C938D9DB5D85}"/>
              </a:ext>
            </a:extLst>
          </p:cNvPr>
          <p:cNvGrpSpPr/>
          <p:nvPr/>
        </p:nvGrpSpPr>
        <p:grpSpPr>
          <a:xfrm>
            <a:off x="862112" y="1840232"/>
            <a:ext cx="6634243" cy="3007796"/>
            <a:chOff x="1424359" y="3087431"/>
            <a:chExt cx="6634243" cy="3007796"/>
          </a:xfrm>
        </p:grpSpPr>
        <p:graphicFrame>
          <p:nvGraphicFramePr>
            <p:cNvPr id="7" name="Google Shape;104;p7">
              <a:extLst>
                <a:ext uri="{FF2B5EF4-FFF2-40B4-BE49-F238E27FC236}">
                  <a16:creationId xmlns:a16="http://schemas.microsoft.com/office/drawing/2014/main" id="{AF153D54-F4E2-4018-86BF-809C2D66668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41659349"/>
                </p:ext>
              </p:extLst>
            </p:nvPr>
          </p:nvGraphicFramePr>
          <p:xfrm>
            <a:off x="1496367" y="3405547"/>
            <a:ext cx="6562235" cy="2689680"/>
          </p:xfrm>
          <a:graphic>
            <a:graphicData uri="http://schemas.openxmlformats.org/drawingml/2006/table">
              <a:tbl>
                <a:tblPr>
                  <a:tableStyleId>{2D5ABB26-0587-4C30-8999-92F81FD0307C}</a:tableStyleId>
                </a:tblPr>
                <a:tblGrid>
                  <a:gridCol w="42319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1390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80022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01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02 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03 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04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05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06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07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08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09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10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11</a:t>
                        </a: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name = 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김철수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" ; </a:t>
                        </a:r>
                        <a:r>
                          <a:rPr lang="en-US" altLang="ko-KR" sz="1300" b="0" dirty="0" err="1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eng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= 66 ; math = 88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total = </a:t>
                        </a:r>
                        <a:r>
                          <a:rPr lang="en-US" altLang="ko-KR" sz="1300" b="0" dirty="0" err="1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eng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+ math ; avg = total / 2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print("*"*20)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print(" 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이름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", format(name, "^9"), </a:t>
                        </a:r>
                        <a:r>
                          <a:rPr lang="en-US" altLang="ko-KR" sz="1300" b="0" dirty="0" err="1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sep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="\t|")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print("*"*20)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print(" 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영어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", format(</a:t>
                        </a:r>
                        <a:r>
                          <a:rPr lang="en-US" altLang="ko-KR" sz="1300" b="0" dirty="0" err="1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eng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, "6d"), </a:t>
                        </a:r>
                        <a:r>
                          <a:rPr lang="en-US" altLang="ko-KR" sz="1300" b="0" dirty="0" err="1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sep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="\t|")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print(" 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수학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", format(math, "6d"), </a:t>
                        </a:r>
                        <a:r>
                          <a:rPr lang="en-US" altLang="ko-KR" sz="1300" b="0" dirty="0" err="1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sep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="\t|")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print("-"*20)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print(" 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총점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", format(total, "6d"), </a:t>
                        </a:r>
                        <a:r>
                          <a:rPr lang="en-US" altLang="ko-KR" sz="1300" b="0" dirty="0" err="1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sep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="\t|")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print(" 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평균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", format(avg, "9.2f"), </a:t>
                        </a:r>
                        <a:r>
                          <a:rPr lang="en-US" altLang="ko-KR" sz="1300" b="0" dirty="0" err="1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sep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="\t|")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print("*"*20) </a:t>
                        </a: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8" name="Google Shape;102;p7">
              <a:extLst>
                <a:ext uri="{FF2B5EF4-FFF2-40B4-BE49-F238E27FC236}">
                  <a16:creationId xmlns:a16="http://schemas.microsoft.com/office/drawing/2014/main" id="{AE8ED12F-AF59-421C-BF00-4F6C3D3503CC}"/>
                </a:ext>
              </a:extLst>
            </p:cNvPr>
            <p:cNvSpPr txBox="1"/>
            <p:nvPr/>
          </p:nvSpPr>
          <p:spPr>
            <a:xfrm>
              <a:off x="1424359" y="3087431"/>
              <a:ext cx="3995251" cy="3181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[</a:t>
              </a:r>
              <a:r>
                <a:rPr lang="en-US" sz="1300" b="1" i="0" u="none" strike="noStrike" cap="none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코드</a:t>
              </a: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sz="13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-7] format() </a:t>
              </a:r>
              <a:r>
                <a:rPr lang="ko-KR" alt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함수</a:t>
              </a:r>
              <a:r>
                <a:rPr lang="en-US" altLang="ko-KR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alt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이용 출력 예</a:t>
              </a:r>
              <a:endParaRPr sz="1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67FF857-7422-4A51-8F5D-FA57A0BC0042}"/>
              </a:ext>
            </a:extLst>
          </p:cNvPr>
          <p:cNvGrpSpPr/>
          <p:nvPr/>
        </p:nvGrpSpPr>
        <p:grpSpPr>
          <a:xfrm>
            <a:off x="6259636" y="2456691"/>
            <a:ext cx="1950244" cy="2262706"/>
            <a:chOff x="6577718" y="2965649"/>
            <a:chExt cx="1950244" cy="226270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E112C75-7D3D-4918-84C6-2E5017A67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82607" y="2965649"/>
              <a:ext cx="1940469" cy="1158416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A809ABE-4026-4DD4-82E8-B2DAF9F39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7718" y="4065050"/>
              <a:ext cx="1950244" cy="1163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9981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ABBE-5B73-409A-8040-2193C79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출력문과 </a:t>
            </a:r>
            <a:r>
              <a:rPr lang="en-US" altLang="ko-KR" dirty="0"/>
              <a:t>print()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86293-E521-4A7D-97F9-634DBF6E7F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64340" indent="-342900"/>
            <a:r>
              <a:rPr lang="en-US" altLang="ko-KR" dirty="0"/>
              <a:t>%</a:t>
            </a:r>
            <a:r>
              <a:rPr lang="ko-KR" altLang="en-US" dirty="0"/>
              <a:t>서식문자열 지정</a:t>
            </a:r>
          </a:p>
          <a:p>
            <a:pPr lvl="2"/>
            <a:r>
              <a:rPr lang="ko-KR" altLang="en-US" dirty="0"/>
              <a:t>출력문자열에 </a:t>
            </a:r>
            <a:r>
              <a:rPr lang="ko-KR" altLang="en-US" dirty="0" err="1"/>
              <a:t>자료값들의</a:t>
            </a:r>
            <a:r>
              <a:rPr lang="ko-KR" altLang="en-US" dirty="0"/>
              <a:t> 출력위치와 출력서식을 직접 지정</a:t>
            </a:r>
            <a:r>
              <a:rPr lang="en-US" altLang="ko-KR" dirty="0"/>
              <a:t>(%</a:t>
            </a:r>
            <a:r>
              <a:rPr lang="ko-KR" altLang="en-US" dirty="0"/>
              <a:t>출력서식 이용</a:t>
            </a:r>
            <a:r>
              <a:rPr lang="en-US" altLang="ko-KR" dirty="0"/>
              <a:t>)</a:t>
            </a:r>
            <a:r>
              <a:rPr lang="ko-KR" altLang="en-US" dirty="0"/>
              <a:t>해서 출력하는 것 </a:t>
            </a:r>
            <a:endParaRPr lang="en-US" altLang="ko-KR" dirty="0"/>
          </a:p>
          <a:p>
            <a:pPr lvl="2"/>
            <a:r>
              <a:rPr lang="ko-KR" altLang="en-US" dirty="0"/>
              <a:t>형식 </a:t>
            </a:r>
          </a:p>
          <a:p>
            <a:pPr marL="814376" lvl="3" indent="-342900">
              <a:buFont typeface="+mj-ea"/>
              <a:buAutoNum type="circleNumDbPlain"/>
            </a:pPr>
            <a:r>
              <a:rPr lang="en-US" altLang="ko-KR" dirty="0"/>
              <a:t>      .</a:t>
            </a:r>
          </a:p>
          <a:p>
            <a:pPr marL="814376" lvl="3" indent="-342900">
              <a:buFont typeface="+mj-ea"/>
              <a:buAutoNum type="circleNumDbPlain"/>
            </a:pPr>
            <a:endParaRPr lang="en-US" altLang="ko-KR" sz="800" dirty="0"/>
          </a:p>
          <a:p>
            <a:pPr marL="814376" lvl="3" indent="-342900">
              <a:buFont typeface="+mj-ea"/>
              <a:buAutoNum type="circleNumDbPlain"/>
            </a:pPr>
            <a:endParaRPr lang="en-US" altLang="ko-KR" sz="300" dirty="0"/>
          </a:p>
          <a:p>
            <a:pPr marL="814376" lvl="3" indent="-342900">
              <a:buFont typeface="+mj-ea"/>
              <a:buAutoNum type="circleNumDbPlain"/>
            </a:pPr>
            <a:r>
              <a:rPr lang="en-US" altLang="ko-KR" dirty="0"/>
              <a:t>      .</a:t>
            </a:r>
            <a:endParaRPr lang="ko-KR" altLang="en-US" dirty="0"/>
          </a:p>
          <a:p>
            <a:pPr lvl="3"/>
            <a:endParaRPr lang="ko-KR" altLang="en-US" sz="2000" dirty="0"/>
          </a:p>
          <a:p>
            <a:pPr lvl="2"/>
            <a:r>
              <a:rPr lang="ko-KR" altLang="en-US" dirty="0"/>
              <a:t>예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EECB1F-D49A-45FA-8F83-E2E7DBB3F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395" y="2970091"/>
            <a:ext cx="6245475" cy="4416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2A9E61-8915-4A2A-975D-D8E68F447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395" y="3702550"/>
            <a:ext cx="6245475" cy="6889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52522A1-4CCE-4A4D-9700-AA6E0AA1D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395" y="4581448"/>
            <a:ext cx="6245475" cy="43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33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ABBE-5B73-409A-8040-2193C79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출력문과 </a:t>
            </a:r>
            <a:r>
              <a:rPr lang="en-US" altLang="ko-KR" dirty="0"/>
              <a:t>print()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86293-E521-4A7D-97F9-634DBF6E7F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64340" indent="-342900"/>
            <a:r>
              <a:rPr lang="en-US" altLang="ko-KR" dirty="0"/>
              <a:t>%</a:t>
            </a:r>
            <a:r>
              <a:rPr lang="ko-KR" altLang="en-US" dirty="0"/>
              <a:t>서식문자열 지정</a:t>
            </a:r>
          </a:p>
          <a:p>
            <a:pPr lvl="2"/>
            <a:r>
              <a:rPr lang="en-US" altLang="ko-KR" dirty="0"/>
              <a:t> %</a:t>
            </a:r>
            <a:r>
              <a:rPr lang="ko-KR" altLang="en-US" dirty="0"/>
              <a:t>서식문자열 내의 </a:t>
            </a:r>
            <a:r>
              <a:rPr lang="en-US" altLang="ko-KR" dirty="0"/>
              <a:t>%</a:t>
            </a:r>
            <a:r>
              <a:rPr lang="ko-KR" altLang="en-US" dirty="0"/>
              <a:t>출력서식들과 </a:t>
            </a:r>
            <a:r>
              <a:rPr lang="en-US" altLang="ko-KR" dirty="0"/>
              <a:t>% (</a:t>
            </a:r>
            <a:r>
              <a:rPr lang="ko-KR" altLang="en-US" dirty="0" err="1"/>
              <a:t>출력값</a:t>
            </a:r>
            <a:r>
              <a:rPr lang="ko-KR" altLang="en-US" dirty="0"/>
              <a:t> 리스트</a:t>
            </a:r>
            <a:r>
              <a:rPr lang="en-US" altLang="ko-KR" dirty="0"/>
              <a:t>)</a:t>
            </a:r>
            <a:r>
              <a:rPr lang="ko-KR" altLang="en-US" dirty="0"/>
              <a:t>의 개수는 같고</a:t>
            </a:r>
            <a:r>
              <a:rPr lang="en-US" altLang="ko-KR" dirty="0"/>
              <a:t>, </a:t>
            </a:r>
            <a:r>
              <a:rPr lang="ko-KR" altLang="en-US" dirty="0"/>
              <a:t>순차적으로 대응됨</a:t>
            </a:r>
          </a:p>
          <a:p>
            <a:pPr lvl="2"/>
            <a:r>
              <a:rPr lang="ko-KR" altLang="en-US" dirty="0"/>
              <a:t> </a:t>
            </a:r>
            <a:r>
              <a:rPr lang="en-US" altLang="ko-KR" dirty="0"/>
              <a:t>%</a:t>
            </a:r>
            <a:r>
              <a:rPr lang="ko-KR" altLang="en-US" dirty="0"/>
              <a:t>서식문자열을 지정하면</a:t>
            </a:r>
            <a:r>
              <a:rPr lang="en-US" altLang="ko-KR" dirty="0"/>
              <a:t>, </a:t>
            </a:r>
            <a:r>
              <a:rPr lang="en-US" altLang="ko-KR" dirty="0" err="1"/>
              <a:t>sep</a:t>
            </a:r>
            <a:r>
              <a:rPr lang="en-US" altLang="ko-KR" dirty="0"/>
              <a:t> </a:t>
            </a:r>
            <a:r>
              <a:rPr lang="ko-KR" altLang="en-US" dirty="0"/>
              <a:t>구분자는 지정하더라도 무시됨</a:t>
            </a:r>
            <a:endParaRPr lang="en-US" altLang="ko-KR" dirty="0"/>
          </a:p>
          <a:p>
            <a:pPr lvl="2"/>
            <a:r>
              <a:rPr lang="en-US" altLang="ko-KR" dirty="0"/>
              <a:t> %</a:t>
            </a:r>
            <a:r>
              <a:rPr lang="ko-KR" altLang="en-US" dirty="0"/>
              <a:t>출력서식은 </a:t>
            </a:r>
            <a:r>
              <a:rPr lang="en-US" altLang="ko-KR" dirty="0"/>
              <a:t>C </a:t>
            </a:r>
            <a:r>
              <a:rPr lang="ko-KR" altLang="en-US" dirty="0"/>
              <a:t>등 다른 언어에서도 사용하는 방법임 </a:t>
            </a:r>
          </a:p>
          <a:p>
            <a:pPr lvl="2"/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1E996CD-5743-4415-B88F-4D2C6E6A5F20}"/>
              </a:ext>
            </a:extLst>
          </p:cNvPr>
          <p:cNvGrpSpPr/>
          <p:nvPr/>
        </p:nvGrpSpPr>
        <p:grpSpPr>
          <a:xfrm>
            <a:off x="1276445" y="3539636"/>
            <a:ext cx="6591110" cy="1912258"/>
            <a:chOff x="1164037" y="3539636"/>
            <a:chExt cx="6591110" cy="191225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AAA174B-AC6B-4B4F-B20C-AB00AB7011CE}"/>
                </a:ext>
              </a:extLst>
            </p:cNvPr>
            <p:cNvGrpSpPr/>
            <p:nvPr/>
          </p:nvGrpSpPr>
          <p:grpSpPr>
            <a:xfrm>
              <a:off x="1164037" y="3539636"/>
              <a:ext cx="6591110" cy="1213519"/>
              <a:chOff x="1424359" y="3087431"/>
              <a:chExt cx="6591110" cy="1213519"/>
            </a:xfrm>
          </p:grpSpPr>
          <p:graphicFrame>
            <p:nvGraphicFramePr>
              <p:cNvPr id="9" name="Google Shape;104;p7">
                <a:extLst>
                  <a:ext uri="{FF2B5EF4-FFF2-40B4-BE49-F238E27FC236}">
                    <a16:creationId xmlns:a16="http://schemas.microsoft.com/office/drawing/2014/main" id="{94244064-0B4F-4ECB-9A43-6CF7038A76D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36696149"/>
                  </p:ext>
                </p:extLst>
              </p:nvPr>
            </p:nvGraphicFramePr>
            <p:xfrm>
              <a:off x="1496367" y="3405547"/>
              <a:ext cx="6519102" cy="895403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4204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86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895403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01</a:t>
                          </a:r>
                          <a:endParaRPr sz="1300" b="0" dirty="0">
                            <a:latin typeface="Consolas" panose="020B0609020204030204" pitchFamily="49" charset="0"/>
                          </a:endParaRP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02 </a:t>
                          </a:r>
                          <a:endParaRPr sz="1300" b="0" dirty="0">
                            <a:latin typeface="Consolas" panose="020B0609020204030204" pitchFamily="49" charset="0"/>
                          </a:endParaRP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03 </a:t>
                          </a:r>
                          <a:endParaRPr sz="1300" b="0" dirty="0">
                            <a:latin typeface="Consolas" panose="020B0609020204030204" pitchFamily="49" charset="0"/>
                          </a:endParaRPr>
                        </a:p>
                      </a:txBody>
                      <a:tcPr marL="91450" marR="91450" marT="45725" marB="45725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name = "</a:t>
                          </a:r>
                          <a:r>
                            <a:rPr lang="ko-KR" altLang="en-US" sz="13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이강인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" ;  </a:t>
                          </a:r>
                          <a:r>
                            <a:rPr lang="en-US" altLang="ko-KR" sz="13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eng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 = 66 ;  math = 78 ;  avg = (</a:t>
                          </a:r>
                          <a:r>
                            <a:rPr lang="en-US" altLang="ko-KR" sz="13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eng+math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) / 2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print("</a:t>
                          </a:r>
                          <a:r>
                            <a:rPr lang="ko-KR" altLang="en-US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이름은 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%s </a:t>
                          </a:r>
                          <a:r>
                            <a:rPr lang="ko-KR" altLang="en-US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이고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, </a:t>
                          </a:r>
                          <a:r>
                            <a:rPr lang="ko-KR" altLang="en-US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총점은 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%4d,  </a:t>
                          </a:r>
                          <a:r>
                            <a:rPr lang="ko-KR" altLang="en-US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평균은 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%6.2f </a:t>
                          </a:r>
                          <a:r>
                            <a:rPr lang="ko-KR" altLang="en-US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입니다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." </a:t>
                          </a:r>
                          <a:b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</a:b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         % (name, </a:t>
                          </a:r>
                          <a:r>
                            <a:rPr lang="en-US" altLang="ko-KR" sz="13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eng+math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, avg))</a:t>
                          </a:r>
                        </a:p>
                      </a:txBody>
                      <a:tcPr marL="91450" marR="91450" marT="45725" marB="45725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11" name="Google Shape;102;p7">
                <a:extLst>
                  <a:ext uri="{FF2B5EF4-FFF2-40B4-BE49-F238E27FC236}">
                    <a16:creationId xmlns:a16="http://schemas.microsoft.com/office/drawing/2014/main" id="{A54BAE18-5077-461E-A37C-894B2B0A8707}"/>
                  </a:ext>
                </a:extLst>
              </p:cNvPr>
              <p:cNvSpPr txBox="1"/>
              <p:nvPr/>
            </p:nvSpPr>
            <p:spPr>
              <a:xfrm>
                <a:off x="1424359" y="3087431"/>
                <a:ext cx="3995251" cy="3181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[</a:t>
                </a:r>
                <a:r>
                  <a:rPr lang="en-US" sz="1300" b="1" i="0" u="none" strike="noStrike" cap="none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코드</a:t>
                </a: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sz="13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7</a:t>
                </a: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-8] %</a:t>
                </a:r>
                <a:r>
                  <a:rPr lang="ko-KR" alt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서식문자열 이용 출력</a:t>
                </a:r>
                <a:endParaRPr sz="13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3DB92B5-8FCF-45B5-BC1D-F0672FECD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6045" y="4863310"/>
              <a:ext cx="6509743" cy="588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5974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ABBE-5B73-409A-8040-2193C79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출력문과 </a:t>
            </a:r>
            <a:r>
              <a:rPr lang="en-US" altLang="ko-KR" dirty="0"/>
              <a:t>print()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86293-E521-4A7D-97F9-634DBF6E7F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64340" indent="-342900"/>
            <a:r>
              <a:rPr lang="en-US" altLang="ko-KR" dirty="0"/>
              <a:t>%</a:t>
            </a:r>
            <a:r>
              <a:rPr lang="ko-KR" altLang="en-US" dirty="0"/>
              <a:t>서식문자열 지정</a:t>
            </a:r>
          </a:p>
          <a:p>
            <a:pPr lvl="2"/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A606580-996F-4397-AC4B-5087E2F787E7}"/>
              </a:ext>
            </a:extLst>
          </p:cNvPr>
          <p:cNvGrpSpPr/>
          <p:nvPr/>
        </p:nvGrpSpPr>
        <p:grpSpPr>
          <a:xfrm>
            <a:off x="2117128" y="1782877"/>
            <a:ext cx="6257787" cy="1790264"/>
            <a:chOff x="2545452" y="2171064"/>
            <a:chExt cx="6257787" cy="1790264"/>
          </a:xfrm>
        </p:grpSpPr>
        <p:pic>
          <p:nvPicPr>
            <p:cNvPr id="6" name="그림 5" descr="텍스트, 시계이(가) 표시된 사진&#10;&#10;자동 생성된 설명">
              <a:extLst>
                <a:ext uri="{FF2B5EF4-FFF2-40B4-BE49-F238E27FC236}">
                  <a16:creationId xmlns:a16="http://schemas.microsoft.com/office/drawing/2014/main" id="{AFF1385C-774F-4E01-BD59-4AACE777E9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079"/>
            <a:stretch/>
          </p:blipFill>
          <p:spPr>
            <a:xfrm>
              <a:off x="2545452" y="2171064"/>
              <a:ext cx="5053760" cy="1790264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76C6CCA-14EF-4A1B-B004-2BC8B2408CA8}"/>
                </a:ext>
              </a:extLst>
            </p:cNvPr>
            <p:cNvSpPr/>
            <p:nvPr/>
          </p:nvSpPr>
          <p:spPr>
            <a:xfrm>
              <a:off x="6478564" y="3632353"/>
              <a:ext cx="2324675" cy="326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 latinLnBrk="0">
                <a:lnSpc>
                  <a:spcPct val="160000"/>
                </a:lnSpc>
              </a:pPr>
              <a:r>
                <a:rPr lang="ko-KR" altLang="en-US" sz="1100" b="1" kern="100" dirty="0">
                  <a:solidFill>
                    <a:srgbClr val="000000"/>
                  </a:solidFill>
                  <a:latin typeface="휴먼명조"/>
                  <a:ea typeface="휴먼명조"/>
                </a:rPr>
                <a:t>그림 </a:t>
              </a:r>
              <a:r>
                <a:rPr lang="en-US" altLang="ko-KR" sz="1100" b="1" kern="100" dirty="0">
                  <a:solidFill>
                    <a:srgbClr val="000000"/>
                  </a:solidFill>
                  <a:latin typeface="휴먼명조"/>
                  <a:ea typeface="휴먼명조"/>
                </a:rPr>
                <a:t>7-1  </a:t>
              </a:r>
              <a:r>
                <a:rPr lang="en-US" altLang="ko-KR" sz="1100" kern="100" dirty="0">
                  <a:solidFill>
                    <a:srgbClr val="000000"/>
                  </a:solidFill>
                  <a:latin typeface="휴먼명조"/>
                  <a:ea typeface="휴먼명조"/>
                </a:rPr>
                <a:t>%</a:t>
              </a:r>
              <a:r>
                <a:rPr lang="ko-KR" altLang="en-US" sz="1100" kern="100" dirty="0">
                  <a:solidFill>
                    <a:srgbClr val="000000"/>
                  </a:solidFill>
                  <a:latin typeface="휴먼명조"/>
                  <a:ea typeface="휴먼명조"/>
                </a:rPr>
                <a:t>출력서식의 기본 형식</a:t>
              </a:r>
              <a:endParaRPr lang="ko-KR" altLang="en-US" sz="1100" kern="0" dirty="0">
                <a:solidFill>
                  <a:srgbClr val="000000"/>
                </a:solidFill>
                <a:latin typeface="함초롬바탕" panose="02030604000101010101" pitchFamily="18" charset="-127"/>
              </a:endParaRPr>
            </a:p>
          </p:txBody>
        </p:sp>
      </p:grpSp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E8DE4B4B-D424-4675-A4AB-0461528006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6"/>
          <a:stretch/>
        </p:blipFill>
        <p:spPr>
          <a:xfrm>
            <a:off x="1136988" y="3906429"/>
            <a:ext cx="6870023" cy="245953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E83DD1-1DFE-483E-99A3-F7D4A3090DB5}"/>
              </a:ext>
            </a:extLst>
          </p:cNvPr>
          <p:cNvSpPr/>
          <p:nvPr/>
        </p:nvSpPr>
        <p:spPr>
          <a:xfrm>
            <a:off x="1084987" y="3589667"/>
            <a:ext cx="2324675" cy="3261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ko-KR" altLang="en-US" sz="1100" b="1" kern="100" dirty="0">
                <a:solidFill>
                  <a:srgbClr val="000000"/>
                </a:solidFill>
                <a:latin typeface="휴먼명조"/>
                <a:ea typeface="휴먼명조"/>
              </a:rPr>
              <a:t>표 </a:t>
            </a:r>
            <a:r>
              <a:rPr lang="en-US" altLang="ko-KR" sz="1100" b="1" kern="100" dirty="0">
                <a:solidFill>
                  <a:srgbClr val="000000"/>
                </a:solidFill>
                <a:latin typeface="휴먼명조"/>
                <a:ea typeface="휴먼명조"/>
              </a:rPr>
              <a:t>7-2  </a:t>
            </a:r>
            <a:r>
              <a:rPr lang="ko-KR" altLang="en-US" sz="1100" kern="100" dirty="0">
                <a:solidFill>
                  <a:srgbClr val="000000"/>
                </a:solidFill>
                <a:latin typeface="휴먼명조"/>
                <a:ea typeface="휴먼명조"/>
              </a:rPr>
              <a:t>자료형에 따른 </a:t>
            </a:r>
            <a:r>
              <a:rPr lang="en-US" altLang="ko-KR" sz="1100" kern="100" dirty="0">
                <a:solidFill>
                  <a:srgbClr val="000000"/>
                </a:solidFill>
                <a:latin typeface="휴먼명조"/>
                <a:ea typeface="휴먼명조"/>
              </a:rPr>
              <a:t>%</a:t>
            </a:r>
            <a:r>
              <a:rPr lang="ko-KR" altLang="en-US" sz="1100" kern="100" dirty="0">
                <a:solidFill>
                  <a:srgbClr val="000000"/>
                </a:solidFill>
                <a:latin typeface="휴먼명조"/>
                <a:ea typeface="휴먼명조"/>
              </a:rPr>
              <a:t>출력서식</a:t>
            </a:r>
            <a:endParaRPr lang="ko-KR" altLang="en-US" sz="11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9217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ABBE-5B73-409A-8040-2193C79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출력문과 </a:t>
            </a:r>
            <a:r>
              <a:rPr lang="en-US" altLang="ko-KR" dirty="0"/>
              <a:t>print()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86293-E521-4A7D-97F9-634DBF6E7F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64340" indent="-342900"/>
            <a:r>
              <a:rPr lang="en-US" altLang="ko-KR" dirty="0"/>
              <a:t>%</a:t>
            </a:r>
            <a:r>
              <a:rPr lang="ko-KR" altLang="en-US" dirty="0"/>
              <a:t>서식문자열 지정</a:t>
            </a:r>
            <a:endParaRPr lang="en-US" altLang="ko-KR" dirty="0"/>
          </a:p>
          <a:p>
            <a:pPr marL="678648" lvl="2" indent="-342900"/>
            <a:r>
              <a:rPr lang="ko-KR" altLang="en-US" dirty="0"/>
              <a:t>정수 출력 형식</a:t>
            </a:r>
            <a:endParaRPr lang="en-US" altLang="ko-KR" dirty="0"/>
          </a:p>
          <a:p>
            <a:pPr marL="814376" lvl="3" indent="-342900"/>
            <a:r>
              <a:rPr lang="ko-KR" altLang="en-US" dirty="0"/>
              <a:t>예</a:t>
            </a:r>
            <a:r>
              <a:rPr lang="en-US" altLang="ko-KR" dirty="0"/>
              <a:t>)  ”%+-05d“ </a:t>
            </a:r>
          </a:p>
          <a:p>
            <a:pPr marL="950103" lvl="4" indent="-342900"/>
            <a:r>
              <a:rPr lang="en-US" altLang="ko-KR" dirty="0"/>
              <a:t>d : 10</a:t>
            </a:r>
            <a:r>
              <a:rPr lang="ko-KR" altLang="en-US" dirty="0"/>
              <a:t>진수 출력</a:t>
            </a:r>
            <a:r>
              <a:rPr lang="en-US" altLang="ko-KR" dirty="0"/>
              <a:t>,  d </a:t>
            </a:r>
            <a:r>
              <a:rPr lang="ko-KR" altLang="en-US" dirty="0"/>
              <a:t>대신 </a:t>
            </a:r>
            <a:r>
              <a:rPr lang="en-US" altLang="ko-KR" dirty="0"/>
              <a:t>x, o</a:t>
            </a:r>
            <a:r>
              <a:rPr lang="ko-KR" altLang="en-US" dirty="0"/>
              <a:t>를 지정하면 각각 </a:t>
            </a:r>
            <a:r>
              <a:rPr lang="en-US" altLang="ko-KR" dirty="0"/>
              <a:t>16</a:t>
            </a:r>
            <a:r>
              <a:rPr lang="ko-KR" altLang="en-US" dirty="0"/>
              <a:t>진수</a:t>
            </a:r>
            <a:r>
              <a:rPr lang="en-US" altLang="ko-KR" dirty="0"/>
              <a:t>, 8</a:t>
            </a:r>
            <a:r>
              <a:rPr lang="ko-KR" altLang="en-US" dirty="0"/>
              <a:t>진수 출력</a:t>
            </a:r>
          </a:p>
          <a:p>
            <a:pPr marL="950103" lvl="4" indent="-342900"/>
            <a:r>
              <a:rPr lang="en-US" altLang="ko-KR" dirty="0"/>
              <a:t>5 : 5</a:t>
            </a:r>
            <a:r>
              <a:rPr lang="ko-KR" altLang="en-US" dirty="0"/>
              <a:t>자리 공간 확보</a:t>
            </a:r>
            <a:r>
              <a:rPr lang="en-US" altLang="ko-KR" dirty="0"/>
              <a:t>, 5</a:t>
            </a:r>
            <a:r>
              <a:rPr lang="ko-KR" altLang="en-US" dirty="0"/>
              <a:t>자리보다 큰 값이면 </a:t>
            </a:r>
            <a:r>
              <a:rPr lang="en-US" altLang="ko-KR" dirty="0"/>
              <a:t>n</a:t>
            </a:r>
            <a:r>
              <a:rPr lang="ko-KR" altLang="en-US" dirty="0"/>
              <a:t>값은 무시함 </a:t>
            </a:r>
          </a:p>
          <a:p>
            <a:pPr marL="950103" lvl="4" indent="-342900"/>
            <a:r>
              <a:rPr lang="en-US" altLang="ko-KR" dirty="0"/>
              <a:t>+ : </a:t>
            </a:r>
            <a:r>
              <a:rPr lang="ko-KR" altLang="en-US" dirty="0"/>
              <a:t>부호 표시</a:t>
            </a:r>
            <a:r>
              <a:rPr lang="en-US" altLang="ko-KR" dirty="0"/>
              <a:t>, </a:t>
            </a:r>
            <a:r>
              <a:rPr lang="ko-KR" altLang="en-US" dirty="0"/>
              <a:t>생략하면 양수일때는 부호를 표시하지 않음</a:t>
            </a:r>
          </a:p>
          <a:p>
            <a:pPr marL="950103" lvl="4" indent="-342900"/>
            <a:r>
              <a:rPr lang="en-US" altLang="ko-KR" dirty="0"/>
              <a:t>– : </a:t>
            </a:r>
            <a:r>
              <a:rPr lang="ko-KR" altLang="en-US" dirty="0"/>
              <a:t>왼쪽 끝 기준 출력</a:t>
            </a:r>
            <a:r>
              <a:rPr lang="en-US" altLang="ko-KR" dirty="0"/>
              <a:t>,  </a:t>
            </a:r>
            <a:r>
              <a:rPr lang="ko-KR" altLang="en-US" dirty="0"/>
              <a:t>생략하면 오른쪽 끝 기준 출력</a:t>
            </a:r>
          </a:p>
          <a:p>
            <a:pPr marL="950103" lvl="4" indent="-342900"/>
            <a:r>
              <a:rPr lang="en-US" altLang="ko-KR" dirty="0"/>
              <a:t>0 : </a:t>
            </a:r>
            <a:r>
              <a:rPr lang="ko-KR" altLang="en-US" dirty="0" err="1"/>
              <a:t>수치값</a:t>
            </a:r>
            <a:r>
              <a:rPr lang="ko-KR" altLang="en-US" dirty="0"/>
              <a:t> 앞쪽의 공백은 </a:t>
            </a:r>
            <a:r>
              <a:rPr lang="en-US" altLang="ko-KR" dirty="0"/>
              <a:t>0 </a:t>
            </a:r>
            <a:r>
              <a:rPr lang="ko-KR" altLang="en-US" dirty="0"/>
              <a:t>으로 채워 출력 </a:t>
            </a:r>
          </a:p>
          <a:p>
            <a:pPr marL="678648" lvl="2" indent="-34290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7530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ABBE-5B73-409A-8040-2193C79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출력문과 </a:t>
            </a:r>
            <a:r>
              <a:rPr lang="en-US" altLang="ko-KR" dirty="0"/>
              <a:t>print()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86293-E521-4A7D-97F9-634DBF6E7F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64340" indent="-342900"/>
            <a:r>
              <a:rPr lang="en-US" altLang="ko-KR" dirty="0"/>
              <a:t>%</a:t>
            </a:r>
            <a:r>
              <a:rPr lang="ko-KR" altLang="en-US" dirty="0"/>
              <a:t>서식문자열 지정</a:t>
            </a:r>
            <a:endParaRPr lang="en-US" altLang="ko-KR" dirty="0"/>
          </a:p>
          <a:p>
            <a:pPr marL="678648" lvl="2" indent="-342900"/>
            <a:r>
              <a:rPr lang="ko-KR" altLang="en-US" dirty="0"/>
              <a:t>정수 출력 형식</a:t>
            </a:r>
            <a:endParaRPr lang="en-US" altLang="ko-KR" dirty="0"/>
          </a:p>
          <a:p>
            <a:pPr marL="678648" lvl="2" indent="-342900"/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81F57C0-A4CD-4152-8DE8-ACBC0F54A959}"/>
              </a:ext>
            </a:extLst>
          </p:cNvPr>
          <p:cNvGrpSpPr/>
          <p:nvPr/>
        </p:nvGrpSpPr>
        <p:grpSpPr>
          <a:xfrm>
            <a:off x="1112676" y="2193915"/>
            <a:ext cx="6918649" cy="3838269"/>
            <a:chOff x="1285072" y="2193915"/>
            <a:chExt cx="6918649" cy="3838269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AAA174B-AC6B-4B4F-B20C-AB00AB7011CE}"/>
                </a:ext>
              </a:extLst>
            </p:cNvPr>
            <p:cNvGrpSpPr/>
            <p:nvPr/>
          </p:nvGrpSpPr>
          <p:grpSpPr>
            <a:xfrm>
              <a:off x="1285072" y="2193915"/>
              <a:ext cx="6918649" cy="2056820"/>
              <a:chOff x="1424359" y="3087431"/>
              <a:chExt cx="6918649" cy="2056820"/>
            </a:xfrm>
          </p:grpSpPr>
          <p:graphicFrame>
            <p:nvGraphicFramePr>
              <p:cNvPr id="9" name="Google Shape;104;p7">
                <a:extLst>
                  <a:ext uri="{FF2B5EF4-FFF2-40B4-BE49-F238E27FC236}">
                    <a16:creationId xmlns:a16="http://schemas.microsoft.com/office/drawing/2014/main" id="{94244064-0B4F-4ECB-9A43-6CF7038A76D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16897341"/>
                  </p:ext>
                </p:extLst>
              </p:nvPr>
            </p:nvGraphicFramePr>
            <p:xfrm>
              <a:off x="1498925" y="3405547"/>
              <a:ext cx="6844083" cy="1738704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4204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236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895403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01</a:t>
                          </a:r>
                          <a:endParaRPr sz="1300" b="0" dirty="0">
                            <a:latin typeface="Consolas" panose="020B0609020204030204" pitchFamily="49" charset="0"/>
                          </a:endParaRP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02 </a:t>
                          </a:r>
                          <a:endParaRPr sz="1300" b="0" dirty="0">
                            <a:latin typeface="Consolas" panose="020B0609020204030204" pitchFamily="49" charset="0"/>
                          </a:endParaRP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03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04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05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06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07 </a:t>
                          </a:r>
                          <a:endParaRPr sz="1300" b="0" dirty="0">
                            <a:latin typeface="Consolas" panose="020B0609020204030204" pitchFamily="49" charset="0"/>
                          </a:endParaRPr>
                        </a:p>
                      </a:txBody>
                      <a:tcPr marL="91450" marR="91450" marT="45725" marB="45725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num1 = 82 ;  num2 = 2021 ;  num3 = -64 ;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pt-BR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print("num1=%d , num2=%5d  num3=%5d" % (num1, num2, num3))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print("num1=%+d , num2=%+5d  num3=%+5d" % (num1, num2, num3))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print("num1=%-d , num2=%+-5d  num3=%-5d" % (num1, num2, num3))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print("num1=%0d , num2=%+05d  num3=%+05d" % (num1, num2, num3))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print("num1=%+-0d , num2=%+-05d  num3=%+-05d" % (num1, num2, num3))</a:t>
                          </a:r>
                        </a:p>
                      </a:txBody>
                      <a:tcPr marL="91450" marR="91450" marT="45725" marB="45725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11" name="Google Shape;102;p7">
                <a:extLst>
                  <a:ext uri="{FF2B5EF4-FFF2-40B4-BE49-F238E27FC236}">
                    <a16:creationId xmlns:a16="http://schemas.microsoft.com/office/drawing/2014/main" id="{A54BAE18-5077-461E-A37C-894B2B0A8707}"/>
                  </a:ext>
                </a:extLst>
              </p:cNvPr>
              <p:cNvSpPr txBox="1"/>
              <p:nvPr/>
            </p:nvSpPr>
            <p:spPr>
              <a:xfrm>
                <a:off x="1424359" y="3087431"/>
                <a:ext cx="3995251" cy="3181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[</a:t>
                </a:r>
                <a:r>
                  <a:rPr lang="en-US" sz="1300" b="1" i="0" u="none" strike="noStrike" cap="none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코드</a:t>
                </a: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sz="13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7</a:t>
                </a: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-9] </a:t>
                </a:r>
                <a:r>
                  <a:rPr lang="ko-KR" alt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정수 출력 예</a:t>
                </a:r>
                <a:r>
                  <a:rPr lang="en-US" altLang="ko-KR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(1)</a:t>
                </a:r>
                <a:endParaRPr sz="13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6AF52E1-C7C9-46C5-A683-7AC97458C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3698" y="4310016"/>
              <a:ext cx="6870023" cy="1722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0763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ABBE-5B73-409A-8040-2193C79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출력문과 </a:t>
            </a:r>
            <a:r>
              <a:rPr lang="en-US" altLang="ko-KR" dirty="0"/>
              <a:t>print()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86293-E521-4A7D-97F9-634DBF6E7F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64340" indent="-342900"/>
            <a:r>
              <a:rPr lang="en-US" altLang="ko-KR" dirty="0"/>
              <a:t>%</a:t>
            </a:r>
            <a:r>
              <a:rPr lang="ko-KR" altLang="en-US" dirty="0"/>
              <a:t>서식문자열 지정</a:t>
            </a:r>
            <a:endParaRPr lang="en-US" altLang="ko-KR" dirty="0"/>
          </a:p>
          <a:p>
            <a:pPr marL="678648" lvl="2" indent="-342900"/>
            <a:r>
              <a:rPr lang="ko-KR" altLang="en-US" dirty="0"/>
              <a:t>정수 출력 형식</a:t>
            </a:r>
            <a:endParaRPr lang="en-US" altLang="ko-KR" dirty="0"/>
          </a:p>
          <a:p>
            <a:pPr marL="678648" lvl="2" indent="-342900"/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13186F1-D60A-4AA5-B217-A4AA02BF763C}"/>
              </a:ext>
            </a:extLst>
          </p:cNvPr>
          <p:cNvGrpSpPr/>
          <p:nvPr/>
        </p:nvGrpSpPr>
        <p:grpSpPr>
          <a:xfrm>
            <a:off x="1112676" y="2288802"/>
            <a:ext cx="6918649" cy="3022799"/>
            <a:chOff x="1276445" y="1822979"/>
            <a:chExt cx="6918649" cy="3022799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AAA174B-AC6B-4B4F-B20C-AB00AB7011CE}"/>
                </a:ext>
              </a:extLst>
            </p:cNvPr>
            <p:cNvGrpSpPr/>
            <p:nvPr/>
          </p:nvGrpSpPr>
          <p:grpSpPr>
            <a:xfrm>
              <a:off x="1276445" y="1822979"/>
              <a:ext cx="6918649" cy="2056820"/>
              <a:chOff x="1424359" y="3087431"/>
              <a:chExt cx="6918649" cy="2056820"/>
            </a:xfrm>
          </p:grpSpPr>
          <p:graphicFrame>
            <p:nvGraphicFramePr>
              <p:cNvPr id="9" name="Google Shape;104;p7">
                <a:extLst>
                  <a:ext uri="{FF2B5EF4-FFF2-40B4-BE49-F238E27FC236}">
                    <a16:creationId xmlns:a16="http://schemas.microsoft.com/office/drawing/2014/main" id="{94244064-0B4F-4ECB-9A43-6CF7038A76D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78761679"/>
                  </p:ext>
                </p:extLst>
              </p:nvPr>
            </p:nvGraphicFramePr>
            <p:xfrm>
              <a:off x="1498925" y="3405547"/>
              <a:ext cx="6844083" cy="1738704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4204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236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895403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01</a:t>
                          </a:r>
                          <a:endParaRPr sz="1300" b="0" dirty="0">
                            <a:latin typeface="Consolas" panose="020B0609020204030204" pitchFamily="49" charset="0"/>
                          </a:endParaRP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02 </a:t>
                          </a:r>
                          <a:endParaRPr sz="1300" b="0" dirty="0">
                            <a:latin typeface="Consolas" panose="020B0609020204030204" pitchFamily="49" charset="0"/>
                          </a:endParaRP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03 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04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05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06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07</a:t>
                          </a:r>
                          <a:endParaRPr sz="1300" b="0" dirty="0">
                            <a:latin typeface="Consolas" panose="020B0609020204030204" pitchFamily="49" charset="0"/>
                          </a:endParaRPr>
                        </a:p>
                      </a:txBody>
                      <a:tcPr marL="91450" marR="91450" marT="45725" marB="45725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n1 = 1234 ;  n2 = -365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pt-BR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print("%d  %d" % (n1, n2))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print("%+6d  %+6d" % (n1, n2))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print("%-6d  %-6d" % (n1, n2))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onsolas" panose="020B0609020204030204" pitchFamily="49" charset="0"/>
                            </a:rPr>
                            <a:t>print("10</a:t>
                          </a:r>
                          <a:r>
                            <a:rPr lang="ko-KR" altLang="en-US" sz="1300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onsolas" panose="020B0609020204030204" pitchFamily="49" charset="0"/>
                            </a:rPr>
                            <a:t>진수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onsolas" panose="020B0609020204030204" pitchFamily="49" charset="0"/>
                            </a:rPr>
                            <a:t>:%</a:t>
                          </a: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onsolas" panose="020B0609020204030204" pitchFamily="49" charset="0"/>
                            </a:rPr>
                            <a:t>d 8</a:t>
                          </a:r>
                          <a:r>
                            <a:rPr lang="ko-KR" altLang="en-US" sz="1300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onsolas" panose="020B0609020204030204" pitchFamily="49" charset="0"/>
                            </a:rPr>
                            <a:t>진수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onsolas" panose="020B0609020204030204" pitchFamily="49" charset="0"/>
                            </a:rPr>
                            <a:t>:%</a:t>
                          </a: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onsolas" panose="020B0609020204030204" pitchFamily="49" charset="0"/>
                            </a:rPr>
                            <a:t>o" % (n1, n1))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onsolas" panose="020B0609020204030204" pitchFamily="49" charset="0"/>
                            </a:rPr>
                            <a:t>print("16</a:t>
                          </a:r>
                          <a:r>
                            <a:rPr lang="ko-KR" altLang="en-US" sz="1300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onsolas" panose="020B0609020204030204" pitchFamily="49" charset="0"/>
                            </a:rPr>
                            <a:t>진수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onsolas" panose="020B0609020204030204" pitchFamily="49" charset="0"/>
                            </a:rPr>
                            <a:t>:%</a:t>
                          </a: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onsolas" panose="020B0609020204030204" pitchFamily="49" charset="0"/>
                            </a:rPr>
                            <a:t>x 16</a:t>
                          </a:r>
                          <a:r>
                            <a:rPr lang="ko-KR" altLang="en-US" sz="1300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onsolas" panose="020B0609020204030204" pitchFamily="49" charset="0"/>
                            </a:rPr>
                            <a:t>진수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onsolas" panose="020B0609020204030204" pitchFamily="49" charset="0"/>
                            </a:rPr>
                            <a:t>:%</a:t>
                          </a: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onsolas" panose="020B0609020204030204" pitchFamily="49" charset="0"/>
                            </a:rPr>
                            <a:t>X" % (n1, n1))</a:t>
                          </a:r>
                        </a:p>
                      </a:txBody>
                      <a:tcPr marL="91450" marR="91450" marT="45725" marB="45725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11" name="Google Shape;102;p7">
                <a:extLst>
                  <a:ext uri="{FF2B5EF4-FFF2-40B4-BE49-F238E27FC236}">
                    <a16:creationId xmlns:a16="http://schemas.microsoft.com/office/drawing/2014/main" id="{A54BAE18-5077-461E-A37C-894B2B0A8707}"/>
                  </a:ext>
                </a:extLst>
              </p:cNvPr>
              <p:cNvSpPr txBox="1"/>
              <p:nvPr/>
            </p:nvSpPr>
            <p:spPr>
              <a:xfrm>
                <a:off x="1424359" y="3087431"/>
                <a:ext cx="3995251" cy="3181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[</a:t>
                </a:r>
                <a:r>
                  <a:rPr lang="en-US" sz="1300" b="1" i="0" u="none" strike="noStrike" cap="none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코드</a:t>
                </a: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sz="13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7</a:t>
                </a: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-10] </a:t>
                </a:r>
                <a:r>
                  <a:rPr lang="ko-KR" alt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정수 출력 예</a:t>
                </a:r>
                <a:r>
                  <a:rPr lang="en-US" altLang="ko-KR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(2)</a:t>
                </a:r>
                <a:endParaRPr sz="13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0FBCEFB-0AC6-4A58-B242-031E32DD0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5071" y="3927293"/>
              <a:ext cx="6870023" cy="9184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7050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ABBE-5B73-409A-8040-2193C79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출력문과 </a:t>
            </a:r>
            <a:r>
              <a:rPr lang="en-US" altLang="ko-KR" dirty="0"/>
              <a:t>print()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86293-E521-4A7D-97F9-634DBF6E7F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64340" indent="-342900"/>
            <a:r>
              <a:rPr lang="en-US" altLang="ko-KR" dirty="0"/>
              <a:t>%</a:t>
            </a:r>
            <a:r>
              <a:rPr lang="ko-KR" altLang="en-US" dirty="0"/>
              <a:t>서식문자열 지정</a:t>
            </a:r>
            <a:endParaRPr lang="en-US" altLang="ko-KR" dirty="0"/>
          </a:p>
          <a:p>
            <a:pPr marL="678648" lvl="2" indent="-342900"/>
            <a:r>
              <a:rPr lang="ko-KR" altLang="en-US" dirty="0"/>
              <a:t>실수 출력 형식</a:t>
            </a:r>
            <a:endParaRPr lang="en-US" altLang="ko-KR" dirty="0"/>
          </a:p>
          <a:p>
            <a:pPr marL="814376" lvl="3" indent="-342900"/>
            <a:r>
              <a:rPr lang="ko-KR" altLang="en-US" dirty="0"/>
              <a:t>예</a:t>
            </a:r>
            <a:r>
              <a:rPr lang="en-US" altLang="ko-KR" dirty="0"/>
              <a:t>)  %</a:t>
            </a:r>
            <a:r>
              <a:rPr lang="en-US" altLang="ko-KR" dirty="0" err="1"/>
              <a:t>n.mf</a:t>
            </a:r>
            <a:r>
              <a:rPr lang="en-US" altLang="ko-KR" dirty="0"/>
              <a:t> </a:t>
            </a:r>
          </a:p>
          <a:p>
            <a:pPr marL="950103" lvl="4" indent="-342900"/>
            <a:r>
              <a:rPr lang="en-US" altLang="ko-KR" dirty="0"/>
              <a:t>n  : </a:t>
            </a:r>
            <a:r>
              <a:rPr lang="ko-KR" altLang="en-US" dirty="0"/>
              <a:t>전체 </a:t>
            </a:r>
            <a:r>
              <a:rPr lang="ko-KR" altLang="en-US" dirty="0" err="1"/>
              <a:t>출력자릿수</a:t>
            </a:r>
            <a:endParaRPr lang="ko-KR" altLang="en-US" dirty="0"/>
          </a:p>
          <a:p>
            <a:pPr marL="950103" lvl="4" indent="-342900"/>
            <a:r>
              <a:rPr lang="en-US" altLang="ko-KR" dirty="0"/>
              <a:t>m : </a:t>
            </a:r>
            <a:r>
              <a:rPr lang="ko-KR" altLang="en-US" dirty="0"/>
              <a:t>소수점 이하 </a:t>
            </a:r>
            <a:r>
              <a:rPr lang="ko-KR" altLang="en-US" dirty="0" err="1"/>
              <a:t>출력자릿수</a:t>
            </a:r>
            <a:r>
              <a:rPr lang="ko-KR" altLang="en-US" dirty="0"/>
              <a:t> </a:t>
            </a:r>
          </a:p>
          <a:p>
            <a:pPr marL="814376" lvl="3" indent="-342900"/>
            <a:endParaRPr lang="en-US" altLang="ko-KR" dirty="0"/>
          </a:p>
          <a:p>
            <a:pPr marL="678648" lvl="2" indent="-342900"/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AAA174B-AC6B-4B4F-B20C-AB00AB7011CE}"/>
              </a:ext>
            </a:extLst>
          </p:cNvPr>
          <p:cNvGrpSpPr/>
          <p:nvPr/>
        </p:nvGrpSpPr>
        <p:grpSpPr>
          <a:xfrm>
            <a:off x="4429281" y="1690285"/>
            <a:ext cx="4319183" cy="1581332"/>
            <a:chOff x="1424359" y="3087431"/>
            <a:chExt cx="4319183" cy="1581332"/>
          </a:xfrm>
        </p:grpSpPr>
        <p:graphicFrame>
          <p:nvGraphicFramePr>
            <p:cNvPr id="9" name="Google Shape;104;p7">
              <a:extLst>
                <a:ext uri="{FF2B5EF4-FFF2-40B4-BE49-F238E27FC236}">
                  <a16:creationId xmlns:a16="http://schemas.microsoft.com/office/drawing/2014/main" id="{94244064-0B4F-4ECB-9A43-6CF7038A76D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13000893"/>
                </p:ext>
              </p:extLst>
            </p:nvPr>
          </p:nvGraphicFramePr>
          <p:xfrm>
            <a:off x="1498925" y="3405547"/>
            <a:ext cx="4244617" cy="1263216"/>
          </p:xfrm>
          <a:graphic>
            <a:graphicData uri="http://schemas.openxmlformats.org/drawingml/2006/table">
              <a:tbl>
                <a:tblPr>
                  <a:tableStyleId>{2D5ABB26-0587-4C30-8999-92F81FD0307C}</a:tableStyleId>
                </a:tblPr>
                <a:tblGrid>
                  <a:gridCol w="37998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86463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895403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01</a:t>
                        </a:r>
                        <a:endParaRPr sz="1300" b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02 </a:t>
                        </a:r>
                        <a:endParaRPr sz="1300" b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03 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x1 = 86.356 ; x2 = -3.14159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print("%f %f" % (x1, x2))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print("%6.2f %6.2f" % (x1, x2))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print("%.1f %3.f" % (x1, x2))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print("%+8f %+-8f" % (x1, x2))</a:t>
                        </a: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1" name="Google Shape;102;p7">
              <a:extLst>
                <a:ext uri="{FF2B5EF4-FFF2-40B4-BE49-F238E27FC236}">
                  <a16:creationId xmlns:a16="http://schemas.microsoft.com/office/drawing/2014/main" id="{A54BAE18-5077-461E-A37C-894B2B0A8707}"/>
                </a:ext>
              </a:extLst>
            </p:cNvPr>
            <p:cNvSpPr txBox="1"/>
            <p:nvPr/>
          </p:nvSpPr>
          <p:spPr>
            <a:xfrm>
              <a:off x="1424359" y="3087431"/>
              <a:ext cx="3995251" cy="3181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[</a:t>
              </a:r>
              <a:r>
                <a:rPr lang="en-US" sz="1300" b="1" i="0" u="none" strike="noStrike" cap="none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코드</a:t>
              </a: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sz="13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-11] </a:t>
              </a:r>
              <a:r>
                <a:rPr lang="ko-KR" alt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실수 출력 예</a:t>
              </a:r>
              <a:r>
                <a:rPr lang="en-US" altLang="ko-KR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(1)</a:t>
              </a:r>
              <a:endParaRPr sz="1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888C8EF-2514-40D1-A719-52A764338D39}"/>
              </a:ext>
            </a:extLst>
          </p:cNvPr>
          <p:cNvGrpSpPr/>
          <p:nvPr/>
        </p:nvGrpSpPr>
        <p:grpSpPr>
          <a:xfrm>
            <a:off x="1069543" y="4311917"/>
            <a:ext cx="6918649" cy="1343588"/>
            <a:chOff x="1424359" y="3087431"/>
            <a:chExt cx="6918649" cy="1343588"/>
          </a:xfrm>
        </p:grpSpPr>
        <p:graphicFrame>
          <p:nvGraphicFramePr>
            <p:cNvPr id="10" name="Google Shape;104;p7">
              <a:extLst>
                <a:ext uri="{FF2B5EF4-FFF2-40B4-BE49-F238E27FC236}">
                  <a16:creationId xmlns:a16="http://schemas.microsoft.com/office/drawing/2014/main" id="{BBB1FCFD-4D5C-4885-88E5-A856F8C6041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98332248"/>
                </p:ext>
              </p:extLst>
            </p:nvPr>
          </p:nvGraphicFramePr>
          <p:xfrm>
            <a:off x="1498925" y="3405547"/>
            <a:ext cx="6844083" cy="1025472"/>
          </p:xfrm>
          <a:graphic>
            <a:graphicData uri="http://schemas.openxmlformats.org/drawingml/2006/table">
              <a:tbl>
                <a:tblPr>
                  <a:tableStyleId>{2D5ABB26-0587-4C30-8999-92F81FD0307C}</a:tableStyleId>
                </a:tblPr>
                <a:tblGrid>
                  <a:gridCol w="42041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42366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895403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01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02 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03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04 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s-E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y1 = 123*10**59 ; y2 = 0.00000000000000000000314159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s-E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print("%e %e" % (y1, y2))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s-E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print("%6.2e %5.2e" % (y1, y2))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s-E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print("%+10.5e %+10.5e" % (y1, y2))</a:t>
                        </a: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2" name="Google Shape;102;p7">
              <a:extLst>
                <a:ext uri="{FF2B5EF4-FFF2-40B4-BE49-F238E27FC236}">
                  <a16:creationId xmlns:a16="http://schemas.microsoft.com/office/drawing/2014/main" id="{7D1C56F3-6470-4D4F-8353-60CDD4E0035A}"/>
                </a:ext>
              </a:extLst>
            </p:cNvPr>
            <p:cNvSpPr txBox="1"/>
            <p:nvPr/>
          </p:nvSpPr>
          <p:spPr>
            <a:xfrm>
              <a:off x="1424359" y="3087431"/>
              <a:ext cx="3995251" cy="3181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[</a:t>
              </a:r>
              <a:r>
                <a:rPr lang="en-US" sz="1300" b="1" i="0" u="none" strike="noStrike" cap="none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코드</a:t>
              </a: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sz="13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-12] </a:t>
              </a:r>
              <a:r>
                <a:rPr lang="ko-KR" alt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실수 출력 예</a:t>
              </a:r>
              <a:r>
                <a:rPr lang="en-US" altLang="ko-KR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(2)</a:t>
              </a:r>
              <a:endParaRPr sz="1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7C3D39A-0914-4A43-9D81-BC9076566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090" y="3297809"/>
            <a:ext cx="2380374" cy="113886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C7FDF76-3B93-4FB8-A3E1-0768235C07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470"/>
          <a:stretch/>
        </p:blipFill>
        <p:spPr>
          <a:xfrm>
            <a:off x="6366654" y="4857776"/>
            <a:ext cx="2362743" cy="9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4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1437A01-DDDC-4461-A73D-86E30A09E9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출력문과 </a:t>
            </a:r>
            <a:r>
              <a:rPr lang="en-US" altLang="ko-KR" dirty="0"/>
              <a:t>print() </a:t>
            </a:r>
            <a:r>
              <a:rPr lang="ko-KR" altLang="en-US" dirty="0"/>
              <a:t>함수</a:t>
            </a:r>
          </a:p>
          <a:p>
            <a:r>
              <a:rPr lang="ko-KR" altLang="en-US" dirty="0"/>
              <a:t>입력문과 </a:t>
            </a:r>
            <a:r>
              <a:rPr lang="en-US" altLang="ko-KR" dirty="0"/>
              <a:t>input() </a:t>
            </a:r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1601497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ABBE-5B73-409A-8040-2193C79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출력문과 </a:t>
            </a:r>
            <a:r>
              <a:rPr lang="en-US" altLang="ko-KR" dirty="0"/>
              <a:t>print()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86293-E521-4A7D-97F9-634DBF6E7F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64340" indent="-342900"/>
            <a:r>
              <a:rPr lang="en-US" altLang="ko-KR" dirty="0"/>
              <a:t>%</a:t>
            </a:r>
            <a:r>
              <a:rPr lang="ko-KR" altLang="en-US" dirty="0"/>
              <a:t>서식문자열 지정</a:t>
            </a:r>
            <a:endParaRPr lang="en-US" altLang="ko-KR" dirty="0"/>
          </a:p>
          <a:p>
            <a:pPr marL="678648" lvl="2" indent="-342900"/>
            <a:r>
              <a:rPr lang="ko-KR" altLang="en-US" dirty="0"/>
              <a:t>문자열과 문자의 출력 형식</a:t>
            </a:r>
            <a:endParaRPr lang="en-US" altLang="ko-KR" dirty="0"/>
          </a:p>
          <a:p>
            <a:pPr marL="950103" lvl="4" indent="-342900"/>
            <a:r>
              <a:rPr lang="en-US" altLang="ko-KR" dirty="0"/>
              <a:t>%+ns </a:t>
            </a:r>
            <a:r>
              <a:rPr lang="ko-KR" altLang="en-US" dirty="0"/>
              <a:t>또는 </a:t>
            </a:r>
            <a:r>
              <a:rPr lang="en-US" altLang="ko-KR" dirty="0"/>
              <a:t>%-ns : </a:t>
            </a:r>
            <a:r>
              <a:rPr lang="ko-KR" altLang="en-US" dirty="0"/>
              <a:t>문자열의 출력서식 지정 </a:t>
            </a:r>
          </a:p>
          <a:p>
            <a:pPr marL="950103" lvl="4" indent="-342900"/>
            <a:r>
              <a:rPr lang="en-US" altLang="ko-KR" dirty="0"/>
              <a:t>%c : </a:t>
            </a:r>
            <a:r>
              <a:rPr lang="ko-KR" altLang="en-US" dirty="0"/>
              <a:t>한 문자의 출력서식 지정</a:t>
            </a:r>
          </a:p>
          <a:p>
            <a:pPr marL="950103" lvl="4" indent="-342900"/>
            <a:r>
              <a:rPr lang="en-US" altLang="ko-KR" dirty="0"/>
              <a:t>N : </a:t>
            </a:r>
            <a:r>
              <a:rPr lang="ko-KR" altLang="en-US" dirty="0"/>
              <a:t>정수</a:t>
            </a:r>
            <a:r>
              <a:rPr lang="en-US" altLang="ko-KR" dirty="0"/>
              <a:t>,  </a:t>
            </a:r>
            <a:r>
              <a:rPr lang="ko-KR" altLang="en-US" dirty="0"/>
              <a:t>출력공간 자릿수 </a:t>
            </a:r>
          </a:p>
          <a:p>
            <a:pPr marL="950103" lvl="4" indent="-342900"/>
            <a:r>
              <a:rPr lang="en-US" altLang="ko-KR" dirty="0"/>
              <a:t>- : </a:t>
            </a:r>
            <a:r>
              <a:rPr lang="ko-KR" altLang="en-US" dirty="0"/>
              <a:t>왼쪽 끝 정렬 출력</a:t>
            </a:r>
          </a:p>
          <a:p>
            <a:pPr marL="950103" lvl="4" indent="-342900"/>
            <a:r>
              <a:rPr lang="en-US" altLang="ko-KR" dirty="0"/>
              <a:t>+ : </a:t>
            </a:r>
            <a:r>
              <a:rPr lang="ko-KR" altLang="en-US" dirty="0"/>
              <a:t>오른쪽 끝 정렬 출력</a:t>
            </a:r>
            <a:r>
              <a:rPr lang="en-US" altLang="ko-KR" dirty="0"/>
              <a:t>(</a:t>
            </a:r>
            <a:r>
              <a:rPr lang="ko-KR" altLang="en-US" dirty="0"/>
              <a:t>기본값</a:t>
            </a:r>
            <a:r>
              <a:rPr lang="en-US" altLang="ko-KR" dirty="0"/>
              <a:t>)</a:t>
            </a:r>
          </a:p>
          <a:p>
            <a:pPr marL="814376" lvl="3" indent="-342900"/>
            <a:endParaRPr lang="en-US" altLang="ko-KR" dirty="0"/>
          </a:p>
          <a:p>
            <a:pPr marL="678648" lvl="2" indent="-342900"/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65D1EBD-3A95-43FF-B2BE-684235BDE05A}"/>
              </a:ext>
            </a:extLst>
          </p:cNvPr>
          <p:cNvGrpSpPr/>
          <p:nvPr/>
        </p:nvGrpSpPr>
        <p:grpSpPr>
          <a:xfrm>
            <a:off x="770042" y="3897052"/>
            <a:ext cx="7603916" cy="2294564"/>
            <a:chOff x="1000532" y="3897052"/>
            <a:chExt cx="7603916" cy="229456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95E8E6A-D376-44C6-8058-3939C35BBB11}"/>
                </a:ext>
              </a:extLst>
            </p:cNvPr>
            <p:cNvGrpSpPr/>
            <p:nvPr/>
          </p:nvGrpSpPr>
          <p:grpSpPr>
            <a:xfrm>
              <a:off x="1000532" y="3897052"/>
              <a:ext cx="6918649" cy="2294564"/>
              <a:chOff x="1424359" y="3087431"/>
              <a:chExt cx="6918649" cy="2294564"/>
            </a:xfrm>
          </p:grpSpPr>
          <p:graphicFrame>
            <p:nvGraphicFramePr>
              <p:cNvPr id="15" name="Google Shape;104;p7">
                <a:extLst>
                  <a:ext uri="{FF2B5EF4-FFF2-40B4-BE49-F238E27FC236}">
                    <a16:creationId xmlns:a16="http://schemas.microsoft.com/office/drawing/2014/main" id="{CC6320CF-8101-48C9-8711-5389C730562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1900738"/>
                  </p:ext>
                </p:extLst>
              </p:nvPr>
            </p:nvGraphicFramePr>
            <p:xfrm>
              <a:off x="1498925" y="3405547"/>
              <a:ext cx="6844083" cy="1976448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4204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236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895403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01</a:t>
                          </a:r>
                          <a:endParaRPr sz="1300" b="0" dirty="0">
                            <a:latin typeface="Consolas" panose="020B0609020204030204" pitchFamily="49" charset="0"/>
                          </a:endParaRP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02 </a:t>
                          </a:r>
                          <a:endParaRPr sz="1300" b="0" dirty="0">
                            <a:latin typeface="Consolas" panose="020B0609020204030204" pitchFamily="49" charset="0"/>
                          </a:endParaRP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03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04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05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06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07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08 </a:t>
                          </a:r>
                          <a:endParaRPr sz="1300" b="0" dirty="0">
                            <a:latin typeface="Consolas" panose="020B0609020204030204" pitchFamily="49" charset="0"/>
                          </a:endParaRPr>
                        </a:p>
                      </a:txBody>
                      <a:tcPr marL="91450" marR="91450" marT="45725" marB="45725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str1 = "Hi!" ;  str2 = "Welcome!" ;  ch1 = 72 ;  ch2 = "G"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print("%</a:t>
                          </a:r>
                          <a:r>
                            <a:rPr lang="en-US" altLang="ko-KR" sz="13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s%s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"  % (str1, str2))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print("%10s%10s"  % (str1, str2))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print("%-10s%-10s"  % (str1, str2))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print("%</a:t>
                          </a:r>
                          <a:r>
                            <a:rPr lang="en-US" altLang="ko-KR" sz="13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c%c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"  % (ch1, ch2))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print("%10c%10c"  % (ch1, ch2))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print("%-10c%-10c"  % (ch1, ch2))</a:t>
                          </a:r>
                        </a:p>
                      </a:txBody>
                      <a:tcPr marL="91450" marR="91450" marT="45725" marB="45725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16" name="Google Shape;102;p7">
                <a:extLst>
                  <a:ext uri="{FF2B5EF4-FFF2-40B4-BE49-F238E27FC236}">
                    <a16:creationId xmlns:a16="http://schemas.microsoft.com/office/drawing/2014/main" id="{401A7CC1-2005-40E5-A985-84A7B1F446A0}"/>
                  </a:ext>
                </a:extLst>
              </p:cNvPr>
              <p:cNvSpPr txBox="1"/>
              <p:nvPr/>
            </p:nvSpPr>
            <p:spPr>
              <a:xfrm>
                <a:off x="1424359" y="3087431"/>
                <a:ext cx="3995251" cy="3181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[</a:t>
                </a:r>
                <a:r>
                  <a:rPr lang="en-US" sz="1300" b="1" i="0" u="none" strike="noStrike" cap="none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코드</a:t>
                </a: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sz="13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7</a:t>
                </a: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-13] </a:t>
                </a:r>
                <a:r>
                  <a:rPr lang="ko-KR" alt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문자열 출력 예</a:t>
                </a:r>
                <a:endParaRPr sz="13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81984A8-A643-4CA6-B8DB-7D6052C70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13941" y="4667349"/>
              <a:ext cx="2790507" cy="14219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7107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ABBE-5B73-409A-8040-2193C79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출력문과 </a:t>
            </a:r>
            <a:r>
              <a:rPr lang="en-US" altLang="ko-KR" dirty="0"/>
              <a:t>print()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86293-E521-4A7D-97F9-634DBF6E7F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64340" indent="-342900"/>
            <a:r>
              <a:rPr lang="en-US" altLang="ko-KR" dirty="0"/>
              <a:t>.format() </a:t>
            </a:r>
            <a:r>
              <a:rPr lang="ko-KR" altLang="en-US" dirty="0"/>
              <a:t>함수 이용</a:t>
            </a:r>
            <a:endParaRPr lang="en-US" altLang="ko-KR" dirty="0"/>
          </a:p>
          <a:p>
            <a:pPr lvl="2"/>
            <a:r>
              <a:rPr lang="ko-KR" altLang="en-US" dirty="0" err="1"/>
              <a:t>출력값리스트의</a:t>
            </a:r>
            <a:r>
              <a:rPr lang="ko-KR" altLang="en-US" dirty="0"/>
              <a:t> 인덱스를 이용해서 </a:t>
            </a:r>
            <a:r>
              <a:rPr lang="en-US" altLang="ko-KR" dirty="0"/>
              <a:t>{</a:t>
            </a:r>
            <a:r>
              <a:rPr lang="ko-KR" altLang="en-US" dirty="0"/>
              <a:t>인덱스</a:t>
            </a:r>
            <a:r>
              <a:rPr lang="en-US" altLang="ko-KR" dirty="0"/>
              <a:t>:</a:t>
            </a:r>
            <a:r>
              <a:rPr lang="ko-KR" altLang="en-US" dirty="0"/>
              <a:t>출력서식</a:t>
            </a:r>
            <a:r>
              <a:rPr lang="en-US" altLang="ko-KR" dirty="0"/>
              <a:t>} </a:t>
            </a:r>
            <a:r>
              <a:rPr lang="ko-KR" altLang="en-US" dirty="0"/>
              <a:t>형식으로 출력문자열에 직접 </a:t>
            </a:r>
            <a:r>
              <a:rPr lang="ko-KR" altLang="en-US" dirty="0" err="1"/>
              <a:t>출력값의</a:t>
            </a:r>
            <a:r>
              <a:rPr lang="ko-KR" altLang="en-US" dirty="0"/>
              <a:t> 위치와 출력서식을 지정함</a:t>
            </a:r>
            <a:r>
              <a:rPr lang="en-US" altLang="ko-KR" sz="1200" dirty="0"/>
              <a:t>(</a:t>
            </a:r>
            <a:r>
              <a:rPr lang="ko-KR" altLang="en-US" sz="1200" dirty="0"/>
              <a:t>파이썬 버전 </a:t>
            </a:r>
            <a:r>
              <a:rPr lang="en-US" altLang="ko-KR" sz="1200" dirty="0"/>
              <a:t>2.6 </a:t>
            </a:r>
            <a:r>
              <a:rPr lang="ko-KR" altLang="en-US" sz="1200" dirty="0"/>
              <a:t>이후에 추가된 함수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lvl="2"/>
            <a:r>
              <a:rPr lang="ko-KR" altLang="en-US" dirty="0"/>
              <a:t>형식 </a:t>
            </a:r>
          </a:p>
          <a:p>
            <a:pPr marL="814376" lvl="3" indent="-342900">
              <a:buFont typeface="+mj-ea"/>
              <a:buAutoNum type="circleNumDbPlain"/>
            </a:pPr>
            <a:r>
              <a:rPr lang="en-US" altLang="ko-KR" dirty="0"/>
              <a:t>      .</a:t>
            </a:r>
          </a:p>
          <a:p>
            <a:pPr marL="814376" lvl="3" indent="-342900">
              <a:buFont typeface="+mj-ea"/>
              <a:buAutoNum type="circleNumDbPlain"/>
            </a:pPr>
            <a:endParaRPr lang="en-US" altLang="ko-KR" sz="900" dirty="0"/>
          </a:p>
          <a:p>
            <a:pPr marL="814376" lvl="3" indent="-342900">
              <a:buFont typeface="+mj-ea"/>
              <a:buAutoNum type="circleNumDbPlain"/>
            </a:pPr>
            <a:endParaRPr lang="en-US" altLang="ko-KR" sz="800" dirty="0"/>
          </a:p>
          <a:p>
            <a:pPr marL="814376" lvl="3" indent="-342900">
              <a:buFont typeface="+mj-ea"/>
              <a:buAutoNum type="circleNumDbPlain"/>
            </a:pPr>
            <a:r>
              <a:rPr lang="en-US" altLang="ko-KR" dirty="0"/>
              <a:t>      .</a:t>
            </a:r>
            <a:endParaRPr lang="ko-KR" altLang="en-US" dirty="0"/>
          </a:p>
          <a:p>
            <a:pPr lvl="3"/>
            <a:endParaRPr lang="en-US" altLang="ko-KR" sz="1100" dirty="0"/>
          </a:p>
          <a:p>
            <a:pPr lvl="3"/>
            <a:endParaRPr lang="ko-KR" altLang="en-US" sz="1100" dirty="0"/>
          </a:p>
          <a:p>
            <a:pPr lvl="2"/>
            <a:r>
              <a:rPr lang="ko-KR" altLang="en-US" dirty="0"/>
              <a:t>예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D3DF4F-B7F2-45DB-937D-515186606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274" y="2947394"/>
            <a:ext cx="6245475" cy="4384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F515BEF-29BD-4E4D-B7CA-858C51A6A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273" y="3849197"/>
            <a:ext cx="6245475" cy="6538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CF52620-5B6E-4C82-800B-E967602ED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273" y="4815673"/>
            <a:ext cx="6245475" cy="41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56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ABBE-5B73-409A-8040-2193C79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출력문과 </a:t>
            </a:r>
            <a:r>
              <a:rPr lang="en-US" altLang="ko-KR" dirty="0"/>
              <a:t>print()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86293-E521-4A7D-97F9-634DBF6E7F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64340" indent="-342900"/>
            <a:r>
              <a:rPr lang="en-US" altLang="ko-KR" dirty="0"/>
              <a:t>.format() </a:t>
            </a:r>
            <a:r>
              <a:rPr lang="ko-KR" altLang="en-US" dirty="0"/>
              <a:t>함수 이용</a:t>
            </a: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26B86F-4D74-4B9F-8A64-3A857E7CC70F}"/>
              </a:ext>
            </a:extLst>
          </p:cNvPr>
          <p:cNvGrpSpPr/>
          <p:nvPr/>
        </p:nvGrpSpPr>
        <p:grpSpPr>
          <a:xfrm>
            <a:off x="1184683" y="1818086"/>
            <a:ext cx="6918649" cy="1581332"/>
            <a:chOff x="1424359" y="3087431"/>
            <a:chExt cx="6918649" cy="1581332"/>
          </a:xfrm>
        </p:grpSpPr>
        <p:graphicFrame>
          <p:nvGraphicFramePr>
            <p:cNvPr id="9" name="Google Shape;104;p7">
              <a:extLst>
                <a:ext uri="{FF2B5EF4-FFF2-40B4-BE49-F238E27FC236}">
                  <a16:creationId xmlns:a16="http://schemas.microsoft.com/office/drawing/2014/main" id="{1E158D3E-F209-478D-A95D-73B9E7CAC5F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94936788"/>
                </p:ext>
              </p:extLst>
            </p:nvPr>
          </p:nvGraphicFramePr>
          <p:xfrm>
            <a:off x="1498925" y="3405547"/>
            <a:ext cx="6844083" cy="1263216"/>
          </p:xfrm>
          <a:graphic>
            <a:graphicData uri="http://schemas.openxmlformats.org/drawingml/2006/table">
              <a:tbl>
                <a:tblPr>
                  <a:tableStyleId>{2D5ABB26-0587-4C30-8999-92F81FD0307C}</a:tableStyleId>
                </a:tblPr>
                <a:tblGrid>
                  <a:gridCol w="42041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42366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895403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01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02 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03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04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05 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name = "</a:t>
                        </a:r>
                        <a:r>
                          <a:rPr lang="ko-KR" altLang="en-US" sz="1300" b="0" dirty="0" err="1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이강인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" ; </a:t>
                        </a:r>
                        <a:r>
                          <a:rPr lang="en-US" altLang="ko-KR" sz="1300" b="0" dirty="0" err="1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eng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= 66 ;  math = 83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total = </a:t>
                        </a:r>
                        <a:r>
                          <a:rPr lang="en-US" altLang="ko-KR" sz="1300" b="0" dirty="0" err="1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eng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+ math ;  avg = (</a:t>
                        </a:r>
                        <a:r>
                          <a:rPr lang="en-US" altLang="ko-KR" sz="1300" b="0" dirty="0" err="1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eng+math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) / 2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이름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:{0:s} 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총점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:{1:d} 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평균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:{2:7.2f}"  .format(name, total, avg))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이름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:{0:s} 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평균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:{2:7.2f} 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총점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:{1:d}"  .format(name, total, avg))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이름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:{0:s} 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평균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:{2:7.2f}"  .format(name, total, avg))</a:t>
                        </a: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0" name="Google Shape;102;p7">
              <a:extLst>
                <a:ext uri="{FF2B5EF4-FFF2-40B4-BE49-F238E27FC236}">
                  <a16:creationId xmlns:a16="http://schemas.microsoft.com/office/drawing/2014/main" id="{B9F1953C-36FE-4473-8942-802E0A7F8404}"/>
                </a:ext>
              </a:extLst>
            </p:cNvPr>
            <p:cNvSpPr txBox="1"/>
            <p:nvPr/>
          </p:nvSpPr>
          <p:spPr>
            <a:xfrm>
              <a:off x="1424359" y="3087431"/>
              <a:ext cx="3995251" cy="3181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[</a:t>
              </a:r>
              <a:r>
                <a:rPr lang="en-US" sz="1300" b="1" i="0" u="none" strike="noStrike" cap="none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코드</a:t>
              </a: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sz="13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-14] .format()</a:t>
              </a:r>
              <a:r>
                <a:rPr lang="ko-KR" alt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을 이용한 출력 지정</a:t>
              </a:r>
              <a:endParaRPr sz="1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A5E5B74-239D-4D5F-B2A1-5356155F7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249" y="3459918"/>
            <a:ext cx="6844083" cy="114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07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ABBE-5B73-409A-8040-2193C79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출력문과 </a:t>
            </a:r>
            <a:r>
              <a:rPr lang="en-US" altLang="ko-KR" dirty="0"/>
              <a:t>print()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86293-E521-4A7D-97F9-634DBF6E7F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64340" indent="-342900"/>
            <a:r>
              <a:rPr lang="en-US" altLang="ko-KR" dirty="0"/>
              <a:t>.format() </a:t>
            </a:r>
            <a:r>
              <a:rPr lang="ko-KR" altLang="en-US" dirty="0"/>
              <a:t>함수 이용 시 유의사항</a:t>
            </a:r>
            <a:endParaRPr lang="en-US" altLang="ko-KR" dirty="0"/>
          </a:p>
          <a:p>
            <a:pPr marL="678648" lvl="2" indent="-342900">
              <a:buFont typeface="+mj-lt"/>
              <a:buAutoNum type="arabicParenR"/>
            </a:pPr>
            <a:r>
              <a:rPr lang="en-US" altLang="ko-KR" dirty="0"/>
              <a:t>.format()</a:t>
            </a:r>
            <a:r>
              <a:rPr lang="ko-KR" altLang="en-US" dirty="0"/>
              <a:t>의 인수들은 리스트임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순차적으로 </a:t>
            </a:r>
            <a:r>
              <a:rPr lang="en-US" altLang="ko-KR" dirty="0"/>
              <a:t>0, 1, 2 </a:t>
            </a:r>
            <a:r>
              <a:rPr lang="ko-KR" altLang="en-US" dirty="0"/>
              <a:t>순서로 인덱스를 가짐</a:t>
            </a:r>
            <a:r>
              <a:rPr lang="en-US" altLang="ko-KR" dirty="0"/>
              <a:t>)</a:t>
            </a:r>
          </a:p>
          <a:p>
            <a:pPr marL="678648" lvl="2" indent="-342900">
              <a:buFont typeface="+mj-lt"/>
              <a:buAutoNum type="arabicParenR"/>
            </a:pPr>
            <a:r>
              <a:rPr lang="en-US" altLang="ko-KR" dirty="0"/>
              <a:t>{</a:t>
            </a:r>
            <a:r>
              <a:rPr lang="ko-KR" altLang="en-US" dirty="0"/>
              <a:t>인덱스</a:t>
            </a:r>
            <a:r>
              <a:rPr lang="en-US" altLang="ko-KR" dirty="0"/>
              <a:t>:</a:t>
            </a:r>
            <a:r>
              <a:rPr lang="ko-KR" altLang="en-US" dirty="0"/>
              <a:t>출력서식</a:t>
            </a:r>
            <a:r>
              <a:rPr lang="en-US" altLang="ko-KR" dirty="0"/>
              <a:t>} </a:t>
            </a:r>
            <a:r>
              <a:rPr lang="ko-KR" altLang="en-US" dirty="0"/>
              <a:t>표현에서 ‘</a:t>
            </a:r>
            <a:r>
              <a:rPr lang="en-US" altLang="ko-KR" dirty="0"/>
              <a:t>{’, ‘</a:t>
            </a:r>
            <a:r>
              <a:rPr lang="ko-KR" altLang="en-US" dirty="0"/>
              <a:t>인덱스</a:t>
            </a:r>
            <a:r>
              <a:rPr lang="en-US" altLang="ko-KR" dirty="0"/>
              <a:t>(</a:t>
            </a:r>
            <a:r>
              <a:rPr lang="ko-KR" altLang="en-US" dirty="0"/>
              <a:t>정수</a:t>
            </a:r>
            <a:r>
              <a:rPr lang="en-US" altLang="ko-KR" dirty="0"/>
              <a:t>)’, ‘:’, ‘</a:t>
            </a:r>
            <a:r>
              <a:rPr lang="ko-KR" altLang="en-US" dirty="0"/>
              <a:t>출력서식’</a:t>
            </a:r>
            <a:r>
              <a:rPr lang="en-US" altLang="ko-KR" dirty="0"/>
              <a:t>, ‘}’ </a:t>
            </a:r>
            <a:r>
              <a:rPr lang="ko-KR" altLang="en-US" dirty="0"/>
              <a:t>사이에는 공백이 있으면 안됨</a:t>
            </a:r>
          </a:p>
          <a:p>
            <a:pPr marL="678648" lvl="2" indent="-342900">
              <a:buFont typeface="+mj-lt"/>
              <a:buAutoNum type="arabicParenR"/>
            </a:pPr>
            <a:endParaRPr lang="ko-KR" altLang="en-US" dirty="0"/>
          </a:p>
          <a:p>
            <a:pPr marL="678648" lvl="2" indent="-342900">
              <a:buFont typeface="+mj-lt"/>
              <a:buAutoNum type="arabicParenR"/>
            </a:pPr>
            <a:endParaRPr lang="ko-KR" altLang="en-US" dirty="0"/>
          </a:p>
          <a:p>
            <a:pPr marL="678648" lvl="2" indent="-342900">
              <a:buFont typeface="+mj-lt"/>
              <a:buAutoNum type="arabicParenR"/>
            </a:pPr>
            <a:endParaRPr lang="ko-KR" altLang="en-US" dirty="0"/>
          </a:p>
          <a:p>
            <a:pPr marL="678648" lvl="2" indent="-342900">
              <a:buFont typeface="+mj-lt"/>
              <a:buAutoNum type="arabicParenR"/>
            </a:pPr>
            <a:endParaRPr lang="ko-KR" altLang="en-US" dirty="0"/>
          </a:p>
          <a:p>
            <a:pPr marL="678648" lvl="2" indent="-342900"/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483F83C-58F5-4671-8B9D-3440C6BD8653}"/>
              </a:ext>
            </a:extLst>
          </p:cNvPr>
          <p:cNvGrpSpPr/>
          <p:nvPr/>
        </p:nvGrpSpPr>
        <p:grpSpPr>
          <a:xfrm>
            <a:off x="1112676" y="3129302"/>
            <a:ext cx="6918649" cy="2396253"/>
            <a:chOff x="1304592" y="3129302"/>
            <a:chExt cx="6918649" cy="239625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426B86F-4D74-4B9F-8A64-3A857E7CC70F}"/>
                </a:ext>
              </a:extLst>
            </p:cNvPr>
            <p:cNvGrpSpPr/>
            <p:nvPr/>
          </p:nvGrpSpPr>
          <p:grpSpPr>
            <a:xfrm>
              <a:off x="1304592" y="3129302"/>
              <a:ext cx="6918649" cy="1213519"/>
              <a:chOff x="1424359" y="3087431"/>
              <a:chExt cx="6918649" cy="1213519"/>
            </a:xfrm>
          </p:grpSpPr>
          <p:graphicFrame>
            <p:nvGraphicFramePr>
              <p:cNvPr id="9" name="Google Shape;104;p7">
                <a:extLst>
                  <a:ext uri="{FF2B5EF4-FFF2-40B4-BE49-F238E27FC236}">
                    <a16:creationId xmlns:a16="http://schemas.microsoft.com/office/drawing/2014/main" id="{1E158D3E-F209-478D-A95D-73B9E7CAC5F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77645929"/>
                  </p:ext>
                </p:extLst>
              </p:nvPr>
            </p:nvGraphicFramePr>
            <p:xfrm>
              <a:off x="1498925" y="3405547"/>
              <a:ext cx="6844083" cy="895403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4204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236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895403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01</a:t>
                          </a:r>
                          <a:endParaRPr sz="1300" b="0">
                            <a:latin typeface="Consolas" panose="020B0609020204030204" pitchFamily="49" charset="0"/>
                          </a:endParaRP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02 </a:t>
                          </a:r>
                          <a:endParaRPr sz="1300" b="0">
                            <a:latin typeface="Consolas" panose="020B0609020204030204" pitchFamily="49" charset="0"/>
                          </a:endParaRP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03 </a:t>
                          </a:r>
                          <a:endParaRPr sz="1300" b="0" dirty="0">
                            <a:latin typeface="Consolas" panose="020B0609020204030204" pitchFamily="49" charset="0"/>
                          </a:endParaRPr>
                        </a:p>
                      </a:txBody>
                      <a:tcPr marL="91450" marR="91450" marT="45725" marB="45725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name = "</a:t>
                          </a:r>
                          <a:r>
                            <a:rPr lang="ko-KR" altLang="en-US" sz="13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이강인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" ; </a:t>
                          </a:r>
                          <a:r>
                            <a:rPr lang="en-US" altLang="ko-KR" sz="13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eng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 = 66 ; math = 83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total = </a:t>
                          </a:r>
                          <a:r>
                            <a:rPr lang="en-US" altLang="ko-KR" sz="13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eng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 + math ; avg = (</a:t>
                          </a:r>
                          <a:r>
                            <a:rPr lang="en-US" altLang="ko-KR" sz="13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eng+math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) / 2 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print("</a:t>
                          </a:r>
                          <a:r>
                            <a:rPr lang="ko-KR" altLang="en-US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이름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:{ 0:s} </a:t>
                          </a:r>
                          <a:r>
                            <a:rPr lang="ko-KR" altLang="en-US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총점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:{1:d} </a:t>
                          </a:r>
                          <a:r>
                            <a:rPr lang="ko-KR" altLang="en-US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평균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:{2:7.3f}" .format(name, total, avg))</a:t>
                          </a:r>
                        </a:p>
                      </a:txBody>
                      <a:tcPr marL="91450" marR="91450" marT="45725" marB="45725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10" name="Google Shape;102;p7">
                <a:extLst>
                  <a:ext uri="{FF2B5EF4-FFF2-40B4-BE49-F238E27FC236}">
                    <a16:creationId xmlns:a16="http://schemas.microsoft.com/office/drawing/2014/main" id="{B9F1953C-36FE-4473-8942-802E0A7F8404}"/>
                  </a:ext>
                </a:extLst>
              </p:cNvPr>
              <p:cNvSpPr txBox="1"/>
              <p:nvPr/>
            </p:nvSpPr>
            <p:spPr>
              <a:xfrm>
                <a:off x="1424359" y="3087431"/>
                <a:ext cx="3995251" cy="3181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[</a:t>
                </a:r>
                <a:r>
                  <a:rPr lang="en-US" sz="1300" b="1" i="0" u="none" strike="noStrike" cap="none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코드</a:t>
                </a: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sz="13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7</a:t>
                </a: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-15] </a:t>
                </a:r>
                <a:r>
                  <a:rPr lang="en-US" altLang="ko-KR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{} </a:t>
                </a:r>
                <a:r>
                  <a:rPr lang="ko-KR" alt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서식의 인덱스 작성 오류</a:t>
                </a:r>
                <a:endParaRPr sz="13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49FBE96-7E13-4359-A284-A35485F8C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9158" y="4401592"/>
              <a:ext cx="5161550" cy="11239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8072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ABBE-5B73-409A-8040-2193C79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출력문과 </a:t>
            </a:r>
            <a:r>
              <a:rPr lang="en-US" altLang="ko-KR" dirty="0"/>
              <a:t>print()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86293-E521-4A7D-97F9-634DBF6E7F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64340" indent="-342900"/>
            <a:r>
              <a:rPr lang="en-US" altLang="ko-KR" dirty="0"/>
              <a:t>.format() </a:t>
            </a:r>
            <a:r>
              <a:rPr lang="ko-KR" altLang="en-US" dirty="0"/>
              <a:t>함수 이용 시 유의사항</a:t>
            </a:r>
            <a:endParaRPr lang="en-US" altLang="ko-KR" dirty="0"/>
          </a:p>
          <a:p>
            <a:pPr marL="678648" lvl="2" indent="-342900">
              <a:buFont typeface="+mj-lt"/>
              <a:buAutoNum type="arabicParenR" startAt="3"/>
            </a:pPr>
            <a:r>
              <a:rPr lang="en-US" altLang="ko-KR" dirty="0"/>
              <a:t>{ } </a:t>
            </a:r>
            <a:r>
              <a:rPr lang="ko-KR" altLang="en-US" dirty="0"/>
              <a:t>서식이 </a:t>
            </a:r>
            <a:r>
              <a:rPr lang="en-US" altLang="ko-KR" dirty="0"/>
              <a:t>0</a:t>
            </a:r>
            <a:r>
              <a:rPr lang="ko-KR" altLang="en-US" dirty="0"/>
              <a:t>부터 인덱스 순서대로 나타날 경우 인덱스 생략가능</a:t>
            </a: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부분적 생략은 오류 발생</a:t>
            </a:r>
            <a:r>
              <a:rPr lang="en-US" altLang="ko-KR" dirty="0"/>
              <a:t>) </a:t>
            </a:r>
          </a:p>
          <a:p>
            <a:pPr marL="678648" lvl="2" indent="-342900"/>
            <a:endParaRPr lang="en-US" altLang="ko-KR" dirty="0"/>
          </a:p>
          <a:p>
            <a:pPr marL="678648" lvl="2" indent="-342900"/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016E5EE-5A4B-49C0-A357-2F559EA61406}"/>
              </a:ext>
            </a:extLst>
          </p:cNvPr>
          <p:cNvGrpSpPr/>
          <p:nvPr/>
        </p:nvGrpSpPr>
        <p:grpSpPr>
          <a:xfrm>
            <a:off x="1112676" y="2638334"/>
            <a:ext cx="6918649" cy="3447201"/>
            <a:chOff x="1184683" y="2638334"/>
            <a:chExt cx="6918649" cy="3447201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426B86F-4D74-4B9F-8A64-3A857E7CC70F}"/>
                </a:ext>
              </a:extLst>
            </p:cNvPr>
            <p:cNvGrpSpPr/>
            <p:nvPr/>
          </p:nvGrpSpPr>
          <p:grpSpPr>
            <a:xfrm>
              <a:off x="1184683" y="2638334"/>
              <a:ext cx="6918649" cy="1581332"/>
              <a:chOff x="1424359" y="3087431"/>
              <a:chExt cx="6918649" cy="1581332"/>
            </a:xfrm>
          </p:grpSpPr>
          <p:graphicFrame>
            <p:nvGraphicFramePr>
              <p:cNvPr id="9" name="Google Shape;104;p7">
                <a:extLst>
                  <a:ext uri="{FF2B5EF4-FFF2-40B4-BE49-F238E27FC236}">
                    <a16:creationId xmlns:a16="http://schemas.microsoft.com/office/drawing/2014/main" id="{1E158D3E-F209-478D-A95D-73B9E7CAC5F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51500248"/>
                  </p:ext>
                </p:extLst>
              </p:nvPr>
            </p:nvGraphicFramePr>
            <p:xfrm>
              <a:off x="1498925" y="3405547"/>
              <a:ext cx="6844083" cy="1263216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4204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236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895403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01</a:t>
                          </a:r>
                          <a:endParaRPr sz="1300" b="0" dirty="0">
                            <a:latin typeface="Consolas" panose="020B0609020204030204" pitchFamily="49" charset="0"/>
                          </a:endParaRP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02 </a:t>
                          </a:r>
                          <a:endParaRPr sz="1300" b="0" dirty="0">
                            <a:latin typeface="Consolas" panose="020B0609020204030204" pitchFamily="49" charset="0"/>
                          </a:endParaRP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03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04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05 </a:t>
                          </a:r>
                          <a:endParaRPr sz="1300" b="0" dirty="0">
                            <a:latin typeface="Consolas" panose="020B0609020204030204" pitchFamily="49" charset="0"/>
                          </a:endParaRPr>
                        </a:p>
                      </a:txBody>
                      <a:tcPr marL="91450" marR="91450" marT="45725" marB="45725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name = "</a:t>
                          </a:r>
                          <a:r>
                            <a:rPr lang="ko-KR" altLang="en-US" sz="13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이강인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" ; </a:t>
                          </a:r>
                          <a:r>
                            <a:rPr lang="en-US" altLang="ko-KR" sz="13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eng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 = 66 ; math = 83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total = </a:t>
                          </a:r>
                          <a:r>
                            <a:rPr lang="en-US" altLang="ko-KR" sz="13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eng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 + math ; avg = (</a:t>
                          </a:r>
                          <a:r>
                            <a:rPr lang="en-US" altLang="ko-KR" sz="13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eng+math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) / 2 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print("</a:t>
                          </a:r>
                          <a:r>
                            <a:rPr lang="ko-KR" altLang="en-US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이름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:{:s} </a:t>
                          </a:r>
                          <a:r>
                            <a:rPr lang="ko-KR" altLang="en-US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총점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:{:d}".format(name, total, avg))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print("</a:t>
                          </a:r>
                          <a:r>
                            <a:rPr lang="ko-KR" altLang="en-US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이름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:{:s} </a:t>
                          </a:r>
                          <a:r>
                            <a:rPr lang="ko-KR" altLang="en-US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평균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:{:7.2f}".format(name, total, avg))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print("</a:t>
                          </a:r>
                          <a:r>
                            <a:rPr lang="ko-KR" altLang="en-US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이름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:{:s} </a:t>
                          </a:r>
                          <a:r>
                            <a:rPr lang="ko-KR" altLang="en-US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총점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:{:d} </a:t>
                          </a:r>
                          <a:r>
                            <a:rPr lang="ko-KR" altLang="en-US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평균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:{2:7.3f}".format(name, total, avg))</a:t>
                          </a:r>
                        </a:p>
                      </a:txBody>
                      <a:tcPr marL="91450" marR="91450" marT="45725" marB="45725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10" name="Google Shape;102;p7">
                <a:extLst>
                  <a:ext uri="{FF2B5EF4-FFF2-40B4-BE49-F238E27FC236}">
                    <a16:creationId xmlns:a16="http://schemas.microsoft.com/office/drawing/2014/main" id="{B9F1953C-36FE-4473-8942-802E0A7F8404}"/>
                  </a:ext>
                </a:extLst>
              </p:cNvPr>
              <p:cNvSpPr txBox="1"/>
              <p:nvPr/>
            </p:nvSpPr>
            <p:spPr>
              <a:xfrm>
                <a:off x="1424359" y="3087431"/>
                <a:ext cx="3995251" cy="3181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[</a:t>
                </a:r>
                <a:r>
                  <a:rPr lang="en-US" sz="1300" b="1" i="0" u="none" strike="noStrike" cap="none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코드</a:t>
                </a: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sz="13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7</a:t>
                </a: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-16] </a:t>
                </a:r>
                <a:r>
                  <a:rPr lang="en-US" altLang="ko-KR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{} </a:t>
                </a:r>
                <a:r>
                  <a:rPr lang="ko-KR" alt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서식의 인덱스 생략</a:t>
                </a:r>
                <a:endParaRPr sz="13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5753C6B-8EFE-4A54-AAD8-672278ED8AD6}"/>
                </a:ext>
              </a:extLst>
            </p:cNvPr>
            <p:cNvGrpSpPr/>
            <p:nvPr/>
          </p:nvGrpSpPr>
          <p:grpSpPr>
            <a:xfrm>
              <a:off x="1259249" y="4256441"/>
              <a:ext cx="5161551" cy="1829094"/>
              <a:chOff x="1259249" y="4574880"/>
              <a:chExt cx="5161551" cy="1829094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5D9D4D07-152A-4A98-9E7F-BF2585F345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59250" y="4574880"/>
                <a:ext cx="5161550" cy="741492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F9DA6688-1350-47EF-8C35-21ED82D24D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9249" y="5240333"/>
                <a:ext cx="5161550" cy="116364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23844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ABBE-5B73-409A-8040-2193C79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출력문과 </a:t>
            </a:r>
            <a:r>
              <a:rPr lang="en-US" altLang="ko-KR" dirty="0"/>
              <a:t>print()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86293-E521-4A7D-97F9-634DBF6E7F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64340" indent="-342900"/>
            <a:r>
              <a:rPr lang="en-US" altLang="ko-KR" dirty="0"/>
              <a:t>.format() </a:t>
            </a:r>
            <a:r>
              <a:rPr lang="ko-KR" altLang="en-US" dirty="0"/>
              <a:t>함수 이용 시 유의사항</a:t>
            </a:r>
            <a:endParaRPr lang="en-US" altLang="ko-KR" dirty="0"/>
          </a:p>
          <a:p>
            <a:pPr marL="678648" lvl="2" indent="-342900">
              <a:buFont typeface="+mj-lt"/>
              <a:buAutoNum type="arabicParenR" startAt="4"/>
            </a:pPr>
            <a:r>
              <a:rPr lang="en-US" altLang="ko-KR" dirty="0"/>
              <a:t>{ } </a:t>
            </a:r>
            <a:r>
              <a:rPr lang="ko-KR" altLang="en-US" dirty="0"/>
              <a:t>서식은 인덱스 순서에 관계없이</a:t>
            </a:r>
            <a:r>
              <a:rPr lang="en-US" altLang="ko-KR" dirty="0"/>
              <a:t>, </a:t>
            </a:r>
            <a:r>
              <a:rPr lang="ko-KR" altLang="en-US" dirty="0"/>
              <a:t>중복표현 가능</a:t>
            </a:r>
            <a:r>
              <a:rPr lang="en-US" altLang="ko-KR" dirty="0"/>
              <a:t>, </a:t>
            </a:r>
            <a:r>
              <a:rPr lang="ko-KR" altLang="en-US" dirty="0"/>
              <a:t>같은 인덱스 다른 출력서식 지정 가능 </a:t>
            </a:r>
          </a:p>
          <a:p>
            <a:pPr marL="678648" lvl="2" indent="-342900"/>
            <a:endParaRPr lang="en-US" altLang="ko-KR" dirty="0"/>
          </a:p>
          <a:p>
            <a:pPr marL="678648" lvl="2" indent="-342900"/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41C9CD1-75CB-4FD8-BB7D-9650E5F56026}"/>
              </a:ext>
            </a:extLst>
          </p:cNvPr>
          <p:cNvGrpSpPr/>
          <p:nvPr/>
        </p:nvGrpSpPr>
        <p:grpSpPr>
          <a:xfrm>
            <a:off x="1112676" y="2534075"/>
            <a:ext cx="6918649" cy="3363858"/>
            <a:chOff x="1132924" y="2447815"/>
            <a:chExt cx="6918649" cy="336385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426B86F-4D74-4B9F-8A64-3A857E7CC70F}"/>
                </a:ext>
              </a:extLst>
            </p:cNvPr>
            <p:cNvGrpSpPr/>
            <p:nvPr/>
          </p:nvGrpSpPr>
          <p:grpSpPr>
            <a:xfrm>
              <a:off x="1132924" y="2447815"/>
              <a:ext cx="6918649" cy="2056820"/>
              <a:chOff x="1424359" y="3087431"/>
              <a:chExt cx="6918649" cy="2056820"/>
            </a:xfrm>
          </p:grpSpPr>
          <p:graphicFrame>
            <p:nvGraphicFramePr>
              <p:cNvPr id="9" name="Google Shape;104;p7">
                <a:extLst>
                  <a:ext uri="{FF2B5EF4-FFF2-40B4-BE49-F238E27FC236}">
                    <a16:creationId xmlns:a16="http://schemas.microsoft.com/office/drawing/2014/main" id="{1E158D3E-F209-478D-A95D-73B9E7CAC5F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37324502"/>
                  </p:ext>
                </p:extLst>
              </p:nvPr>
            </p:nvGraphicFramePr>
            <p:xfrm>
              <a:off x="1498925" y="3405547"/>
              <a:ext cx="6844083" cy="1738704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4204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236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895403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01</a:t>
                          </a:r>
                          <a:endParaRPr sz="1300" b="0" dirty="0">
                            <a:latin typeface="Consolas" panose="020B0609020204030204" pitchFamily="49" charset="0"/>
                          </a:endParaRP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02 </a:t>
                          </a:r>
                          <a:endParaRPr sz="1300" b="0" dirty="0">
                            <a:latin typeface="Consolas" panose="020B0609020204030204" pitchFamily="49" charset="0"/>
                          </a:endParaRP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0304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05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06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07 </a:t>
                          </a:r>
                          <a:endParaRPr sz="1300" b="0" dirty="0">
                            <a:latin typeface="Consolas" panose="020B0609020204030204" pitchFamily="49" charset="0"/>
                          </a:endParaRPr>
                        </a:p>
                      </a:txBody>
                      <a:tcPr marL="91450" marR="91450" marT="45725" marB="45725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name = "</a:t>
                          </a:r>
                          <a:r>
                            <a:rPr lang="ko-KR" altLang="en-US" sz="13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이강인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" ; </a:t>
                          </a:r>
                          <a:r>
                            <a:rPr lang="en-US" altLang="ko-KR" sz="13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eng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 = 66 ; math = 83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total = </a:t>
                          </a:r>
                          <a:r>
                            <a:rPr lang="en-US" altLang="ko-KR" sz="13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eng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 + math ; avg = (</a:t>
                          </a:r>
                          <a:r>
                            <a:rPr lang="en-US" altLang="ko-KR" sz="13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eng+math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) / 2 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print("</a:t>
                          </a:r>
                          <a:r>
                            <a:rPr lang="ko-KR" altLang="en-US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이름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:{0:s} </a:t>
                          </a:r>
                          <a:r>
                            <a:rPr lang="ko-KR" altLang="en-US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평균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:{2:7.3f} </a:t>
                          </a:r>
                          <a:r>
                            <a:rPr lang="ko-KR" altLang="en-US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총점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:{1:d} ".format(name, total, avg))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print("</a:t>
                          </a:r>
                          <a:r>
                            <a:rPr lang="ko-KR" altLang="en-US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이름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:{0:s} </a:t>
                          </a:r>
                          <a:r>
                            <a:rPr lang="ko-KR" altLang="en-US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총점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:{1:d}\n</a:t>
                          </a:r>
                          <a:r>
                            <a:rPr lang="ko-KR" altLang="en-US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이름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:{0:s} </a:t>
                          </a:r>
                          <a:r>
                            <a:rPr lang="ko-KR" altLang="en-US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평균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:{2:7.3f}".format(name, total, avg))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print("</a:t>
                          </a:r>
                          <a:r>
                            <a:rPr lang="ko-KR" altLang="en-US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평균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:{2:6.2f} </a:t>
                          </a:r>
                          <a:r>
                            <a:rPr lang="ko-KR" altLang="en-US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평균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:{2:8.4f}".format(name, total, avg))</a:t>
                          </a:r>
                        </a:p>
                      </a:txBody>
                      <a:tcPr marL="91450" marR="91450" marT="45725" marB="45725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10" name="Google Shape;102;p7">
                <a:extLst>
                  <a:ext uri="{FF2B5EF4-FFF2-40B4-BE49-F238E27FC236}">
                    <a16:creationId xmlns:a16="http://schemas.microsoft.com/office/drawing/2014/main" id="{B9F1953C-36FE-4473-8942-802E0A7F8404}"/>
                  </a:ext>
                </a:extLst>
              </p:cNvPr>
              <p:cNvSpPr txBox="1"/>
              <p:nvPr/>
            </p:nvSpPr>
            <p:spPr>
              <a:xfrm>
                <a:off x="1424359" y="3087431"/>
                <a:ext cx="3995251" cy="3181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[</a:t>
                </a:r>
                <a:r>
                  <a:rPr lang="en-US" sz="1300" b="1" i="0" u="none" strike="noStrike" cap="none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코드</a:t>
                </a: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sz="13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7</a:t>
                </a: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-17] </a:t>
                </a:r>
                <a:r>
                  <a:rPr lang="en-US" altLang="ko-KR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{} </a:t>
                </a:r>
                <a:r>
                  <a:rPr lang="ko-KR" alt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서식의 인덱스 중복 사용</a:t>
                </a:r>
                <a:endParaRPr sz="13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59C03CC-6989-4178-869D-2A8DFFD7D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7490" y="4545013"/>
              <a:ext cx="5739332" cy="12666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7290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ABBE-5B73-409A-8040-2193C79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출력문과 </a:t>
            </a:r>
            <a:r>
              <a:rPr lang="en-US" altLang="ko-KR" dirty="0"/>
              <a:t>print()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86293-E521-4A7D-97F9-634DBF6E7F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64340" indent="-342900"/>
            <a:r>
              <a:rPr lang="en-US" altLang="ko-KR" dirty="0"/>
              <a:t>.format() </a:t>
            </a:r>
            <a:r>
              <a:rPr lang="ko-KR" altLang="en-US" dirty="0"/>
              <a:t>함수 이용 시 유의사항</a:t>
            </a:r>
            <a:endParaRPr lang="en-US" altLang="ko-KR" dirty="0"/>
          </a:p>
          <a:p>
            <a:pPr marL="678648" lvl="2" indent="-342900"/>
            <a:r>
              <a:rPr lang="en-US" altLang="ko-KR" dirty="0"/>
              <a:t>print() </a:t>
            </a:r>
            <a:r>
              <a:rPr lang="ko-KR" altLang="en-US" dirty="0"/>
              <a:t>함수의 출력 비교</a:t>
            </a:r>
            <a:endParaRPr lang="en-US" altLang="ko-KR" dirty="0"/>
          </a:p>
          <a:p>
            <a:pPr marL="678648" lvl="2" indent="-342900"/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5D6478A-25E0-4D74-BCA2-00F39CF7DB4B}"/>
              </a:ext>
            </a:extLst>
          </p:cNvPr>
          <p:cNvGrpSpPr/>
          <p:nvPr/>
        </p:nvGrpSpPr>
        <p:grpSpPr>
          <a:xfrm>
            <a:off x="1112676" y="2447815"/>
            <a:ext cx="6918649" cy="3025793"/>
            <a:chOff x="1132924" y="2447815"/>
            <a:chExt cx="6918649" cy="302579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426B86F-4D74-4B9F-8A64-3A857E7CC70F}"/>
                </a:ext>
              </a:extLst>
            </p:cNvPr>
            <p:cNvGrpSpPr/>
            <p:nvPr/>
          </p:nvGrpSpPr>
          <p:grpSpPr>
            <a:xfrm>
              <a:off x="1132924" y="2447815"/>
              <a:ext cx="6918649" cy="1819076"/>
              <a:chOff x="1424359" y="3087431"/>
              <a:chExt cx="6918649" cy="1819076"/>
            </a:xfrm>
          </p:grpSpPr>
          <p:graphicFrame>
            <p:nvGraphicFramePr>
              <p:cNvPr id="9" name="Google Shape;104;p7">
                <a:extLst>
                  <a:ext uri="{FF2B5EF4-FFF2-40B4-BE49-F238E27FC236}">
                    <a16:creationId xmlns:a16="http://schemas.microsoft.com/office/drawing/2014/main" id="{1E158D3E-F209-478D-A95D-73B9E7CAC5F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84259820"/>
                  </p:ext>
                </p:extLst>
              </p:nvPr>
            </p:nvGraphicFramePr>
            <p:xfrm>
              <a:off x="1498925" y="3405547"/>
              <a:ext cx="6844083" cy="150096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4204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236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895403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01</a:t>
                          </a:r>
                          <a:endParaRPr sz="1300" b="0" dirty="0">
                            <a:latin typeface="Consolas" panose="020B0609020204030204" pitchFamily="49" charset="0"/>
                          </a:endParaRP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02 </a:t>
                          </a:r>
                          <a:endParaRPr sz="1300" b="0" dirty="0">
                            <a:latin typeface="Consolas" panose="020B0609020204030204" pitchFamily="49" charset="0"/>
                          </a:endParaRP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03 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04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05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06</a:t>
                          </a:r>
                          <a:endParaRPr sz="1300" b="0" dirty="0">
                            <a:latin typeface="Consolas" panose="020B0609020204030204" pitchFamily="49" charset="0"/>
                          </a:endParaRPr>
                        </a:p>
                      </a:txBody>
                      <a:tcPr marL="91450" marR="91450" marT="45725" marB="45725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name = "</a:t>
                          </a:r>
                          <a:r>
                            <a:rPr lang="ko-KR" altLang="en-US" sz="13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이강인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" ; </a:t>
                          </a:r>
                          <a:r>
                            <a:rPr lang="en-US" altLang="ko-KR" sz="13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eng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 = 66 ; math = 83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total = </a:t>
                          </a:r>
                          <a:r>
                            <a:rPr lang="en-US" altLang="ko-KR" sz="13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eng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 + math ; avg = (</a:t>
                          </a:r>
                          <a:r>
                            <a:rPr lang="en-US" altLang="ko-KR" sz="13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eng+math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) / 2 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print(name, total, avg)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print(format(name, "6s"), format(total, "4d"), format(avg, "6.2f"))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print("%6s %4d %6.2f" % (name, total, avg))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print("{2:6s} {1:4d} {0:6.2f}" .format(avg, total, name) )</a:t>
                          </a:r>
                        </a:p>
                      </a:txBody>
                      <a:tcPr marL="91450" marR="91450" marT="45725" marB="45725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10" name="Google Shape;102;p7">
                <a:extLst>
                  <a:ext uri="{FF2B5EF4-FFF2-40B4-BE49-F238E27FC236}">
                    <a16:creationId xmlns:a16="http://schemas.microsoft.com/office/drawing/2014/main" id="{B9F1953C-36FE-4473-8942-802E0A7F8404}"/>
                  </a:ext>
                </a:extLst>
              </p:cNvPr>
              <p:cNvSpPr txBox="1"/>
              <p:nvPr/>
            </p:nvSpPr>
            <p:spPr>
              <a:xfrm>
                <a:off x="1424359" y="3087431"/>
                <a:ext cx="3995251" cy="3181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[</a:t>
                </a:r>
                <a:r>
                  <a:rPr lang="en-US" sz="1300" b="1" i="0" u="none" strike="noStrike" cap="none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코드</a:t>
                </a: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sz="13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7</a:t>
                </a: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-18] </a:t>
                </a:r>
                <a:r>
                  <a:rPr lang="en-US" altLang="ko-KR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print() </a:t>
                </a:r>
                <a:r>
                  <a:rPr lang="ko-KR" alt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출력 비교</a:t>
                </a:r>
                <a:endParaRPr sz="13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A4D01DC-9C2F-4393-B32E-21606FB1D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7490" y="4335110"/>
              <a:ext cx="5432262" cy="11384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5610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ABBE-5B73-409A-8040-2193C79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출력문과 </a:t>
            </a:r>
            <a:r>
              <a:rPr lang="en-US" altLang="ko-KR" dirty="0"/>
              <a:t>print()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86293-E521-4A7D-97F9-634DBF6E7F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64340" indent="-342900"/>
            <a:r>
              <a:rPr lang="en-US" altLang="ko-KR" dirty="0"/>
              <a:t>.format() </a:t>
            </a:r>
            <a:r>
              <a:rPr lang="ko-KR" altLang="en-US" dirty="0"/>
              <a:t>함수 실습</a:t>
            </a:r>
            <a:endParaRPr lang="en-US" altLang="ko-KR" dirty="0"/>
          </a:p>
          <a:p>
            <a:pPr marL="678648" lvl="2" indent="-342900"/>
            <a:r>
              <a:rPr lang="ko-KR" altLang="en-US" dirty="0"/>
              <a:t>출력형식 설계</a:t>
            </a:r>
            <a:r>
              <a:rPr lang="en-US" altLang="ko-KR" dirty="0"/>
              <a:t>(*</a:t>
            </a:r>
            <a:r>
              <a:rPr lang="ko-KR" altLang="en-US" dirty="0"/>
              <a:t>는 </a:t>
            </a:r>
            <a:r>
              <a:rPr lang="ko-KR" altLang="en-US" dirty="0" err="1"/>
              <a:t>변수값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print() </a:t>
            </a:r>
            <a:r>
              <a:rPr lang="ko-KR" altLang="en-US" dirty="0"/>
              <a:t>문 작성 </a:t>
            </a: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64A2938-0432-43D4-A261-8D38EF9E17A1}"/>
              </a:ext>
            </a:extLst>
          </p:cNvPr>
          <p:cNvGrpSpPr/>
          <p:nvPr/>
        </p:nvGrpSpPr>
        <p:grpSpPr>
          <a:xfrm>
            <a:off x="1136989" y="2590598"/>
            <a:ext cx="6870023" cy="1954415"/>
            <a:chOff x="1136988" y="2440072"/>
            <a:chExt cx="6870023" cy="195441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602F4C1-3568-46F5-857D-C4CFA73E6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809"/>
            <a:stretch/>
          </p:blipFill>
          <p:spPr>
            <a:xfrm>
              <a:off x="1136988" y="2440072"/>
              <a:ext cx="6870023" cy="161394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ECC6ED9-9B03-4752-BECC-6DD7EC9EFAF8}"/>
                </a:ext>
              </a:extLst>
            </p:cNvPr>
            <p:cNvSpPr/>
            <p:nvPr/>
          </p:nvSpPr>
          <p:spPr>
            <a:xfrm>
              <a:off x="2794790" y="4068372"/>
              <a:ext cx="3347391" cy="326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 latinLnBrk="0">
                <a:lnSpc>
                  <a:spcPct val="160000"/>
                </a:lnSpc>
              </a:pPr>
              <a:r>
                <a:rPr lang="ko-KR" altLang="en-US" sz="1100" b="1" kern="100" dirty="0">
                  <a:solidFill>
                    <a:srgbClr val="000000"/>
                  </a:solidFill>
                  <a:latin typeface="휴먼명조"/>
                  <a:ea typeface="휴먼명조"/>
                </a:rPr>
                <a:t>그림 </a:t>
              </a:r>
              <a:r>
                <a:rPr lang="en-US" altLang="ko-KR" sz="1100" b="1" kern="100" dirty="0">
                  <a:solidFill>
                    <a:srgbClr val="000000"/>
                  </a:solidFill>
                  <a:latin typeface="휴먼명조"/>
                  <a:ea typeface="휴먼명조"/>
                </a:rPr>
                <a:t>7-2  </a:t>
              </a:r>
              <a:r>
                <a:rPr lang="ko-KR" altLang="en-US" sz="1100" kern="100" dirty="0">
                  <a:solidFill>
                    <a:srgbClr val="000000"/>
                  </a:solidFill>
                  <a:latin typeface="휴먼명조"/>
                  <a:ea typeface="휴먼명조"/>
                </a:rPr>
                <a:t>출력 변수와 출력 형식 설계</a:t>
              </a:r>
              <a:r>
                <a:rPr lang="en-US" altLang="ko-KR" sz="1100" kern="100" dirty="0">
                  <a:solidFill>
                    <a:srgbClr val="000000"/>
                  </a:solidFill>
                  <a:latin typeface="휴먼명조"/>
                  <a:ea typeface="휴먼명조"/>
                </a:rPr>
                <a:t>(*</a:t>
              </a:r>
              <a:r>
                <a:rPr lang="ko-KR" altLang="en-US" sz="1100" kern="100" dirty="0">
                  <a:solidFill>
                    <a:srgbClr val="000000"/>
                  </a:solidFill>
                  <a:latin typeface="휴먼명조"/>
                  <a:ea typeface="휴먼명조"/>
                </a:rPr>
                <a:t>는 </a:t>
              </a:r>
              <a:r>
                <a:rPr lang="ko-KR" altLang="en-US" sz="1100" kern="100" dirty="0" err="1">
                  <a:solidFill>
                    <a:srgbClr val="000000"/>
                  </a:solidFill>
                  <a:latin typeface="휴먼명조"/>
                  <a:ea typeface="휴먼명조"/>
                </a:rPr>
                <a:t>변수값</a:t>
              </a:r>
              <a:r>
                <a:rPr lang="en-US" altLang="ko-KR" sz="1100" kern="100" dirty="0">
                  <a:solidFill>
                    <a:srgbClr val="000000"/>
                  </a:solidFill>
                  <a:latin typeface="휴먼명조"/>
                  <a:ea typeface="휴먼명조"/>
                </a:rPr>
                <a:t>)</a:t>
              </a:r>
              <a:endParaRPr lang="ko-KR" altLang="en-US" sz="1100" kern="0" dirty="0">
                <a:solidFill>
                  <a:srgbClr val="000000"/>
                </a:solidFill>
                <a:latin typeface="함초롬바탕" panose="020306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9892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ABBE-5B73-409A-8040-2193C79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출력문과 </a:t>
            </a:r>
            <a:r>
              <a:rPr lang="en-US" altLang="ko-KR" dirty="0"/>
              <a:t>print()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86293-E521-4A7D-97F9-634DBF6E7F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64340" indent="-342900"/>
            <a:r>
              <a:rPr lang="en-US" altLang="ko-KR" dirty="0"/>
              <a:t>.format() </a:t>
            </a:r>
            <a:r>
              <a:rPr lang="ko-KR" altLang="en-US" dirty="0"/>
              <a:t>함수 실습</a:t>
            </a:r>
            <a:endParaRPr lang="en-US" altLang="ko-KR" dirty="0"/>
          </a:p>
          <a:p>
            <a:pPr marL="678648" lvl="2" indent="-342900"/>
            <a:r>
              <a:rPr lang="ko-KR" altLang="en-US" dirty="0"/>
              <a:t>출력형식 설계</a:t>
            </a:r>
            <a:r>
              <a:rPr lang="en-US" altLang="ko-KR" dirty="0"/>
              <a:t>(*</a:t>
            </a:r>
            <a:r>
              <a:rPr lang="ko-KR" altLang="en-US" dirty="0"/>
              <a:t>는 </a:t>
            </a:r>
            <a:r>
              <a:rPr lang="ko-KR" altLang="en-US" dirty="0" err="1"/>
              <a:t>변수값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print() </a:t>
            </a:r>
            <a:r>
              <a:rPr lang="ko-KR" altLang="en-US" dirty="0"/>
              <a:t>문 작성 </a:t>
            </a: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26B86F-4D74-4B9F-8A64-3A857E7CC70F}"/>
              </a:ext>
            </a:extLst>
          </p:cNvPr>
          <p:cNvGrpSpPr/>
          <p:nvPr/>
        </p:nvGrpSpPr>
        <p:grpSpPr>
          <a:xfrm>
            <a:off x="950338" y="2361551"/>
            <a:ext cx="7243325" cy="3245540"/>
            <a:chOff x="1424359" y="3087431"/>
            <a:chExt cx="7243325" cy="3245540"/>
          </a:xfrm>
        </p:grpSpPr>
        <p:graphicFrame>
          <p:nvGraphicFramePr>
            <p:cNvPr id="9" name="Google Shape;104;p7">
              <a:extLst>
                <a:ext uri="{FF2B5EF4-FFF2-40B4-BE49-F238E27FC236}">
                  <a16:creationId xmlns:a16="http://schemas.microsoft.com/office/drawing/2014/main" id="{1E158D3E-F209-478D-A95D-73B9E7CAC5F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67547562"/>
                </p:ext>
              </p:extLst>
            </p:nvPr>
          </p:nvGraphicFramePr>
          <p:xfrm>
            <a:off x="1498925" y="3405547"/>
            <a:ext cx="7168759" cy="2927424"/>
          </p:xfrm>
          <a:graphic>
            <a:graphicData uri="http://schemas.openxmlformats.org/drawingml/2006/table">
              <a:tbl>
                <a:tblPr>
                  <a:tableStyleId>{2D5ABB26-0587-4C30-8999-92F81FD0307C}</a:tableStyleId>
                </a:tblPr>
                <a:tblGrid>
                  <a:gridCol w="42041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74834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895403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01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02 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03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04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05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06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07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08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09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10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11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12 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accent1"/>
                            </a:solidFill>
                            <a:latin typeface="Consolas" panose="020B0609020204030204" pitchFamily="49" charset="0"/>
                          </a:rPr>
                          <a:t># </a:t>
                        </a:r>
                        <a:r>
                          <a:rPr lang="ko-KR" altLang="en-US" sz="1300" b="0" dirty="0">
                            <a:solidFill>
                              <a:schemeClr val="accent1"/>
                            </a:solidFill>
                            <a:latin typeface="Consolas" panose="020B0609020204030204" pitchFamily="49" charset="0"/>
                          </a:rPr>
                          <a:t>방법</a:t>
                        </a:r>
                        <a:r>
                          <a:rPr lang="en-US" altLang="ko-KR" sz="1300" b="0" dirty="0">
                            <a:solidFill>
                              <a:schemeClr val="accent1"/>
                            </a:solidFill>
                            <a:latin typeface="Consolas" panose="020B0609020204030204" pitchFamily="49" charset="0"/>
                          </a:rPr>
                          <a:t>1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print(" Subject : Python Language\n\n Name    : %s \n" \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     " Major   : %s \n\n Total  Average  Grade  Rank \n" \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     "  %3d    %5.1f     %1c     %2d"  \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     % (name, major, total, avg, grade, ranking))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lang="en-US" altLang="ko-KR" sz="13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accent1"/>
                            </a:solidFill>
                            <a:latin typeface="Consolas" panose="020B0609020204030204" pitchFamily="49" charset="0"/>
                          </a:rPr>
                          <a:t># </a:t>
                        </a:r>
                        <a:r>
                          <a:rPr lang="ko-KR" altLang="en-US" sz="1300" b="0" dirty="0">
                            <a:solidFill>
                              <a:schemeClr val="accent1"/>
                            </a:solidFill>
                            <a:latin typeface="Consolas" panose="020B0609020204030204" pitchFamily="49" charset="0"/>
                          </a:rPr>
                          <a:t>방법</a:t>
                        </a:r>
                        <a:r>
                          <a:rPr lang="en-US" altLang="ko-KR" sz="1300" b="0" dirty="0">
                            <a:solidFill>
                              <a:schemeClr val="accent1"/>
                            </a:solidFill>
                            <a:latin typeface="Consolas" panose="020B0609020204030204" pitchFamily="49" charset="0"/>
                          </a:rPr>
                          <a:t>2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print(" Subject : Python Language\n")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print(" Name    : %s" % name)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print(" Major   : %s\n" % major)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print(" Total  Average  Grade  Rank")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print("  %3d    %5.1f     %1c     %2d"    % (total, avg, grade, ranking))</a:t>
                        </a: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0" name="Google Shape;102;p7">
              <a:extLst>
                <a:ext uri="{FF2B5EF4-FFF2-40B4-BE49-F238E27FC236}">
                  <a16:creationId xmlns:a16="http://schemas.microsoft.com/office/drawing/2014/main" id="{B9F1953C-36FE-4473-8942-802E0A7F8404}"/>
                </a:ext>
              </a:extLst>
            </p:cNvPr>
            <p:cNvSpPr txBox="1"/>
            <p:nvPr/>
          </p:nvSpPr>
          <p:spPr>
            <a:xfrm>
              <a:off x="1424359" y="3087431"/>
              <a:ext cx="3995251" cy="3181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[</a:t>
              </a:r>
              <a:r>
                <a:rPr lang="en-US" sz="1300" b="1" i="0" u="none" strike="noStrike" cap="none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코드</a:t>
              </a: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sz="13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-19] </a:t>
              </a:r>
              <a:r>
                <a:rPr lang="en-US" altLang="ko-KR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.format() </a:t>
              </a:r>
              <a:r>
                <a:rPr lang="ko-KR" alt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함수의 출력 형식 지정</a:t>
              </a:r>
              <a:endParaRPr sz="1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374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B08B696-751A-4A21-A953-4CA0BACDEF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입력문과 </a:t>
            </a:r>
            <a:r>
              <a:rPr lang="en-US" altLang="ko-KR" dirty="0"/>
              <a:t>input() </a:t>
            </a:r>
            <a:r>
              <a:rPr lang="ko-KR" altLang="en-US" dirty="0"/>
              <a:t>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80C242-4E40-4DF6-9646-1F433CEBFB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Section 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643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E100EAB-5E22-4FDA-ADEC-2DF0D5304C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출력문의 개념을 이해하고 </a:t>
            </a:r>
            <a:r>
              <a:rPr lang="en-US" altLang="ko-KR" dirty="0"/>
              <a:t>print( ) </a:t>
            </a:r>
            <a:r>
              <a:rPr lang="ko-KR" altLang="en-US" dirty="0"/>
              <a:t>함수의 사용법을 익힌다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입력문의 개념을 이해하고 </a:t>
            </a:r>
            <a:r>
              <a:rPr lang="en-US" altLang="ko-KR" dirty="0"/>
              <a:t>input( ) </a:t>
            </a:r>
            <a:r>
              <a:rPr lang="ko-KR" altLang="en-US" dirty="0"/>
              <a:t>함수의 사용법을 익힌다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060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040BC-9EA8-4087-A98E-CB65127B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dirty="0"/>
              <a:t>입력문과 </a:t>
            </a:r>
            <a:r>
              <a:rPr lang="en-US" altLang="ko-KR" dirty="0"/>
              <a:t>input()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9E09B-D0A7-4541-85F6-3E09882854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입력문이 필요한 이유</a:t>
            </a:r>
            <a:endParaRPr lang="en-US" altLang="ko-KR" sz="2400" dirty="0"/>
          </a:p>
          <a:p>
            <a:pPr lvl="2"/>
            <a:r>
              <a:rPr lang="en-US" altLang="ko-KR" dirty="0"/>
              <a:t>Q.  </a:t>
            </a:r>
            <a:r>
              <a:rPr lang="ko-KR" altLang="en-US" dirty="0"/>
              <a:t>다른 학생의 총점과 평균을 출력해야 한다면 </a:t>
            </a:r>
            <a:r>
              <a:rPr lang="en-US" altLang="ko-KR" dirty="0"/>
              <a:t>? </a:t>
            </a:r>
          </a:p>
          <a:p>
            <a:pPr lvl="3"/>
            <a:r>
              <a:rPr lang="ko-KR" altLang="en-US" dirty="0"/>
              <a:t> 프로그램 </a:t>
            </a:r>
            <a:r>
              <a:rPr lang="ko-KR" altLang="en-US" dirty="0" err="1"/>
              <a:t>자료값들을</a:t>
            </a:r>
            <a:r>
              <a:rPr lang="ko-KR" altLang="en-US" dirty="0"/>
              <a:t> 직접 수정함 </a:t>
            </a:r>
            <a:endParaRPr lang="en-US" altLang="ko-KR" dirty="0"/>
          </a:p>
          <a:p>
            <a:pPr lvl="4"/>
            <a:r>
              <a:rPr lang="ko-KR" altLang="en-US" dirty="0"/>
              <a:t> 비효율적임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06FE3A3-4420-42DC-A80D-EE259A30AA51}"/>
              </a:ext>
            </a:extLst>
          </p:cNvPr>
          <p:cNvGrpSpPr/>
          <p:nvPr/>
        </p:nvGrpSpPr>
        <p:grpSpPr>
          <a:xfrm>
            <a:off x="873398" y="2849923"/>
            <a:ext cx="3409364" cy="2652042"/>
            <a:chOff x="917484" y="2798164"/>
            <a:chExt cx="3409364" cy="265204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4AA5279-8203-4ED3-AF9F-2ACDCC3227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618" b="9463"/>
            <a:stretch/>
          </p:blipFill>
          <p:spPr>
            <a:xfrm>
              <a:off x="1003027" y="2798164"/>
              <a:ext cx="3323821" cy="2417941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196AE2-1A5B-4BF3-AC94-2D2D9B85A008}"/>
                </a:ext>
              </a:extLst>
            </p:cNvPr>
            <p:cNvSpPr/>
            <p:nvPr/>
          </p:nvSpPr>
          <p:spPr>
            <a:xfrm>
              <a:off x="917484" y="5124091"/>
              <a:ext cx="1451038" cy="326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 latinLnBrk="0">
                <a:lnSpc>
                  <a:spcPct val="160000"/>
                </a:lnSpc>
              </a:pPr>
              <a:r>
                <a:rPr lang="ko-KR" altLang="en-US" sz="1100" b="1" kern="100" dirty="0">
                  <a:solidFill>
                    <a:srgbClr val="000000"/>
                  </a:solidFill>
                  <a:latin typeface="휴먼명조"/>
                  <a:ea typeface="휴먼명조"/>
                </a:rPr>
                <a:t>그림 </a:t>
              </a:r>
              <a:r>
                <a:rPr lang="en-US" altLang="ko-KR" sz="1100" b="1" kern="100" dirty="0">
                  <a:solidFill>
                    <a:srgbClr val="000000"/>
                  </a:solidFill>
                  <a:latin typeface="휴먼명조"/>
                  <a:ea typeface="휴먼명조"/>
                </a:rPr>
                <a:t>7-3  </a:t>
              </a:r>
              <a:r>
                <a:rPr lang="ko-KR" altLang="en-US" sz="1100" kern="100" dirty="0">
                  <a:solidFill>
                    <a:srgbClr val="000000"/>
                  </a:solidFill>
                  <a:latin typeface="휴먼명조"/>
                  <a:ea typeface="휴먼명조"/>
                </a:rPr>
                <a:t>자료</a:t>
              </a:r>
              <a:r>
                <a:rPr lang="en-US" altLang="ko-KR" sz="1100" kern="100" dirty="0">
                  <a:solidFill>
                    <a:srgbClr val="000000"/>
                  </a:solidFill>
                  <a:latin typeface="휴먼명조"/>
                  <a:ea typeface="휴먼명조"/>
                </a:rPr>
                <a:t> </a:t>
              </a:r>
              <a:r>
                <a:rPr lang="ko-KR" altLang="en-US" sz="1100" kern="100" dirty="0">
                  <a:solidFill>
                    <a:srgbClr val="000000"/>
                  </a:solidFill>
                  <a:latin typeface="휴먼명조"/>
                  <a:ea typeface="휴먼명조"/>
                </a:rPr>
                <a:t>입력</a:t>
              </a:r>
              <a:endParaRPr lang="ko-KR" altLang="en-US" sz="1100" kern="0" dirty="0">
                <a:solidFill>
                  <a:srgbClr val="000000"/>
                </a:solidFill>
                <a:latin typeface="함초롬바탕" panose="02030604000101010101" pitchFamily="18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F2F6470F-1EE0-4A79-BCD1-4124D8FE12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60" b="9463"/>
          <a:stretch/>
        </p:blipFill>
        <p:spPr>
          <a:xfrm>
            <a:off x="5037826" y="2849923"/>
            <a:ext cx="3362172" cy="24179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E29877-D798-4027-B778-08B0C295C81C}"/>
              </a:ext>
            </a:extLst>
          </p:cNvPr>
          <p:cNvSpPr txBox="1"/>
          <p:nvPr/>
        </p:nvSpPr>
        <p:spPr>
          <a:xfrm>
            <a:off x="4002256" y="1890426"/>
            <a:ext cx="4602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endParaRPr lang="en-US" altLang="ko-KR" dirty="0"/>
          </a:p>
          <a:p>
            <a:pPr lvl="2">
              <a:buClr>
                <a:srgbClr val="0070C0"/>
              </a:buClr>
            </a:pPr>
            <a:r>
              <a:rPr lang="ko-KR" altLang="en-US" sz="1400" dirty="0">
                <a:solidFill>
                  <a:schemeClr val="accent6"/>
                </a:solidFill>
              </a:rPr>
              <a:t>→</a:t>
            </a:r>
            <a:r>
              <a:rPr lang="ko-KR" altLang="en-US" sz="1400" dirty="0"/>
              <a:t> 프로그램의 실행 중 </a:t>
            </a:r>
            <a:r>
              <a:rPr lang="ko-KR" altLang="en-US" sz="1400" dirty="0" err="1"/>
              <a:t>자료값을</a:t>
            </a:r>
            <a:r>
              <a:rPr lang="ko-KR" altLang="en-US" sz="1400" dirty="0"/>
              <a:t> 입력 받음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07293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040BC-9EA8-4087-A98E-CB65127B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dirty="0"/>
              <a:t>입력문과 </a:t>
            </a:r>
            <a:r>
              <a:rPr lang="en-US" altLang="ko-KR" dirty="0"/>
              <a:t>input()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9E09B-D0A7-4541-85F6-3E09882854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 input()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/>
            <a:r>
              <a:rPr lang="ko-KR" altLang="en-US" dirty="0"/>
              <a:t>프로그램의 실행도중 키보드</a:t>
            </a:r>
            <a:r>
              <a:rPr lang="en-US" altLang="ko-KR" dirty="0"/>
              <a:t>(</a:t>
            </a:r>
            <a:r>
              <a:rPr lang="ko-KR" altLang="en-US" dirty="0"/>
              <a:t>표준 입력장치</a:t>
            </a:r>
            <a:r>
              <a:rPr lang="en-US" altLang="ko-KR" dirty="0"/>
              <a:t>)</a:t>
            </a:r>
            <a:r>
              <a:rPr lang="ko-KR" altLang="en-US" dirty="0"/>
              <a:t>를 통해 사용자로부터 문자열을 </a:t>
            </a:r>
            <a:br>
              <a:rPr lang="en-US" altLang="ko-KR" dirty="0"/>
            </a:br>
            <a:r>
              <a:rPr lang="ko-KR" altLang="en-US" dirty="0" err="1"/>
              <a:t>입력받아</a:t>
            </a:r>
            <a:r>
              <a:rPr lang="ko-KR" altLang="en-US" dirty="0"/>
              <a:t> 반환함</a:t>
            </a:r>
          </a:p>
          <a:p>
            <a:pPr lvl="2"/>
            <a:r>
              <a:rPr lang="ko-KR" altLang="en-US" dirty="0"/>
              <a:t>형식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sz="600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E96211-4250-4593-BFEC-A1A1F9FB6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418" y="2539086"/>
            <a:ext cx="6245475" cy="6756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2EAE546-305A-4E46-996C-C968E8C8B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418" y="3505566"/>
            <a:ext cx="6245475" cy="68204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72DC3F5-9230-48D9-B3DD-5562C8523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806" y="4299002"/>
            <a:ext cx="6262087" cy="213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34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040BC-9EA8-4087-A98E-CB65127B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dirty="0"/>
              <a:t>입력문과 </a:t>
            </a:r>
            <a:r>
              <a:rPr lang="en-US" altLang="ko-KR" dirty="0"/>
              <a:t>input()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9E09B-D0A7-4541-85F6-3E09882854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문자열 입력 시 유의사항</a:t>
            </a:r>
            <a:endParaRPr lang="en-US" altLang="ko-KR" dirty="0"/>
          </a:p>
          <a:p>
            <a:pPr lvl="2"/>
            <a:r>
              <a:rPr lang="en-US" altLang="ko-KR" dirty="0"/>
              <a:t>input() </a:t>
            </a:r>
            <a:r>
              <a:rPr lang="ko-KR" altLang="en-US" dirty="0"/>
              <a:t>함수의 </a:t>
            </a:r>
            <a:r>
              <a:rPr lang="ko-KR" altLang="en-US" dirty="0" err="1"/>
              <a:t>반환값은</a:t>
            </a:r>
            <a:r>
              <a:rPr lang="ko-KR" altLang="en-US" dirty="0"/>
              <a:t> 항상 문자열임 </a:t>
            </a:r>
            <a:endParaRPr lang="en-US" altLang="ko-KR" dirty="0"/>
          </a:p>
          <a:p>
            <a:pPr lvl="3"/>
            <a:r>
              <a:rPr lang="en-US" altLang="ko-KR" dirty="0"/>
              <a:t> </a:t>
            </a:r>
            <a:r>
              <a:rPr lang="ko-KR" altLang="en-US" dirty="0" err="1"/>
              <a:t>수치값을</a:t>
            </a:r>
            <a:r>
              <a:rPr lang="ko-KR" altLang="en-US" dirty="0"/>
              <a:t> 입력하면 바로 수치계산에 사용할 수 없음 </a:t>
            </a:r>
          </a:p>
          <a:p>
            <a:pPr lvl="4"/>
            <a:r>
              <a:rPr lang="ko-KR" altLang="en-US" dirty="0"/>
              <a:t> 수치계산 사용 </a:t>
            </a:r>
            <a:r>
              <a:rPr lang="en-US" altLang="ko-KR" dirty="0"/>
              <a:t>: </a:t>
            </a:r>
            <a:r>
              <a:rPr lang="ko-KR" altLang="en-US" dirty="0"/>
              <a:t>수치형 </a:t>
            </a:r>
            <a:r>
              <a:rPr lang="ko-KR" altLang="en-US" dirty="0" err="1"/>
              <a:t>변환후</a:t>
            </a:r>
            <a:r>
              <a:rPr lang="ko-KR" altLang="en-US" dirty="0"/>
              <a:t> 사용가능</a:t>
            </a:r>
            <a:r>
              <a:rPr lang="en-US" altLang="ko-KR" dirty="0"/>
              <a:t>(int() ,  float() </a:t>
            </a:r>
            <a:r>
              <a:rPr lang="ko-KR" altLang="en-US" dirty="0"/>
              <a:t>함수 이용</a:t>
            </a:r>
            <a:r>
              <a:rPr lang="en-US" altLang="ko-KR" dirty="0"/>
              <a:t>)</a:t>
            </a:r>
          </a:p>
          <a:p>
            <a:pPr lvl="4"/>
            <a:r>
              <a:rPr lang="en-US" altLang="ko-KR" dirty="0"/>
              <a:t> int() , float() : </a:t>
            </a:r>
            <a:r>
              <a:rPr lang="ko-KR" altLang="en-US" dirty="0"/>
              <a:t>수자로만 구성된 문자열을 각각 정수</a:t>
            </a:r>
            <a:r>
              <a:rPr lang="en-US" altLang="ko-KR" dirty="0"/>
              <a:t>, </a:t>
            </a:r>
            <a:r>
              <a:rPr lang="ko-KR" altLang="en-US" dirty="0"/>
              <a:t>실수로 변환함</a:t>
            </a:r>
            <a:r>
              <a:rPr lang="en-US" altLang="ko-KR" dirty="0"/>
              <a:t>(</a:t>
            </a:r>
            <a:r>
              <a:rPr lang="ko-KR" altLang="en-US" dirty="0"/>
              <a:t>파이썬 내장함수</a:t>
            </a:r>
            <a:r>
              <a:rPr lang="en-US" altLang="ko-KR" dirty="0"/>
              <a:t>)</a:t>
            </a:r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C059D37-C443-45E4-BCE4-953D1FC369D3}"/>
              </a:ext>
            </a:extLst>
          </p:cNvPr>
          <p:cNvGrpSpPr/>
          <p:nvPr/>
        </p:nvGrpSpPr>
        <p:grpSpPr>
          <a:xfrm>
            <a:off x="564391" y="3500522"/>
            <a:ext cx="8015218" cy="2494418"/>
            <a:chOff x="395537" y="3500522"/>
            <a:chExt cx="8015218" cy="249441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DF84B41-08B5-4CD4-A925-8FD007782C5C}"/>
                </a:ext>
              </a:extLst>
            </p:cNvPr>
            <p:cNvGrpSpPr/>
            <p:nvPr/>
          </p:nvGrpSpPr>
          <p:grpSpPr>
            <a:xfrm>
              <a:off x="395537" y="3500522"/>
              <a:ext cx="2511565" cy="1343588"/>
              <a:chOff x="1424360" y="3087431"/>
              <a:chExt cx="2511565" cy="1343588"/>
            </a:xfrm>
          </p:grpSpPr>
          <p:graphicFrame>
            <p:nvGraphicFramePr>
              <p:cNvPr id="8" name="Google Shape;104;p7">
                <a:extLst>
                  <a:ext uri="{FF2B5EF4-FFF2-40B4-BE49-F238E27FC236}">
                    <a16:creationId xmlns:a16="http://schemas.microsoft.com/office/drawing/2014/main" id="{07B818C5-39E2-4F10-B783-25BDD896124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38678239"/>
                  </p:ext>
                </p:extLst>
              </p:nvPr>
            </p:nvGraphicFramePr>
            <p:xfrm>
              <a:off x="1498926" y="3405547"/>
              <a:ext cx="2436999" cy="1025472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4157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212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895403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01</a:t>
                          </a:r>
                          <a:endParaRPr sz="1300" b="0">
                            <a:latin typeface="Consolas" panose="020B0609020204030204" pitchFamily="49" charset="0"/>
                          </a:endParaRP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02 </a:t>
                          </a:r>
                          <a:endParaRPr sz="1300" b="0">
                            <a:latin typeface="Consolas" panose="020B0609020204030204" pitchFamily="49" charset="0"/>
                          </a:endParaRP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03 </a:t>
                          </a:r>
                          <a:endParaRPr sz="1300" b="0" dirty="0">
                            <a:latin typeface="Consolas" panose="020B0609020204030204" pitchFamily="49" charset="0"/>
                          </a:endParaRPr>
                        </a:p>
                      </a:txBody>
                      <a:tcPr marL="91450" marR="91450" marT="45725" marB="45725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num1 = input()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num2 = input()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num3 = num1 + num2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print(num3)</a:t>
                          </a:r>
                        </a:p>
                      </a:txBody>
                      <a:tcPr marL="91450" marR="91450" marT="45725" marB="45725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9" name="Google Shape;102;p7">
                <a:extLst>
                  <a:ext uri="{FF2B5EF4-FFF2-40B4-BE49-F238E27FC236}">
                    <a16:creationId xmlns:a16="http://schemas.microsoft.com/office/drawing/2014/main" id="{91B6FB09-A442-4255-A0BB-B17F6F2DE698}"/>
                  </a:ext>
                </a:extLst>
              </p:cNvPr>
              <p:cNvSpPr txBox="1"/>
              <p:nvPr/>
            </p:nvSpPr>
            <p:spPr>
              <a:xfrm>
                <a:off x="1424360" y="3087431"/>
                <a:ext cx="2437000" cy="3181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[</a:t>
                </a:r>
                <a:r>
                  <a:rPr lang="en-US" sz="1300" b="1" i="0" u="none" strike="noStrike" cap="none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코드</a:t>
                </a: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sz="13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7</a:t>
                </a: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-20] </a:t>
                </a:r>
                <a:r>
                  <a:rPr lang="en-US" altLang="ko-KR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+: </a:t>
                </a:r>
                <a:r>
                  <a:rPr lang="ko-KR" alt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문자열 연결</a:t>
                </a:r>
                <a:endParaRPr sz="13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CBAB5F7-FA19-4E2F-AA06-FEE323F95033}"/>
                </a:ext>
              </a:extLst>
            </p:cNvPr>
            <p:cNvGrpSpPr/>
            <p:nvPr/>
          </p:nvGrpSpPr>
          <p:grpSpPr>
            <a:xfrm>
              <a:off x="3068808" y="3500522"/>
              <a:ext cx="2511565" cy="1343588"/>
              <a:chOff x="1424360" y="3087431"/>
              <a:chExt cx="2511565" cy="1343588"/>
            </a:xfrm>
          </p:grpSpPr>
          <p:graphicFrame>
            <p:nvGraphicFramePr>
              <p:cNvPr id="12" name="Google Shape;104;p7">
                <a:extLst>
                  <a:ext uri="{FF2B5EF4-FFF2-40B4-BE49-F238E27FC236}">
                    <a16:creationId xmlns:a16="http://schemas.microsoft.com/office/drawing/2014/main" id="{64A8EAAE-8F99-416E-8D0D-8708F82F866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10316748"/>
                  </p:ext>
                </p:extLst>
              </p:nvPr>
            </p:nvGraphicFramePr>
            <p:xfrm>
              <a:off x="1498926" y="3405547"/>
              <a:ext cx="2436999" cy="1025472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4157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212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895403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01</a:t>
                          </a:r>
                          <a:endParaRPr sz="1300" b="0">
                            <a:latin typeface="Consolas" panose="020B0609020204030204" pitchFamily="49" charset="0"/>
                          </a:endParaRP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02 </a:t>
                          </a:r>
                          <a:endParaRPr sz="1300" b="0">
                            <a:latin typeface="Consolas" panose="020B0609020204030204" pitchFamily="49" charset="0"/>
                          </a:endParaRP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03 </a:t>
                          </a:r>
                          <a:endParaRPr sz="1300" b="0" dirty="0">
                            <a:latin typeface="Consolas" panose="020B0609020204030204" pitchFamily="49" charset="0"/>
                          </a:endParaRPr>
                        </a:p>
                      </a:txBody>
                      <a:tcPr marL="91450" marR="91450" marT="45725" marB="45725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num1 = int(input())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num2 = int(input())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num3 = num1 + num2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print(num3)</a:t>
                          </a:r>
                        </a:p>
                      </a:txBody>
                      <a:tcPr marL="91450" marR="91450" marT="45725" marB="45725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14" name="Google Shape;102;p7">
                <a:extLst>
                  <a:ext uri="{FF2B5EF4-FFF2-40B4-BE49-F238E27FC236}">
                    <a16:creationId xmlns:a16="http://schemas.microsoft.com/office/drawing/2014/main" id="{CDA0C472-7397-4AEA-B4FD-B3B9E2A7A192}"/>
                  </a:ext>
                </a:extLst>
              </p:cNvPr>
              <p:cNvSpPr txBox="1"/>
              <p:nvPr/>
            </p:nvSpPr>
            <p:spPr>
              <a:xfrm>
                <a:off x="1424360" y="3087431"/>
                <a:ext cx="2437000" cy="3181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[</a:t>
                </a:r>
                <a:r>
                  <a:rPr lang="en-US" sz="1300" b="1" i="0" u="none" strike="noStrike" cap="none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코드</a:t>
                </a: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sz="13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7</a:t>
                </a: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-21] </a:t>
                </a:r>
                <a:r>
                  <a:rPr lang="en-US" altLang="ko-KR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+: </a:t>
                </a:r>
                <a:r>
                  <a:rPr lang="ko-KR" alt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덧셈</a:t>
                </a:r>
                <a:r>
                  <a:rPr lang="en-US" altLang="ko-KR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(1)</a:t>
                </a:r>
                <a:endParaRPr sz="13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C7503B4-3053-429C-9235-B3CFD33223F2}"/>
                </a:ext>
              </a:extLst>
            </p:cNvPr>
            <p:cNvGrpSpPr/>
            <p:nvPr/>
          </p:nvGrpSpPr>
          <p:grpSpPr>
            <a:xfrm>
              <a:off x="5724388" y="3500522"/>
              <a:ext cx="2686367" cy="1343588"/>
              <a:chOff x="1424360" y="3087431"/>
              <a:chExt cx="2686367" cy="1343588"/>
            </a:xfrm>
          </p:grpSpPr>
          <p:graphicFrame>
            <p:nvGraphicFramePr>
              <p:cNvPr id="16" name="Google Shape;104;p7">
                <a:extLst>
                  <a:ext uri="{FF2B5EF4-FFF2-40B4-BE49-F238E27FC236}">
                    <a16:creationId xmlns:a16="http://schemas.microsoft.com/office/drawing/2014/main" id="{30023875-057A-4B48-A029-25FA7E16489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20836642"/>
                  </p:ext>
                </p:extLst>
              </p:nvPr>
            </p:nvGraphicFramePr>
            <p:xfrm>
              <a:off x="1498926" y="3405547"/>
              <a:ext cx="2611801" cy="1025472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4157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9609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895403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01</a:t>
                          </a:r>
                          <a:endParaRPr sz="1300" b="0">
                            <a:latin typeface="Consolas" panose="020B0609020204030204" pitchFamily="49" charset="0"/>
                          </a:endParaRP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02 </a:t>
                          </a:r>
                          <a:endParaRPr sz="1300" b="0">
                            <a:latin typeface="Consolas" panose="020B0609020204030204" pitchFamily="49" charset="0"/>
                          </a:endParaRP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03 </a:t>
                          </a:r>
                          <a:endParaRPr sz="1300" b="0" dirty="0">
                            <a:latin typeface="Consolas" panose="020B0609020204030204" pitchFamily="49" charset="0"/>
                          </a:endParaRPr>
                        </a:p>
                      </a:txBody>
                      <a:tcPr marL="91450" marR="91450" marT="45725" marB="45725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num1 = float(input())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num2 = float(input())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num3 = num1 + num2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print(num3)</a:t>
                          </a:r>
                        </a:p>
                      </a:txBody>
                      <a:tcPr marL="91450" marR="91450" marT="45725" marB="45725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17" name="Google Shape;102;p7">
                <a:extLst>
                  <a:ext uri="{FF2B5EF4-FFF2-40B4-BE49-F238E27FC236}">
                    <a16:creationId xmlns:a16="http://schemas.microsoft.com/office/drawing/2014/main" id="{C05605C2-55CC-43AB-A9D5-8CD35954501E}"/>
                  </a:ext>
                </a:extLst>
              </p:cNvPr>
              <p:cNvSpPr txBox="1"/>
              <p:nvPr/>
            </p:nvSpPr>
            <p:spPr>
              <a:xfrm>
                <a:off x="1424360" y="3087431"/>
                <a:ext cx="2437000" cy="3181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[</a:t>
                </a:r>
                <a:r>
                  <a:rPr lang="ko-KR" alt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코드 </a:t>
                </a:r>
                <a:r>
                  <a:rPr lang="en-US" altLang="ko-KR" sz="13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7</a:t>
                </a:r>
                <a:r>
                  <a:rPr lang="en-US" altLang="ko-KR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-22] +: </a:t>
                </a:r>
                <a:r>
                  <a:rPr lang="ko-KR" alt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덧셈</a:t>
                </a:r>
                <a:r>
                  <a:rPr lang="en-US" altLang="ko-KR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(2)</a:t>
                </a:r>
                <a:endParaRPr lang="ko-KR" altLang="en-US" sz="13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EC1C887-775E-4239-A744-5A4C902F6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7547" y="4888970"/>
              <a:ext cx="2282911" cy="1094141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4F5CB56-6F6D-430B-BAF3-E0BEB6D41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9761" y="4900799"/>
              <a:ext cx="2282911" cy="107048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437072B-3CDC-49EB-BAA4-EE012AD19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0353" y="4900799"/>
              <a:ext cx="2300653" cy="10941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5221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040BC-9EA8-4087-A98E-CB65127B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dirty="0"/>
              <a:t>입력문과 </a:t>
            </a:r>
            <a:r>
              <a:rPr lang="en-US" altLang="ko-KR" dirty="0"/>
              <a:t>input()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9E09B-D0A7-4541-85F6-3E09882854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입력 안내 문자열의 필요성</a:t>
            </a:r>
            <a:endParaRPr lang="en-US" altLang="ko-KR" dirty="0"/>
          </a:p>
          <a:p>
            <a:pPr lvl="2"/>
            <a:r>
              <a:rPr lang="ko-KR" altLang="en-US" dirty="0"/>
              <a:t>입력 안내 문자열이 없으면 컴퓨터가 무엇을 기다리는지 알기 어려움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AD1F5F4-4F69-457D-9A00-52933C2C9CFC}"/>
              </a:ext>
            </a:extLst>
          </p:cNvPr>
          <p:cNvGrpSpPr/>
          <p:nvPr/>
        </p:nvGrpSpPr>
        <p:grpSpPr>
          <a:xfrm>
            <a:off x="1448368" y="2387711"/>
            <a:ext cx="5752271" cy="2253790"/>
            <a:chOff x="1448368" y="2310077"/>
            <a:chExt cx="5752271" cy="225379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DF84B41-08B5-4CD4-A925-8FD007782C5C}"/>
                </a:ext>
              </a:extLst>
            </p:cNvPr>
            <p:cNvGrpSpPr/>
            <p:nvPr/>
          </p:nvGrpSpPr>
          <p:grpSpPr>
            <a:xfrm>
              <a:off x="1448368" y="2310077"/>
              <a:ext cx="5737436" cy="1213519"/>
              <a:chOff x="1424360" y="3087431"/>
              <a:chExt cx="5737436" cy="1213519"/>
            </a:xfrm>
          </p:grpSpPr>
          <p:graphicFrame>
            <p:nvGraphicFramePr>
              <p:cNvPr id="8" name="Google Shape;104;p7">
                <a:extLst>
                  <a:ext uri="{FF2B5EF4-FFF2-40B4-BE49-F238E27FC236}">
                    <a16:creationId xmlns:a16="http://schemas.microsoft.com/office/drawing/2014/main" id="{07B818C5-39E2-4F10-B783-25BDD896124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94214563"/>
                  </p:ext>
                </p:extLst>
              </p:nvPr>
            </p:nvGraphicFramePr>
            <p:xfrm>
              <a:off x="1498926" y="3405547"/>
              <a:ext cx="5662870" cy="895403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4157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2471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895403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01</a:t>
                          </a:r>
                          <a:endParaRPr sz="1300" b="0">
                            <a:latin typeface="Consolas" panose="020B0609020204030204" pitchFamily="49" charset="0"/>
                          </a:endParaRP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02 </a:t>
                          </a:r>
                          <a:endParaRPr sz="1300" b="0">
                            <a:latin typeface="Consolas" panose="020B0609020204030204" pitchFamily="49" charset="0"/>
                          </a:endParaRP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03 </a:t>
                          </a:r>
                          <a:endParaRPr sz="1300" b="0" dirty="0">
                            <a:latin typeface="Consolas" panose="020B0609020204030204" pitchFamily="49" charset="0"/>
                          </a:endParaRPr>
                        </a:p>
                      </a:txBody>
                      <a:tcPr marL="91450" marR="91450" marT="45725" marB="45725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print("-----------")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score = int(input())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print("</a:t>
                          </a:r>
                          <a:r>
                            <a:rPr lang="ko-KR" altLang="en-US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입력한 점수 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: ", </a:t>
                          </a: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score)</a:t>
                          </a:r>
                        </a:p>
                      </a:txBody>
                      <a:tcPr marL="91450" marR="91450" marT="45725" marB="45725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9" name="Google Shape;102;p7">
                <a:extLst>
                  <a:ext uri="{FF2B5EF4-FFF2-40B4-BE49-F238E27FC236}">
                    <a16:creationId xmlns:a16="http://schemas.microsoft.com/office/drawing/2014/main" id="{91B6FB09-A442-4255-A0BB-B17F6F2DE698}"/>
                  </a:ext>
                </a:extLst>
              </p:cNvPr>
              <p:cNvSpPr txBox="1"/>
              <p:nvPr/>
            </p:nvSpPr>
            <p:spPr>
              <a:xfrm>
                <a:off x="1424360" y="3087431"/>
                <a:ext cx="4417594" cy="3181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[</a:t>
                </a:r>
                <a:r>
                  <a:rPr lang="en-US" sz="1300" b="1" i="0" u="none" strike="noStrike" cap="none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코드</a:t>
                </a: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sz="13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7</a:t>
                </a: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-23] </a:t>
                </a:r>
                <a:r>
                  <a:rPr lang="en-US" altLang="ko-KR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input() </a:t>
                </a:r>
                <a:r>
                  <a:rPr lang="ko-KR" alt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함수의 안내 문자열 필요성</a:t>
                </a:r>
                <a:endParaRPr sz="13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61A905B-5E0B-4F8B-ACEA-F71AB986B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2934" y="3570653"/>
              <a:ext cx="5677705" cy="993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6726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040BC-9EA8-4087-A98E-CB65127B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dirty="0"/>
              <a:t>입력문과 </a:t>
            </a:r>
            <a:r>
              <a:rPr lang="en-US" altLang="ko-KR" dirty="0"/>
              <a:t>input()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9E09B-D0A7-4541-85F6-3E09882854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입력 안내 문자열의 필요성</a:t>
            </a:r>
            <a:endParaRPr lang="en-US" altLang="ko-KR" dirty="0"/>
          </a:p>
          <a:p>
            <a:pPr lvl="2"/>
            <a:r>
              <a:rPr lang="ko-KR" altLang="en-US" dirty="0"/>
              <a:t>입력 안내문자열 출력 방법 </a:t>
            </a:r>
          </a:p>
          <a:p>
            <a:pPr lvl="2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5683B89-8304-49D7-853A-A99DCE59E08D}"/>
              </a:ext>
            </a:extLst>
          </p:cNvPr>
          <p:cNvGrpSpPr/>
          <p:nvPr/>
        </p:nvGrpSpPr>
        <p:grpSpPr>
          <a:xfrm>
            <a:off x="1350170" y="2301450"/>
            <a:ext cx="6443661" cy="2745154"/>
            <a:chOff x="955336" y="2301450"/>
            <a:chExt cx="6443661" cy="274515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CBAB5F7-FA19-4E2F-AA06-FEE323F95033}"/>
                </a:ext>
              </a:extLst>
            </p:cNvPr>
            <p:cNvGrpSpPr/>
            <p:nvPr/>
          </p:nvGrpSpPr>
          <p:grpSpPr>
            <a:xfrm>
              <a:off x="955336" y="2301450"/>
              <a:ext cx="4073864" cy="1213519"/>
              <a:chOff x="1424360" y="3087431"/>
              <a:chExt cx="4073864" cy="1213519"/>
            </a:xfrm>
          </p:grpSpPr>
          <p:graphicFrame>
            <p:nvGraphicFramePr>
              <p:cNvPr id="12" name="Google Shape;104;p7">
                <a:extLst>
                  <a:ext uri="{FF2B5EF4-FFF2-40B4-BE49-F238E27FC236}">
                    <a16:creationId xmlns:a16="http://schemas.microsoft.com/office/drawing/2014/main" id="{64A8EAAE-8F99-416E-8D0D-8708F82F866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03814127"/>
                  </p:ext>
                </p:extLst>
              </p:nvPr>
            </p:nvGraphicFramePr>
            <p:xfrm>
              <a:off x="1498926" y="3405547"/>
              <a:ext cx="3999298" cy="895403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4157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835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895403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01</a:t>
                          </a:r>
                          <a:endParaRPr sz="1300" b="0">
                            <a:latin typeface="Consolas" panose="020B0609020204030204" pitchFamily="49" charset="0"/>
                          </a:endParaRP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02 </a:t>
                          </a:r>
                          <a:endParaRPr sz="1300" b="0">
                            <a:latin typeface="Consolas" panose="020B0609020204030204" pitchFamily="49" charset="0"/>
                          </a:endParaRP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03 </a:t>
                          </a:r>
                          <a:endParaRPr sz="1300" b="0" dirty="0">
                            <a:latin typeface="Consolas" panose="020B0609020204030204" pitchFamily="49" charset="0"/>
                          </a:endParaRPr>
                        </a:p>
                      </a:txBody>
                      <a:tcPr marL="91450" marR="91450" marT="45725" marB="45725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onsolas" panose="020B0609020204030204" pitchFamily="49" charset="0"/>
                            </a:rPr>
                            <a:t>name = input("</a:t>
                          </a:r>
                          <a:r>
                            <a:rPr lang="ko-KR" altLang="en-US" sz="1300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onsolas" panose="020B0609020204030204" pitchFamily="49" charset="0"/>
                            </a:rPr>
                            <a:t>이름을 입력하세요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onsolas" panose="020B0609020204030204" pitchFamily="49" charset="0"/>
                            </a:rPr>
                            <a:t>: ")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print("</a:t>
                          </a:r>
                          <a:r>
                            <a:rPr lang="ko-KR" altLang="en-US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학생 이름은 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%</a:t>
                          </a: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s " % name)</a:t>
                          </a:r>
                        </a:p>
                      </a:txBody>
                      <a:tcPr marL="91450" marR="91450" marT="45725" marB="45725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14" name="Google Shape;102;p7">
                <a:extLst>
                  <a:ext uri="{FF2B5EF4-FFF2-40B4-BE49-F238E27FC236}">
                    <a16:creationId xmlns:a16="http://schemas.microsoft.com/office/drawing/2014/main" id="{CDA0C472-7397-4AEA-B4FD-B3B9E2A7A192}"/>
                  </a:ext>
                </a:extLst>
              </p:cNvPr>
              <p:cNvSpPr txBox="1"/>
              <p:nvPr/>
            </p:nvSpPr>
            <p:spPr>
              <a:xfrm>
                <a:off x="1424360" y="3087431"/>
                <a:ext cx="3702928" cy="3181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[</a:t>
                </a:r>
                <a:r>
                  <a:rPr lang="en-US" sz="1300" b="1" i="0" u="none" strike="noStrike" cap="none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코드</a:t>
                </a: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sz="13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7</a:t>
                </a: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-24] </a:t>
                </a:r>
                <a:r>
                  <a:rPr lang="en-US" altLang="ko-KR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input()</a:t>
                </a:r>
                <a:r>
                  <a:rPr lang="ko-KR" alt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의 안내 문자열 출력</a:t>
                </a:r>
                <a:r>
                  <a:rPr lang="en-US" altLang="ko-KR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(1)</a:t>
                </a:r>
                <a:endParaRPr sz="13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0EA21F1-85FA-473D-9F42-5A927B860519}"/>
                </a:ext>
              </a:extLst>
            </p:cNvPr>
            <p:cNvGrpSpPr/>
            <p:nvPr/>
          </p:nvGrpSpPr>
          <p:grpSpPr>
            <a:xfrm>
              <a:off x="955336" y="3833085"/>
              <a:ext cx="4073864" cy="1213519"/>
              <a:chOff x="1424360" y="3087431"/>
              <a:chExt cx="4073864" cy="1213519"/>
            </a:xfrm>
          </p:grpSpPr>
          <p:graphicFrame>
            <p:nvGraphicFramePr>
              <p:cNvPr id="20" name="Google Shape;104;p7">
                <a:extLst>
                  <a:ext uri="{FF2B5EF4-FFF2-40B4-BE49-F238E27FC236}">
                    <a16:creationId xmlns:a16="http://schemas.microsoft.com/office/drawing/2014/main" id="{070D07C9-7828-438E-8A71-DC77B16A500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51863791"/>
                  </p:ext>
                </p:extLst>
              </p:nvPr>
            </p:nvGraphicFramePr>
            <p:xfrm>
              <a:off x="1498926" y="3405547"/>
              <a:ext cx="3999298" cy="895403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4157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835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895403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01</a:t>
                          </a:r>
                          <a:endParaRPr sz="1300" b="0" dirty="0">
                            <a:latin typeface="Consolas" panose="020B0609020204030204" pitchFamily="49" charset="0"/>
                          </a:endParaRP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02 </a:t>
                          </a:r>
                          <a:endParaRPr sz="1300" b="0" dirty="0">
                            <a:latin typeface="Consolas" panose="020B0609020204030204" pitchFamily="49" charset="0"/>
                          </a:endParaRP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03 </a:t>
                          </a:r>
                          <a:endParaRPr sz="1300" b="0" dirty="0">
                            <a:latin typeface="Consolas" panose="020B0609020204030204" pitchFamily="49" charset="0"/>
                          </a:endParaRPr>
                        </a:p>
                      </a:txBody>
                      <a:tcPr marL="91450" marR="91450" marT="45725" marB="45725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onsolas" panose="020B0609020204030204" pitchFamily="49" charset="0"/>
                            </a:rPr>
                            <a:t>print("</a:t>
                          </a:r>
                          <a:r>
                            <a:rPr lang="ko-KR" altLang="en-US" sz="1300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onsolas" panose="020B0609020204030204" pitchFamily="49" charset="0"/>
                            </a:rPr>
                            <a:t>이름을 입력하세요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onsolas" panose="020B0609020204030204" pitchFamily="49" charset="0"/>
                            </a:rPr>
                            <a:t>: ", </a:t>
                          </a: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onsolas" panose="020B0609020204030204" pitchFamily="49" charset="0"/>
                            </a:rPr>
                            <a:t>end =" ")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name = input()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print("</a:t>
                          </a:r>
                          <a:r>
                            <a:rPr lang="ko-KR" altLang="en-US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학생 이름은 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%</a:t>
                          </a: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s " % name)</a:t>
                          </a:r>
                        </a:p>
                      </a:txBody>
                      <a:tcPr marL="91450" marR="91450" marT="45725" marB="45725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22" name="Google Shape;102;p7">
                <a:extLst>
                  <a:ext uri="{FF2B5EF4-FFF2-40B4-BE49-F238E27FC236}">
                    <a16:creationId xmlns:a16="http://schemas.microsoft.com/office/drawing/2014/main" id="{07B66C71-A872-492C-886E-FB1F27D4D1D2}"/>
                  </a:ext>
                </a:extLst>
              </p:cNvPr>
              <p:cNvSpPr txBox="1"/>
              <p:nvPr/>
            </p:nvSpPr>
            <p:spPr>
              <a:xfrm>
                <a:off x="1424360" y="3087431"/>
                <a:ext cx="3702928" cy="3181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[</a:t>
                </a:r>
                <a:r>
                  <a:rPr lang="en-US" sz="1300" b="1" i="0" u="none" strike="noStrike" cap="none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코드</a:t>
                </a: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sz="13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7</a:t>
                </a: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-25] </a:t>
                </a:r>
                <a:r>
                  <a:rPr lang="en-US" altLang="ko-KR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input()</a:t>
                </a:r>
                <a:r>
                  <a:rPr lang="ko-KR" alt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의 안내 문자열 출력</a:t>
                </a:r>
                <a:r>
                  <a:rPr lang="en-US" altLang="ko-KR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(2)</a:t>
                </a:r>
                <a:endParaRPr sz="13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875AC9E-1968-4189-9615-70A6C853C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86514" y="2642859"/>
              <a:ext cx="2312483" cy="863484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C2841C8B-6C38-4048-8DBA-D0F08113B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86514" y="4174494"/>
              <a:ext cx="2312483" cy="8634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4689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040BC-9EA8-4087-A98E-CB65127B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dirty="0"/>
              <a:t>입력문과 </a:t>
            </a:r>
            <a:r>
              <a:rPr lang="en-US" altLang="ko-KR" dirty="0"/>
              <a:t>input()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9E09B-D0A7-4541-85F6-3E09882854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입력 안내 문자열의 필요성</a:t>
            </a:r>
            <a:endParaRPr lang="en-US" altLang="ko-KR" dirty="0"/>
          </a:p>
          <a:p>
            <a:pPr lvl="2"/>
            <a:r>
              <a:rPr lang="en-US" altLang="ko-KR" dirty="0"/>
              <a:t>input() </a:t>
            </a:r>
            <a:r>
              <a:rPr lang="ko-KR" altLang="en-US" dirty="0"/>
              <a:t>함수의 </a:t>
            </a:r>
            <a:r>
              <a:rPr lang="ko-KR" altLang="en-US" dirty="0" err="1"/>
              <a:t>반환값을</a:t>
            </a:r>
            <a:r>
              <a:rPr lang="ko-KR" altLang="en-US" dirty="0"/>
              <a:t> 변수에 저장하지 않는 경우 </a:t>
            </a:r>
          </a:p>
          <a:p>
            <a:pPr lvl="2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34A664D-7825-40D1-9FC5-3AE02DF4E1B2}"/>
              </a:ext>
            </a:extLst>
          </p:cNvPr>
          <p:cNvGrpSpPr/>
          <p:nvPr/>
        </p:nvGrpSpPr>
        <p:grpSpPr>
          <a:xfrm>
            <a:off x="1620668" y="2206559"/>
            <a:ext cx="5902664" cy="3565124"/>
            <a:chOff x="955336" y="2301450"/>
            <a:chExt cx="5902664" cy="356512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CBAB5F7-FA19-4E2F-AA06-FEE323F95033}"/>
                </a:ext>
              </a:extLst>
            </p:cNvPr>
            <p:cNvGrpSpPr/>
            <p:nvPr/>
          </p:nvGrpSpPr>
          <p:grpSpPr>
            <a:xfrm>
              <a:off x="955336" y="2301450"/>
              <a:ext cx="5902664" cy="1343588"/>
              <a:chOff x="1424360" y="3087431"/>
              <a:chExt cx="5902664" cy="1343588"/>
            </a:xfrm>
          </p:grpSpPr>
          <p:graphicFrame>
            <p:nvGraphicFramePr>
              <p:cNvPr id="12" name="Google Shape;104;p7">
                <a:extLst>
                  <a:ext uri="{FF2B5EF4-FFF2-40B4-BE49-F238E27FC236}">
                    <a16:creationId xmlns:a16="http://schemas.microsoft.com/office/drawing/2014/main" id="{64A8EAAE-8F99-416E-8D0D-8708F82F866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27602134"/>
                  </p:ext>
                </p:extLst>
              </p:nvPr>
            </p:nvGraphicFramePr>
            <p:xfrm>
              <a:off x="1498926" y="3405547"/>
              <a:ext cx="5828098" cy="1025472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4157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4123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895403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01</a:t>
                          </a:r>
                          <a:endParaRPr sz="1300" b="0" dirty="0">
                            <a:latin typeface="Consolas" panose="020B0609020204030204" pitchFamily="49" charset="0"/>
                          </a:endParaRP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02 </a:t>
                          </a:r>
                          <a:endParaRPr sz="1300" b="0" dirty="0">
                            <a:latin typeface="Consolas" panose="020B0609020204030204" pitchFamily="49" charset="0"/>
                          </a:endParaRP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03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04 </a:t>
                          </a:r>
                          <a:endParaRPr sz="1300" b="0" dirty="0">
                            <a:latin typeface="Consolas" panose="020B0609020204030204" pitchFamily="49" charset="0"/>
                          </a:endParaRPr>
                        </a:p>
                      </a:txBody>
                      <a:tcPr marL="91450" marR="91450" marT="45725" marB="45725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print("  ...\n (</a:t>
                          </a:r>
                          <a:r>
                            <a:rPr lang="ko-KR" altLang="en-US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메시지 </a:t>
                          </a: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A)  \n  ...\n")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print("[</a:t>
                          </a:r>
                          <a:r>
                            <a:rPr lang="ko-KR" altLang="en-US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임의의 키를 누르세요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]\</a:t>
                          </a: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n")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input()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print("  ...\n (</a:t>
                          </a:r>
                          <a:r>
                            <a:rPr lang="ko-KR" altLang="en-US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메시지 </a:t>
                          </a: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B)  \n  ...\n")</a:t>
                          </a:r>
                        </a:p>
                      </a:txBody>
                      <a:tcPr marL="91450" marR="91450" marT="45725" marB="45725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14" name="Google Shape;102;p7">
                <a:extLst>
                  <a:ext uri="{FF2B5EF4-FFF2-40B4-BE49-F238E27FC236}">
                    <a16:creationId xmlns:a16="http://schemas.microsoft.com/office/drawing/2014/main" id="{CDA0C472-7397-4AEA-B4FD-B3B9E2A7A192}"/>
                  </a:ext>
                </a:extLst>
              </p:cNvPr>
              <p:cNvSpPr txBox="1"/>
              <p:nvPr/>
            </p:nvSpPr>
            <p:spPr>
              <a:xfrm>
                <a:off x="1424360" y="3087431"/>
                <a:ext cx="3702928" cy="3181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[</a:t>
                </a:r>
                <a:r>
                  <a:rPr lang="en-US" sz="1300" b="1" i="0" u="none" strike="noStrike" cap="none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코드</a:t>
                </a: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sz="13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7</a:t>
                </a: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-26] </a:t>
                </a:r>
                <a:r>
                  <a:rPr lang="ko-KR" alt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프로그램 실행 정지 및 계속</a:t>
                </a:r>
                <a:endParaRPr sz="13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EA940EA-6308-4D3C-B5F8-B22F0D8AA5C1}"/>
                </a:ext>
              </a:extLst>
            </p:cNvPr>
            <p:cNvGrpSpPr/>
            <p:nvPr/>
          </p:nvGrpSpPr>
          <p:grpSpPr>
            <a:xfrm>
              <a:off x="1029902" y="3715638"/>
              <a:ext cx="5677706" cy="2150936"/>
              <a:chOff x="1136988" y="2828237"/>
              <a:chExt cx="5677706" cy="2150936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44993637-0E59-4494-8878-43498D4CBF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36989" y="2828237"/>
                <a:ext cx="5677705" cy="978738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8A7B821F-76FA-401B-80D2-FF1C3C8F5B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6988" y="3762522"/>
                <a:ext cx="5677705" cy="12166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955947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040BC-9EA8-4087-A98E-CB65127B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dirty="0"/>
              <a:t>입력문과 </a:t>
            </a:r>
            <a:r>
              <a:rPr lang="en-US" altLang="ko-KR" dirty="0"/>
              <a:t>input()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9E09B-D0A7-4541-85F6-3E09882854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 print(), input()</a:t>
            </a:r>
            <a:r>
              <a:rPr lang="ko-KR" altLang="en-US" dirty="0"/>
              <a:t>을 사용한 종합 예제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F2268EC-FA55-498F-9D0A-A2E5F32EF426}"/>
              </a:ext>
            </a:extLst>
          </p:cNvPr>
          <p:cNvGrpSpPr/>
          <p:nvPr/>
        </p:nvGrpSpPr>
        <p:grpSpPr>
          <a:xfrm>
            <a:off x="827739" y="2301450"/>
            <a:ext cx="7488523" cy="2664510"/>
            <a:chOff x="955335" y="2301450"/>
            <a:chExt cx="7488523" cy="266451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CBAB5F7-FA19-4E2F-AA06-FEE323F95033}"/>
                </a:ext>
              </a:extLst>
            </p:cNvPr>
            <p:cNvGrpSpPr/>
            <p:nvPr/>
          </p:nvGrpSpPr>
          <p:grpSpPr>
            <a:xfrm>
              <a:off x="955336" y="2301450"/>
              <a:ext cx="5902664" cy="1213519"/>
              <a:chOff x="1424360" y="3087431"/>
              <a:chExt cx="5902664" cy="1213519"/>
            </a:xfrm>
          </p:grpSpPr>
          <p:graphicFrame>
            <p:nvGraphicFramePr>
              <p:cNvPr id="12" name="Google Shape;104;p7">
                <a:extLst>
                  <a:ext uri="{FF2B5EF4-FFF2-40B4-BE49-F238E27FC236}">
                    <a16:creationId xmlns:a16="http://schemas.microsoft.com/office/drawing/2014/main" id="{64A8EAAE-8F99-416E-8D0D-8708F82F866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51538593"/>
                  </p:ext>
                </p:extLst>
              </p:nvPr>
            </p:nvGraphicFramePr>
            <p:xfrm>
              <a:off x="1498926" y="3405547"/>
              <a:ext cx="5828098" cy="895403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4157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4123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895403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01</a:t>
                          </a:r>
                          <a:endParaRPr sz="1300" b="0">
                            <a:latin typeface="Consolas" panose="020B0609020204030204" pitchFamily="49" charset="0"/>
                          </a:endParaRP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02 </a:t>
                          </a:r>
                          <a:endParaRPr sz="1300" b="0">
                            <a:latin typeface="Consolas" panose="020B0609020204030204" pitchFamily="49" charset="0"/>
                          </a:endParaRP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03 </a:t>
                          </a:r>
                          <a:endParaRPr sz="1300" b="0" dirty="0">
                            <a:latin typeface="Consolas" panose="020B0609020204030204" pitchFamily="49" charset="0"/>
                          </a:endParaRPr>
                        </a:p>
                      </a:txBody>
                      <a:tcPr marL="91450" marR="91450" marT="45725" marB="45725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num = int(input("</a:t>
                          </a:r>
                          <a:r>
                            <a:rPr lang="ko-KR" altLang="en-US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정수 입력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: "))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prime = (num % 2) == 0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print(num,"</a:t>
                          </a:r>
                          <a:r>
                            <a:rPr lang="ko-KR" altLang="en-US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은 짝수이다 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:", </a:t>
                          </a: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prime)</a:t>
                          </a:r>
                        </a:p>
                      </a:txBody>
                      <a:tcPr marL="91450" marR="91450" marT="45725" marB="45725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14" name="Google Shape;102;p7">
                <a:extLst>
                  <a:ext uri="{FF2B5EF4-FFF2-40B4-BE49-F238E27FC236}">
                    <a16:creationId xmlns:a16="http://schemas.microsoft.com/office/drawing/2014/main" id="{CDA0C472-7397-4AEA-B4FD-B3B9E2A7A192}"/>
                  </a:ext>
                </a:extLst>
              </p:cNvPr>
              <p:cNvSpPr txBox="1"/>
              <p:nvPr/>
            </p:nvSpPr>
            <p:spPr>
              <a:xfrm>
                <a:off x="1424360" y="3087431"/>
                <a:ext cx="3702928" cy="3181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[</a:t>
                </a:r>
                <a:r>
                  <a:rPr lang="en-US" sz="1300" b="1" i="0" u="none" strike="noStrike" cap="none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코드</a:t>
                </a: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sz="13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7</a:t>
                </a: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-27] </a:t>
                </a:r>
                <a:r>
                  <a:rPr lang="ko-KR" alt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정수의 짝수 여부 판정</a:t>
                </a:r>
                <a:endParaRPr sz="13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0CE3DBF-ED61-4FF4-9E3E-2D349AE1533A}"/>
                </a:ext>
              </a:extLst>
            </p:cNvPr>
            <p:cNvGrpSpPr/>
            <p:nvPr/>
          </p:nvGrpSpPr>
          <p:grpSpPr>
            <a:xfrm>
              <a:off x="955335" y="3752441"/>
              <a:ext cx="5902665" cy="1213519"/>
              <a:chOff x="1424359" y="3087431"/>
              <a:chExt cx="5902665" cy="1213519"/>
            </a:xfrm>
          </p:grpSpPr>
          <p:graphicFrame>
            <p:nvGraphicFramePr>
              <p:cNvPr id="13" name="Google Shape;104;p7">
                <a:extLst>
                  <a:ext uri="{FF2B5EF4-FFF2-40B4-BE49-F238E27FC236}">
                    <a16:creationId xmlns:a16="http://schemas.microsoft.com/office/drawing/2014/main" id="{1F382508-E029-4643-9228-247D5E0E1EE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29411047"/>
                  </p:ext>
                </p:extLst>
              </p:nvPr>
            </p:nvGraphicFramePr>
            <p:xfrm>
              <a:off x="1498926" y="3405547"/>
              <a:ext cx="5828098" cy="895403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4157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4123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895403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01</a:t>
                          </a:r>
                          <a:endParaRPr sz="1300" b="0">
                            <a:latin typeface="Consolas" panose="020B0609020204030204" pitchFamily="49" charset="0"/>
                          </a:endParaRP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02 </a:t>
                          </a:r>
                          <a:endParaRPr sz="1300" b="0">
                            <a:latin typeface="Consolas" panose="020B0609020204030204" pitchFamily="49" charset="0"/>
                          </a:endParaRP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03 </a:t>
                          </a:r>
                          <a:endParaRPr sz="1300" b="0" dirty="0">
                            <a:latin typeface="Consolas" panose="020B0609020204030204" pitchFamily="49" charset="0"/>
                          </a:endParaRPr>
                        </a:p>
                      </a:txBody>
                      <a:tcPr marL="91450" marR="91450" marT="45725" marB="45725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num = int(input("</a:t>
                          </a:r>
                          <a:r>
                            <a:rPr lang="ko-KR" altLang="en-US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정수 입력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: "))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prime = (num % 2) == 0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print(num,"</a:t>
                          </a:r>
                          <a:r>
                            <a:rPr lang="ko-KR" altLang="en-US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은 짝수이다 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:", </a:t>
                          </a:r>
                          <a:r>
                            <a:rPr lang="pt-BR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prime)</a:t>
                          </a:r>
                        </a:p>
                      </a:txBody>
                      <a:tcPr marL="91450" marR="91450" marT="45725" marB="45725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15" name="Google Shape;102;p7">
                <a:extLst>
                  <a:ext uri="{FF2B5EF4-FFF2-40B4-BE49-F238E27FC236}">
                    <a16:creationId xmlns:a16="http://schemas.microsoft.com/office/drawing/2014/main" id="{81709150-6687-4252-B5C5-17D0443E8646}"/>
                  </a:ext>
                </a:extLst>
              </p:cNvPr>
              <p:cNvSpPr txBox="1"/>
              <p:nvPr/>
            </p:nvSpPr>
            <p:spPr>
              <a:xfrm>
                <a:off x="1424359" y="3087431"/>
                <a:ext cx="5126287" cy="3181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[</a:t>
                </a:r>
                <a:r>
                  <a:rPr lang="en-US" sz="1300" b="1" i="0" u="none" strike="noStrike" cap="none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코드</a:t>
                </a: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sz="13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7</a:t>
                </a: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-28] </a:t>
                </a:r>
                <a:r>
                  <a:rPr lang="ko-KR" alt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초 시간 입력 → </a:t>
                </a:r>
                <a:r>
                  <a:rPr lang="en-US" altLang="ko-KR" sz="13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‘</a:t>
                </a:r>
                <a:r>
                  <a:rPr lang="en-US" altLang="ko-KR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OO</a:t>
                </a:r>
                <a:r>
                  <a:rPr lang="ko-KR" alt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시 </a:t>
                </a:r>
                <a:r>
                  <a:rPr lang="en-US" altLang="ko-KR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OO</a:t>
                </a:r>
                <a:r>
                  <a:rPr lang="ko-KR" alt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분 </a:t>
                </a:r>
                <a:r>
                  <a:rPr lang="en-US" altLang="ko-KR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OO</a:t>
                </a:r>
                <a:r>
                  <a:rPr lang="ko-KR" alt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초</a:t>
                </a:r>
                <a:r>
                  <a:rPr lang="en-US" altLang="ko-KR" sz="13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’</a:t>
                </a:r>
                <a:r>
                  <a:rPr lang="ko-KR" alt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계산</a:t>
                </a:r>
                <a:endParaRPr sz="13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90F2874-628D-49AB-871B-77730646C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47149" y="2721525"/>
              <a:ext cx="1920917" cy="708735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9D5C127-A708-400B-BBC2-0CF9B86F49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2504"/>
            <a:stretch/>
          </p:blipFill>
          <p:spPr>
            <a:xfrm>
              <a:off x="5747149" y="4150306"/>
              <a:ext cx="2696709" cy="7747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78161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040BC-9EA8-4087-A98E-CB65127B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dirty="0"/>
              <a:t>입력문과 </a:t>
            </a:r>
            <a:r>
              <a:rPr lang="en-US" altLang="ko-KR" dirty="0"/>
              <a:t>input()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9E09B-D0A7-4541-85F6-3E09882854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>
                <a:solidFill>
                  <a:schemeClr val="accent1"/>
                </a:solidFill>
              </a:rPr>
              <a:t>실습과제</a:t>
            </a:r>
            <a:endParaRPr lang="en-US" altLang="ko-KR" dirty="0">
              <a:solidFill>
                <a:schemeClr val="accent1"/>
              </a:solidFill>
            </a:endParaRPr>
          </a:p>
          <a:p>
            <a:pPr lvl="2"/>
            <a:r>
              <a:rPr lang="ko-KR" altLang="en-US" dirty="0"/>
              <a:t>다음 예제코드는 한 학생의 이름과 영어성적</a:t>
            </a:r>
            <a:r>
              <a:rPr lang="en-US" altLang="ko-KR" dirty="0"/>
              <a:t>, </a:t>
            </a:r>
            <a:r>
              <a:rPr lang="ko-KR" altLang="en-US" dirty="0"/>
              <a:t>수학성적을 </a:t>
            </a:r>
            <a:r>
              <a:rPr lang="ko-KR" altLang="en-US" dirty="0" err="1"/>
              <a:t>입력받아</a:t>
            </a:r>
            <a:r>
              <a:rPr lang="ko-KR" altLang="en-US" dirty="0"/>
              <a:t> 총점과 평균을 계산하고 그 결과를 출력한다</a:t>
            </a:r>
            <a:r>
              <a:rPr lang="en-US" altLang="ko-KR" dirty="0"/>
              <a:t>. </a:t>
            </a:r>
            <a:r>
              <a:rPr lang="ko-KR" altLang="en-US" dirty="0"/>
              <a:t>결과를 확인하고</a:t>
            </a:r>
            <a:r>
              <a:rPr lang="en-US" altLang="ko-KR" dirty="0"/>
              <a:t>, </a:t>
            </a:r>
            <a:r>
              <a:rPr lang="ko-KR" altLang="en-US" dirty="0"/>
              <a:t>처리조건을 고려해서 프로그램을 수정하라</a:t>
            </a:r>
            <a:r>
              <a:rPr lang="en-US" altLang="ko-KR" dirty="0"/>
              <a:t>.</a:t>
            </a:r>
          </a:p>
          <a:p>
            <a:pPr marL="335748" lvl="2" indent="0">
              <a:buNone/>
            </a:pPr>
            <a:r>
              <a:rPr lang="en-US" altLang="ko-KR" dirty="0"/>
              <a:t> </a:t>
            </a:r>
          </a:p>
          <a:p>
            <a:pPr marL="335748" lvl="2" indent="0">
              <a:buNone/>
            </a:pPr>
            <a:endParaRPr lang="en-US" altLang="ko-KR" dirty="0"/>
          </a:p>
          <a:p>
            <a:pPr marL="335748" lvl="2" indent="0">
              <a:buNone/>
            </a:pPr>
            <a:endParaRPr lang="en-US" altLang="ko-KR" dirty="0"/>
          </a:p>
          <a:p>
            <a:pPr marL="335748" lvl="2" indent="0">
              <a:buNone/>
            </a:pPr>
            <a:endParaRPr lang="en-US" altLang="ko-KR" dirty="0"/>
          </a:p>
          <a:p>
            <a:pPr marL="335748" lvl="2" indent="0">
              <a:buNone/>
            </a:pPr>
            <a:endParaRPr lang="en-US" altLang="ko-KR" dirty="0"/>
          </a:p>
          <a:p>
            <a:pPr lvl="2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A395CE8-5FE2-428A-94E5-09D23B095DA4}"/>
              </a:ext>
            </a:extLst>
          </p:cNvPr>
          <p:cNvGrpSpPr/>
          <p:nvPr/>
        </p:nvGrpSpPr>
        <p:grpSpPr>
          <a:xfrm>
            <a:off x="1692676" y="3020985"/>
            <a:ext cx="5902664" cy="2770052"/>
            <a:chOff x="1424360" y="3087431"/>
            <a:chExt cx="5902664" cy="2770052"/>
          </a:xfrm>
        </p:grpSpPr>
        <p:graphicFrame>
          <p:nvGraphicFramePr>
            <p:cNvPr id="19" name="Google Shape;104;p7">
              <a:extLst>
                <a:ext uri="{FF2B5EF4-FFF2-40B4-BE49-F238E27FC236}">
                  <a16:creationId xmlns:a16="http://schemas.microsoft.com/office/drawing/2014/main" id="{8B147907-FA40-4B1F-89F1-E349E63EEFE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33664530"/>
                </p:ext>
              </p:extLst>
            </p:nvPr>
          </p:nvGraphicFramePr>
          <p:xfrm>
            <a:off x="1498926" y="3405547"/>
            <a:ext cx="5828098" cy="2451936"/>
          </p:xfrm>
          <a:graphic>
            <a:graphicData uri="http://schemas.openxmlformats.org/drawingml/2006/table">
              <a:tbl>
                <a:tblPr>
                  <a:tableStyleId>{2D5ABB26-0587-4C30-8999-92F81FD0307C}</a:tableStyleId>
                </a:tblPr>
                <a:tblGrid>
                  <a:gridCol w="41570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41239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895403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01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02 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03 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04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05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06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07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08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09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10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name = input("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이름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: ")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eng = int(input("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영어 성적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: "))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math = int(input("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수학 성적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: "))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total = eng + math ;  avg = total / 2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print("-"*45)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print(" 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이름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\</a:t>
                        </a:r>
                        <a:r>
                          <a:rPr lang="pt-BR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t\t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영어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\</a:t>
                        </a:r>
                        <a:r>
                          <a:rPr lang="pt-BR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t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수학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\</a:t>
                        </a:r>
                        <a:r>
                          <a:rPr lang="pt-BR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t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총점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\</a:t>
                        </a:r>
                        <a:r>
                          <a:rPr lang="pt-BR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t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평균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")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print("-"*45)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 (" %s\t\t%3d\t%3d\t%3d\t%.2f" % (name,eng,math, total, avg))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pt-BR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print("-"*45)</a:t>
                        </a: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20" name="Google Shape;102;p7">
              <a:extLst>
                <a:ext uri="{FF2B5EF4-FFF2-40B4-BE49-F238E27FC236}">
                  <a16:creationId xmlns:a16="http://schemas.microsoft.com/office/drawing/2014/main" id="{4A00A3C0-5DE1-434C-85DB-22033F8AC375}"/>
                </a:ext>
              </a:extLst>
            </p:cNvPr>
            <p:cNvSpPr txBox="1"/>
            <p:nvPr/>
          </p:nvSpPr>
          <p:spPr>
            <a:xfrm>
              <a:off x="1424360" y="3087431"/>
              <a:ext cx="3702928" cy="3181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 i="0" u="none" strike="noStrike" cap="none" dirty="0">
                  <a:solidFill>
                    <a:srgbClr val="7030A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[</a:t>
              </a:r>
              <a:r>
                <a:rPr lang="ko-KR" altLang="en-US" sz="1300" b="1" i="0" u="none" strike="noStrike" cap="none" dirty="0">
                  <a:solidFill>
                    <a:srgbClr val="7030A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실습</a:t>
              </a:r>
              <a:r>
                <a:rPr lang="en-US" sz="1300" b="1" i="0" u="none" strike="noStrike" cap="none" dirty="0" err="1">
                  <a:solidFill>
                    <a:srgbClr val="7030A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코드</a:t>
              </a:r>
              <a:r>
                <a:rPr lang="en-US" sz="1300" b="1" i="0" u="none" strike="noStrike" cap="none" dirty="0">
                  <a:solidFill>
                    <a:srgbClr val="7030A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sz="1300" b="1" dirty="0">
                  <a:solidFill>
                    <a:srgbClr val="7030A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r>
                <a:rPr lang="en-US" sz="1300" b="1" i="0" u="none" strike="noStrike" cap="none" dirty="0">
                  <a:solidFill>
                    <a:srgbClr val="7030A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-1] </a:t>
              </a:r>
              <a:r>
                <a:rPr lang="ko-KR" altLang="en-US" sz="1300" b="1" i="0" u="none" strike="noStrike" cap="none" dirty="0">
                  <a:solidFill>
                    <a:srgbClr val="7030A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한 학생의 성적 처리</a:t>
              </a:r>
              <a:r>
                <a:rPr lang="en-US" altLang="ko-KR" sz="1300" b="1" i="0" u="none" strike="noStrike" cap="none" dirty="0">
                  <a:solidFill>
                    <a:srgbClr val="7030A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(1)</a:t>
              </a:r>
              <a:endParaRPr sz="13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08334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040BC-9EA8-4087-A98E-CB65127B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dirty="0"/>
              <a:t>입력문과 </a:t>
            </a:r>
            <a:r>
              <a:rPr lang="en-US" altLang="ko-KR" dirty="0"/>
              <a:t>input()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9E09B-D0A7-4541-85F6-3E09882854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>
                <a:solidFill>
                  <a:schemeClr val="accent1"/>
                </a:solidFill>
              </a:rPr>
              <a:t>실습과제</a:t>
            </a:r>
            <a:endParaRPr lang="en-US" altLang="ko-KR" dirty="0"/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처리조건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 </a:t>
            </a:r>
            <a:r>
              <a:rPr lang="ko-KR" altLang="en-US" dirty="0"/>
              <a:t>실행결과를 다른 형태로 설계해서 출력한다</a:t>
            </a:r>
            <a:r>
              <a:rPr lang="en-US" altLang="ko-KR" dirty="0"/>
              <a:t>. </a:t>
            </a:r>
          </a:p>
          <a:p>
            <a:pPr lvl="3"/>
            <a:r>
              <a:rPr lang="en-US" altLang="ko-KR" dirty="0"/>
              <a:t> </a:t>
            </a:r>
            <a:r>
              <a:rPr lang="ko-KR" altLang="en-US" dirty="0"/>
              <a:t>과목을 추가해서</a:t>
            </a:r>
            <a:r>
              <a:rPr lang="en-US" altLang="ko-KR" dirty="0"/>
              <a:t>(</a:t>
            </a:r>
            <a:r>
              <a:rPr lang="ko-KR" altLang="en-US" dirty="0"/>
              <a:t>예를 들면</a:t>
            </a:r>
            <a:r>
              <a:rPr lang="en-US" altLang="ko-KR" dirty="0"/>
              <a:t>, </a:t>
            </a:r>
            <a:r>
              <a:rPr lang="ko-KR" altLang="en-US" dirty="0"/>
              <a:t>국어</a:t>
            </a:r>
            <a:r>
              <a:rPr lang="en-US" altLang="ko-KR" dirty="0"/>
              <a:t>, </a:t>
            </a:r>
            <a:r>
              <a:rPr lang="ko-KR" altLang="en-US" dirty="0"/>
              <a:t>과학</a:t>
            </a:r>
            <a:r>
              <a:rPr lang="en-US" altLang="ko-KR" dirty="0"/>
              <a:t>) </a:t>
            </a:r>
            <a:r>
              <a:rPr lang="ko-KR" altLang="en-US" dirty="0"/>
              <a:t>성적을 처리한다 </a:t>
            </a:r>
          </a:p>
          <a:p>
            <a:pPr lvl="3"/>
            <a:r>
              <a:rPr lang="ko-KR" altLang="en-US" dirty="0"/>
              <a:t> 프로그램의 작성자</a:t>
            </a:r>
            <a:r>
              <a:rPr lang="en-US" altLang="ko-KR" dirty="0"/>
              <a:t>, </a:t>
            </a:r>
            <a:r>
              <a:rPr lang="ko-KR" altLang="en-US" dirty="0"/>
              <a:t>작성일자</a:t>
            </a:r>
            <a:r>
              <a:rPr lang="en-US" altLang="ko-KR" dirty="0"/>
              <a:t>, </a:t>
            </a:r>
            <a:r>
              <a:rPr lang="ko-KR" altLang="en-US" dirty="0"/>
              <a:t>그리고 주요 변수설명 등을 메모한다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481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31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B08B696-751A-4A21-A953-4CA0BACDEF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출력문과 </a:t>
            </a:r>
            <a:r>
              <a:rPr lang="en-US" altLang="ko-KR" dirty="0"/>
              <a:t>print() </a:t>
            </a:r>
            <a:r>
              <a:rPr lang="ko-KR" altLang="en-US" dirty="0"/>
              <a:t>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80C242-4E40-4DF6-9646-1F433CEBFB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Section 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641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ABBE-5B73-409A-8040-2193C79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출력문과 </a:t>
            </a:r>
            <a:r>
              <a:rPr lang="en-US" altLang="ko-KR" dirty="0"/>
              <a:t>print()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86293-E521-4A7D-97F9-634DBF6E7F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출력문이 필요한 이유</a:t>
            </a:r>
            <a:endParaRPr lang="en-US" altLang="ko-KR" dirty="0"/>
          </a:p>
          <a:p>
            <a:pPr lvl="2"/>
            <a:r>
              <a:rPr lang="en-US" altLang="ko-KR" dirty="0"/>
              <a:t>Q.  </a:t>
            </a:r>
            <a:r>
              <a:rPr lang="ko-KR" altLang="en-US" dirty="0"/>
              <a:t>다음 예제코드의 문제점은 </a:t>
            </a:r>
            <a:r>
              <a:rPr lang="en-US" altLang="ko-KR" dirty="0"/>
              <a:t>? </a:t>
            </a:r>
          </a:p>
          <a:p>
            <a:pPr lvl="2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DBE4F4F-CFBF-42E6-BC1B-6FE3FB907E57}"/>
              </a:ext>
            </a:extLst>
          </p:cNvPr>
          <p:cNvGrpSpPr/>
          <p:nvPr/>
        </p:nvGrpSpPr>
        <p:grpSpPr>
          <a:xfrm>
            <a:off x="1546187" y="2242039"/>
            <a:ext cx="6195641" cy="1581332"/>
            <a:chOff x="1424359" y="3087431"/>
            <a:chExt cx="6195641" cy="1581332"/>
          </a:xfrm>
        </p:grpSpPr>
        <p:graphicFrame>
          <p:nvGraphicFramePr>
            <p:cNvPr id="9" name="Google Shape;104;p7">
              <a:extLst>
                <a:ext uri="{FF2B5EF4-FFF2-40B4-BE49-F238E27FC236}">
                  <a16:creationId xmlns:a16="http://schemas.microsoft.com/office/drawing/2014/main" id="{02AEAD67-2E5A-4380-BEBA-3F8CB4AABAD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2306750"/>
                </p:ext>
              </p:extLst>
            </p:nvPr>
          </p:nvGraphicFramePr>
          <p:xfrm>
            <a:off x="1496367" y="3405547"/>
            <a:ext cx="6123633" cy="1263216"/>
          </p:xfrm>
          <a:graphic>
            <a:graphicData uri="http://schemas.openxmlformats.org/drawingml/2006/table">
              <a:tbl>
                <a:tblPr>
                  <a:tableStyleId>{2D5ABB26-0587-4C30-8999-92F81FD0307C}</a:tableStyleId>
                </a:tblPr>
                <a:tblGrid>
                  <a:gridCol w="39491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72872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80022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01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02 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03 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04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05</a:t>
                        </a: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name = 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홍길동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"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 err="1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eng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= 66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math = 88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total = </a:t>
                        </a:r>
                        <a:r>
                          <a:rPr lang="en-US" altLang="ko-KR" sz="1300" b="0" dirty="0" err="1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eng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+ math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avg = total / 2</a:t>
                        </a: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0" name="Google Shape;102;p7">
              <a:extLst>
                <a:ext uri="{FF2B5EF4-FFF2-40B4-BE49-F238E27FC236}">
                  <a16:creationId xmlns:a16="http://schemas.microsoft.com/office/drawing/2014/main" id="{221E8962-E4D6-48F7-86A9-2FDBC0E5AC85}"/>
                </a:ext>
              </a:extLst>
            </p:cNvPr>
            <p:cNvSpPr txBox="1"/>
            <p:nvPr/>
          </p:nvSpPr>
          <p:spPr>
            <a:xfrm>
              <a:off x="1424359" y="3087431"/>
              <a:ext cx="3995251" cy="3181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[</a:t>
              </a:r>
              <a:r>
                <a:rPr lang="en-US" sz="1300" b="1" i="0" u="none" strike="noStrike" cap="none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코드</a:t>
              </a: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sz="13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-1] </a:t>
              </a:r>
              <a:r>
                <a:rPr lang="ko-KR" alt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예제 코드</a:t>
              </a:r>
              <a:endParaRPr sz="1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F7D4A684-A767-483D-871B-66425E40B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569" y="3858548"/>
            <a:ext cx="6123634" cy="56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68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ABBE-5B73-409A-8040-2193C79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출력문과 </a:t>
            </a:r>
            <a:r>
              <a:rPr lang="en-US" altLang="ko-KR" dirty="0"/>
              <a:t>print()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86293-E521-4A7D-97F9-634DBF6E7F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출력문이 필요한 이유</a:t>
            </a:r>
            <a:endParaRPr lang="en-US" altLang="ko-KR" dirty="0"/>
          </a:p>
          <a:p>
            <a:pPr lvl="2"/>
            <a:r>
              <a:rPr lang="en-US" altLang="ko-KR" dirty="0"/>
              <a:t>A.  </a:t>
            </a:r>
            <a:r>
              <a:rPr lang="ko-KR" altLang="en-US" dirty="0"/>
              <a:t>출력 함수를 사용한다</a:t>
            </a:r>
            <a:r>
              <a:rPr lang="en-US" altLang="ko-KR" dirty="0"/>
              <a:t>.  </a:t>
            </a:r>
          </a:p>
          <a:p>
            <a:pPr lvl="2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DBE4F4F-CFBF-42E6-BC1B-6FE3FB907E57}"/>
              </a:ext>
            </a:extLst>
          </p:cNvPr>
          <p:cNvGrpSpPr/>
          <p:nvPr/>
        </p:nvGrpSpPr>
        <p:grpSpPr>
          <a:xfrm>
            <a:off x="1546187" y="2190283"/>
            <a:ext cx="6195641" cy="2532308"/>
            <a:chOff x="1424359" y="3087431"/>
            <a:chExt cx="6195641" cy="2532308"/>
          </a:xfrm>
        </p:grpSpPr>
        <p:graphicFrame>
          <p:nvGraphicFramePr>
            <p:cNvPr id="9" name="Google Shape;104;p7">
              <a:extLst>
                <a:ext uri="{FF2B5EF4-FFF2-40B4-BE49-F238E27FC236}">
                  <a16:creationId xmlns:a16="http://schemas.microsoft.com/office/drawing/2014/main" id="{02AEAD67-2E5A-4380-BEBA-3F8CB4AABAD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72806561"/>
                </p:ext>
              </p:extLst>
            </p:nvPr>
          </p:nvGraphicFramePr>
          <p:xfrm>
            <a:off x="1496367" y="3405547"/>
            <a:ext cx="6123633" cy="2214192"/>
          </p:xfrm>
          <a:graphic>
            <a:graphicData uri="http://schemas.openxmlformats.org/drawingml/2006/table">
              <a:tbl>
                <a:tblPr>
                  <a:tableStyleId>{2D5ABB26-0587-4C30-8999-92F81FD0307C}</a:tableStyleId>
                </a:tblPr>
                <a:tblGrid>
                  <a:gridCol w="39491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72872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80022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01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02 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03 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04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05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06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07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08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09</a:t>
                        </a: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name = 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홍길동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"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 err="1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eng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= 66 ;  math = 88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total = </a:t>
                        </a:r>
                        <a:r>
                          <a:rPr lang="en-US" altLang="ko-KR" sz="1300" b="0" dirty="0" err="1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eng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 + math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avg = total / 2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print("-----------------")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print(" 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이름 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: ", name)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print(" 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총점 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: " , total)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print(" 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평균 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: " , avg)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print("-----------------")</a:t>
                        </a: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0" name="Google Shape;102;p7">
              <a:extLst>
                <a:ext uri="{FF2B5EF4-FFF2-40B4-BE49-F238E27FC236}">
                  <a16:creationId xmlns:a16="http://schemas.microsoft.com/office/drawing/2014/main" id="{221E8962-E4D6-48F7-86A9-2FDBC0E5AC85}"/>
                </a:ext>
              </a:extLst>
            </p:cNvPr>
            <p:cNvSpPr txBox="1"/>
            <p:nvPr/>
          </p:nvSpPr>
          <p:spPr>
            <a:xfrm>
              <a:off x="1424359" y="3087431"/>
              <a:ext cx="3995251" cy="3181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[</a:t>
              </a:r>
              <a:r>
                <a:rPr lang="en-US" sz="1300" b="1" i="0" u="none" strike="noStrike" cap="none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코드</a:t>
              </a: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sz="13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-2] </a:t>
              </a:r>
              <a:r>
                <a:rPr lang="ko-KR" alt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출력 함수의 사용</a:t>
              </a:r>
              <a:endParaRPr sz="1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9FC91A9-01A9-4286-AC97-44115471EC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243"/>
          <a:stretch/>
        </p:blipFill>
        <p:spPr>
          <a:xfrm>
            <a:off x="5541438" y="3265411"/>
            <a:ext cx="2143708" cy="139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ABBE-5B73-409A-8040-2193C79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출력문과 </a:t>
            </a:r>
            <a:r>
              <a:rPr lang="en-US" altLang="ko-KR" dirty="0"/>
              <a:t>print()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86293-E521-4A7D-97F9-634DBF6E7F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 print()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/>
            <a:r>
              <a:rPr lang="ko-KR" altLang="en-US" dirty="0"/>
              <a:t>형식</a:t>
            </a:r>
            <a:endParaRPr lang="en-US" altLang="ko-KR" dirty="0"/>
          </a:p>
          <a:p>
            <a:endParaRPr lang="en-US" altLang="ko-KR" sz="1050" dirty="0"/>
          </a:p>
          <a:p>
            <a:pPr lvl="2"/>
            <a:r>
              <a:rPr lang="ko-KR" altLang="en-US" dirty="0"/>
              <a:t>예</a:t>
            </a:r>
            <a:endParaRPr lang="en-US" altLang="ko-KR" dirty="0"/>
          </a:p>
          <a:p>
            <a:pPr lvl="3"/>
            <a:r>
              <a:rPr lang="en-US" altLang="ko-KR" dirty="0"/>
              <a:t> </a:t>
            </a:r>
            <a:r>
              <a:rPr lang="en-US" altLang="ko-KR" dirty="0" err="1"/>
              <a:t>sep</a:t>
            </a:r>
            <a:r>
              <a:rPr lang="en-US" altLang="ko-KR" dirty="0"/>
              <a:t> :  </a:t>
            </a:r>
            <a:r>
              <a:rPr lang="ko-KR" altLang="en-US" dirty="0"/>
              <a:t>출력 </a:t>
            </a:r>
            <a:r>
              <a:rPr lang="ko-KR" altLang="en-US" dirty="0" err="1"/>
              <a:t>자료값들을</a:t>
            </a:r>
            <a:r>
              <a:rPr lang="ko-KR" altLang="en-US" dirty="0"/>
              <a:t> 구분하는 문자열</a:t>
            </a:r>
            <a:r>
              <a:rPr lang="en-US" altLang="ko-KR" dirty="0"/>
              <a:t>. </a:t>
            </a:r>
            <a:r>
              <a:rPr lang="ko-KR" altLang="en-US" dirty="0"/>
              <a:t>기본값은 공백문자임  </a:t>
            </a:r>
          </a:p>
          <a:p>
            <a:pPr lvl="3"/>
            <a:r>
              <a:rPr lang="en-US" altLang="ko-KR" dirty="0"/>
              <a:t> end :  </a:t>
            </a:r>
            <a:r>
              <a:rPr lang="ko-KR" altLang="en-US" dirty="0"/>
              <a:t>마지막 </a:t>
            </a:r>
            <a:r>
              <a:rPr lang="ko-KR" altLang="en-US" dirty="0" err="1"/>
              <a:t>출력값</a:t>
            </a:r>
            <a:r>
              <a:rPr lang="ko-KR" altLang="en-US" dirty="0"/>
              <a:t> </a:t>
            </a:r>
            <a:r>
              <a:rPr lang="ko-KR" altLang="en-US" dirty="0" err="1"/>
              <a:t>출력후</a:t>
            </a:r>
            <a:r>
              <a:rPr lang="ko-KR" altLang="en-US" dirty="0"/>
              <a:t> 출력하는 문자열</a:t>
            </a:r>
            <a:r>
              <a:rPr lang="en-US" altLang="ko-KR" dirty="0"/>
              <a:t>, </a:t>
            </a:r>
            <a:r>
              <a:rPr lang="ko-KR" altLang="en-US" dirty="0"/>
              <a:t>기본값은  </a:t>
            </a:r>
            <a:r>
              <a:rPr lang="en-US" altLang="ko-KR" dirty="0"/>
              <a:t>\n </a:t>
            </a:r>
            <a:r>
              <a:rPr lang="ko-KR" altLang="en-US" dirty="0"/>
              <a:t>임 </a:t>
            </a:r>
          </a:p>
          <a:p>
            <a:pPr lvl="2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DBE4F4F-CFBF-42E6-BC1B-6FE3FB907E57}"/>
              </a:ext>
            </a:extLst>
          </p:cNvPr>
          <p:cNvGrpSpPr/>
          <p:nvPr/>
        </p:nvGrpSpPr>
        <p:grpSpPr>
          <a:xfrm>
            <a:off x="1474180" y="3655518"/>
            <a:ext cx="6195641" cy="2056820"/>
            <a:chOff x="1424359" y="3087431"/>
            <a:chExt cx="6195641" cy="2056820"/>
          </a:xfrm>
        </p:grpSpPr>
        <p:graphicFrame>
          <p:nvGraphicFramePr>
            <p:cNvPr id="9" name="Google Shape;104;p7">
              <a:extLst>
                <a:ext uri="{FF2B5EF4-FFF2-40B4-BE49-F238E27FC236}">
                  <a16:creationId xmlns:a16="http://schemas.microsoft.com/office/drawing/2014/main" id="{02AEAD67-2E5A-4380-BEBA-3F8CB4AABAD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9960526"/>
                </p:ext>
              </p:extLst>
            </p:nvPr>
          </p:nvGraphicFramePr>
          <p:xfrm>
            <a:off x="1496367" y="3405547"/>
            <a:ext cx="6123633" cy="1738704"/>
          </p:xfrm>
          <a:graphic>
            <a:graphicData uri="http://schemas.openxmlformats.org/drawingml/2006/table">
              <a:tbl>
                <a:tblPr>
                  <a:tableStyleId>{2D5ABB26-0587-4C30-8999-92F81FD0307C}</a:tableStyleId>
                </a:tblPr>
                <a:tblGrid>
                  <a:gridCol w="39491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72872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80022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01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02 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03 </a:t>
                        </a:r>
                        <a:endParaRPr sz="1300" b="0" dirty="0">
                          <a:latin typeface="Consolas" panose="020B0609020204030204" pitchFamily="49" charset="0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04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05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06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300" b="0" u="none" strike="noStrike" cap="none" dirty="0">
                            <a:solidFill>
                              <a:schemeClr val="dk1"/>
                            </a:solidFill>
                            <a:latin typeface="Consolas" panose="020B0609020204030204" pitchFamily="49" charset="0"/>
                            <a:sym typeface="Consolas"/>
                          </a:rPr>
                          <a:t>07</a:t>
                        </a: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name = "</a:t>
                        </a:r>
                        <a:r>
                          <a:rPr lang="ko-KR" altLang="en-US" sz="1300" b="0" dirty="0" err="1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이강인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" ;  avg = 88.3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이름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:", name, 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평균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:", avg, </a:t>
                        </a:r>
                        <a:r>
                          <a:rPr lang="en-US" altLang="ko-KR" sz="1300" b="0" dirty="0" err="1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sep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= " || ", end= "\n\n")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name = 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손흥민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" ;  avg = 92.6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이름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:", name, 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평균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:", avg, </a:t>
                        </a:r>
                        <a:r>
                          <a:rPr lang="en-US" altLang="ko-KR" sz="1300" b="0" dirty="0" err="1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sep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= " ***** ", end= "\t")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name = 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차범근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" ;  avg = 90.3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이름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:", name, 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평균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:", avg)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print("</a:t>
                        </a:r>
                        <a:r>
                          <a:rPr lang="ko-KR" altLang="en-US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출력을 종료합니다</a:t>
                        </a:r>
                        <a:r>
                          <a:rPr lang="en-US" altLang="ko-KR" sz="13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!")</a:t>
                        </a: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0" name="Google Shape;102;p7">
              <a:extLst>
                <a:ext uri="{FF2B5EF4-FFF2-40B4-BE49-F238E27FC236}">
                  <a16:creationId xmlns:a16="http://schemas.microsoft.com/office/drawing/2014/main" id="{221E8962-E4D6-48F7-86A9-2FDBC0E5AC85}"/>
                </a:ext>
              </a:extLst>
            </p:cNvPr>
            <p:cNvSpPr txBox="1"/>
            <p:nvPr/>
          </p:nvSpPr>
          <p:spPr>
            <a:xfrm>
              <a:off x="1424359" y="3087431"/>
              <a:ext cx="3995251" cy="3181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[</a:t>
              </a:r>
              <a:r>
                <a:rPr lang="en-US" sz="1300" b="1" i="0" u="none" strike="noStrike" cap="none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코드</a:t>
              </a: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sz="13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r>
                <a:rPr 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-3] print() </a:t>
              </a:r>
              <a:r>
                <a:rPr lang="ko-KR" alt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함수의 </a:t>
              </a:r>
              <a:r>
                <a:rPr lang="en-US" altLang="ko-KR" sz="1300" b="1" i="0" u="none" strike="noStrike" cap="none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sep</a:t>
              </a:r>
              <a:r>
                <a:rPr lang="en-US" altLang="ko-KR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, end </a:t>
              </a:r>
              <a:r>
                <a:rPr lang="ko-KR" altLang="en-US" sz="1300" b="1" i="0" u="none" strike="noStrike" cap="none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구분자</a:t>
              </a:r>
              <a:r>
                <a:rPr lang="ko-KR" altLang="en-US" sz="13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지정</a:t>
              </a:r>
              <a:endParaRPr sz="1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0B20A4C8-9391-4E7C-9348-5D1B5BB8E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946" y="1753727"/>
            <a:ext cx="6245475" cy="4609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58F59BA-4C6C-4929-B339-F502C93A4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946" y="2334599"/>
            <a:ext cx="6245475" cy="44850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E61E21D-0851-4336-89CF-F8E1306CD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213" y="5502382"/>
            <a:ext cx="4311443" cy="105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04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ABBE-5B73-409A-8040-2193C79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출력문과 </a:t>
            </a:r>
            <a:r>
              <a:rPr lang="en-US" altLang="ko-KR" dirty="0"/>
              <a:t>print()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86293-E521-4A7D-97F9-634DBF6E7F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출력값의</a:t>
            </a:r>
            <a:r>
              <a:rPr lang="ko-KR" altLang="en-US" dirty="0"/>
              <a:t> 출력서식 지정방법</a:t>
            </a:r>
            <a:endParaRPr lang="en-US" altLang="ko-KR" dirty="0"/>
          </a:p>
          <a:p>
            <a:pPr lvl="2"/>
            <a:r>
              <a:rPr lang="ko-KR" altLang="en-US" dirty="0"/>
              <a:t>출력서식 문자열 지정방법 </a:t>
            </a:r>
            <a:endParaRPr lang="en-US" altLang="ko-KR" dirty="0"/>
          </a:p>
          <a:p>
            <a:pPr marL="814376" lvl="3" indent="-342900">
              <a:buFont typeface="+mj-ea"/>
              <a:buAutoNum type="circleNumDbPlain"/>
            </a:pPr>
            <a:r>
              <a:rPr lang="en-US" altLang="ko-KR" dirty="0"/>
              <a:t>format() </a:t>
            </a:r>
            <a:r>
              <a:rPr lang="ko-KR" altLang="en-US" dirty="0"/>
              <a:t>함수 이용</a:t>
            </a:r>
          </a:p>
          <a:p>
            <a:pPr marL="814376" lvl="3" indent="-342900">
              <a:buFont typeface="+mj-ea"/>
              <a:buAutoNum type="circleNumDbPlain"/>
            </a:pPr>
            <a:r>
              <a:rPr lang="en-US" altLang="ko-KR" dirty="0"/>
              <a:t>%</a:t>
            </a:r>
            <a:r>
              <a:rPr lang="ko-KR" altLang="en-US" dirty="0"/>
              <a:t>서식문자열 지정 </a:t>
            </a:r>
          </a:p>
          <a:p>
            <a:pPr marL="814376" lvl="3" indent="-342900">
              <a:buFont typeface="+mj-ea"/>
              <a:buAutoNum type="circleNumDbPlain"/>
            </a:pPr>
            <a:r>
              <a:rPr lang="en-US" altLang="ko-KR" dirty="0"/>
              <a:t>.format() </a:t>
            </a:r>
            <a:r>
              <a:rPr lang="ko-KR" altLang="en-US" dirty="0"/>
              <a:t>함수 이용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30CD780-8345-41CB-A34D-0847A11360AE}"/>
              </a:ext>
            </a:extLst>
          </p:cNvPr>
          <p:cNvGrpSpPr/>
          <p:nvPr/>
        </p:nvGrpSpPr>
        <p:grpSpPr>
          <a:xfrm>
            <a:off x="532491" y="3518168"/>
            <a:ext cx="8079019" cy="2374936"/>
            <a:chOff x="773984" y="3604428"/>
            <a:chExt cx="8079019" cy="237493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DBE4F4F-CFBF-42E6-BC1B-6FE3FB907E57}"/>
                </a:ext>
              </a:extLst>
            </p:cNvPr>
            <p:cNvGrpSpPr/>
            <p:nvPr/>
          </p:nvGrpSpPr>
          <p:grpSpPr>
            <a:xfrm>
              <a:off x="773984" y="3604428"/>
              <a:ext cx="6195641" cy="2056820"/>
              <a:chOff x="1424359" y="3087431"/>
              <a:chExt cx="6195641" cy="2056820"/>
            </a:xfrm>
          </p:grpSpPr>
          <p:graphicFrame>
            <p:nvGraphicFramePr>
              <p:cNvPr id="9" name="Google Shape;104;p7">
                <a:extLst>
                  <a:ext uri="{FF2B5EF4-FFF2-40B4-BE49-F238E27FC236}">
                    <a16:creationId xmlns:a16="http://schemas.microsoft.com/office/drawing/2014/main" id="{02AEAD67-2E5A-4380-BEBA-3F8CB4AABAD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94087973"/>
                  </p:ext>
                </p:extLst>
              </p:nvPr>
            </p:nvGraphicFramePr>
            <p:xfrm>
              <a:off x="1496367" y="3405547"/>
              <a:ext cx="6123633" cy="1738704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3949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2872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180022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01</a:t>
                          </a:r>
                          <a:endParaRPr sz="1300" b="0" dirty="0">
                            <a:latin typeface="Consolas" panose="020B0609020204030204" pitchFamily="49" charset="0"/>
                          </a:endParaRP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02 </a:t>
                          </a:r>
                          <a:endParaRPr sz="1300" b="0" dirty="0">
                            <a:latin typeface="Consolas" panose="020B0609020204030204" pitchFamily="49" charset="0"/>
                          </a:endParaRP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03 </a:t>
                          </a:r>
                          <a:endParaRPr sz="1300" b="0" dirty="0">
                            <a:latin typeface="Consolas" panose="020B0609020204030204" pitchFamily="49" charset="0"/>
                          </a:endParaRP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04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05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06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300" b="0" u="none" strike="noStrike" cap="none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sym typeface="Consolas"/>
                            </a:rPr>
                            <a:t>07</a:t>
                          </a:r>
                        </a:p>
                      </a:txBody>
                      <a:tcPr marL="91450" marR="91450" marT="45725" marB="45725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name = "</a:t>
                          </a:r>
                          <a:r>
                            <a:rPr lang="ko-KR" altLang="en-US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김철수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" ;  </a:t>
                          </a:r>
                          <a:r>
                            <a:rPr lang="en-US" altLang="ko-KR" sz="13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eng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  = 66 ; math = 88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total = </a:t>
                          </a:r>
                          <a:r>
                            <a:rPr lang="en-US" altLang="ko-KR" sz="13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eng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 + math ;  avg = total / 2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print("="*30)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print("</a:t>
                          </a:r>
                          <a:r>
                            <a:rPr lang="ko-KR" altLang="en-US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이  </a:t>
                          </a:r>
                          <a:r>
                            <a:rPr lang="ko-KR" altLang="en-US" sz="13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름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\t|| </a:t>
                          </a:r>
                          <a:r>
                            <a:rPr lang="ko-KR" altLang="en-US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영어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\t|| </a:t>
                          </a:r>
                          <a:r>
                            <a:rPr lang="ko-KR" altLang="en-US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수학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\t|| </a:t>
                          </a:r>
                          <a:r>
                            <a:rPr lang="ko-KR" altLang="en-US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총점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\t|| </a:t>
                          </a:r>
                          <a:r>
                            <a:rPr lang="ko-KR" altLang="en-US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평균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")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print("-"*30)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print (name, </a:t>
                          </a:r>
                          <a:r>
                            <a:rPr lang="en-US" altLang="ko-KR" sz="13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eng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, math, total, avg, </a:t>
                          </a:r>
                          <a:r>
                            <a:rPr lang="en-US" altLang="ko-KR" sz="13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sep</a:t>
                          </a: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="\t|| ")</a:t>
                          </a:r>
                        </a:p>
                        <a:p>
                          <a:pPr marL="0" marR="0" lvl="0" indent="0" algn="l" rtl="0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ko-KR" sz="13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print("="*30)</a:t>
                          </a:r>
                        </a:p>
                      </a:txBody>
                      <a:tcPr marL="91450" marR="91450" marT="45725" marB="45725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10" name="Google Shape;102;p7">
                <a:extLst>
                  <a:ext uri="{FF2B5EF4-FFF2-40B4-BE49-F238E27FC236}">
                    <a16:creationId xmlns:a16="http://schemas.microsoft.com/office/drawing/2014/main" id="{221E8962-E4D6-48F7-86A9-2FDBC0E5AC85}"/>
                  </a:ext>
                </a:extLst>
              </p:cNvPr>
              <p:cNvSpPr txBox="1"/>
              <p:nvPr/>
            </p:nvSpPr>
            <p:spPr>
              <a:xfrm>
                <a:off x="1424359" y="3087431"/>
                <a:ext cx="3995251" cy="3181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[</a:t>
                </a:r>
                <a:r>
                  <a:rPr lang="en-US" sz="1300" b="1" i="0" u="none" strike="noStrike" cap="none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코드</a:t>
                </a: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sz="13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7</a:t>
                </a:r>
                <a:r>
                  <a:rPr 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-4] </a:t>
                </a:r>
                <a:r>
                  <a:rPr lang="en-US" altLang="ko-KR" sz="1300" b="1" i="0" u="none" strike="noStrike" cap="none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sep</a:t>
                </a:r>
                <a:r>
                  <a:rPr lang="ko-KR" altLang="en-US" sz="1300" b="1" i="0" u="none" strike="noStrike" cap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를 이용한 출력 예</a:t>
                </a:r>
                <a:endParaRPr sz="13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BD78AC9-9D89-4D0E-9D15-2EAD23208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1602" y="4635211"/>
              <a:ext cx="2771401" cy="13441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142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ABBE-5B73-409A-8040-2193C79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출력문과 </a:t>
            </a:r>
            <a:r>
              <a:rPr lang="en-US" altLang="ko-KR" dirty="0"/>
              <a:t>print()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86293-E521-4A7D-97F9-634DBF6E7F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64340" indent="-342900"/>
            <a:r>
              <a:rPr lang="en-US" altLang="ko-KR" dirty="0"/>
              <a:t>format() </a:t>
            </a:r>
            <a:r>
              <a:rPr lang="ko-KR" altLang="en-US" dirty="0"/>
              <a:t>함수 이용</a:t>
            </a:r>
          </a:p>
          <a:p>
            <a:pPr lvl="2"/>
            <a:r>
              <a:rPr lang="ko-KR" altLang="en-US" dirty="0" err="1"/>
              <a:t>출력값을</a:t>
            </a:r>
            <a:r>
              <a:rPr lang="ko-KR" altLang="en-US" dirty="0"/>
              <a:t> “원하는 출력서식의  </a:t>
            </a:r>
            <a:r>
              <a:rPr lang="ko-KR" altLang="en-US" dirty="0" err="1"/>
              <a:t>문자열”로</a:t>
            </a:r>
            <a:r>
              <a:rPr lang="ko-KR" altLang="en-US" dirty="0"/>
              <a:t> 변환</a:t>
            </a:r>
            <a:r>
              <a:rPr lang="en-US" altLang="ko-KR" dirty="0"/>
              <a:t>(format() </a:t>
            </a:r>
            <a:r>
              <a:rPr lang="ko-KR" altLang="en-US" dirty="0"/>
              <a:t>함수 이용</a:t>
            </a:r>
            <a:r>
              <a:rPr lang="en-US" altLang="ko-KR" dirty="0"/>
              <a:t>)</a:t>
            </a:r>
            <a:r>
              <a:rPr lang="ko-KR" altLang="en-US" dirty="0"/>
              <a:t>해서 출력함 </a:t>
            </a:r>
          </a:p>
          <a:p>
            <a:pPr lvl="2"/>
            <a:r>
              <a:rPr lang="ko-KR" altLang="en-US" dirty="0"/>
              <a:t>형식 </a:t>
            </a:r>
          </a:p>
          <a:p>
            <a:pPr marL="814376" lvl="3" indent="-342900">
              <a:buFont typeface="+mj-ea"/>
              <a:buAutoNum type="circleNumDbPlain"/>
            </a:pPr>
            <a:r>
              <a:rPr lang="en-US" altLang="ko-KR" dirty="0"/>
              <a:t>      .</a:t>
            </a:r>
          </a:p>
          <a:p>
            <a:pPr marL="814376" lvl="3" indent="-342900">
              <a:buFont typeface="+mj-ea"/>
              <a:buAutoNum type="circleNumDbPlain"/>
            </a:pPr>
            <a:endParaRPr lang="en-US" altLang="ko-KR" dirty="0"/>
          </a:p>
          <a:p>
            <a:pPr marL="814376" lvl="3" indent="-342900">
              <a:buFont typeface="+mj-ea"/>
              <a:buAutoNum type="circleNumDbPlain"/>
            </a:pPr>
            <a:endParaRPr lang="en-US" altLang="ko-KR" dirty="0"/>
          </a:p>
          <a:p>
            <a:pPr marL="814376" lvl="3" indent="-342900">
              <a:buFont typeface="+mj-ea"/>
              <a:buAutoNum type="circleNumDbPlain"/>
            </a:pPr>
            <a:r>
              <a:rPr lang="en-US" altLang="ko-KR" dirty="0"/>
              <a:t>      .</a:t>
            </a:r>
            <a:endParaRPr lang="ko-KR" altLang="en-US" dirty="0"/>
          </a:p>
          <a:p>
            <a:pPr lvl="2"/>
            <a:endParaRPr lang="ko-KR" altLang="en-US" sz="1100" dirty="0"/>
          </a:p>
          <a:p>
            <a:pPr lvl="2"/>
            <a:r>
              <a:rPr lang="ko-KR" altLang="en-US" dirty="0"/>
              <a:t>예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F2AF2E-42D8-4093-82E7-EC97792BC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270" y="2623779"/>
            <a:ext cx="6245475" cy="9300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D17D7B-350F-448E-AC3C-69F0654DB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270" y="3797928"/>
            <a:ext cx="6245475" cy="4412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4E5F464-04C0-4993-ACAF-79BB14A00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274" y="4480635"/>
            <a:ext cx="6245475" cy="44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526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2588</TotalTime>
  <Words>3191</Words>
  <Application>Microsoft Office PowerPoint</Application>
  <PresentationFormat>화면 슬라이드 쇼(4:3)</PresentationFormat>
  <Paragraphs>529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50" baseType="lpstr">
      <vt:lpstr>Adobe Kaiti Std R</vt:lpstr>
      <vt:lpstr>HY견고딕</vt:lpstr>
      <vt:lpstr>맑은 고딕</vt:lpstr>
      <vt:lpstr>맑은 고딕</vt:lpstr>
      <vt:lpstr>함초롬바탕</vt:lpstr>
      <vt:lpstr>휴먼명조</vt:lpstr>
      <vt:lpstr>Arial</vt:lpstr>
      <vt:lpstr>Consolas</vt:lpstr>
      <vt:lpstr>Verdana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출력문과 print() 함수</vt:lpstr>
      <vt:lpstr>출력문과 print() 함수</vt:lpstr>
      <vt:lpstr>출력문과 print() 함수</vt:lpstr>
      <vt:lpstr>출력문과 print() 함수</vt:lpstr>
      <vt:lpstr>출력문과 print() 함수</vt:lpstr>
      <vt:lpstr>출력문과 print() 함수</vt:lpstr>
      <vt:lpstr>출력문과 print() 함수</vt:lpstr>
      <vt:lpstr>출력문과 print() 함수</vt:lpstr>
      <vt:lpstr>출력문과 print() 함수</vt:lpstr>
      <vt:lpstr>출력문과 print() 함수</vt:lpstr>
      <vt:lpstr>출력문과 print() 함수</vt:lpstr>
      <vt:lpstr>출력문과 print() 함수</vt:lpstr>
      <vt:lpstr>출력문과 print() 함수</vt:lpstr>
      <vt:lpstr>출력문과 print() 함수</vt:lpstr>
      <vt:lpstr>출력문과 print() 함수</vt:lpstr>
      <vt:lpstr>출력문과 print() 함수</vt:lpstr>
      <vt:lpstr>출력문과 print() 함수</vt:lpstr>
      <vt:lpstr>출력문과 print() 함수</vt:lpstr>
      <vt:lpstr>출력문과 print() 함수</vt:lpstr>
      <vt:lpstr>출력문과 print() 함수</vt:lpstr>
      <vt:lpstr>출력문과 print() 함수</vt:lpstr>
      <vt:lpstr>출력문과 print() 함수</vt:lpstr>
      <vt:lpstr>출력문과 print() 함수</vt:lpstr>
      <vt:lpstr>출력문과 print() 함수</vt:lpstr>
      <vt:lpstr>PowerPoint 프레젠테이션</vt:lpstr>
      <vt:lpstr>입력문과 input() 함수</vt:lpstr>
      <vt:lpstr>입력문과 input() 함수</vt:lpstr>
      <vt:lpstr>입력문과 input() 함수</vt:lpstr>
      <vt:lpstr>입력문과 input() 함수</vt:lpstr>
      <vt:lpstr>입력문과 input() 함수</vt:lpstr>
      <vt:lpstr>입력문과 input() 함수</vt:lpstr>
      <vt:lpstr>입력문과 input() 함수</vt:lpstr>
      <vt:lpstr>입력문과 input() 함수</vt:lpstr>
      <vt:lpstr>입력문과 input() 함수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푸른별</dc:creator>
  <cp:lastModifiedBy>마케팅팀</cp:lastModifiedBy>
  <cp:revision>551</cp:revision>
  <dcterms:created xsi:type="dcterms:W3CDTF">2021-09-24T03:18:18Z</dcterms:created>
  <dcterms:modified xsi:type="dcterms:W3CDTF">2022-05-06T06:36:48Z</dcterms:modified>
</cp:coreProperties>
</file>