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8" r:id="rId4"/>
    <p:sldId id="283" r:id="rId5"/>
    <p:sldId id="329" r:id="rId6"/>
    <p:sldId id="363" r:id="rId7"/>
    <p:sldId id="284" r:id="rId8"/>
    <p:sldId id="364" r:id="rId9"/>
    <p:sldId id="365" r:id="rId10"/>
    <p:sldId id="366" r:id="rId11"/>
    <p:sldId id="367" r:id="rId12"/>
    <p:sldId id="369" r:id="rId13"/>
    <p:sldId id="360" r:id="rId14"/>
    <p:sldId id="370" r:id="rId15"/>
    <p:sldId id="371" r:id="rId16"/>
    <p:sldId id="372" r:id="rId17"/>
    <p:sldId id="374" r:id="rId18"/>
    <p:sldId id="375" r:id="rId19"/>
    <p:sldId id="376" r:id="rId20"/>
    <p:sldId id="377" r:id="rId21"/>
    <p:sldId id="378" r:id="rId22"/>
    <p:sldId id="361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28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5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7F8"/>
    <a:srgbClr val="8EB9D8"/>
    <a:srgbClr val="A0B0C7"/>
    <a:srgbClr val="A0D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44" y="114"/>
      </p:cViewPr>
      <p:guideLst>
        <p:guide pos="2880"/>
        <p:guide orient="horz" pos="15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8EB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0AD921-33BA-4FD8-8ECF-DC2AB3AC8A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2705" y="557932"/>
            <a:ext cx="3498590" cy="437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8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A0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5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050" b="1" kern="10" cap="none" spc="0" baseline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4050" b="1" kern="10" cap="none" spc="0" baseline="0" dirty="0">
              <a:ln w="18415" cmpd="sng">
                <a:noFill/>
                <a:prstDash val="solid"/>
              </a:ln>
              <a:solidFill>
                <a:srgbClr val="0070C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415165" y="6309326"/>
            <a:ext cx="217239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825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825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825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9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9"/>
            <a:ext cx="799147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파이썬으로</a:t>
            </a:r>
            <a:r>
              <a:rPr kumimoji="0" lang="ko-KR" altLang="en-US" sz="1800" baseline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시작하는 컴퓨터 프로그래밍</a:t>
            </a:r>
            <a:endParaRPr kumimoji="0" lang="de-DE" altLang="ko-KR" sz="135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5" y="1700216"/>
            <a:ext cx="7991475" cy="10666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ea typeface="맑은 고딕" pitchFamily="50" charset="-127"/>
            </a:endParaRPr>
          </a:p>
          <a:p>
            <a:pPr marL="128585" indent="-12858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825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825" dirty="0">
                <a:ea typeface="맑은 고딕" pitchFamily="50" charset="-127"/>
              </a:rPr>
              <a:t>.</a:t>
            </a:r>
            <a:r>
              <a:rPr kumimoji="0" lang="ko-KR" altLang="en-US" sz="825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825" dirty="0">
              <a:solidFill>
                <a:srgbClr val="222222"/>
              </a:solidFill>
              <a:ea typeface="맑은 고딕" pitchFamily="50" charset="-127"/>
            </a:endParaRPr>
          </a:p>
          <a:p>
            <a:pPr marL="128585" indent="-12858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A0D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038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323057" y="404815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CEE7F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755576" y="768925"/>
            <a:ext cx="4085697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3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342892" indent="-342892">
              <a:lnSpc>
                <a:spcPct val="200000"/>
              </a:lnSpc>
              <a:buFont typeface="+mj-lt"/>
              <a:buAutoNum type="arabicPeriod"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9DF33F-F28B-4931-B59C-2AE465C66771}"/>
              </a:ext>
            </a:extLst>
          </p:cNvPr>
          <p:cNvSpPr/>
          <p:nvPr userDrawn="1"/>
        </p:nvSpPr>
        <p:spPr>
          <a:xfrm>
            <a:off x="323057" y="404815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CEE7F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611561" y="762426"/>
            <a:ext cx="4085697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3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7" y="1844824"/>
            <a:ext cx="7704856" cy="4104456"/>
          </a:xfrm>
        </p:spPr>
        <p:txBody>
          <a:bodyPr/>
          <a:lstStyle>
            <a:lvl1pPr marL="342892" indent="-342892">
              <a:lnSpc>
                <a:spcPct val="200000"/>
              </a:lnSpc>
              <a:buFont typeface="Arial" pitchFamily="34" charset="0"/>
              <a:buChar char="•"/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7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385754" indent="-385754" algn="l">
              <a:buClr>
                <a:srgbClr val="0070C0"/>
              </a:buClr>
              <a:buFont typeface="+mj-lt"/>
              <a:buAutoNum type="arabicPeriod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맑은 고딕" panose="020B0503020000020004" pitchFamily="50" charset="-127"/>
              <a:buChar char="■"/>
              <a:defRPr sz="18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4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3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/ 32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05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2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9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900"/>
            </a:lvl3pPr>
            <a:lvl4pPr marL="607204" indent="-135728">
              <a:spcAft>
                <a:spcPts val="225"/>
              </a:spcAft>
              <a:buSzPct val="96000"/>
              <a:defRPr sz="825"/>
            </a:lvl4pPr>
            <a:lvl5pPr marL="742931" indent="-135728"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10" y="1196752"/>
            <a:ext cx="3924944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2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9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900"/>
            </a:lvl3pPr>
            <a:lvl4pPr marL="607204" indent="-135728">
              <a:spcAft>
                <a:spcPts val="225"/>
              </a:spcAft>
              <a:buSzPct val="96000"/>
              <a:defRPr sz="825"/>
            </a:lvl4pPr>
            <a:lvl5pPr marL="742931" indent="-135728"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7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9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6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8EB9D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4" y="341261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4" y="2348886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2022-06-16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A2E86-E14C-409D-9A93-E32F097DD4C5}"/>
              </a:ext>
            </a:extLst>
          </p:cNvPr>
          <p:cNvSpPr txBox="1"/>
          <p:nvPr/>
        </p:nvSpPr>
        <p:spPr>
          <a:xfrm>
            <a:off x="105673" y="5401211"/>
            <a:ext cx="3741709" cy="41406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PART 02 </a:t>
            </a:r>
            <a:r>
              <a:rPr lang="ko-KR" altLang="en-US" sz="1500" b="1" dirty="0">
                <a:solidFill>
                  <a:schemeClr val="bg1"/>
                </a:solidFill>
              </a:rPr>
              <a:t>파이썬 프로그래밍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6B19A-50EE-4825-AC31-7F47FADD669A}"/>
              </a:ext>
            </a:extLst>
          </p:cNvPr>
          <p:cNvSpPr txBox="1"/>
          <p:nvPr/>
        </p:nvSpPr>
        <p:spPr>
          <a:xfrm>
            <a:off x="1040831" y="5815279"/>
            <a:ext cx="7062338" cy="6858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08 </a:t>
            </a:r>
            <a:r>
              <a:rPr lang="ko-KR" altLang="en-US" sz="3000" b="1" dirty="0" err="1">
                <a:solidFill>
                  <a:schemeClr val="bg1"/>
                </a:solidFill>
              </a:rPr>
              <a:t>선택문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6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문을 이용한 다양한 표현들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num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로 나누어지면 짝수이다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r>
              <a:rPr lang="ko-KR" altLang="en-US" dirty="0" err="1"/>
              <a:t>입력값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이 더 크면 변수 </a:t>
            </a:r>
            <a:r>
              <a:rPr lang="en-US" altLang="ko-KR" dirty="0"/>
              <a:t>max</a:t>
            </a:r>
            <a:r>
              <a:rPr lang="ko-KR" altLang="en-US" dirty="0"/>
              <a:t>를 </a:t>
            </a:r>
            <a:r>
              <a:rPr lang="ko-KR" altLang="en-US" dirty="0" err="1"/>
              <a:t>입력값으로</a:t>
            </a:r>
            <a:r>
              <a:rPr lang="ko-KR" altLang="en-US" dirty="0"/>
              <a:t> 변경한다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 (</a:t>
            </a:r>
            <a:r>
              <a:rPr lang="ko-KR" altLang="en-US" dirty="0"/>
              <a:t>변수 </a:t>
            </a:r>
            <a:r>
              <a:rPr lang="en-US" altLang="ko-KR" dirty="0"/>
              <a:t>max </a:t>
            </a:r>
            <a:r>
              <a:rPr lang="ko-KR" altLang="en-US" dirty="0"/>
              <a:t>값은 지정되어 있다고 가정한다</a:t>
            </a:r>
            <a:r>
              <a:rPr lang="en-US" altLang="ko-KR" dirty="0"/>
              <a:t>.)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성적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80 </a:t>
            </a:r>
            <a:r>
              <a:rPr lang="ko-KR" altLang="en-US" dirty="0"/>
              <a:t>이상이면 “</a:t>
            </a:r>
            <a:r>
              <a:rPr lang="en-US" altLang="ko-KR" dirty="0"/>
              <a:t>Pass!”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277EE7-C01D-2248-34D0-52BB4800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4" y="3654292"/>
            <a:ext cx="5900470" cy="877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3C1632-E7DC-1E33-63DA-84ECB140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65" y="2134357"/>
            <a:ext cx="5900470" cy="6367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32F55F-E3F0-3E47-E6EE-0CEF4199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65" y="5023365"/>
            <a:ext cx="5900470" cy="6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2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문을 연속 </a:t>
            </a:r>
            <a:r>
              <a:rPr lang="en-US" altLang="ko-KR" dirty="0"/>
              <a:t>4</a:t>
            </a:r>
            <a:r>
              <a:rPr lang="ko-KR" altLang="en-US" dirty="0"/>
              <a:t>번 사용하는 예시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7EAF014-2336-741D-7842-AC3E269E36E8}"/>
              </a:ext>
            </a:extLst>
          </p:cNvPr>
          <p:cNvGrpSpPr/>
          <p:nvPr/>
        </p:nvGrpSpPr>
        <p:grpSpPr>
          <a:xfrm>
            <a:off x="1620668" y="1830540"/>
            <a:ext cx="5902664" cy="3483284"/>
            <a:chOff x="1424360" y="3087431"/>
            <a:chExt cx="5902664" cy="3483284"/>
          </a:xfrm>
        </p:grpSpPr>
        <p:graphicFrame>
          <p:nvGraphicFramePr>
            <p:cNvPr id="17" name="Google Shape;104;p7">
              <a:extLst>
                <a:ext uri="{FF2B5EF4-FFF2-40B4-BE49-F238E27FC236}">
                  <a16:creationId xmlns:a16="http://schemas.microsoft.com/office/drawing/2014/main" id="{01CD0E9A-A9E1-7B72-1710-60CB65BDB60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8187786"/>
                </p:ext>
              </p:extLst>
            </p:nvPr>
          </p:nvGraphicFramePr>
          <p:xfrm>
            <a:off x="1498926" y="3405547"/>
            <a:ext cx="5828098" cy="3165168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dirty="0">
                            <a:latin typeface="Consolas" panose="020B0609020204030204" pitchFamily="49" charset="0"/>
                          </a:rPr>
                          <a:t>10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dirty="0">
                            <a:latin typeface="Consolas" panose="020B0609020204030204" pitchFamily="49" charset="0"/>
                          </a:rPr>
                          <a:t>11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dirty="0">
                            <a:latin typeface="Consolas" panose="020B0609020204030204" pitchFamily="49" charset="0"/>
                          </a:rPr>
                          <a:t>12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dirty="0">
                            <a:latin typeface="Consolas" panose="020B0609020204030204" pitchFamily="49" charset="0"/>
                          </a:rPr>
                          <a:t>13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score1 = int(input("1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차 성적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score2 = int(input("2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차 성적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score1 + score2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avg = total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avg &gt; 90 : 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level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매우 우수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70 &lt;= avg &lt; 90 : 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level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우수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60 &lt;= avg &lt; 70 : 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level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보통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avg &lt; 60 : 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level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미흡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 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</a:t>
                        </a: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avg, "(", level, ")")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8" name="Google Shape;102;p7">
              <a:extLst>
                <a:ext uri="{FF2B5EF4-FFF2-40B4-BE49-F238E27FC236}">
                  <a16:creationId xmlns:a16="http://schemas.microsoft.com/office/drawing/2014/main" id="{251601B3-BBDC-AE01-F643-A48BF9E66283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8-3] avg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값에 따른 평가 선택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5A2D5C5-729B-819B-ED5C-6ADC98F9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97"/>
          <a:stretch/>
        </p:blipFill>
        <p:spPr>
          <a:xfrm>
            <a:off x="5964259" y="2240781"/>
            <a:ext cx="2640189" cy="1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 </a:t>
            </a:r>
            <a:r>
              <a:rPr lang="ko-KR" altLang="en-US" dirty="0"/>
              <a:t>조건식의 다양한 표현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A7BF4-6132-132C-1529-E6506D2D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82" y="1839615"/>
            <a:ext cx="6047051" cy="3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2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4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2"/>
            <a:r>
              <a:rPr lang="ko-KR" altLang="en-US" dirty="0"/>
              <a:t>두 선택문장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블럭</a:t>
            </a:r>
            <a:r>
              <a:rPr lang="en-US" altLang="ko-KR" dirty="0"/>
              <a:t>)</a:t>
            </a:r>
            <a:r>
              <a:rPr lang="ko-KR" altLang="en-US" dirty="0"/>
              <a:t>들 중 하나를 선택해서 실행하는 것</a:t>
            </a:r>
          </a:p>
          <a:p>
            <a:pPr lvl="2"/>
            <a:r>
              <a:rPr lang="ko-KR" altLang="en-US" dirty="0"/>
              <a:t>지정된 조건식이 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참이면  </a:t>
            </a:r>
            <a:r>
              <a:rPr lang="en-US" altLang="ko-KR" dirty="0"/>
              <a:t>if </a:t>
            </a:r>
            <a:r>
              <a:rPr lang="ko-KR" altLang="en-US" dirty="0"/>
              <a:t>다음의 선택문장</a:t>
            </a:r>
            <a:r>
              <a:rPr lang="en-US" altLang="ko-KR" dirty="0"/>
              <a:t>1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ko-KR" altLang="en-US" dirty="0"/>
              <a:t> 거짓이면 </a:t>
            </a:r>
            <a:r>
              <a:rPr lang="en-US" altLang="ko-KR" dirty="0"/>
              <a:t>else </a:t>
            </a:r>
            <a:r>
              <a:rPr lang="ko-KR" altLang="en-US" dirty="0"/>
              <a:t>다음의 선택문장</a:t>
            </a:r>
            <a:r>
              <a:rPr lang="en-US" altLang="ko-KR" dirty="0"/>
              <a:t>2</a:t>
            </a:r>
            <a:r>
              <a:rPr lang="ko-KR" altLang="en-US" dirty="0"/>
              <a:t> 실행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C5585-707C-506E-E648-972B97495EFE}"/>
              </a:ext>
            </a:extLst>
          </p:cNvPr>
          <p:cNvGrpSpPr/>
          <p:nvPr/>
        </p:nvGrpSpPr>
        <p:grpSpPr>
          <a:xfrm>
            <a:off x="1907701" y="3367897"/>
            <a:ext cx="5472612" cy="3181360"/>
            <a:chOff x="1907701" y="3350645"/>
            <a:chExt cx="5472612" cy="31813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BA4C8C-A398-8BDC-7651-C02CC786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55"/>
            <a:stretch/>
          </p:blipFill>
          <p:spPr>
            <a:xfrm>
              <a:off x="1907701" y="3350645"/>
              <a:ext cx="5472612" cy="296074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EBF517-F06C-24FA-58B6-59FB74E20646}"/>
                </a:ext>
              </a:extLst>
            </p:cNvPr>
            <p:cNvSpPr/>
            <p:nvPr/>
          </p:nvSpPr>
          <p:spPr>
            <a:xfrm>
              <a:off x="3468846" y="6205890"/>
              <a:ext cx="2350323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8-4  </a:t>
              </a:r>
              <a:r>
                <a:rPr lang="en-US" altLang="ko-KR" sz="1100" kern="100" dirty="0" err="1">
                  <a:solidFill>
                    <a:srgbClr val="000000"/>
                  </a:solidFill>
                  <a:latin typeface="휴먼명조"/>
                  <a:ea typeface="휴먼명조"/>
                </a:rPr>
                <a:t>if~else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문의 형식과 의미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9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문의 예시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9CAE20-D51D-98D0-5E7D-BE87556C4B4D}"/>
              </a:ext>
            </a:extLst>
          </p:cNvPr>
          <p:cNvGrpSpPr/>
          <p:nvPr/>
        </p:nvGrpSpPr>
        <p:grpSpPr>
          <a:xfrm>
            <a:off x="1620668" y="1856418"/>
            <a:ext cx="5902664" cy="1579998"/>
            <a:chOff x="1424360" y="3087431"/>
            <a:chExt cx="5902664" cy="1579998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E8916685-8FC3-58BC-216A-813CCF36FC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3146997"/>
                </p:ext>
              </p:extLst>
            </p:nvPr>
          </p:nvGraphicFramePr>
          <p:xfrm>
            <a:off x="1498926" y="3405547"/>
            <a:ext cx="5828098" cy="1261882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num % 2 ==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print(num,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은 짝수이다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print(num,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은 짝수이다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7AA51950-927E-8880-B6AF-36DE278A184D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8-4]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홀수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짝수 판단하기 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DE8703A-1A04-DE50-B466-2AA24A0B3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84"/>
          <a:stretch/>
        </p:blipFill>
        <p:spPr>
          <a:xfrm>
            <a:off x="5934573" y="2539958"/>
            <a:ext cx="2199736" cy="80673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49C7F1-C9CF-5025-5608-7F7E4DEF79F8}"/>
              </a:ext>
            </a:extLst>
          </p:cNvPr>
          <p:cNvGrpSpPr/>
          <p:nvPr/>
        </p:nvGrpSpPr>
        <p:grpSpPr>
          <a:xfrm>
            <a:off x="1620668" y="3608883"/>
            <a:ext cx="5902664" cy="1579998"/>
            <a:chOff x="1424360" y="3087431"/>
            <a:chExt cx="5902664" cy="1579998"/>
          </a:xfrm>
        </p:grpSpPr>
        <p:graphicFrame>
          <p:nvGraphicFramePr>
            <p:cNvPr id="13" name="Google Shape;104;p7">
              <a:extLst>
                <a:ext uri="{FF2B5EF4-FFF2-40B4-BE49-F238E27FC236}">
                  <a16:creationId xmlns:a16="http://schemas.microsoft.com/office/drawing/2014/main" id="{939DD2C3-3AF2-DEA8-88A6-5935923DD7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7370541"/>
                </p:ext>
              </p:extLst>
            </p:nvPr>
          </p:nvGraphicFramePr>
          <p:xfrm>
            <a:off x="1498926" y="3405547"/>
            <a:ext cx="5828098" cy="1261882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score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점수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score &gt;= 70  :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합격입니다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불합격입니다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  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4" name="Google Shape;102;p7">
              <a:extLst>
                <a:ext uri="{FF2B5EF4-FFF2-40B4-BE49-F238E27FC236}">
                  <a16:creationId xmlns:a16="http://schemas.microsoft.com/office/drawing/2014/main" id="{8AD06E69-C405-CF4B-171D-C872EB41D3DE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8-5]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불합격 판단하기 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6A89D29-D07C-AA3C-777A-731435B9A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54"/>
          <a:stretch/>
        </p:blipFill>
        <p:spPr>
          <a:xfrm>
            <a:off x="5934573" y="4415302"/>
            <a:ext cx="2199736" cy="7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9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문의 예시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9CAE20-D51D-98D0-5E7D-BE87556C4B4D}"/>
              </a:ext>
            </a:extLst>
          </p:cNvPr>
          <p:cNvGrpSpPr/>
          <p:nvPr/>
        </p:nvGrpSpPr>
        <p:grpSpPr>
          <a:xfrm>
            <a:off x="1441470" y="2070219"/>
            <a:ext cx="6036774" cy="1819076"/>
            <a:chOff x="1424360" y="3087431"/>
            <a:chExt cx="6036774" cy="1819076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E8916685-8FC3-58BC-216A-813CCF36FC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9950557"/>
                </p:ext>
              </p:extLst>
            </p:nvPr>
          </p:nvGraphicFramePr>
          <p:xfrm>
            <a:off x="1498926" y="3405547"/>
            <a:ext cx="5962208" cy="1500960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465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nickName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= 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별명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nickName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별명은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nickName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이네요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멋진 닉네임 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별명을 입력하지 않았습니다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7AA51950-927E-8880-B6AF-36DE278A184D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8-6] 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if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조건식의 문자열 표현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953DD5-76EF-847B-1CDF-7833BA7D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09" y="3922930"/>
            <a:ext cx="6004114" cy="10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문을 </a:t>
            </a:r>
            <a:r>
              <a:rPr lang="en-US" altLang="ko-KR" dirty="0" err="1"/>
              <a:t>if~else</a:t>
            </a:r>
            <a:r>
              <a:rPr lang="ko-KR" altLang="en-US" dirty="0"/>
              <a:t>문으로 변경하기</a:t>
            </a:r>
            <a:endParaRPr lang="en-US" altLang="ko-KR" dirty="0"/>
          </a:p>
          <a:p>
            <a:pPr lvl="2"/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en-US" altLang="ko-KR" dirty="0"/>
              <a:t>				            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36EAE1-840B-5CB9-046C-083FB9E1C7F5}"/>
              </a:ext>
            </a:extLst>
          </p:cNvPr>
          <p:cNvGrpSpPr/>
          <p:nvPr/>
        </p:nvGrpSpPr>
        <p:grpSpPr>
          <a:xfrm>
            <a:off x="978029" y="2190975"/>
            <a:ext cx="3995251" cy="2056820"/>
            <a:chOff x="1424359" y="3087431"/>
            <a:chExt cx="3995251" cy="2056820"/>
          </a:xfrm>
        </p:grpSpPr>
        <p:graphicFrame>
          <p:nvGraphicFramePr>
            <p:cNvPr id="12" name="Google Shape;104;p7">
              <a:extLst>
                <a:ext uri="{FF2B5EF4-FFF2-40B4-BE49-F238E27FC236}">
                  <a16:creationId xmlns:a16="http://schemas.microsoft.com/office/drawing/2014/main" id="{130DCFAF-8186-1157-3396-9795944993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3972013"/>
                </p:ext>
              </p:extLst>
            </p:nvPr>
          </p:nvGraphicFramePr>
          <p:xfrm>
            <a:off x="1496367" y="3405547"/>
            <a:ext cx="3158547" cy="173870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63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32754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x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1: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2: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max = x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y &gt; max :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max = y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큰 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max)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13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" name="Google Shape;102;p7">
              <a:extLst>
                <a:ext uri="{FF2B5EF4-FFF2-40B4-BE49-F238E27FC236}">
                  <a16:creationId xmlns:a16="http://schemas.microsoft.com/office/drawing/2014/main" id="{0D7A3170-9BE7-BBC6-A931-5CCC58E28906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두 정수 중 큰 수 출력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64B26E-BFEE-0523-9101-93A172653DA8}"/>
              </a:ext>
            </a:extLst>
          </p:cNvPr>
          <p:cNvGrpSpPr/>
          <p:nvPr/>
        </p:nvGrpSpPr>
        <p:grpSpPr>
          <a:xfrm>
            <a:off x="5152965" y="2190975"/>
            <a:ext cx="3995251" cy="2056820"/>
            <a:chOff x="1424359" y="3087431"/>
            <a:chExt cx="3995251" cy="2056820"/>
          </a:xfrm>
        </p:grpSpPr>
        <p:graphicFrame>
          <p:nvGraphicFramePr>
            <p:cNvPr id="15" name="Google Shape;104;p7">
              <a:extLst>
                <a:ext uri="{FF2B5EF4-FFF2-40B4-BE49-F238E27FC236}">
                  <a16:creationId xmlns:a16="http://schemas.microsoft.com/office/drawing/2014/main" id="{CC0278B0-5CF0-3DC1-CC72-7F827DF73D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4594540"/>
                </p:ext>
              </p:extLst>
            </p:nvPr>
          </p:nvGraphicFramePr>
          <p:xfrm>
            <a:off x="1496367" y="3405547"/>
            <a:ext cx="3158547" cy="173870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63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num1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1: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num2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2: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num1 &gt; num2 :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max = num1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max = num2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큰 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max)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Google Shape;102;p7">
              <a:extLst>
                <a:ext uri="{FF2B5EF4-FFF2-40B4-BE49-F238E27FC236}">
                  <a16:creationId xmlns:a16="http://schemas.microsoft.com/office/drawing/2014/main" id="{150FFE76-33E0-DC99-2136-FF522C101524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-7]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두 정수 중 큰 수 출력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49EADD-42EE-614C-491D-BE09B999E9EF}"/>
              </a:ext>
            </a:extLst>
          </p:cNvPr>
          <p:cNvSpPr/>
          <p:nvPr/>
        </p:nvSpPr>
        <p:spPr>
          <a:xfrm>
            <a:off x="4390844" y="1736618"/>
            <a:ext cx="362311" cy="31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790A2F-CD7E-A542-0E37-A9512DAA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80" y="4392903"/>
            <a:ext cx="5406240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문의비교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8E7593-62AC-72A2-6E34-9ED82D718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1"/>
          <a:stretch/>
        </p:blipFill>
        <p:spPr>
          <a:xfrm>
            <a:off x="1449263" y="1763172"/>
            <a:ext cx="6245475" cy="14492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F7365-7E34-E5F6-077E-7A3F613D23B4}"/>
              </a:ext>
            </a:extLst>
          </p:cNvPr>
          <p:cNvSpPr/>
          <p:nvPr/>
        </p:nvSpPr>
        <p:spPr>
          <a:xfrm>
            <a:off x="5302664" y="1447810"/>
            <a:ext cx="2452916" cy="32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그림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8-5  </a:t>
            </a:r>
            <a:r>
              <a:rPr lang="en-US" altLang="ko-KR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if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문과 </a:t>
            </a:r>
            <a:r>
              <a:rPr lang="en-US" altLang="ko-KR" sz="1100" kern="100" dirty="0" err="1">
                <a:solidFill>
                  <a:srgbClr val="000000"/>
                </a:solidFill>
                <a:latin typeface="휴먼명조"/>
                <a:ea typeface="휴먼명조"/>
              </a:rPr>
              <a:t>if~else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문의 비교</a:t>
            </a:r>
            <a:r>
              <a:rPr lang="en-US" altLang="ko-KR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(1)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B51EE7-B436-CB5D-0720-97CC203169D3}"/>
              </a:ext>
            </a:extLst>
          </p:cNvPr>
          <p:cNvGrpSpPr/>
          <p:nvPr/>
        </p:nvGrpSpPr>
        <p:grpSpPr>
          <a:xfrm>
            <a:off x="1449263" y="3410590"/>
            <a:ext cx="6245475" cy="3170377"/>
            <a:chOff x="1809021" y="3546654"/>
            <a:chExt cx="6245475" cy="31703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9C52DF-1DAD-AE47-EE3C-62E9CFC65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67"/>
            <a:stretch/>
          </p:blipFill>
          <p:spPr>
            <a:xfrm>
              <a:off x="1809021" y="3546654"/>
              <a:ext cx="6245475" cy="2871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4949B5-62AA-5448-8953-933992821ED3}"/>
                </a:ext>
              </a:extLst>
            </p:cNvPr>
            <p:cNvSpPr/>
            <p:nvPr/>
          </p:nvSpPr>
          <p:spPr>
            <a:xfrm>
              <a:off x="3705300" y="6390916"/>
              <a:ext cx="2452916" cy="326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8-6  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if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문과 </a:t>
              </a:r>
              <a:r>
                <a:rPr lang="en-US" altLang="ko-KR" sz="1100" kern="100" dirty="0" err="1">
                  <a:solidFill>
                    <a:srgbClr val="000000"/>
                  </a:solidFill>
                  <a:latin typeface="휴먼명조"/>
                  <a:ea typeface="휴먼명조"/>
                </a:rPr>
                <a:t>if~else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문의 비교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(2)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92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문의비교</a:t>
            </a:r>
          </a:p>
          <a:p>
            <a:pPr lvl="2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0C42C9-92A0-F55D-E28E-2F075B724597}"/>
              </a:ext>
            </a:extLst>
          </p:cNvPr>
          <p:cNvGrpSpPr/>
          <p:nvPr/>
        </p:nvGrpSpPr>
        <p:grpSpPr>
          <a:xfrm>
            <a:off x="1507017" y="2296907"/>
            <a:ext cx="6328740" cy="1708090"/>
            <a:chOff x="1507017" y="2296907"/>
            <a:chExt cx="6328740" cy="1708090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A9470F60-7936-FC68-CB9E-9773F9A93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33"/>
            <a:stretch/>
          </p:blipFill>
          <p:spPr>
            <a:xfrm>
              <a:off x="1590282" y="2296907"/>
              <a:ext cx="6245475" cy="142510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369094-EE07-A2F8-AF15-16C92FE508DD}"/>
                </a:ext>
              </a:extLst>
            </p:cNvPr>
            <p:cNvSpPr/>
            <p:nvPr/>
          </p:nvSpPr>
          <p:spPr>
            <a:xfrm>
              <a:off x="1507017" y="3678882"/>
              <a:ext cx="2452916" cy="326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8-7  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if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문과 </a:t>
              </a:r>
              <a:r>
                <a:rPr lang="en-US" altLang="ko-KR" sz="1100" kern="100" dirty="0" err="1">
                  <a:solidFill>
                    <a:srgbClr val="000000"/>
                  </a:solidFill>
                  <a:latin typeface="휴먼명조"/>
                  <a:ea typeface="휴먼명조"/>
                </a:rPr>
                <a:t>if~else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문의 비교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(3)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437A01-DDDC-4461-A73D-86E30A09E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선택 구조의 필요성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  <a:p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  <a:p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0149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문을 활용한 오류 확인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D0CD0C-28EB-B1DC-0F10-B40EEAAFD7DE}"/>
              </a:ext>
            </a:extLst>
          </p:cNvPr>
          <p:cNvGrpSpPr/>
          <p:nvPr/>
        </p:nvGrpSpPr>
        <p:grpSpPr>
          <a:xfrm>
            <a:off x="1131777" y="1830540"/>
            <a:ext cx="5902664" cy="1581332"/>
            <a:chOff x="1424360" y="3087431"/>
            <a:chExt cx="5902664" cy="1581332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BDB34110-657A-E4F9-E41C-FC8D3A123D0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5959785"/>
                </p:ext>
              </p:extLst>
            </p:nvPr>
          </p:nvGraphicFramePr>
          <p:xfrm>
            <a:off x="1498926" y="3405547"/>
            <a:ext cx="5828098" cy="126321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num1=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num2=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result = num1 / num2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print("num1/num2 =", result)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프로그램 종료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04D06348-9650-28A7-D47C-309FB52030DE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8-8]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나누기 연산의 분모 오류 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8B0A73-6353-69C2-4225-B3A9994018DA}"/>
              </a:ext>
            </a:extLst>
          </p:cNvPr>
          <p:cNvGrpSpPr/>
          <p:nvPr/>
        </p:nvGrpSpPr>
        <p:grpSpPr>
          <a:xfrm>
            <a:off x="1169060" y="3897052"/>
            <a:ext cx="5902664" cy="2294564"/>
            <a:chOff x="1424360" y="3087431"/>
            <a:chExt cx="5902664" cy="2294564"/>
          </a:xfrm>
        </p:grpSpPr>
        <p:graphicFrame>
          <p:nvGraphicFramePr>
            <p:cNvPr id="11" name="Google Shape;104;p7">
              <a:extLst>
                <a:ext uri="{FF2B5EF4-FFF2-40B4-BE49-F238E27FC236}">
                  <a16:creationId xmlns:a16="http://schemas.microsoft.com/office/drawing/2014/main" id="{4E1040B9-C924-F22D-8FF2-CCFFD45B6F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8065219"/>
                </p:ext>
              </p:extLst>
            </p:nvPr>
          </p:nvGraphicFramePr>
          <p:xfrm>
            <a:off x="1498926" y="3405547"/>
            <a:ext cx="5828098" cy="1976448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num1=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num2=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 num2 ==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print("ERROR: divide by zero\n")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result = num1 / num2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print("num1/num2 =", result)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프로그램 종료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" name="Google Shape;102;p7">
              <a:extLst>
                <a:ext uri="{FF2B5EF4-FFF2-40B4-BE49-F238E27FC236}">
                  <a16:creationId xmlns:a16="http://schemas.microsoft.com/office/drawing/2014/main" id="{49AB0954-4B80-1CAA-75FF-1B43CE2EC691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8-9]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나누기 연산의 분모 오류 확인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94EA75E-AAB8-21D8-0AB4-EE4EEA550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87"/>
          <a:stretch/>
        </p:blipFill>
        <p:spPr>
          <a:xfrm>
            <a:off x="5411411" y="2341468"/>
            <a:ext cx="3469755" cy="15613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C50BC0-9F7A-183C-975E-AC22007F0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74"/>
          <a:stretch/>
        </p:blipFill>
        <p:spPr>
          <a:xfrm>
            <a:off x="5411412" y="5202725"/>
            <a:ext cx="3469755" cy="13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문을 활용한 오류 확인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D0CD0C-28EB-B1DC-0F10-B40EEAAFD7DE}"/>
              </a:ext>
            </a:extLst>
          </p:cNvPr>
          <p:cNvGrpSpPr/>
          <p:nvPr/>
        </p:nvGrpSpPr>
        <p:grpSpPr>
          <a:xfrm>
            <a:off x="1131776" y="1830540"/>
            <a:ext cx="5902665" cy="3721028"/>
            <a:chOff x="1424359" y="3087431"/>
            <a:chExt cx="5902665" cy="3721028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9" name="Google Shape;104;p7">
                  <a:extLst>
                    <a:ext uri="{FF2B5EF4-FFF2-40B4-BE49-F238E27FC236}">
                      <a16:creationId xmlns:a16="http://schemas.microsoft.com/office/drawing/2014/main" id="{BDB34110-657A-E4F9-E41C-FC8D3A123D0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56350103"/>
                    </p:ext>
                  </p:extLst>
                </p:nvPr>
              </p:nvGraphicFramePr>
              <p:xfrm>
                <a:off x="1498926" y="3405547"/>
                <a:ext cx="5828098" cy="3402912"/>
              </p:xfrm>
              <a:graphic>
                <a:graphicData uri="http://schemas.openxmlformats.org/drawingml/2006/table">
                  <a:tbl>
                    <a:tblPr>
                      <a:tableStyleId>{2D5ABB26-0587-4C30-8999-92F81FD0307C}</a:tableStyleId>
                    </a:tblPr>
                    <a:tblGrid>
                      <a:gridCol w="4157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541239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895403">
                      <a:tc>
                        <a:txBody>
                          <a:bodyPr/>
                          <a:lstStyle/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01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02 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03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04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05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06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07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08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09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10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11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12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13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14 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</a:txBody>
                        <a:tcPr marL="91450" marR="91450" marT="45725" marB="45725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print("2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차 방정식 계수 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a, b, c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를 입력하세요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!")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a, b, c = int(input("a=")), int(input("b=")), int(input("c="))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d = b**2 - 4*a*c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if a == 0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print("ERROR: divide by zero\n")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else : 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if d &gt;= 0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= d**(1/2)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x1 = ((-1)*b +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) / (2*a)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x2 = ((-1)*b -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) / (2*a)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print("x1=%6.2f, x1=%6.2f" % (x1,x2))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else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print("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근 없음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!\n")</a:t>
                            </a:r>
                          </a:p>
                        </a:txBody>
                        <a:tcPr marL="91450" marR="91450" marT="45725" marB="45725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9" name="Google Shape;104;p7">
                  <a:extLst>
                    <a:ext uri="{FF2B5EF4-FFF2-40B4-BE49-F238E27FC236}">
                      <a16:creationId xmlns:a16="http://schemas.microsoft.com/office/drawing/2014/main" id="{BDB34110-657A-E4F9-E41C-FC8D3A123D0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56350103"/>
                    </p:ext>
                  </p:extLst>
                </p:nvPr>
              </p:nvGraphicFramePr>
              <p:xfrm>
                <a:off x="1498926" y="3405547"/>
                <a:ext cx="5828098" cy="3402912"/>
              </p:xfrm>
              <a:graphic>
                <a:graphicData uri="http://schemas.openxmlformats.org/drawingml/2006/table">
                  <a:tbl>
                    <a:tblPr>
                      <a:tableStyleId>{2D5ABB26-0587-4C30-8999-92F81FD0307C}</a:tableStyleId>
                    </a:tblPr>
                    <a:tblGrid>
                      <a:gridCol w="415707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541239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895403">
                      <a:tc>
                        <a:txBody>
                          <a:bodyPr/>
                          <a:lstStyle/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01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02 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03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04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05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06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07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08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09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10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11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12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13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0" u="none" strike="noStrike" cap="none" dirty="0">
                                <a:solidFill>
                                  <a:schemeClr val="dk1"/>
                                </a:solidFill>
                                <a:latin typeface="Consolas" panose="020B0609020204030204" pitchFamily="49" charset="0"/>
                                <a:sym typeface="Consolas"/>
                              </a:rPr>
                              <a:t>14 </a:t>
                            </a:r>
                            <a:endParaRPr sz="1300" b="0" dirty="0">
                              <a:latin typeface="Consolas" panose="020B0609020204030204" pitchFamily="49" charset="0"/>
                            </a:endParaRPr>
                          </a:p>
                        </a:txBody>
                        <a:tcPr marL="91450" marR="91450" marT="45725" marB="45725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print("2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차 방정식 계수 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a, b, c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를 입력하세요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!")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a, b, c = int(input("a=")), int(input("b=")), int(input("c="))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d = b**2 - 4*a*c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if a == 0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print("ERROR: divide by zero\n")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else : 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if d &gt;= 0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= d**(1/2)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x1 = ((-1)*b +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) / (2*a)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x2 = ((-1)*b - </a:t>
                            </a:r>
                            <a:r>
                              <a:rPr lang="en-US" altLang="ko-KR" sz="1300" b="0" dirty="0" err="1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rootd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) / (2*a)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print("x1=%6.2f, x1=%6.2f" % (x1,x2))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else :</a:t>
                            </a:r>
                          </a:p>
                          <a:p>
                            <a:pPr marL="0" marR="0" lvl="0" indent="0" algn="l" rtl="0">
                              <a:lnSpc>
                                <a:spcPct val="12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        print("</a:t>
                            </a:r>
                            <a:r>
                              <a:rPr lang="ko-KR" altLang="en-US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근 없음</a:t>
                            </a:r>
                            <a:r>
                              <a:rPr lang="en-US" altLang="ko-KR" sz="1300" b="0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!\n")</a:t>
                            </a:r>
                          </a:p>
                        </a:txBody>
                        <a:tcPr marL="91450" marR="91450" marT="45725" marB="45725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Google Shape;102;p7">
                  <a:extLst>
                    <a:ext uri="{FF2B5EF4-FFF2-40B4-BE49-F238E27FC236}">
                      <a16:creationId xmlns:a16="http://schemas.microsoft.com/office/drawing/2014/main" id="{04D06348-9650-28A7-D47C-309FB52030DE}"/>
                    </a:ext>
                  </a:extLst>
                </p:cNvPr>
                <p:cNvSpPr txBox="1"/>
                <p:nvPr/>
              </p:nvSpPr>
              <p:spPr>
                <a:xfrm>
                  <a:off x="1424359" y="3087431"/>
                  <a:ext cx="4898087" cy="3181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 b="1" i="0" u="none" strike="noStrike" cap="none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[</a:t>
                  </a:r>
                  <a:r>
                    <a:rPr lang="en-US" sz="1300" b="1" i="0" u="none" strike="noStrike" cap="none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코드</a:t>
                  </a:r>
                  <a:r>
                    <a:rPr lang="en-US" sz="1300" b="1" i="0" u="none" strike="noStrike" cap="none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8-10] </a:t>
                  </a:r>
                  <a:r>
                    <a:rPr lang="en-US" altLang="ko-KR" sz="1300" b="1" i="0" u="none" strike="noStrike" cap="none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r>
                    <a:rPr lang="ko-KR" altLang="en-US" sz="1300" b="1" i="0" u="none" strike="noStrike" cap="none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차 방정식 </a:t>
                  </a:r>
                  <a14:m>
                    <m:oMath xmlns:m="http://schemas.openxmlformats.org/officeDocument/2006/math"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𝒂</m:t>
                      </m:r>
                      <m:sSup>
                        <m:sSupPr>
                          <m:ctrlPr>
                            <a:rPr lang="en-US" altLang="ko-KR" sz="1300" b="1" i="1" u="none" strike="noStrike" cap="none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algun Gothic"/>
                              <a:sym typeface="Malgun Gothic"/>
                            </a:rPr>
                          </m:ctrlPr>
                        </m:sSupPr>
                        <m:e>
                          <m:r>
                            <a:rPr lang="en-US" altLang="ko-KR" sz="1300" b="1" i="1" u="none" strike="noStrike" cap="none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algun Gothic"/>
                              <a:sym typeface="Malgun Gothic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300" b="1" i="1" u="none" strike="noStrike" cap="none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Malgun Gothic"/>
                              <a:sym typeface="Malgun Gothic"/>
                            </a:rPr>
                            <m:t>𝟐</m:t>
                          </m:r>
                        </m:sup>
                      </m:sSup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+</m:t>
                      </m:r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𝒃𝒙</m:t>
                      </m:r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+</m:t>
                      </m:r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𝒄</m:t>
                      </m:r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=</m:t>
                      </m:r>
                      <m:r>
                        <a:rPr lang="en-US" altLang="ko-KR" sz="1300" b="1" i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Malgun Gothic"/>
                          <a:cs typeface="Malgun Gothic"/>
                          <a:sym typeface="Malgun Gothic"/>
                        </a:rPr>
                        <m:t>𝟎</m:t>
                      </m:r>
                    </m:oMath>
                  </a14:m>
                  <a:r>
                    <a:rPr lang="ko-KR" altLang="en-US" sz="1300" b="1" i="0" u="none" strike="noStrike" cap="none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의 두 실근 구하기</a:t>
                  </a:r>
                  <a:endParaRPr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Google Shape;102;p7">
                  <a:extLst>
                    <a:ext uri="{FF2B5EF4-FFF2-40B4-BE49-F238E27FC236}">
                      <a16:creationId xmlns:a16="http://schemas.microsoft.com/office/drawing/2014/main" id="{04D06348-9650-28A7-D47C-309FB5203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59" y="3087431"/>
                  <a:ext cx="4898087" cy="318116"/>
                </a:xfrm>
                <a:prstGeom prst="rect">
                  <a:avLst/>
                </a:prstGeom>
                <a:blipFill>
                  <a:blip r:embed="rId2"/>
                  <a:stretch>
                    <a:fillRect l="-249" b="-13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3B4B65-9ED7-0190-C676-617999E3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94"/>
          <a:stretch/>
        </p:blipFill>
        <p:spPr>
          <a:xfrm>
            <a:off x="6029863" y="3811763"/>
            <a:ext cx="3009795" cy="27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5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 다중 선택 구조의 개념</a:t>
            </a:r>
            <a:endParaRPr lang="en-US" altLang="ko-KR" dirty="0"/>
          </a:p>
          <a:p>
            <a:pPr lvl="2"/>
            <a:r>
              <a:rPr lang="ko-KR" altLang="en-US" dirty="0"/>
              <a:t>다중선택구조 </a:t>
            </a:r>
            <a:endParaRPr lang="en-US" altLang="ko-KR" dirty="0"/>
          </a:p>
          <a:p>
            <a:pPr lvl="3"/>
            <a:r>
              <a:rPr lang="en-US" altLang="ko-KR" dirty="0"/>
              <a:t> 2</a:t>
            </a:r>
            <a:r>
              <a:rPr lang="ko-KR" altLang="en-US" dirty="0"/>
              <a:t>개 이상의 여러 </a:t>
            </a:r>
            <a:r>
              <a:rPr lang="ko-KR" altLang="en-US" dirty="0" err="1"/>
              <a:t>문장들중</a:t>
            </a:r>
            <a:r>
              <a:rPr lang="ko-KR" altLang="en-US" dirty="0"/>
              <a:t> 하나를 선택해서 실행하는 것</a:t>
            </a:r>
          </a:p>
          <a:p>
            <a:pPr lvl="3"/>
            <a:r>
              <a:rPr lang="en-US" altLang="ko-KR" dirty="0"/>
              <a:t> if, </a:t>
            </a:r>
            <a:r>
              <a:rPr lang="en-US" altLang="ko-KR" dirty="0" err="1"/>
              <a:t>if~else</a:t>
            </a:r>
            <a:r>
              <a:rPr lang="ko-KR" altLang="en-US" dirty="0"/>
              <a:t>의 연속 사용 </a:t>
            </a:r>
          </a:p>
          <a:p>
            <a:pPr lvl="3"/>
            <a:r>
              <a:rPr lang="en-US" altLang="ko-KR" dirty="0"/>
              <a:t> if</a:t>
            </a:r>
            <a:r>
              <a:rPr lang="ko-KR" altLang="en-US" dirty="0"/>
              <a:t>문이나 </a:t>
            </a:r>
            <a:r>
              <a:rPr lang="en-US" altLang="ko-KR" dirty="0" err="1"/>
              <a:t>if~else</a:t>
            </a:r>
            <a:r>
              <a:rPr lang="ko-KR" altLang="en-US" dirty="0"/>
              <a:t>문의 중첩 사용</a:t>
            </a:r>
          </a:p>
          <a:p>
            <a:pPr lvl="4"/>
            <a:r>
              <a:rPr lang="ko-KR" altLang="en-US" dirty="0"/>
              <a:t> 예</a:t>
            </a:r>
            <a:r>
              <a:rPr lang="en-US" altLang="ko-KR" dirty="0"/>
              <a:t>)  </a:t>
            </a:r>
            <a:r>
              <a:rPr lang="ko-KR" altLang="en-US" dirty="0"/>
              <a:t>시험성적에 따라 학점 ‘</a:t>
            </a:r>
            <a:r>
              <a:rPr lang="en-US" altLang="ko-KR" dirty="0"/>
              <a:t>A’~‘F’ </a:t>
            </a:r>
            <a:r>
              <a:rPr lang="ko-KR" altLang="en-US" dirty="0"/>
              <a:t>판정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FBEAB4-E35E-58C6-AEE6-328FA97EA629}"/>
              </a:ext>
            </a:extLst>
          </p:cNvPr>
          <p:cNvGrpSpPr/>
          <p:nvPr/>
        </p:nvGrpSpPr>
        <p:grpSpPr>
          <a:xfrm>
            <a:off x="-691" y="3720543"/>
            <a:ext cx="9145383" cy="2048094"/>
            <a:chOff x="-47424" y="3720543"/>
            <a:chExt cx="9145383" cy="20480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E7234-7372-F5B0-43FC-3EB29F691C12}"/>
                </a:ext>
              </a:extLst>
            </p:cNvPr>
            <p:cNvGrpSpPr/>
            <p:nvPr/>
          </p:nvGrpSpPr>
          <p:grpSpPr>
            <a:xfrm>
              <a:off x="-47424" y="3735367"/>
              <a:ext cx="6109413" cy="2019911"/>
              <a:chOff x="107844" y="3562847"/>
              <a:chExt cx="6109413" cy="201991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2369094-EE07-A2F8-AF15-16C92FE508DD}"/>
                  </a:ext>
                </a:extLst>
              </p:cNvPr>
              <p:cNvSpPr/>
              <p:nvPr/>
            </p:nvSpPr>
            <p:spPr>
              <a:xfrm>
                <a:off x="107844" y="5256643"/>
                <a:ext cx="2452916" cy="32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 latinLnBrk="0">
                  <a:lnSpc>
                    <a:spcPct val="160000"/>
                  </a:lnSpc>
                </a:pPr>
                <a:r>
                  <a:rPr lang="ko-KR" altLang="en-US" sz="1100" b="1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그림 </a:t>
                </a:r>
                <a:r>
                  <a:rPr lang="en-US" altLang="ko-KR" sz="1100" b="1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8-8  </a:t>
                </a:r>
                <a:r>
                  <a:rPr lang="ko-KR" altLang="en-US" sz="1100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학점 판정하기</a:t>
                </a:r>
                <a:endParaRPr lang="ko-KR" altLang="en-US" sz="1100" kern="0" dirty="0">
                  <a:solidFill>
                    <a:srgbClr val="000000"/>
                  </a:solidFill>
                  <a:latin typeface="함초롬바탕" panose="02030604000101010101" pitchFamily="18" charset="-127"/>
                </a:endParaRPr>
              </a:p>
            </p:txBody>
          </p:sp>
          <p:pic>
            <p:nvPicPr>
              <p:cNvPr id="6" name="그림 5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215C7787-CCFA-78B8-36CA-D53CDA72F9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841"/>
              <a:stretch/>
            </p:blipFill>
            <p:spPr>
              <a:xfrm>
                <a:off x="539552" y="3562847"/>
                <a:ext cx="5677705" cy="1738665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D3157F-1301-A72D-780C-10C5D746D1A2}"/>
                </a:ext>
              </a:extLst>
            </p:cNvPr>
            <p:cNvGrpSpPr/>
            <p:nvPr/>
          </p:nvGrpSpPr>
          <p:grpSpPr>
            <a:xfrm>
              <a:off x="5945916" y="3720543"/>
              <a:ext cx="3152043" cy="2048094"/>
              <a:chOff x="6101184" y="3548023"/>
              <a:chExt cx="3152043" cy="2048094"/>
            </a:xfrm>
          </p:grpSpPr>
          <p:pic>
            <p:nvPicPr>
              <p:cNvPr id="9" name="그림 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B9BD7A8-4CFD-8093-99EF-A364E8F03C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25"/>
              <a:stretch/>
            </p:blipFill>
            <p:spPr>
              <a:xfrm>
                <a:off x="6301949" y="3548023"/>
                <a:ext cx="2750515" cy="1719465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16DE0E-99D9-1711-70C6-D6C78768617B}"/>
                  </a:ext>
                </a:extLst>
              </p:cNvPr>
              <p:cNvSpPr/>
              <p:nvPr/>
            </p:nvSpPr>
            <p:spPr>
              <a:xfrm>
                <a:off x="6101184" y="5270002"/>
                <a:ext cx="3152043" cy="32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 latinLnBrk="0">
                  <a:lnSpc>
                    <a:spcPct val="160000"/>
                  </a:lnSpc>
                </a:pPr>
                <a:r>
                  <a:rPr lang="ko-KR" altLang="en-US" sz="1100" b="1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그림 </a:t>
                </a:r>
                <a:r>
                  <a:rPr lang="en-US" altLang="ko-KR" sz="1100" b="1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8-9  </a:t>
                </a:r>
                <a:r>
                  <a:rPr lang="ko-KR" altLang="en-US" sz="1100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학점 판정하기 </a:t>
                </a:r>
                <a:r>
                  <a:rPr lang="en-US" altLang="ko-KR" sz="1100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: </a:t>
                </a:r>
                <a:r>
                  <a:rPr lang="en-US" altLang="ko-KR" sz="1100" kern="100" dirty="0" err="1">
                    <a:solidFill>
                      <a:srgbClr val="000000"/>
                    </a:solidFill>
                    <a:latin typeface="휴먼명조"/>
                    <a:ea typeface="휴먼명조"/>
                  </a:rPr>
                  <a:t>if~else</a:t>
                </a:r>
                <a:r>
                  <a:rPr lang="ko-KR" altLang="en-US" sz="1100" kern="100" dirty="0">
                    <a:solidFill>
                      <a:srgbClr val="000000"/>
                    </a:solidFill>
                    <a:latin typeface="휴먼명조"/>
                    <a:ea typeface="휴먼명조"/>
                  </a:rPr>
                  <a:t>의 중첩 사용</a:t>
                </a:r>
                <a:endParaRPr lang="ko-KR" altLang="en-US" sz="1100" kern="0" dirty="0">
                  <a:solidFill>
                    <a:srgbClr val="000000"/>
                  </a:solidFill>
                  <a:latin typeface="함초롬바탕" panose="020306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8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문의 중첩 사용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C399D2-EDCD-5F2A-0406-5B9DF8A4B49B}"/>
              </a:ext>
            </a:extLst>
          </p:cNvPr>
          <p:cNvGrpSpPr/>
          <p:nvPr/>
        </p:nvGrpSpPr>
        <p:grpSpPr>
          <a:xfrm>
            <a:off x="175936" y="1854427"/>
            <a:ext cx="9492940" cy="4270870"/>
            <a:chOff x="236318" y="1854427"/>
            <a:chExt cx="9492940" cy="427087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F82830E-169E-1130-578C-7F857DB228DB}"/>
                </a:ext>
              </a:extLst>
            </p:cNvPr>
            <p:cNvGrpSpPr/>
            <p:nvPr/>
          </p:nvGrpSpPr>
          <p:grpSpPr>
            <a:xfrm>
              <a:off x="236318" y="1893593"/>
              <a:ext cx="4898087" cy="3438562"/>
              <a:chOff x="1301794" y="3115135"/>
              <a:chExt cx="4898087" cy="3438562"/>
            </a:xfrm>
          </p:grpSpPr>
          <p:graphicFrame>
            <p:nvGraphicFramePr>
              <p:cNvPr id="14" name="Google Shape;104;p7">
                <a:extLst>
                  <a:ext uri="{FF2B5EF4-FFF2-40B4-BE49-F238E27FC236}">
                    <a16:creationId xmlns:a16="http://schemas.microsoft.com/office/drawing/2014/main" id="{6990135B-AF78-34C1-3C91-FF8FEDBDF2F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2574488"/>
                  </p:ext>
                </p:extLst>
              </p:nvPr>
            </p:nvGraphicFramePr>
            <p:xfrm>
              <a:off x="1389475" y="3405547"/>
              <a:ext cx="4472288" cy="314815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8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889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08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09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10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11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14 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print("2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차 방정식 계수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 b, c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를 입력하세요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!")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 b, c = int(input("a=")), int(input("b=")), int(input("c="))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d = b**2 - 4*a*c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if a == 0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print("ERROR: divide by zero\n")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else :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if d &gt;= 0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rootd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d**(1/2)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x1 = ((-1)*b 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rootd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(2*a)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x2 = ((-1)*b -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rootd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(2*a)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print("x1=%6.2f, x1=%6.2f" % (x1,x2))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else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print("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근 없음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!\n")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" name="Google Shape;102;p7">
                <a:extLst>
                  <a:ext uri="{FF2B5EF4-FFF2-40B4-BE49-F238E27FC236}">
                    <a16:creationId xmlns:a16="http://schemas.microsoft.com/office/drawing/2014/main" id="{A65AF602-7729-7CE6-ADF3-71AD84B2072C}"/>
                  </a:ext>
                </a:extLst>
              </p:cNvPr>
              <p:cNvSpPr txBox="1"/>
              <p:nvPr/>
            </p:nvSpPr>
            <p:spPr>
              <a:xfrm>
                <a:off x="1301794" y="3115135"/>
                <a:ext cx="4898087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8-11] </a:t>
                </a:r>
                <a:r>
                  <a:rPr lang="ko-KR" altLang="en-US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요일별</a:t>
                </a:r>
                <a:r>
                  <a:rPr lang="ko-KR" alt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할 일 출력하기 </a:t>
                </a:r>
                <a:r>
                  <a:rPr lang="en-US" altLang="ko-KR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: if/</a:t>
                </a:r>
                <a:r>
                  <a:rPr lang="en-US" altLang="ko-KR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if~else</a:t>
                </a:r>
                <a:r>
                  <a:rPr lang="ko-KR" alt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 연속 사용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C99F4D-A111-3886-6DB3-68291724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674"/>
            <a:stretch/>
          </p:blipFill>
          <p:spPr>
            <a:xfrm>
              <a:off x="324000" y="5396658"/>
              <a:ext cx="4472288" cy="728639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9690A87-AC14-A774-5A0F-D3102BC7FA61}"/>
                </a:ext>
              </a:extLst>
            </p:cNvPr>
            <p:cNvGrpSpPr/>
            <p:nvPr/>
          </p:nvGrpSpPr>
          <p:grpSpPr>
            <a:xfrm>
              <a:off x="4831171" y="1854427"/>
              <a:ext cx="4898087" cy="3466266"/>
              <a:chOff x="1424359" y="3087431"/>
              <a:chExt cx="4898087" cy="3466266"/>
            </a:xfrm>
          </p:grpSpPr>
          <p:graphicFrame>
            <p:nvGraphicFramePr>
              <p:cNvPr id="19" name="Google Shape;104;p7">
                <a:extLst>
                  <a:ext uri="{FF2B5EF4-FFF2-40B4-BE49-F238E27FC236}">
                    <a16:creationId xmlns:a16="http://schemas.microsoft.com/office/drawing/2014/main" id="{9AB8618F-DDB4-7C03-0B70-51788CB056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7877543"/>
                  </p:ext>
                </p:extLst>
              </p:nvPr>
            </p:nvGraphicFramePr>
            <p:xfrm>
              <a:off x="1498926" y="3405547"/>
              <a:ext cx="4040233" cy="314815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45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08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09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10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11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12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2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 </a:t>
                          </a:r>
                          <a:endParaRPr sz="12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day = input("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오늘은 무슨 요일인가요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? 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if  day ==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월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or day ==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화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do 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파이썬 과제하기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else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if  day ==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수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do 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전공 과제하기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else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if  day ==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목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or day ==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금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    do 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어학 공부하기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else :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    do = 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취미 활동하기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오늘의 할 일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:", do) 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0" name="Google Shape;102;p7">
                <a:extLst>
                  <a:ext uri="{FF2B5EF4-FFF2-40B4-BE49-F238E27FC236}">
                    <a16:creationId xmlns:a16="http://schemas.microsoft.com/office/drawing/2014/main" id="{94DD84C1-B576-4D00-19EA-7C39E5CE6DC0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4898087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8-12] </a:t>
                </a:r>
                <a:r>
                  <a:rPr lang="ko-KR" altLang="en-US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요일별</a:t>
                </a:r>
                <a:r>
                  <a:rPr lang="ko-KR" alt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할 일 출력하기 </a:t>
                </a:r>
                <a:r>
                  <a:rPr lang="en-US" altLang="ko-KR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: </a:t>
                </a:r>
                <a:r>
                  <a:rPr lang="en-US" altLang="ko-KR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if</a:t>
                </a:r>
                <a:r>
                  <a:rPr lang="en-US" altLang="ko-KR" sz="12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~</a:t>
                </a:r>
                <a:r>
                  <a:rPr lang="en-US" altLang="ko-KR" sz="12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else</a:t>
                </a:r>
                <a:r>
                  <a:rPr lang="ko-KR" altLang="en-US" sz="12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 중첩 사용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CC15330-232D-B7F6-9CE4-871CE7F9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087"/>
            <a:stretch/>
          </p:blipFill>
          <p:spPr>
            <a:xfrm>
              <a:off x="4902013" y="5435692"/>
              <a:ext cx="4040233" cy="689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33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문의 중첩 사용</a:t>
            </a:r>
            <a:endParaRPr lang="en-US" altLang="ko-KR" dirty="0"/>
          </a:p>
          <a:p>
            <a:pPr lvl="2"/>
            <a:r>
              <a:rPr lang="en-US" altLang="ko-KR" dirty="0"/>
              <a:t>if, </a:t>
            </a:r>
            <a:r>
              <a:rPr lang="en-US" altLang="ko-KR" dirty="0" err="1"/>
              <a:t>if~else</a:t>
            </a:r>
            <a:r>
              <a:rPr lang="ko-KR" altLang="en-US" dirty="0"/>
              <a:t>의 중첩은 </a:t>
            </a:r>
            <a:r>
              <a:rPr lang="en-US" altLang="ko-KR" dirty="0"/>
              <a:t>1~2</a:t>
            </a:r>
            <a:r>
              <a:rPr lang="ko-KR" altLang="en-US" dirty="0"/>
              <a:t>번으로 제한해서 사용하는 것이 좋음</a:t>
            </a:r>
          </a:p>
          <a:p>
            <a:pPr lvl="2"/>
            <a:r>
              <a:rPr lang="ko-KR" altLang="en-US" dirty="0"/>
              <a:t>지나치게 사용하면</a:t>
            </a:r>
            <a:r>
              <a:rPr lang="en-US" altLang="ko-KR" dirty="0"/>
              <a:t>, </a:t>
            </a:r>
            <a:r>
              <a:rPr lang="ko-KR" altLang="en-US" dirty="0"/>
              <a:t>논리적 오류의 가능성이 높고</a:t>
            </a:r>
            <a:r>
              <a:rPr lang="en-US" altLang="ko-KR" dirty="0"/>
              <a:t>, </a:t>
            </a:r>
            <a:r>
              <a:rPr lang="ko-KR" altLang="en-US" dirty="0"/>
              <a:t>코드를 읽기도 어렵게 만듦 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82830E-169E-1130-578C-7F857DB228DB}"/>
              </a:ext>
            </a:extLst>
          </p:cNvPr>
          <p:cNvGrpSpPr/>
          <p:nvPr/>
        </p:nvGrpSpPr>
        <p:grpSpPr>
          <a:xfrm>
            <a:off x="1620668" y="2710438"/>
            <a:ext cx="5902665" cy="3245540"/>
            <a:chOff x="1424359" y="3087431"/>
            <a:chExt cx="5902665" cy="3245540"/>
          </a:xfrm>
        </p:grpSpPr>
        <p:graphicFrame>
          <p:nvGraphicFramePr>
            <p:cNvPr id="14" name="Google Shape;104;p7">
              <a:extLst>
                <a:ext uri="{FF2B5EF4-FFF2-40B4-BE49-F238E27FC236}">
                  <a16:creationId xmlns:a16="http://schemas.microsoft.com/office/drawing/2014/main" id="{6990135B-AF78-34C1-3C91-FF8FEDBDF2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331646"/>
                </p:ext>
              </p:extLst>
            </p:nvPr>
          </p:nvGraphicFramePr>
          <p:xfrm>
            <a:off x="1498926" y="3405547"/>
            <a:ext cx="5828098" cy="292742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윤년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: 4 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또는 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400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의 배수이면서 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100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의 배수가 아닌 연도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year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연도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year%4 !=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윤년이 아닙니다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if year % 100 ==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   if year % 400 ==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  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   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  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윤년이 아닙니다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Google Shape;102;p7">
              <a:extLst>
                <a:ext uri="{FF2B5EF4-FFF2-40B4-BE49-F238E27FC236}">
                  <a16:creationId xmlns:a16="http://schemas.microsoft.com/office/drawing/2014/main" id="{A65AF602-7729-7CE6-ADF3-71AD84B2072C}"/>
                </a:ext>
              </a:extLst>
            </p:cNvPr>
            <p:cNvSpPr txBox="1"/>
            <p:nvPr/>
          </p:nvSpPr>
          <p:spPr>
            <a:xfrm>
              <a:off x="1424359" y="3087431"/>
              <a:ext cx="4898087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8-13]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윤년 판단 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en-US" altLang="ko-KR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if~else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문의 중첩 사용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33E0AB-308D-C607-A8EC-39E65C70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59"/>
          <a:stretch/>
        </p:blipFill>
        <p:spPr>
          <a:xfrm>
            <a:off x="6684891" y="3398808"/>
            <a:ext cx="2138140" cy="8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345656" cy="540060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en-US" altLang="ko-KR" dirty="0" err="1"/>
              <a:t>if~else</a:t>
            </a:r>
            <a:r>
              <a:rPr lang="ko-KR" altLang="en-US" dirty="0"/>
              <a:t>문의 중첩사용을 간결한 구조로 표현한 다중선택 </a:t>
            </a:r>
            <a:r>
              <a:rPr lang="ko-KR" altLang="en-US" dirty="0" err="1"/>
              <a:t>제어문</a:t>
            </a:r>
            <a:endParaRPr lang="ko-KR" altLang="en-US" dirty="0"/>
          </a:p>
          <a:p>
            <a:pPr lvl="2"/>
            <a:r>
              <a:rPr lang="ko-KR" altLang="en-US" dirty="0"/>
              <a:t>조건식들을 순차적으로 조사해서 처음으로 참인 조건식에 대한 선택문장만을 실행함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F389D-6E54-966E-E2FD-F31FE2BC54CA}"/>
              </a:ext>
            </a:extLst>
          </p:cNvPr>
          <p:cNvGrpSpPr/>
          <p:nvPr/>
        </p:nvGrpSpPr>
        <p:grpSpPr>
          <a:xfrm>
            <a:off x="2315048" y="2639927"/>
            <a:ext cx="4513904" cy="3957342"/>
            <a:chOff x="2315048" y="2639927"/>
            <a:chExt cx="4513904" cy="39573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FED0BC-BCA1-BBBF-041A-0B9504EAD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1"/>
            <a:stretch/>
          </p:blipFill>
          <p:spPr>
            <a:xfrm>
              <a:off x="2315048" y="2639927"/>
              <a:ext cx="4513904" cy="363147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B2D58E-F54B-EAC3-CE4A-5C9E0F01E972}"/>
                </a:ext>
              </a:extLst>
            </p:cNvPr>
            <p:cNvSpPr/>
            <p:nvPr/>
          </p:nvSpPr>
          <p:spPr>
            <a:xfrm>
              <a:off x="3221980" y="6271154"/>
              <a:ext cx="2452916" cy="326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8-10  </a:t>
              </a:r>
              <a:r>
                <a:rPr lang="en-US" altLang="ko-KR" sz="1100" kern="100" dirty="0" err="1">
                  <a:solidFill>
                    <a:srgbClr val="000000"/>
                  </a:solidFill>
                  <a:latin typeface="휴먼명조"/>
                  <a:ea typeface="휴먼명조"/>
                </a:rPr>
                <a:t>if~else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문의 형식과 의미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2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if~elif~else</a:t>
            </a:r>
            <a:r>
              <a:rPr lang="ko-KR" altLang="en-US" dirty="0"/>
              <a:t>문의 예시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2D58E-F54B-EAC3-CE4A-5C9E0F01E972}"/>
              </a:ext>
            </a:extLst>
          </p:cNvPr>
          <p:cNvSpPr/>
          <p:nvPr/>
        </p:nvSpPr>
        <p:spPr>
          <a:xfrm>
            <a:off x="1056749" y="5983179"/>
            <a:ext cx="2452916" cy="3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그림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8-11 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학점 판정하기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BF5DF-4259-30A0-4353-9A6C5E204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"/>
          <a:stretch/>
        </p:blipFill>
        <p:spPr>
          <a:xfrm>
            <a:off x="1449262" y="1747141"/>
            <a:ext cx="6245475" cy="42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if~elif~else</a:t>
            </a:r>
            <a:r>
              <a:rPr lang="ko-KR" altLang="en-US" dirty="0"/>
              <a:t>문의 예시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FC3901-F7CF-326A-7283-10D2F869A8DF}"/>
              </a:ext>
            </a:extLst>
          </p:cNvPr>
          <p:cNvGrpSpPr/>
          <p:nvPr/>
        </p:nvGrpSpPr>
        <p:grpSpPr>
          <a:xfrm>
            <a:off x="1620668" y="2177824"/>
            <a:ext cx="5902665" cy="2770052"/>
            <a:chOff x="1424359" y="3087431"/>
            <a:chExt cx="5902665" cy="2770052"/>
          </a:xfrm>
        </p:grpSpPr>
        <p:graphicFrame>
          <p:nvGraphicFramePr>
            <p:cNvPr id="8" name="Google Shape;104;p7">
              <a:extLst>
                <a:ext uri="{FF2B5EF4-FFF2-40B4-BE49-F238E27FC236}">
                  <a16:creationId xmlns:a16="http://schemas.microsoft.com/office/drawing/2014/main" id="{05600BDC-D60B-955C-FB10-88D312D882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5405908"/>
                </p:ext>
              </p:extLst>
            </p:nvPr>
          </p:nvGraphicFramePr>
          <p:xfrm>
            <a:off x="1498926" y="3405547"/>
            <a:ext cx="5828098" cy="245193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day = 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오늘은 무슨 요일인가요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? 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 day ==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월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or day ==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화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do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파이썬 과제하기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day ==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do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전공 과제하기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day ==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목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or day=="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금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do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어학 공부하기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do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취미 활동하기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오늘의 할 일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do)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" name="Google Shape;102;p7">
              <a:extLst>
                <a:ext uri="{FF2B5EF4-FFF2-40B4-BE49-F238E27FC236}">
                  <a16:creationId xmlns:a16="http://schemas.microsoft.com/office/drawing/2014/main" id="{FD2DF4B3-88EA-0A5E-2397-16BDBC876B58}"/>
                </a:ext>
              </a:extLst>
            </p:cNvPr>
            <p:cNvSpPr txBox="1"/>
            <p:nvPr/>
          </p:nvSpPr>
          <p:spPr>
            <a:xfrm>
              <a:off x="1424359" y="3087431"/>
              <a:ext cx="4898087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8-14 ] </a:t>
              </a:r>
              <a:r>
                <a:rPr lang="ko-KR" alt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요일별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할 일 출력하기 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en-US" altLang="ko-KR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if~elif~else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BAA5B65-8CF3-B4A8-D107-8B8CF1F1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9" y="4147214"/>
            <a:ext cx="2146882" cy="7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if~elif~else</a:t>
            </a:r>
            <a:r>
              <a:rPr lang="ko-KR" altLang="en-US" dirty="0"/>
              <a:t>문의 예시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FC3901-F7CF-326A-7283-10D2F869A8DF}"/>
              </a:ext>
            </a:extLst>
          </p:cNvPr>
          <p:cNvGrpSpPr/>
          <p:nvPr/>
        </p:nvGrpSpPr>
        <p:grpSpPr>
          <a:xfrm>
            <a:off x="1620668" y="2186461"/>
            <a:ext cx="5902665" cy="2770052"/>
            <a:chOff x="1424359" y="3087431"/>
            <a:chExt cx="5902665" cy="2770052"/>
          </a:xfrm>
        </p:grpSpPr>
        <p:graphicFrame>
          <p:nvGraphicFramePr>
            <p:cNvPr id="8" name="Google Shape;104;p7">
              <a:extLst>
                <a:ext uri="{FF2B5EF4-FFF2-40B4-BE49-F238E27FC236}">
                  <a16:creationId xmlns:a16="http://schemas.microsoft.com/office/drawing/2014/main" id="{05600BDC-D60B-955C-FB10-88D312D882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6729836"/>
                </p:ext>
              </p:extLst>
            </p:nvPr>
          </p:nvGraphicFramePr>
          <p:xfrm>
            <a:off x="1498926" y="3405547"/>
            <a:ext cx="5828098" cy="245193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윤년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: 4 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또는 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400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의 배수이면서 </a:t>
                        </a:r>
                        <a:r>
                          <a:rPr lang="en-US" altLang="ko-KR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100</a:t>
                        </a:r>
                        <a:r>
                          <a:rPr lang="ko-KR" altLang="en-US" sz="13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의 배수가 아닌 연도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year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연도 입력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year%4 !=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윤년이 아닙니다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year%100 == 0 and year%400 ==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year%100 == 0 and year%400 != 0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윤년이 아닙니다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print("%d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년은 윤년입니다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 % year)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" name="Google Shape;102;p7">
              <a:extLst>
                <a:ext uri="{FF2B5EF4-FFF2-40B4-BE49-F238E27FC236}">
                  <a16:creationId xmlns:a16="http://schemas.microsoft.com/office/drawing/2014/main" id="{FD2DF4B3-88EA-0A5E-2397-16BDBC876B58}"/>
                </a:ext>
              </a:extLst>
            </p:cNvPr>
            <p:cNvSpPr txBox="1"/>
            <p:nvPr/>
          </p:nvSpPr>
          <p:spPr>
            <a:xfrm>
              <a:off x="1424359" y="3087431"/>
              <a:ext cx="4898087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8-15]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윤년 판단 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en-US" altLang="ko-KR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if~elif~else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724322A-615E-985C-41C1-DB03498C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69" y="4147831"/>
            <a:ext cx="2198928" cy="7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100EAB-5E22-4FDA-ADEC-2DF0D530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선택 구조의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문의 의미를 이해하고 사용법을 익힌다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if~else</a:t>
            </a:r>
            <a:r>
              <a:rPr lang="ko-KR" altLang="en-US" dirty="0"/>
              <a:t>문의 의미를 이해하고 사용법을 익힌다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if~elif~else</a:t>
            </a:r>
            <a:r>
              <a:rPr lang="ko-KR" altLang="en-US" dirty="0"/>
              <a:t>문의 의미를 이해하고 사용법을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6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실습과제</a:t>
            </a:r>
            <a:endParaRPr lang="en-US" altLang="ko-KR" dirty="0"/>
          </a:p>
          <a:p>
            <a:pPr lvl="2"/>
            <a:r>
              <a:rPr lang="en-US" altLang="ko-KR" sz="1300" dirty="0"/>
              <a:t>[</a:t>
            </a:r>
            <a:r>
              <a:rPr lang="ko-KR" altLang="en-US" sz="1300" dirty="0"/>
              <a:t>실습코드 </a:t>
            </a:r>
            <a:r>
              <a:rPr lang="en-US" altLang="ko-KR" sz="1300" dirty="0"/>
              <a:t>8-1]</a:t>
            </a:r>
            <a:r>
              <a:rPr lang="ko-KR" altLang="en-US" sz="1300" dirty="0"/>
              <a:t>은 한 학생의 이름과 영어 성적</a:t>
            </a:r>
            <a:r>
              <a:rPr lang="en-US" altLang="ko-KR" sz="1300" dirty="0"/>
              <a:t>, </a:t>
            </a:r>
            <a:r>
              <a:rPr lang="ko-KR" altLang="en-US" sz="1300" dirty="0"/>
              <a:t>수학 성적을 </a:t>
            </a:r>
            <a:r>
              <a:rPr lang="ko-KR" altLang="en-US" sz="1300" dirty="0" err="1"/>
              <a:t>입력받아</a:t>
            </a:r>
            <a:r>
              <a:rPr lang="ko-KR" altLang="en-US" sz="1300" dirty="0"/>
              <a:t> 총점</a:t>
            </a:r>
            <a:r>
              <a:rPr lang="en-US" altLang="ko-KR" sz="1300" dirty="0"/>
              <a:t>, </a:t>
            </a:r>
            <a:r>
              <a:rPr lang="ko-KR" altLang="en-US" sz="1300" dirty="0"/>
              <a:t>평균과 전체 평균에 대한 학점을 계산해서 출력하는 코드로</a:t>
            </a:r>
            <a:r>
              <a:rPr lang="en-US" altLang="ko-KR" sz="1300" dirty="0"/>
              <a:t>, 7</a:t>
            </a:r>
            <a:r>
              <a:rPr lang="ko-KR" altLang="en-US" sz="1300" dirty="0"/>
              <a:t>장의 </a:t>
            </a:r>
            <a:r>
              <a:rPr lang="en-US" altLang="ko-KR" sz="1300" dirty="0"/>
              <a:t>[</a:t>
            </a:r>
            <a:r>
              <a:rPr lang="ko-KR" altLang="en-US" sz="1300" dirty="0"/>
              <a:t>실습코드 </a:t>
            </a:r>
            <a:r>
              <a:rPr lang="en-US" altLang="ko-KR" sz="1300" dirty="0"/>
              <a:t>7-1]</a:t>
            </a:r>
            <a:r>
              <a:rPr lang="ko-KR" altLang="en-US" sz="1300" dirty="0"/>
              <a:t>의 기능을 확장한 것임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395CE8-5FE2-428A-94E5-09D23B095DA4}"/>
              </a:ext>
            </a:extLst>
          </p:cNvPr>
          <p:cNvGrpSpPr/>
          <p:nvPr/>
        </p:nvGrpSpPr>
        <p:grpSpPr>
          <a:xfrm>
            <a:off x="797563" y="2362055"/>
            <a:ext cx="7548873" cy="4124634"/>
            <a:chOff x="1424360" y="3087431"/>
            <a:chExt cx="7548873" cy="4124634"/>
          </a:xfrm>
        </p:grpSpPr>
        <p:graphicFrame>
          <p:nvGraphicFramePr>
            <p:cNvPr id="19" name="Google Shape;104;p7">
              <a:extLst>
                <a:ext uri="{FF2B5EF4-FFF2-40B4-BE49-F238E27FC236}">
                  <a16:creationId xmlns:a16="http://schemas.microsoft.com/office/drawing/2014/main" id="{8B147907-FA40-4B1F-89F1-E349E63EEF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98911964"/>
                </p:ext>
              </p:extLst>
            </p:nvPr>
          </p:nvGraphicFramePr>
          <p:xfrm>
            <a:off x="1498926" y="3405547"/>
            <a:ext cx="7474307" cy="3806518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05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2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2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17 </a:t>
                        </a:r>
                        <a:endParaRPr sz="12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input("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 = int(input("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영어 성적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 ;  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math = int(input("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수학 성적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eng + math ;  avg = total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pt-BR" altLang="ko-KR" sz="12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2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학점 판정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avg&gt;=90 :  grade = 'A'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 avg&gt;=80 :  grade = 'B'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 avg&gt;=70 :  grade = 'C'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elif avg&gt;=60 :  grade = 'D'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else :  grade =  'F'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pt-BR" altLang="ko-KR" sz="12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200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rPr>
                          <a:t>결과 출력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print("-"*53)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  </a:t>
                        </a:r>
                        <a:r>
                          <a:rPr lang="ko-KR" altLang="en-US" sz="12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름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t\t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영어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수학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학점</a:t>
                        </a:r>
                        <a:r>
                          <a:rPr lang="en-US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print("-"*53)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 (" %s\t\t%3d\t%3d\t%3d\t%.2f\t%2c" % (name, eng, math, total, avg, grade))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2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print("-"*53)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0" name="Google Shape;102;p7">
              <a:extLst>
                <a:ext uri="{FF2B5EF4-FFF2-40B4-BE49-F238E27FC236}">
                  <a16:creationId xmlns:a16="http://schemas.microsoft.com/office/drawing/2014/main" id="{4A00A3C0-5DE1-434C-85DB-22033F8AC375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실습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 학생의 성적 처리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(2)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1758AD4-31F7-9F5E-4A7B-506F57FDA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16"/>
          <a:stretch/>
        </p:blipFill>
        <p:spPr>
          <a:xfrm>
            <a:off x="6078701" y="3429000"/>
            <a:ext cx="3045470" cy="16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4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err="1"/>
              <a:t>if~elif~else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실습과제</a:t>
            </a:r>
            <a:endParaRPr lang="en-US" altLang="ko-KR" dirty="0"/>
          </a:p>
          <a:p>
            <a:pPr lvl="2"/>
            <a:r>
              <a:rPr lang="en-US" altLang="ko-KR" sz="1200" dirty="0"/>
              <a:t>[</a:t>
            </a:r>
            <a:r>
              <a:rPr lang="ko-KR" altLang="en-US" sz="1200" dirty="0"/>
              <a:t>실습코드 </a:t>
            </a:r>
            <a:r>
              <a:rPr lang="en-US" altLang="ko-KR" sz="1200" dirty="0"/>
              <a:t>8-1]</a:t>
            </a:r>
            <a:r>
              <a:rPr lang="ko-KR" altLang="en-US" sz="1200" dirty="0"/>
              <a:t>을 실행하여 결과를 확인하고</a:t>
            </a:r>
            <a:r>
              <a:rPr lang="en-US" altLang="ko-KR" sz="1200" dirty="0"/>
              <a:t>, </a:t>
            </a:r>
            <a:r>
              <a:rPr lang="ko-KR" altLang="en-US" sz="1200" dirty="0"/>
              <a:t>다음 처리조건을 고려해서 프로그램을 수정하라</a:t>
            </a:r>
            <a:r>
              <a:rPr lang="en-US" altLang="ko-KR" sz="1200" dirty="0"/>
              <a:t>.</a:t>
            </a:r>
          </a:p>
          <a:p>
            <a:pPr lvl="2"/>
            <a:endParaRPr lang="en-US" altLang="ko-KR" sz="400" dirty="0"/>
          </a:p>
          <a:p>
            <a:pPr lvl="2"/>
            <a:r>
              <a:rPr lang="ko-KR" altLang="en-US" sz="1400" b="1" dirty="0"/>
              <a:t>처리조건 </a:t>
            </a:r>
            <a:r>
              <a:rPr lang="en-US" altLang="ko-KR" sz="1400" b="1" dirty="0"/>
              <a:t>1</a:t>
            </a:r>
          </a:p>
          <a:p>
            <a:pPr lvl="3"/>
            <a:r>
              <a:rPr lang="en-US" altLang="ko-KR" sz="1200" dirty="0"/>
              <a:t> if</a:t>
            </a:r>
            <a:r>
              <a:rPr lang="ko-KR" altLang="en-US" sz="1200" dirty="0"/>
              <a:t>문 만을 사용해서 학생의 학점</a:t>
            </a:r>
            <a:r>
              <a:rPr lang="en-US" altLang="ko-KR" sz="1200" dirty="0"/>
              <a:t>(A~F)</a:t>
            </a:r>
            <a:r>
              <a:rPr lang="ko-KR" altLang="en-US" sz="1200" dirty="0"/>
              <a:t>을 구한다</a:t>
            </a:r>
            <a:r>
              <a:rPr lang="en-US" altLang="ko-KR" sz="1200" dirty="0"/>
              <a:t>.</a:t>
            </a:r>
          </a:p>
          <a:p>
            <a:pPr lvl="3"/>
            <a:r>
              <a:rPr lang="ko-KR" altLang="en-US" sz="1200" dirty="0"/>
              <a:t> 과목별 학점도 계산해서 출력한다</a:t>
            </a:r>
            <a:r>
              <a:rPr lang="en-US" altLang="ko-KR" sz="1200" dirty="0"/>
              <a:t>.</a:t>
            </a:r>
          </a:p>
          <a:p>
            <a:pPr lvl="3"/>
            <a:r>
              <a:rPr lang="ko-KR" altLang="en-US" sz="1200" dirty="0"/>
              <a:t> 평균이 </a:t>
            </a:r>
            <a:r>
              <a:rPr lang="en-US" altLang="ko-KR" sz="1200" dirty="0"/>
              <a:t>90 </a:t>
            </a:r>
            <a:r>
              <a:rPr lang="ko-KR" altLang="en-US" sz="1200" dirty="0"/>
              <a:t>이상이면 “성적우수”</a:t>
            </a:r>
            <a:r>
              <a:rPr lang="en-US" altLang="ko-KR" sz="1200" dirty="0"/>
              <a:t>, 60 </a:t>
            </a:r>
            <a:r>
              <a:rPr lang="ko-KR" altLang="en-US" sz="1200" dirty="0"/>
              <a:t>이하이면 “</a:t>
            </a:r>
            <a:r>
              <a:rPr lang="ko-KR" altLang="en-US" sz="1200" dirty="0" err="1"/>
              <a:t>재이수</a:t>
            </a:r>
            <a:r>
              <a:rPr lang="ko-KR" altLang="en-US" sz="1200" dirty="0"/>
              <a:t>” 메시지를 출력한다</a:t>
            </a:r>
            <a:r>
              <a:rPr lang="en-US" altLang="ko-KR" sz="1200" dirty="0"/>
              <a:t>.</a:t>
            </a:r>
          </a:p>
          <a:p>
            <a:pPr lvl="4"/>
            <a:endParaRPr lang="en-US" altLang="ko-KR" sz="500" dirty="0"/>
          </a:p>
          <a:p>
            <a:pPr lvl="2"/>
            <a:r>
              <a:rPr lang="ko-KR" altLang="en-US" sz="1400" b="1" dirty="0"/>
              <a:t>처리조건 </a:t>
            </a:r>
            <a:r>
              <a:rPr lang="en-US" altLang="ko-KR" sz="1400" b="1" dirty="0"/>
              <a:t>2</a:t>
            </a:r>
          </a:p>
          <a:p>
            <a:pPr lvl="3"/>
            <a:r>
              <a:rPr lang="ko-KR" altLang="en-US" sz="1200" dirty="0"/>
              <a:t> 입력된 성적이 </a:t>
            </a:r>
            <a:r>
              <a:rPr lang="en-US" altLang="ko-KR" sz="1200" dirty="0"/>
              <a:t>0~100 </a:t>
            </a:r>
            <a:r>
              <a:rPr lang="ko-KR" altLang="en-US" sz="1200" dirty="0"/>
              <a:t>사이의 </a:t>
            </a:r>
            <a:r>
              <a:rPr lang="ko-KR" altLang="en-US" sz="1200" dirty="0" err="1"/>
              <a:t>수치값이</a:t>
            </a:r>
            <a:r>
              <a:rPr lang="ko-KR" altLang="en-US" sz="1200" dirty="0"/>
              <a:t> 아니면 프로그램은 정확하게 동작하지 않는다</a:t>
            </a:r>
            <a:r>
              <a:rPr lang="en-US" altLang="ko-KR" sz="1200" dirty="0"/>
              <a:t>. </a:t>
            </a:r>
          </a:p>
          <a:p>
            <a:pPr lvl="3"/>
            <a:r>
              <a:rPr lang="en-US" altLang="ko-KR" sz="1200" dirty="0"/>
              <a:t> </a:t>
            </a:r>
            <a:r>
              <a:rPr lang="ko-KR" altLang="en-US" sz="1200" dirty="0"/>
              <a:t>이 문제를 어떻게 해결할지를 생각해보고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프로그램을 수정하라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6896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선택 구조의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4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구조의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선택 구조가 필요한 이유</a:t>
            </a:r>
            <a:endParaRPr lang="en-US" altLang="ko-KR" dirty="0"/>
          </a:p>
          <a:p>
            <a:pPr lvl="2"/>
            <a:r>
              <a:rPr lang="en-US" altLang="ko-KR" dirty="0"/>
              <a:t>Q. (a)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70 </a:t>
            </a:r>
            <a:r>
              <a:rPr lang="ko-KR" altLang="en-US" dirty="0"/>
              <a:t>이하이면 “더 노력하세요</a:t>
            </a:r>
            <a:r>
              <a:rPr lang="en-US" altLang="ko-KR" dirty="0"/>
              <a:t>!”</a:t>
            </a:r>
            <a:r>
              <a:rPr lang="ko-KR" altLang="en-US" dirty="0"/>
              <a:t>라는 메시지를 출력하려면</a:t>
            </a:r>
            <a:r>
              <a:rPr lang="en-US" altLang="ko-KR" dirty="0"/>
              <a:t>? 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8D579-91EE-7B8E-4BC7-3B8AB0E28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2"/>
          <a:stretch/>
        </p:blipFill>
        <p:spPr>
          <a:xfrm>
            <a:off x="1136988" y="2423989"/>
            <a:ext cx="6870023" cy="26483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DE819E-0F76-6D2A-4D0A-2F2D1D15C685}"/>
              </a:ext>
            </a:extLst>
          </p:cNvPr>
          <p:cNvSpPr/>
          <p:nvPr/>
        </p:nvSpPr>
        <p:spPr>
          <a:xfrm>
            <a:off x="1073383" y="5003347"/>
            <a:ext cx="2114681" cy="32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그림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8-1 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선택 구조 추가 예시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76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구조의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프로그램의 실행 구조</a:t>
            </a:r>
            <a:r>
              <a:rPr lang="en-US" altLang="ko-KR" dirty="0"/>
              <a:t>(</a:t>
            </a:r>
            <a:r>
              <a:rPr lang="ko-KR" altLang="en-US" dirty="0"/>
              <a:t>제어구조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순차 구조 </a:t>
            </a:r>
          </a:p>
          <a:p>
            <a:pPr lvl="3"/>
            <a:r>
              <a:rPr lang="ko-KR" altLang="en-US" dirty="0"/>
              <a:t> 기본구조</a:t>
            </a:r>
            <a:r>
              <a:rPr lang="en-US" altLang="ko-KR" dirty="0"/>
              <a:t>, </a:t>
            </a:r>
            <a:r>
              <a:rPr lang="ko-KR" altLang="en-US" dirty="0"/>
              <a:t>항상 문장들을 나열된 순서대로 실행함 </a:t>
            </a:r>
          </a:p>
          <a:p>
            <a:pPr lvl="3"/>
            <a:r>
              <a:rPr lang="ko-KR" altLang="en-US" dirty="0"/>
              <a:t> 프로그램의 전체 처리작업의 실행 순서를 순차 구조로 나타내고 필요에 따라 선택 구조 추가</a:t>
            </a:r>
          </a:p>
          <a:p>
            <a:pPr lvl="2"/>
            <a:r>
              <a:rPr lang="ko-KR" altLang="en-US" dirty="0"/>
              <a:t>선택구조의 추가 </a:t>
            </a:r>
          </a:p>
          <a:p>
            <a:pPr lvl="3"/>
            <a:r>
              <a:rPr lang="ko-KR" altLang="en-US" dirty="0"/>
              <a:t> 나열된 문장의 선택적 실행 </a:t>
            </a:r>
            <a:r>
              <a:rPr lang="en-US" altLang="ko-KR" dirty="0"/>
              <a:t>, </a:t>
            </a:r>
            <a:r>
              <a:rPr lang="ko-KR" altLang="en-US" dirty="0"/>
              <a:t>융통성을 필요로 하는 처리 표현 가능</a:t>
            </a:r>
          </a:p>
          <a:p>
            <a:pPr lvl="3"/>
            <a:r>
              <a:rPr lang="ko-KR" altLang="en-US" dirty="0"/>
              <a:t> 필요에 따라 각 처리작업을 선택구조로 나타냄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095FAE-3FCA-D5F0-0365-4CC8EB5F8F1C}"/>
              </a:ext>
            </a:extLst>
          </p:cNvPr>
          <p:cNvGrpSpPr/>
          <p:nvPr/>
        </p:nvGrpSpPr>
        <p:grpSpPr>
          <a:xfrm>
            <a:off x="2598305" y="4172312"/>
            <a:ext cx="3855032" cy="2506569"/>
            <a:chOff x="2598305" y="4172312"/>
            <a:chExt cx="3855032" cy="250656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DE819E-0F76-6D2A-4D0A-2F2D1D15C685}"/>
                </a:ext>
              </a:extLst>
            </p:cNvPr>
            <p:cNvSpPr/>
            <p:nvPr/>
          </p:nvSpPr>
          <p:spPr>
            <a:xfrm>
              <a:off x="2618087" y="6352766"/>
              <a:ext cx="3815468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8-2  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순차 구조와 선택 구조로 구성된 프로그램 구조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65BFE2-88EC-A0F1-EEB0-790D99494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78"/>
            <a:stretch/>
          </p:blipFill>
          <p:spPr>
            <a:xfrm>
              <a:off x="2598305" y="4172312"/>
              <a:ext cx="3855032" cy="22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1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4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2"/>
            <a:r>
              <a:rPr lang="ko-KR" altLang="en-US" dirty="0"/>
              <a:t>특정 문장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블럭</a:t>
            </a:r>
            <a:r>
              <a:rPr lang="en-US" altLang="ko-KR" dirty="0"/>
              <a:t>)</a:t>
            </a:r>
            <a:r>
              <a:rPr lang="ko-KR" altLang="en-US" dirty="0"/>
              <a:t>의 실행여부 표현 </a:t>
            </a:r>
          </a:p>
          <a:p>
            <a:pPr lvl="2"/>
            <a:r>
              <a:rPr lang="ko-KR" altLang="en-US" dirty="0"/>
              <a:t>지정된 조건식이 참일때만 선택문장을 실행하고</a:t>
            </a:r>
            <a:r>
              <a:rPr lang="en-US" altLang="ko-KR" dirty="0"/>
              <a:t>, </a:t>
            </a:r>
            <a:r>
              <a:rPr lang="ko-KR" altLang="en-US" dirty="0"/>
              <a:t>그렇지 않으면 무시함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574730-8F3B-C760-8A7D-C034D083BDF8}"/>
              </a:ext>
            </a:extLst>
          </p:cNvPr>
          <p:cNvGrpSpPr/>
          <p:nvPr/>
        </p:nvGrpSpPr>
        <p:grpSpPr>
          <a:xfrm>
            <a:off x="1136988" y="2855139"/>
            <a:ext cx="6870023" cy="2672704"/>
            <a:chOff x="1136988" y="2855139"/>
            <a:chExt cx="6870023" cy="26727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D5D6CD-472C-114A-FCF5-F6B7A00EC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26"/>
            <a:stretch/>
          </p:blipFill>
          <p:spPr>
            <a:xfrm>
              <a:off x="1136988" y="2855139"/>
              <a:ext cx="6870023" cy="234658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DC0BEC-8089-ABCF-C84C-C5B6CC8E22D9}"/>
                </a:ext>
              </a:extLst>
            </p:cNvPr>
            <p:cNvSpPr/>
            <p:nvPr/>
          </p:nvSpPr>
          <p:spPr>
            <a:xfrm>
              <a:off x="3560234" y="5201728"/>
              <a:ext cx="2004075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8-3  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if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문의 형식과 의미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0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문의 예시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5E3115-2C28-0E87-18B5-864276A51796}"/>
              </a:ext>
            </a:extLst>
          </p:cNvPr>
          <p:cNvGrpSpPr/>
          <p:nvPr/>
        </p:nvGrpSpPr>
        <p:grpSpPr>
          <a:xfrm>
            <a:off x="1505346" y="1810730"/>
            <a:ext cx="4110450" cy="1819076"/>
            <a:chOff x="1424359" y="3087431"/>
            <a:chExt cx="4110450" cy="1819076"/>
          </a:xfrm>
        </p:grpSpPr>
        <p:graphicFrame>
          <p:nvGraphicFramePr>
            <p:cNvPr id="10" name="Google Shape;104;p7">
              <a:extLst>
                <a:ext uri="{FF2B5EF4-FFF2-40B4-BE49-F238E27FC236}">
                  <a16:creationId xmlns:a16="http://schemas.microsoft.com/office/drawing/2014/main" id="{0E7ED8B8-6558-369D-F7AE-93D23A6DA9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4181666"/>
                </p:ext>
              </p:extLst>
            </p:nvPr>
          </p:nvGraphicFramePr>
          <p:xfrm>
            <a:off x="1496367" y="3405547"/>
            <a:ext cx="4038442" cy="1500960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4353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x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1: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2: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max = x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y &gt; max : 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max = y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큰 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max)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" name="Google Shape;102;p7">
              <a:extLst>
                <a:ext uri="{FF2B5EF4-FFF2-40B4-BE49-F238E27FC236}">
                  <a16:creationId xmlns:a16="http://schemas.microsoft.com/office/drawing/2014/main" id="{5766DF52-2D6D-A156-16D4-78BE018A0E80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두 정수 중 큰 수 출력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2CD2674-9540-A341-FA23-26C5C12A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22"/>
          <a:stretch/>
        </p:blipFill>
        <p:spPr>
          <a:xfrm>
            <a:off x="5687804" y="2582282"/>
            <a:ext cx="2537450" cy="104752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014CD4-1557-4852-4A79-A603944B1552}"/>
              </a:ext>
            </a:extLst>
          </p:cNvPr>
          <p:cNvGrpSpPr/>
          <p:nvPr/>
        </p:nvGrpSpPr>
        <p:grpSpPr>
          <a:xfrm>
            <a:off x="1505346" y="3703541"/>
            <a:ext cx="4075945" cy="2056820"/>
            <a:chOff x="1424359" y="3087431"/>
            <a:chExt cx="4075945" cy="2056820"/>
          </a:xfrm>
        </p:grpSpPr>
        <p:graphicFrame>
          <p:nvGraphicFramePr>
            <p:cNvPr id="13" name="Google Shape;104;p7">
              <a:extLst>
                <a:ext uri="{FF2B5EF4-FFF2-40B4-BE49-F238E27FC236}">
                  <a16:creationId xmlns:a16="http://schemas.microsoft.com/office/drawing/2014/main" id="{8DEFD9E3-565B-E8C3-E48E-2822021A26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6323381"/>
                </p:ext>
              </p:extLst>
            </p:nvPr>
          </p:nvGraphicFramePr>
          <p:xfrm>
            <a:off x="1496367" y="3405547"/>
            <a:ext cx="4003937" cy="173870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09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x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1: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정수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2: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if x &gt; y :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temp = x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x = y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y= temp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print(x, y)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4" name="Google Shape;102;p7">
              <a:extLst>
                <a:ext uri="{FF2B5EF4-FFF2-40B4-BE49-F238E27FC236}">
                  <a16:creationId xmlns:a16="http://schemas.microsoft.com/office/drawing/2014/main" id="{12CAC496-C43E-D463-3BF8-15FA22DCFB6E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-2]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두 정수를 크기순으로 출력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A5A34AD-6D0C-419B-4B60-C503ED24E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95"/>
          <a:stretch/>
        </p:blipFill>
        <p:spPr>
          <a:xfrm>
            <a:off x="5687804" y="4776781"/>
            <a:ext cx="2481413" cy="9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8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2379</Words>
  <Application>Microsoft Office PowerPoint</Application>
  <PresentationFormat>화면 슬라이드 쇼(4:3)</PresentationFormat>
  <Paragraphs>445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Adobe Kaiti Std R</vt:lpstr>
      <vt:lpstr>HY견고딕</vt:lpstr>
      <vt:lpstr>맑은 고딕</vt:lpstr>
      <vt:lpstr>맑은 고딕</vt:lpstr>
      <vt:lpstr>함초롬바탕</vt:lpstr>
      <vt:lpstr>휴먼명조</vt:lpstr>
      <vt:lpstr>Arial</vt:lpstr>
      <vt:lpstr>Cambria Math</vt:lpstr>
      <vt:lpstr>Consolas</vt:lpstr>
      <vt:lpstr>Verdana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선택 구조의 필요성</vt:lpstr>
      <vt:lpstr>선택 구조의 필요성</vt:lpstr>
      <vt:lpstr>PowerPoint 프레젠테이션</vt:lpstr>
      <vt:lpstr>if문</vt:lpstr>
      <vt:lpstr>if문</vt:lpstr>
      <vt:lpstr>if문</vt:lpstr>
      <vt:lpstr>if문</vt:lpstr>
      <vt:lpstr>if문</vt:lpstr>
      <vt:lpstr>PowerPoint 프레젠테이션</vt:lpstr>
      <vt:lpstr>if~else문</vt:lpstr>
      <vt:lpstr>if~else문</vt:lpstr>
      <vt:lpstr>if~else문</vt:lpstr>
      <vt:lpstr>if~else문</vt:lpstr>
      <vt:lpstr>if~else문</vt:lpstr>
      <vt:lpstr>if~else문</vt:lpstr>
      <vt:lpstr>if~else문</vt:lpstr>
      <vt:lpstr>if~else문</vt:lpstr>
      <vt:lpstr>PowerPoint 프레젠테이션</vt:lpstr>
      <vt:lpstr>if~elif~else문</vt:lpstr>
      <vt:lpstr>if~elif~else문</vt:lpstr>
      <vt:lpstr>if~elif~else문</vt:lpstr>
      <vt:lpstr>if~elif~else문</vt:lpstr>
      <vt:lpstr>if~elif~else문</vt:lpstr>
      <vt:lpstr>if~elif~else문</vt:lpstr>
      <vt:lpstr>if~elif~else문</vt:lpstr>
      <vt:lpstr>if~elif~else문</vt:lpstr>
      <vt:lpstr>if~elif~else문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푸른별</dc:creator>
  <cp:lastModifiedBy>마케팅팀</cp:lastModifiedBy>
  <cp:revision>586</cp:revision>
  <dcterms:created xsi:type="dcterms:W3CDTF">2021-09-24T03:18:18Z</dcterms:created>
  <dcterms:modified xsi:type="dcterms:W3CDTF">2022-06-16T07:53:19Z</dcterms:modified>
</cp:coreProperties>
</file>