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89" r:id="rId2"/>
    <p:sldId id="290" r:id="rId3"/>
    <p:sldId id="291" r:id="rId4"/>
    <p:sldId id="292" r:id="rId5"/>
    <p:sldId id="293" r:id="rId6"/>
    <p:sldId id="300" r:id="rId7"/>
    <p:sldId id="301" r:id="rId8"/>
    <p:sldId id="294" r:id="rId9"/>
    <p:sldId id="296" r:id="rId10"/>
    <p:sldId id="298" r:id="rId11"/>
    <p:sldId id="299" r:id="rId12"/>
    <p:sldId id="29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9" d="100"/>
          <a:sy n="109" d="100"/>
        </p:scale>
        <p:origin x="7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7C4D5-EB12-4113-AA8C-1389F1F63581}" type="datetimeFigureOut">
              <a:rPr lang="zh-CN" altLang="en-US" smtClean="0"/>
              <a:t>2021/10/13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9A1B2-F9D6-48EB-B866-82A95EF462A1}" type="slidenum">
              <a:rPr lang="zh-CN" altLang="en-US" smtClean="0"/>
              <a:t>‹#›</a:t>
            </a:fld>
            <a:endParaRPr lang="zh-CN" altLang="en-US"/>
          </a:p>
        </p:txBody>
      </p:sp>
    </p:spTree>
    <p:extLst>
      <p:ext uri="{BB962C8B-B14F-4D97-AF65-F5344CB8AC3E}">
        <p14:creationId xmlns:p14="http://schemas.microsoft.com/office/powerpoint/2010/main" val="242708724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0F29069-56C5-49C2-884E-A875679A8B2B}"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50B309-5E2F-4F4E-8745-C37C856B6E6D}" type="datetime1">
              <a:rPr lang="zh-CN" altLang="en-US" smtClean="0"/>
              <a:t>2021/10/13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BC12E7-5528-4670-912D-92ED1DAC097A}" type="slidenum">
              <a:rPr lang="zh-CN" altLang="en-US" smtClean="0"/>
              <a:t>‹#›</a:t>
            </a:fld>
            <a:endParaRPr lang="zh-CN" altLang="en-US"/>
          </a:p>
        </p:txBody>
      </p:sp>
    </p:spTree>
    <p:extLst>
      <p:ext uri="{BB962C8B-B14F-4D97-AF65-F5344CB8AC3E}">
        <p14:creationId xmlns:p14="http://schemas.microsoft.com/office/powerpoint/2010/main" val="3882369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EBA341A-101E-4816-8DFD-A7E788300653}" type="datetime1">
              <a:rPr lang="zh-CN" altLang="en-US" smtClean="0"/>
              <a:t>2021/10/13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BC12E7-5528-4670-912D-92ED1DAC097A}" type="slidenum">
              <a:rPr lang="zh-CN" altLang="en-US" smtClean="0"/>
              <a:t>‹#›</a:t>
            </a:fld>
            <a:endParaRPr lang="zh-CN" altLang="en-US"/>
          </a:p>
        </p:txBody>
      </p:sp>
    </p:spTree>
    <p:extLst>
      <p:ext uri="{BB962C8B-B14F-4D97-AF65-F5344CB8AC3E}">
        <p14:creationId xmlns:p14="http://schemas.microsoft.com/office/powerpoint/2010/main" val="1877823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224E70-9716-4082-8B78-C45FDD45EF89}" type="datetime1">
              <a:rPr lang="zh-CN" altLang="en-US" smtClean="0"/>
              <a:t>2021/10/13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BC12E7-5528-4670-912D-92ED1DAC097A}" type="slidenum">
              <a:rPr lang="zh-CN" altLang="en-US" smtClean="0"/>
              <a:t>‹#›</a:t>
            </a:fld>
            <a:endParaRPr lang="zh-CN" altLang="en-US"/>
          </a:p>
        </p:txBody>
      </p:sp>
    </p:spTree>
    <p:extLst>
      <p:ext uri="{BB962C8B-B14F-4D97-AF65-F5344CB8AC3E}">
        <p14:creationId xmlns:p14="http://schemas.microsoft.com/office/powerpoint/2010/main" val="3945281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2770" y="159308"/>
            <a:ext cx="7886700" cy="394189"/>
          </a:xfrm>
        </p:spPr>
        <p:txBody>
          <a:bodyPr>
            <a:normAutofit/>
          </a:bodyPr>
          <a:lstStyle>
            <a:lvl1pPr marL="0" algn="l" defTabSz="685800" rtl="0" eaLnBrk="1" latinLnBrk="0" hangingPunct="1">
              <a:buClrTx/>
              <a:buSzTx/>
              <a:buFontTx/>
              <a:defRPr lang="en-US" sz="2100" b="1" kern="1200" dirty="0">
                <a:solidFill>
                  <a:srgbClr val="3333B3"/>
                </a:solidFill>
                <a:latin typeface="幼圆" panose="02010509060101010101" pitchFamily="49" charset="-122"/>
                <a:ea typeface="幼圆" panose="02010509060101010101" pitchFamily="49" charset="-122"/>
                <a:cs typeface="+mn-cs"/>
              </a:defRPr>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p>
            <a:fld id="{B0FAF20D-A494-4EAA-BF3E-4F79712CED4D}" type="datetime1">
              <a:rPr lang="zh-CN" altLang="en-US" smtClean="0"/>
              <a:t>2021/10/13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BC12E7-5528-4670-912D-92ED1DAC097A}" type="slidenum">
              <a:rPr lang="zh-CN" altLang="en-US" smtClean="0"/>
              <a:t>‹#›</a:t>
            </a:fld>
            <a:endParaRPr lang="zh-CN" altLang="en-US"/>
          </a:p>
        </p:txBody>
      </p:sp>
      <p:pic>
        <p:nvPicPr>
          <p:cNvPr id="7" name="图片 6" descr="图标&#10;&#10;描述已自动生成">
            <a:extLst>
              <a:ext uri="{FF2B5EF4-FFF2-40B4-BE49-F238E27FC236}">
                <a16:creationId xmlns:a16="http://schemas.microsoft.com/office/drawing/2014/main" id="{108D2501-3FB2-42FE-AFCB-1ECC13002F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42785" y="44774"/>
            <a:ext cx="1559860" cy="623259"/>
          </a:xfrm>
          <a:prstGeom prst="rect">
            <a:avLst/>
          </a:prstGeom>
        </p:spPr>
      </p:pic>
    </p:spTree>
    <p:extLst>
      <p:ext uri="{BB962C8B-B14F-4D97-AF65-F5344CB8AC3E}">
        <p14:creationId xmlns:p14="http://schemas.microsoft.com/office/powerpoint/2010/main" val="414886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913DE2-5512-4394-90B4-5BA34FD50E06}" type="datetime1">
              <a:rPr lang="zh-CN" altLang="en-US" smtClean="0"/>
              <a:t>2021/10/13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BC12E7-5528-4670-912D-92ED1DAC097A}" type="slidenum">
              <a:rPr lang="zh-CN" altLang="en-US" smtClean="0"/>
              <a:t>‹#›</a:t>
            </a:fld>
            <a:endParaRPr lang="zh-CN" altLang="en-US"/>
          </a:p>
        </p:txBody>
      </p:sp>
    </p:spTree>
    <p:extLst>
      <p:ext uri="{BB962C8B-B14F-4D97-AF65-F5344CB8AC3E}">
        <p14:creationId xmlns:p14="http://schemas.microsoft.com/office/powerpoint/2010/main" val="201036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A8E571E-88A0-411F-956B-128AC550A6D7}" type="datetime1">
              <a:rPr lang="zh-CN" altLang="en-US" smtClean="0"/>
              <a:t>2021/10/13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BC12E7-5528-4670-912D-92ED1DAC097A}" type="slidenum">
              <a:rPr lang="zh-CN" altLang="en-US" smtClean="0"/>
              <a:t>‹#›</a:t>
            </a:fld>
            <a:endParaRPr lang="zh-CN" altLang="en-US"/>
          </a:p>
        </p:txBody>
      </p:sp>
    </p:spTree>
    <p:extLst>
      <p:ext uri="{BB962C8B-B14F-4D97-AF65-F5344CB8AC3E}">
        <p14:creationId xmlns:p14="http://schemas.microsoft.com/office/powerpoint/2010/main" val="289168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07D7960-38FA-4287-A926-097F15842D5C}" type="datetime1">
              <a:rPr lang="zh-CN" altLang="en-US" smtClean="0"/>
              <a:t>2021/10/13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2BC12E7-5528-4670-912D-92ED1DAC097A}" type="slidenum">
              <a:rPr lang="zh-CN" altLang="en-US" smtClean="0"/>
              <a:t>‹#›</a:t>
            </a:fld>
            <a:endParaRPr lang="zh-CN" altLang="en-US"/>
          </a:p>
        </p:txBody>
      </p:sp>
    </p:spTree>
    <p:extLst>
      <p:ext uri="{BB962C8B-B14F-4D97-AF65-F5344CB8AC3E}">
        <p14:creationId xmlns:p14="http://schemas.microsoft.com/office/powerpoint/2010/main" val="3129026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B94F2E6-05BD-4DAB-A006-C8FADAFD1E7B}" type="datetime1">
              <a:rPr lang="zh-CN" altLang="en-US" smtClean="0"/>
              <a:t>2021/10/13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2BC12E7-5528-4670-912D-92ED1DAC097A}" type="slidenum">
              <a:rPr lang="zh-CN" altLang="en-US" smtClean="0"/>
              <a:t>‹#›</a:t>
            </a:fld>
            <a:endParaRPr lang="zh-CN" altLang="en-US"/>
          </a:p>
        </p:txBody>
      </p:sp>
    </p:spTree>
    <p:extLst>
      <p:ext uri="{BB962C8B-B14F-4D97-AF65-F5344CB8AC3E}">
        <p14:creationId xmlns:p14="http://schemas.microsoft.com/office/powerpoint/2010/main" val="1526537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E4806-A151-46BA-8032-5B3DC018491D}" type="datetime1">
              <a:rPr lang="zh-CN" altLang="en-US" smtClean="0"/>
              <a:t>2021/10/13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2BC12E7-5528-4670-912D-92ED1DAC097A}" type="slidenum">
              <a:rPr lang="zh-CN" altLang="en-US" smtClean="0"/>
              <a:t>‹#›</a:t>
            </a:fld>
            <a:endParaRPr lang="zh-CN" altLang="en-US"/>
          </a:p>
        </p:txBody>
      </p:sp>
    </p:spTree>
    <p:extLst>
      <p:ext uri="{BB962C8B-B14F-4D97-AF65-F5344CB8AC3E}">
        <p14:creationId xmlns:p14="http://schemas.microsoft.com/office/powerpoint/2010/main" val="272926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2EFFFC9-B9CE-4646-9983-5EE28322A088}" type="datetime1">
              <a:rPr lang="zh-CN" altLang="en-US" smtClean="0"/>
              <a:t>2021/10/13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BC12E7-5528-4670-912D-92ED1DAC097A}" type="slidenum">
              <a:rPr lang="zh-CN" altLang="en-US" smtClean="0"/>
              <a:t>‹#›</a:t>
            </a:fld>
            <a:endParaRPr lang="zh-CN" altLang="en-US"/>
          </a:p>
        </p:txBody>
      </p:sp>
    </p:spTree>
    <p:extLst>
      <p:ext uri="{BB962C8B-B14F-4D97-AF65-F5344CB8AC3E}">
        <p14:creationId xmlns:p14="http://schemas.microsoft.com/office/powerpoint/2010/main" val="294968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1EDC23C-6456-41C3-8C35-9C15FD143A88}" type="datetime1">
              <a:rPr lang="zh-CN" altLang="en-US" smtClean="0"/>
              <a:t>2021/10/13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BC12E7-5528-4670-912D-92ED1DAC097A}" type="slidenum">
              <a:rPr lang="zh-CN" altLang="en-US" smtClean="0"/>
              <a:t>‹#›</a:t>
            </a:fld>
            <a:endParaRPr lang="zh-CN" altLang="en-US"/>
          </a:p>
        </p:txBody>
      </p:sp>
    </p:spTree>
    <p:extLst>
      <p:ext uri="{BB962C8B-B14F-4D97-AF65-F5344CB8AC3E}">
        <p14:creationId xmlns:p14="http://schemas.microsoft.com/office/powerpoint/2010/main" val="336303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911F92F-41A9-4F30-92F7-904E685C2AA8}" type="datetime1">
              <a:rPr lang="zh-CN" altLang="en-US" smtClean="0"/>
              <a:t>2021/10/13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2BC12E7-5528-4670-912D-92ED1DAC097A}" type="slidenum">
              <a:rPr lang="zh-CN" altLang="en-US" smtClean="0"/>
              <a:t>‹#›</a:t>
            </a:fld>
            <a:endParaRPr lang="zh-CN" altLang="en-US"/>
          </a:p>
        </p:txBody>
      </p:sp>
    </p:spTree>
    <p:extLst>
      <p:ext uri="{BB962C8B-B14F-4D97-AF65-F5344CB8AC3E}">
        <p14:creationId xmlns:p14="http://schemas.microsoft.com/office/powerpoint/2010/main" val="1558285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2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7.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3.png"/><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32787" y="1408196"/>
            <a:ext cx="5568695" cy="623248"/>
          </a:xfrm>
          <a:prstGeom prst="rect">
            <a:avLst/>
          </a:prstGeom>
          <a:noFill/>
        </p:spPr>
        <p:txBody>
          <a:bodyPr wrap="square" lIns="68580" tIns="34290" rIns="68580" bIns="34290" rtlCol="0">
            <a:spAutoFit/>
          </a:bodyPr>
          <a:lstStyle/>
          <a:p>
            <a:pPr algn="ctr"/>
            <a:r>
              <a:rPr lang="en-US" altLang="zh-CN" sz="3600" b="1" dirty="0">
                <a:solidFill>
                  <a:srgbClr val="3333B3"/>
                </a:solidFill>
                <a:latin typeface="幼圆" panose="02010509060101010101" pitchFamily="49" charset="-122"/>
                <a:ea typeface="幼圆" panose="02010509060101010101" pitchFamily="49" charset="-122"/>
              </a:rPr>
              <a:t>10.15 </a:t>
            </a:r>
            <a:r>
              <a:rPr lang="zh-CN" altLang="en-US" sz="3600" b="1" dirty="0">
                <a:solidFill>
                  <a:srgbClr val="3333B3"/>
                </a:solidFill>
                <a:latin typeface="幼圆" panose="02010509060101010101" pitchFamily="49" charset="-122"/>
                <a:ea typeface="幼圆" panose="02010509060101010101" pitchFamily="49" charset="-122"/>
              </a:rPr>
              <a:t>实践之</a:t>
            </a:r>
            <a:r>
              <a:rPr lang="en-US" altLang="zh-CN" sz="3600" b="1" dirty="0">
                <a:solidFill>
                  <a:srgbClr val="3333B3"/>
                </a:solidFill>
                <a:latin typeface="幼圆" panose="02010509060101010101" pitchFamily="49" charset="-122"/>
                <a:ea typeface="幼圆" panose="02010509060101010101" pitchFamily="49" charset="-122"/>
              </a:rPr>
              <a:t>Word2Vec</a:t>
            </a:r>
          </a:p>
        </p:txBody>
      </p:sp>
      <p:pic>
        <p:nvPicPr>
          <p:cNvPr id="6" name="图片 5" descr="图标&#10;&#10;描述已自动生成">
            <a:extLst>
              <a:ext uri="{FF2B5EF4-FFF2-40B4-BE49-F238E27FC236}">
                <a16:creationId xmlns:a16="http://schemas.microsoft.com/office/drawing/2014/main" id="{949F628F-2A72-4049-92B0-C76408CD48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0829" y="3857053"/>
            <a:ext cx="2512612" cy="1003942"/>
          </a:xfrm>
          <a:prstGeom prst="rect">
            <a:avLst/>
          </a:prstGeom>
        </p:spPr>
      </p:pic>
      <p:sp>
        <p:nvSpPr>
          <p:cNvPr id="5" name="文本框 1">
            <a:extLst>
              <a:ext uri="{FF2B5EF4-FFF2-40B4-BE49-F238E27FC236}">
                <a16:creationId xmlns:a16="http://schemas.microsoft.com/office/drawing/2014/main" id="{AE43370F-520F-498F-B2DF-AA49503FBC64}"/>
              </a:ext>
            </a:extLst>
          </p:cNvPr>
          <p:cNvSpPr txBox="1"/>
          <p:nvPr/>
        </p:nvSpPr>
        <p:spPr>
          <a:xfrm>
            <a:off x="1732787" y="3556970"/>
            <a:ext cx="5568695" cy="300083"/>
          </a:xfrm>
          <a:prstGeom prst="rect">
            <a:avLst/>
          </a:prstGeom>
          <a:noFill/>
        </p:spPr>
        <p:txBody>
          <a:bodyPr wrap="square" lIns="68580" tIns="34290" rIns="68580" bIns="34290" rtlCol="0">
            <a:spAutoFit/>
          </a:bodyPr>
          <a:lstStyle/>
          <a:p>
            <a:pPr algn="ctr"/>
            <a:r>
              <a:rPr lang="zh-CN" altLang="en-US" sz="1500" dirty="0">
                <a:latin typeface="幼圆" panose="02010509060101010101" pitchFamily="49" charset="-122"/>
                <a:ea typeface="幼圆" panose="02010509060101010101" pitchFamily="49" charset="-122"/>
              </a:rPr>
              <a:t>东北大学自然语言处理实验室</a:t>
            </a:r>
            <a:endParaRPr lang="en-US" altLang="zh-CN" sz="1500" dirty="0">
              <a:latin typeface="幼圆" panose="02010509060101010101" pitchFamily="49" charset="-122"/>
              <a:ea typeface="幼圆" panose="02010509060101010101" pitchFamily="49" charset="-122"/>
            </a:endParaRPr>
          </a:p>
        </p:txBody>
      </p:sp>
      <p:sp>
        <p:nvSpPr>
          <p:cNvPr id="7" name="文本框 6">
            <a:extLst>
              <a:ext uri="{FF2B5EF4-FFF2-40B4-BE49-F238E27FC236}">
                <a16:creationId xmlns:a16="http://schemas.microsoft.com/office/drawing/2014/main" id="{75EFED21-BAA4-4C95-8FFB-D9646D02EE82}"/>
              </a:ext>
            </a:extLst>
          </p:cNvPr>
          <p:cNvSpPr txBox="1"/>
          <p:nvPr/>
        </p:nvSpPr>
        <p:spPr>
          <a:xfrm>
            <a:off x="3174458" y="2632624"/>
            <a:ext cx="2685351" cy="323165"/>
          </a:xfrm>
          <a:prstGeom prst="rect">
            <a:avLst/>
          </a:prstGeom>
          <a:noFill/>
        </p:spPr>
        <p:txBody>
          <a:bodyPr wrap="none" rtlCol="0">
            <a:spAutoFit/>
          </a:bodyPr>
          <a:lstStyle/>
          <a:p>
            <a:r>
              <a:rPr lang="zh-CN" altLang="en-US" sz="1500" dirty="0">
                <a:latin typeface="幼圆" panose="02010509060101010101" pitchFamily="49" charset="-122"/>
                <a:ea typeface="幼圆" panose="02010509060101010101" pitchFamily="49" charset="-122"/>
              </a:rPr>
              <a:t>助教：穆永誉 吕传昊 刘新宇</a:t>
            </a:r>
            <a:endParaRPr lang="en-US" altLang="zh-CN" sz="1500" dirty="0">
              <a:latin typeface="幼圆" panose="02010509060101010101" pitchFamily="49" charset="-122"/>
              <a:ea typeface="幼圆"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8E5C8-E840-4D51-9F48-C369224EDDE3}"/>
              </a:ext>
            </a:extLst>
          </p:cNvPr>
          <p:cNvSpPr>
            <a:spLocks noGrp="1"/>
          </p:cNvSpPr>
          <p:nvPr>
            <p:ph type="title"/>
          </p:nvPr>
        </p:nvSpPr>
        <p:spPr/>
        <p:txBody>
          <a:bodyPr/>
          <a:lstStyle/>
          <a:p>
            <a:r>
              <a:rPr lang="zh-CN" altLang="en-US" dirty="0"/>
              <a:t>表现不好，啥原因呢？</a:t>
            </a:r>
          </a:p>
        </p:txBody>
      </p:sp>
      <p:sp>
        <p:nvSpPr>
          <p:cNvPr id="3" name="灯片编号占位符 2">
            <a:extLst>
              <a:ext uri="{FF2B5EF4-FFF2-40B4-BE49-F238E27FC236}">
                <a16:creationId xmlns:a16="http://schemas.microsoft.com/office/drawing/2014/main" id="{FD2D0E04-25A7-4B68-A47A-C46380D17B34}"/>
              </a:ext>
            </a:extLst>
          </p:cNvPr>
          <p:cNvSpPr>
            <a:spLocks noGrp="1"/>
          </p:cNvSpPr>
          <p:nvPr>
            <p:ph type="sldNum" sz="quarter" idx="12"/>
          </p:nvPr>
        </p:nvSpPr>
        <p:spPr/>
        <p:txBody>
          <a:bodyPr/>
          <a:lstStyle/>
          <a:p>
            <a:fld id="{72BC12E7-5528-4670-912D-92ED1DAC097A}" type="slidenum">
              <a:rPr lang="zh-CN" altLang="en-US" smtClean="0"/>
              <a:t>10</a:t>
            </a:fld>
            <a:endParaRPr lang="zh-CN" altLang="en-US"/>
          </a:p>
        </p:txBody>
      </p:sp>
      <p:sp>
        <p:nvSpPr>
          <p:cNvPr id="6" name="文本框 42">
            <a:extLst>
              <a:ext uri="{FF2B5EF4-FFF2-40B4-BE49-F238E27FC236}">
                <a16:creationId xmlns:a16="http://schemas.microsoft.com/office/drawing/2014/main" id="{5F6CF02B-2577-417D-B013-BDEE6CB6A14A}"/>
              </a:ext>
            </a:extLst>
          </p:cNvPr>
          <p:cNvSpPr txBox="1"/>
          <p:nvPr/>
        </p:nvSpPr>
        <p:spPr>
          <a:xfrm>
            <a:off x="646770" y="858349"/>
            <a:ext cx="5449229" cy="1242969"/>
          </a:xfrm>
          <a:prstGeom prst="rect">
            <a:avLst/>
          </a:prstGeom>
          <a:noFill/>
        </p:spPr>
        <p:txBody>
          <a:bodyPr wrap="square" lIns="68580" tIns="34290" rIns="68580" bIns="34290" rtlCol="0">
            <a:spAutoFit/>
          </a:bodyPr>
          <a:lstStyle/>
          <a:p>
            <a:pPr marL="257175" indent="-257175">
              <a:lnSpc>
                <a:spcPct val="130000"/>
              </a:lnSpc>
              <a:buClr>
                <a:srgbClr val="3333B3"/>
              </a:buClr>
              <a:buSzPct val="70000"/>
              <a:buFont typeface="Wingdings" panose="05000000000000000000" charset="0"/>
              <a:buChar char="l"/>
            </a:pPr>
            <a:r>
              <a:rPr lang="zh-CN" altLang="en-US" sz="2000" dirty="0">
                <a:latin typeface="Microsoft YaHei UI Light" panose="020B0502040204020203" pitchFamily="34" charset="-122"/>
                <a:ea typeface="幼圆" panose="02010509060101010101" pitchFamily="49" charset="-122"/>
                <a:sym typeface="+mn-ea"/>
              </a:rPr>
              <a:t>训练集太小，总共就</a:t>
            </a:r>
            <a:r>
              <a:rPr lang="en-US" altLang="zh-CN" sz="2000" dirty="0">
                <a:latin typeface="Microsoft YaHei UI Light" panose="020B0502040204020203" pitchFamily="34" charset="-122"/>
                <a:ea typeface="幼圆" panose="02010509060101010101" pitchFamily="49" charset="-122"/>
                <a:sym typeface="+mn-ea"/>
              </a:rPr>
              <a:t>5w+</a:t>
            </a:r>
            <a:r>
              <a:rPr lang="zh-CN" altLang="en-US" sz="2000" dirty="0">
                <a:latin typeface="Microsoft YaHei UI Light" panose="020B0502040204020203" pitchFamily="34" charset="-122"/>
                <a:ea typeface="幼圆" panose="02010509060101010101" pitchFamily="49" charset="-122"/>
                <a:sym typeface="+mn-ea"/>
              </a:rPr>
              <a:t>句子</a:t>
            </a:r>
          </a:p>
          <a:p>
            <a:pPr marL="600075" lvl="1" indent="-257175">
              <a:lnSpc>
                <a:spcPct val="130000"/>
              </a:lnSpc>
              <a:buClr>
                <a:srgbClr val="3333B3"/>
              </a:buClr>
              <a:buSzPct val="75000"/>
              <a:buFontTx/>
              <a:buChar char="►"/>
            </a:pPr>
            <a:r>
              <a:rPr lang="en-US" altLang="zh-CN" dirty="0">
                <a:latin typeface="Microsoft YaHei UI Light" panose="020B0502040204020203" pitchFamily="34" charset="-122"/>
                <a:ea typeface="幼圆" panose="02010509060101010101" pitchFamily="49" charset="-122"/>
                <a:sym typeface="+mn-ea"/>
              </a:rPr>
              <a:t>woman</a:t>
            </a:r>
            <a:r>
              <a:rPr lang="zh-CN" altLang="en-US" dirty="0">
                <a:latin typeface="Microsoft YaHei UI Light" panose="020B0502040204020203" pitchFamily="34" charset="-122"/>
                <a:ea typeface="幼圆" panose="02010509060101010101" pitchFamily="49" charset="-122"/>
                <a:sym typeface="+mn-ea"/>
              </a:rPr>
              <a:t>？不存在的，只有</a:t>
            </a:r>
            <a:r>
              <a:rPr lang="en-US" altLang="zh-CN" dirty="0">
                <a:latin typeface="Microsoft YaHei UI Light" panose="020B0502040204020203" pitchFamily="34" charset="-122"/>
                <a:ea typeface="幼圆" panose="02010509060101010101" pitchFamily="49" charset="-122"/>
                <a:sym typeface="+mn-ea"/>
              </a:rPr>
              <a:t>women</a:t>
            </a:r>
          </a:p>
          <a:p>
            <a:pPr marL="600075" lvl="1" indent="-257175">
              <a:lnSpc>
                <a:spcPct val="130000"/>
              </a:lnSpc>
              <a:buClr>
                <a:srgbClr val="3333B3"/>
              </a:buClr>
              <a:buSzPct val="75000"/>
              <a:buFontTx/>
              <a:buChar char="►"/>
            </a:pPr>
            <a:r>
              <a:rPr lang="zh-CN" altLang="en-US" dirty="0">
                <a:latin typeface="Microsoft YaHei UI Light" panose="020B0502040204020203" pitchFamily="34" charset="-122"/>
                <a:ea typeface="幼圆" panose="02010509060101010101" pitchFamily="49" charset="-122"/>
                <a:sym typeface="+mn-ea"/>
              </a:rPr>
              <a:t>机器翻译任务的数据量：几</a:t>
            </a:r>
            <a:r>
              <a:rPr lang="zh-CN" altLang="en-US" sz="2400" b="1" dirty="0">
                <a:latin typeface="Microsoft YaHei UI Light" panose="020B0502040204020203" pitchFamily="34" charset="-122"/>
                <a:ea typeface="幼圆" panose="02010509060101010101" pitchFamily="49" charset="-122"/>
                <a:sym typeface="+mn-ea"/>
              </a:rPr>
              <a:t>千万</a:t>
            </a:r>
            <a:r>
              <a:rPr lang="en-US" altLang="zh-CN" dirty="0">
                <a:latin typeface="Microsoft YaHei UI Light" panose="020B0502040204020203" pitchFamily="34" charset="-122"/>
                <a:ea typeface="幼圆" panose="02010509060101010101" pitchFamily="49" charset="-122"/>
                <a:sym typeface="+mn-ea"/>
              </a:rPr>
              <a:t>~</a:t>
            </a:r>
            <a:r>
              <a:rPr lang="zh-CN" altLang="en-US" dirty="0">
                <a:latin typeface="Microsoft YaHei UI Light" panose="020B0502040204020203" pitchFamily="34" charset="-122"/>
                <a:ea typeface="幼圆" panose="02010509060101010101" pitchFamily="49" charset="-122"/>
                <a:sym typeface="+mn-ea"/>
              </a:rPr>
              <a:t>几十万</a:t>
            </a:r>
            <a:endParaRPr lang="en-US" altLang="zh-CN" dirty="0">
              <a:latin typeface="Microsoft YaHei UI Light" panose="020B0502040204020203" pitchFamily="34" charset="-122"/>
              <a:ea typeface="幼圆" panose="02010509060101010101" pitchFamily="49" charset="-122"/>
              <a:sym typeface="+mn-ea"/>
            </a:endParaRPr>
          </a:p>
        </p:txBody>
      </p:sp>
      <p:sp>
        <p:nvSpPr>
          <p:cNvPr id="7" name="文本框 42">
            <a:extLst>
              <a:ext uri="{FF2B5EF4-FFF2-40B4-BE49-F238E27FC236}">
                <a16:creationId xmlns:a16="http://schemas.microsoft.com/office/drawing/2014/main" id="{D43743E2-015B-40F6-9CA4-312A399ACEF0}"/>
              </a:ext>
            </a:extLst>
          </p:cNvPr>
          <p:cNvSpPr txBox="1"/>
          <p:nvPr/>
        </p:nvSpPr>
        <p:spPr>
          <a:xfrm>
            <a:off x="646770" y="2418976"/>
            <a:ext cx="8058615" cy="750398"/>
          </a:xfrm>
          <a:prstGeom prst="rect">
            <a:avLst/>
          </a:prstGeom>
          <a:noFill/>
        </p:spPr>
        <p:txBody>
          <a:bodyPr wrap="square" lIns="68580" tIns="34290" rIns="68580" bIns="34290" rtlCol="0">
            <a:spAutoFit/>
          </a:bodyPr>
          <a:lstStyle/>
          <a:p>
            <a:pPr marL="257175" indent="-257175">
              <a:lnSpc>
                <a:spcPct val="130000"/>
              </a:lnSpc>
              <a:buClr>
                <a:srgbClr val="3333B3"/>
              </a:buClr>
              <a:buSzPct val="70000"/>
              <a:buFont typeface="Wingdings" panose="05000000000000000000" charset="0"/>
              <a:buChar char="l"/>
            </a:pPr>
            <a:r>
              <a:rPr lang="zh-CN" altLang="en-US" dirty="0">
                <a:latin typeface="Microsoft YaHei UI Light" panose="020B0502040204020203" pitchFamily="34" charset="-122"/>
                <a:ea typeface="幼圆" panose="02010509060101010101" pitchFamily="49" charset="-122"/>
                <a:sym typeface="+mn-ea"/>
              </a:rPr>
              <a:t>模型结构太简单，可学习的参数只有词嵌入层和输出层中的线性变换</a:t>
            </a:r>
          </a:p>
          <a:p>
            <a:pPr marL="600075" lvl="1" indent="-257175">
              <a:lnSpc>
                <a:spcPct val="130000"/>
              </a:lnSpc>
              <a:buClr>
                <a:srgbClr val="3333B3"/>
              </a:buClr>
              <a:buSzPct val="75000"/>
              <a:buFontTx/>
              <a:buChar char="►"/>
            </a:pPr>
            <a:r>
              <a:rPr lang="en-US" altLang="zh-CN" dirty="0">
                <a:latin typeface="Microsoft YaHei UI Light" panose="020B0502040204020203" pitchFamily="34" charset="-122"/>
                <a:ea typeface="幼圆" panose="02010509060101010101" pitchFamily="49" charset="-122"/>
                <a:sym typeface="+mn-ea"/>
              </a:rPr>
              <a:t>word2vec</a:t>
            </a:r>
            <a:r>
              <a:rPr lang="zh-CN" altLang="en-US" dirty="0">
                <a:latin typeface="Microsoft YaHei UI Light" panose="020B0502040204020203" pitchFamily="34" charset="-122"/>
                <a:ea typeface="幼圆" panose="02010509060101010101" pitchFamily="49" charset="-122"/>
                <a:sym typeface="+mn-ea"/>
              </a:rPr>
              <a:t>是</a:t>
            </a:r>
            <a:r>
              <a:rPr lang="en-US" altLang="zh-CN" dirty="0">
                <a:latin typeface="Microsoft YaHei UI Light" panose="020B0502040204020203" pitchFamily="34" charset="-122"/>
                <a:ea typeface="幼圆" panose="02010509060101010101" pitchFamily="49" charset="-122"/>
                <a:sym typeface="+mn-ea"/>
              </a:rPr>
              <a:t>2013</a:t>
            </a:r>
            <a:r>
              <a:rPr lang="zh-CN" altLang="en-US" dirty="0">
                <a:latin typeface="Microsoft YaHei UI Light" panose="020B0502040204020203" pitchFamily="34" charset="-122"/>
                <a:ea typeface="幼圆" panose="02010509060101010101" pitchFamily="49" charset="-122"/>
                <a:sym typeface="+mn-ea"/>
              </a:rPr>
              <a:t>年的研究成果</a:t>
            </a:r>
            <a:endParaRPr lang="en-US" altLang="zh-CN" dirty="0">
              <a:latin typeface="Microsoft YaHei UI Light" panose="020B0502040204020203" pitchFamily="34" charset="-122"/>
              <a:ea typeface="幼圆" panose="02010509060101010101" pitchFamily="49" charset="-122"/>
              <a:sym typeface="+mn-ea"/>
            </a:endParaRPr>
          </a:p>
        </p:txBody>
      </p:sp>
    </p:spTree>
    <p:extLst>
      <p:ext uri="{BB962C8B-B14F-4D97-AF65-F5344CB8AC3E}">
        <p14:creationId xmlns:p14="http://schemas.microsoft.com/office/powerpoint/2010/main" val="182042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AD550-6F63-4C69-9091-937BCE8ADD10}"/>
              </a:ext>
            </a:extLst>
          </p:cNvPr>
          <p:cNvSpPr>
            <a:spLocks noGrp="1"/>
          </p:cNvSpPr>
          <p:nvPr>
            <p:ph type="title"/>
          </p:nvPr>
        </p:nvSpPr>
        <p:spPr/>
        <p:txBody>
          <a:bodyPr/>
          <a:lstStyle/>
          <a:p>
            <a:r>
              <a:rPr lang="zh-CN" altLang="en-US" dirty="0"/>
              <a:t>看完了</a:t>
            </a:r>
            <a:r>
              <a:rPr lang="en-US" altLang="zh-CN" dirty="0" err="1"/>
              <a:t>cbow</a:t>
            </a:r>
            <a:r>
              <a:rPr lang="zh-CN" altLang="en-US" dirty="0"/>
              <a:t>模型，不妨趁热打铁写一下</a:t>
            </a:r>
            <a:r>
              <a:rPr lang="en-US" altLang="zh-CN" dirty="0"/>
              <a:t>skip-gram</a:t>
            </a:r>
            <a:r>
              <a:rPr lang="zh-CN" altLang="en-US" dirty="0"/>
              <a:t>模型</a:t>
            </a:r>
          </a:p>
        </p:txBody>
      </p:sp>
      <p:sp>
        <p:nvSpPr>
          <p:cNvPr id="3" name="灯片编号占位符 2">
            <a:extLst>
              <a:ext uri="{FF2B5EF4-FFF2-40B4-BE49-F238E27FC236}">
                <a16:creationId xmlns:a16="http://schemas.microsoft.com/office/drawing/2014/main" id="{16A9EFEE-7FCD-4A5D-BC92-385465823D4B}"/>
              </a:ext>
            </a:extLst>
          </p:cNvPr>
          <p:cNvSpPr>
            <a:spLocks noGrp="1"/>
          </p:cNvSpPr>
          <p:nvPr>
            <p:ph type="sldNum" sz="quarter" idx="12"/>
          </p:nvPr>
        </p:nvSpPr>
        <p:spPr/>
        <p:txBody>
          <a:bodyPr/>
          <a:lstStyle/>
          <a:p>
            <a:fld id="{72BC12E7-5528-4670-912D-92ED1DAC097A}" type="slidenum">
              <a:rPr lang="zh-CN" altLang="en-US" smtClean="0"/>
              <a:t>11</a:t>
            </a:fld>
            <a:endParaRPr lang="zh-CN" altLang="en-US" dirty="0"/>
          </a:p>
        </p:txBody>
      </p:sp>
      <p:sp>
        <p:nvSpPr>
          <p:cNvPr id="4" name="文本框 42">
            <a:extLst>
              <a:ext uri="{FF2B5EF4-FFF2-40B4-BE49-F238E27FC236}">
                <a16:creationId xmlns:a16="http://schemas.microsoft.com/office/drawing/2014/main" id="{B2B46028-6BC4-4CF6-A5B4-D3C71731C061}"/>
              </a:ext>
            </a:extLst>
          </p:cNvPr>
          <p:cNvSpPr txBox="1"/>
          <p:nvPr/>
        </p:nvSpPr>
        <p:spPr>
          <a:xfrm>
            <a:off x="192770" y="3185341"/>
            <a:ext cx="8855275" cy="1470595"/>
          </a:xfrm>
          <a:prstGeom prst="rect">
            <a:avLst/>
          </a:prstGeom>
          <a:noFill/>
        </p:spPr>
        <p:txBody>
          <a:bodyPr wrap="square" lIns="68580" tIns="34290" rIns="68580" bIns="34290" rtlCol="0">
            <a:spAutoFit/>
          </a:bodyPr>
          <a:lstStyle/>
          <a:p>
            <a:pPr marL="257175" indent="-257175">
              <a:lnSpc>
                <a:spcPct val="130000"/>
              </a:lnSpc>
              <a:buClr>
                <a:srgbClr val="3333B3"/>
              </a:buClr>
              <a:buSzPct val="70000"/>
              <a:buFont typeface="Wingdings" panose="05000000000000000000" charset="0"/>
              <a:buChar char="l"/>
            </a:pPr>
            <a:r>
              <a:rPr lang="en-US" altLang="zh-CN" dirty="0" err="1">
                <a:latin typeface="Microsoft YaHei UI Light" panose="020B0502040204020203" pitchFamily="34" charset="-122"/>
                <a:ea typeface="幼圆" panose="02010509060101010101" pitchFamily="49" charset="-122"/>
                <a:sym typeface="+mn-ea"/>
              </a:rPr>
              <a:t>cbow</a:t>
            </a:r>
            <a:r>
              <a:rPr lang="zh-CN" altLang="en-US" dirty="0">
                <a:latin typeface="Microsoft YaHei UI Light" panose="020B0502040204020203" pitchFamily="34" charset="-122"/>
                <a:ea typeface="幼圆" panose="02010509060101010101" pitchFamily="49" charset="-122"/>
                <a:sym typeface="+mn-ea"/>
              </a:rPr>
              <a:t>与</a:t>
            </a:r>
            <a:r>
              <a:rPr lang="en-US" altLang="zh-CN" dirty="0">
                <a:latin typeface="Microsoft YaHei UI Light" panose="020B0502040204020203" pitchFamily="34" charset="-122"/>
                <a:ea typeface="幼圆" panose="02010509060101010101" pitchFamily="49" charset="-122"/>
                <a:sym typeface="+mn-ea"/>
              </a:rPr>
              <a:t>skip-gram</a:t>
            </a:r>
            <a:r>
              <a:rPr lang="zh-CN" altLang="en-US" dirty="0">
                <a:latin typeface="Microsoft YaHei UI Light" panose="020B0502040204020203" pitchFamily="34" charset="-122"/>
                <a:ea typeface="幼圆" panose="02010509060101010101" pitchFamily="49" charset="-122"/>
                <a:sym typeface="+mn-ea"/>
              </a:rPr>
              <a:t>的不同</a:t>
            </a:r>
            <a:endParaRPr lang="en-US" altLang="zh-CN" dirty="0">
              <a:latin typeface="Microsoft YaHei UI Light" panose="020B0502040204020203" pitchFamily="34" charset="-122"/>
              <a:ea typeface="幼圆" panose="02010509060101010101" pitchFamily="49" charset="-122"/>
              <a:sym typeface="+mn-ea"/>
            </a:endParaRPr>
          </a:p>
          <a:p>
            <a:pPr marL="600075" lvl="1" indent="-257175">
              <a:lnSpc>
                <a:spcPct val="130000"/>
              </a:lnSpc>
              <a:buClr>
                <a:srgbClr val="3333B3"/>
              </a:buClr>
              <a:buSzPct val="75000"/>
              <a:buFontTx/>
              <a:buChar char="►"/>
            </a:pPr>
            <a:r>
              <a:rPr lang="zh-CN" altLang="en-US" dirty="0">
                <a:latin typeface="Microsoft YaHei UI Light" panose="020B0502040204020203" pitchFamily="34" charset="-122"/>
                <a:ea typeface="幼圆" panose="02010509060101010101" pitchFamily="49" charset="-122"/>
                <a:sym typeface="+mn-ea"/>
              </a:rPr>
              <a:t>模型结构不同：模型输入是一个词，预测出来的也是一个词，没有</a:t>
            </a:r>
            <a:r>
              <a:rPr lang="en-US" altLang="zh-CN" dirty="0" err="1">
                <a:latin typeface="Microsoft YaHei UI Light" panose="020B0502040204020203" pitchFamily="34" charset="-122"/>
                <a:ea typeface="幼圆" panose="02010509060101010101" pitchFamily="49" charset="-122"/>
                <a:sym typeface="+mn-ea"/>
              </a:rPr>
              <a:t>cbow</a:t>
            </a:r>
            <a:r>
              <a:rPr lang="zh-CN" altLang="en-US" dirty="0">
                <a:latin typeface="Microsoft YaHei UI Light" panose="020B0502040204020203" pitchFamily="34" charset="-122"/>
                <a:ea typeface="幼圆" panose="02010509060101010101" pitchFamily="49" charset="-122"/>
                <a:sym typeface="+mn-ea"/>
              </a:rPr>
              <a:t>里面的融合层</a:t>
            </a:r>
            <a:endParaRPr lang="en-US" altLang="zh-CN" dirty="0">
              <a:latin typeface="Microsoft YaHei UI Light" panose="020B0502040204020203" pitchFamily="34" charset="-122"/>
              <a:ea typeface="幼圆" panose="02010509060101010101" pitchFamily="49" charset="-122"/>
              <a:sym typeface="+mn-ea"/>
            </a:endParaRPr>
          </a:p>
          <a:p>
            <a:pPr marL="600075" lvl="1" indent="-257175">
              <a:lnSpc>
                <a:spcPct val="130000"/>
              </a:lnSpc>
              <a:buClr>
                <a:srgbClr val="3333B3"/>
              </a:buClr>
              <a:buSzPct val="75000"/>
              <a:buFontTx/>
              <a:buChar char="►"/>
            </a:pPr>
            <a:r>
              <a:rPr lang="zh-CN" altLang="en-US" dirty="0">
                <a:latin typeface="Microsoft YaHei UI Light" panose="020B0502040204020203" pitchFamily="34" charset="-122"/>
                <a:ea typeface="幼圆" panose="02010509060101010101" pitchFamily="49" charset="-122"/>
                <a:sym typeface="+mn-ea"/>
              </a:rPr>
              <a:t>数据方面：</a:t>
            </a:r>
            <a:r>
              <a:rPr lang="en-US" altLang="zh-CN" dirty="0">
                <a:latin typeface="Microsoft YaHei UI Light" panose="020B0502040204020203" pitchFamily="34" charset="-122"/>
                <a:ea typeface="幼圆" panose="02010509060101010101" pitchFamily="49" charset="-122"/>
                <a:sym typeface="+mn-ea"/>
              </a:rPr>
              <a:t>(</a:t>
            </a:r>
            <a:r>
              <a:rPr lang="zh-CN" altLang="en-US" dirty="0">
                <a:latin typeface="Microsoft YaHei UI Light" panose="020B0502040204020203" pitchFamily="34" charset="-122"/>
                <a:ea typeface="幼圆" panose="02010509060101010101" pitchFamily="49" charset="-122"/>
                <a:sym typeface="+mn-ea"/>
              </a:rPr>
              <a:t>单词</a:t>
            </a:r>
            <a:r>
              <a:rPr lang="en-US" altLang="zh-CN" dirty="0">
                <a:latin typeface="Microsoft YaHei UI Light" panose="020B0502040204020203" pitchFamily="34" charset="-122"/>
                <a:ea typeface="幼圆" panose="02010509060101010101" pitchFamily="49" charset="-122"/>
                <a:sym typeface="+mn-ea"/>
              </a:rPr>
              <a:t>t</a:t>
            </a:r>
            <a:r>
              <a:rPr lang="zh-CN" altLang="en-US" dirty="0">
                <a:latin typeface="Microsoft YaHei UI Light" panose="020B0502040204020203" pitchFamily="34" charset="-122"/>
                <a:ea typeface="幼圆" panose="02010509060101010101" pitchFamily="49" charset="-122"/>
                <a:sym typeface="+mn-ea"/>
              </a:rPr>
              <a:t>，单词</a:t>
            </a:r>
            <a:r>
              <a:rPr lang="en-US" altLang="zh-CN" dirty="0">
                <a:latin typeface="Microsoft YaHei UI Light" panose="020B0502040204020203" pitchFamily="34" charset="-122"/>
                <a:ea typeface="幼圆" panose="02010509060101010101" pitchFamily="49" charset="-122"/>
                <a:sym typeface="+mn-ea"/>
              </a:rPr>
              <a:t>t-2) (</a:t>
            </a:r>
            <a:r>
              <a:rPr lang="zh-CN" altLang="en-US" dirty="0">
                <a:latin typeface="Microsoft YaHei UI Light" panose="020B0502040204020203" pitchFamily="34" charset="-122"/>
                <a:ea typeface="幼圆" panose="02010509060101010101" pitchFamily="49" charset="-122"/>
                <a:sym typeface="+mn-ea"/>
              </a:rPr>
              <a:t>单词</a:t>
            </a:r>
            <a:r>
              <a:rPr lang="en-US" altLang="zh-CN" dirty="0">
                <a:latin typeface="Microsoft YaHei UI Light" panose="020B0502040204020203" pitchFamily="34" charset="-122"/>
                <a:ea typeface="幼圆" panose="02010509060101010101" pitchFamily="49" charset="-122"/>
                <a:sym typeface="+mn-ea"/>
              </a:rPr>
              <a:t>t</a:t>
            </a:r>
            <a:r>
              <a:rPr lang="zh-CN" altLang="en-US" dirty="0">
                <a:latin typeface="Microsoft YaHei UI Light" panose="020B0502040204020203" pitchFamily="34" charset="-122"/>
                <a:ea typeface="幼圆" panose="02010509060101010101" pitchFamily="49" charset="-122"/>
                <a:sym typeface="+mn-ea"/>
              </a:rPr>
              <a:t>，单词</a:t>
            </a:r>
            <a:r>
              <a:rPr lang="en-US" altLang="zh-CN" dirty="0">
                <a:latin typeface="Microsoft YaHei UI Light" panose="020B0502040204020203" pitchFamily="34" charset="-122"/>
                <a:ea typeface="幼圆" panose="02010509060101010101" pitchFamily="49" charset="-122"/>
                <a:sym typeface="+mn-ea"/>
              </a:rPr>
              <a:t>t-1) (</a:t>
            </a:r>
            <a:r>
              <a:rPr lang="zh-CN" altLang="en-US" dirty="0">
                <a:latin typeface="Microsoft YaHei UI Light" panose="020B0502040204020203" pitchFamily="34" charset="-122"/>
                <a:ea typeface="幼圆" panose="02010509060101010101" pitchFamily="49" charset="-122"/>
                <a:sym typeface="+mn-ea"/>
              </a:rPr>
              <a:t>单词</a:t>
            </a:r>
            <a:r>
              <a:rPr lang="en-US" altLang="zh-CN" dirty="0">
                <a:latin typeface="Microsoft YaHei UI Light" panose="020B0502040204020203" pitchFamily="34" charset="-122"/>
                <a:ea typeface="幼圆" panose="02010509060101010101" pitchFamily="49" charset="-122"/>
                <a:sym typeface="+mn-ea"/>
              </a:rPr>
              <a:t>t</a:t>
            </a:r>
            <a:r>
              <a:rPr lang="zh-CN" altLang="en-US" dirty="0">
                <a:latin typeface="Microsoft YaHei UI Light" panose="020B0502040204020203" pitchFamily="34" charset="-122"/>
                <a:ea typeface="幼圆" panose="02010509060101010101" pitchFamily="49" charset="-122"/>
                <a:sym typeface="+mn-ea"/>
              </a:rPr>
              <a:t>，单词</a:t>
            </a:r>
            <a:r>
              <a:rPr lang="en-US" altLang="zh-CN" dirty="0">
                <a:latin typeface="Microsoft YaHei UI Light" panose="020B0502040204020203" pitchFamily="34" charset="-122"/>
                <a:ea typeface="幼圆" panose="02010509060101010101" pitchFamily="49" charset="-122"/>
                <a:sym typeface="+mn-ea"/>
              </a:rPr>
              <a:t>t+1) (</a:t>
            </a:r>
            <a:r>
              <a:rPr lang="zh-CN" altLang="en-US" dirty="0">
                <a:latin typeface="Microsoft YaHei UI Light" panose="020B0502040204020203" pitchFamily="34" charset="-122"/>
                <a:ea typeface="幼圆" panose="02010509060101010101" pitchFamily="49" charset="-122"/>
                <a:sym typeface="+mn-ea"/>
              </a:rPr>
              <a:t>单词</a:t>
            </a:r>
            <a:r>
              <a:rPr lang="en-US" altLang="zh-CN" dirty="0">
                <a:latin typeface="Microsoft YaHei UI Light" panose="020B0502040204020203" pitchFamily="34" charset="-122"/>
                <a:ea typeface="幼圆" panose="02010509060101010101" pitchFamily="49" charset="-122"/>
                <a:sym typeface="+mn-ea"/>
              </a:rPr>
              <a:t>t</a:t>
            </a:r>
            <a:r>
              <a:rPr lang="zh-CN" altLang="en-US" dirty="0">
                <a:latin typeface="Microsoft YaHei UI Light" panose="020B0502040204020203" pitchFamily="34" charset="-122"/>
                <a:ea typeface="幼圆" panose="02010509060101010101" pitchFamily="49" charset="-122"/>
                <a:sym typeface="+mn-ea"/>
              </a:rPr>
              <a:t>，单词</a:t>
            </a:r>
            <a:r>
              <a:rPr lang="en-US" altLang="zh-CN" dirty="0">
                <a:latin typeface="Microsoft YaHei UI Light" panose="020B0502040204020203" pitchFamily="34" charset="-122"/>
                <a:ea typeface="幼圆" panose="02010509060101010101" pitchFamily="49" charset="-122"/>
                <a:sym typeface="+mn-ea"/>
              </a:rPr>
              <a:t>t+2)</a:t>
            </a:r>
          </a:p>
        </p:txBody>
      </p:sp>
      <p:pic>
        <p:nvPicPr>
          <p:cNvPr id="6" name="图片 5">
            <a:extLst>
              <a:ext uri="{FF2B5EF4-FFF2-40B4-BE49-F238E27FC236}">
                <a16:creationId xmlns:a16="http://schemas.microsoft.com/office/drawing/2014/main" id="{6FBE391C-03BE-4F15-AF8A-9A6FE7793406}"/>
              </a:ext>
            </a:extLst>
          </p:cNvPr>
          <p:cNvPicPr>
            <a:picLocks noChangeAspect="1"/>
          </p:cNvPicPr>
          <p:nvPr/>
        </p:nvPicPr>
        <p:blipFill>
          <a:blip r:embed="rId2"/>
          <a:stretch>
            <a:fillRect/>
          </a:stretch>
        </p:blipFill>
        <p:spPr>
          <a:xfrm>
            <a:off x="421632" y="1026457"/>
            <a:ext cx="4804032" cy="1677669"/>
          </a:xfrm>
          <a:prstGeom prst="rect">
            <a:avLst/>
          </a:prstGeom>
        </p:spPr>
      </p:pic>
      <p:sp>
        <p:nvSpPr>
          <p:cNvPr id="7" name="矩形 6">
            <a:extLst>
              <a:ext uri="{FF2B5EF4-FFF2-40B4-BE49-F238E27FC236}">
                <a16:creationId xmlns:a16="http://schemas.microsoft.com/office/drawing/2014/main" id="{84F22E02-7E07-43B3-AB94-0D6CAB7DD8ED}"/>
              </a:ext>
            </a:extLst>
          </p:cNvPr>
          <p:cNvSpPr/>
          <p:nvPr/>
        </p:nvSpPr>
        <p:spPr>
          <a:xfrm>
            <a:off x="6629585" y="2676577"/>
            <a:ext cx="1297816" cy="508764"/>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 name="矩形 7">
            <a:extLst>
              <a:ext uri="{FF2B5EF4-FFF2-40B4-BE49-F238E27FC236}">
                <a16:creationId xmlns:a16="http://schemas.microsoft.com/office/drawing/2014/main" id="{80059BDD-805A-4989-94E1-2B3854D73C34}"/>
              </a:ext>
            </a:extLst>
          </p:cNvPr>
          <p:cNvSpPr/>
          <p:nvPr/>
        </p:nvSpPr>
        <p:spPr>
          <a:xfrm>
            <a:off x="6629586" y="1879056"/>
            <a:ext cx="1297816" cy="543140"/>
          </a:xfrm>
          <a:prstGeom prst="rect">
            <a:avLst/>
          </a:prstGeom>
          <a:solidFill>
            <a:srgbClr val="5B9BD5">
              <a:lumMod val="60000"/>
              <a:lumOff val="40000"/>
            </a:srgbClr>
          </a:solidFill>
          <a:ln w="190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F25A3B06-00DF-45E9-87F5-9A10AFEAD213}"/>
                  </a:ext>
                </a:extLst>
              </p:cNvPr>
              <p:cNvSpPr/>
              <p:nvPr/>
            </p:nvSpPr>
            <p:spPr>
              <a:xfrm>
                <a:off x="6981299" y="2633123"/>
                <a:ext cx="593656" cy="307777"/>
              </a:xfrm>
              <a:prstGeom prst="rect">
                <a:avLst/>
              </a:prstGeom>
            </p:spPr>
            <p:txBody>
              <a:bodyPr wrap="squar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400" i="1" smtClean="0">
                              <a:solidFill>
                                <a:prstClr val="black"/>
                              </a:solidFill>
                              <a:latin typeface="Cambria Math" panose="02040503050406030204" pitchFamily="18" charset="0"/>
                              <a:ea typeface="幼圆" panose="02010509060101010101" pitchFamily="49" charset="-122"/>
                              <a:sym typeface="+mn-ea"/>
                            </a:rPr>
                          </m:ctrlPr>
                        </m:sSubPr>
                        <m:e>
                          <m:r>
                            <a:rPr lang="en-US" altLang="zh-CN" sz="1400" i="1">
                              <a:solidFill>
                                <a:prstClr val="black"/>
                              </a:solidFill>
                              <a:latin typeface="Cambria Math"/>
                              <a:ea typeface="幼圆" panose="02010509060101010101" pitchFamily="49" charset="-122"/>
                              <a:sym typeface="+mn-ea"/>
                            </a:rPr>
                            <m:t>𝑤</m:t>
                          </m:r>
                        </m:e>
                        <m:sub>
                          <m:r>
                            <a:rPr lang="en-US" altLang="zh-CN" sz="1400" i="1" smtClean="0">
                              <a:solidFill>
                                <a:prstClr val="black"/>
                              </a:solidFill>
                              <a:latin typeface="Cambria Math" panose="02040503050406030204" pitchFamily="18" charset="0"/>
                              <a:ea typeface="幼圆" panose="02010509060101010101" pitchFamily="49" charset="-122"/>
                              <a:sym typeface="+mn-ea"/>
                            </a:rPr>
                            <m:t>𝑡</m:t>
                          </m:r>
                        </m:sub>
                      </m:sSub>
                    </m:oMath>
                  </m:oMathPara>
                </a14:m>
                <a:endParaRPr lang="zh-CN" altLang="en-US" sz="1400" dirty="0">
                  <a:solidFill>
                    <a:prstClr val="black"/>
                  </a:solidFill>
                  <a:latin typeface="等线"/>
                </a:endParaRPr>
              </a:p>
            </p:txBody>
          </p:sp>
        </mc:Choice>
        <mc:Fallback>
          <p:sp>
            <p:nvSpPr>
              <p:cNvPr id="9" name="矩形 8">
                <a:extLst>
                  <a:ext uri="{FF2B5EF4-FFF2-40B4-BE49-F238E27FC236}">
                    <a16:creationId xmlns:a16="http://schemas.microsoft.com/office/drawing/2014/main" id="{F25A3B06-00DF-45E9-87F5-9A10AFEAD213}"/>
                  </a:ext>
                </a:extLst>
              </p:cNvPr>
              <p:cNvSpPr>
                <a:spLocks noRot="1" noChangeAspect="1" noMove="1" noResize="1" noEditPoints="1" noAdjustHandles="1" noChangeArrowheads="1" noChangeShapeType="1" noTextEdit="1"/>
              </p:cNvSpPr>
              <p:nvPr/>
            </p:nvSpPr>
            <p:spPr>
              <a:xfrm>
                <a:off x="6981299" y="2633123"/>
                <a:ext cx="593656" cy="307777"/>
              </a:xfrm>
              <a:prstGeom prst="rect">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6D06B006-B996-4DB8-AE45-6430DEB28E49}"/>
              </a:ext>
            </a:extLst>
          </p:cNvPr>
          <p:cNvSpPr/>
          <p:nvPr/>
        </p:nvSpPr>
        <p:spPr>
          <a:xfrm>
            <a:off x="6817279" y="2874898"/>
            <a:ext cx="909223" cy="307777"/>
          </a:xfrm>
          <a:prstGeom prst="rect">
            <a:avLst/>
          </a:prstGeom>
        </p:spPr>
        <p:txBody>
          <a:bodyPr wrap="none">
            <a:spAutoFit/>
          </a:bodyPr>
          <a:lstStyle/>
          <a:p>
            <a:pPr defTabSz="685800"/>
            <a:r>
              <a:rPr lang="en-US" altLang="zh-CN" sz="1400" dirty="0">
                <a:solidFill>
                  <a:prstClr val="black"/>
                </a:solidFill>
                <a:latin typeface="Arial Unicode MS" pitchFamily="34" charset="-122"/>
                <a:ea typeface="Arial Unicode MS" pitchFamily="34" charset="-122"/>
                <a:cs typeface="Arial Unicode MS" pitchFamily="34" charset="-122"/>
              </a:rPr>
              <a:t>(one-hot)</a:t>
            </a:r>
            <a:endParaRPr lang="zh-CN" altLang="en-US" sz="1400" dirty="0">
              <a:solidFill>
                <a:prstClr val="black"/>
              </a:solidFill>
              <a:latin typeface="Arial Unicode MS" pitchFamily="34" charset="-122"/>
              <a:ea typeface="Arial Unicode MS" pitchFamily="34" charset="-122"/>
              <a:cs typeface="Arial Unicode MS" pitchFamily="34" charset="-122"/>
            </a:endParaRPr>
          </a:p>
        </p:txBody>
      </p:sp>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B5E39A86-D3A7-49EC-932B-02CCC9403A19}"/>
                  </a:ext>
                </a:extLst>
              </p:cNvPr>
              <p:cNvSpPr/>
              <p:nvPr/>
            </p:nvSpPr>
            <p:spPr>
              <a:xfrm>
                <a:off x="6891754" y="1879056"/>
                <a:ext cx="813043" cy="307777"/>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r>
                        <a:rPr lang="zh-CN" altLang="en-US" sz="1400" i="1" smtClean="0">
                          <a:solidFill>
                            <a:prstClr val="black"/>
                          </a:solidFill>
                          <a:latin typeface="Cambria Math"/>
                          <a:ea typeface="幼圆" panose="02010509060101010101" pitchFamily="49" charset="-122"/>
                          <a:sym typeface="+mn-ea"/>
                        </a:rPr>
                        <m:t>词嵌入</m:t>
                      </m:r>
                    </m:oMath>
                  </m:oMathPara>
                </a14:m>
                <a:endParaRPr lang="zh-CN" altLang="en-US" sz="1400" dirty="0">
                  <a:solidFill>
                    <a:prstClr val="black"/>
                  </a:solidFill>
                  <a:latin typeface="等线"/>
                </a:endParaRPr>
              </a:p>
            </p:txBody>
          </p:sp>
        </mc:Choice>
        <mc:Fallback>
          <p:sp>
            <p:nvSpPr>
              <p:cNvPr id="11" name="矩形 10">
                <a:extLst>
                  <a:ext uri="{FF2B5EF4-FFF2-40B4-BE49-F238E27FC236}">
                    <a16:creationId xmlns:a16="http://schemas.microsoft.com/office/drawing/2014/main" id="{B5E39A86-D3A7-49EC-932B-02CCC9403A19}"/>
                  </a:ext>
                </a:extLst>
              </p:cNvPr>
              <p:cNvSpPr>
                <a:spLocks noRot="1" noChangeAspect="1" noMove="1" noResize="1" noEditPoints="1" noAdjustHandles="1" noChangeArrowheads="1" noChangeShapeType="1" noTextEdit="1"/>
              </p:cNvSpPr>
              <p:nvPr/>
            </p:nvSpPr>
            <p:spPr>
              <a:xfrm>
                <a:off x="6891754" y="1879056"/>
                <a:ext cx="813043" cy="307777"/>
              </a:xfrm>
              <a:prstGeom prst="rect">
                <a:avLst/>
              </a:prstGeom>
              <a:blipFill>
                <a:blip r:embed="rId4"/>
                <a:stretch>
                  <a:fillRect b="-39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7F07621D-16FC-4028-AF5D-09E381DFD818}"/>
                  </a:ext>
                </a:extLst>
              </p:cNvPr>
              <p:cNvSpPr/>
              <p:nvPr/>
            </p:nvSpPr>
            <p:spPr>
              <a:xfrm>
                <a:off x="6897322" y="2106483"/>
                <a:ext cx="765209" cy="276999"/>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r>
                        <a:rPr lang="en-US" altLang="zh-CN" sz="1200" b="1" smtClean="0">
                          <a:solidFill>
                            <a:prstClr val="black"/>
                          </a:solidFill>
                          <a:latin typeface="Cambria Math" panose="02040503050406030204" pitchFamily="18" charset="0"/>
                          <a:ea typeface="幼圆" panose="02010509060101010101" pitchFamily="49" charset="-122"/>
                          <a:sym typeface="+mn-ea"/>
                        </a:rPr>
                        <m:t>𝐞</m:t>
                      </m:r>
                      <m:r>
                        <a:rPr lang="en-US" altLang="zh-CN" sz="1200" i="1" smtClean="0">
                          <a:solidFill>
                            <a:prstClr val="black"/>
                          </a:solidFill>
                          <a:latin typeface="Cambria Math"/>
                          <a:ea typeface="幼圆" panose="02010509060101010101" pitchFamily="49" charset="-122"/>
                          <a:sym typeface="+mn-ea"/>
                        </a:rPr>
                        <m:t>=</m:t>
                      </m:r>
                      <m:sSub>
                        <m:sSubPr>
                          <m:ctrlPr>
                            <a:rPr lang="en-US" altLang="zh-CN" sz="1200" i="1" smtClean="0">
                              <a:solidFill>
                                <a:prstClr val="black"/>
                              </a:solidFill>
                              <a:latin typeface="Cambria Math" panose="02040503050406030204" pitchFamily="18" charset="0"/>
                              <a:ea typeface="幼圆" panose="02010509060101010101" pitchFamily="49" charset="-122"/>
                              <a:sym typeface="+mn-ea"/>
                            </a:rPr>
                          </m:ctrlPr>
                        </m:sSubPr>
                        <m:e>
                          <m:r>
                            <a:rPr lang="en-US" altLang="zh-CN" sz="1200" i="1" smtClean="0">
                              <a:solidFill>
                                <a:prstClr val="black"/>
                              </a:solidFill>
                              <a:latin typeface="Cambria Math"/>
                              <a:ea typeface="幼圆" panose="02010509060101010101" pitchFamily="49" charset="-122"/>
                              <a:sym typeface="+mn-ea"/>
                            </a:rPr>
                            <m:t>𝑤</m:t>
                          </m:r>
                        </m:e>
                        <m:sub>
                          <m:r>
                            <a:rPr lang="en-US" altLang="zh-CN" sz="1200" i="1" smtClean="0">
                              <a:solidFill>
                                <a:prstClr val="black"/>
                              </a:solidFill>
                              <a:latin typeface="Cambria Math" panose="02040503050406030204" pitchFamily="18" charset="0"/>
                              <a:ea typeface="幼圆" panose="02010509060101010101" pitchFamily="49" charset="-122"/>
                              <a:sym typeface="+mn-ea"/>
                            </a:rPr>
                            <m:t>𝑡</m:t>
                          </m:r>
                        </m:sub>
                      </m:sSub>
                      <m:r>
                        <a:rPr lang="en-US" altLang="zh-CN" sz="1200" b="1" smtClean="0">
                          <a:solidFill>
                            <a:prstClr val="black"/>
                          </a:solidFill>
                          <a:latin typeface="Cambria Math"/>
                          <a:ea typeface="幼圆" panose="02010509060101010101" pitchFamily="49" charset="-122"/>
                          <a:sym typeface="+mn-ea"/>
                        </a:rPr>
                        <m:t>𝐂</m:t>
                      </m:r>
                    </m:oMath>
                  </m:oMathPara>
                </a14:m>
                <a:endParaRPr lang="zh-CN" altLang="en-US" sz="1200" b="1" dirty="0">
                  <a:solidFill>
                    <a:prstClr val="black"/>
                  </a:solidFill>
                  <a:latin typeface="等线"/>
                </a:endParaRPr>
              </a:p>
            </p:txBody>
          </p:sp>
        </mc:Choice>
        <mc:Fallback>
          <p:sp>
            <p:nvSpPr>
              <p:cNvPr id="12" name="矩形 11">
                <a:extLst>
                  <a:ext uri="{FF2B5EF4-FFF2-40B4-BE49-F238E27FC236}">
                    <a16:creationId xmlns:a16="http://schemas.microsoft.com/office/drawing/2014/main" id="{7F07621D-16FC-4028-AF5D-09E381DFD818}"/>
                  </a:ext>
                </a:extLst>
              </p:cNvPr>
              <p:cNvSpPr>
                <a:spLocks noRot="1" noChangeAspect="1" noMove="1" noResize="1" noEditPoints="1" noAdjustHandles="1" noChangeArrowheads="1" noChangeShapeType="1" noTextEdit="1"/>
              </p:cNvSpPr>
              <p:nvPr/>
            </p:nvSpPr>
            <p:spPr>
              <a:xfrm>
                <a:off x="6897322" y="2106483"/>
                <a:ext cx="765209" cy="276999"/>
              </a:xfrm>
              <a:prstGeom prst="rect">
                <a:avLst/>
              </a:prstGeom>
              <a:blipFill>
                <a:blip r:embed="rId5"/>
                <a:stretch>
                  <a:fillRect/>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689D5332-C7CF-4E66-967A-6C5252320140}"/>
              </a:ext>
            </a:extLst>
          </p:cNvPr>
          <p:cNvCxnSpPr/>
          <p:nvPr/>
        </p:nvCxnSpPr>
        <p:spPr>
          <a:xfrm flipV="1">
            <a:off x="7279167" y="2416641"/>
            <a:ext cx="0" cy="254381"/>
          </a:xfrm>
          <a:prstGeom prst="straightConnector1">
            <a:avLst/>
          </a:prstGeom>
          <a:noFill/>
          <a:ln w="19050" cap="flat" cmpd="sng" algn="ctr">
            <a:solidFill>
              <a:sysClr val="windowText" lastClr="000000"/>
            </a:solidFill>
            <a:prstDash val="solid"/>
            <a:miter lim="800000"/>
            <a:headEnd type="none"/>
            <a:tailEnd type="arrow"/>
          </a:ln>
          <a:effectLst/>
        </p:spPr>
      </p:cxnSp>
      <p:sp>
        <p:nvSpPr>
          <p:cNvPr id="14" name="矩形 13">
            <a:extLst>
              <a:ext uri="{FF2B5EF4-FFF2-40B4-BE49-F238E27FC236}">
                <a16:creationId xmlns:a16="http://schemas.microsoft.com/office/drawing/2014/main" id="{4903D9C1-FBF2-4481-9722-47C77FCAB634}"/>
              </a:ext>
            </a:extLst>
          </p:cNvPr>
          <p:cNvSpPr/>
          <p:nvPr/>
        </p:nvSpPr>
        <p:spPr>
          <a:xfrm>
            <a:off x="6042983" y="917676"/>
            <a:ext cx="2472367" cy="738664"/>
          </a:xfrm>
          <a:prstGeom prst="rect">
            <a:avLst/>
          </a:prstGeom>
          <a:solidFill>
            <a:sysClr val="window" lastClr="FFFFFF">
              <a:lumMod val="75000"/>
            </a:sysClr>
          </a:solidFill>
          <a:ln w="1905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772F912B-CB0E-4C10-9F9A-CC804EE6E28A}"/>
                  </a:ext>
                </a:extLst>
              </p:cNvPr>
              <p:cNvSpPr/>
              <p:nvPr/>
            </p:nvSpPr>
            <p:spPr>
              <a:xfrm>
                <a:off x="5924689" y="886067"/>
                <a:ext cx="2747172" cy="307777"/>
              </a:xfrm>
              <a:prstGeom prst="rect">
                <a:avLst/>
              </a:prstGeom>
            </p:spPr>
            <p:txBody>
              <a:bodyPr wrap="square">
                <a:spAutoFit/>
              </a:bodyPr>
              <a:lstStyle/>
              <a:p>
                <a:pPr defTabSz="685800"/>
                <a14:m>
                  <m:oMath xmlns:m="http://schemas.openxmlformats.org/officeDocument/2006/math">
                    <m:r>
                      <a:rPr lang="zh-CN" altLang="en-US" sz="1400" i="1" smtClean="0">
                        <a:solidFill>
                          <a:prstClr val="black"/>
                        </a:solidFill>
                        <a:latin typeface="Cambria Math" panose="02040503050406030204" pitchFamily="18" charset="0"/>
                        <a:ea typeface="幼圆" panose="02010509060101010101" pitchFamily="49" charset="-122"/>
                        <a:sym typeface="+mn-ea"/>
                      </a:rPr>
                      <m:t>预测</m:t>
                    </m:r>
                    <m:sSub>
                      <m:sSubPr>
                        <m:ctrlPr>
                          <a:rPr lang="en-US" altLang="zh-CN" sz="1400" i="1" smtClean="0">
                            <a:solidFill>
                              <a:prstClr val="black"/>
                            </a:solidFill>
                            <a:latin typeface="Cambria Math" panose="02040503050406030204" pitchFamily="18" charset="0"/>
                            <a:ea typeface="幼圆" panose="02010509060101010101" pitchFamily="49" charset="-122"/>
                            <a:sym typeface="+mn-ea"/>
                          </a:rPr>
                        </m:ctrlPr>
                      </m:sSubPr>
                      <m:e>
                        <m:r>
                          <a:rPr lang="en-US" altLang="zh-CN" sz="1400">
                            <a:solidFill>
                              <a:prstClr val="black"/>
                            </a:solidFill>
                            <a:latin typeface="Cambria Math" panose="02040503050406030204" pitchFamily="18" charset="0"/>
                            <a:ea typeface="幼圆" panose="02010509060101010101" pitchFamily="49" charset="-122"/>
                            <a:sym typeface="+mn-ea"/>
                          </a:rPr>
                          <m:t>𝑤</m:t>
                        </m:r>
                      </m:e>
                      <m:sub>
                        <m:r>
                          <a:rPr lang="en-US" altLang="zh-CN" sz="1400">
                            <a:solidFill>
                              <a:prstClr val="black"/>
                            </a:solidFill>
                            <a:latin typeface="Cambria Math" panose="02040503050406030204" pitchFamily="18" charset="0"/>
                            <a:ea typeface="幼圆" panose="02010509060101010101" pitchFamily="49" charset="-122"/>
                            <a:sym typeface="+mn-ea"/>
                          </a:rPr>
                          <m:t>𝑡</m:t>
                        </m:r>
                        <m:r>
                          <a:rPr lang="en-US" altLang="zh-CN" sz="1400">
                            <a:solidFill>
                              <a:prstClr val="black"/>
                            </a:solidFill>
                            <a:latin typeface="Cambria Math" panose="02040503050406030204" pitchFamily="18" charset="0"/>
                            <a:ea typeface="幼圆" panose="02010509060101010101" pitchFamily="49" charset="-122"/>
                            <a:sym typeface="+mn-ea"/>
                          </a:rPr>
                          <m:t>−2</m:t>
                        </m:r>
                      </m:sub>
                    </m:sSub>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b="0" i="0" smtClean="0">
                            <a:solidFill>
                              <a:prstClr val="black"/>
                            </a:solidFill>
                            <a:latin typeface="Cambria Math" panose="02040503050406030204" pitchFamily="18" charset="0"/>
                            <a:ea typeface="幼圆" panose="02010509060101010101" pitchFamily="49" charset="-122"/>
                            <a:sym typeface="+mn-ea"/>
                          </a:rPr>
                          <m:t>=</m:t>
                        </m:r>
                        <m:r>
                          <a:rPr lang="en-US" altLang="zh-CN" sz="1400">
                            <a:solidFill>
                              <a:prstClr val="black"/>
                            </a:solidFill>
                            <a:latin typeface="Cambria Math" panose="02040503050406030204" pitchFamily="18" charset="0"/>
                            <a:ea typeface="幼圆" panose="02010509060101010101" pitchFamily="49" charset="-122"/>
                            <a:sym typeface="+mn-ea"/>
                          </a:rPr>
                          <m:t>𝑤</m:t>
                        </m:r>
                      </m:e>
                      <m:sub>
                        <m:r>
                          <a:rPr lang="en-US" altLang="zh-CN" sz="1400">
                            <a:solidFill>
                              <a:prstClr val="black"/>
                            </a:solidFill>
                            <a:latin typeface="Cambria Math" panose="02040503050406030204" pitchFamily="18" charset="0"/>
                            <a:ea typeface="幼圆" panose="02010509060101010101" pitchFamily="49" charset="-122"/>
                            <a:sym typeface="+mn-ea"/>
                          </a:rPr>
                          <m:t>𝑡</m:t>
                        </m:r>
                        <m:r>
                          <a:rPr lang="en-US" altLang="zh-CN" sz="1400">
                            <a:solidFill>
                              <a:prstClr val="black"/>
                            </a:solidFill>
                            <a:latin typeface="Cambria Math" panose="02040503050406030204" pitchFamily="18" charset="0"/>
                            <a:ea typeface="幼圆" panose="02010509060101010101" pitchFamily="49" charset="-122"/>
                            <a:sym typeface="+mn-ea"/>
                          </a:rPr>
                          <m:t>−1</m:t>
                        </m:r>
                      </m:sub>
                    </m:sSub>
                  </m:oMath>
                </a14:m>
                <a:r>
                  <a:rPr lang="en-US" altLang="zh-CN" sz="1400" dirty="0">
                    <a:solidFill>
                      <a:prstClr val="black"/>
                    </a:solidFill>
                    <a:ea typeface="幼圆" panose="02010509060101010101" pitchFamily="49" charset="-122"/>
                    <a:sym typeface="+mn-ea"/>
                  </a:rPr>
                  <a:t> </a:t>
                </a:r>
                <a14:m>
                  <m:oMath xmlns:m="http://schemas.openxmlformats.org/officeDocument/2006/math">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b="0" i="0" smtClean="0">
                            <a:solidFill>
                              <a:prstClr val="black"/>
                            </a:solidFill>
                            <a:latin typeface="Cambria Math" panose="02040503050406030204" pitchFamily="18" charset="0"/>
                            <a:ea typeface="幼圆" panose="02010509060101010101" pitchFamily="49" charset="-122"/>
                            <a:sym typeface="+mn-ea"/>
                          </a:rPr>
                          <m:t>=</m:t>
                        </m:r>
                        <m:r>
                          <a:rPr lang="en-US" altLang="zh-CN" sz="1400">
                            <a:solidFill>
                              <a:prstClr val="black"/>
                            </a:solidFill>
                            <a:latin typeface="Cambria Math" panose="02040503050406030204" pitchFamily="18" charset="0"/>
                            <a:ea typeface="幼圆" panose="02010509060101010101" pitchFamily="49" charset="-122"/>
                            <a:sym typeface="+mn-ea"/>
                          </a:rPr>
                          <m:t>𝑤</m:t>
                        </m:r>
                      </m:e>
                      <m:sub>
                        <m:r>
                          <a:rPr lang="en-US" altLang="zh-CN" sz="1400">
                            <a:solidFill>
                              <a:prstClr val="black"/>
                            </a:solidFill>
                            <a:latin typeface="Cambria Math" panose="02040503050406030204" pitchFamily="18" charset="0"/>
                            <a:ea typeface="幼圆" panose="02010509060101010101" pitchFamily="49" charset="-122"/>
                            <a:sym typeface="+mn-ea"/>
                          </a:rPr>
                          <m:t>𝑡</m:t>
                        </m:r>
                        <m:r>
                          <a:rPr lang="en-US" altLang="zh-CN" sz="1400" b="0" i="0" smtClean="0">
                            <a:solidFill>
                              <a:prstClr val="black"/>
                            </a:solidFill>
                            <a:latin typeface="Cambria Math" panose="02040503050406030204" pitchFamily="18" charset="0"/>
                            <a:ea typeface="幼圆" panose="02010509060101010101" pitchFamily="49" charset="-122"/>
                            <a:sym typeface="+mn-ea"/>
                          </a:rPr>
                          <m:t>+</m:t>
                        </m:r>
                        <m:r>
                          <a:rPr lang="en-US" altLang="zh-CN" sz="1400">
                            <a:solidFill>
                              <a:prstClr val="black"/>
                            </a:solidFill>
                            <a:latin typeface="Cambria Math" panose="02040503050406030204" pitchFamily="18" charset="0"/>
                            <a:ea typeface="幼圆" panose="02010509060101010101" pitchFamily="49" charset="-122"/>
                            <a:sym typeface="+mn-ea"/>
                          </a:rPr>
                          <m:t>1</m:t>
                        </m:r>
                      </m:sub>
                    </m:sSub>
                  </m:oMath>
                </a14:m>
                <a:r>
                  <a:rPr lang="en-US" altLang="zh-CN" sz="1400" dirty="0">
                    <a:solidFill>
                      <a:prstClr val="black"/>
                    </a:solidFill>
                    <a:ea typeface="幼圆" panose="02010509060101010101" pitchFamily="49" charset="-122"/>
                    <a:sym typeface="+mn-ea"/>
                  </a:rPr>
                  <a:t> </a:t>
                </a:r>
                <a14:m>
                  <m:oMath xmlns:m="http://schemas.openxmlformats.org/officeDocument/2006/math">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b="0" i="0" smtClean="0">
                            <a:solidFill>
                              <a:prstClr val="black"/>
                            </a:solidFill>
                            <a:latin typeface="Cambria Math" panose="02040503050406030204" pitchFamily="18" charset="0"/>
                            <a:ea typeface="幼圆" panose="02010509060101010101" pitchFamily="49" charset="-122"/>
                            <a:sym typeface="+mn-ea"/>
                          </a:rPr>
                          <m:t>=</m:t>
                        </m:r>
                        <m:r>
                          <a:rPr lang="en-US" altLang="zh-CN" sz="1400">
                            <a:solidFill>
                              <a:prstClr val="black"/>
                            </a:solidFill>
                            <a:latin typeface="Cambria Math" panose="02040503050406030204" pitchFamily="18" charset="0"/>
                            <a:ea typeface="幼圆" panose="02010509060101010101" pitchFamily="49" charset="-122"/>
                            <a:sym typeface="+mn-ea"/>
                          </a:rPr>
                          <m:t>𝑤</m:t>
                        </m:r>
                      </m:e>
                      <m:sub>
                        <m:r>
                          <a:rPr lang="en-US" altLang="zh-CN" sz="1400">
                            <a:solidFill>
                              <a:prstClr val="black"/>
                            </a:solidFill>
                            <a:latin typeface="Cambria Math" panose="02040503050406030204" pitchFamily="18" charset="0"/>
                            <a:ea typeface="幼圆" panose="02010509060101010101" pitchFamily="49" charset="-122"/>
                            <a:sym typeface="+mn-ea"/>
                          </a:rPr>
                          <m:t>𝑡</m:t>
                        </m:r>
                        <m:r>
                          <a:rPr lang="en-US" altLang="zh-CN" sz="1400" b="0" i="0" smtClean="0">
                            <a:solidFill>
                              <a:prstClr val="black"/>
                            </a:solidFill>
                            <a:latin typeface="Cambria Math" panose="02040503050406030204" pitchFamily="18" charset="0"/>
                            <a:ea typeface="幼圆" panose="02010509060101010101" pitchFamily="49" charset="-122"/>
                            <a:sym typeface="+mn-ea"/>
                          </a:rPr>
                          <m:t>+2</m:t>
                        </m:r>
                      </m:sub>
                    </m:sSub>
                  </m:oMath>
                </a14:m>
                <a:endParaRPr lang="zh-CN" altLang="en-US" sz="1400" dirty="0">
                  <a:solidFill>
                    <a:prstClr val="black"/>
                  </a:solidFill>
                  <a:latin typeface="等线"/>
                </a:endParaRPr>
              </a:p>
            </p:txBody>
          </p:sp>
        </mc:Choice>
        <mc:Fallback>
          <p:sp>
            <p:nvSpPr>
              <p:cNvPr id="15" name="矩形 14">
                <a:extLst>
                  <a:ext uri="{FF2B5EF4-FFF2-40B4-BE49-F238E27FC236}">
                    <a16:creationId xmlns:a16="http://schemas.microsoft.com/office/drawing/2014/main" id="{772F912B-CB0E-4C10-9F9A-CC804EE6E28A}"/>
                  </a:ext>
                </a:extLst>
              </p:cNvPr>
              <p:cNvSpPr>
                <a:spLocks noRot="1" noChangeAspect="1" noMove="1" noResize="1" noEditPoints="1" noAdjustHandles="1" noChangeArrowheads="1" noChangeShapeType="1" noTextEdit="1"/>
              </p:cNvSpPr>
              <p:nvPr/>
            </p:nvSpPr>
            <p:spPr>
              <a:xfrm>
                <a:off x="5924689" y="886067"/>
                <a:ext cx="2747172" cy="307777"/>
              </a:xfrm>
              <a:prstGeom prst="rect">
                <a:avLst/>
              </a:prstGeom>
              <a:blipFill>
                <a:blip r:embed="rId6"/>
                <a:stretch>
                  <a:fillRect b="-39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D3628B59-E1E0-40F4-8B2C-825630F81604}"/>
                  </a:ext>
                </a:extLst>
              </p:cNvPr>
              <p:cNvSpPr/>
              <p:nvPr/>
            </p:nvSpPr>
            <p:spPr>
              <a:xfrm>
                <a:off x="6726051" y="1153669"/>
                <a:ext cx="1322157" cy="253916"/>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smtClean="0">
                              <a:solidFill>
                                <a:prstClr val="black"/>
                              </a:solidFill>
                              <a:latin typeface="Cambria Math" panose="02040503050406030204" pitchFamily="18" charset="0"/>
                              <a:ea typeface="幼圆" panose="02010509060101010101" pitchFamily="49" charset="-122"/>
                              <a:sym typeface="+mn-ea"/>
                            </a:rPr>
                            <m:t>𝐲</m:t>
                          </m:r>
                        </m:e>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r>
                        <m:rPr>
                          <m:sty m:val="p"/>
                        </m:rPr>
                        <a:rPr lang="en-US" altLang="zh-CN" sz="1050" i="1" smtClean="0">
                          <a:solidFill>
                            <a:prstClr val="black"/>
                          </a:solidFill>
                          <a:latin typeface="Cambria Math" panose="02040503050406030204" pitchFamily="18" charset="0"/>
                          <a:ea typeface="幼圆" panose="02010509060101010101" pitchFamily="49" charset="-122"/>
                          <a:sym typeface="+mn-ea"/>
                        </a:rPr>
                        <m:t>Softmax</m:t>
                      </m:r>
                      <m:r>
                        <a:rPr lang="en-US" altLang="zh-CN" sz="1050" i="1" smtClean="0">
                          <a:solidFill>
                            <a:prstClr val="black"/>
                          </a:solidFill>
                          <a:latin typeface="Cambria Math" panose="02040503050406030204" pitchFamily="18" charset="0"/>
                          <a:ea typeface="幼圆" panose="02010509060101010101" pitchFamily="49" charset="-122"/>
                          <a:sym typeface="+mn-ea"/>
                        </a:rPr>
                        <m:t>(</m:t>
                      </m:r>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𝐡</m:t>
                          </m:r>
                        </m:e>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oMath>
                  </m:oMathPara>
                </a14:m>
                <a:endParaRPr lang="zh-CN" altLang="en-US" sz="1050" b="1" dirty="0">
                  <a:solidFill>
                    <a:prstClr val="black"/>
                  </a:solidFill>
                  <a:latin typeface="等线"/>
                </a:endParaRPr>
              </a:p>
            </p:txBody>
          </p:sp>
        </mc:Choice>
        <mc:Fallback>
          <p:sp>
            <p:nvSpPr>
              <p:cNvPr id="16" name="矩形 15">
                <a:extLst>
                  <a:ext uri="{FF2B5EF4-FFF2-40B4-BE49-F238E27FC236}">
                    <a16:creationId xmlns:a16="http://schemas.microsoft.com/office/drawing/2014/main" id="{D3628B59-E1E0-40F4-8B2C-825630F81604}"/>
                  </a:ext>
                </a:extLst>
              </p:cNvPr>
              <p:cNvSpPr>
                <a:spLocks noRot="1" noChangeAspect="1" noMove="1" noResize="1" noEditPoints="1" noAdjustHandles="1" noChangeArrowheads="1" noChangeShapeType="1" noTextEdit="1"/>
              </p:cNvSpPr>
              <p:nvPr/>
            </p:nvSpPr>
            <p:spPr>
              <a:xfrm>
                <a:off x="6726051" y="1153669"/>
                <a:ext cx="1322157" cy="253916"/>
              </a:xfrm>
              <a:prstGeom prst="rect">
                <a:avLst/>
              </a:prstGeom>
              <a:blipFill>
                <a:blip r:embed="rId7"/>
                <a:stretch>
                  <a:fillRect b="-47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29D00970-A892-46C9-A15F-FC1BEA8F04DF}"/>
                  </a:ext>
                </a:extLst>
              </p:cNvPr>
              <p:cNvSpPr/>
              <p:nvPr/>
            </p:nvSpPr>
            <p:spPr>
              <a:xfrm>
                <a:off x="6798314" y="1349348"/>
                <a:ext cx="1177630" cy="253916"/>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smtClean="0">
                              <a:solidFill>
                                <a:prstClr val="black"/>
                              </a:solidFill>
                              <a:latin typeface="Cambria Math" panose="02040503050406030204" pitchFamily="18" charset="0"/>
                              <a:ea typeface="幼圆" panose="02010509060101010101" pitchFamily="49" charset="-122"/>
                              <a:sym typeface="+mn-ea"/>
                            </a:rPr>
                            <m:t>𝐡</m:t>
                          </m:r>
                        </m:e>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r>
                        <a:rPr lang="en-US" altLang="zh-CN" sz="1050" b="1">
                          <a:solidFill>
                            <a:prstClr val="black"/>
                          </a:solidFill>
                          <a:latin typeface="Cambria Math" panose="02040503050406030204" pitchFamily="18" charset="0"/>
                          <a:ea typeface="幼圆" panose="02010509060101010101" pitchFamily="49" charset="-122"/>
                          <a:sym typeface="+mn-ea"/>
                        </a:rPr>
                        <m:t>𝐞</m:t>
                      </m:r>
                      <m:sSub>
                        <m:sSubPr>
                          <m:ctrlPr>
                            <a:rPr lang="en-US" altLang="zh-CN" sz="1050" b="1" i="1">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𝐎</m:t>
                          </m:r>
                        </m:e>
                        <m:sub/>
                      </m:sSub>
                      <m:r>
                        <a:rPr lang="en-US" altLang="zh-CN" sz="1050" b="1">
                          <a:solidFill>
                            <a:prstClr val="black"/>
                          </a:solidFill>
                          <a:latin typeface="Cambria Math" panose="02040503050406030204" pitchFamily="18" charset="0"/>
                          <a:ea typeface="幼圆" panose="02010509060101010101" pitchFamily="49" charset="-122"/>
                          <a:sym typeface="+mn-ea"/>
                        </a:rPr>
                        <m:t>+</m:t>
                      </m:r>
                      <m:sSub>
                        <m:sSubPr>
                          <m:ctrlPr>
                            <a:rPr lang="en-US" altLang="zh-CN" sz="1050" b="1" i="1">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𝐝</m:t>
                          </m:r>
                        </m:e>
                        <m:sub/>
                      </m:sSub>
                    </m:oMath>
                  </m:oMathPara>
                </a14:m>
                <a:endParaRPr lang="zh-CN" altLang="en-US" sz="1050" b="1" dirty="0">
                  <a:solidFill>
                    <a:prstClr val="black"/>
                  </a:solidFill>
                  <a:latin typeface="等线"/>
                </a:endParaRPr>
              </a:p>
            </p:txBody>
          </p:sp>
        </mc:Choice>
        <mc:Fallback>
          <p:sp>
            <p:nvSpPr>
              <p:cNvPr id="17" name="矩形 16">
                <a:extLst>
                  <a:ext uri="{FF2B5EF4-FFF2-40B4-BE49-F238E27FC236}">
                    <a16:creationId xmlns:a16="http://schemas.microsoft.com/office/drawing/2014/main" id="{29D00970-A892-46C9-A15F-FC1BEA8F04DF}"/>
                  </a:ext>
                </a:extLst>
              </p:cNvPr>
              <p:cNvSpPr>
                <a:spLocks noRot="1" noChangeAspect="1" noMove="1" noResize="1" noEditPoints="1" noAdjustHandles="1" noChangeArrowheads="1" noChangeShapeType="1" noTextEdit="1"/>
              </p:cNvSpPr>
              <p:nvPr/>
            </p:nvSpPr>
            <p:spPr>
              <a:xfrm>
                <a:off x="6798314" y="1349348"/>
                <a:ext cx="1177630" cy="253916"/>
              </a:xfrm>
              <a:prstGeom prst="rect">
                <a:avLst/>
              </a:prstGeom>
              <a:blipFill>
                <a:blip r:embed="rId8"/>
                <a:stretch>
                  <a:fillRect/>
                </a:stretch>
              </a:blipFill>
            </p:spPr>
            <p:txBody>
              <a:bodyPr/>
              <a:lstStyle/>
              <a:p>
                <a:r>
                  <a:rPr lang="zh-CN" altLang="en-US">
                    <a:noFill/>
                  </a:rPr>
                  <a:t> </a:t>
                </a:r>
              </a:p>
            </p:txBody>
          </p:sp>
        </mc:Fallback>
      </mc:AlternateContent>
      <p:cxnSp>
        <p:nvCxnSpPr>
          <p:cNvPr id="18" name="直接箭头连接符 55">
            <a:extLst>
              <a:ext uri="{FF2B5EF4-FFF2-40B4-BE49-F238E27FC236}">
                <a16:creationId xmlns:a16="http://schemas.microsoft.com/office/drawing/2014/main" id="{B5ADF23F-97F5-44A2-B175-64C0D38D55C8}"/>
              </a:ext>
            </a:extLst>
          </p:cNvPr>
          <p:cNvCxnSpPr>
            <a:cxnSpLocks/>
            <a:stCxn id="11" idx="0"/>
          </p:cNvCxnSpPr>
          <p:nvPr/>
        </p:nvCxnSpPr>
        <p:spPr>
          <a:xfrm flipV="1">
            <a:off x="7298276" y="1662039"/>
            <a:ext cx="0" cy="217017"/>
          </a:xfrm>
          <a:prstGeom prst="straightConnector1">
            <a:avLst/>
          </a:prstGeom>
          <a:noFill/>
          <a:ln w="19050" cap="flat" cmpd="sng" algn="ctr">
            <a:solidFill>
              <a:sysClr val="windowText" lastClr="000000"/>
            </a:solidFill>
            <a:prstDash val="solid"/>
            <a:miter lim="800000"/>
            <a:headEnd type="none"/>
            <a:tailEnd type="arrow"/>
          </a:ln>
          <a:effectLst/>
        </p:spPr>
      </p:cxnSp>
      <p:sp>
        <p:nvSpPr>
          <p:cNvPr id="29" name="箭头: 右 28">
            <a:extLst>
              <a:ext uri="{FF2B5EF4-FFF2-40B4-BE49-F238E27FC236}">
                <a16:creationId xmlns:a16="http://schemas.microsoft.com/office/drawing/2014/main" id="{BED9C7B4-5AA8-42A3-A3C7-308B61E96003}"/>
              </a:ext>
            </a:extLst>
          </p:cNvPr>
          <p:cNvSpPr/>
          <p:nvPr/>
        </p:nvSpPr>
        <p:spPr>
          <a:xfrm>
            <a:off x="5315712" y="1603264"/>
            <a:ext cx="578642" cy="543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8106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E66CD-2BA9-477A-B740-0CC8CAB3FEED}"/>
              </a:ext>
            </a:extLst>
          </p:cNvPr>
          <p:cNvSpPr>
            <a:spLocks noGrp="1"/>
          </p:cNvSpPr>
          <p:nvPr>
            <p:ph type="title"/>
          </p:nvPr>
        </p:nvSpPr>
        <p:spPr/>
        <p:txBody>
          <a:bodyPr/>
          <a:lstStyle/>
          <a:p>
            <a:r>
              <a:rPr lang="zh-CN" altLang="en-US" dirty="0"/>
              <a:t>接下来的任务</a:t>
            </a:r>
          </a:p>
        </p:txBody>
      </p:sp>
      <p:sp>
        <p:nvSpPr>
          <p:cNvPr id="3" name="灯片编号占位符 2">
            <a:extLst>
              <a:ext uri="{FF2B5EF4-FFF2-40B4-BE49-F238E27FC236}">
                <a16:creationId xmlns:a16="http://schemas.microsoft.com/office/drawing/2014/main" id="{58983ED8-190A-4A4E-BD96-B8D8D319ED12}"/>
              </a:ext>
            </a:extLst>
          </p:cNvPr>
          <p:cNvSpPr>
            <a:spLocks noGrp="1"/>
          </p:cNvSpPr>
          <p:nvPr>
            <p:ph type="sldNum" sz="quarter" idx="12"/>
          </p:nvPr>
        </p:nvSpPr>
        <p:spPr/>
        <p:txBody>
          <a:bodyPr/>
          <a:lstStyle/>
          <a:p>
            <a:fld id="{72BC12E7-5528-4670-912D-92ED1DAC097A}" type="slidenum">
              <a:rPr lang="zh-CN" altLang="en-US" smtClean="0"/>
              <a:t>12</a:t>
            </a:fld>
            <a:endParaRPr lang="zh-CN" altLang="en-US"/>
          </a:p>
        </p:txBody>
      </p:sp>
      <p:sp>
        <p:nvSpPr>
          <p:cNvPr id="4" name="文本框 42">
            <a:extLst>
              <a:ext uri="{FF2B5EF4-FFF2-40B4-BE49-F238E27FC236}">
                <a16:creationId xmlns:a16="http://schemas.microsoft.com/office/drawing/2014/main" id="{2515C25C-5D66-41A9-9332-3D56359346CD}"/>
              </a:ext>
            </a:extLst>
          </p:cNvPr>
          <p:cNvSpPr txBox="1"/>
          <p:nvPr/>
        </p:nvSpPr>
        <p:spPr>
          <a:xfrm>
            <a:off x="467090" y="1530222"/>
            <a:ext cx="8558022" cy="636906"/>
          </a:xfrm>
          <a:prstGeom prst="rect">
            <a:avLst/>
          </a:prstGeom>
          <a:noFill/>
        </p:spPr>
        <p:txBody>
          <a:bodyPr wrap="square" lIns="68580" tIns="34290" rIns="68580" bIns="34290" rtlCol="0">
            <a:spAutoFit/>
          </a:bodyPr>
          <a:lstStyle/>
          <a:p>
            <a:pPr marL="257175" indent="-257175">
              <a:lnSpc>
                <a:spcPct val="130000"/>
              </a:lnSpc>
              <a:buClr>
                <a:srgbClr val="3333B3"/>
              </a:buClr>
              <a:buSzPct val="70000"/>
              <a:buFont typeface="Wingdings" panose="05000000000000000000" charset="0"/>
              <a:buChar char="l"/>
            </a:pPr>
            <a:r>
              <a:rPr lang="zh-CN" altLang="en-US" sz="1500" dirty="0">
                <a:latin typeface="Microsoft YaHei UI Light" panose="020B0502040204020203" pitchFamily="34" charset="-122"/>
                <a:ea typeface="幼圆" panose="02010509060101010101" pitchFamily="49" charset="-122"/>
                <a:sym typeface="+mn-ea"/>
              </a:rPr>
              <a:t>阅读“</a:t>
            </a:r>
            <a:r>
              <a:rPr lang="en-US" altLang="zh-CN" sz="1500" dirty="0">
                <a:latin typeface="Microsoft YaHei UI Light" panose="020B0502040204020203" pitchFamily="34" charset="-122"/>
                <a:ea typeface="幼圆" panose="02010509060101010101" pitchFamily="49" charset="-122"/>
                <a:sym typeface="+mn-ea"/>
              </a:rPr>
              <a:t>2</a:t>
            </a:r>
            <a:r>
              <a:rPr lang="zh-CN" altLang="en-US" sz="1500" dirty="0">
                <a:latin typeface="Microsoft YaHei UI Light" panose="020B0502040204020203" pitchFamily="34" charset="-122"/>
                <a:ea typeface="幼圆" panose="02010509060101010101" pitchFamily="49" charset="-122"/>
                <a:sym typeface="+mn-ea"/>
              </a:rPr>
              <a:t>、下半堂课的内容</a:t>
            </a:r>
            <a:r>
              <a:rPr lang="en-US" altLang="zh-CN" sz="1500" dirty="0">
                <a:latin typeface="Microsoft YaHei UI Light" panose="020B0502040204020203" pitchFamily="34" charset="-122"/>
                <a:ea typeface="幼圆" panose="02010509060101010101" pitchFamily="49" charset="-122"/>
                <a:sym typeface="+mn-ea"/>
              </a:rPr>
              <a:t>/cbow_simple.py</a:t>
            </a:r>
            <a:r>
              <a:rPr lang="zh-CN" altLang="en-US" sz="1500" dirty="0">
                <a:latin typeface="Microsoft YaHei UI Light" panose="020B0502040204020203" pitchFamily="34" charset="-122"/>
                <a:ea typeface="幼圆" panose="02010509060101010101" pitchFamily="49" charset="-122"/>
                <a:sym typeface="+mn-ea"/>
              </a:rPr>
              <a:t>”代码。此代码是</a:t>
            </a:r>
            <a:r>
              <a:rPr lang="en-US" altLang="zh-CN" sz="1500" dirty="0">
                <a:latin typeface="Microsoft YaHei UI Light" panose="020B0502040204020203" pitchFamily="34" charset="-122"/>
                <a:ea typeface="幼圆" panose="02010509060101010101" pitchFamily="49" charset="-122"/>
                <a:sym typeface="+mn-ea"/>
              </a:rPr>
              <a:t>cbow.py</a:t>
            </a:r>
            <a:r>
              <a:rPr lang="zh-CN" altLang="en-US" sz="1500" dirty="0">
                <a:latin typeface="Microsoft YaHei UI Light" panose="020B0502040204020203" pitchFamily="34" charset="-122"/>
                <a:ea typeface="幼圆" panose="02010509060101010101" pitchFamily="49" charset="-122"/>
                <a:sym typeface="+mn-ea"/>
              </a:rPr>
              <a:t>的简略代码。</a:t>
            </a:r>
            <a:endParaRPr lang="en-US" altLang="zh-CN" sz="1500" dirty="0">
              <a:latin typeface="Microsoft YaHei UI Light" panose="020B0502040204020203" pitchFamily="34" charset="-122"/>
              <a:ea typeface="幼圆" panose="02010509060101010101" pitchFamily="49" charset="-122"/>
              <a:sym typeface="+mn-ea"/>
            </a:endParaRPr>
          </a:p>
          <a:p>
            <a:pPr marL="257175" indent="-257175">
              <a:lnSpc>
                <a:spcPct val="130000"/>
              </a:lnSpc>
              <a:buClr>
                <a:srgbClr val="3333B3"/>
              </a:buClr>
              <a:buSzPct val="70000"/>
              <a:buFont typeface="Wingdings" panose="05000000000000000000" charset="0"/>
              <a:buChar char="l"/>
            </a:pPr>
            <a:r>
              <a:rPr lang="zh-CN" altLang="en-US" sz="1500" b="1" dirty="0">
                <a:latin typeface="Microsoft YaHei UI Light" panose="020B0502040204020203" pitchFamily="34" charset="-122"/>
                <a:ea typeface="幼圆" panose="02010509060101010101" pitchFamily="49" charset="-122"/>
                <a:sym typeface="+mn-ea"/>
              </a:rPr>
              <a:t>基于自己的理解把</a:t>
            </a:r>
            <a:r>
              <a:rPr lang="en-US" altLang="zh-CN" sz="1500" b="1" dirty="0">
                <a:latin typeface="Microsoft YaHei UI Light" panose="020B0502040204020203" pitchFamily="34" charset="-122"/>
                <a:ea typeface="幼圆" panose="02010509060101010101" pitchFamily="49" charset="-122"/>
                <a:sym typeface="+mn-ea"/>
              </a:rPr>
              <a:t>cbow_simple.py</a:t>
            </a:r>
            <a:r>
              <a:rPr lang="zh-CN" altLang="en-US" sz="1500" b="1" dirty="0">
                <a:latin typeface="Microsoft YaHei UI Light" panose="020B0502040204020203" pitchFamily="34" charset="-122"/>
                <a:ea typeface="幼圆" panose="02010509060101010101" pitchFamily="49" charset="-122"/>
                <a:sym typeface="+mn-ea"/>
              </a:rPr>
              <a:t>修改成</a:t>
            </a:r>
            <a:r>
              <a:rPr lang="en-US" altLang="zh-CN" sz="1500" b="1" dirty="0">
                <a:latin typeface="Microsoft YaHei UI Light" panose="020B0502040204020203" pitchFamily="34" charset="-122"/>
                <a:ea typeface="幼圆" panose="02010509060101010101" pitchFamily="49" charset="-122"/>
                <a:sym typeface="+mn-ea"/>
              </a:rPr>
              <a:t>skip-gram</a:t>
            </a:r>
            <a:r>
              <a:rPr lang="zh-CN" altLang="en-US" sz="1500" b="1" dirty="0">
                <a:latin typeface="Microsoft YaHei UI Light" panose="020B0502040204020203" pitchFamily="34" charset="-122"/>
                <a:ea typeface="幼圆" panose="02010509060101010101" pitchFamily="49" charset="-122"/>
                <a:sym typeface="+mn-ea"/>
              </a:rPr>
              <a:t>模型代码</a:t>
            </a:r>
            <a:endParaRPr lang="en-US" altLang="zh-CN" sz="1500" b="1" dirty="0">
              <a:latin typeface="Microsoft YaHei UI Light" panose="020B0502040204020203" pitchFamily="34" charset="-122"/>
              <a:ea typeface="幼圆" panose="02010509060101010101" pitchFamily="49" charset="-122"/>
              <a:sym typeface="+mn-ea"/>
            </a:endParaRPr>
          </a:p>
        </p:txBody>
      </p:sp>
      <p:sp>
        <p:nvSpPr>
          <p:cNvPr id="5" name="文本框 42">
            <a:extLst>
              <a:ext uri="{FF2B5EF4-FFF2-40B4-BE49-F238E27FC236}">
                <a16:creationId xmlns:a16="http://schemas.microsoft.com/office/drawing/2014/main" id="{E90AFA23-0A04-42EE-BD97-4EB910BA9D27}"/>
              </a:ext>
            </a:extLst>
          </p:cNvPr>
          <p:cNvSpPr txBox="1"/>
          <p:nvPr/>
        </p:nvSpPr>
        <p:spPr>
          <a:xfrm>
            <a:off x="467090" y="2976372"/>
            <a:ext cx="8558022" cy="1239314"/>
          </a:xfrm>
          <a:prstGeom prst="rect">
            <a:avLst/>
          </a:prstGeom>
          <a:noFill/>
        </p:spPr>
        <p:txBody>
          <a:bodyPr wrap="square" lIns="68580" tIns="34290" rIns="68580" bIns="34290" rtlCol="0">
            <a:spAutoFit/>
          </a:bodyPr>
          <a:lstStyle/>
          <a:p>
            <a:pPr marL="257175" indent="-257175">
              <a:lnSpc>
                <a:spcPct val="130000"/>
              </a:lnSpc>
              <a:buClr>
                <a:srgbClr val="3333B3"/>
              </a:buClr>
              <a:buSzPct val="70000"/>
              <a:buFont typeface="Wingdings" panose="05000000000000000000" charset="0"/>
              <a:buChar char="l"/>
            </a:pPr>
            <a:r>
              <a:rPr lang="zh-CN" altLang="en-US" sz="1500" dirty="0">
                <a:latin typeface="Microsoft YaHei UI Light" panose="020B0502040204020203" pitchFamily="34" charset="-122"/>
                <a:ea typeface="幼圆" panose="02010509060101010101" pitchFamily="49" charset="-122"/>
                <a:sym typeface="+mn-ea"/>
              </a:rPr>
              <a:t>课堂上完成的同学可以找我看一下，然后把程序文件发到邮箱里</a:t>
            </a:r>
            <a:endParaRPr lang="en-US" altLang="zh-CN" sz="1500" dirty="0">
              <a:latin typeface="Microsoft YaHei UI Light" panose="020B0502040204020203" pitchFamily="34" charset="-122"/>
              <a:ea typeface="幼圆" panose="02010509060101010101" pitchFamily="49" charset="-122"/>
              <a:sym typeface="+mn-ea"/>
            </a:endParaRPr>
          </a:p>
          <a:p>
            <a:pPr marL="257175" indent="-257175">
              <a:lnSpc>
                <a:spcPct val="130000"/>
              </a:lnSpc>
              <a:buClr>
                <a:srgbClr val="3333B3"/>
              </a:buClr>
              <a:buSzPct val="70000"/>
              <a:buFont typeface="Wingdings" panose="05000000000000000000" charset="0"/>
              <a:buChar char="l"/>
            </a:pPr>
            <a:r>
              <a:rPr lang="zh-CN" altLang="en-US" sz="1500" dirty="0">
                <a:latin typeface="Microsoft YaHei UI Light" panose="020B0502040204020203" pitchFamily="34" charset="-122"/>
                <a:ea typeface="幼圆" panose="02010509060101010101" pitchFamily="49" charset="-122"/>
                <a:sym typeface="+mn-ea"/>
              </a:rPr>
              <a:t>课堂上没完成的同学可以课下完成后把程序发到我的邮箱里，</a:t>
            </a:r>
            <a:r>
              <a:rPr lang="en-US" altLang="zh-CN" sz="1500" dirty="0">
                <a:latin typeface="Microsoft YaHei UI Light" panose="020B0502040204020203" pitchFamily="34" charset="-122"/>
                <a:ea typeface="幼圆" panose="02010509060101010101" pitchFamily="49" charset="-122"/>
                <a:sym typeface="+mn-ea"/>
              </a:rPr>
              <a:t>10</a:t>
            </a:r>
            <a:r>
              <a:rPr lang="zh-CN" altLang="en-US" sz="1500" dirty="0">
                <a:latin typeface="Microsoft YaHei UI Light" panose="020B0502040204020203" pitchFamily="34" charset="-122"/>
                <a:ea typeface="幼圆" panose="02010509060101010101" pitchFamily="49" charset="-122"/>
                <a:sym typeface="+mn-ea"/>
              </a:rPr>
              <a:t>月</a:t>
            </a:r>
            <a:r>
              <a:rPr lang="en-US" altLang="zh-CN" sz="1500" dirty="0">
                <a:latin typeface="Microsoft YaHei UI Light" panose="020B0502040204020203" pitchFamily="34" charset="-122"/>
                <a:ea typeface="幼圆" panose="02010509060101010101" pitchFamily="49" charset="-122"/>
                <a:sym typeface="+mn-ea"/>
              </a:rPr>
              <a:t>22</a:t>
            </a:r>
            <a:r>
              <a:rPr lang="zh-CN" altLang="en-US" sz="1500" dirty="0">
                <a:latin typeface="Microsoft YaHei UI Light" panose="020B0502040204020203" pitchFamily="34" charset="-122"/>
                <a:ea typeface="幼圆" panose="02010509060101010101" pitchFamily="49" charset="-122"/>
                <a:sym typeface="+mn-ea"/>
              </a:rPr>
              <a:t>日截止</a:t>
            </a:r>
            <a:endParaRPr lang="en-US" altLang="zh-CN" sz="1500" dirty="0">
              <a:latin typeface="Microsoft YaHei UI Light" panose="020B0502040204020203" pitchFamily="34" charset="-122"/>
              <a:ea typeface="幼圆" panose="02010509060101010101" pitchFamily="49" charset="-122"/>
              <a:sym typeface="+mn-ea"/>
            </a:endParaRPr>
          </a:p>
          <a:p>
            <a:pPr marL="257175" indent="-257175">
              <a:lnSpc>
                <a:spcPct val="130000"/>
              </a:lnSpc>
              <a:buClr>
                <a:srgbClr val="3333B3"/>
              </a:buClr>
              <a:buSzPct val="70000"/>
              <a:buFont typeface="Wingdings" panose="05000000000000000000" charset="0"/>
              <a:buChar char="l"/>
            </a:pPr>
            <a:r>
              <a:rPr lang="zh-CN" altLang="en-US" sz="1500" dirty="0">
                <a:latin typeface="Microsoft YaHei UI Light" panose="020B0502040204020203" pitchFamily="34" charset="-122"/>
                <a:ea typeface="幼圆" panose="02010509060101010101" pitchFamily="49" charset="-122"/>
                <a:sym typeface="+mn-ea"/>
              </a:rPr>
              <a:t>程序按照“班级</a:t>
            </a:r>
            <a:r>
              <a:rPr lang="en-US" altLang="zh-CN" sz="1500" dirty="0">
                <a:latin typeface="Microsoft YaHei UI Light" panose="020B0502040204020203" pitchFamily="34" charset="-122"/>
                <a:ea typeface="幼圆" panose="02010509060101010101" pitchFamily="49" charset="-122"/>
                <a:sym typeface="+mn-ea"/>
              </a:rPr>
              <a:t>-</a:t>
            </a:r>
            <a:r>
              <a:rPr lang="zh-CN" altLang="en-US" sz="1500" dirty="0">
                <a:latin typeface="Microsoft YaHei UI Light" panose="020B0502040204020203" pitchFamily="34" charset="-122"/>
                <a:ea typeface="幼圆" panose="02010509060101010101" pitchFamily="49" charset="-122"/>
                <a:sym typeface="+mn-ea"/>
              </a:rPr>
              <a:t>姓名</a:t>
            </a:r>
            <a:r>
              <a:rPr lang="en-US" altLang="zh-CN" sz="1500" dirty="0">
                <a:latin typeface="Microsoft YaHei UI Light" panose="020B0502040204020203" pitchFamily="34" charset="-122"/>
                <a:ea typeface="幼圆" panose="02010509060101010101" pitchFamily="49" charset="-122"/>
                <a:sym typeface="+mn-ea"/>
              </a:rPr>
              <a:t>-</a:t>
            </a:r>
            <a:r>
              <a:rPr lang="zh-CN" altLang="en-US" sz="1500" dirty="0">
                <a:latin typeface="Microsoft YaHei UI Light" panose="020B0502040204020203" pitchFamily="34" charset="-122"/>
                <a:ea typeface="幼圆" panose="02010509060101010101" pitchFamily="49" charset="-122"/>
                <a:sym typeface="+mn-ea"/>
              </a:rPr>
              <a:t>学号</a:t>
            </a:r>
            <a:r>
              <a:rPr lang="en-US" altLang="zh-CN" sz="1500" dirty="0">
                <a:latin typeface="Microsoft YaHei UI Light" panose="020B0502040204020203" pitchFamily="34" charset="-122"/>
                <a:ea typeface="幼圆" panose="02010509060101010101" pitchFamily="49" charset="-122"/>
                <a:sym typeface="+mn-ea"/>
              </a:rPr>
              <a:t>.</a:t>
            </a:r>
            <a:r>
              <a:rPr lang="en-US" altLang="zh-CN" sz="1500" dirty="0" err="1">
                <a:latin typeface="Microsoft YaHei UI Light" panose="020B0502040204020203" pitchFamily="34" charset="-122"/>
                <a:ea typeface="幼圆" panose="02010509060101010101" pitchFamily="49" charset="-122"/>
                <a:sym typeface="+mn-ea"/>
              </a:rPr>
              <a:t>py</a:t>
            </a:r>
            <a:r>
              <a:rPr lang="zh-CN" altLang="en-US" sz="1500" dirty="0">
                <a:latin typeface="Microsoft YaHei UI Light" panose="020B0502040204020203" pitchFamily="34" charset="-122"/>
                <a:ea typeface="幼圆" panose="02010509060101010101" pitchFamily="49" charset="-122"/>
                <a:sym typeface="+mn-ea"/>
              </a:rPr>
              <a:t>”的命名方式</a:t>
            </a:r>
            <a:endParaRPr lang="en-US" altLang="zh-CN" sz="1500" dirty="0">
              <a:latin typeface="Microsoft YaHei UI Light" panose="020B0502040204020203" pitchFamily="34" charset="-122"/>
              <a:ea typeface="幼圆" panose="02010509060101010101" pitchFamily="49" charset="-122"/>
              <a:sym typeface="+mn-ea"/>
            </a:endParaRPr>
          </a:p>
          <a:p>
            <a:pPr marL="257175" indent="-257175">
              <a:lnSpc>
                <a:spcPct val="130000"/>
              </a:lnSpc>
              <a:buClr>
                <a:srgbClr val="3333B3"/>
              </a:buClr>
              <a:buSzPct val="70000"/>
              <a:buFont typeface="Wingdings" panose="05000000000000000000" charset="0"/>
              <a:buChar char="l"/>
            </a:pPr>
            <a:r>
              <a:rPr lang="zh-CN" altLang="en-US" sz="1500" dirty="0">
                <a:latin typeface="Microsoft YaHei UI Light" panose="020B0502040204020203" pitchFamily="34" charset="-122"/>
                <a:ea typeface="幼圆" panose="02010509060101010101" pitchFamily="49" charset="-122"/>
                <a:sym typeface="+mn-ea"/>
              </a:rPr>
              <a:t>邮箱：</a:t>
            </a:r>
            <a:r>
              <a:rPr lang="en-US" altLang="zh-CN" sz="1500" dirty="0">
                <a:latin typeface="Microsoft YaHei UI Light" panose="020B0502040204020203" pitchFamily="34" charset="-122"/>
                <a:ea typeface="幼圆" panose="02010509060101010101" pitchFamily="49" charset="-122"/>
                <a:sym typeface="+mn-ea"/>
              </a:rPr>
              <a:t>heshengmo@foxmail.com</a:t>
            </a:r>
          </a:p>
        </p:txBody>
      </p:sp>
    </p:spTree>
    <p:extLst>
      <p:ext uri="{BB962C8B-B14F-4D97-AF65-F5344CB8AC3E}">
        <p14:creationId xmlns:p14="http://schemas.microsoft.com/office/powerpoint/2010/main" val="172379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8B535-6AF6-47E1-8530-A5D1AF58E526}"/>
              </a:ext>
            </a:extLst>
          </p:cNvPr>
          <p:cNvSpPr>
            <a:spLocks noGrp="1"/>
          </p:cNvSpPr>
          <p:nvPr>
            <p:ph type="title"/>
          </p:nvPr>
        </p:nvSpPr>
        <p:spPr/>
        <p:txBody>
          <a:bodyPr/>
          <a:lstStyle/>
          <a:p>
            <a:r>
              <a:rPr lang="zh-CN" altLang="en-US" dirty="0"/>
              <a:t>回顾一下</a:t>
            </a:r>
            <a:r>
              <a:rPr lang="en-US" altLang="zh-CN" dirty="0"/>
              <a:t>Word2Vec</a:t>
            </a:r>
            <a:endParaRPr lang="zh-CN" altLang="en-US" dirty="0"/>
          </a:p>
        </p:txBody>
      </p:sp>
      <p:sp>
        <p:nvSpPr>
          <p:cNvPr id="3" name="文本框 2">
            <a:extLst>
              <a:ext uri="{FF2B5EF4-FFF2-40B4-BE49-F238E27FC236}">
                <a16:creationId xmlns:a16="http://schemas.microsoft.com/office/drawing/2014/main" id="{492137E5-295A-45A6-B73C-A8443025B94D}"/>
              </a:ext>
            </a:extLst>
          </p:cNvPr>
          <p:cNvSpPr txBox="1"/>
          <p:nvPr/>
        </p:nvSpPr>
        <p:spPr>
          <a:xfrm>
            <a:off x="157257" y="708874"/>
            <a:ext cx="8528304" cy="596510"/>
          </a:xfrm>
          <a:prstGeom prst="rect">
            <a:avLst/>
          </a:prstGeom>
          <a:noFill/>
        </p:spPr>
        <p:txBody>
          <a:bodyPr wrap="square" lIns="68580" tIns="34290" rIns="68580" bIns="34290" rtlCol="0">
            <a:spAutoFit/>
          </a:bodyPr>
          <a:lstStyle/>
          <a:p>
            <a:pPr marL="257175" indent="-257175">
              <a:lnSpc>
                <a:spcPct val="120000"/>
              </a:lnSpc>
              <a:buClr>
                <a:srgbClr val="3333B3"/>
              </a:buClr>
              <a:buSzPct val="70000"/>
              <a:buFont typeface="Wingdings" panose="05000000000000000000" charset="0"/>
              <a:buChar char="l"/>
            </a:pPr>
            <a:r>
              <a:rPr lang="zh-CN" altLang="en-US" sz="1500" dirty="0">
                <a:solidFill>
                  <a:prstClr val="black"/>
                </a:solidFill>
                <a:latin typeface="Microsoft YaHei UI Light" panose="020B0502040204020203" pitchFamily="34" charset="-122"/>
                <a:ea typeface="幼圆" panose="02010509060101010101" pitchFamily="49" charset="-122"/>
                <a:sym typeface="+mn-ea"/>
              </a:rPr>
              <a:t>神经语言模型由于训练任务的设定就是根据上文几个词来预测下一个单词；</a:t>
            </a:r>
            <a:r>
              <a:rPr lang="en-US" altLang="zh-CN" sz="1500" dirty="0">
                <a:solidFill>
                  <a:prstClr val="black"/>
                </a:solidFill>
                <a:latin typeface="Microsoft YaHei UI Light" panose="020B0502040204020203" pitchFamily="34" charset="-122"/>
                <a:ea typeface="幼圆" panose="02010509060101010101" pitchFamily="49" charset="-122"/>
                <a:sym typeface="+mn-ea"/>
              </a:rPr>
              <a:t>Word2Vec</a:t>
            </a:r>
            <a:r>
              <a:rPr lang="zh-CN" altLang="en-US" sz="1500" dirty="0">
                <a:solidFill>
                  <a:prstClr val="black"/>
                </a:solidFill>
                <a:latin typeface="Microsoft YaHei UI Light" panose="020B0502040204020203" pitchFamily="34" charset="-122"/>
                <a:ea typeface="幼圆" panose="02010509060101010101" pitchFamily="49" charset="-122"/>
                <a:sym typeface="+mn-ea"/>
              </a:rPr>
              <a:t>的核心目的就是同时利用上 上文 和 下文 信息</a:t>
            </a:r>
            <a:endParaRPr lang="en-US" altLang="zh-CN" sz="1500" dirty="0">
              <a:latin typeface="Microsoft YaHei UI Light" panose="020B0502040204020203" pitchFamily="34" charset="-122"/>
              <a:ea typeface="幼圆" panose="02010509060101010101" pitchFamily="49" charset="-122"/>
              <a:sym typeface="+mn-ea"/>
            </a:endParaRPr>
          </a:p>
        </p:txBody>
      </p:sp>
      <p:sp>
        <p:nvSpPr>
          <p:cNvPr id="4" name="文本框 27">
            <a:extLst>
              <a:ext uri="{FF2B5EF4-FFF2-40B4-BE49-F238E27FC236}">
                <a16:creationId xmlns:a16="http://schemas.microsoft.com/office/drawing/2014/main" id="{EA1BE4A4-66B3-4C31-B319-D11022D5E93E}"/>
              </a:ext>
            </a:extLst>
          </p:cNvPr>
          <p:cNvSpPr txBox="1"/>
          <p:nvPr/>
        </p:nvSpPr>
        <p:spPr>
          <a:xfrm>
            <a:off x="401661" y="4703285"/>
            <a:ext cx="7919698" cy="553998"/>
          </a:xfrm>
          <a:prstGeom prst="rect">
            <a:avLst/>
          </a:prstGeom>
          <a:noFill/>
        </p:spPr>
        <p:txBody>
          <a:bodyPr wrap="square" rtlCol="0">
            <a:spAutoFit/>
          </a:bodyPr>
          <a:lstStyle/>
          <a:p>
            <a:pPr marL="88900" indent="-88900"/>
            <a:r>
              <a:rPr lang="en-US" altLang="zh-CN" sz="1000" baseline="30000" dirty="0"/>
              <a:t>1</a:t>
            </a:r>
            <a:r>
              <a:rPr lang="en-US" altLang="zh-CN" sz="1000" dirty="0"/>
              <a:t> </a:t>
            </a:r>
            <a:r>
              <a:rPr lang="fr-FR" altLang="zh-CN" sz="1000" dirty="0"/>
              <a:t>Quoc Le and Tomas Mikolov. 2014. </a:t>
            </a:r>
            <a:r>
              <a:rPr lang="en-US" altLang="zh-CN" sz="1000" dirty="0"/>
              <a:t>Distributed representations of sentences and documents. In Proc. of ICML.</a:t>
            </a:r>
            <a:endParaRPr lang="fr-FR" altLang="zh-CN" sz="1000" dirty="0"/>
          </a:p>
          <a:p>
            <a:pPr marL="88900" indent="-88900"/>
            <a:r>
              <a:rPr lang="en-US" altLang="zh-CN" sz="1000" baseline="30000" dirty="0"/>
              <a:t>2</a:t>
            </a:r>
            <a:r>
              <a:rPr lang="en-US" altLang="zh-CN" sz="1000" dirty="0"/>
              <a:t> Tomas </a:t>
            </a:r>
            <a:r>
              <a:rPr lang="en-US" altLang="zh-CN" sz="1000" dirty="0" err="1"/>
              <a:t>Mikolov</a:t>
            </a:r>
            <a:r>
              <a:rPr lang="en-US" altLang="zh-CN" sz="1000" dirty="0"/>
              <a:t>, Kai Chen, Greg </a:t>
            </a:r>
            <a:r>
              <a:rPr lang="en-US" altLang="zh-CN" sz="1000" dirty="0" err="1"/>
              <a:t>Corrado</a:t>
            </a:r>
            <a:r>
              <a:rPr lang="en-US" altLang="zh-CN" sz="1000" dirty="0"/>
              <a:t> </a:t>
            </a:r>
            <a:r>
              <a:rPr lang="fr-FR" altLang="zh-CN" sz="1000" dirty="0"/>
              <a:t>and </a:t>
            </a:r>
            <a:r>
              <a:rPr lang="en-US" altLang="zh-CN" sz="1000" dirty="0"/>
              <a:t>Jeffrey Dean</a:t>
            </a:r>
            <a:r>
              <a:rPr lang="fr-FR" altLang="zh-CN" sz="1000" dirty="0"/>
              <a:t>. 2013. </a:t>
            </a:r>
            <a:r>
              <a:rPr lang="en-US" altLang="zh-CN" sz="1000" dirty="0"/>
              <a:t>Efficient Estimation of Word Representations in Vector Space.</a:t>
            </a:r>
            <a:endParaRPr lang="fr-FR" altLang="zh-CN" sz="1000" dirty="0"/>
          </a:p>
        </p:txBody>
      </p:sp>
      <p:sp>
        <p:nvSpPr>
          <p:cNvPr id="5" name="矩形 4">
            <a:extLst>
              <a:ext uri="{FF2B5EF4-FFF2-40B4-BE49-F238E27FC236}">
                <a16:creationId xmlns:a16="http://schemas.microsoft.com/office/drawing/2014/main" id="{24C90B41-E86A-40BE-849E-D7D2529D92F3}"/>
              </a:ext>
            </a:extLst>
          </p:cNvPr>
          <p:cNvSpPr/>
          <p:nvPr/>
        </p:nvSpPr>
        <p:spPr>
          <a:xfrm>
            <a:off x="1713848" y="4111118"/>
            <a:ext cx="324000" cy="324000"/>
          </a:xfrm>
          <a:prstGeom prst="rect">
            <a:avLst/>
          </a:prstGeom>
          <a:solidFill>
            <a:srgbClr val="86D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D2A328B-26E9-470A-9E2C-148061BD008D}"/>
              </a:ext>
            </a:extLst>
          </p:cNvPr>
          <p:cNvSpPr/>
          <p:nvPr/>
        </p:nvSpPr>
        <p:spPr>
          <a:xfrm>
            <a:off x="1701702" y="4098119"/>
            <a:ext cx="364202" cy="307777"/>
          </a:xfrm>
          <a:prstGeom prst="rect">
            <a:avLst/>
          </a:prstGeom>
        </p:spPr>
        <p:txBody>
          <a:bodyPr wrap="none">
            <a:spAutoFit/>
          </a:bodyPr>
          <a:lstStyle/>
          <a:p>
            <a:r>
              <a:rPr lang="zh-CN" altLang="en-US" dirty="0">
                <a:latin typeface="幼圆" pitchFamily="49" charset="-122"/>
                <a:ea typeface="幼圆" pitchFamily="49" charset="-122"/>
              </a:rPr>
              <a:t>我</a:t>
            </a:r>
          </a:p>
        </p:txBody>
      </p:sp>
      <p:sp>
        <p:nvSpPr>
          <p:cNvPr id="7" name="矩形 6">
            <a:extLst>
              <a:ext uri="{FF2B5EF4-FFF2-40B4-BE49-F238E27FC236}">
                <a16:creationId xmlns:a16="http://schemas.microsoft.com/office/drawing/2014/main" id="{9CFE2FE7-E424-40BC-A7BE-BDB5A88C60F9}"/>
              </a:ext>
            </a:extLst>
          </p:cNvPr>
          <p:cNvSpPr/>
          <p:nvPr/>
        </p:nvSpPr>
        <p:spPr>
          <a:xfrm>
            <a:off x="2296150" y="4111118"/>
            <a:ext cx="324000" cy="324000"/>
          </a:xfrm>
          <a:prstGeom prst="rect">
            <a:avLst/>
          </a:prstGeom>
          <a:solidFill>
            <a:srgbClr val="86D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A676154-0B1B-4F01-87BC-E8F988A1FF19}"/>
              </a:ext>
            </a:extLst>
          </p:cNvPr>
          <p:cNvSpPr/>
          <p:nvPr/>
        </p:nvSpPr>
        <p:spPr>
          <a:xfrm>
            <a:off x="2284004" y="4098119"/>
            <a:ext cx="364202" cy="307777"/>
          </a:xfrm>
          <a:prstGeom prst="rect">
            <a:avLst/>
          </a:prstGeom>
        </p:spPr>
        <p:txBody>
          <a:bodyPr wrap="none">
            <a:spAutoFit/>
          </a:bodyPr>
          <a:lstStyle/>
          <a:p>
            <a:r>
              <a:rPr lang="zh-CN" altLang="en-US" dirty="0">
                <a:latin typeface="幼圆" pitchFamily="49" charset="-122"/>
                <a:ea typeface="幼圆" pitchFamily="49" charset="-122"/>
              </a:rPr>
              <a:t>吃</a:t>
            </a:r>
          </a:p>
        </p:txBody>
      </p:sp>
      <p:sp>
        <p:nvSpPr>
          <p:cNvPr id="9" name="矩形 8">
            <a:extLst>
              <a:ext uri="{FF2B5EF4-FFF2-40B4-BE49-F238E27FC236}">
                <a16:creationId xmlns:a16="http://schemas.microsoft.com/office/drawing/2014/main" id="{4A05D64C-1A39-4660-B8C5-62BF9919715C}"/>
              </a:ext>
            </a:extLst>
          </p:cNvPr>
          <p:cNvSpPr/>
          <p:nvPr/>
        </p:nvSpPr>
        <p:spPr>
          <a:xfrm>
            <a:off x="2883003" y="4111118"/>
            <a:ext cx="324000" cy="324000"/>
          </a:xfrm>
          <a:prstGeom prst="rect">
            <a:avLst/>
          </a:prstGeom>
          <a:solidFill>
            <a:srgbClr val="E68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B91D384-90FC-4C1A-9995-5B40B6E72A45}"/>
              </a:ext>
            </a:extLst>
          </p:cNvPr>
          <p:cNvSpPr/>
          <p:nvPr/>
        </p:nvSpPr>
        <p:spPr>
          <a:xfrm>
            <a:off x="2898357" y="4098119"/>
            <a:ext cx="364202" cy="307777"/>
          </a:xfrm>
          <a:prstGeom prst="rect">
            <a:avLst/>
          </a:prstGeom>
        </p:spPr>
        <p:txBody>
          <a:bodyPr wrap="none">
            <a:spAutoFit/>
          </a:bodyPr>
          <a:lstStyle/>
          <a:p>
            <a:r>
              <a:rPr lang="en-US" altLang="zh-CN" u="sng" dirty="0">
                <a:latin typeface="幼圆" pitchFamily="49" charset="-122"/>
                <a:ea typeface="幼圆" pitchFamily="49" charset="-122"/>
              </a:rPr>
              <a:t>  </a:t>
            </a:r>
            <a:endParaRPr lang="zh-CN" altLang="en-US" u="sng" dirty="0">
              <a:latin typeface="幼圆" pitchFamily="49" charset="-122"/>
              <a:ea typeface="幼圆" pitchFamily="49" charset="-122"/>
            </a:endParaRPr>
          </a:p>
        </p:txBody>
      </p:sp>
      <p:sp>
        <p:nvSpPr>
          <p:cNvPr id="11" name="矩形 10">
            <a:extLst>
              <a:ext uri="{FF2B5EF4-FFF2-40B4-BE49-F238E27FC236}">
                <a16:creationId xmlns:a16="http://schemas.microsoft.com/office/drawing/2014/main" id="{860E070B-D742-4843-88E3-764715E96A55}"/>
              </a:ext>
            </a:extLst>
          </p:cNvPr>
          <p:cNvSpPr/>
          <p:nvPr/>
        </p:nvSpPr>
        <p:spPr>
          <a:xfrm>
            <a:off x="3483504" y="4111118"/>
            <a:ext cx="324000" cy="324000"/>
          </a:xfrm>
          <a:prstGeom prst="rect">
            <a:avLst/>
          </a:prstGeom>
          <a:solidFill>
            <a:srgbClr val="86D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E790AF5-A94B-4D28-8C7B-E4DA4E0B204B}"/>
              </a:ext>
            </a:extLst>
          </p:cNvPr>
          <p:cNvSpPr/>
          <p:nvPr/>
        </p:nvSpPr>
        <p:spPr>
          <a:xfrm>
            <a:off x="3471358" y="4106295"/>
            <a:ext cx="363435" cy="307777"/>
          </a:xfrm>
          <a:prstGeom prst="rect">
            <a:avLst/>
          </a:prstGeom>
        </p:spPr>
        <p:txBody>
          <a:bodyPr wrap="square">
            <a:spAutoFit/>
          </a:bodyPr>
          <a:lstStyle/>
          <a:p>
            <a:r>
              <a:rPr lang="zh-CN" altLang="en-US" dirty="0">
                <a:latin typeface="幼圆" pitchFamily="49" charset="-122"/>
                <a:ea typeface="幼圆" pitchFamily="49" charset="-122"/>
              </a:rPr>
              <a:t>和</a:t>
            </a:r>
          </a:p>
        </p:txBody>
      </p:sp>
      <p:sp>
        <p:nvSpPr>
          <p:cNvPr id="13" name="矩形 12">
            <a:extLst>
              <a:ext uri="{FF2B5EF4-FFF2-40B4-BE49-F238E27FC236}">
                <a16:creationId xmlns:a16="http://schemas.microsoft.com/office/drawing/2014/main" id="{2F831872-C7A8-498F-B28A-CD9C0C794DBF}"/>
              </a:ext>
            </a:extLst>
          </p:cNvPr>
          <p:cNvSpPr/>
          <p:nvPr/>
        </p:nvSpPr>
        <p:spPr>
          <a:xfrm>
            <a:off x="4069203" y="4124117"/>
            <a:ext cx="324000" cy="324000"/>
          </a:xfrm>
          <a:prstGeom prst="rect">
            <a:avLst/>
          </a:prstGeom>
          <a:solidFill>
            <a:srgbClr val="86D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BE150C4-8623-48C5-A47D-638783FEEB63}"/>
              </a:ext>
            </a:extLst>
          </p:cNvPr>
          <p:cNvSpPr/>
          <p:nvPr/>
        </p:nvSpPr>
        <p:spPr>
          <a:xfrm>
            <a:off x="4057057" y="4111118"/>
            <a:ext cx="364202" cy="307777"/>
          </a:xfrm>
          <a:prstGeom prst="rect">
            <a:avLst/>
          </a:prstGeom>
        </p:spPr>
        <p:txBody>
          <a:bodyPr wrap="none">
            <a:spAutoFit/>
          </a:bodyPr>
          <a:lstStyle/>
          <a:p>
            <a:r>
              <a:rPr lang="zh-CN" altLang="en-US" dirty="0">
                <a:latin typeface="幼圆" pitchFamily="49" charset="-122"/>
                <a:ea typeface="幼圆" pitchFamily="49" charset="-122"/>
              </a:rPr>
              <a:t>菜</a:t>
            </a:r>
          </a:p>
        </p:txBody>
      </p:sp>
      <p:sp>
        <p:nvSpPr>
          <p:cNvPr id="15" name="矩形 14">
            <a:extLst>
              <a:ext uri="{FF2B5EF4-FFF2-40B4-BE49-F238E27FC236}">
                <a16:creationId xmlns:a16="http://schemas.microsoft.com/office/drawing/2014/main" id="{AC2932F6-8D00-444A-90CE-F58D030A94FD}"/>
              </a:ext>
            </a:extLst>
          </p:cNvPr>
          <p:cNvSpPr/>
          <p:nvPr/>
        </p:nvSpPr>
        <p:spPr>
          <a:xfrm>
            <a:off x="2895149" y="3469521"/>
            <a:ext cx="324000" cy="324000"/>
          </a:xfrm>
          <a:prstGeom prst="rect">
            <a:avLst/>
          </a:prstGeom>
          <a:solidFill>
            <a:srgbClr val="86D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2EDE643-99B1-4A4C-BC59-E3AF5FF3C5E8}"/>
              </a:ext>
            </a:extLst>
          </p:cNvPr>
          <p:cNvSpPr/>
          <p:nvPr/>
        </p:nvSpPr>
        <p:spPr>
          <a:xfrm>
            <a:off x="2865802" y="3478499"/>
            <a:ext cx="398604" cy="307777"/>
          </a:xfrm>
          <a:prstGeom prst="rect">
            <a:avLst/>
          </a:prstGeom>
        </p:spPr>
        <p:txBody>
          <a:bodyPr wrap="square">
            <a:spAutoFit/>
          </a:bodyPr>
          <a:lstStyle/>
          <a:p>
            <a:r>
              <a:rPr lang="zh-CN" altLang="en-US" dirty="0">
                <a:latin typeface="幼圆" pitchFamily="49" charset="-122"/>
                <a:ea typeface="幼圆" pitchFamily="49" charset="-122"/>
              </a:rPr>
              <a:t>饭</a:t>
            </a:r>
          </a:p>
        </p:txBody>
      </p:sp>
      <p:cxnSp>
        <p:nvCxnSpPr>
          <p:cNvPr id="17" name="直接箭头连接符 16">
            <a:extLst>
              <a:ext uri="{FF2B5EF4-FFF2-40B4-BE49-F238E27FC236}">
                <a16:creationId xmlns:a16="http://schemas.microsoft.com/office/drawing/2014/main" id="{3DF35D30-5698-42FD-9BDC-D13FE6FFBD05}"/>
              </a:ext>
            </a:extLst>
          </p:cNvPr>
          <p:cNvCxnSpPr>
            <a:cxnSpLocks/>
            <a:stCxn id="6" idx="0"/>
          </p:cNvCxnSpPr>
          <p:nvPr/>
        </p:nvCxnSpPr>
        <p:spPr>
          <a:xfrm flipV="1">
            <a:off x="1883803" y="3777298"/>
            <a:ext cx="1011345" cy="320821"/>
          </a:xfrm>
          <a:prstGeom prst="straightConnector1">
            <a:avLst/>
          </a:prstGeom>
          <a:ln w="12700">
            <a:solidFill>
              <a:schemeClr val="tx1"/>
            </a:solidFill>
            <a:headEnd type="none"/>
            <a:tailEnd type="arrow" w="sm" len="sm"/>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94C2E27-CA39-40A8-8845-E8E5FADA2DE9}"/>
              </a:ext>
            </a:extLst>
          </p:cNvPr>
          <p:cNvCxnSpPr>
            <a:cxnSpLocks/>
            <a:stCxn id="8" idx="0"/>
          </p:cNvCxnSpPr>
          <p:nvPr/>
        </p:nvCxnSpPr>
        <p:spPr>
          <a:xfrm flipV="1">
            <a:off x="2466105" y="3793523"/>
            <a:ext cx="533894" cy="304596"/>
          </a:xfrm>
          <a:prstGeom prst="straightConnector1">
            <a:avLst/>
          </a:prstGeom>
          <a:ln w="12700">
            <a:solidFill>
              <a:schemeClr val="tx1"/>
            </a:solidFill>
            <a:headEnd type="none"/>
            <a:tailEnd type="arrow" w="sm" len="sm"/>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4A60724-2415-4191-BC3C-E2804CAB182B}"/>
              </a:ext>
            </a:extLst>
          </p:cNvPr>
          <p:cNvCxnSpPr>
            <a:cxnSpLocks/>
            <a:stCxn id="12" idx="0"/>
          </p:cNvCxnSpPr>
          <p:nvPr/>
        </p:nvCxnSpPr>
        <p:spPr>
          <a:xfrm flipH="1" flipV="1">
            <a:off x="3098426" y="3793523"/>
            <a:ext cx="554650" cy="312772"/>
          </a:xfrm>
          <a:prstGeom prst="straightConnector1">
            <a:avLst/>
          </a:prstGeom>
          <a:ln w="12700">
            <a:solidFill>
              <a:schemeClr val="tx1"/>
            </a:solidFill>
            <a:headEnd type="none"/>
            <a:tailEnd type="arrow" w="sm" len="sm"/>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87645E1-5CF9-4A54-BD37-39F5FD838C7D}"/>
              </a:ext>
            </a:extLst>
          </p:cNvPr>
          <p:cNvCxnSpPr>
            <a:cxnSpLocks/>
            <a:stCxn id="14" idx="0"/>
          </p:cNvCxnSpPr>
          <p:nvPr/>
        </p:nvCxnSpPr>
        <p:spPr>
          <a:xfrm flipH="1" flipV="1">
            <a:off x="3219149" y="3777298"/>
            <a:ext cx="1020009" cy="333820"/>
          </a:xfrm>
          <a:prstGeom prst="straightConnector1">
            <a:avLst/>
          </a:prstGeom>
          <a:ln w="12700">
            <a:solidFill>
              <a:schemeClr val="tx1"/>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7973C3A-EE4D-41D9-B0C1-A7A2209EA301}"/>
              </a:ext>
            </a:extLst>
          </p:cNvPr>
          <p:cNvSpPr txBox="1"/>
          <p:nvPr/>
        </p:nvSpPr>
        <p:spPr>
          <a:xfrm>
            <a:off x="2072132" y="3428158"/>
            <a:ext cx="814143" cy="369332"/>
          </a:xfrm>
          <a:prstGeom prst="rect">
            <a:avLst/>
          </a:prstGeom>
          <a:noFill/>
        </p:spPr>
        <p:txBody>
          <a:bodyPr wrap="square">
            <a:spAutoFit/>
          </a:bodyPr>
          <a:lstStyle/>
          <a:p>
            <a:r>
              <a:rPr lang="zh-CN" altLang="en-US" dirty="0">
                <a:latin typeface="幼圆" pitchFamily="49" charset="-122"/>
                <a:ea typeface="幼圆" pitchFamily="49" charset="-122"/>
              </a:rPr>
              <a:t>输出</a:t>
            </a:r>
            <a:endParaRPr lang="zh-CN" altLang="en-US" dirty="0"/>
          </a:p>
        </p:txBody>
      </p:sp>
      <p:sp>
        <p:nvSpPr>
          <p:cNvPr id="22" name="文本框 21">
            <a:extLst>
              <a:ext uri="{FF2B5EF4-FFF2-40B4-BE49-F238E27FC236}">
                <a16:creationId xmlns:a16="http://schemas.microsoft.com/office/drawing/2014/main" id="{4E04A707-D8EC-4459-A3EE-A7DDD1DC36D0}"/>
              </a:ext>
            </a:extLst>
          </p:cNvPr>
          <p:cNvSpPr txBox="1"/>
          <p:nvPr/>
        </p:nvSpPr>
        <p:spPr>
          <a:xfrm>
            <a:off x="994873" y="4106783"/>
            <a:ext cx="777605" cy="369332"/>
          </a:xfrm>
          <a:prstGeom prst="rect">
            <a:avLst/>
          </a:prstGeom>
          <a:noFill/>
        </p:spPr>
        <p:txBody>
          <a:bodyPr wrap="square">
            <a:spAutoFit/>
          </a:bodyPr>
          <a:lstStyle/>
          <a:p>
            <a:r>
              <a:rPr lang="zh-CN" altLang="en-US" dirty="0">
                <a:latin typeface="幼圆" pitchFamily="49" charset="-122"/>
                <a:ea typeface="幼圆" pitchFamily="49" charset="-122"/>
              </a:rPr>
              <a:t>输入</a:t>
            </a:r>
            <a:endParaRPr lang="zh-CN" altLang="en-US" dirty="0"/>
          </a:p>
        </p:txBody>
      </p:sp>
      <p:sp>
        <p:nvSpPr>
          <p:cNvPr id="23" name="矩形 22">
            <a:extLst>
              <a:ext uri="{FF2B5EF4-FFF2-40B4-BE49-F238E27FC236}">
                <a16:creationId xmlns:a16="http://schemas.microsoft.com/office/drawing/2014/main" id="{B99222D6-E31E-449A-BFA4-E20A507CBAF7}"/>
              </a:ext>
            </a:extLst>
          </p:cNvPr>
          <p:cNvSpPr/>
          <p:nvPr/>
        </p:nvSpPr>
        <p:spPr>
          <a:xfrm>
            <a:off x="5978150" y="3487232"/>
            <a:ext cx="324000" cy="324000"/>
          </a:xfrm>
          <a:prstGeom prst="rect">
            <a:avLst/>
          </a:prstGeom>
          <a:solidFill>
            <a:srgbClr val="86D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4C59521F-BEEE-43AA-BA8C-8F6DEE475565}"/>
              </a:ext>
            </a:extLst>
          </p:cNvPr>
          <p:cNvSpPr/>
          <p:nvPr/>
        </p:nvSpPr>
        <p:spPr>
          <a:xfrm>
            <a:off x="5966004" y="3474233"/>
            <a:ext cx="364202" cy="307777"/>
          </a:xfrm>
          <a:prstGeom prst="rect">
            <a:avLst/>
          </a:prstGeom>
        </p:spPr>
        <p:txBody>
          <a:bodyPr wrap="none">
            <a:spAutoFit/>
          </a:bodyPr>
          <a:lstStyle/>
          <a:p>
            <a:r>
              <a:rPr lang="zh-CN" altLang="en-US" dirty="0">
                <a:latin typeface="幼圆" pitchFamily="49" charset="-122"/>
                <a:ea typeface="幼圆" pitchFamily="49" charset="-122"/>
              </a:rPr>
              <a:t>我</a:t>
            </a:r>
          </a:p>
        </p:txBody>
      </p:sp>
      <p:sp>
        <p:nvSpPr>
          <p:cNvPr id="25" name="矩形 24">
            <a:extLst>
              <a:ext uri="{FF2B5EF4-FFF2-40B4-BE49-F238E27FC236}">
                <a16:creationId xmlns:a16="http://schemas.microsoft.com/office/drawing/2014/main" id="{BB60AB30-E2DB-48CC-85EB-40BA15D49399}"/>
              </a:ext>
            </a:extLst>
          </p:cNvPr>
          <p:cNvSpPr/>
          <p:nvPr/>
        </p:nvSpPr>
        <p:spPr>
          <a:xfrm>
            <a:off x="6560452" y="3487232"/>
            <a:ext cx="324000" cy="324000"/>
          </a:xfrm>
          <a:prstGeom prst="rect">
            <a:avLst/>
          </a:prstGeom>
          <a:solidFill>
            <a:srgbClr val="86D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A1C41BFF-9670-454C-A38A-96A5D9CCD6FD}"/>
              </a:ext>
            </a:extLst>
          </p:cNvPr>
          <p:cNvSpPr/>
          <p:nvPr/>
        </p:nvSpPr>
        <p:spPr>
          <a:xfrm>
            <a:off x="6548306" y="3474233"/>
            <a:ext cx="364202" cy="307777"/>
          </a:xfrm>
          <a:prstGeom prst="rect">
            <a:avLst/>
          </a:prstGeom>
        </p:spPr>
        <p:txBody>
          <a:bodyPr wrap="none">
            <a:spAutoFit/>
          </a:bodyPr>
          <a:lstStyle/>
          <a:p>
            <a:r>
              <a:rPr lang="zh-CN" altLang="en-US" dirty="0">
                <a:latin typeface="幼圆" pitchFamily="49" charset="-122"/>
                <a:ea typeface="幼圆" pitchFamily="49" charset="-122"/>
              </a:rPr>
              <a:t>吃</a:t>
            </a:r>
          </a:p>
        </p:txBody>
      </p:sp>
      <p:sp>
        <p:nvSpPr>
          <p:cNvPr id="27" name="矩形 26">
            <a:extLst>
              <a:ext uri="{FF2B5EF4-FFF2-40B4-BE49-F238E27FC236}">
                <a16:creationId xmlns:a16="http://schemas.microsoft.com/office/drawing/2014/main" id="{862D4EA2-3935-41F9-8F3F-3FB2FB44508D}"/>
              </a:ext>
            </a:extLst>
          </p:cNvPr>
          <p:cNvSpPr/>
          <p:nvPr/>
        </p:nvSpPr>
        <p:spPr>
          <a:xfrm>
            <a:off x="7147305" y="3487232"/>
            <a:ext cx="324000" cy="324000"/>
          </a:xfrm>
          <a:prstGeom prst="rect">
            <a:avLst/>
          </a:prstGeom>
          <a:solidFill>
            <a:srgbClr val="E68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29C2A7A-7F3D-4D40-8A16-F02D9544CEA4}"/>
              </a:ext>
            </a:extLst>
          </p:cNvPr>
          <p:cNvSpPr/>
          <p:nvPr/>
        </p:nvSpPr>
        <p:spPr>
          <a:xfrm>
            <a:off x="7169534" y="3474233"/>
            <a:ext cx="364202" cy="307777"/>
          </a:xfrm>
          <a:prstGeom prst="rect">
            <a:avLst/>
          </a:prstGeom>
        </p:spPr>
        <p:txBody>
          <a:bodyPr wrap="none">
            <a:spAutoFit/>
          </a:bodyPr>
          <a:lstStyle/>
          <a:p>
            <a:r>
              <a:rPr lang="en-US" altLang="zh-CN" u="sng" dirty="0">
                <a:latin typeface="幼圆" pitchFamily="49" charset="-122"/>
                <a:ea typeface="幼圆" pitchFamily="49" charset="-122"/>
              </a:rPr>
              <a:t>  </a:t>
            </a:r>
            <a:endParaRPr lang="zh-CN" altLang="en-US" u="sng" dirty="0">
              <a:latin typeface="幼圆" pitchFamily="49" charset="-122"/>
              <a:ea typeface="幼圆" pitchFamily="49" charset="-122"/>
            </a:endParaRPr>
          </a:p>
        </p:txBody>
      </p:sp>
      <p:sp>
        <p:nvSpPr>
          <p:cNvPr id="29" name="矩形 28">
            <a:extLst>
              <a:ext uri="{FF2B5EF4-FFF2-40B4-BE49-F238E27FC236}">
                <a16:creationId xmlns:a16="http://schemas.microsoft.com/office/drawing/2014/main" id="{7BB4A8C4-4FA1-4379-87E2-ADC90A25B0D2}"/>
              </a:ext>
            </a:extLst>
          </p:cNvPr>
          <p:cNvSpPr/>
          <p:nvPr/>
        </p:nvSpPr>
        <p:spPr>
          <a:xfrm>
            <a:off x="7747806" y="3487232"/>
            <a:ext cx="324000" cy="324000"/>
          </a:xfrm>
          <a:prstGeom prst="rect">
            <a:avLst/>
          </a:prstGeom>
          <a:solidFill>
            <a:srgbClr val="86D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D74BAE26-152B-4E5D-9C81-8358B0AABAAE}"/>
              </a:ext>
            </a:extLst>
          </p:cNvPr>
          <p:cNvSpPr/>
          <p:nvPr/>
        </p:nvSpPr>
        <p:spPr>
          <a:xfrm>
            <a:off x="7735660" y="3482409"/>
            <a:ext cx="363435" cy="307777"/>
          </a:xfrm>
          <a:prstGeom prst="rect">
            <a:avLst/>
          </a:prstGeom>
        </p:spPr>
        <p:txBody>
          <a:bodyPr wrap="square">
            <a:spAutoFit/>
          </a:bodyPr>
          <a:lstStyle/>
          <a:p>
            <a:r>
              <a:rPr lang="zh-CN" altLang="en-US" dirty="0">
                <a:latin typeface="幼圆" pitchFamily="49" charset="-122"/>
                <a:ea typeface="幼圆" pitchFamily="49" charset="-122"/>
              </a:rPr>
              <a:t>和</a:t>
            </a:r>
          </a:p>
        </p:txBody>
      </p:sp>
      <p:sp>
        <p:nvSpPr>
          <p:cNvPr id="31" name="矩形 30">
            <a:extLst>
              <a:ext uri="{FF2B5EF4-FFF2-40B4-BE49-F238E27FC236}">
                <a16:creationId xmlns:a16="http://schemas.microsoft.com/office/drawing/2014/main" id="{194C75C5-F5E3-435C-96FC-A8C77907DC0F}"/>
              </a:ext>
            </a:extLst>
          </p:cNvPr>
          <p:cNvSpPr/>
          <p:nvPr/>
        </p:nvSpPr>
        <p:spPr>
          <a:xfrm>
            <a:off x="8333505" y="3500231"/>
            <a:ext cx="324000" cy="324000"/>
          </a:xfrm>
          <a:prstGeom prst="rect">
            <a:avLst/>
          </a:prstGeom>
          <a:solidFill>
            <a:srgbClr val="86D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AC08BF1D-373D-4D23-9263-A43FD9C9C65D}"/>
              </a:ext>
            </a:extLst>
          </p:cNvPr>
          <p:cNvSpPr/>
          <p:nvPr/>
        </p:nvSpPr>
        <p:spPr>
          <a:xfrm>
            <a:off x="8321359" y="3487232"/>
            <a:ext cx="364202" cy="307777"/>
          </a:xfrm>
          <a:prstGeom prst="rect">
            <a:avLst/>
          </a:prstGeom>
        </p:spPr>
        <p:txBody>
          <a:bodyPr wrap="none">
            <a:spAutoFit/>
          </a:bodyPr>
          <a:lstStyle/>
          <a:p>
            <a:r>
              <a:rPr lang="zh-CN" altLang="en-US" dirty="0">
                <a:latin typeface="幼圆" pitchFamily="49" charset="-122"/>
                <a:ea typeface="幼圆" pitchFamily="49" charset="-122"/>
              </a:rPr>
              <a:t>菜</a:t>
            </a:r>
          </a:p>
        </p:txBody>
      </p:sp>
      <p:sp>
        <p:nvSpPr>
          <p:cNvPr id="33" name="矩形 32">
            <a:extLst>
              <a:ext uri="{FF2B5EF4-FFF2-40B4-BE49-F238E27FC236}">
                <a16:creationId xmlns:a16="http://schemas.microsoft.com/office/drawing/2014/main" id="{F14FA9CD-FCE2-41FD-ACC2-AF06C33CDD21}"/>
              </a:ext>
            </a:extLst>
          </p:cNvPr>
          <p:cNvSpPr/>
          <p:nvPr/>
        </p:nvSpPr>
        <p:spPr>
          <a:xfrm>
            <a:off x="7153020" y="4124117"/>
            <a:ext cx="324000" cy="324000"/>
          </a:xfrm>
          <a:prstGeom prst="rect">
            <a:avLst/>
          </a:prstGeom>
          <a:solidFill>
            <a:srgbClr val="86D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514F5C1-E34C-480F-82D5-5F443A667B55}"/>
              </a:ext>
            </a:extLst>
          </p:cNvPr>
          <p:cNvSpPr/>
          <p:nvPr/>
        </p:nvSpPr>
        <p:spPr>
          <a:xfrm>
            <a:off x="7140874" y="4111118"/>
            <a:ext cx="364202" cy="307777"/>
          </a:xfrm>
          <a:prstGeom prst="rect">
            <a:avLst/>
          </a:prstGeom>
        </p:spPr>
        <p:txBody>
          <a:bodyPr wrap="none">
            <a:spAutoFit/>
          </a:bodyPr>
          <a:lstStyle/>
          <a:p>
            <a:r>
              <a:rPr lang="zh-CN" altLang="en-US" dirty="0">
                <a:latin typeface="幼圆" pitchFamily="49" charset="-122"/>
                <a:ea typeface="幼圆" pitchFamily="49" charset="-122"/>
              </a:rPr>
              <a:t>饭</a:t>
            </a:r>
          </a:p>
        </p:txBody>
      </p:sp>
      <p:cxnSp>
        <p:nvCxnSpPr>
          <p:cNvPr id="35" name="直接箭头连接符 34">
            <a:extLst>
              <a:ext uri="{FF2B5EF4-FFF2-40B4-BE49-F238E27FC236}">
                <a16:creationId xmlns:a16="http://schemas.microsoft.com/office/drawing/2014/main" id="{C6D18318-D655-44A1-8160-550A88E3595C}"/>
              </a:ext>
            </a:extLst>
          </p:cNvPr>
          <p:cNvCxnSpPr>
            <a:cxnSpLocks/>
            <a:endCxn id="25" idx="2"/>
          </p:cNvCxnSpPr>
          <p:nvPr/>
        </p:nvCxnSpPr>
        <p:spPr>
          <a:xfrm flipH="1" flipV="1">
            <a:off x="6722452" y="3811232"/>
            <a:ext cx="538594" cy="312886"/>
          </a:xfrm>
          <a:prstGeom prst="straightConnector1">
            <a:avLst/>
          </a:prstGeom>
          <a:ln w="12700">
            <a:solidFill>
              <a:schemeClr val="tx1"/>
            </a:solidFill>
            <a:headEnd type="none"/>
            <a:tailEnd type="arrow" w="sm" len="sm"/>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39741D8A-D50C-4204-BEB7-373ACA0F6AE6}"/>
              </a:ext>
            </a:extLst>
          </p:cNvPr>
          <p:cNvCxnSpPr>
            <a:cxnSpLocks/>
            <a:endCxn id="23" idx="2"/>
          </p:cNvCxnSpPr>
          <p:nvPr/>
        </p:nvCxnSpPr>
        <p:spPr>
          <a:xfrm flipH="1" flipV="1">
            <a:off x="6140150" y="3811232"/>
            <a:ext cx="1010770" cy="352820"/>
          </a:xfrm>
          <a:prstGeom prst="straightConnector1">
            <a:avLst/>
          </a:prstGeom>
          <a:ln w="12700">
            <a:solidFill>
              <a:schemeClr val="tx1"/>
            </a:solidFill>
            <a:headEnd type="none"/>
            <a:tailEnd type="arrow" w="sm" len="sm"/>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5C7F7039-4197-4D2D-B834-73947B595302}"/>
              </a:ext>
            </a:extLst>
          </p:cNvPr>
          <p:cNvCxnSpPr>
            <a:cxnSpLocks/>
            <a:endCxn id="29" idx="2"/>
          </p:cNvCxnSpPr>
          <p:nvPr/>
        </p:nvCxnSpPr>
        <p:spPr>
          <a:xfrm flipV="1">
            <a:off x="7357900" y="3811232"/>
            <a:ext cx="551906" cy="315762"/>
          </a:xfrm>
          <a:prstGeom prst="straightConnector1">
            <a:avLst/>
          </a:prstGeom>
          <a:ln w="12700">
            <a:solidFill>
              <a:schemeClr val="tx1"/>
            </a:solidFill>
            <a:headEnd type="none"/>
            <a:tailEnd type="arrow" w="sm" len="sm"/>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EE85FDD7-27A4-4734-AC6D-64A6DC3F29A8}"/>
              </a:ext>
            </a:extLst>
          </p:cNvPr>
          <p:cNvCxnSpPr>
            <a:cxnSpLocks/>
            <a:endCxn id="31" idx="2"/>
          </p:cNvCxnSpPr>
          <p:nvPr/>
        </p:nvCxnSpPr>
        <p:spPr>
          <a:xfrm flipV="1">
            <a:off x="7469597" y="3824231"/>
            <a:ext cx="1025908" cy="352384"/>
          </a:xfrm>
          <a:prstGeom prst="straightConnector1">
            <a:avLst/>
          </a:prstGeom>
          <a:ln w="12700">
            <a:solidFill>
              <a:schemeClr val="tx1"/>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66E11A20-EAE6-4C12-8455-DDADA78A6B75}"/>
              </a:ext>
            </a:extLst>
          </p:cNvPr>
          <p:cNvSpPr txBox="1"/>
          <p:nvPr/>
        </p:nvSpPr>
        <p:spPr>
          <a:xfrm>
            <a:off x="5285679" y="3484699"/>
            <a:ext cx="750046" cy="369332"/>
          </a:xfrm>
          <a:prstGeom prst="rect">
            <a:avLst/>
          </a:prstGeom>
          <a:noFill/>
        </p:spPr>
        <p:txBody>
          <a:bodyPr wrap="square">
            <a:spAutoFit/>
          </a:bodyPr>
          <a:lstStyle/>
          <a:p>
            <a:r>
              <a:rPr lang="zh-CN" altLang="en-US" dirty="0">
                <a:latin typeface="幼圆" pitchFamily="49" charset="-122"/>
                <a:ea typeface="幼圆" pitchFamily="49" charset="-122"/>
              </a:rPr>
              <a:t>输出</a:t>
            </a:r>
            <a:endParaRPr lang="zh-CN" altLang="en-US" dirty="0"/>
          </a:p>
        </p:txBody>
      </p:sp>
      <p:sp>
        <p:nvSpPr>
          <p:cNvPr id="40" name="文本框 39">
            <a:extLst>
              <a:ext uri="{FF2B5EF4-FFF2-40B4-BE49-F238E27FC236}">
                <a16:creationId xmlns:a16="http://schemas.microsoft.com/office/drawing/2014/main" id="{7773E7A8-0628-462C-91A4-C35042EAE116}"/>
              </a:ext>
            </a:extLst>
          </p:cNvPr>
          <p:cNvSpPr txBox="1"/>
          <p:nvPr/>
        </p:nvSpPr>
        <p:spPr>
          <a:xfrm>
            <a:off x="6330206" y="4137717"/>
            <a:ext cx="903201" cy="369332"/>
          </a:xfrm>
          <a:prstGeom prst="rect">
            <a:avLst/>
          </a:prstGeom>
          <a:noFill/>
        </p:spPr>
        <p:txBody>
          <a:bodyPr wrap="square">
            <a:spAutoFit/>
          </a:bodyPr>
          <a:lstStyle/>
          <a:p>
            <a:r>
              <a:rPr lang="zh-CN" altLang="en-US" dirty="0">
                <a:latin typeface="幼圆" pitchFamily="49" charset="-122"/>
                <a:ea typeface="幼圆" pitchFamily="49" charset="-122"/>
              </a:rPr>
              <a:t>输入</a:t>
            </a:r>
            <a:endParaRPr lang="zh-CN" altLang="en-US" dirty="0"/>
          </a:p>
        </p:txBody>
      </p:sp>
      <p:sp>
        <p:nvSpPr>
          <p:cNvPr id="41" name="文本框 40">
            <a:extLst>
              <a:ext uri="{FF2B5EF4-FFF2-40B4-BE49-F238E27FC236}">
                <a16:creationId xmlns:a16="http://schemas.microsoft.com/office/drawing/2014/main" id="{1845DE7C-EC1D-4326-A5B8-C7C19C64FA93}"/>
              </a:ext>
            </a:extLst>
          </p:cNvPr>
          <p:cNvSpPr txBox="1"/>
          <p:nvPr/>
        </p:nvSpPr>
        <p:spPr>
          <a:xfrm>
            <a:off x="654814" y="3319763"/>
            <a:ext cx="931509" cy="307777"/>
          </a:xfrm>
          <a:prstGeom prst="rect">
            <a:avLst/>
          </a:prstGeom>
          <a:noFill/>
        </p:spPr>
        <p:txBody>
          <a:bodyPr wrap="square">
            <a:spAutoFit/>
          </a:bodyPr>
          <a:lstStyle/>
          <a:p>
            <a:r>
              <a:rPr lang="en-US" altLang="zh-CN" dirty="0">
                <a:latin typeface="Arial" panose="020B0604020202020204" pitchFamily="34" charset="0"/>
                <a:ea typeface="幼圆" pitchFamily="49" charset="-122"/>
                <a:cs typeface="Arial" panose="020B0604020202020204" pitchFamily="34" charset="0"/>
              </a:rPr>
              <a:t>CBOW:</a:t>
            </a:r>
            <a:endParaRPr lang="zh-CN" altLang="en-US" dirty="0">
              <a:latin typeface="Arial" panose="020B0604020202020204" pitchFamily="34" charset="0"/>
              <a:cs typeface="Arial" panose="020B0604020202020204" pitchFamily="34" charset="0"/>
            </a:endParaRPr>
          </a:p>
        </p:txBody>
      </p:sp>
      <p:sp>
        <p:nvSpPr>
          <p:cNvPr id="42" name="文本框 41">
            <a:extLst>
              <a:ext uri="{FF2B5EF4-FFF2-40B4-BE49-F238E27FC236}">
                <a16:creationId xmlns:a16="http://schemas.microsoft.com/office/drawing/2014/main" id="{8C295911-0BF6-4A13-9A69-B9F96F69D6FB}"/>
              </a:ext>
            </a:extLst>
          </p:cNvPr>
          <p:cNvSpPr txBox="1"/>
          <p:nvPr/>
        </p:nvSpPr>
        <p:spPr>
          <a:xfrm>
            <a:off x="4100103" y="3279375"/>
            <a:ext cx="1546296" cy="369332"/>
          </a:xfrm>
          <a:prstGeom prst="rect">
            <a:avLst/>
          </a:prstGeom>
          <a:noFill/>
        </p:spPr>
        <p:txBody>
          <a:bodyPr wrap="square">
            <a:spAutoFit/>
          </a:bodyPr>
          <a:lstStyle/>
          <a:p>
            <a:r>
              <a:rPr lang="en-US" altLang="zh-CN" dirty="0">
                <a:latin typeface="Arial" panose="020B0604020202020204" pitchFamily="34" charset="0"/>
                <a:ea typeface="幼圆" pitchFamily="49" charset="-122"/>
                <a:cs typeface="Arial" panose="020B0604020202020204" pitchFamily="34" charset="0"/>
              </a:rPr>
              <a:t>Skip-gram:</a:t>
            </a:r>
            <a:endParaRPr lang="zh-CN" altLang="en-US" dirty="0">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D4FCD645-E753-4EF6-B748-C29C08A62AFF}"/>
              </a:ext>
            </a:extLst>
          </p:cNvPr>
          <p:cNvSpPr/>
          <p:nvPr/>
        </p:nvSpPr>
        <p:spPr>
          <a:xfrm>
            <a:off x="157257" y="1309216"/>
            <a:ext cx="8644586" cy="620363"/>
          </a:xfrm>
          <a:prstGeom prst="rect">
            <a:avLst/>
          </a:prstGeom>
        </p:spPr>
        <p:txBody>
          <a:bodyPr wrap="square">
            <a:spAutoFit/>
          </a:bodyPr>
          <a:lstStyle/>
          <a:p>
            <a:pPr marL="257175" lvl="0" indent="-257175">
              <a:lnSpc>
                <a:spcPct val="120000"/>
              </a:lnSpc>
              <a:buClr>
                <a:srgbClr val="3333B3"/>
              </a:buClr>
              <a:buSzPct val="70000"/>
              <a:buFont typeface="Wingdings" panose="05000000000000000000" charset="0"/>
              <a:buChar char="l"/>
            </a:pPr>
            <a:r>
              <a:rPr lang="en-US" altLang="zh-CN" sz="1500" dirty="0">
                <a:solidFill>
                  <a:prstClr val="black"/>
                </a:solidFill>
                <a:latin typeface="Microsoft YaHei UI Light" panose="020B0502040204020203" pitchFamily="34" charset="-122"/>
                <a:ea typeface="幼圆" panose="02010509060101010101" pitchFamily="49" charset="-122"/>
                <a:sym typeface="+mn-ea"/>
              </a:rPr>
              <a:t>Word2Vec</a:t>
            </a:r>
            <a:r>
              <a:rPr lang="zh-CN" altLang="en-US" sz="1500" dirty="0">
                <a:solidFill>
                  <a:prstClr val="black"/>
                </a:solidFill>
                <a:latin typeface="Microsoft YaHei UI Light" panose="020B0502040204020203" pitchFamily="34" charset="-122"/>
                <a:ea typeface="幼圆" panose="02010509060101010101" pitchFamily="49" charset="-122"/>
                <a:sym typeface="+mn-ea"/>
              </a:rPr>
              <a:t>的提出了面向词嵌入学习的模型：</a:t>
            </a:r>
            <a:r>
              <a:rPr lang="zh-CN" altLang="en-US" sz="1500" b="1" dirty="0">
                <a:solidFill>
                  <a:srgbClr val="002EC0"/>
                </a:solidFill>
                <a:latin typeface="Microsoft YaHei UI Light" panose="020B0502040204020203" pitchFamily="34" charset="-122"/>
                <a:ea typeface="幼圆" panose="02010509060101010101" pitchFamily="49" charset="-122"/>
                <a:sym typeface="+mn-ea"/>
              </a:rPr>
              <a:t>连续词袋模型</a:t>
            </a:r>
            <a:r>
              <a:rPr lang="zh-CN" altLang="en-US" sz="1500" dirty="0">
                <a:solidFill>
                  <a:prstClr val="black"/>
                </a:solidFill>
                <a:latin typeface="Microsoft YaHei UI Light" panose="020B0502040204020203" pitchFamily="34" charset="-122"/>
                <a:ea typeface="幼圆" panose="02010509060101010101" pitchFamily="49" charset="-122"/>
                <a:sym typeface="+mn-ea"/>
              </a:rPr>
              <a:t>（</a:t>
            </a:r>
            <a:r>
              <a:rPr lang="en-US" altLang="zh-CN" sz="1500" dirty="0">
                <a:solidFill>
                  <a:prstClr val="black"/>
                </a:solidFill>
                <a:latin typeface="Microsoft YaHei UI Light" panose="020B0502040204020203" pitchFamily="34" charset="-122"/>
                <a:ea typeface="幼圆" panose="02010509060101010101" pitchFamily="49" charset="-122"/>
                <a:sym typeface="+mn-ea"/>
              </a:rPr>
              <a:t> Continuous Bag-of-Words Model</a:t>
            </a:r>
            <a:r>
              <a:rPr lang="zh-CN" altLang="en-US" sz="1500" dirty="0">
                <a:solidFill>
                  <a:prstClr val="black"/>
                </a:solidFill>
                <a:latin typeface="Microsoft YaHei UI Light" panose="020B0502040204020203" pitchFamily="34" charset="-122"/>
                <a:ea typeface="幼圆" panose="02010509060101010101" pitchFamily="49" charset="-122"/>
                <a:sym typeface="+mn-ea"/>
              </a:rPr>
              <a:t>，</a:t>
            </a:r>
            <a:r>
              <a:rPr lang="en-US" altLang="zh-CN" sz="1500" dirty="0">
                <a:solidFill>
                  <a:prstClr val="black"/>
                </a:solidFill>
                <a:latin typeface="Microsoft YaHei UI Light" panose="020B0502040204020203" pitchFamily="34" charset="-122"/>
                <a:ea typeface="幼圆" panose="02010509060101010101" pitchFamily="49" charset="-122"/>
                <a:sym typeface="+mn-ea"/>
              </a:rPr>
              <a:t>CBOW Model</a:t>
            </a:r>
            <a:r>
              <a:rPr lang="zh-CN" altLang="en-US" sz="1500" dirty="0">
                <a:solidFill>
                  <a:prstClr val="black"/>
                </a:solidFill>
                <a:latin typeface="Microsoft YaHei UI Light" panose="020B0502040204020203" pitchFamily="34" charset="-122"/>
                <a:ea typeface="幼圆" panose="02010509060101010101" pitchFamily="49" charset="-122"/>
                <a:sym typeface="+mn-ea"/>
              </a:rPr>
              <a:t>）和</a:t>
            </a:r>
            <a:r>
              <a:rPr lang="zh-CN" altLang="en-US" sz="1500" b="1" dirty="0">
                <a:solidFill>
                  <a:srgbClr val="002EC0"/>
                </a:solidFill>
                <a:latin typeface="Microsoft YaHei UI Light" panose="020B0502040204020203" pitchFamily="34" charset="-122"/>
                <a:ea typeface="幼圆" panose="02010509060101010101" pitchFamily="49" charset="-122"/>
                <a:sym typeface="+mn-ea"/>
              </a:rPr>
              <a:t>连续语法单元跳跃模型</a:t>
            </a:r>
            <a:r>
              <a:rPr lang="zh-CN" altLang="en-US" sz="1500" dirty="0">
                <a:solidFill>
                  <a:prstClr val="black"/>
                </a:solidFill>
                <a:latin typeface="Microsoft YaHei UI Light" panose="020B0502040204020203" pitchFamily="34" charset="-122"/>
                <a:ea typeface="幼圆" panose="02010509060101010101" pitchFamily="49" charset="-122"/>
                <a:sym typeface="+mn-ea"/>
              </a:rPr>
              <a:t>（</a:t>
            </a:r>
            <a:r>
              <a:rPr lang="en-US" altLang="zh-CN" sz="1500" dirty="0">
                <a:solidFill>
                  <a:prstClr val="black"/>
                </a:solidFill>
                <a:latin typeface="Microsoft YaHei UI Light" panose="020B0502040204020203" pitchFamily="34" charset="-122"/>
                <a:ea typeface="幼圆" panose="02010509060101010101" pitchFamily="49" charset="-122"/>
                <a:sym typeface="+mn-ea"/>
              </a:rPr>
              <a:t> Continuous Skip-gram</a:t>
            </a:r>
            <a:r>
              <a:rPr lang="zh-CN" altLang="en-US" sz="1500" dirty="0">
                <a:solidFill>
                  <a:prstClr val="black"/>
                </a:solidFill>
                <a:latin typeface="Microsoft YaHei UI Light" panose="020B0502040204020203" pitchFamily="34" charset="-122"/>
                <a:ea typeface="幼圆" panose="02010509060101010101" pitchFamily="49" charset="-122"/>
                <a:sym typeface="+mn-ea"/>
              </a:rPr>
              <a:t> </a:t>
            </a:r>
            <a:r>
              <a:rPr lang="en-US" altLang="zh-CN" sz="1500" dirty="0">
                <a:solidFill>
                  <a:prstClr val="black"/>
                </a:solidFill>
                <a:latin typeface="Microsoft YaHei UI Light" panose="020B0502040204020203" pitchFamily="34" charset="-122"/>
                <a:ea typeface="幼圆" panose="02010509060101010101" pitchFamily="49" charset="-122"/>
                <a:sym typeface="+mn-ea"/>
              </a:rPr>
              <a:t>Model)</a:t>
            </a:r>
            <a:r>
              <a:rPr lang="en-US" altLang="zh-CN" sz="1500" baseline="30000" dirty="0">
                <a:solidFill>
                  <a:prstClr val="black"/>
                </a:solidFill>
                <a:latin typeface="Microsoft YaHei UI Light" panose="020B0502040204020203" pitchFamily="34" charset="-122"/>
                <a:ea typeface="幼圆" panose="02010509060101010101" pitchFamily="49" charset="-122"/>
                <a:sym typeface="+mn-ea"/>
              </a:rPr>
              <a:t>1, 2</a:t>
            </a:r>
            <a:r>
              <a:rPr lang="zh-CN" altLang="en-US" sz="1500" dirty="0">
                <a:solidFill>
                  <a:prstClr val="black"/>
                </a:solidFill>
                <a:latin typeface="Microsoft YaHei UI Light" panose="020B0502040204020203" pitchFamily="34" charset="-122"/>
                <a:ea typeface="幼圆" panose="02010509060101010101" pitchFamily="49" charset="-122"/>
                <a:sym typeface="+mn-ea"/>
              </a:rPr>
              <a:t>。</a:t>
            </a:r>
            <a:endParaRPr lang="en-US" altLang="zh-CN" sz="1500" dirty="0">
              <a:solidFill>
                <a:prstClr val="black"/>
              </a:solidFill>
              <a:latin typeface="Microsoft YaHei UI Light" panose="020B0502040204020203" pitchFamily="34" charset="-122"/>
              <a:ea typeface="幼圆" panose="02010509060101010101" pitchFamily="49" charset="-122"/>
              <a:sym typeface="+mn-ea"/>
            </a:endParaRPr>
          </a:p>
        </p:txBody>
      </p:sp>
      <mc:AlternateContent xmlns:mc="http://schemas.openxmlformats.org/markup-compatibility/2006">
        <mc:Choice xmlns:a14="http://schemas.microsoft.com/office/drawing/2010/main" Requires="a14">
          <p:sp>
            <p:nvSpPr>
              <p:cNvPr id="44" name="矩形 43">
                <a:extLst>
                  <a:ext uri="{FF2B5EF4-FFF2-40B4-BE49-F238E27FC236}">
                    <a16:creationId xmlns:a16="http://schemas.microsoft.com/office/drawing/2014/main" id="{D6166982-42E1-4DFC-9A41-76625600E6BF}"/>
                  </a:ext>
                </a:extLst>
              </p:cNvPr>
              <p:cNvSpPr/>
              <p:nvPr/>
            </p:nvSpPr>
            <p:spPr>
              <a:xfrm>
                <a:off x="129618" y="1999768"/>
                <a:ext cx="8542495" cy="659989"/>
              </a:xfrm>
              <a:prstGeom prst="rect">
                <a:avLst/>
              </a:prstGeom>
            </p:spPr>
            <p:txBody>
              <a:bodyPr wrap="square">
                <a:spAutoFit/>
              </a:bodyPr>
              <a:lstStyle/>
              <a:p>
                <a:pPr marL="625475" lvl="1" indent="-282575">
                  <a:lnSpc>
                    <a:spcPct val="130000"/>
                  </a:lnSpc>
                  <a:buClr>
                    <a:srgbClr val="3333B3"/>
                  </a:buClr>
                  <a:buSzPct val="75000"/>
                  <a:buFont typeface="+mj-lt"/>
                  <a:buAutoNum type="arabicPeriod"/>
                </a:pPr>
                <a:r>
                  <a:rPr lang="en-US" altLang="zh-CN" sz="1500" b="1" dirty="0">
                    <a:solidFill>
                      <a:srgbClr val="002EC0"/>
                    </a:solidFill>
                    <a:latin typeface="Microsoft YaHei UI Light" panose="020B0502040204020203" pitchFamily="34" charset="-122"/>
                    <a:ea typeface="幼圆" panose="02010509060101010101" pitchFamily="49" charset="-122"/>
                    <a:sym typeface="+mn-ea"/>
                  </a:rPr>
                  <a:t>CBOW</a:t>
                </a:r>
                <a:r>
                  <a:rPr lang="zh-CN" altLang="en-US" sz="1500" b="1" dirty="0">
                    <a:solidFill>
                      <a:srgbClr val="002EC0"/>
                    </a:solidFill>
                    <a:latin typeface="Microsoft YaHei UI Light" panose="020B0502040204020203" pitchFamily="34" charset="-122"/>
                    <a:ea typeface="幼圆" panose="02010509060101010101" pitchFamily="49" charset="-122"/>
                    <a:sym typeface="+mn-ea"/>
                  </a:rPr>
                  <a:t>模型</a:t>
                </a:r>
                <a:r>
                  <a:rPr lang="zh-CN" altLang="en-US" sz="1500" dirty="0">
                    <a:latin typeface="Microsoft YaHei UI Light" panose="020B0502040204020203" pitchFamily="34" charset="-122"/>
                    <a:ea typeface="幼圆" panose="02010509060101010101" pitchFamily="49" charset="-122"/>
                    <a:sym typeface="+mn-ea"/>
                  </a:rPr>
                  <a:t>和神经语言模型结构有些类似，但是任务变为，使用一个词</a:t>
                </a:r>
                <a14:m>
                  <m:oMath xmlns:m="http://schemas.openxmlformats.org/officeDocument/2006/math">
                    <m:sSub>
                      <m:sSubPr>
                        <m:ctrlPr>
                          <a:rPr lang="en-US" altLang="zh-CN" sz="1500" i="1">
                            <a:latin typeface="Cambria Math" panose="02040503050406030204" pitchFamily="18" charset="0"/>
                            <a:ea typeface="幼圆" panose="02010509060101010101" pitchFamily="49" charset="-122"/>
                            <a:sym typeface="+mn-ea"/>
                          </a:rPr>
                        </m:ctrlPr>
                      </m:sSubPr>
                      <m:e>
                        <m:r>
                          <a:rPr lang="en-US" altLang="zh-CN" sz="1500">
                            <a:latin typeface="Cambria Math" panose="02040503050406030204" pitchFamily="18" charset="0"/>
                            <a:ea typeface="幼圆" panose="02010509060101010101" pitchFamily="49" charset="-122"/>
                            <a:sym typeface="+mn-ea"/>
                          </a:rPr>
                          <m:t>𝑤</m:t>
                        </m:r>
                      </m:e>
                      <m:sub>
                        <m:r>
                          <a:rPr lang="en-US" altLang="zh-CN" sz="1500">
                            <a:latin typeface="Cambria Math" panose="02040503050406030204" pitchFamily="18" charset="0"/>
                            <a:ea typeface="幼圆" panose="02010509060101010101" pitchFamily="49" charset="-122"/>
                            <a:sym typeface="+mn-ea"/>
                          </a:rPr>
                          <m:t>𝑡</m:t>
                        </m:r>
                      </m:sub>
                    </m:sSub>
                  </m:oMath>
                </a14:m>
                <a:r>
                  <a:rPr lang="zh-CN" altLang="en-US" sz="1500" dirty="0">
                    <a:latin typeface="Microsoft YaHei UI Light" panose="020B0502040204020203" pitchFamily="34" charset="-122"/>
                    <a:ea typeface="幼圆" panose="02010509060101010101" pitchFamily="49" charset="-122"/>
                    <a:sym typeface="+mn-ea"/>
                  </a:rPr>
                  <a:t>的前</a:t>
                </a:r>
                <a14:m>
                  <m:oMath xmlns:m="http://schemas.openxmlformats.org/officeDocument/2006/math">
                    <m:r>
                      <a:rPr lang="en-US" altLang="zh-CN" sz="1500" dirty="0">
                        <a:latin typeface="Cambria Math" panose="02040503050406030204" pitchFamily="18" charset="0"/>
                        <a:ea typeface="幼圆" panose="02010509060101010101" pitchFamily="49" charset="-122"/>
                        <a:sym typeface="+mn-ea"/>
                      </a:rPr>
                      <m:t>𝑘</m:t>
                    </m:r>
                  </m:oMath>
                </a14:m>
                <a:r>
                  <a:rPr lang="zh-CN" altLang="en-US" sz="1500" dirty="0">
                    <a:latin typeface="Microsoft YaHei UI Light" panose="020B0502040204020203" pitchFamily="34" charset="-122"/>
                    <a:ea typeface="幼圆" panose="02010509060101010101" pitchFamily="49" charset="-122"/>
                    <a:sym typeface="+mn-ea"/>
                  </a:rPr>
                  <a:t>个词和后</a:t>
                </a:r>
                <a14:m>
                  <m:oMath xmlns:m="http://schemas.openxmlformats.org/officeDocument/2006/math">
                    <m:r>
                      <a:rPr lang="en-US" altLang="zh-CN" sz="1500" dirty="0">
                        <a:latin typeface="Cambria Math" panose="02040503050406030204" pitchFamily="18" charset="0"/>
                        <a:ea typeface="幼圆" panose="02010509060101010101" pitchFamily="49" charset="-122"/>
                        <a:sym typeface="+mn-ea"/>
                      </a:rPr>
                      <m:t>𝑘</m:t>
                    </m:r>
                  </m:oMath>
                </a14:m>
                <a:r>
                  <a:rPr lang="zh-CN" altLang="en-US" sz="1500" dirty="0">
                    <a:latin typeface="Microsoft YaHei UI Light" panose="020B0502040204020203" pitchFamily="34" charset="-122"/>
                    <a:ea typeface="幼圆" panose="02010509060101010101" pitchFamily="49" charset="-122"/>
                    <a:sym typeface="+mn-ea"/>
                  </a:rPr>
                  <a:t>个词预测</a:t>
                </a:r>
                <a14:m>
                  <m:oMath xmlns:m="http://schemas.openxmlformats.org/officeDocument/2006/math">
                    <m:sSub>
                      <m:sSubPr>
                        <m:ctrlPr>
                          <a:rPr lang="en-US" altLang="zh-CN" sz="1500" i="1">
                            <a:latin typeface="Cambria Math" panose="02040503050406030204" pitchFamily="18" charset="0"/>
                            <a:ea typeface="幼圆" panose="02010509060101010101" pitchFamily="49" charset="-122"/>
                            <a:sym typeface="+mn-ea"/>
                          </a:rPr>
                        </m:ctrlPr>
                      </m:sSubPr>
                      <m:e>
                        <m:r>
                          <a:rPr lang="en-US" altLang="zh-CN" sz="1500">
                            <a:latin typeface="Cambria Math" panose="02040503050406030204" pitchFamily="18" charset="0"/>
                            <a:ea typeface="幼圆" panose="02010509060101010101" pitchFamily="49" charset="-122"/>
                            <a:sym typeface="+mn-ea"/>
                          </a:rPr>
                          <m:t>𝑤</m:t>
                        </m:r>
                      </m:e>
                      <m:sub>
                        <m:r>
                          <a:rPr lang="en-US" altLang="zh-CN" sz="1500">
                            <a:latin typeface="Cambria Math" panose="02040503050406030204" pitchFamily="18" charset="0"/>
                            <a:ea typeface="幼圆" panose="02010509060101010101" pitchFamily="49" charset="-122"/>
                            <a:sym typeface="+mn-ea"/>
                          </a:rPr>
                          <m:t>𝑡</m:t>
                        </m:r>
                      </m:sub>
                    </m:sSub>
                  </m:oMath>
                </a14:m>
                <a:r>
                  <a:rPr lang="zh-CN" altLang="en-US" sz="1500" dirty="0">
                    <a:latin typeface="Microsoft YaHei UI Light" panose="020B0502040204020203" pitchFamily="34" charset="-122"/>
                    <a:ea typeface="幼圆" panose="02010509060101010101" pitchFamily="49" charset="-122"/>
                    <a:sym typeface="+mn-ea"/>
                  </a:rPr>
                  <a:t>，也就是用</a:t>
                </a:r>
                <a14:m>
                  <m:oMath xmlns:m="http://schemas.openxmlformats.org/officeDocument/2006/math">
                    <m:r>
                      <a:rPr lang="en-US" altLang="zh-CN" sz="1500">
                        <a:latin typeface="Cambria Math" panose="02040503050406030204" pitchFamily="18" charset="0"/>
                        <a:ea typeface="幼圆" panose="02010509060101010101" pitchFamily="49" charset="-122"/>
                        <a:sym typeface="+mn-ea"/>
                      </a:rPr>
                      <m:t>{</m:t>
                    </m:r>
                    <m:sSub>
                      <m:sSubPr>
                        <m:ctrlPr>
                          <a:rPr lang="en-US" altLang="zh-CN" sz="1500" i="1">
                            <a:latin typeface="Cambria Math" panose="02040503050406030204" pitchFamily="18" charset="0"/>
                            <a:ea typeface="幼圆" panose="02010509060101010101" pitchFamily="49" charset="-122"/>
                            <a:sym typeface="+mn-ea"/>
                          </a:rPr>
                        </m:ctrlPr>
                      </m:sSubPr>
                      <m:e>
                        <m:r>
                          <a:rPr lang="en-US" altLang="zh-CN" sz="1500">
                            <a:latin typeface="Cambria Math" panose="02040503050406030204" pitchFamily="18" charset="0"/>
                            <a:ea typeface="幼圆" panose="02010509060101010101" pitchFamily="49" charset="-122"/>
                            <a:sym typeface="+mn-ea"/>
                          </a:rPr>
                          <m:t>𝑤</m:t>
                        </m:r>
                      </m:e>
                      <m:sub>
                        <m:r>
                          <a:rPr lang="en-US" altLang="zh-CN" sz="1500">
                            <a:latin typeface="Cambria Math" panose="02040503050406030204" pitchFamily="18" charset="0"/>
                            <a:ea typeface="幼圆" panose="02010509060101010101" pitchFamily="49" charset="-122"/>
                            <a:sym typeface="+mn-ea"/>
                          </a:rPr>
                          <m:t>𝑡</m:t>
                        </m:r>
                        <m:r>
                          <a:rPr lang="en-US" altLang="zh-CN" sz="1500">
                            <a:latin typeface="Cambria Math" panose="02040503050406030204" pitchFamily="18" charset="0"/>
                            <a:ea typeface="幼圆" panose="02010509060101010101" pitchFamily="49" charset="-122"/>
                            <a:sym typeface="+mn-ea"/>
                          </a:rPr>
                          <m:t>−</m:t>
                        </m:r>
                        <m:r>
                          <a:rPr lang="en-US" altLang="zh-CN" sz="1500">
                            <a:latin typeface="Cambria Math" panose="02040503050406030204" pitchFamily="18" charset="0"/>
                            <a:ea typeface="幼圆" panose="02010509060101010101" pitchFamily="49" charset="-122"/>
                            <a:sym typeface="+mn-ea"/>
                          </a:rPr>
                          <m:t>𝑘</m:t>
                        </m:r>
                      </m:sub>
                    </m:sSub>
                    <m:r>
                      <a:rPr lang="en-US" altLang="zh-CN" sz="1500">
                        <a:latin typeface="Cambria Math" panose="02040503050406030204" pitchFamily="18" charset="0"/>
                        <a:ea typeface="幼圆" panose="02010509060101010101" pitchFamily="49" charset="-122"/>
                        <a:sym typeface="+mn-ea"/>
                      </a:rPr>
                      <m:t>,…,</m:t>
                    </m:r>
                    <m:sSub>
                      <m:sSubPr>
                        <m:ctrlPr>
                          <a:rPr lang="en-US" altLang="zh-CN" sz="1500" i="1">
                            <a:latin typeface="Cambria Math" panose="02040503050406030204" pitchFamily="18" charset="0"/>
                            <a:ea typeface="幼圆" panose="02010509060101010101" pitchFamily="49" charset="-122"/>
                            <a:sym typeface="+mn-ea"/>
                          </a:rPr>
                        </m:ctrlPr>
                      </m:sSubPr>
                      <m:e>
                        <m:r>
                          <a:rPr lang="en-US" altLang="zh-CN" sz="1500">
                            <a:latin typeface="Cambria Math" panose="02040503050406030204" pitchFamily="18" charset="0"/>
                            <a:ea typeface="幼圆" panose="02010509060101010101" pitchFamily="49" charset="-122"/>
                            <a:sym typeface="+mn-ea"/>
                          </a:rPr>
                          <m:t>𝑤</m:t>
                        </m:r>
                      </m:e>
                      <m:sub>
                        <m:r>
                          <a:rPr lang="en-US" altLang="zh-CN" sz="1500">
                            <a:latin typeface="Cambria Math" panose="02040503050406030204" pitchFamily="18" charset="0"/>
                            <a:ea typeface="幼圆" panose="02010509060101010101" pitchFamily="49" charset="-122"/>
                            <a:sym typeface="+mn-ea"/>
                          </a:rPr>
                          <m:t>𝑡</m:t>
                        </m:r>
                        <m:r>
                          <a:rPr lang="en-US" altLang="zh-CN" sz="1500">
                            <a:latin typeface="Cambria Math" panose="02040503050406030204" pitchFamily="18" charset="0"/>
                            <a:ea typeface="幼圆" panose="02010509060101010101" pitchFamily="49" charset="-122"/>
                            <a:sym typeface="+mn-ea"/>
                          </a:rPr>
                          <m:t>−1</m:t>
                        </m:r>
                      </m:sub>
                    </m:sSub>
                    <m:r>
                      <a:rPr lang="en-US" altLang="zh-CN" sz="1500">
                        <a:latin typeface="Cambria Math" panose="02040503050406030204" pitchFamily="18" charset="0"/>
                        <a:ea typeface="幼圆" panose="02010509060101010101" pitchFamily="49" charset="-122"/>
                        <a:sym typeface="+mn-ea"/>
                      </a:rPr>
                      <m:t>,</m:t>
                    </m:r>
                    <m:sSub>
                      <m:sSubPr>
                        <m:ctrlPr>
                          <a:rPr lang="en-US" altLang="zh-CN" sz="1500" i="1">
                            <a:latin typeface="Cambria Math" panose="02040503050406030204" pitchFamily="18" charset="0"/>
                            <a:ea typeface="幼圆" panose="02010509060101010101" pitchFamily="49" charset="-122"/>
                            <a:sym typeface="+mn-ea"/>
                          </a:rPr>
                        </m:ctrlPr>
                      </m:sSubPr>
                      <m:e>
                        <m:r>
                          <a:rPr lang="en-US" altLang="zh-CN" sz="1500">
                            <a:latin typeface="Cambria Math" panose="02040503050406030204" pitchFamily="18" charset="0"/>
                            <a:ea typeface="幼圆" panose="02010509060101010101" pitchFamily="49" charset="-122"/>
                            <a:sym typeface="+mn-ea"/>
                          </a:rPr>
                          <m:t>𝑤</m:t>
                        </m:r>
                      </m:e>
                      <m:sub>
                        <m:r>
                          <a:rPr lang="en-US" altLang="zh-CN" sz="1500">
                            <a:latin typeface="Cambria Math" panose="02040503050406030204" pitchFamily="18" charset="0"/>
                            <a:ea typeface="幼圆" panose="02010509060101010101" pitchFamily="49" charset="-122"/>
                            <a:sym typeface="+mn-ea"/>
                          </a:rPr>
                          <m:t>𝑡</m:t>
                        </m:r>
                        <m:r>
                          <a:rPr lang="en-US" altLang="zh-CN" sz="1500">
                            <a:latin typeface="Cambria Math" panose="02040503050406030204" pitchFamily="18" charset="0"/>
                            <a:ea typeface="幼圆" panose="02010509060101010101" pitchFamily="49" charset="-122"/>
                            <a:sym typeface="+mn-ea"/>
                          </a:rPr>
                          <m:t>+1</m:t>
                        </m:r>
                      </m:sub>
                    </m:sSub>
                    <m:r>
                      <a:rPr lang="en-US" altLang="zh-CN" sz="1500">
                        <a:latin typeface="Cambria Math" panose="02040503050406030204" pitchFamily="18" charset="0"/>
                        <a:ea typeface="幼圆" panose="02010509060101010101" pitchFamily="49" charset="-122"/>
                        <a:sym typeface="+mn-ea"/>
                      </a:rPr>
                      <m:t>,…,</m:t>
                    </m:r>
                    <m:sSub>
                      <m:sSubPr>
                        <m:ctrlPr>
                          <a:rPr lang="en-US" altLang="zh-CN" sz="1500" i="1">
                            <a:latin typeface="Cambria Math" panose="02040503050406030204" pitchFamily="18" charset="0"/>
                            <a:ea typeface="幼圆" panose="02010509060101010101" pitchFamily="49" charset="-122"/>
                            <a:sym typeface="+mn-ea"/>
                          </a:rPr>
                        </m:ctrlPr>
                      </m:sSubPr>
                      <m:e>
                        <m:r>
                          <a:rPr lang="en-US" altLang="zh-CN" sz="1500">
                            <a:latin typeface="Cambria Math" panose="02040503050406030204" pitchFamily="18" charset="0"/>
                            <a:ea typeface="幼圆" panose="02010509060101010101" pitchFamily="49" charset="-122"/>
                            <a:sym typeface="+mn-ea"/>
                          </a:rPr>
                          <m:t>𝑤</m:t>
                        </m:r>
                      </m:e>
                      <m:sub>
                        <m:r>
                          <a:rPr lang="en-US" altLang="zh-CN" sz="1500">
                            <a:latin typeface="Cambria Math" panose="02040503050406030204" pitchFamily="18" charset="0"/>
                            <a:ea typeface="幼圆" panose="02010509060101010101" pitchFamily="49" charset="-122"/>
                            <a:sym typeface="+mn-ea"/>
                          </a:rPr>
                          <m:t>𝑡</m:t>
                        </m:r>
                        <m:r>
                          <a:rPr lang="en-US" altLang="zh-CN" sz="1500">
                            <a:latin typeface="Cambria Math" panose="02040503050406030204" pitchFamily="18" charset="0"/>
                            <a:ea typeface="幼圆" panose="02010509060101010101" pitchFamily="49" charset="-122"/>
                            <a:sym typeface="+mn-ea"/>
                          </a:rPr>
                          <m:t>+</m:t>
                        </m:r>
                        <m:r>
                          <a:rPr lang="en-US" altLang="zh-CN" sz="1500">
                            <a:latin typeface="Cambria Math" panose="02040503050406030204" pitchFamily="18" charset="0"/>
                            <a:ea typeface="幼圆" panose="02010509060101010101" pitchFamily="49" charset="-122"/>
                            <a:sym typeface="+mn-ea"/>
                          </a:rPr>
                          <m:t>𝑘</m:t>
                        </m:r>
                      </m:sub>
                    </m:sSub>
                    <m:r>
                      <a:rPr lang="en-US" altLang="zh-CN" sz="1500">
                        <a:latin typeface="Cambria Math" panose="02040503050406030204" pitchFamily="18" charset="0"/>
                        <a:ea typeface="幼圆" panose="02010509060101010101" pitchFamily="49" charset="-122"/>
                        <a:sym typeface="+mn-ea"/>
                      </a:rPr>
                      <m:t>}</m:t>
                    </m:r>
                  </m:oMath>
                </a14:m>
                <a:r>
                  <a:rPr lang="zh-CN" altLang="en-US" sz="1500" dirty="0">
                    <a:latin typeface="Microsoft YaHei UI Light" panose="020B0502040204020203" pitchFamily="34" charset="-122"/>
                    <a:ea typeface="幼圆" panose="02010509060101010101" pitchFamily="49" charset="-122"/>
                    <a:sym typeface="+mn-ea"/>
                  </a:rPr>
                  <a:t>预测</a:t>
                </a:r>
                <a14:m>
                  <m:oMath xmlns:m="http://schemas.openxmlformats.org/officeDocument/2006/math">
                    <m:sSub>
                      <m:sSubPr>
                        <m:ctrlPr>
                          <a:rPr lang="en-US" altLang="zh-CN" sz="1500" i="1">
                            <a:latin typeface="Cambria Math" panose="02040503050406030204" pitchFamily="18" charset="0"/>
                            <a:ea typeface="幼圆" panose="02010509060101010101" pitchFamily="49" charset="-122"/>
                            <a:sym typeface="+mn-ea"/>
                          </a:rPr>
                        </m:ctrlPr>
                      </m:sSubPr>
                      <m:e>
                        <m:r>
                          <a:rPr lang="en-US" altLang="zh-CN" sz="1500">
                            <a:latin typeface="Cambria Math" panose="02040503050406030204" pitchFamily="18" charset="0"/>
                            <a:ea typeface="幼圆" panose="02010509060101010101" pitchFamily="49" charset="-122"/>
                            <a:sym typeface="+mn-ea"/>
                          </a:rPr>
                          <m:t>𝑤</m:t>
                        </m:r>
                      </m:e>
                      <m:sub>
                        <m:r>
                          <a:rPr lang="en-US" altLang="zh-CN" sz="1500">
                            <a:latin typeface="Cambria Math" panose="02040503050406030204" pitchFamily="18" charset="0"/>
                            <a:ea typeface="幼圆" panose="02010509060101010101" pitchFamily="49" charset="-122"/>
                            <a:sym typeface="+mn-ea"/>
                          </a:rPr>
                          <m:t>𝑡</m:t>
                        </m:r>
                      </m:sub>
                    </m:sSub>
                    <m:r>
                      <a:rPr lang="en-US" altLang="zh-CN" sz="1500">
                        <a:latin typeface="Cambria Math" panose="02040503050406030204" pitchFamily="18" charset="0"/>
                        <a:ea typeface="幼圆" panose="02010509060101010101" pitchFamily="49" charset="-122"/>
                        <a:sym typeface="+mn-ea"/>
                      </a:rPr>
                      <m:t> </m:t>
                    </m:r>
                  </m:oMath>
                </a14:m>
                <a:endParaRPr lang="en-US" altLang="zh-CN" sz="1500" dirty="0">
                  <a:latin typeface="Microsoft YaHei UI Light" panose="020B0502040204020203" pitchFamily="34" charset="-122"/>
                  <a:ea typeface="幼圆" panose="02010509060101010101" pitchFamily="49" charset="-122"/>
                  <a:sym typeface="+mn-ea"/>
                </a:endParaRPr>
              </a:p>
            </p:txBody>
          </p:sp>
        </mc:Choice>
        <mc:Fallback>
          <p:sp>
            <p:nvSpPr>
              <p:cNvPr id="44" name="矩形 43">
                <a:extLst>
                  <a:ext uri="{FF2B5EF4-FFF2-40B4-BE49-F238E27FC236}">
                    <a16:creationId xmlns:a16="http://schemas.microsoft.com/office/drawing/2014/main" id="{D6166982-42E1-4DFC-9A41-76625600E6BF}"/>
                  </a:ext>
                </a:extLst>
              </p:cNvPr>
              <p:cNvSpPr>
                <a:spLocks noRot="1" noChangeAspect="1" noMove="1" noResize="1" noEditPoints="1" noAdjustHandles="1" noChangeArrowheads="1" noChangeShapeType="1" noTextEdit="1"/>
              </p:cNvSpPr>
              <p:nvPr/>
            </p:nvSpPr>
            <p:spPr>
              <a:xfrm>
                <a:off x="129618" y="1999768"/>
                <a:ext cx="8542495" cy="659989"/>
              </a:xfrm>
              <a:prstGeom prst="rect">
                <a:avLst/>
              </a:prstGeom>
              <a:blipFill>
                <a:blip r:embed="rId2"/>
                <a:stretch>
                  <a:fillRect b="-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矩形 44">
                <a:extLst>
                  <a:ext uri="{FF2B5EF4-FFF2-40B4-BE49-F238E27FC236}">
                    <a16:creationId xmlns:a16="http://schemas.microsoft.com/office/drawing/2014/main" id="{979E3ADF-2133-4809-9858-B20E626315B5}"/>
                  </a:ext>
                </a:extLst>
              </p:cNvPr>
              <p:cNvSpPr/>
              <p:nvPr/>
            </p:nvSpPr>
            <p:spPr>
              <a:xfrm>
                <a:off x="122895" y="2579761"/>
                <a:ext cx="8514438" cy="658578"/>
              </a:xfrm>
              <a:prstGeom prst="rect">
                <a:avLst/>
              </a:prstGeom>
            </p:spPr>
            <p:txBody>
              <a:bodyPr wrap="square">
                <a:spAutoFit/>
              </a:bodyPr>
              <a:lstStyle/>
              <a:p>
                <a:pPr marL="685800" lvl="1" indent="-342900">
                  <a:lnSpc>
                    <a:spcPct val="130000"/>
                  </a:lnSpc>
                  <a:buClr>
                    <a:srgbClr val="3333B3"/>
                  </a:buClr>
                  <a:buSzPct val="75000"/>
                  <a:buFont typeface="+mj-lt"/>
                  <a:buAutoNum type="arabicPeriod" startAt="2"/>
                </a:pPr>
                <a:r>
                  <a:rPr lang="en-US" altLang="zh-CN" sz="1500" b="1" dirty="0">
                    <a:solidFill>
                      <a:srgbClr val="002EC0"/>
                    </a:solidFill>
                    <a:latin typeface="Microsoft YaHei UI Light" panose="020B0502040204020203" pitchFamily="34" charset="-122"/>
                    <a:ea typeface="幼圆" panose="02010509060101010101" pitchFamily="49" charset="-122"/>
                    <a:sym typeface="+mn-ea"/>
                  </a:rPr>
                  <a:t>Skip-gram</a:t>
                </a:r>
                <a:r>
                  <a:rPr lang="zh-CN" altLang="en-US" sz="1500" b="1" dirty="0">
                    <a:solidFill>
                      <a:srgbClr val="002EC0"/>
                    </a:solidFill>
                    <a:latin typeface="Microsoft YaHei UI Light" panose="020B0502040204020203" pitchFamily="34" charset="-122"/>
                    <a:ea typeface="幼圆" panose="02010509060101010101" pitchFamily="49" charset="-122"/>
                    <a:sym typeface="+mn-ea"/>
                  </a:rPr>
                  <a:t>模型</a:t>
                </a:r>
                <a:r>
                  <a:rPr lang="zh-CN" altLang="en-US" sz="1500" dirty="0">
                    <a:latin typeface="Microsoft YaHei UI Light" panose="020B0502040204020203" pitchFamily="34" charset="-122"/>
                    <a:ea typeface="幼圆" panose="02010509060101010101" pitchFamily="49" charset="-122"/>
                    <a:sym typeface="+mn-ea"/>
                  </a:rPr>
                  <a:t>可以看做是</a:t>
                </a:r>
                <a:r>
                  <a:rPr lang="en-US" altLang="zh-CN" sz="1500" dirty="0">
                    <a:latin typeface="Microsoft YaHei UI Light" panose="020B0502040204020203" pitchFamily="34" charset="-122"/>
                    <a:ea typeface="幼圆" panose="02010509060101010101" pitchFamily="49" charset="-122"/>
                    <a:sym typeface="+mn-ea"/>
                  </a:rPr>
                  <a:t>CBOW</a:t>
                </a:r>
                <a:r>
                  <a:rPr lang="zh-CN" altLang="en-US" sz="1500" dirty="0">
                    <a:latin typeface="Microsoft YaHei UI Light" panose="020B0502040204020203" pitchFamily="34" charset="-122"/>
                    <a:ea typeface="幼圆" panose="02010509060101010101" pitchFamily="49" charset="-122"/>
                    <a:sym typeface="+mn-ea"/>
                  </a:rPr>
                  <a:t>模型的逆过程，它用</a:t>
                </a:r>
                <a14:m>
                  <m:oMath xmlns:m="http://schemas.openxmlformats.org/officeDocument/2006/math">
                    <m:sSub>
                      <m:sSubPr>
                        <m:ctrlPr>
                          <a:rPr lang="en-US" altLang="zh-CN" sz="1500" i="1">
                            <a:latin typeface="Cambria Math" panose="02040503050406030204" pitchFamily="18" charset="0"/>
                            <a:ea typeface="幼圆" panose="02010509060101010101" pitchFamily="49" charset="-122"/>
                            <a:sym typeface="+mn-ea"/>
                          </a:rPr>
                        </m:ctrlPr>
                      </m:sSubPr>
                      <m:e>
                        <m:r>
                          <a:rPr lang="en-US" altLang="zh-CN" sz="1500">
                            <a:latin typeface="Cambria Math" panose="02040503050406030204" pitchFamily="18" charset="0"/>
                            <a:ea typeface="幼圆" panose="02010509060101010101" pitchFamily="49" charset="-122"/>
                            <a:sym typeface="+mn-ea"/>
                          </a:rPr>
                          <m:t>𝑤</m:t>
                        </m:r>
                      </m:e>
                      <m:sub>
                        <m:r>
                          <a:rPr lang="en-US" altLang="zh-CN" sz="1500">
                            <a:latin typeface="Cambria Math" panose="02040503050406030204" pitchFamily="18" charset="0"/>
                            <a:ea typeface="幼圆" panose="02010509060101010101" pitchFamily="49" charset="-122"/>
                            <a:sym typeface="+mn-ea"/>
                          </a:rPr>
                          <m:t>𝑡</m:t>
                        </m:r>
                      </m:sub>
                    </m:sSub>
                  </m:oMath>
                </a14:m>
                <a:r>
                  <a:rPr lang="zh-CN" altLang="en-US" sz="1500" dirty="0">
                    <a:latin typeface="Microsoft YaHei UI Light" panose="020B0502040204020203" pitchFamily="34" charset="-122"/>
                    <a:ea typeface="幼圆" panose="02010509060101010101" pitchFamily="49" charset="-122"/>
                    <a:sym typeface="+mn-ea"/>
                  </a:rPr>
                  <a:t>预测前</a:t>
                </a:r>
                <a14:m>
                  <m:oMath xmlns:m="http://schemas.openxmlformats.org/officeDocument/2006/math">
                    <m:r>
                      <a:rPr lang="en-US" altLang="zh-CN" sz="1500" dirty="0">
                        <a:latin typeface="Cambria Math" panose="02040503050406030204" pitchFamily="18" charset="0"/>
                        <a:ea typeface="幼圆" panose="02010509060101010101" pitchFamily="49" charset="-122"/>
                        <a:sym typeface="+mn-ea"/>
                      </a:rPr>
                      <m:t>𝑘</m:t>
                    </m:r>
                  </m:oMath>
                </a14:m>
                <a:r>
                  <a:rPr lang="zh-CN" altLang="en-US" sz="1500" dirty="0">
                    <a:latin typeface="Microsoft YaHei UI Light" panose="020B0502040204020203" pitchFamily="34" charset="-122"/>
                    <a:ea typeface="幼圆" panose="02010509060101010101" pitchFamily="49" charset="-122"/>
                    <a:sym typeface="+mn-ea"/>
                  </a:rPr>
                  <a:t>个词和后</a:t>
                </a:r>
                <a14:m>
                  <m:oMath xmlns:m="http://schemas.openxmlformats.org/officeDocument/2006/math">
                    <m:r>
                      <a:rPr lang="en-US" altLang="zh-CN" sz="1500" dirty="0">
                        <a:latin typeface="Cambria Math" panose="02040503050406030204" pitchFamily="18" charset="0"/>
                        <a:ea typeface="幼圆" panose="02010509060101010101" pitchFamily="49" charset="-122"/>
                        <a:sym typeface="+mn-ea"/>
                      </a:rPr>
                      <m:t>𝑘</m:t>
                    </m:r>
                  </m:oMath>
                </a14:m>
                <a:r>
                  <a:rPr lang="zh-CN" altLang="en-US" sz="1500" dirty="0">
                    <a:latin typeface="Microsoft YaHei UI Light" panose="020B0502040204020203" pitchFamily="34" charset="-122"/>
                    <a:ea typeface="幼圆" panose="02010509060101010101" pitchFamily="49" charset="-122"/>
                    <a:sym typeface="+mn-ea"/>
                  </a:rPr>
                  <a:t>个词，即</a:t>
                </a:r>
                <a14:m>
                  <m:oMath xmlns:m="http://schemas.openxmlformats.org/officeDocument/2006/math">
                    <m:sSub>
                      <m:sSubPr>
                        <m:ctrlPr>
                          <a:rPr lang="en-US" altLang="zh-CN" sz="1500" i="1">
                            <a:latin typeface="Cambria Math" panose="02040503050406030204" pitchFamily="18" charset="0"/>
                            <a:ea typeface="幼圆" panose="02010509060101010101" pitchFamily="49" charset="-122"/>
                            <a:sym typeface="+mn-ea"/>
                          </a:rPr>
                        </m:ctrlPr>
                      </m:sSubPr>
                      <m:e>
                        <m:r>
                          <a:rPr lang="en-US" altLang="zh-CN" sz="1500">
                            <a:latin typeface="Cambria Math" panose="02040503050406030204" pitchFamily="18" charset="0"/>
                            <a:ea typeface="幼圆" panose="02010509060101010101" pitchFamily="49" charset="-122"/>
                            <a:sym typeface="+mn-ea"/>
                          </a:rPr>
                          <m:t>𝑤</m:t>
                        </m:r>
                      </m:e>
                      <m:sub>
                        <m:r>
                          <a:rPr lang="en-US" altLang="zh-CN" sz="1500">
                            <a:latin typeface="Cambria Math" panose="02040503050406030204" pitchFamily="18" charset="0"/>
                            <a:ea typeface="幼圆" panose="02010509060101010101" pitchFamily="49" charset="-122"/>
                            <a:sym typeface="+mn-ea"/>
                          </a:rPr>
                          <m:t>𝑡</m:t>
                        </m:r>
                      </m:sub>
                    </m:sSub>
                  </m:oMath>
                </a14:m>
                <a:r>
                  <a:rPr lang="zh-CN" altLang="en-US" sz="1500" dirty="0">
                    <a:latin typeface="Microsoft YaHei UI Light" panose="020B0502040204020203" pitchFamily="34" charset="-122"/>
                    <a:ea typeface="幼圆" panose="02010509060101010101" pitchFamily="49" charset="-122"/>
                    <a:sym typeface="+mn-ea"/>
                  </a:rPr>
                  <a:t>用预测</a:t>
                </a:r>
                <a14:m>
                  <m:oMath xmlns:m="http://schemas.openxmlformats.org/officeDocument/2006/math">
                    <m:r>
                      <a:rPr lang="en-US" altLang="zh-CN" sz="1500">
                        <a:latin typeface="Cambria Math" panose="02040503050406030204" pitchFamily="18" charset="0"/>
                        <a:ea typeface="幼圆" panose="02010509060101010101" pitchFamily="49" charset="-122"/>
                        <a:sym typeface="+mn-ea"/>
                      </a:rPr>
                      <m:t>{</m:t>
                    </m:r>
                    <m:sSub>
                      <m:sSubPr>
                        <m:ctrlPr>
                          <a:rPr lang="en-US" altLang="zh-CN" sz="1500" i="1">
                            <a:latin typeface="Cambria Math" panose="02040503050406030204" pitchFamily="18" charset="0"/>
                            <a:ea typeface="幼圆" panose="02010509060101010101" pitchFamily="49" charset="-122"/>
                            <a:sym typeface="+mn-ea"/>
                          </a:rPr>
                        </m:ctrlPr>
                      </m:sSubPr>
                      <m:e>
                        <m:r>
                          <a:rPr lang="en-US" altLang="zh-CN" sz="1500">
                            <a:latin typeface="Cambria Math" panose="02040503050406030204" pitchFamily="18" charset="0"/>
                            <a:ea typeface="幼圆" panose="02010509060101010101" pitchFamily="49" charset="-122"/>
                            <a:sym typeface="+mn-ea"/>
                          </a:rPr>
                          <m:t>𝑤</m:t>
                        </m:r>
                      </m:e>
                      <m:sub>
                        <m:r>
                          <a:rPr lang="en-US" altLang="zh-CN" sz="1500">
                            <a:latin typeface="Cambria Math" panose="02040503050406030204" pitchFamily="18" charset="0"/>
                            <a:ea typeface="幼圆" panose="02010509060101010101" pitchFamily="49" charset="-122"/>
                            <a:sym typeface="+mn-ea"/>
                          </a:rPr>
                          <m:t>𝑡</m:t>
                        </m:r>
                        <m:r>
                          <a:rPr lang="en-US" altLang="zh-CN" sz="1500">
                            <a:latin typeface="Cambria Math" panose="02040503050406030204" pitchFamily="18" charset="0"/>
                            <a:ea typeface="幼圆" panose="02010509060101010101" pitchFamily="49" charset="-122"/>
                            <a:sym typeface="+mn-ea"/>
                          </a:rPr>
                          <m:t>−</m:t>
                        </m:r>
                        <m:r>
                          <a:rPr lang="en-US" altLang="zh-CN" sz="1500">
                            <a:latin typeface="Cambria Math" panose="02040503050406030204" pitchFamily="18" charset="0"/>
                            <a:ea typeface="幼圆" panose="02010509060101010101" pitchFamily="49" charset="-122"/>
                            <a:sym typeface="+mn-ea"/>
                          </a:rPr>
                          <m:t>𝑘</m:t>
                        </m:r>
                      </m:sub>
                    </m:sSub>
                    <m:r>
                      <a:rPr lang="en-US" altLang="zh-CN" sz="1500">
                        <a:latin typeface="Cambria Math" panose="02040503050406030204" pitchFamily="18" charset="0"/>
                        <a:ea typeface="幼圆" panose="02010509060101010101" pitchFamily="49" charset="-122"/>
                        <a:sym typeface="+mn-ea"/>
                      </a:rPr>
                      <m:t>,…,</m:t>
                    </m:r>
                    <m:sSub>
                      <m:sSubPr>
                        <m:ctrlPr>
                          <a:rPr lang="en-US" altLang="zh-CN" sz="1500" i="1">
                            <a:latin typeface="Cambria Math" panose="02040503050406030204" pitchFamily="18" charset="0"/>
                            <a:ea typeface="幼圆" panose="02010509060101010101" pitchFamily="49" charset="-122"/>
                            <a:sym typeface="+mn-ea"/>
                          </a:rPr>
                        </m:ctrlPr>
                      </m:sSubPr>
                      <m:e>
                        <m:r>
                          <a:rPr lang="en-US" altLang="zh-CN" sz="1500">
                            <a:latin typeface="Cambria Math" panose="02040503050406030204" pitchFamily="18" charset="0"/>
                            <a:ea typeface="幼圆" panose="02010509060101010101" pitchFamily="49" charset="-122"/>
                            <a:sym typeface="+mn-ea"/>
                          </a:rPr>
                          <m:t>𝑤</m:t>
                        </m:r>
                      </m:e>
                      <m:sub>
                        <m:r>
                          <a:rPr lang="en-US" altLang="zh-CN" sz="1500">
                            <a:latin typeface="Cambria Math" panose="02040503050406030204" pitchFamily="18" charset="0"/>
                            <a:ea typeface="幼圆" panose="02010509060101010101" pitchFamily="49" charset="-122"/>
                            <a:sym typeface="+mn-ea"/>
                          </a:rPr>
                          <m:t>𝑡</m:t>
                        </m:r>
                        <m:r>
                          <a:rPr lang="en-US" altLang="zh-CN" sz="1500">
                            <a:latin typeface="Cambria Math" panose="02040503050406030204" pitchFamily="18" charset="0"/>
                            <a:ea typeface="幼圆" panose="02010509060101010101" pitchFamily="49" charset="-122"/>
                            <a:sym typeface="+mn-ea"/>
                          </a:rPr>
                          <m:t>−1</m:t>
                        </m:r>
                      </m:sub>
                    </m:sSub>
                    <m:r>
                      <a:rPr lang="en-US" altLang="zh-CN" sz="1500">
                        <a:latin typeface="Cambria Math" panose="02040503050406030204" pitchFamily="18" charset="0"/>
                        <a:ea typeface="幼圆" panose="02010509060101010101" pitchFamily="49" charset="-122"/>
                        <a:sym typeface="+mn-ea"/>
                      </a:rPr>
                      <m:t>,</m:t>
                    </m:r>
                    <m:sSub>
                      <m:sSubPr>
                        <m:ctrlPr>
                          <a:rPr lang="en-US" altLang="zh-CN" sz="1500" i="1">
                            <a:latin typeface="Cambria Math" panose="02040503050406030204" pitchFamily="18" charset="0"/>
                            <a:ea typeface="幼圆" panose="02010509060101010101" pitchFamily="49" charset="-122"/>
                            <a:sym typeface="+mn-ea"/>
                          </a:rPr>
                        </m:ctrlPr>
                      </m:sSubPr>
                      <m:e>
                        <m:r>
                          <a:rPr lang="en-US" altLang="zh-CN" sz="1500">
                            <a:latin typeface="Cambria Math" panose="02040503050406030204" pitchFamily="18" charset="0"/>
                            <a:ea typeface="幼圆" panose="02010509060101010101" pitchFamily="49" charset="-122"/>
                            <a:sym typeface="+mn-ea"/>
                          </a:rPr>
                          <m:t>𝑤</m:t>
                        </m:r>
                      </m:e>
                      <m:sub>
                        <m:r>
                          <a:rPr lang="en-US" altLang="zh-CN" sz="1500">
                            <a:latin typeface="Cambria Math" panose="02040503050406030204" pitchFamily="18" charset="0"/>
                            <a:ea typeface="幼圆" panose="02010509060101010101" pitchFamily="49" charset="-122"/>
                            <a:sym typeface="+mn-ea"/>
                          </a:rPr>
                          <m:t>𝑡</m:t>
                        </m:r>
                        <m:r>
                          <a:rPr lang="en-US" altLang="zh-CN" sz="1500">
                            <a:latin typeface="Cambria Math" panose="02040503050406030204" pitchFamily="18" charset="0"/>
                            <a:ea typeface="幼圆" panose="02010509060101010101" pitchFamily="49" charset="-122"/>
                            <a:sym typeface="+mn-ea"/>
                          </a:rPr>
                          <m:t>+1</m:t>
                        </m:r>
                      </m:sub>
                    </m:sSub>
                    <m:r>
                      <a:rPr lang="en-US" altLang="zh-CN" sz="1500">
                        <a:latin typeface="Cambria Math" panose="02040503050406030204" pitchFamily="18" charset="0"/>
                        <a:ea typeface="幼圆" panose="02010509060101010101" pitchFamily="49" charset="-122"/>
                        <a:sym typeface="+mn-ea"/>
                      </a:rPr>
                      <m:t>,…,</m:t>
                    </m:r>
                    <m:sSub>
                      <m:sSubPr>
                        <m:ctrlPr>
                          <a:rPr lang="en-US" altLang="zh-CN" sz="1500" i="1">
                            <a:latin typeface="Cambria Math" panose="02040503050406030204" pitchFamily="18" charset="0"/>
                            <a:ea typeface="幼圆" panose="02010509060101010101" pitchFamily="49" charset="-122"/>
                            <a:sym typeface="+mn-ea"/>
                          </a:rPr>
                        </m:ctrlPr>
                      </m:sSubPr>
                      <m:e>
                        <m:r>
                          <a:rPr lang="en-US" altLang="zh-CN" sz="1500">
                            <a:latin typeface="Cambria Math" panose="02040503050406030204" pitchFamily="18" charset="0"/>
                            <a:ea typeface="幼圆" panose="02010509060101010101" pitchFamily="49" charset="-122"/>
                            <a:sym typeface="+mn-ea"/>
                          </a:rPr>
                          <m:t>𝑤</m:t>
                        </m:r>
                      </m:e>
                      <m:sub>
                        <m:r>
                          <a:rPr lang="en-US" altLang="zh-CN" sz="1500">
                            <a:latin typeface="Cambria Math" panose="02040503050406030204" pitchFamily="18" charset="0"/>
                            <a:ea typeface="幼圆" panose="02010509060101010101" pitchFamily="49" charset="-122"/>
                            <a:sym typeface="+mn-ea"/>
                          </a:rPr>
                          <m:t>𝑡</m:t>
                        </m:r>
                        <m:r>
                          <a:rPr lang="en-US" altLang="zh-CN" sz="1500">
                            <a:latin typeface="Cambria Math" panose="02040503050406030204" pitchFamily="18" charset="0"/>
                            <a:ea typeface="幼圆" panose="02010509060101010101" pitchFamily="49" charset="-122"/>
                            <a:sym typeface="+mn-ea"/>
                          </a:rPr>
                          <m:t>+</m:t>
                        </m:r>
                        <m:r>
                          <a:rPr lang="en-US" altLang="zh-CN" sz="1500">
                            <a:latin typeface="Cambria Math" panose="02040503050406030204" pitchFamily="18" charset="0"/>
                            <a:ea typeface="幼圆" panose="02010509060101010101" pitchFamily="49" charset="-122"/>
                            <a:sym typeface="+mn-ea"/>
                          </a:rPr>
                          <m:t>𝑘</m:t>
                        </m:r>
                      </m:sub>
                    </m:sSub>
                    <m:r>
                      <a:rPr lang="en-US" altLang="zh-CN" sz="1500">
                        <a:latin typeface="Cambria Math" panose="02040503050406030204" pitchFamily="18" charset="0"/>
                        <a:ea typeface="幼圆" panose="02010509060101010101" pitchFamily="49" charset="-122"/>
                        <a:sym typeface="+mn-ea"/>
                      </a:rPr>
                      <m:t>}</m:t>
                    </m:r>
                  </m:oMath>
                </a14:m>
                <a:endParaRPr lang="zh-CN" altLang="en-US" dirty="0"/>
              </a:p>
            </p:txBody>
          </p:sp>
        </mc:Choice>
        <mc:Fallback>
          <p:sp>
            <p:nvSpPr>
              <p:cNvPr id="45" name="矩形 44">
                <a:extLst>
                  <a:ext uri="{FF2B5EF4-FFF2-40B4-BE49-F238E27FC236}">
                    <a16:creationId xmlns:a16="http://schemas.microsoft.com/office/drawing/2014/main" id="{979E3ADF-2133-4809-9858-B20E626315B5}"/>
                  </a:ext>
                </a:extLst>
              </p:cNvPr>
              <p:cNvSpPr>
                <a:spLocks noRot="1" noChangeAspect="1" noMove="1" noResize="1" noEditPoints="1" noAdjustHandles="1" noChangeArrowheads="1" noChangeShapeType="1" noTextEdit="1"/>
              </p:cNvSpPr>
              <p:nvPr/>
            </p:nvSpPr>
            <p:spPr>
              <a:xfrm>
                <a:off x="122895" y="2579761"/>
                <a:ext cx="8514438" cy="658578"/>
              </a:xfrm>
              <a:prstGeom prst="rect">
                <a:avLst/>
              </a:prstGeom>
              <a:blipFill>
                <a:blip r:embed="rId3"/>
                <a:stretch>
                  <a:fillRect r="-286" b="-8333"/>
                </a:stretch>
              </a:blipFill>
            </p:spPr>
            <p:txBody>
              <a:bodyPr/>
              <a:lstStyle/>
              <a:p>
                <a:r>
                  <a:rPr lang="zh-CN" altLang="en-US">
                    <a:noFill/>
                  </a:rPr>
                  <a:t> </a:t>
                </a:r>
              </a:p>
            </p:txBody>
          </p:sp>
        </mc:Fallback>
      </mc:AlternateContent>
      <p:sp>
        <p:nvSpPr>
          <p:cNvPr id="46" name="灯片编号占位符 45">
            <a:extLst>
              <a:ext uri="{FF2B5EF4-FFF2-40B4-BE49-F238E27FC236}">
                <a16:creationId xmlns:a16="http://schemas.microsoft.com/office/drawing/2014/main" id="{D9505A1E-42D0-4656-985E-56AC7A23F700}"/>
              </a:ext>
            </a:extLst>
          </p:cNvPr>
          <p:cNvSpPr>
            <a:spLocks noGrp="1"/>
          </p:cNvSpPr>
          <p:nvPr>
            <p:ph type="sldNum" sz="quarter" idx="12"/>
          </p:nvPr>
        </p:nvSpPr>
        <p:spPr/>
        <p:txBody>
          <a:bodyPr/>
          <a:lstStyle/>
          <a:p>
            <a:fld id="{72BC12E7-5528-4670-912D-92ED1DAC097A}" type="slidenum">
              <a:rPr lang="zh-CN" altLang="en-US" smtClean="0"/>
              <a:t>2</a:t>
            </a:fld>
            <a:endParaRPr lang="zh-CN" altLang="en-US"/>
          </a:p>
        </p:txBody>
      </p:sp>
    </p:spTree>
    <p:extLst>
      <p:ext uri="{BB962C8B-B14F-4D97-AF65-F5344CB8AC3E}">
        <p14:creationId xmlns:p14="http://schemas.microsoft.com/office/powerpoint/2010/main" val="351029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animBg="1"/>
      <p:bldP spid="10" grpId="0"/>
      <p:bldP spid="11" grpId="0" animBg="1"/>
      <p:bldP spid="12" grpId="0"/>
      <p:bldP spid="13" grpId="0" animBg="1"/>
      <p:bldP spid="14" grpId="0"/>
      <p:bldP spid="15" grpId="0" animBg="1"/>
      <p:bldP spid="16" grpId="0"/>
      <p:bldP spid="21" grpId="0"/>
      <p:bldP spid="22" grpId="0"/>
      <p:bldP spid="23" grpId="0" animBg="1"/>
      <p:bldP spid="24" grpId="0"/>
      <p:bldP spid="25" grpId="0" animBg="1"/>
      <p:bldP spid="26" grpId="0"/>
      <p:bldP spid="27" grpId="0" animBg="1"/>
      <p:bldP spid="28" grpId="0"/>
      <p:bldP spid="29" grpId="0" animBg="1"/>
      <p:bldP spid="30" grpId="0"/>
      <p:bldP spid="31" grpId="0" animBg="1"/>
      <p:bldP spid="32" grpId="0"/>
      <p:bldP spid="33" grpId="0" animBg="1"/>
      <p:bldP spid="34" grpId="0"/>
      <p:bldP spid="39" grpId="0"/>
      <p:bldP spid="40" grpId="0"/>
      <p:bldP spid="41" grpId="0"/>
      <p:bldP spid="42" grpId="0"/>
      <p:bldP spid="43" grpId="0"/>
      <p:bldP spid="44"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F39F2-1632-4090-8945-B5F06AFFDFE3}"/>
              </a:ext>
            </a:extLst>
          </p:cNvPr>
          <p:cNvSpPr>
            <a:spLocks noGrp="1"/>
          </p:cNvSpPr>
          <p:nvPr>
            <p:ph type="title"/>
          </p:nvPr>
        </p:nvSpPr>
        <p:spPr/>
        <p:txBody>
          <a:bodyPr/>
          <a:lstStyle/>
          <a:p>
            <a:r>
              <a:rPr lang="zh-CN" altLang="en-US" dirty="0"/>
              <a:t>回顾一下</a:t>
            </a:r>
            <a:r>
              <a:rPr lang="en-US" altLang="zh-CN" dirty="0"/>
              <a:t>CBOW</a:t>
            </a:r>
            <a:endParaRPr lang="zh-CN" altLang="en-US" dirty="0"/>
          </a:p>
        </p:txBody>
      </p:sp>
      <p:sp>
        <p:nvSpPr>
          <p:cNvPr id="3" name="灯片编号占位符 2">
            <a:extLst>
              <a:ext uri="{FF2B5EF4-FFF2-40B4-BE49-F238E27FC236}">
                <a16:creationId xmlns:a16="http://schemas.microsoft.com/office/drawing/2014/main" id="{7C7830B4-478D-4AF5-85DE-7C37C162FCE9}"/>
              </a:ext>
            </a:extLst>
          </p:cNvPr>
          <p:cNvSpPr>
            <a:spLocks noGrp="1"/>
          </p:cNvSpPr>
          <p:nvPr>
            <p:ph type="sldNum" sz="quarter" idx="12"/>
          </p:nvPr>
        </p:nvSpPr>
        <p:spPr/>
        <p:txBody>
          <a:bodyPr/>
          <a:lstStyle/>
          <a:p>
            <a:fld id="{72BC12E7-5528-4670-912D-92ED1DAC097A}" type="slidenum">
              <a:rPr lang="zh-CN" altLang="en-US" smtClean="0"/>
              <a:t>3</a:t>
            </a:fld>
            <a:endParaRPr lang="zh-CN" altLang="en-US"/>
          </a:p>
        </p:txBody>
      </p:sp>
      <mc:AlternateContent xmlns:mc="http://schemas.openxmlformats.org/markup-compatibility/2006">
        <mc:Choice xmlns:a14="http://schemas.microsoft.com/office/drawing/2010/main" Requires="a14">
          <p:sp>
            <p:nvSpPr>
              <p:cNvPr id="48" name="文本框 47">
                <a:extLst>
                  <a:ext uri="{FF2B5EF4-FFF2-40B4-BE49-F238E27FC236}">
                    <a16:creationId xmlns:a16="http://schemas.microsoft.com/office/drawing/2014/main" id="{0A53E99D-112C-4191-BED4-0A2465898263}"/>
                  </a:ext>
                </a:extLst>
              </p:cNvPr>
              <p:cNvSpPr txBox="1"/>
              <p:nvPr/>
            </p:nvSpPr>
            <p:spPr>
              <a:xfrm>
                <a:off x="157257" y="538163"/>
                <a:ext cx="8765069" cy="599588"/>
              </a:xfrm>
              <a:prstGeom prst="rect">
                <a:avLst/>
              </a:prstGeom>
              <a:noFill/>
            </p:spPr>
            <p:txBody>
              <a:bodyPr wrap="square" lIns="68580" tIns="34290" rIns="68580" bIns="34290" rtlCol="0">
                <a:spAutoFit/>
              </a:bodyPr>
              <a:lstStyle/>
              <a:p>
                <a:pPr marL="257175" indent="-257175" defTabSz="685800">
                  <a:lnSpc>
                    <a:spcPct val="120000"/>
                  </a:lnSpc>
                  <a:buClr>
                    <a:srgbClr val="3333B3"/>
                  </a:buClr>
                  <a:buSzPct val="70000"/>
                  <a:buFont typeface="Wingdings" panose="05000000000000000000" charset="0"/>
                  <a:buChar char="l"/>
                </a:pPr>
                <a:r>
                  <a:rPr lang="en-US" altLang="zh-CN" sz="1500" dirty="0">
                    <a:solidFill>
                      <a:prstClr val="black"/>
                    </a:solidFill>
                    <a:latin typeface="Microsoft YaHei UI Light" panose="020B0502040204020203" pitchFamily="34" charset="-122"/>
                    <a:ea typeface="幼圆" panose="02010509060101010101" pitchFamily="49" charset="-122"/>
                    <a:sym typeface="+mn-ea"/>
                  </a:rPr>
                  <a:t>CBOW</a:t>
                </a:r>
                <a:r>
                  <a:rPr lang="zh-CN" altLang="en-US" sz="1500" dirty="0">
                    <a:solidFill>
                      <a:prstClr val="black"/>
                    </a:solidFill>
                    <a:latin typeface="Microsoft YaHei UI Light" panose="020B0502040204020203" pitchFamily="34" charset="-122"/>
                    <a:ea typeface="幼圆" panose="02010509060101010101" pitchFamily="49" charset="-122"/>
                    <a:sym typeface="+mn-ea"/>
                  </a:rPr>
                  <a:t>模型和神经语言模型相似，但是化简激活函数部分，把输入的</a:t>
                </a:r>
                <a14:m>
                  <m:oMath xmlns:m="http://schemas.openxmlformats.org/officeDocument/2006/math">
                    <m:r>
                      <a:rPr lang="en-US" altLang="zh-CN" sz="1500" smtClean="0">
                        <a:solidFill>
                          <a:prstClr val="black"/>
                        </a:solidFill>
                        <a:latin typeface="Cambria Math" panose="02040503050406030204" pitchFamily="18" charset="0"/>
                        <a:ea typeface="幼圆" panose="02010509060101010101" pitchFamily="49" charset="-122"/>
                        <a:sym typeface="+mn-ea"/>
                      </a:rPr>
                      <m:t>{</m:t>
                    </m:r>
                    <m:sSub>
                      <m:sSubPr>
                        <m:ctrlPr>
                          <a:rPr lang="en-US" altLang="zh-CN" sz="1500" i="1">
                            <a:solidFill>
                              <a:prstClr val="black"/>
                            </a:solidFill>
                            <a:latin typeface="Cambria Math" panose="02040503050406030204" pitchFamily="18" charset="0"/>
                            <a:ea typeface="幼圆" panose="02010509060101010101" pitchFamily="49" charset="-122"/>
                            <a:sym typeface="+mn-ea"/>
                          </a:rPr>
                        </m:ctrlPr>
                      </m:sSubPr>
                      <m:e>
                        <m:r>
                          <a:rPr lang="en-US" altLang="zh-CN" sz="1500">
                            <a:solidFill>
                              <a:prstClr val="black"/>
                            </a:solidFill>
                            <a:latin typeface="Cambria Math" panose="02040503050406030204" pitchFamily="18" charset="0"/>
                            <a:ea typeface="幼圆" panose="02010509060101010101" pitchFamily="49" charset="-122"/>
                            <a:sym typeface="+mn-ea"/>
                          </a:rPr>
                          <m:t>𝑤</m:t>
                        </m:r>
                      </m:e>
                      <m:sub>
                        <m:r>
                          <a:rPr lang="en-US" altLang="zh-CN" sz="1500">
                            <a:solidFill>
                              <a:prstClr val="black"/>
                            </a:solidFill>
                            <a:latin typeface="Cambria Math" panose="02040503050406030204" pitchFamily="18" charset="0"/>
                            <a:ea typeface="幼圆" panose="02010509060101010101" pitchFamily="49" charset="-122"/>
                            <a:sym typeface="+mn-ea"/>
                          </a:rPr>
                          <m:t>𝑡</m:t>
                        </m:r>
                        <m:r>
                          <a:rPr lang="en-US" altLang="zh-CN" sz="1500">
                            <a:solidFill>
                              <a:prstClr val="black"/>
                            </a:solidFill>
                            <a:latin typeface="Cambria Math" panose="02040503050406030204" pitchFamily="18" charset="0"/>
                            <a:ea typeface="幼圆" panose="02010509060101010101" pitchFamily="49" charset="-122"/>
                            <a:sym typeface="+mn-ea"/>
                          </a:rPr>
                          <m:t>−</m:t>
                        </m:r>
                        <m:r>
                          <a:rPr lang="en-US" altLang="zh-CN" sz="1500">
                            <a:solidFill>
                              <a:prstClr val="black"/>
                            </a:solidFill>
                            <a:latin typeface="Cambria Math" panose="02040503050406030204" pitchFamily="18" charset="0"/>
                            <a:ea typeface="幼圆" panose="02010509060101010101" pitchFamily="49" charset="-122"/>
                            <a:sym typeface="+mn-ea"/>
                          </a:rPr>
                          <m:t>𝑘</m:t>
                        </m:r>
                      </m:sub>
                    </m:sSub>
                    <m:r>
                      <a:rPr lang="en-US" altLang="zh-CN" sz="1500">
                        <a:solidFill>
                          <a:prstClr val="black"/>
                        </a:solidFill>
                        <a:latin typeface="Cambria Math" panose="02040503050406030204" pitchFamily="18" charset="0"/>
                        <a:ea typeface="幼圆" panose="02010509060101010101" pitchFamily="49" charset="-122"/>
                        <a:sym typeface="+mn-ea"/>
                      </a:rPr>
                      <m:t>,…,</m:t>
                    </m:r>
                    <m:sSub>
                      <m:sSubPr>
                        <m:ctrlPr>
                          <a:rPr lang="en-US" altLang="zh-CN" sz="1500" i="1">
                            <a:solidFill>
                              <a:prstClr val="black"/>
                            </a:solidFill>
                            <a:latin typeface="Cambria Math" panose="02040503050406030204" pitchFamily="18" charset="0"/>
                            <a:ea typeface="幼圆" panose="02010509060101010101" pitchFamily="49" charset="-122"/>
                            <a:sym typeface="+mn-ea"/>
                          </a:rPr>
                        </m:ctrlPr>
                      </m:sSubPr>
                      <m:e>
                        <m:r>
                          <a:rPr lang="en-US" altLang="zh-CN" sz="1500">
                            <a:solidFill>
                              <a:prstClr val="black"/>
                            </a:solidFill>
                            <a:latin typeface="Cambria Math" panose="02040503050406030204" pitchFamily="18" charset="0"/>
                            <a:ea typeface="幼圆" panose="02010509060101010101" pitchFamily="49" charset="-122"/>
                            <a:sym typeface="+mn-ea"/>
                          </a:rPr>
                          <m:t>𝑤</m:t>
                        </m:r>
                      </m:e>
                      <m:sub>
                        <m:r>
                          <a:rPr lang="en-US" altLang="zh-CN" sz="1500">
                            <a:solidFill>
                              <a:prstClr val="black"/>
                            </a:solidFill>
                            <a:latin typeface="Cambria Math" panose="02040503050406030204" pitchFamily="18" charset="0"/>
                            <a:ea typeface="幼圆" panose="02010509060101010101" pitchFamily="49" charset="-122"/>
                            <a:sym typeface="+mn-ea"/>
                          </a:rPr>
                          <m:t>𝑡</m:t>
                        </m:r>
                        <m:r>
                          <a:rPr lang="en-US" altLang="zh-CN" sz="1500">
                            <a:solidFill>
                              <a:prstClr val="black"/>
                            </a:solidFill>
                            <a:latin typeface="Cambria Math" panose="02040503050406030204" pitchFamily="18" charset="0"/>
                            <a:ea typeface="幼圆" panose="02010509060101010101" pitchFamily="49" charset="-122"/>
                            <a:sym typeface="+mn-ea"/>
                          </a:rPr>
                          <m:t>−1</m:t>
                        </m:r>
                      </m:sub>
                    </m:sSub>
                    <m:r>
                      <a:rPr lang="en-US" altLang="zh-CN" sz="1500">
                        <a:solidFill>
                          <a:prstClr val="black"/>
                        </a:solidFill>
                        <a:latin typeface="Cambria Math" panose="02040503050406030204" pitchFamily="18" charset="0"/>
                        <a:ea typeface="幼圆" panose="02010509060101010101" pitchFamily="49" charset="-122"/>
                        <a:sym typeface="+mn-ea"/>
                      </a:rPr>
                      <m:t>,</m:t>
                    </m:r>
                    <m:sSub>
                      <m:sSubPr>
                        <m:ctrlPr>
                          <a:rPr lang="en-US" altLang="zh-CN" sz="1500" i="1">
                            <a:solidFill>
                              <a:prstClr val="black"/>
                            </a:solidFill>
                            <a:latin typeface="Cambria Math" panose="02040503050406030204" pitchFamily="18" charset="0"/>
                            <a:ea typeface="幼圆" panose="02010509060101010101" pitchFamily="49" charset="-122"/>
                            <a:sym typeface="+mn-ea"/>
                          </a:rPr>
                        </m:ctrlPr>
                      </m:sSubPr>
                      <m:e>
                        <m:r>
                          <a:rPr lang="en-US" altLang="zh-CN" sz="1500">
                            <a:solidFill>
                              <a:prstClr val="black"/>
                            </a:solidFill>
                            <a:latin typeface="Cambria Math" panose="02040503050406030204" pitchFamily="18" charset="0"/>
                            <a:ea typeface="幼圆" panose="02010509060101010101" pitchFamily="49" charset="-122"/>
                            <a:sym typeface="+mn-ea"/>
                          </a:rPr>
                          <m:t>𝑤</m:t>
                        </m:r>
                      </m:e>
                      <m:sub>
                        <m:r>
                          <a:rPr lang="en-US" altLang="zh-CN" sz="1500">
                            <a:solidFill>
                              <a:prstClr val="black"/>
                            </a:solidFill>
                            <a:latin typeface="Cambria Math" panose="02040503050406030204" pitchFamily="18" charset="0"/>
                            <a:ea typeface="幼圆" panose="02010509060101010101" pitchFamily="49" charset="-122"/>
                            <a:sym typeface="+mn-ea"/>
                          </a:rPr>
                          <m:t>𝑡</m:t>
                        </m:r>
                        <m:r>
                          <a:rPr lang="en-US" altLang="zh-CN" sz="1500">
                            <a:solidFill>
                              <a:prstClr val="black"/>
                            </a:solidFill>
                            <a:latin typeface="Cambria Math" panose="02040503050406030204" pitchFamily="18" charset="0"/>
                            <a:ea typeface="幼圆" panose="02010509060101010101" pitchFamily="49" charset="-122"/>
                            <a:sym typeface="+mn-ea"/>
                          </a:rPr>
                          <m:t>+1</m:t>
                        </m:r>
                      </m:sub>
                    </m:sSub>
                    <m:r>
                      <a:rPr lang="en-US" altLang="zh-CN" sz="1500">
                        <a:solidFill>
                          <a:prstClr val="black"/>
                        </a:solidFill>
                        <a:latin typeface="Cambria Math" panose="02040503050406030204" pitchFamily="18" charset="0"/>
                        <a:ea typeface="幼圆" panose="02010509060101010101" pitchFamily="49" charset="-122"/>
                        <a:sym typeface="+mn-ea"/>
                      </a:rPr>
                      <m:t>,…,</m:t>
                    </m:r>
                    <m:sSub>
                      <m:sSubPr>
                        <m:ctrlPr>
                          <a:rPr lang="en-US" altLang="zh-CN" sz="1500" i="1">
                            <a:solidFill>
                              <a:prstClr val="black"/>
                            </a:solidFill>
                            <a:latin typeface="Cambria Math" panose="02040503050406030204" pitchFamily="18" charset="0"/>
                            <a:ea typeface="幼圆" panose="02010509060101010101" pitchFamily="49" charset="-122"/>
                            <a:sym typeface="+mn-ea"/>
                          </a:rPr>
                        </m:ctrlPr>
                      </m:sSubPr>
                      <m:e>
                        <m:r>
                          <a:rPr lang="en-US" altLang="zh-CN" sz="1500">
                            <a:solidFill>
                              <a:prstClr val="black"/>
                            </a:solidFill>
                            <a:latin typeface="Cambria Math" panose="02040503050406030204" pitchFamily="18" charset="0"/>
                            <a:ea typeface="幼圆" panose="02010509060101010101" pitchFamily="49" charset="-122"/>
                            <a:sym typeface="+mn-ea"/>
                          </a:rPr>
                          <m:t>𝑤</m:t>
                        </m:r>
                      </m:e>
                      <m:sub>
                        <m:r>
                          <a:rPr lang="en-US" altLang="zh-CN" sz="1500">
                            <a:solidFill>
                              <a:prstClr val="black"/>
                            </a:solidFill>
                            <a:latin typeface="Cambria Math" panose="02040503050406030204" pitchFamily="18" charset="0"/>
                            <a:ea typeface="幼圆" panose="02010509060101010101" pitchFamily="49" charset="-122"/>
                            <a:sym typeface="+mn-ea"/>
                          </a:rPr>
                          <m:t>𝑡</m:t>
                        </m:r>
                        <m:r>
                          <a:rPr lang="en-US" altLang="zh-CN" sz="1500">
                            <a:solidFill>
                              <a:prstClr val="black"/>
                            </a:solidFill>
                            <a:latin typeface="Cambria Math" panose="02040503050406030204" pitchFamily="18" charset="0"/>
                            <a:ea typeface="幼圆" panose="02010509060101010101" pitchFamily="49" charset="-122"/>
                            <a:sym typeface="+mn-ea"/>
                          </a:rPr>
                          <m:t>+</m:t>
                        </m:r>
                        <m:r>
                          <a:rPr lang="en-US" altLang="zh-CN" sz="1500">
                            <a:solidFill>
                              <a:prstClr val="black"/>
                            </a:solidFill>
                            <a:latin typeface="Cambria Math" panose="02040503050406030204" pitchFamily="18" charset="0"/>
                            <a:ea typeface="幼圆" panose="02010509060101010101" pitchFamily="49" charset="-122"/>
                            <a:sym typeface="+mn-ea"/>
                          </a:rPr>
                          <m:t>𝑘</m:t>
                        </m:r>
                      </m:sub>
                    </m:sSub>
                    <m:r>
                      <a:rPr lang="en-US" altLang="zh-CN" sz="1500">
                        <a:solidFill>
                          <a:prstClr val="black"/>
                        </a:solidFill>
                        <a:latin typeface="Cambria Math" panose="02040503050406030204" pitchFamily="18" charset="0"/>
                        <a:ea typeface="幼圆" panose="02010509060101010101" pitchFamily="49" charset="-122"/>
                        <a:sym typeface="+mn-ea"/>
                      </a:rPr>
                      <m:t>}</m:t>
                    </m:r>
                  </m:oMath>
                </a14:m>
                <a:r>
                  <a:rPr lang="zh-CN" altLang="en-US" sz="1500" dirty="0">
                    <a:solidFill>
                      <a:prstClr val="black"/>
                    </a:solidFill>
                    <a:latin typeface="Microsoft YaHei UI Light" panose="020B0502040204020203" pitchFamily="34" charset="-122"/>
                    <a:ea typeface="幼圆" panose="02010509060101010101" pitchFamily="49" charset="-122"/>
                    <a:sym typeface="+mn-ea"/>
                  </a:rPr>
                  <a:t>映射为词嵌入之后进行融合，之后预测</a:t>
                </a:r>
                <a14:m>
                  <m:oMath xmlns:m="http://schemas.openxmlformats.org/officeDocument/2006/math">
                    <m:sSub>
                      <m:sSubPr>
                        <m:ctrlPr>
                          <a:rPr lang="en-US" altLang="zh-CN" sz="1500" i="1">
                            <a:solidFill>
                              <a:prstClr val="black"/>
                            </a:solidFill>
                            <a:latin typeface="Cambria Math" panose="02040503050406030204" pitchFamily="18" charset="0"/>
                            <a:ea typeface="幼圆" panose="02010509060101010101" pitchFamily="49" charset="-122"/>
                            <a:sym typeface="+mn-ea"/>
                          </a:rPr>
                        </m:ctrlPr>
                      </m:sSubPr>
                      <m:e>
                        <m:r>
                          <a:rPr lang="en-US" altLang="zh-CN" sz="1500">
                            <a:solidFill>
                              <a:prstClr val="black"/>
                            </a:solidFill>
                            <a:latin typeface="Cambria Math" panose="02040503050406030204" pitchFamily="18" charset="0"/>
                            <a:ea typeface="幼圆" panose="02010509060101010101" pitchFamily="49" charset="-122"/>
                            <a:sym typeface="+mn-ea"/>
                          </a:rPr>
                          <m:t>𝑤</m:t>
                        </m:r>
                      </m:e>
                      <m:sub>
                        <m:r>
                          <a:rPr lang="en-US" altLang="zh-CN" sz="1500">
                            <a:solidFill>
                              <a:prstClr val="black"/>
                            </a:solidFill>
                            <a:latin typeface="Cambria Math" panose="02040503050406030204" pitchFamily="18" charset="0"/>
                            <a:ea typeface="幼圆" panose="02010509060101010101" pitchFamily="49" charset="-122"/>
                            <a:sym typeface="+mn-ea"/>
                          </a:rPr>
                          <m:t>𝑡</m:t>
                        </m:r>
                      </m:sub>
                    </m:sSub>
                    <m:r>
                      <a:rPr lang="en-US" altLang="zh-CN" sz="1500" i="1">
                        <a:solidFill>
                          <a:prstClr val="black"/>
                        </a:solidFill>
                        <a:latin typeface="Cambria Math" panose="02040503050406030204" pitchFamily="18" charset="0"/>
                        <a:ea typeface="幼圆" panose="02010509060101010101" pitchFamily="49" charset="-122"/>
                        <a:sym typeface="+mn-ea"/>
                      </a:rPr>
                      <m:t> </m:t>
                    </m:r>
                  </m:oMath>
                </a14:m>
                <a:r>
                  <a:rPr lang="zh-CN" altLang="en-US" sz="1500" dirty="0">
                    <a:solidFill>
                      <a:prstClr val="black"/>
                    </a:solidFill>
                    <a:latin typeface="Microsoft YaHei UI Light" panose="020B0502040204020203" pitchFamily="34" charset="-122"/>
                    <a:ea typeface="幼圆" panose="02010509060101010101" pitchFamily="49" charset="-122"/>
                    <a:sym typeface="+mn-ea"/>
                  </a:rPr>
                  <a:t>。令</a:t>
                </a:r>
                <a14:m>
                  <m:oMath xmlns:m="http://schemas.openxmlformats.org/officeDocument/2006/math">
                    <m:r>
                      <a:rPr lang="zh-CN" altLang="en-US" sz="1500" i="1" smtClean="0">
                        <a:solidFill>
                          <a:prstClr val="black"/>
                        </a:solidFill>
                        <a:latin typeface="Cambria Math" panose="02040503050406030204" pitchFamily="18" charset="0"/>
                        <a:ea typeface="幼圆" panose="02010509060101010101" pitchFamily="49" charset="-122"/>
                        <a:sym typeface="+mn-ea"/>
                      </a:rPr>
                      <m:t>𝜃</m:t>
                    </m:r>
                  </m:oMath>
                </a14:m>
                <a:r>
                  <a:rPr lang="zh-CN" altLang="en-US" sz="1500" dirty="0">
                    <a:solidFill>
                      <a:prstClr val="black"/>
                    </a:solidFill>
                    <a:latin typeface="Microsoft YaHei UI Light" panose="020B0502040204020203" pitchFamily="34" charset="-122"/>
                    <a:ea typeface="幼圆" panose="02010509060101010101" pitchFamily="49" charset="-122"/>
                    <a:sym typeface="+mn-ea"/>
                  </a:rPr>
                  <a:t>表示模型参数，</a:t>
                </a:r>
                <a14:m>
                  <m:oMath xmlns:m="http://schemas.openxmlformats.org/officeDocument/2006/math">
                    <m:r>
                      <a:rPr lang="en-US" altLang="zh-CN" sz="1500" i="1" dirty="0">
                        <a:solidFill>
                          <a:prstClr val="black"/>
                        </a:solidFill>
                        <a:latin typeface="Cambria Math" panose="02040503050406030204" pitchFamily="18" charset="0"/>
                        <a:ea typeface="幼圆" panose="02010509060101010101" pitchFamily="49" charset="-122"/>
                        <a:sym typeface="+mn-ea"/>
                      </a:rPr>
                      <m:t>𝑇</m:t>
                    </m:r>
                  </m:oMath>
                </a14:m>
                <a:r>
                  <a:rPr lang="zh-CN" altLang="en-US" sz="1500" dirty="0">
                    <a:solidFill>
                      <a:prstClr val="black"/>
                    </a:solidFill>
                    <a:latin typeface="Microsoft YaHei UI Light" panose="020B0502040204020203" pitchFamily="34" charset="-122"/>
                    <a:ea typeface="幼圆" panose="02010509060101010101" pitchFamily="49" charset="-122"/>
                    <a:sym typeface="+mn-ea"/>
                  </a:rPr>
                  <a:t>表示整个序列的长度，学习目标为：</a:t>
                </a:r>
              </a:p>
            </p:txBody>
          </p:sp>
        </mc:Choice>
        <mc:Fallback>
          <p:sp>
            <p:nvSpPr>
              <p:cNvPr id="48" name="文本框 47">
                <a:extLst>
                  <a:ext uri="{FF2B5EF4-FFF2-40B4-BE49-F238E27FC236}">
                    <a16:creationId xmlns:a16="http://schemas.microsoft.com/office/drawing/2014/main" id="{0A53E99D-112C-4191-BED4-0A2465898263}"/>
                  </a:ext>
                </a:extLst>
              </p:cNvPr>
              <p:cNvSpPr txBox="1">
                <a:spLocks noRot="1" noChangeAspect="1" noMove="1" noResize="1" noEditPoints="1" noAdjustHandles="1" noChangeArrowheads="1" noChangeShapeType="1" noTextEdit="1"/>
              </p:cNvSpPr>
              <p:nvPr/>
            </p:nvSpPr>
            <p:spPr>
              <a:xfrm>
                <a:off x="157257" y="538163"/>
                <a:ext cx="8765069" cy="599588"/>
              </a:xfrm>
              <a:prstGeom prst="rect">
                <a:avLst/>
              </a:prstGeom>
              <a:blipFill>
                <a:blip r:embed="rId2"/>
                <a:stretch>
                  <a:fillRect l="-139" t="-2020" r="-417" b="-10101"/>
                </a:stretch>
              </a:blipFill>
            </p:spPr>
            <p:txBody>
              <a:bodyPr/>
              <a:lstStyle/>
              <a:p>
                <a:r>
                  <a:rPr lang="zh-CN" altLang="en-US">
                    <a:noFill/>
                  </a:rPr>
                  <a:t> </a:t>
                </a:r>
              </a:p>
            </p:txBody>
          </p:sp>
        </mc:Fallback>
      </mc:AlternateContent>
      <p:sp>
        <p:nvSpPr>
          <p:cNvPr id="49" name="矩形 48">
            <a:extLst>
              <a:ext uri="{FF2B5EF4-FFF2-40B4-BE49-F238E27FC236}">
                <a16:creationId xmlns:a16="http://schemas.microsoft.com/office/drawing/2014/main" id="{B20EB0FE-CD4B-4740-8A07-82302D6C6989}"/>
              </a:ext>
            </a:extLst>
          </p:cNvPr>
          <p:cNvSpPr/>
          <p:nvPr/>
        </p:nvSpPr>
        <p:spPr>
          <a:xfrm>
            <a:off x="597121" y="4366865"/>
            <a:ext cx="979716" cy="508764"/>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0" name="矩形 49">
            <a:extLst>
              <a:ext uri="{FF2B5EF4-FFF2-40B4-BE49-F238E27FC236}">
                <a16:creationId xmlns:a16="http://schemas.microsoft.com/office/drawing/2014/main" id="{956E55B9-D59A-45C1-8BCC-8F11D6D3BD31}"/>
              </a:ext>
            </a:extLst>
          </p:cNvPr>
          <p:cNvSpPr/>
          <p:nvPr/>
        </p:nvSpPr>
        <p:spPr>
          <a:xfrm>
            <a:off x="597122" y="3569344"/>
            <a:ext cx="979716" cy="543140"/>
          </a:xfrm>
          <a:prstGeom prst="rect">
            <a:avLst/>
          </a:prstGeom>
          <a:solidFill>
            <a:srgbClr val="5B9BD5">
              <a:lumMod val="60000"/>
              <a:lumOff val="40000"/>
            </a:srgbClr>
          </a:solidFill>
          <a:ln w="190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51" name="矩形 50">
                <a:extLst>
                  <a:ext uri="{FF2B5EF4-FFF2-40B4-BE49-F238E27FC236}">
                    <a16:creationId xmlns:a16="http://schemas.microsoft.com/office/drawing/2014/main" id="{EC6E3649-BA71-4D64-8F72-8CFDCCD7D2AF}"/>
                  </a:ext>
                </a:extLst>
              </p:cNvPr>
              <p:cNvSpPr/>
              <p:nvPr/>
            </p:nvSpPr>
            <p:spPr>
              <a:xfrm>
                <a:off x="784463" y="4323411"/>
                <a:ext cx="600036" cy="307777"/>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400" i="1" smtClean="0">
                              <a:solidFill>
                                <a:prstClr val="black"/>
                              </a:solidFill>
                              <a:latin typeface="Cambria Math" panose="02040503050406030204" pitchFamily="18" charset="0"/>
                              <a:ea typeface="幼圆" panose="02010509060101010101" pitchFamily="49" charset="-122"/>
                              <a:sym typeface="+mn-ea"/>
                            </a:rPr>
                          </m:ctrlPr>
                        </m:sSubPr>
                        <m:e>
                          <m:r>
                            <a:rPr lang="en-US" altLang="zh-CN" sz="1400" i="1">
                              <a:solidFill>
                                <a:prstClr val="black"/>
                              </a:solidFill>
                              <a:latin typeface="Cambria Math"/>
                              <a:ea typeface="幼圆" panose="02010509060101010101" pitchFamily="49" charset="-122"/>
                              <a:sym typeface="+mn-ea"/>
                            </a:rPr>
                            <m:t>𝑤</m:t>
                          </m:r>
                        </m:e>
                        <m:sub>
                          <m:r>
                            <a:rPr lang="en-US" altLang="zh-CN" sz="1400" i="1" smtClean="0">
                              <a:solidFill>
                                <a:prstClr val="black"/>
                              </a:solidFill>
                              <a:latin typeface="Cambria Math" panose="02040503050406030204" pitchFamily="18" charset="0"/>
                              <a:ea typeface="幼圆" panose="02010509060101010101" pitchFamily="49" charset="-122"/>
                              <a:sym typeface="+mn-ea"/>
                            </a:rPr>
                            <m:t>𝑡</m:t>
                          </m:r>
                          <m:r>
                            <a:rPr lang="en-US" altLang="zh-CN" sz="1400" i="1" smtClean="0">
                              <a:solidFill>
                                <a:prstClr val="black"/>
                              </a:solidFill>
                              <a:latin typeface="Cambria Math" panose="02040503050406030204" pitchFamily="18" charset="0"/>
                              <a:ea typeface="幼圆" panose="02010509060101010101" pitchFamily="49" charset="-122"/>
                              <a:sym typeface="+mn-ea"/>
                            </a:rPr>
                            <m:t>−2</m:t>
                          </m:r>
                        </m:sub>
                      </m:sSub>
                    </m:oMath>
                  </m:oMathPara>
                </a14:m>
                <a:endParaRPr lang="zh-CN" altLang="en-US" sz="1400" dirty="0">
                  <a:solidFill>
                    <a:prstClr val="black"/>
                  </a:solidFill>
                  <a:latin typeface="等线"/>
                </a:endParaRPr>
              </a:p>
            </p:txBody>
          </p:sp>
        </mc:Choice>
        <mc:Fallback>
          <p:sp>
            <p:nvSpPr>
              <p:cNvPr id="51" name="矩形 50">
                <a:extLst>
                  <a:ext uri="{FF2B5EF4-FFF2-40B4-BE49-F238E27FC236}">
                    <a16:creationId xmlns:a16="http://schemas.microsoft.com/office/drawing/2014/main" id="{EC6E3649-BA71-4D64-8F72-8CFDCCD7D2AF}"/>
                  </a:ext>
                </a:extLst>
              </p:cNvPr>
              <p:cNvSpPr>
                <a:spLocks noRot="1" noChangeAspect="1" noMove="1" noResize="1" noEditPoints="1" noAdjustHandles="1" noChangeArrowheads="1" noChangeShapeType="1" noTextEdit="1"/>
              </p:cNvSpPr>
              <p:nvPr/>
            </p:nvSpPr>
            <p:spPr>
              <a:xfrm>
                <a:off x="784463" y="4323411"/>
                <a:ext cx="600036" cy="307777"/>
              </a:xfrm>
              <a:prstGeom prst="rect">
                <a:avLst/>
              </a:prstGeom>
              <a:blipFill>
                <a:blip r:embed="rId3"/>
                <a:stretch>
                  <a:fillRect/>
                </a:stretch>
              </a:blipFill>
            </p:spPr>
            <p:txBody>
              <a:bodyPr/>
              <a:lstStyle/>
              <a:p>
                <a:r>
                  <a:rPr lang="zh-CN" altLang="en-US">
                    <a:noFill/>
                  </a:rPr>
                  <a:t> </a:t>
                </a:r>
              </a:p>
            </p:txBody>
          </p:sp>
        </mc:Fallback>
      </mc:AlternateContent>
      <p:sp>
        <p:nvSpPr>
          <p:cNvPr id="52" name="矩形 51">
            <a:extLst>
              <a:ext uri="{FF2B5EF4-FFF2-40B4-BE49-F238E27FC236}">
                <a16:creationId xmlns:a16="http://schemas.microsoft.com/office/drawing/2014/main" id="{F612E521-E6B4-405F-8970-27D7243709EE}"/>
              </a:ext>
            </a:extLst>
          </p:cNvPr>
          <p:cNvSpPr/>
          <p:nvPr/>
        </p:nvSpPr>
        <p:spPr>
          <a:xfrm>
            <a:off x="628063" y="4565186"/>
            <a:ext cx="909223" cy="307777"/>
          </a:xfrm>
          <a:prstGeom prst="rect">
            <a:avLst/>
          </a:prstGeom>
        </p:spPr>
        <p:txBody>
          <a:bodyPr wrap="none">
            <a:spAutoFit/>
          </a:bodyPr>
          <a:lstStyle/>
          <a:p>
            <a:pPr defTabSz="685800"/>
            <a:r>
              <a:rPr lang="en-US" altLang="zh-CN" sz="1400" dirty="0">
                <a:solidFill>
                  <a:prstClr val="black"/>
                </a:solidFill>
                <a:latin typeface="Arial Unicode MS" pitchFamily="34" charset="-122"/>
                <a:ea typeface="Arial Unicode MS" pitchFamily="34" charset="-122"/>
                <a:cs typeface="Arial Unicode MS" pitchFamily="34" charset="-122"/>
              </a:rPr>
              <a:t>(one-hot)</a:t>
            </a:r>
            <a:endParaRPr lang="zh-CN" altLang="en-US" sz="1400" dirty="0">
              <a:solidFill>
                <a:prstClr val="black"/>
              </a:solidFill>
              <a:latin typeface="Arial Unicode MS" pitchFamily="34" charset="-122"/>
              <a:ea typeface="Arial Unicode MS" pitchFamily="34" charset="-122"/>
              <a:cs typeface="Arial Unicode MS" pitchFamily="34" charset="-122"/>
            </a:endParaRPr>
          </a:p>
        </p:txBody>
      </p:sp>
      <mc:AlternateContent xmlns:mc="http://schemas.openxmlformats.org/markup-compatibility/2006">
        <mc:Choice xmlns:a14="http://schemas.microsoft.com/office/drawing/2010/main" Requires="a14">
          <p:sp>
            <p:nvSpPr>
              <p:cNvPr id="53" name="矩形 52">
                <a:extLst>
                  <a:ext uri="{FF2B5EF4-FFF2-40B4-BE49-F238E27FC236}">
                    <a16:creationId xmlns:a16="http://schemas.microsoft.com/office/drawing/2014/main" id="{CA042C04-1063-4794-B77F-DD44D4129014}"/>
                  </a:ext>
                </a:extLst>
              </p:cNvPr>
              <p:cNvSpPr/>
              <p:nvPr/>
            </p:nvSpPr>
            <p:spPr>
              <a:xfrm>
                <a:off x="702538" y="3569344"/>
                <a:ext cx="813043" cy="307777"/>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r>
                        <a:rPr lang="zh-CN" altLang="en-US" sz="1400" i="1" smtClean="0">
                          <a:solidFill>
                            <a:prstClr val="black"/>
                          </a:solidFill>
                          <a:latin typeface="Cambria Math"/>
                          <a:ea typeface="幼圆" panose="02010509060101010101" pitchFamily="49" charset="-122"/>
                          <a:sym typeface="+mn-ea"/>
                        </a:rPr>
                        <m:t>词嵌入</m:t>
                      </m:r>
                    </m:oMath>
                  </m:oMathPara>
                </a14:m>
                <a:endParaRPr lang="zh-CN" altLang="en-US" sz="1400" dirty="0">
                  <a:solidFill>
                    <a:prstClr val="black"/>
                  </a:solidFill>
                  <a:latin typeface="等线"/>
                </a:endParaRPr>
              </a:p>
            </p:txBody>
          </p:sp>
        </mc:Choice>
        <mc:Fallback>
          <p:sp>
            <p:nvSpPr>
              <p:cNvPr id="53" name="矩形 52">
                <a:extLst>
                  <a:ext uri="{FF2B5EF4-FFF2-40B4-BE49-F238E27FC236}">
                    <a16:creationId xmlns:a16="http://schemas.microsoft.com/office/drawing/2014/main" id="{CA042C04-1063-4794-B77F-DD44D4129014}"/>
                  </a:ext>
                </a:extLst>
              </p:cNvPr>
              <p:cNvSpPr>
                <a:spLocks noRot="1" noChangeAspect="1" noMove="1" noResize="1" noEditPoints="1" noAdjustHandles="1" noChangeArrowheads="1" noChangeShapeType="1" noTextEdit="1"/>
              </p:cNvSpPr>
              <p:nvPr/>
            </p:nvSpPr>
            <p:spPr>
              <a:xfrm>
                <a:off x="702538" y="3569344"/>
                <a:ext cx="813043" cy="307777"/>
              </a:xfrm>
              <a:prstGeom prst="rect">
                <a:avLst/>
              </a:prstGeom>
              <a:blipFill>
                <a:blip r:embed="rId4"/>
                <a:stretch>
                  <a:fillRect b="-6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矩形 53">
                <a:extLst>
                  <a:ext uri="{FF2B5EF4-FFF2-40B4-BE49-F238E27FC236}">
                    <a16:creationId xmlns:a16="http://schemas.microsoft.com/office/drawing/2014/main" id="{625C9B25-C29E-4273-A498-C8EE6E57D0AC}"/>
                  </a:ext>
                </a:extLst>
              </p:cNvPr>
              <p:cNvSpPr/>
              <p:nvPr/>
            </p:nvSpPr>
            <p:spPr>
              <a:xfrm>
                <a:off x="515942" y="3796771"/>
                <a:ext cx="1122294" cy="276999"/>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ea typeface="幼圆" panose="02010509060101010101" pitchFamily="49" charset="-122"/>
                              <a:sym typeface="+mn-ea"/>
                            </a:rPr>
                          </m:ctrlPr>
                        </m:sSubPr>
                        <m:e>
                          <m:r>
                            <a:rPr lang="en-US" altLang="zh-CN" sz="1200" b="1" smtClean="0">
                              <a:solidFill>
                                <a:prstClr val="black"/>
                              </a:solidFill>
                              <a:latin typeface="Cambria Math"/>
                              <a:ea typeface="幼圆" panose="02010509060101010101" pitchFamily="49" charset="-122"/>
                              <a:sym typeface="+mn-ea"/>
                            </a:rPr>
                            <m:t>𝐞</m:t>
                          </m:r>
                        </m:e>
                        <m:sub>
                          <m:r>
                            <a:rPr lang="en-US" altLang="zh-CN" sz="1200" i="1" smtClean="0">
                              <a:solidFill>
                                <a:prstClr val="black"/>
                              </a:solidFill>
                              <a:latin typeface="Cambria Math" panose="02040503050406030204" pitchFamily="18" charset="0"/>
                              <a:ea typeface="幼圆" panose="02010509060101010101" pitchFamily="49" charset="-122"/>
                              <a:sym typeface="+mn-ea"/>
                            </a:rPr>
                            <m:t>𝑡</m:t>
                          </m:r>
                          <m:r>
                            <a:rPr lang="en-US" altLang="zh-CN" sz="1200" i="1" smtClean="0">
                              <a:solidFill>
                                <a:prstClr val="black"/>
                              </a:solidFill>
                              <a:latin typeface="Cambria Math" panose="02040503050406030204" pitchFamily="18" charset="0"/>
                              <a:ea typeface="幼圆" panose="02010509060101010101" pitchFamily="49" charset="-122"/>
                              <a:sym typeface="+mn-ea"/>
                            </a:rPr>
                            <m:t>−2</m:t>
                          </m:r>
                        </m:sub>
                      </m:sSub>
                      <m:r>
                        <a:rPr lang="en-US" altLang="zh-CN" sz="1200" i="1" smtClean="0">
                          <a:solidFill>
                            <a:prstClr val="black"/>
                          </a:solidFill>
                          <a:latin typeface="Cambria Math"/>
                          <a:ea typeface="幼圆" panose="02010509060101010101" pitchFamily="49" charset="-122"/>
                          <a:sym typeface="+mn-ea"/>
                        </a:rPr>
                        <m:t>=</m:t>
                      </m:r>
                      <m:sSub>
                        <m:sSubPr>
                          <m:ctrlPr>
                            <a:rPr lang="en-US" altLang="zh-CN" sz="1200" i="1" smtClean="0">
                              <a:solidFill>
                                <a:prstClr val="black"/>
                              </a:solidFill>
                              <a:latin typeface="Cambria Math" panose="02040503050406030204" pitchFamily="18" charset="0"/>
                              <a:ea typeface="幼圆" panose="02010509060101010101" pitchFamily="49" charset="-122"/>
                              <a:sym typeface="+mn-ea"/>
                            </a:rPr>
                          </m:ctrlPr>
                        </m:sSubPr>
                        <m:e>
                          <m:r>
                            <a:rPr lang="en-US" altLang="zh-CN" sz="1200" i="1" smtClean="0">
                              <a:solidFill>
                                <a:prstClr val="black"/>
                              </a:solidFill>
                              <a:latin typeface="Cambria Math"/>
                              <a:ea typeface="幼圆" panose="02010509060101010101" pitchFamily="49" charset="-122"/>
                              <a:sym typeface="+mn-ea"/>
                            </a:rPr>
                            <m:t>𝑤</m:t>
                          </m:r>
                        </m:e>
                        <m:sub>
                          <m:r>
                            <a:rPr lang="en-US" altLang="zh-CN" sz="1200" i="1" smtClean="0">
                              <a:solidFill>
                                <a:prstClr val="black"/>
                              </a:solidFill>
                              <a:latin typeface="Cambria Math" panose="02040503050406030204" pitchFamily="18" charset="0"/>
                              <a:ea typeface="幼圆" panose="02010509060101010101" pitchFamily="49" charset="-122"/>
                              <a:sym typeface="+mn-ea"/>
                            </a:rPr>
                            <m:t>𝑡</m:t>
                          </m:r>
                          <m:r>
                            <a:rPr lang="en-US" altLang="zh-CN" sz="1200" i="1" smtClean="0">
                              <a:solidFill>
                                <a:prstClr val="black"/>
                              </a:solidFill>
                              <a:latin typeface="Cambria Math" panose="02040503050406030204" pitchFamily="18" charset="0"/>
                              <a:ea typeface="幼圆" panose="02010509060101010101" pitchFamily="49" charset="-122"/>
                              <a:sym typeface="+mn-ea"/>
                            </a:rPr>
                            <m:t>−2</m:t>
                          </m:r>
                        </m:sub>
                      </m:sSub>
                      <m:r>
                        <a:rPr lang="en-US" altLang="zh-CN" sz="1200" b="1" smtClean="0">
                          <a:solidFill>
                            <a:prstClr val="black"/>
                          </a:solidFill>
                          <a:latin typeface="Cambria Math"/>
                          <a:ea typeface="幼圆" panose="02010509060101010101" pitchFamily="49" charset="-122"/>
                          <a:sym typeface="+mn-ea"/>
                        </a:rPr>
                        <m:t>𝐂</m:t>
                      </m:r>
                    </m:oMath>
                  </m:oMathPara>
                </a14:m>
                <a:endParaRPr lang="zh-CN" altLang="en-US" sz="1200" b="1" dirty="0">
                  <a:solidFill>
                    <a:prstClr val="black"/>
                  </a:solidFill>
                  <a:latin typeface="等线"/>
                </a:endParaRPr>
              </a:p>
            </p:txBody>
          </p:sp>
        </mc:Choice>
        <mc:Fallback>
          <p:sp>
            <p:nvSpPr>
              <p:cNvPr id="54" name="矩形 53">
                <a:extLst>
                  <a:ext uri="{FF2B5EF4-FFF2-40B4-BE49-F238E27FC236}">
                    <a16:creationId xmlns:a16="http://schemas.microsoft.com/office/drawing/2014/main" id="{625C9B25-C29E-4273-A498-C8EE6E57D0AC}"/>
                  </a:ext>
                </a:extLst>
              </p:cNvPr>
              <p:cNvSpPr>
                <a:spLocks noRot="1" noChangeAspect="1" noMove="1" noResize="1" noEditPoints="1" noAdjustHandles="1" noChangeArrowheads="1" noChangeShapeType="1" noTextEdit="1"/>
              </p:cNvSpPr>
              <p:nvPr/>
            </p:nvSpPr>
            <p:spPr>
              <a:xfrm>
                <a:off x="515942" y="3796771"/>
                <a:ext cx="1122294" cy="276999"/>
              </a:xfrm>
              <a:prstGeom prst="rect">
                <a:avLst/>
              </a:prstGeom>
              <a:blipFill>
                <a:blip r:embed="rId5"/>
                <a:stretch>
                  <a:fillRect/>
                </a:stretch>
              </a:blipFill>
            </p:spPr>
            <p:txBody>
              <a:bodyPr/>
              <a:lstStyle/>
              <a:p>
                <a:r>
                  <a:rPr lang="zh-CN" altLang="en-US">
                    <a:noFill/>
                  </a:rPr>
                  <a:t> </a:t>
                </a:r>
              </a:p>
            </p:txBody>
          </p:sp>
        </mc:Fallback>
      </mc:AlternateContent>
      <p:sp>
        <p:nvSpPr>
          <p:cNvPr id="55" name="矩形 54">
            <a:extLst>
              <a:ext uri="{FF2B5EF4-FFF2-40B4-BE49-F238E27FC236}">
                <a16:creationId xmlns:a16="http://schemas.microsoft.com/office/drawing/2014/main" id="{53BC167A-62C3-42F1-86AE-0E8EE9F65E21}"/>
              </a:ext>
            </a:extLst>
          </p:cNvPr>
          <p:cNvSpPr/>
          <p:nvPr/>
        </p:nvSpPr>
        <p:spPr>
          <a:xfrm>
            <a:off x="1427525" y="2732289"/>
            <a:ext cx="2583700" cy="543140"/>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C000">
                  <a:lumMod val="40000"/>
                  <a:lumOff val="60000"/>
                </a:srgbClr>
              </a:solidFill>
              <a:effectLst/>
              <a:uLnTx/>
              <a:uFillTx/>
              <a:latin typeface="等线"/>
              <a:ea typeface="等线" panose="02010600030101010101" pitchFamily="2" charset="-122"/>
              <a:cs typeface="+mn-cs"/>
            </a:endParaRPr>
          </a:p>
        </p:txBody>
      </p:sp>
      <p:sp>
        <p:nvSpPr>
          <p:cNvPr id="56" name="矩形 55">
            <a:extLst>
              <a:ext uri="{FF2B5EF4-FFF2-40B4-BE49-F238E27FC236}">
                <a16:creationId xmlns:a16="http://schemas.microsoft.com/office/drawing/2014/main" id="{E375A6C5-C01D-4436-9445-B04E38D1FE43}"/>
              </a:ext>
            </a:extLst>
          </p:cNvPr>
          <p:cNvSpPr/>
          <p:nvPr/>
        </p:nvSpPr>
        <p:spPr>
          <a:xfrm>
            <a:off x="2361402" y="2725414"/>
            <a:ext cx="723275" cy="307777"/>
          </a:xfrm>
          <a:prstGeom prst="rect">
            <a:avLst/>
          </a:prstGeom>
        </p:spPr>
        <p:txBody>
          <a:bodyPr wrap="none">
            <a:spAutoFit/>
          </a:bodyPr>
          <a:lstStyle/>
          <a:p>
            <a:pPr defTabSz="685800"/>
            <a:r>
              <a:rPr lang="zh-CN" altLang="en-US" sz="1400" dirty="0">
                <a:solidFill>
                  <a:srgbClr val="00B050"/>
                </a:solidFill>
                <a:latin typeface="幼圆" pitchFamily="49" charset="-122"/>
                <a:ea typeface="幼圆" pitchFamily="49" charset="-122"/>
              </a:rPr>
              <a:t>融合层</a:t>
            </a:r>
            <a:endParaRPr lang="zh-CN" altLang="en-US" sz="1400" dirty="0">
              <a:solidFill>
                <a:srgbClr val="00B050"/>
              </a:solidFill>
              <a:latin typeface="等线"/>
            </a:endParaRPr>
          </a:p>
        </p:txBody>
      </p:sp>
      <mc:AlternateContent xmlns:mc="http://schemas.openxmlformats.org/markup-compatibility/2006">
        <mc:Choice xmlns:a14="http://schemas.microsoft.com/office/drawing/2010/main" Requires="a14">
          <p:sp>
            <p:nvSpPr>
              <p:cNvPr id="57" name="矩形 56">
                <a:extLst>
                  <a:ext uri="{FF2B5EF4-FFF2-40B4-BE49-F238E27FC236}">
                    <a16:creationId xmlns:a16="http://schemas.microsoft.com/office/drawing/2014/main" id="{B8291868-58E3-48CE-9FEA-EA42D37FA9BC}"/>
                  </a:ext>
                </a:extLst>
              </p:cNvPr>
              <p:cNvSpPr/>
              <p:nvPr/>
            </p:nvSpPr>
            <p:spPr>
              <a:xfrm>
                <a:off x="1485415" y="2902022"/>
                <a:ext cx="2599494" cy="307777"/>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r>
                        <a:rPr lang="en-US" altLang="zh-CN" sz="1400" b="1" smtClean="0">
                          <a:solidFill>
                            <a:prstClr val="black"/>
                          </a:solidFill>
                          <a:latin typeface="Cambria Math"/>
                          <a:ea typeface="幼圆" panose="02010509060101010101" pitchFamily="49" charset="-122"/>
                          <a:sym typeface="+mn-ea"/>
                        </a:rPr>
                        <m:t>𝐡</m:t>
                      </m:r>
                      <m:r>
                        <a:rPr lang="en-US" altLang="zh-CN" sz="1400" i="1" smtClean="0">
                          <a:solidFill>
                            <a:prstClr val="black"/>
                          </a:solidFill>
                          <a:latin typeface="Cambria Math"/>
                          <a:ea typeface="幼圆" panose="02010509060101010101" pitchFamily="49" charset="-122"/>
                          <a:sym typeface="+mn-ea"/>
                        </a:rPr>
                        <m:t>=</m:t>
                      </m:r>
                      <m:r>
                        <m:rPr>
                          <m:sty m:val="p"/>
                        </m:rPr>
                        <a:rPr lang="en-US" altLang="zh-CN" sz="1400" i="1">
                          <a:solidFill>
                            <a:prstClr val="black"/>
                          </a:solidFill>
                          <a:latin typeface="Cambria Math" panose="02040503050406030204" pitchFamily="18" charset="0"/>
                          <a:ea typeface="幼圆" panose="02010509060101010101" pitchFamily="49" charset="-122"/>
                          <a:sym typeface="+mn-ea"/>
                        </a:rPr>
                        <m:t>Sum</m:t>
                      </m:r>
                      <m:r>
                        <a:rPr lang="en-US" altLang="zh-CN" sz="1400" i="1" smtClean="0">
                          <a:solidFill>
                            <a:prstClr val="black"/>
                          </a:solidFill>
                          <a:latin typeface="Cambria Math" panose="02040503050406030204" pitchFamily="18" charset="0"/>
                          <a:ea typeface="幼圆" panose="02010509060101010101" pitchFamily="49" charset="-122"/>
                          <a:sym typeface="+mn-ea"/>
                        </a:rPr>
                        <m:t>(</m:t>
                      </m:r>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b="1">
                              <a:solidFill>
                                <a:prstClr val="black"/>
                              </a:solidFill>
                              <a:latin typeface="Cambria Math"/>
                              <a:ea typeface="幼圆" panose="02010509060101010101" pitchFamily="49" charset="-122"/>
                              <a:sym typeface="+mn-ea"/>
                            </a:rPr>
                            <m:t>𝐞</m:t>
                          </m:r>
                        </m:e>
                        <m:sub>
                          <m:r>
                            <m:rPr>
                              <m:sty m:val="p"/>
                            </m:rPr>
                            <a:rPr lang="en-US" altLang="zh-CN" sz="1400" b="1" i="1">
                              <a:solidFill>
                                <a:prstClr val="black"/>
                              </a:solidFill>
                              <a:latin typeface="Cambria Math" panose="02040503050406030204" pitchFamily="18" charset="0"/>
                              <a:ea typeface="幼圆" panose="02010509060101010101" pitchFamily="49" charset="-122"/>
                              <a:sym typeface="+mn-ea"/>
                            </a:rPr>
                            <m:t>t</m:t>
                          </m:r>
                          <m:r>
                            <a:rPr lang="en-US" altLang="zh-CN" sz="1400" i="1">
                              <a:solidFill>
                                <a:prstClr val="black"/>
                              </a:solidFill>
                              <a:latin typeface="Cambria Math" panose="02040503050406030204" pitchFamily="18" charset="0"/>
                              <a:ea typeface="幼圆" panose="02010509060101010101" pitchFamily="49" charset="-122"/>
                              <a:sym typeface="+mn-ea"/>
                            </a:rPr>
                            <m:t>−2</m:t>
                          </m:r>
                        </m:sub>
                      </m:sSub>
                      <m:r>
                        <a:rPr lang="en-US" altLang="zh-CN" sz="1400" i="1">
                          <a:solidFill>
                            <a:prstClr val="black"/>
                          </a:solidFill>
                          <a:latin typeface="Cambria Math"/>
                          <a:ea typeface="幼圆" panose="02010509060101010101" pitchFamily="49" charset="-122"/>
                          <a:sym typeface="+mn-ea"/>
                        </a:rPr>
                        <m:t>,</m:t>
                      </m:r>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b="1">
                              <a:solidFill>
                                <a:prstClr val="black"/>
                              </a:solidFill>
                              <a:latin typeface="Cambria Math"/>
                              <a:ea typeface="幼圆" panose="02010509060101010101" pitchFamily="49" charset="-122"/>
                              <a:sym typeface="+mn-ea"/>
                            </a:rPr>
                            <m:t>𝐞</m:t>
                          </m:r>
                        </m:e>
                        <m:sub>
                          <m:r>
                            <a:rPr lang="en-US" altLang="zh-CN" sz="1400" i="1">
                              <a:solidFill>
                                <a:prstClr val="black"/>
                              </a:solidFill>
                              <a:latin typeface="Cambria Math" panose="02040503050406030204" pitchFamily="18" charset="0"/>
                              <a:ea typeface="幼圆" panose="02010509060101010101" pitchFamily="49" charset="-122"/>
                              <a:sym typeface="+mn-ea"/>
                            </a:rPr>
                            <m:t>𝑡</m:t>
                          </m:r>
                          <m:r>
                            <a:rPr lang="en-US" altLang="zh-CN" sz="1400" i="1">
                              <a:solidFill>
                                <a:prstClr val="black"/>
                              </a:solidFill>
                              <a:latin typeface="Cambria Math" panose="02040503050406030204" pitchFamily="18" charset="0"/>
                              <a:ea typeface="幼圆" panose="02010509060101010101" pitchFamily="49" charset="-122"/>
                              <a:sym typeface="+mn-ea"/>
                            </a:rPr>
                            <m:t>−1</m:t>
                          </m:r>
                        </m:sub>
                      </m:sSub>
                      <m:r>
                        <a:rPr lang="en-US" altLang="zh-CN" sz="1400" i="1">
                          <a:solidFill>
                            <a:prstClr val="black"/>
                          </a:solidFill>
                          <a:latin typeface="Cambria Math"/>
                          <a:ea typeface="幼圆" panose="02010509060101010101" pitchFamily="49" charset="-122"/>
                          <a:sym typeface="+mn-ea"/>
                        </a:rPr>
                        <m:t>,</m:t>
                      </m:r>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b="1">
                              <a:solidFill>
                                <a:prstClr val="black"/>
                              </a:solidFill>
                              <a:latin typeface="Cambria Math"/>
                              <a:ea typeface="幼圆" panose="02010509060101010101" pitchFamily="49" charset="-122"/>
                              <a:sym typeface="+mn-ea"/>
                            </a:rPr>
                            <m:t>𝐞</m:t>
                          </m:r>
                        </m:e>
                        <m:sub>
                          <m:r>
                            <a:rPr lang="en-US" altLang="zh-CN" sz="1400" i="1">
                              <a:solidFill>
                                <a:prstClr val="black"/>
                              </a:solidFill>
                              <a:latin typeface="Cambria Math" panose="02040503050406030204" pitchFamily="18" charset="0"/>
                              <a:ea typeface="幼圆" panose="02010509060101010101" pitchFamily="49" charset="-122"/>
                              <a:sym typeface="+mn-ea"/>
                            </a:rPr>
                            <m:t>𝑡</m:t>
                          </m:r>
                          <m:r>
                            <a:rPr lang="en-US" altLang="zh-CN" sz="1400" i="1">
                              <a:solidFill>
                                <a:prstClr val="black"/>
                              </a:solidFill>
                              <a:latin typeface="Cambria Math" panose="02040503050406030204" pitchFamily="18" charset="0"/>
                              <a:ea typeface="幼圆" panose="02010509060101010101" pitchFamily="49" charset="-122"/>
                              <a:sym typeface="+mn-ea"/>
                            </a:rPr>
                            <m:t>+1</m:t>
                          </m:r>
                        </m:sub>
                      </m:sSub>
                      <m:r>
                        <a:rPr lang="en-US" altLang="zh-CN" sz="1400" i="1">
                          <a:solidFill>
                            <a:prstClr val="black"/>
                          </a:solidFill>
                          <a:latin typeface="Cambria Math"/>
                          <a:ea typeface="幼圆" panose="02010509060101010101" pitchFamily="49" charset="-122"/>
                          <a:sym typeface="+mn-ea"/>
                        </a:rPr>
                        <m:t>,</m:t>
                      </m:r>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b="1">
                              <a:solidFill>
                                <a:prstClr val="black"/>
                              </a:solidFill>
                              <a:latin typeface="Cambria Math"/>
                              <a:ea typeface="幼圆" panose="02010509060101010101" pitchFamily="49" charset="-122"/>
                              <a:sym typeface="+mn-ea"/>
                            </a:rPr>
                            <m:t>𝐞</m:t>
                          </m:r>
                        </m:e>
                        <m:sub>
                          <m:r>
                            <a:rPr lang="en-US" altLang="zh-CN" sz="1400" i="1">
                              <a:solidFill>
                                <a:prstClr val="black"/>
                              </a:solidFill>
                              <a:latin typeface="Cambria Math" panose="02040503050406030204" pitchFamily="18" charset="0"/>
                              <a:ea typeface="幼圆" panose="02010509060101010101" pitchFamily="49" charset="-122"/>
                              <a:sym typeface="+mn-ea"/>
                            </a:rPr>
                            <m:t>𝑡</m:t>
                          </m:r>
                          <m:r>
                            <a:rPr lang="en-US" altLang="zh-CN" sz="1400" i="1">
                              <a:solidFill>
                                <a:prstClr val="black"/>
                              </a:solidFill>
                              <a:latin typeface="Cambria Math" panose="02040503050406030204" pitchFamily="18" charset="0"/>
                              <a:ea typeface="幼圆" panose="02010509060101010101" pitchFamily="49" charset="-122"/>
                              <a:sym typeface="+mn-ea"/>
                            </a:rPr>
                            <m:t>+2</m:t>
                          </m:r>
                        </m:sub>
                      </m:sSub>
                      <m:r>
                        <a:rPr lang="en-US" altLang="zh-CN" sz="1400" b="1" smtClean="0">
                          <a:solidFill>
                            <a:prstClr val="black"/>
                          </a:solidFill>
                          <a:latin typeface="Cambria Math" panose="02040503050406030204" pitchFamily="18" charset="0"/>
                          <a:ea typeface="幼圆" panose="02010509060101010101" pitchFamily="49" charset="-122"/>
                          <a:sym typeface="+mn-ea"/>
                        </a:rPr>
                        <m:t>)</m:t>
                      </m:r>
                    </m:oMath>
                  </m:oMathPara>
                </a14:m>
                <a:endParaRPr lang="zh-CN" altLang="en-US" sz="1400" b="1" dirty="0">
                  <a:solidFill>
                    <a:prstClr val="black"/>
                  </a:solidFill>
                  <a:latin typeface="等线"/>
                </a:endParaRPr>
              </a:p>
            </p:txBody>
          </p:sp>
        </mc:Choice>
        <mc:Fallback>
          <p:sp>
            <p:nvSpPr>
              <p:cNvPr id="57" name="矩形 56">
                <a:extLst>
                  <a:ext uri="{FF2B5EF4-FFF2-40B4-BE49-F238E27FC236}">
                    <a16:creationId xmlns:a16="http://schemas.microsoft.com/office/drawing/2014/main" id="{B8291868-58E3-48CE-9FEA-EA42D37FA9BC}"/>
                  </a:ext>
                </a:extLst>
              </p:cNvPr>
              <p:cNvSpPr>
                <a:spLocks noRot="1" noChangeAspect="1" noMove="1" noResize="1" noEditPoints="1" noAdjustHandles="1" noChangeArrowheads="1" noChangeShapeType="1" noTextEdit="1"/>
              </p:cNvSpPr>
              <p:nvPr/>
            </p:nvSpPr>
            <p:spPr>
              <a:xfrm>
                <a:off x="1485415" y="2902022"/>
                <a:ext cx="2599494" cy="307777"/>
              </a:xfrm>
              <a:prstGeom prst="rect">
                <a:avLst/>
              </a:prstGeom>
              <a:blipFill>
                <a:blip r:embed="rId6"/>
                <a:stretch>
                  <a:fillRect b="-5882"/>
                </a:stretch>
              </a:blipFill>
            </p:spPr>
            <p:txBody>
              <a:bodyPr/>
              <a:lstStyle/>
              <a:p>
                <a:r>
                  <a:rPr lang="zh-CN" altLang="en-US">
                    <a:noFill/>
                  </a:rPr>
                  <a:t> </a:t>
                </a:r>
              </a:p>
            </p:txBody>
          </p:sp>
        </mc:Fallback>
      </mc:AlternateContent>
      <p:sp>
        <p:nvSpPr>
          <p:cNvPr id="58" name="矩形 57">
            <a:extLst>
              <a:ext uri="{FF2B5EF4-FFF2-40B4-BE49-F238E27FC236}">
                <a16:creationId xmlns:a16="http://schemas.microsoft.com/office/drawing/2014/main" id="{AE2C5EE9-DC5F-4E77-84C6-B067B1B99414}"/>
              </a:ext>
            </a:extLst>
          </p:cNvPr>
          <p:cNvSpPr/>
          <p:nvPr/>
        </p:nvSpPr>
        <p:spPr>
          <a:xfrm>
            <a:off x="1432040" y="1900791"/>
            <a:ext cx="2583700" cy="543140"/>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59" name="矩形 58">
                <a:extLst>
                  <a:ext uri="{FF2B5EF4-FFF2-40B4-BE49-F238E27FC236}">
                    <a16:creationId xmlns:a16="http://schemas.microsoft.com/office/drawing/2014/main" id="{47B69F13-8E0E-47B4-AE0A-4E479A4E3969}"/>
                  </a:ext>
                </a:extLst>
              </p:cNvPr>
              <p:cNvSpPr/>
              <p:nvPr/>
            </p:nvSpPr>
            <p:spPr>
              <a:xfrm>
                <a:off x="2324960" y="1893916"/>
                <a:ext cx="1465658" cy="523220"/>
              </a:xfrm>
              <a:prstGeom prst="rect">
                <a:avLst/>
              </a:prstGeom>
            </p:spPr>
            <p:txBody>
              <a:bodyPr wrap="none">
                <a:spAutoFit/>
              </a:bodyPr>
              <a:lstStyle/>
              <a:p>
                <a:pPr defTabSz="685800"/>
                <a:r>
                  <a:rPr lang="zh-CN" altLang="en-US" sz="1400" dirty="0">
                    <a:solidFill>
                      <a:srgbClr val="FF0000"/>
                    </a:solidFill>
                    <a:latin typeface="等线"/>
                    <a:ea typeface="幼圆" panose="02010509060101010101" pitchFamily="49" charset="-122"/>
                    <a:sym typeface="+mn-ea"/>
                  </a:rPr>
                  <a:t>输出层</a:t>
                </a:r>
                <a14:m>
                  <m:oMath xmlns:m="http://schemas.openxmlformats.org/officeDocument/2006/math">
                    <m:r>
                      <a:rPr lang="en-US" altLang="zh-CN" sz="1400" i="1" smtClean="0">
                        <a:solidFill>
                          <a:prstClr val="black"/>
                        </a:solidFill>
                        <a:latin typeface="Cambria Math" panose="02040503050406030204" pitchFamily="18" charset="0"/>
                        <a:ea typeface="幼圆" panose="02010509060101010101" pitchFamily="49" charset="-122"/>
                        <a:sym typeface="+mn-ea"/>
                      </a:rPr>
                      <m:t> (</m:t>
                    </m:r>
                    <m:r>
                      <a:rPr lang="zh-CN" altLang="en-US" sz="1400" i="1">
                        <a:solidFill>
                          <a:prstClr val="black"/>
                        </a:solidFill>
                        <a:latin typeface="Cambria Math" panose="02040503050406030204" pitchFamily="18" charset="0"/>
                        <a:ea typeface="幼圆" panose="02010509060101010101" pitchFamily="49" charset="-122"/>
                        <a:sym typeface="+mn-ea"/>
                      </a:rPr>
                      <m:t>预测</m:t>
                    </m:r>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i="1">
                            <a:solidFill>
                              <a:prstClr val="black"/>
                            </a:solidFill>
                            <a:latin typeface="Cambria Math"/>
                            <a:ea typeface="幼圆" panose="02010509060101010101" pitchFamily="49" charset="-122"/>
                            <a:sym typeface="+mn-ea"/>
                          </a:rPr>
                          <m:t>𝑤</m:t>
                        </m:r>
                      </m:e>
                      <m:sub>
                        <m:r>
                          <a:rPr lang="en-US" altLang="zh-CN" sz="1400" i="1">
                            <a:solidFill>
                              <a:prstClr val="black"/>
                            </a:solidFill>
                            <a:latin typeface="Cambria Math" panose="02040503050406030204" pitchFamily="18" charset="0"/>
                            <a:ea typeface="幼圆" panose="02010509060101010101" pitchFamily="49" charset="-122"/>
                            <a:sym typeface="+mn-ea"/>
                          </a:rPr>
                          <m:t>𝑡</m:t>
                        </m:r>
                      </m:sub>
                    </m:sSub>
                    <m:r>
                      <a:rPr lang="en-US" altLang="zh-CN" sz="1400" i="1" smtClean="0">
                        <a:solidFill>
                          <a:prstClr val="black"/>
                        </a:solidFill>
                        <a:latin typeface="Cambria Math" panose="02040503050406030204" pitchFamily="18" charset="0"/>
                        <a:ea typeface="幼圆" panose="02010509060101010101" pitchFamily="49" charset="-122"/>
                        <a:sym typeface="+mn-ea"/>
                      </a:rPr>
                      <m:t>)</m:t>
                    </m:r>
                  </m:oMath>
                </a14:m>
                <a:endParaRPr lang="zh-CN" altLang="en-US" sz="1400" dirty="0">
                  <a:solidFill>
                    <a:prstClr val="black"/>
                  </a:solidFill>
                  <a:latin typeface="等线"/>
                </a:endParaRPr>
              </a:p>
              <a:p>
                <a:pPr defTabSz="685800"/>
                <a:endParaRPr lang="zh-CN" altLang="en-US" sz="1400" dirty="0">
                  <a:solidFill>
                    <a:prstClr val="black"/>
                  </a:solidFill>
                  <a:latin typeface="等线"/>
                </a:endParaRPr>
              </a:p>
            </p:txBody>
          </p:sp>
        </mc:Choice>
        <mc:Fallback>
          <p:sp>
            <p:nvSpPr>
              <p:cNvPr id="59" name="矩形 58">
                <a:extLst>
                  <a:ext uri="{FF2B5EF4-FFF2-40B4-BE49-F238E27FC236}">
                    <a16:creationId xmlns:a16="http://schemas.microsoft.com/office/drawing/2014/main" id="{47B69F13-8E0E-47B4-AE0A-4E479A4E3969}"/>
                  </a:ext>
                </a:extLst>
              </p:cNvPr>
              <p:cNvSpPr>
                <a:spLocks noRot="1" noChangeAspect="1" noMove="1" noResize="1" noEditPoints="1" noAdjustHandles="1" noChangeArrowheads="1" noChangeShapeType="1" noTextEdit="1"/>
              </p:cNvSpPr>
              <p:nvPr/>
            </p:nvSpPr>
            <p:spPr>
              <a:xfrm>
                <a:off x="2324960" y="1893916"/>
                <a:ext cx="1465658" cy="523220"/>
              </a:xfrm>
              <a:prstGeom prst="rect">
                <a:avLst/>
              </a:prstGeom>
              <a:blipFill>
                <a:blip r:embed="rId7"/>
                <a:stretch>
                  <a:fillRect l="-1245" t="-46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矩形 59">
                <a:extLst>
                  <a:ext uri="{FF2B5EF4-FFF2-40B4-BE49-F238E27FC236}">
                    <a16:creationId xmlns:a16="http://schemas.microsoft.com/office/drawing/2014/main" id="{EF1F9F54-E4A0-4E57-ABC9-0AF96EE679CC}"/>
                  </a:ext>
                </a:extLst>
              </p:cNvPr>
              <p:cNvSpPr/>
              <p:nvPr/>
            </p:nvSpPr>
            <p:spPr>
              <a:xfrm>
                <a:off x="1854520" y="2128218"/>
                <a:ext cx="1899879" cy="307777"/>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r>
                        <a:rPr lang="en-US" altLang="zh-CN" sz="1400" b="1" smtClean="0">
                          <a:solidFill>
                            <a:prstClr val="black"/>
                          </a:solidFill>
                          <a:latin typeface="Cambria Math"/>
                          <a:ea typeface="幼圆" panose="02010509060101010101" pitchFamily="49" charset="-122"/>
                          <a:sym typeface="+mn-ea"/>
                        </a:rPr>
                        <m:t>𝐲</m:t>
                      </m:r>
                      <m:r>
                        <a:rPr lang="en-US" altLang="zh-CN" sz="1400" i="1" smtClean="0">
                          <a:solidFill>
                            <a:prstClr val="black"/>
                          </a:solidFill>
                          <a:latin typeface="Cambria Math"/>
                          <a:ea typeface="幼圆" panose="02010509060101010101" pitchFamily="49" charset="-122"/>
                          <a:sym typeface="+mn-ea"/>
                        </a:rPr>
                        <m:t>=</m:t>
                      </m:r>
                      <m:r>
                        <m:rPr>
                          <m:sty m:val="p"/>
                        </m:rPr>
                        <a:rPr lang="en-US" altLang="zh-CN" sz="1400" dirty="0" smtClean="0">
                          <a:solidFill>
                            <a:prstClr val="black"/>
                          </a:solidFill>
                          <a:latin typeface="Cambria Math"/>
                          <a:ea typeface="幼圆" panose="02010509060101010101" pitchFamily="49" charset="-122"/>
                          <a:sym typeface="+mn-ea"/>
                        </a:rPr>
                        <m:t>Softmax</m:t>
                      </m:r>
                      <m:r>
                        <a:rPr lang="en-US" altLang="zh-CN" sz="1400" i="1" dirty="0" smtClean="0">
                          <a:solidFill>
                            <a:prstClr val="black"/>
                          </a:solidFill>
                          <a:latin typeface="Cambria Math"/>
                          <a:ea typeface="幼圆" panose="02010509060101010101" pitchFamily="49" charset="-122"/>
                          <a:sym typeface="+mn-ea"/>
                        </a:rPr>
                        <m:t>(</m:t>
                      </m:r>
                      <m:r>
                        <a:rPr lang="en-US" altLang="zh-CN" sz="1400" b="1" dirty="0" smtClean="0">
                          <a:solidFill>
                            <a:prstClr val="black"/>
                          </a:solidFill>
                          <a:latin typeface="Cambria Math"/>
                          <a:ea typeface="幼圆" panose="02010509060101010101" pitchFamily="49" charset="-122"/>
                          <a:sym typeface="+mn-ea"/>
                        </a:rPr>
                        <m:t>𝐡𝐎</m:t>
                      </m:r>
                      <m:r>
                        <a:rPr lang="en-US" altLang="zh-CN" sz="1400" b="1" dirty="0" smtClean="0">
                          <a:solidFill>
                            <a:prstClr val="black"/>
                          </a:solidFill>
                          <a:latin typeface="Cambria Math" panose="02040503050406030204" pitchFamily="18" charset="0"/>
                          <a:ea typeface="幼圆" panose="02010509060101010101" pitchFamily="49" charset="-122"/>
                          <a:sym typeface="+mn-ea"/>
                        </a:rPr>
                        <m:t>+</m:t>
                      </m:r>
                      <m:r>
                        <a:rPr lang="en-US" altLang="zh-CN" sz="1400" b="1" dirty="0" smtClean="0">
                          <a:solidFill>
                            <a:prstClr val="black"/>
                          </a:solidFill>
                          <a:latin typeface="Cambria Math" panose="02040503050406030204" pitchFamily="18" charset="0"/>
                          <a:ea typeface="幼圆" panose="02010509060101010101" pitchFamily="49" charset="-122"/>
                          <a:sym typeface="+mn-ea"/>
                        </a:rPr>
                        <m:t>𝐝</m:t>
                      </m:r>
                      <m:r>
                        <a:rPr lang="en-US" altLang="zh-CN" sz="1400" i="1" dirty="0" smtClean="0">
                          <a:solidFill>
                            <a:prstClr val="black"/>
                          </a:solidFill>
                          <a:latin typeface="Cambria Math"/>
                          <a:ea typeface="幼圆" panose="02010509060101010101" pitchFamily="49" charset="-122"/>
                          <a:sym typeface="+mn-ea"/>
                        </a:rPr>
                        <m:t>)</m:t>
                      </m:r>
                    </m:oMath>
                  </m:oMathPara>
                </a14:m>
                <a:endParaRPr lang="zh-CN" altLang="en-US" sz="1400" b="1" dirty="0">
                  <a:solidFill>
                    <a:prstClr val="black"/>
                  </a:solidFill>
                  <a:latin typeface="等线"/>
                </a:endParaRPr>
              </a:p>
            </p:txBody>
          </p:sp>
        </mc:Choice>
        <mc:Fallback>
          <p:sp>
            <p:nvSpPr>
              <p:cNvPr id="60" name="矩形 59">
                <a:extLst>
                  <a:ext uri="{FF2B5EF4-FFF2-40B4-BE49-F238E27FC236}">
                    <a16:creationId xmlns:a16="http://schemas.microsoft.com/office/drawing/2014/main" id="{EF1F9F54-E4A0-4E57-ABC9-0AF96EE679CC}"/>
                  </a:ext>
                </a:extLst>
              </p:cNvPr>
              <p:cNvSpPr>
                <a:spLocks noRot="1" noChangeAspect="1" noMove="1" noResize="1" noEditPoints="1" noAdjustHandles="1" noChangeArrowheads="1" noChangeShapeType="1" noTextEdit="1"/>
              </p:cNvSpPr>
              <p:nvPr/>
            </p:nvSpPr>
            <p:spPr>
              <a:xfrm>
                <a:off x="1854520" y="2128218"/>
                <a:ext cx="1899879" cy="307777"/>
              </a:xfrm>
              <a:prstGeom prst="rect">
                <a:avLst/>
              </a:prstGeom>
              <a:blipFill>
                <a:blip r:embed="rId8"/>
                <a:stretch>
                  <a:fillRect b="-5882"/>
                </a:stretch>
              </a:blipFill>
            </p:spPr>
            <p:txBody>
              <a:bodyPr/>
              <a:lstStyle/>
              <a:p>
                <a:r>
                  <a:rPr lang="zh-CN" altLang="en-US">
                    <a:noFill/>
                  </a:rPr>
                  <a:t> </a:t>
                </a:r>
              </a:p>
            </p:txBody>
          </p:sp>
        </mc:Fallback>
      </mc:AlternateContent>
      <p:sp>
        <p:nvSpPr>
          <p:cNvPr id="61" name="矩形 60">
            <a:extLst>
              <a:ext uri="{FF2B5EF4-FFF2-40B4-BE49-F238E27FC236}">
                <a16:creationId xmlns:a16="http://schemas.microsoft.com/office/drawing/2014/main" id="{178C8F37-F048-48EB-A361-5A35F5F2BDE1}"/>
              </a:ext>
            </a:extLst>
          </p:cNvPr>
          <p:cNvSpPr/>
          <p:nvPr/>
        </p:nvSpPr>
        <p:spPr>
          <a:xfrm>
            <a:off x="1691364" y="4377040"/>
            <a:ext cx="979716" cy="508764"/>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2" name="矩形 61">
            <a:extLst>
              <a:ext uri="{FF2B5EF4-FFF2-40B4-BE49-F238E27FC236}">
                <a16:creationId xmlns:a16="http://schemas.microsoft.com/office/drawing/2014/main" id="{269689C1-61FB-4007-ABF1-EB0D46720884}"/>
              </a:ext>
            </a:extLst>
          </p:cNvPr>
          <p:cNvSpPr/>
          <p:nvPr/>
        </p:nvSpPr>
        <p:spPr>
          <a:xfrm>
            <a:off x="1691365" y="3579519"/>
            <a:ext cx="979716" cy="543140"/>
          </a:xfrm>
          <a:prstGeom prst="rect">
            <a:avLst/>
          </a:prstGeom>
          <a:solidFill>
            <a:srgbClr val="5B9BD5">
              <a:lumMod val="60000"/>
              <a:lumOff val="40000"/>
            </a:srgbClr>
          </a:solidFill>
          <a:ln w="190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63" name="矩形 62">
                <a:extLst>
                  <a:ext uri="{FF2B5EF4-FFF2-40B4-BE49-F238E27FC236}">
                    <a16:creationId xmlns:a16="http://schemas.microsoft.com/office/drawing/2014/main" id="{7B37E33F-70A5-488A-9C83-7021991B879A}"/>
                  </a:ext>
                </a:extLst>
              </p:cNvPr>
              <p:cNvSpPr/>
              <p:nvPr/>
            </p:nvSpPr>
            <p:spPr>
              <a:xfrm>
                <a:off x="1871086" y="4333586"/>
                <a:ext cx="600036" cy="307777"/>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400" i="1" smtClean="0">
                              <a:solidFill>
                                <a:prstClr val="black"/>
                              </a:solidFill>
                              <a:latin typeface="Cambria Math" panose="02040503050406030204" pitchFamily="18" charset="0"/>
                              <a:ea typeface="幼圆" panose="02010509060101010101" pitchFamily="49" charset="-122"/>
                              <a:sym typeface="+mn-ea"/>
                            </a:rPr>
                          </m:ctrlPr>
                        </m:sSubPr>
                        <m:e>
                          <m:r>
                            <a:rPr lang="en-US" altLang="zh-CN" sz="1400" i="1">
                              <a:solidFill>
                                <a:prstClr val="black"/>
                              </a:solidFill>
                              <a:latin typeface="Cambria Math"/>
                              <a:ea typeface="幼圆" panose="02010509060101010101" pitchFamily="49" charset="-122"/>
                              <a:sym typeface="+mn-ea"/>
                            </a:rPr>
                            <m:t>𝑤</m:t>
                          </m:r>
                        </m:e>
                        <m:sub>
                          <m:r>
                            <a:rPr lang="en-US" altLang="zh-CN" sz="1400" i="1" smtClean="0">
                              <a:solidFill>
                                <a:prstClr val="black"/>
                              </a:solidFill>
                              <a:latin typeface="Cambria Math" panose="02040503050406030204" pitchFamily="18" charset="0"/>
                              <a:ea typeface="幼圆" panose="02010509060101010101" pitchFamily="49" charset="-122"/>
                              <a:sym typeface="+mn-ea"/>
                            </a:rPr>
                            <m:t>𝑡</m:t>
                          </m:r>
                          <m:r>
                            <a:rPr lang="en-US" altLang="zh-CN" sz="1400" i="1" smtClean="0">
                              <a:solidFill>
                                <a:prstClr val="black"/>
                              </a:solidFill>
                              <a:latin typeface="Cambria Math" panose="02040503050406030204" pitchFamily="18" charset="0"/>
                              <a:ea typeface="幼圆" panose="02010509060101010101" pitchFamily="49" charset="-122"/>
                              <a:sym typeface="+mn-ea"/>
                            </a:rPr>
                            <m:t>−1</m:t>
                          </m:r>
                        </m:sub>
                      </m:sSub>
                    </m:oMath>
                  </m:oMathPara>
                </a14:m>
                <a:endParaRPr lang="zh-CN" altLang="en-US" sz="1400" dirty="0">
                  <a:solidFill>
                    <a:prstClr val="black"/>
                  </a:solidFill>
                  <a:latin typeface="等线"/>
                </a:endParaRPr>
              </a:p>
            </p:txBody>
          </p:sp>
        </mc:Choice>
        <mc:Fallback>
          <p:sp>
            <p:nvSpPr>
              <p:cNvPr id="63" name="矩形 62">
                <a:extLst>
                  <a:ext uri="{FF2B5EF4-FFF2-40B4-BE49-F238E27FC236}">
                    <a16:creationId xmlns:a16="http://schemas.microsoft.com/office/drawing/2014/main" id="{7B37E33F-70A5-488A-9C83-7021991B879A}"/>
                  </a:ext>
                </a:extLst>
              </p:cNvPr>
              <p:cNvSpPr>
                <a:spLocks noRot="1" noChangeAspect="1" noMove="1" noResize="1" noEditPoints="1" noAdjustHandles="1" noChangeArrowheads="1" noChangeShapeType="1" noTextEdit="1"/>
              </p:cNvSpPr>
              <p:nvPr/>
            </p:nvSpPr>
            <p:spPr>
              <a:xfrm>
                <a:off x="1871086" y="4333586"/>
                <a:ext cx="600036" cy="307777"/>
              </a:xfrm>
              <a:prstGeom prst="rect">
                <a:avLst/>
              </a:prstGeom>
              <a:blipFill>
                <a:blip r:embed="rId9"/>
                <a:stretch>
                  <a:fillRect/>
                </a:stretch>
              </a:blipFill>
            </p:spPr>
            <p:txBody>
              <a:bodyPr/>
              <a:lstStyle/>
              <a:p>
                <a:r>
                  <a:rPr lang="zh-CN" altLang="en-US">
                    <a:noFill/>
                  </a:rPr>
                  <a:t> </a:t>
                </a:r>
              </a:p>
            </p:txBody>
          </p:sp>
        </mc:Fallback>
      </mc:AlternateContent>
      <p:sp>
        <p:nvSpPr>
          <p:cNvPr id="64" name="矩形 63">
            <a:extLst>
              <a:ext uri="{FF2B5EF4-FFF2-40B4-BE49-F238E27FC236}">
                <a16:creationId xmlns:a16="http://schemas.microsoft.com/office/drawing/2014/main" id="{3EEA1479-3B29-4F19-B58B-DA2FAF43F173}"/>
              </a:ext>
            </a:extLst>
          </p:cNvPr>
          <p:cNvSpPr/>
          <p:nvPr/>
        </p:nvSpPr>
        <p:spPr>
          <a:xfrm>
            <a:off x="1722306" y="4575361"/>
            <a:ext cx="909223" cy="307777"/>
          </a:xfrm>
          <a:prstGeom prst="rect">
            <a:avLst/>
          </a:prstGeom>
        </p:spPr>
        <p:txBody>
          <a:bodyPr wrap="none">
            <a:spAutoFit/>
          </a:bodyPr>
          <a:lstStyle/>
          <a:p>
            <a:pPr defTabSz="685800"/>
            <a:r>
              <a:rPr lang="en-US" altLang="zh-CN" sz="1400" dirty="0">
                <a:solidFill>
                  <a:prstClr val="black"/>
                </a:solidFill>
                <a:latin typeface="Arial Unicode MS" pitchFamily="34" charset="-122"/>
                <a:ea typeface="Arial Unicode MS" pitchFamily="34" charset="-122"/>
                <a:cs typeface="Arial Unicode MS" pitchFamily="34" charset="-122"/>
              </a:rPr>
              <a:t>(one-hot)</a:t>
            </a:r>
            <a:endParaRPr lang="zh-CN" altLang="en-US" sz="1400" dirty="0">
              <a:solidFill>
                <a:prstClr val="black"/>
              </a:solidFill>
              <a:latin typeface="Arial Unicode MS" pitchFamily="34" charset="-122"/>
              <a:ea typeface="Arial Unicode MS" pitchFamily="34" charset="-122"/>
              <a:cs typeface="Arial Unicode MS" pitchFamily="34" charset="-122"/>
            </a:endParaRPr>
          </a:p>
        </p:txBody>
      </p:sp>
      <mc:AlternateContent xmlns:mc="http://schemas.openxmlformats.org/markup-compatibility/2006">
        <mc:Choice xmlns:a14="http://schemas.microsoft.com/office/drawing/2010/main" Requires="a14">
          <p:sp>
            <p:nvSpPr>
              <p:cNvPr id="65" name="矩形 64">
                <a:extLst>
                  <a:ext uri="{FF2B5EF4-FFF2-40B4-BE49-F238E27FC236}">
                    <a16:creationId xmlns:a16="http://schemas.microsoft.com/office/drawing/2014/main" id="{B0FE194A-9961-4645-9404-D700A73B39AF}"/>
                  </a:ext>
                </a:extLst>
              </p:cNvPr>
              <p:cNvSpPr/>
              <p:nvPr/>
            </p:nvSpPr>
            <p:spPr>
              <a:xfrm>
                <a:off x="1796781" y="3579519"/>
                <a:ext cx="813043" cy="307777"/>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r>
                        <a:rPr lang="zh-CN" altLang="en-US" sz="1400" i="1" smtClean="0">
                          <a:solidFill>
                            <a:prstClr val="black"/>
                          </a:solidFill>
                          <a:latin typeface="Cambria Math"/>
                          <a:ea typeface="幼圆" panose="02010509060101010101" pitchFamily="49" charset="-122"/>
                          <a:sym typeface="+mn-ea"/>
                        </a:rPr>
                        <m:t>词嵌入</m:t>
                      </m:r>
                    </m:oMath>
                  </m:oMathPara>
                </a14:m>
                <a:endParaRPr lang="zh-CN" altLang="en-US" sz="1400" dirty="0">
                  <a:solidFill>
                    <a:prstClr val="black"/>
                  </a:solidFill>
                  <a:latin typeface="等线"/>
                </a:endParaRPr>
              </a:p>
            </p:txBody>
          </p:sp>
        </mc:Choice>
        <mc:Fallback>
          <p:sp>
            <p:nvSpPr>
              <p:cNvPr id="65" name="矩形 64">
                <a:extLst>
                  <a:ext uri="{FF2B5EF4-FFF2-40B4-BE49-F238E27FC236}">
                    <a16:creationId xmlns:a16="http://schemas.microsoft.com/office/drawing/2014/main" id="{B0FE194A-9961-4645-9404-D700A73B39AF}"/>
                  </a:ext>
                </a:extLst>
              </p:cNvPr>
              <p:cNvSpPr>
                <a:spLocks noRot="1" noChangeAspect="1" noMove="1" noResize="1" noEditPoints="1" noAdjustHandles="1" noChangeArrowheads="1" noChangeShapeType="1" noTextEdit="1"/>
              </p:cNvSpPr>
              <p:nvPr/>
            </p:nvSpPr>
            <p:spPr>
              <a:xfrm>
                <a:off x="1796781" y="3579519"/>
                <a:ext cx="813043" cy="307777"/>
              </a:xfrm>
              <a:prstGeom prst="rect">
                <a:avLst/>
              </a:prstGeom>
              <a:blipFill>
                <a:blip r:embed="rId10"/>
                <a:stretch>
                  <a:fillRect b="-39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矩形 65">
                <a:extLst>
                  <a:ext uri="{FF2B5EF4-FFF2-40B4-BE49-F238E27FC236}">
                    <a16:creationId xmlns:a16="http://schemas.microsoft.com/office/drawing/2014/main" id="{5E93DB5C-95CC-4F07-8F84-17714AEB1569}"/>
                  </a:ext>
                </a:extLst>
              </p:cNvPr>
              <p:cNvSpPr/>
              <p:nvPr/>
            </p:nvSpPr>
            <p:spPr>
              <a:xfrm>
                <a:off x="1617156" y="3806946"/>
                <a:ext cx="1122294" cy="276999"/>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ea typeface="幼圆" panose="02010509060101010101" pitchFamily="49" charset="-122"/>
                              <a:sym typeface="+mn-ea"/>
                            </a:rPr>
                          </m:ctrlPr>
                        </m:sSubPr>
                        <m:e>
                          <m:r>
                            <a:rPr lang="en-US" altLang="zh-CN" sz="1200" b="1" smtClean="0">
                              <a:solidFill>
                                <a:prstClr val="black"/>
                              </a:solidFill>
                              <a:latin typeface="Cambria Math"/>
                              <a:ea typeface="幼圆" panose="02010509060101010101" pitchFamily="49" charset="-122"/>
                              <a:sym typeface="+mn-ea"/>
                            </a:rPr>
                            <m:t>𝐞</m:t>
                          </m:r>
                        </m:e>
                        <m:sub>
                          <m:r>
                            <a:rPr lang="en-US" altLang="zh-CN" sz="1200" i="1" smtClean="0">
                              <a:solidFill>
                                <a:prstClr val="black"/>
                              </a:solidFill>
                              <a:latin typeface="Cambria Math" panose="02040503050406030204" pitchFamily="18" charset="0"/>
                              <a:ea typeface="幼圆" panose="02010509060101010101" pitchFamily="49" charset="-122"/>
                              <a:sym typeface="+mn-ea"/>
                            </a:rPr>
                            <m:t>𝑡</m:t>
                          </m:r>
                          <m:r>
                            <a:rPr lang="en-US" altLang="zh-CN" sz="1200" i="1" smtClean="0">
                              <a:solidFill>
                                <a:prstClr val="black"/>
                              </a:solidFill>
                              <a:latin typeface="Cambria Math" panose="02040503050406030204" pitchFamily="18" charset="0"/>
                              <a:ea typeface="幼圆" panose="02010509060101010101" pitchFamily="49" charset="-122"/>
                              <a:sym typeface="+mn-ea"/>
                            </a:rPr>
                            <m:t>−1</m:t>
                          </m:r>
                        </m:sub>
                      </m:sSub>
                      <m:r>
                        <a:rPr lang="en-US" altLang="zh-CN" sz="1200" i="1" smtClean="0">
                          <a:solidFill>
                            <a:prstClr val="black"/>
                          </a:solidFill>
                          <a:latin typeface="Cambria Math"/>
                          <a:ea typeface="幼圆" panose="02010509060101010101" pitchFamily="49" charset="-122"/>
                          <a:sym typeface="+mn-ea"/>
                        </a:rPr>
                        <m:t>=</m:t>
                      </m:r>
                      <m:sSub>
                        <m:sSubPr>
                          <m:ctrlPr>
                            <a:rPr lang="en-US" altLang="zh-CN" sz="1200" i="1" smtClean="0">
                              <a:solidFill>
                                <a:prstClr val="black"/>
                              </a:solidFill>
                              <a:latin typeface="Cambria Math" panose="02040503050406030204" pitchFamily="18" charset="0"/>
                              <a:ea typeface="幼圆" panose="02010509060101010101" pitchFamily="49" charset="-122"/>
                              <a:sym typeface="+mn-ea"/>
                            </a:rPr>
                          </m:ctrlPr>
                        </m:sSubPr>
                        <m:e>
                          <m:r>
                            <a:rPr lang="en-US" altLang="zh-CN" sz="1200" i="1" smtClean="0">
                              <a:solidFill>
                                <a:prstClr val="black"/>
                              </a:solidFill>
                              <a:latin typeface="Cambria Math"/>
                              <a:ea typeface="幼圆" panose="02010509060101010101" pitchFamily="49" charset="-122"/>
                              <a:sym typeface="+mn-ea"/>
                            </a:rPr>
                            <m:t>𝑤</m:t>
                          </m:r>
                        </m:e>
                        <m:sub>
                          <m:r>
                            <a:rPr lang="en-US" altLang="zh-CN" sz="1200" i="1" smtClean="0">
                              <a:solidFill>
                                <a:prstClr val="black"/>
                              </a:solidFill>
                              <a:latin typeface="Cambria Math" panose="02040503050406030204" pitchFamily="18" charset="0"/>
                              <a:ea typeface="幼圆" panose="02010509060101010101" pitchFamily="49" charset="-122"/>
                              <a:sym typeface="+mn-ea"/>
                            </a:rPr>
                            <m:t>𝑡</m:t>
                          </m:r>
                          <m:r>
                            <a:rPr lang="en-US" altLang="zh-CN" sz="1200" i="1" smtClean="0">
                              <a:solidFill>
                                <a:prstClr val="black"/>
                              </a:solidFill>
                              <a:latin typeface="Cambria Math" panose="02040503050406030204" pitchFamily="18" charset="0"/>
                              <a:ea typeface="幼圆" panose="02010509060101010101" pitchFamily="49" charset="-122"/>
                              <a:sym typeface="+mn-ea"/>
                            </a:rPr>
                            <m:t>−1</m:t>
                          </m:r>
                        </m:sub>
                      </m:sSub>
                      <m:r>
                        <a:rPr lang="en-US" altLang="zh-CN" sz="1200" b="1" smtClean="0">
                          <a:solidFill>
                            <a:prstClr val="black"/>
                          </a:solidFill>
                          <a:latin typeface="Cambria Math"/>
                          <a:ea typeface="幼圆" panose="02010509060101010101" pitchFamily="49" charset="-122"/>
                          <a:sym typeface="+mn-ea"/>
                        </a:rPr>
                        <m:t>𝐂</m:t>
                      </m:r>
                    </m:oMath>
                  </m:oMathPara>
                </a14:m>
                <a:endParaRPr lang="zh-CN" altLang="en-US" sz="1200" b="1" dirty="0">
                  <a:solidFill>
                    <a:prstClr val="black"/>
                  </a:solidFill>
                  <a:latin typeface="等线"/>
                </a:endParaRPr>
              </a:p>
            </p:txBody>
          </p:sp>
        </mc:Choice>
        <mc:Fallback>
          <p:sp>
            <p:nvSpPr>
              <p:cNvPr id="66" name="矩形 65">
                <a:extLst>
                  <a:ext uri="{FF2B5EF4-FFF2-40B4-BE49-F238E27FC236}">
                    <a16:creationId xmlns:a16="http://schemas.microsoft.com/office/drawing/2014/main" id="{5E93DB5C-95CC-4F07-8F84-17714AEB1569}"/>
                  </a:ext>
                </a:extLst>
              </p:cNvPr>
              <p:cNvSpPr>
                <a:spLocks noRot="1" noChangeAspect="1" noMove="1" noResize="1" noEditPoints="1" noAdjustHandles="1" noChangeArrowheads="1" noChangeShapeType="1" noTextEdit="1"/>
              </p:cNvSpPr>
              <p:nvPr/>
            </p:nvSpPr>
            <p:spPr>
              <a:xfrm>
                <a:off x="1617156" y="3806946"/>
                <a:ext cx="1122294" cy="276999"/>
              </a:xfrm>
              <a:prstGeom prst="rect">
                <a:avLst/>
              </a:prstGeom>
              <a:blipFill>
                <a:blip r:embed="rId11"/>
                <a:stretch>
                  <a:fillRect/>
                </a:stretch>
              </a:blipFill>
            </p:spPr>
            <p:txBody>
              <a:bodyPr/>
              <a:lstStyle/>
              <a:p>
                <a:r>
                  <a:rPr lang="zh-CN" altLang="en-US">
                    <a:noFill/>
                  </a:rPr>
                  <a:t> </a:t>
                </a:r>
              </a:p>
            </p:txBody>
          </p:sp>
        </mc:Fallback>
      </mc:AlternateContent>
      <p:sp>
        <p:nvSpPr>
          <p:cNvPr id="67" name="矩形 66">
            <a:extLst>
              <a:ext uri="{FF2B5EF4-FFF2-40B4-BE49-F238E27FC236}">
                <a16:creationId xmlns:a16="http://schemas.microsoft.com/office/drawing/2014/main" id="{9DF0D85D-55F8-4CBE-84DB-9C4A62A4E619}"/>
              </a:ext>
            </a:extLst>
          </p:cNvPr>
          <p:cNvSpPr/>
          <p:nvPr/>
        </p:nvSpPr>
        <p:spPr>
          <a:xfrm>
            <a:off x="2785162" y="4380291"/>
            <a:ext cx="979716" cy="508764"/>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8" name="矩形 67">
            <a:extLst>
              <a:ext uri="{FF2B5EF4-FFF2-40B4-BE49-F238E27FC236}">
                <a16:creationId xmlns:a16="http://schemas.microsoft.com/office/drawing/2014/main" id="{ED592EFC-C709-4AF6-B02D-5B0BA7BC2670}"/>
              </a:ext>
            </a:extLst>
          </p:cNvPr>
          <p:cNvSpPr/>
          <p:nvPr/>
        </p:nvSpPr>
        <p:spPr>
          <a:xfrm>
            <a:off x="2785163" y="3582770"/>
            <a:ext cx="979716" cy="543140"/>
          </a:xfrm>
          <a:prstGeom prst="rect">
            <a:avLst/>
          </a:prstGeom>
          <a:solidFill>
            <a:srgbClr val="5B9BD5">
              <a:lumMod val="60000"/>
              <a:lumOff val="40000"/>
            </a:srgbClr>
          </a:solidFill>
          <a:ln w="190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69" name="矩形 68">
                <a:extLst>
                  <a:ext uri="{FF2B5EF4-FFF2-40B4-BE49-F238E27FC236}">
                    <a16:creationId xmlns:a16="http://schemas.microsoft.com/office/drawing/2014/main" id="{6F26A3AF-BDF8-494D-A68A-1292F9813D2D}"/>
                  </a:ext>
                </a:extLst>
              </p:cNvPr>
              <p:cNvSpPr/>
              <p:nvPr/>
            </p:nvSpPr>
            <p:spPr>
              <a:xfrm>
                <a:off x="2980124" y="4336837"/>
                <a:ext cx="593656" cy="307777"/>
              </a:xfrm>
              <a:prstGeom prst="rect">
                <a:avLst/>
              </a:prstGeom>
            </p:spPr>
            <p:txBody>
              <a:bodyPr wrap="squar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400" i="1" smtClean="0">
                              <a:solidFill>
                                <a:prstClr val="black"/>
                              </a:solidFill>
                              <a:latin typeface="Cambria Math" panose="02040503050406030204" pitchFamily="18" charset="0"/>
                              <a:ea typeface="幼圆" panose="02010509060101010101" pitchFamily="49" charset="-122"/>
                              <a:sym typeface="+mn-ea"/>
                            </a:rPr>
                          </m:ctrlPr>
                        </m:sSubPr>
                        <m:e>
                          <m:r>
                            <a:rPr lang="en-US" altLang="zh-CN" sz="1400" i="1">
                              <a:solidFill>
                                <a:prstClr val="black"/>
                              </a:solidFill>
                              <a:latin typeface="Cambria Math"/>
                              <a:ea typeface="幼圆" panose="02010509060101010101" pitchFamily="49" charset="-122"/>
                              <a:sym typeface="+mn-ea"/>
                            </a:rPr>
                            <m:t>𝑤</m:t>
                          </m:r>
                        </m:e>
                        <m:sub>
                          <m:r>
                            <a:rPr lang="en-US" altLang="zh-CN" sz="1400" i="1" smtClean="0">
                              <a:solidFill>
                                <a:prstClr val="black"/>
                              </a:solidFill>
                              <a:latin typeface="Cambria Math" panose="02040503050406030204" pitchFamily="18" charset="0"/>
                              <a:ea typeface="幼圆" panose="02010509060101010101" pitchFamily="49" charset="-122"/>
                              <a:sym typeface="+mn-ea"/>
                            </a:rPr>
                            <m:t>𝑡</m:t>
                          </m:r>
                          <m:r>
                            <a:rPr lang="en-US" altLang="zh-CN" sz="1400" i="1" smtClean="0">
                              <a:solidFill>
                                <a:prstClr val="black"/>
                              </a:solidFill>
                              <a:latin typeface="Cambria Math" panose="02040503050406030204" pitchFamily="18" charset="0"/>
                              <a:ea typeface="幼圆" panose="02010509060101010101" pitchFamily="49" charset="-122"/>
                              <a:sym typeface="+mn-ea"/>
                            </a:rPr>
                            <m:t>+1</m:t>
                          </m:r>
                        </m:sub>
                      </m:sSub>
                    </m:oMath>
                  </m:oMathPara>
                </a14:m>
                <a:endParaRPr lang="zh-CN" altLang="en-US" sz="1400" dirty="0">
                  <a:solidFill>
                    <a:prstClr val="black"/>
                  </a:solidFill>
                  <a:latin typeface="等线"/>
                </a:endParaRPr>
              </a:p>
            </p:txBody>
          </p:sp>
        </mc:Choice>
        <mc:Fallback>
          <p:sp>
            <p:nvSpPr>
              <p:cNvPr id="69" name="矩形 68">
                <a:extLst>
                  <a:ext uri="{FF2B5EF4-FFF2-40B4-BE49-F238E27FC236}">
                    <a16:creationId xmlns:a16="http://schemas.microsoft.com/office/drawing/2014/main" id="{6F26A3AF-BDF8-494D-A68A-1292F9813D2D}"/>
                  </a:ext>
                </a:extLst>
              </p:cNvPr>
              <p:cNvSpPr>
                <a:spLocks noRot="1" noChangeAspect="1" noMove="1" noResize="1" noEditPoints="1" noAdjustHandles="1" noChangeArrowheads="1" noChangeShapeType="1" noTextEdit="1"/>
              </p:cNvSpPr>
              <p:nvPr/>
            </p:nvSpPr>
            <p:spPr>
              <a:xfrm>
                <a:off x="2980124" y="4336837"/>
                <a:ext cx="593656" cy="307777"/>
              </a:xfrm>
              <a:prstGeom prst="rect">
                <a:avLst/>
              </a:prstGeom>
              <a:blipFill>
                <a:blip r:embed="rId12"/>
                <a:stretch>
                  <a:fillRect/>
                </a:stretch>
              </a:blipFill>
            </p:spPr>
            <p:txBody>
              <a:bodyPr/>
              <a:lstStyle/>
              <a:p>
                <a:r>
                  <a:rPr lang="zh-CN" altLang="en-US">
                    <a:noFill/>
                  </a:rPr>
                  <a:t> </a:t>
                </a:r>
              </a:p>
            </p:txBody>
          </p:sp>
        </mc:Fallback>
      </mc:AlternateContent>
      <p:sp>
        <p:nvSpPr>
          <p:cNvPr id="70" name="矩形 69">
            <a:extLst>
              <a:ext uri="{FF2B5EF4-FFF2-40B4-BE49-F238E27FC236}">
                <a16:creationId xmlns:a16="http://schemas.microsoft.com/office/drawing/2014/main" id="{63373345-615F-4F76-89A4-83A2C9D99CF3}"/>
              </a:ext>
            </a:extLst>
          </p:cNvPr>
          <p:cNvSpPr/>
          <p:nvPr/>
        </p:nvSpPr>
        <p:spPr>
          <a:xfrm>
            <a:off x="2816104" y="4578612"/>
            <a:ext cx="909223" cy="307777"/>
          </a:xfrm>
          <a:prstGeom prst="rect">
            <a:avLst/>
          </a:prstGeom>
        </p:spPr>
        <p:txBody>
          <a:bodyPr wrap="none">
            <a:spAutoFit/>
          </a:bodyPr>
          <a:lstStyle/>
          <a:p>
            <a:pPr defTabSz="685800"/>
            <a:r>
              <a:rPr lang="en-US" altLang="zh-CN" sz="1400" dirty="0">
                <a:solidFill>
                  <a:prstClr val="black"/>
                </a:solidFill>
                <a:latin typeface="Arial Unicode MS" pitchFamily="34" charset="-122"/>
                <a:ea typeface="Arial Unicode MS" pitchFamily="34" charset="-122"/>
                <a:cs typeface="Arial Unicode MS" pitchFamily="34" charset="-122"/>
              </a:rPr>
              <a:t>(one-hot)</a:t>
            </a:r>
            <a:endParaRPr lang="zh-CN" altLang="en-US" sz="1400" dirty="0">
              <a:solidFill>
                <a:prstClr val="black"/>
              </a:solidFill>
              <a:latin typeface="Arial Unicode MS" pitchFamily="34" charset="-122"/>
              <a:ea typeface="Arial Unicode MS" pitchFamily="34" charset="-122"/>
              <a:cs typeface="Arial Unicode MS" pitchFamily="34" charset="-122"/>
            </a:endParaRPr>
          </a:p>
        </p:txBody>
      </p:sp>
      <mc:AlternateContent xmlns:mc="http://schemas.openxmlformats.org/markup-compatibility/2006">
        <mc:Choice xmlns:a14="http://schemas.microsoft.com/office/drawing/2010/main" Requires="a14">
          <p:sp>
            <p:nvSpPr>
              <p:cNvPr id="71" name="矩形 70">
                <a:extLst>
                  <a:ext uri="{FF2B5EF4-FFF2-40B4-BE49-F238E27FC236}">
                    <a16:creationId xmlns:a16="http://schemas.microsoft.com/office/drawing/2014/main" id="{F3DBA280-46AA-46DE-8208-F7ADB5FDB776}"/>
                  </a:ext>
                </a:extLst>
              </p:cNvPr>
              <p:cNvSpPr/>
              <p:nvPr/>
            </p:nvSpPr>
            <p:spPr>
              <a:xfrm>
                <a:off x="2890579" y="3582770"/>
                <a:ext cx="813043" cy="307777"/>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r>
                        <a:rPr lang="zh-CN" altLang="en-US" sz="1400" i="1" smtClean="0">
                          <a:solidFill>
                            <a:prstClr val="black"/>
                          </a:solidFill>
                          <a:latin typeface="Cambria Math"/>
                          <a:ea typeface="幼圆" panose="02010509060101010101" pitchFamily="49" charset="-122"/>
                          <a:sym typeface="+mn-ea"/>
                        </a:rPr>
                        <m:t>词嵌入</m:t>
                      </m:r>
                    </m:oMath>
                  </m:oMathPara>
                </a14:m>
                <a:endParaRPr lang="zh-CN" altLang="en-US" sz="1400" dirty="0">
                  <a:solidFill>
                    <a:prstClr val="black"/>
                  </a:solidFill>
                  <a:latin typeface="等线"/>
                </a:endParaRPr>
              </a:p>
            </p:txBody>
          </p:sp>
        </mc:Choice>
        <mc:Fallback>
          <p:sp>
            <p:nvSpPr>
              <p:cNvPr id="71" name="矩形 70">
                <a:extLst>
                  <a:ext uri="{FF2B5EF4-FFF2-40B4-BE49-F238E27FC236}">
                    <a16:creationId xmlns:a16="http://schemas.microsoft.com/office/drawing/2014/main" id="{F3DBA280-46AA-46DE-8208-F7ADB5FDB776}"/>
                  </a:ext>
                </a:extLst>
              </p:cNvPr>
              <p:cNvSpPr>
                <a:spLocks noRot="1" noChangeAspect="1" noMove="1" noResize="1" noEditPoints="1" noAdjustHandles="1" noChangeArrowheads="1" noChangeShapeType="1" noTextEdit="1"/>
              </p:cNvSpPr>
              <p:nvPr/>
            </p:nvSpPr>
            <p:spPr>
              <a:xfrm>
                <a:off x="2890579" y="3582770"/>
                <a:ext cx="813043" cy="307777"/>
              </a:xfrm>
              <a:prstGeom prst="rect">
                <a:avLst/>
              </a:prstGeom>
              <a:blipFill>
                <a:blip r:embed="rId4"/>
                <a:stretch>
                  <a:fillRect b="-6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2" name="矩形 71">
                <a:extLst>
                  <a:ext uri="{FF2B5EF4-FFF2-40B4-BE49-F238E27FC236}">
                    <a16:creationId xmlns:a16="http://schemas.microsoft.com/office/drawing/2014/main" id="{E38E639C-5A58-409B-A81F-7D1F73E0CC10}"/>
                  </a:ext>
                </a:extLst>
              </p:cNvPr>
              <p:cNvSpPr/>
              <p:nvPr/>
            </p:nvSpPr>
            <p:spPr>
              <a:xfrm>
                <a:off x="2710954" y="3810197"/>
                <a:ext cx="1122294" cy="276999"/>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ea typeface="幼圆" panose="02010509060101010101" pitchFamily="49" charset="-122"/>
                              <a:sym typeface="+mn-ea"/>
                            </a:rPr>
                          </m:ctrlPr>
                        </m:sSubPr>
                        <m:e>
                          <m:r>
                            <a:rPr lang="en-US" altLang="zh-CN" sz="1200" b="1" smtClean="0">
                              <a:solidFill>
                                <a:prstClr val="black"/>
                              </a:solidFill>
                              <a:latin typeface="Cambria Math"/>
                              <a:ea typeface="幼圆" panose="02010509060101010101" pitchFamily="49" charset="-122"/>
                              <a:sym typeface="+mn-ea"/>
                            </a:rPr>
                            <m:t>𝐞</m:t>
                          </m:r>
                        </m:e>
                        <m:sub>
                          <m:r>
                            <a:rPr lang="en-US" altLang="zh-CN" sz="1200" i="1" smtClean="0">
                              <a:solidFill>
                                <a:prstClr val="black"/>
                              </a:solidFill>
                              <a:latin typeface="Cambria Math" panose="02040503050406030204" pitchFamily="18" charset="0"/>
                              <a:ea typeface="幼圆" panose="02010509060101010101" pitchFamily="49" charset="-122"/>
                              <a:sym typeface="+mn-ea"/>
                            </a:rPr>
                            <m:t>𝑡</m:t>
                          </m:r>
                          <m:r>
                            <a:rPr lang="en-US" altLang="zh-CN" sz="1200" i="1" smtClean="0">
                              <a:solidFill>
                                <a:prstClr val="black"/>
                              </a:solidFill>
                              <a:latin typeface="Cambria Math" panose="02040503050406030204" pitchFamily="18" charset="0"/>
                              <a:ea typeface="幼圆" panose="02010509060101010101" pitchFamily="49" charset="-122"/>
                              <a:sym typeface="+mn-ea"/>
                            </a:rPr>
                            <m:t>+1</m:t>
                          </m:r>
                        </m:sub>
                      </m:sSub>
                      <m:r>
                        <a:rPr lang="en-US" altLang="zh-CN" sz="1200" i="1" smtClean="0">
                          <a:solidFill>
                            <a:prstClr val="black"/>
                          </a:solidFill>
                          <a:latin typeface="Cambria Math"/>
                          <a:ea typeface="幼圆" panose="02010509060101010101" pitchFamily="49" charset="-122"/>
                          <a:sym typeface="+mn-ea"/>
                        </a:rPr>
                        <m:t>=</m:t>
                      </m:r>
                      <m:sSub>
                        <m:sSubPr>
                          <m:ctrlPr>
                            <a:rPr lang="en-US" altLang="zh-CN" sz="1200" i="1" smtClean="0">
                              <a:solidFill>
                                <a:prstClr val="black"/>
                              </a:solidFill>
                              <a:latin typeface="Cambria Math" panose="02040503050406030204" pitchFamily="18" charset="0"/>
                              <a:ea typeface="幼圆" panose="02010509060101010101" pitchFamily="49" charset="-122"/>
                              <a:sym typeface="+mn-ea"/>
                            </a:rPr>
                          </m:ctrlPr>
                        </m:sSubPr>
                        <m:e>
                          <m:r>
                            <a:rPr lang="en-US" altLang="zh-CN" sz="1200" i="1" smtClean="0">
                              <a:solidFill>
                                <a:prstClr val="black"/>
                              </a:solidFill>
                              <a:latin typeface="Cambria Math"/>
                              <a:ea typeface="幼圆" panose="02010509060101010101" pitchFamily="49" charset="-122"/>
                              <a:sym typeface="+mn-ea"/>
                            </a:rPr>
                            <m:t>𝑤</m:t>
                          </m:r>
                        </m:e>
                        <m:sub>
                          <m:r>
                            <a:rPr lang="en-US" altLang="zh-CN" sz="1200" i="1" smtClean="0">
                              <a:solidFill>
                                <a:prstClr val="black"/>
                              </a:solidFill>
                              <a:latin typeface="Cambria Math" panose="02040503050406030204" pitchFamily="18" charset="0"/>
                              <a:ea typeface="幼圆" panose="02010509060101010101" pitchFamily="49" charset="-122"/>
                              <a:sym typeface="+mn-ea"/>
                            </a:rPr>
                            <m:t>𝑡</m:t>
                          </m:r>
                          <m:r>
                            <a:rPr lang="en-US" altLang="zh-CN" sz="1200" i="1" smtClean="0">
                              <a:solidFill>
                                <a:prstClr val="black"/>
                              </a:solidFill>
                              <a:latin typeface="Cambria Math" panose="02040503050406030204" pitchFamily="18" charset="0"/>
                              <a:ea typeface="幼圆" panose="02010509060101010101" pitchFamily="49" charset="-122"/>
                              <a:sym typeface="+mn-ea"/>
                            </a:rPr>
                            <m:t>+1</m:t>
                          </m:r>
                        </m:sub>
                      </m:sSub>
                      <m:r>
                        <a:rPr lang="en-US" altLang="zh-CN" sz="1200" b="1" smtClean="0">
                          <a:solidFill>
                            <a:prstClr val="black"/>
                          </a:solidFill>
                          <a:latin typeface="Cambria Math"/>
                          <a:ea typeface="幼圆" panose="02010509060101010101" pitchFamily="49" charset="-122"/>
                          <a:sym typeface="+mn-ea"/>
                        </a:rPr>
                        <m:t>𝐂</m:t>
                      </m:r>
                    </m:oMath>
                  </m:oMathPara>
                </a14:m>
                <a:endParaRPr lang="zh-CN" altLang="en-US" sz="1200" b="1" dirty="0">
                  <a:solidFill>
                    <a:prstClr val="black"/>
                  </a:solidFill>
                  <a:latin typeface="等线"/>
                </a:endParaRPr>
              </a:p>
            </p:txBody>
          </p:sp>
        </mc:Choice>
        <mc:Fallback>
          <p:sp>
            <p:nvSpPr>
              <p:cNvPr id="72" name="矩形 71">
                <a:extLst>
                  <a:ext uri="{FF2B5EF4-FFF2-40B4-BE49-F238E27FC236}">
                    <a16:creationId xmlns:a16="http://schemas.microsoft.com/office/drawing/2014/main" id="{E38E639C-5A58-409B-A81F-7D1F73E0CC10}"/>
                  </a:ext>
                </a:extLst>
              </p:cNvPr>
              <p:cNvSpPr>
                <a:spLocks noRot="1" noChangeAspect="1" noMove="1" noResize="1" noEditPoints="1" noAdjustHandles="1" noChangeArrowheads="1" noChangeShapeType="1" noTextEdit="1"/>
              </p:cNvSpPr>
              <p:nvPr/>
            </p:nvSpPr>
            <p:spPr>
              <a:xfrm>
                <a:off x="2710954" y="3810197"/>
                <a:ext cx="1122294" cy="276999"/>
              </a:xfrm>
              <a:prstGeom prst="rect">
                <a:avLst/>
              </a:prstGeom>
              <a:blipFill>
                <a:blip r:embed="rId13"/>
                <a:stretch>
                  <a:fillRect/>
                </a:stretch>
              </a:blipFill>
            </p:spPr>
            <p:txBody>
              <a:bodyPr/>
              <a:lstStyle/>
              <a:p>
                <a:r>
                  <a:rPr lang="zh-CN" altLang="en-US">
                    <a:noFill/>
                  </a:rPr>
                  <a:t> </a:t>
                </a:r>
              </a:p>
            </p:txBody>
          </p:sp>
        </mc:Fallback>
      </mc:AlternateContent>
      <p:cxnSp>
        <p:nvCxnSpPr>
          <p:cNvPr id="73" name="直接箭头连接符 72">
            <a:extLst>
              <a:ext uri="{FF2B5EF4-FFF2-40B4-BE49-F238E27FC236}">
                <a16:creationId xmlns:a16="http://schemas.microsoft.com/office/drawing/2014/main" id="{7C0A6363-F913-4B08-99D1-6BF9527F7F05}"/>
              </a:ext>
            </a:extLst>
          </p:cNvPr>
          <p:cNvCxnSpPr/>
          <p:nvPr/>
        </p:nvCxnSpPr>
        <p:spPr>
          <a:xfrm flipV="1">
            <a:off x="3277992" y="4120355"/>
            <a:ext cx="0" cy="254381"/>
          </a:xfrm>
          <a:prstGeom prst="straightConnector1">
            <a:avLst/>
          </a:prstGeom>
          <a:noFill/>
          <a:ln w="19050" cap="flat" cmpd="sng" algn="ctr">
            <a:solidFill>
              <a:sysClr val="windowText" lastClr="000000"/>
            </a:solidFill>
            <a:prstDash val="solid"/>
            <a:miter lim="800000"/>
            <a:headEnd type="none"/>
            <a:tailEnd type="arrow"/>
          </a:ln>
          <a:effectLst/>
        </p:spPr>
      </p:cxnSp>
      <p:cxnSp>
        <p:nvCxnSpPr>
          <p:cNvPr id="74" name="直接箭头连接符 73">
            <a:extLst>
              <a:ext uri="{FF2B5EF4-FFF2-40B4-BE49-F238E27FC236}">
                <a16:creationId xmlns:a16="http://schemas.microsoft.com/office/drawing/2014/main" id="{FF8D9F9B-6B2D-4CFF-A201-A247407D0691}"/>
              </a:ext>
            </a:extLst>
          </p:cNvPr>
          <p:cNvCxnSpPr/>
          <p:nvPr/>
        </p:nvCxnSpPr>
        <p:spPr>
          <a:xfrm flipV="1">
            <a:off x="2164983" y="4122659"/>
            <a:ext cx="0" cy="254381"/>
          </a:xfrm>
          <a:prstGeom prst="straightConnector1">
            <a:avLst/>
          </a:prstGeom>
          <a:noFill/>
          <a:ln w="19050" cap="flat" cmpd="sng" algn="ctr">
            <a:solidFill>
              <a:sysClr val="windowText" lastClr="000000"/>
            </a:solidFill>
            <a:prstDash val="solid"/>
            <a:miter lim="800000"/>
            <a:headEnd type="none"/>
            <a:tailEnd type="arrow"/>
          </a:ln>
          <a:effectLst/>
        </p:spPr>
      </p:cxnSp>
      <p:cxnSp>
        <p:nvCxnSpPr>
          <p:cNvPr id="75" name="直接箭头连接符 74">
            <a:extLst>
              <a:ext uri="{FF2B5EF4-FFF2-40B4-BE49-F238E27FC236}">
                <a16:creationId xmlns:a16="http://schemas.microsoft.com/office/drawing/2014/main" id="{0B160808-E935-4952-8708-C6B20F2B359E}"/>
              </a:ext>
            </a:extLst>
          </p:cNvPr>
          <p:cNvCxnSpPr/>
          <p:nvPr/>
        </p:nvCxnSpPr>
        <p:spPr>
          <a:xfrm flipV="1">
            <a:off x="1082674" y="4111691"/>
            <a:ext cx="0" cy="254381"/>
          </a:xfrm>
          <a:prstGeom prst="straightConnector1">
            <a:avLst/>
          </a:prstGeom>
          <a:noFill/>
          <a:ln w="19050" cap="flat" cmpd="sng" algn="ctr">
            <a:solidFill>
              <a:sysClr val="windowText" lastClr="000000"/>
            </a:solidFill>
            <a:prstDash val="solid"/>
            <a:miter lim="800000"/>
            <a:headEnd type="none"/>
            <a:tailEnd type="arrow"/>
          </a:ln>
          <a:effectLst/>
        </p:spPr>
      </p:cxnSp>
      <p:cxnSp>
        <p:nvCxnSpPr>
          <p:cNvPr id="76" name="直接箭头连接符 75">
            <a:extLst>
              <a:ext uri="{FF2B5EF4-FFF2-40B4-BE49-F238E27FC236}">
                <a16:creationId xmlns:a16="http://schemas.microsoft.com/office/drawing/2014/main" id="{0927E937-FCD3-4B83-9B84-31BAC741487B}"/>
              </a:ext>
            </a:extLst>
          </p:cNvPr>
          <p:cNvCxnSpPr>
            <a:cxnSpLocks/>
            <a:stCxn id="50" idx="0"/>
          </p:cNvCxnSpPr>
          <p:nvPr/>
        </p:nvCxnSpPr>
        <p:spPr>
          <a:xfrm flipV="1">
            <a:off x="1086980" y="3263304"/>
            <a:ext cx="694232" cy="306040"/>
          </a:xfrm>
          <a:prstGeom prst="straightConnector1">
            <a:avLst/>
          </a:prstGeom>
          <a:noFill/>
          <a:ln w="19050" cap="flat" cmpd="sng" algn="ctr">
            <a:solidFill>
              <a:sysClr val="windowText" lastClr="000000"/>
            </a:solidFill>
            <a:prstDash val="solid"/>
            <a:miter lim="800000"/>
            <a:headEnd type="none"/>
            <a:tailEnd type="arrow"/>
          </a:ln>
          <a:effectLst/>
        </p:spPr>
      </p:cxnSp>
      <p:cxnSp>
        <p:nvCxnSpPr>
          <p:cNvPr id="77" name="直接箭头连接符 76">
            <a:extLst>
              <a:ext uri="{FF2B5EF4-FFF2-40B4-BE49-F238E27FC236}">
                <a16:creationId xmlns:a16="http://schemas.microsoft.com/office/drawing/2014/main" id="{CDBFB108-54B8-4AD3-895B-0CD4B12537FF}"/>
              </a:ext>
            </a:extLst>
          </p:cNvPr>
          <p:cNvCxnSpPr>
            <a:cxnSpLocks/>
          </p:cNvCxnSpPr>
          <p:nvPr/>
        </p:nvCxnSpPr>
        <p:spPr>
          <a:xfrm flipV="1">
            <a:off x="2174619" y="3275429"/>
            <a:ext cx="6080" cy="304090"/>
          </a:xfrm>
          <a:prstGeom prst="straightConnector1">
            <a:avLst/>
          </a:prstGeom>
          <a:noFill/>
          <a:ln w="19050" cap="flat" cmpd="sng" algn="ctr">
            <a:solidFill>
              <a:sysClr val="windowText" lastClr="000000"/>
            </a:solidFill>
            <a:prstDash val="solid"/>
            <a:miter lim="800000"/>
            <a:headEnd type="none"/>
            <a:tailEnd type="arrow"/>
          </a:ln>
          <a:effectLst/>
        </p:spPr>
      </p:cxnSp>
      <p:cxnSp>
        <p:nvCxnSpPr>
          <p:cNvPr id="78" name="直接箭头连接符 77">
            <a:extLst>
              <a:ext uri="{FF2B5EF4-FFF2-40B4-BE49-F238E27FC236}">
                <a16:creationId xmlns:a16="http://schemas.microsoft.com/office/drawing/2014/main" id="{5266A878-60C3-4AFB-A9EF-FAD4F599AFEF}"/>
              </a:ext>
            </a:extLst>
          </p:cNvPr>
          <p:cNvCxnSpPr>
            <a:cxnSpLocks/>
            <a:stCxn id="55" idx="0"/>
            <a:endCxn id="58" idx="2"/>
          </p:cNvCxnSpPr>
          <p:nvPr/>
        </p:nvCxnSpPr>
        <p:spPr>
          <a:xfrm flipV="1">
            <a:off x="2719375" y="2443931"/>
            <a:ext cx="4515" cy="288358"/>
          </a:xfrm>
          <a:prstGeom prst="straightConnector1">
            <a:avLst/>
          </a:prstGeom>
          <a:noFill/>
          <a:ln w="19050" cap="flat" cmpd="sng" algn="ctr">
            <a:solidFill>
              <a:sysClr val="windowText" lastClr="000000"/>
            </a:solidFill>
            <a:prstDash val="solid"/>
            <a:miter lim="800000"/>
            <a:headEnd type="none"/>
            <a:tailEnd type="arrow"/>
          </a:ln>
          <a:effectLst/>
        </p:spPr>
      </p:cxnSp>
      <mc:AlternateContent xmlns:mc="http://schemas.openxmlformats.org/markup-compatibility/2006">
        <mc:Choice xmlns:a14="http://schemas.microsoft.com/office/drawing/2010/main" Requires="a14">
          <p:sp>
            <p:nvSpPr>
              <p:cNvPr id="79" name="矩形 78">
                <a:extLst>
                  <a:ext uri="{FF2B5EF4-FFF2-40B4-BE49-F238E27FC236}">
                    <a16:creationId xmlns:a16="http://schemas.microsoft.com/office/drawing/2014/main" id="{BF324191-14C3-4CB2-B969-D762B3F0A070}"/>
                  </a:ext>
                </a:extLst>
              </p:cNvPr>
              <p:cNvSpPr/>
              <p:nvPr/>
            </p:nvSpPr>
            <p:spPr>
              <a:xfrm>
                <a:off x="5271701" y="3531556"/>
                <a:ext cx="3466647" cy="738664"/>
              </a:xfrm>
              <a:prstGeom prst="rect">
                <a:avLst/>
              </a:prstGeom>
            </p:spPr>
            <p:txBody>
              <a:bodyPr wrap="square">
                <a:spAutoFit/>
              </a:bodyPr>
              <a:lstStyle/>
              <a:p>
                <a:pPr defTabSz="685800"/>
                <a:r>
                  <a:rPr lang="zh-CN" altLang="en-US" sz="1400" dirty="0">
                    <a:solidFill>
                      <a:srgbClr val="002EC0"/>
                    </a:solidFill>
                    <a:latin typeface="幼圆" pitchFamily="49" charset="-122"/>
                    <a:ea typeface="幼圆" pitchFamily="49" charset="-122"/>
                  </a:rPr>
                  <a:t>嵌入层</a:t>
                </a:r>
                <a:r>
                  <a:rPr lang="zh-CN" altLang="en-US" sz="1400" dirty="0">
                    <a:solidFill>
                      <a:prstClr val="black"/>
                    </a:solidFill>
                    <a:latin typeface="幼圆" pitchFamily="49" charset="-122"/>
                    <a:ea typeface="幼圆" pitchFamily="49" charset="-122"/>
                  </a:rPr>
                  <a:t>与神经语言模型中的词嵌入层完全一样，即，将一个独热表示乘以一个矩阵</a:t>
                </a:r>
                <a14:m>
                  <m:oMath xmlns:m="http://schemas.openxmlformats.org/officeDocument/2006/math">
                    <m:r>
                      <a:rPr lang="en-US" altLang="zh-CN" sz="1400" b="1">
                        <a:solidFill>
                          <a:prstClr val="black"/>
                        </a:solidFill>
                        <a:latin typeface="Cambria Math"/>
                        <a:ea typeface="幼圆" panose="02010509060101010101" pitchFamily="49" charset="-122"/>
                        <a:sym typeface="+mn-ea"/>
                      </a:rPr>
                      <m:t>𝐂</m:t>
                    </m:r>
                    <m:r>
                      <a:rPr lang="en-US" altLang="zh-CN" sz="1400" b="1" i="1">
                        <a:solidFill>
                          <a:prstClr val="black"/>
                        </a:solidFill>
                        <a:latin typeface="Cambria Math"/>
                        <a:ea typeface="幼圆" panose="02010509060101010101" pitchFamily="49" charset="-122"/>
                        <a:sym typeface="+mn-ea"/>
                      </a:rPr>
                      <m:t> </m:t>
                    </m:r>
                  </m:oMath>
                </a14:m>
                <a:r>
                  <a:rPr lang="zh-CN" altLang="en-US" sz="1400" dirty="0">
                    <a:solidFill>
                      <a:prstClr val="black"/>
                    </a:solidFill>
                    <a:latin typeface="幼圆" pitchFamily="49" charset="-122"/>
                    <a:ea typeface="幼圆" pitchFamily="49" charset="-122"/>
                  </a:rPr>
                  <a:t>，从</a:t>
                </a:r>
                <a14:m>
                  <m:oMath xmlns:m="http://schemas.openxmlformats.org/officeDocument/2006/math">
                    <m:r>
                      <a:rPr lang="en-US" altLang="zh-CN" sz="1400" b="1">
                        <a:solidFill>
                          <a:prstClr val="black"/>
                        </a:solidFill>
                        <a:latin typeface="Cambria Math"/>
                        <a:ea typeface="幼圆" panose="02010509060101010101" pitchFamily="49" charset="-122"/>
                        <a:sym typeface="+mn-ea"/>
                      </a:rPr>
                      <m:t>𝐂</m:t>
                    </m:r>
                  </m:oMath>
                </a14:m>
                <a:r>
                  <a:rPr lang="zh-CN" altLang="en-US" sz="1400" dirty="0">
                    <a:solidFill>
                      <a:prstClr val="black"/>
                    </a:solidFill>
                    <a:latin typeface="幼圆" pitchFamily="49" charset="-122"/>
                    <a:ea typeface="幼圆" pitchFamily="49" charset="-122"/>
                  </a:rPr>
                  <a:t>选择一行。这里，</a:t>
                </a:r>
                <a14:m>
                  <m:oMath xmlns:m="http://schemas.openxmlformats.org/officeDocument/2006/math">
                    <m:r>
                      <a:rPr lang="en-US" altLang="zh-CN" sz="1400" b="1">
                        <a:solidFill>
                          <a:prstClr val="black"/>
                        </a:solidFill>
                        <a:latin typeface="Cambria Math"/>
                        <a:ea typeface="幼圆" panose="02010509060101010101" pitchFamily="49" charset="-122"/>
                        <a:sym typeface="+mn-ea"/>
                      </a:rPr>
                      <m:t>𝐂</m:t>
                    </m:r>
                  </m:oMath>
                </a14:m>
                <a:r>
                  <a:rPr lang="zh-CN" altLang="en-US" sz="1400" dirty="0">
                    <a:solidFill>
                      <a:prstClr val="black"/>
                    </a:solidFill>
                    <a:latin typeface="幼圆" pitchFamily="49" charset="-122"/>
                    <a:ea typeface="幼圆" pitchFamily="49" charset="-122"/>
                  </a:rPr>
                  <a:t>是可学习的。</a:t>
                </a:r>
              </a:p>
            </p:txBody>
          </p:sp>
        </mc:Choice>
        <mc:Fallback>
          <p:sp>
            <p:nvSpPr>
              <p:cNvPr id="79" name="矩形 78">
                <a:extLst>
                  <a:ext uri="{FF2B5EF4-FFF2-40B4-BE49-F238E27FC236}">
                    <a16:creationId xmlns:a16="http://schemas.microsoft.com/office/drawing/2014/main" id="{BF324191-14C3-4CB2-B969-D762B3F0A070}"/>
                  </a:ext>
                </a:extLst>
              </p:cNvPr>
              <p:cNvSpPr>
                <a:spLocks noRot="1" noChangeAspect="1" noMove="1" noResize="1" noEditPoints="1" noAdjustHandles="1" noChangeArrowheads="1" noChangeShapeType="1" noTextEdit="1"/>
              </p:cNvSpPr>
              <p:nvPr/>
            </p:nvSpPr>
            <p:spPr>
              <a:xfrm>
                <a:off x="5271701" y="3531556"/>
                <a:ext cx="3466647" cy="738664"/>
              </a:xfrm>
              <a:prstGeom prst="rect">
                <a:avLst/>
              </a:prstGeom>
              <a:blipFill>
                <a:blip r:embed="rId14"/>
                <a:stretch>
                  <a:fillRect l="-528" t="-826" b="-74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0" name="矩形 79">
                <a:extLst>
                  <a:ext uri="{FF2B5EF4-FFF2-40B4-BE49-F238E27FC236}">
                    <a16:creationId xmlns:a16="http://schemas.microsoft.com/office/drawing/2014/main" id="{BD0DB152-FE54-4D0A-B0D2-A8D9AA16DEE6}"/>
                  </a:ext>
                </a:extLst>
              </p:cNvPr>
              <p:cNvSpPr/>
              <p:nvPr/>
            </p:nvSpPr>
            <p:spPr>
              <a:xfrm>
                <a:off x="5296351" y="2695276"/>
                <a:ext cx="3466647" cy="738664"/>
              </a:xfrm>
              <a:prstGeom prst="rect">
                <a:avLst/>
              </a:prstGeom>
            </p:spPr>
            <p:txBody>
              <a:bodyPr wrap="square">
                <a:spAutoFit/>
              </a:bodyPr>
              <a:lstStyle/>
              <a:p>
                <a:pPr defTabSz="685800"/>
                <a:r>
                  <a:rPr lang="zh-CN" altLang="en-US" sz="1400" dirty="0">
                    <a:solidFill>
                      <a:srgbClr val="00B050"/>
                    </a:solidFill>
                    <a:latin typeface="幼圆" pitchFamily="49" charset="-122"/>
                    <a:ea typeface="幼圆" pitchFamily="49" charset="-122"/>
                  </a:rPr>
                  <a:t>融合层</a:t>
                </a:r>
                <a:r>
                  <a:rPr lang="zh-CN" altLang="en-US" sz="1400" dirty="0">
                    <a:solidFill>
                      <a:prstClr val="black"/>
                    </a:solidFill>
                    <a:latin typeface="幼圆" pitchFamily="49" charset="-122"/>
                    <a:ea typeface="幼圆" pitchFamily="49" charset="-122"/>
                  </a:rPr>
                  <a:t>将输入的多个词嵌入进行相加，即将</a:t>
                </a:r>
                <a14:m>
                  <m:oMath xmlns:m="http://schemas.openxmlformats.org/officeDocument/2006/math">
                    <m:r>
                      <a:rPr lang="en-US" altLang="zh-CN" sz="1400" i="1" smtClean="0">
                        <a:solidFill>
                          <a:prstClr val="black"/>
                        </a:solidFill>
                        <a:latin typeface="Cambria Math" panose="02040503050406030204" pitchFamily="18" charset="0"/>
                        <a:ea typeface="幼圆" pitchFamily="49" charset="-122"/>
                      </a:rPr>
                      <m:t>2</m:t>
                    </m:r>
                    <m:r>
                      <a:rPr lang="en-US" altLang="zh-CN" sz="1400" i="1" smtClean="0">
                        <a:solidFill>
                          <a:prstClr val="black"/>
                        </a:solidFill>
                        <a:latin typeface="Cambria Math" panose="02040503050406030204" pitchFamily="18" charset="0"/>
                        <a:ea typeface="幼圆" pitchFamily="49" charset="-122"/>
                      </a:rPr>
                      <m:t>𝑡</m:t>
                    </m:r>
                    <m:r>
                      <a:rPr lang="zh-CN" altLang="en-US" sz="1400" i="1">
                        <a:solidFill>
                          <a:prstClr val="black"/>
                        </a:solidFill>
                        <a:latin typeface="Cambria Math" panose="02040503050406030204" pitchFamily="18" charset="0"/>
                        <a:ea typeface="幼圆" pitchFamily="49" charset="-122"/>
                      </a:rPr>
                      <m:t>个</m:t>
                    </m:r>
                  </m:oMath>
                </a14:m>
                <a:r>
                  <a:rPr lang="en-US" altLang="zh-CN" sz="1400" i="1" dirty="0">
                    <a:solidFill>
                      <a:prstClr val="black"/>
                    </a:solidFill>
                    <a:latin typeface="幼圆" pitchFamily="49" charset="-122"/>
                    <a:ea typeface="幼圆" pitchFamily="49" charset="-122"/>
                  </a:rPr>
                  <a:t>D </a:t>
                </a:r>
                <a:r>
                  <a:rPr lang="zh-CN" altLang="en-US" sz="1400" dirty="0">
                    <a:solidFill>
                      <a:prstClr val="black"/>
                    </a:solidFill>
                    <a:latin typeface="幼圆" pitchFamily="49" charset="-122"/>
                    <a:ea typeface="幼圆" pitchFamily="49" charset="-122"/>
                  </a:rPr>
                  <a:t>维的词嵌入，得到一个</a:t>
                </a:r>
                <a:r>
                  <a:rPr lang="en-US" altLang="zh-CN" sz="1400" i="1" dirty="0">
                    <a:solidFill>
                      <a:prstClr val="black"/>
                    </a:solidFill>
                    <a:latin typeface="幼圆" pitchFamily="49" charset="-122"/>
                    <a:ea typeface="幼圆" pitchFamily="49" charset="-122"/>
                  </a:rPr>
                  <a:t>D </a:t>
                </a:r>
                <a:r>
                  <a:rPr lang="zh-CN" altLang="en-US" sz="1400" dirty="0">
                    <a:solidFill>
                      <a:prstClr val="black"/>
                    </a:solidFill>
                    <a:latin typeface="幼圆" pitchFamily="49" charset="-122"/>
                    <a:ea typeface="幼圆" pitchFamily="49" charset="-122"/>
                  </a:rPr>
                  <a:t>维融合表示结果。</a:t>
                </a:r>
              </a:p>
            </p:txBody>
          </p:sp>
        </mc:Choice>
        <mc:Fallback>
          <p:sp>
            <p:nvSpPr>
              <p:cNvPr id="80" name="矩形 79">
                <a:extLst>
                  <a:ext uri="{FF2B5EF4-FFF2-40B4-BE49-F238E27FC236}">
                    <a16:creationId xmlns:a16="http://schemas.microsoft.com/office/drawing/2014/main" id="{BD0DB152-FE54-4D0A-B0D2-A8D9AA16DEE6}"/>
                  </a:ext>
                </a:extLst>
              </p:cNvPr>
              <p:cNvSpPr>
                <a:spLocks noRot="1" noChangeAspect="1" noMove="1" noResize="1" noEditPoints="1" noAdjustHandles="1" noChangeArrowheads="1" noChangeShapeType="1" noTextEdit="1"/>
              </p:cNvSpPr>
              <p:nvPr/>
            </p:nvSpPr>
            <p:spPr>
              <a:xfrm>
                <a:off x="5296351" y="2695276"/>
                <a:ext cx="3466647" cy="738664"/>
              </a:xfrm>
              <a:prstGeom prst="rect">
                <a:avLst/>
              </a:prstGeom>
              <a:blipFill>
                <a:blip r:embed="rId15"/>
                <a:stretch>
                  <a:fillRect l="-528" t="-1653" b="-82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1" name="矩形 80">
                <a:extLst>
                  <a:ext uri="{FF2B5EF4-FFF2-40B4-BE49-F238E27FC236}">
                    <a16:creationId xmlns:a16="http://schemas.microsoft.com/office/drawing/2014/main" id="{630FFA01-95FE-4D1C-8F22-8A5B1F1F2E33}"/>
                  </a:ext>
                </a:extLst>
              </p:cNvPr>
              <p:cNvSpPr/>
              <p:nvPr/>
            </p:nvSpPr>
            <p:spPr>
              <a:xfrm>
                <a:off x="5307554" y="1875536"/>
                <a:ext cx="3466647" cy="738664"/>
              </a:xfrm>
              <a:prstGeom prst="rect">
                <a:avLst/>
              </a:prstGeom>
            </p:spPr>
            <p:txBody>
              <a:bodyPr wrap="square">
                <a:spAutoFit/>
              </a:bodyPr>
              <a:lstStyle/>
              <a:p>
                <a:pPr defTabSz="685800"/>
                <a:r>
                  <a:rPr lang="zh-CN" altLang="en-US" sz="1400" dirty="0">
                    <a:solidFill>
                      <a:srgbClr val="FF0000"/>
                    </a:solidFill>
                    <a:latin typeface="幼圆" pitchFamily="49" charset="-122"/>
                    <a:ea typeface="幼圆" pitchFamily="49" charset="-122"/>
                  </a:rPr>
                  <a:t>输出层</a:t>
                </a:r>
                <a:r>
                  <a:rPr lang="zh-CN" altLang="en-US" sz="1400" dirty="0">
                    <a:solidFill>
                      <a:prstClr val="black"/>
                    </a:solidFill>
                    <a:latin typeface="幼圆" pitchFamily="49" charset="-122"/>
                    <a:ea typeface="幼圆" pitchFamily="49" charset="-122"/>
                  </a:rPr>
                  <a:t>与神经语言模型完全一样，相当于输出</a:t>
                </a:r>
                <a14:m>
                  <m:oMath xmlns:m="http://schemas.openxmlformats.org/officeDocument/2006/math">
                    <m:r>
                      <m:rPr>
                        <m:sty m:val="p"/>
                      </m:rPr>
                      <a:rPr lang="en-US" altLang="zh-CN" sz="1400" i="1" dirty="0">
                        <a:solidFill>
                          <a:prstClr val="black"/>
                        </a:solidFill>
                        <a:latin typeface="Cambria Math"/>
                        <a:ea typeface="幼圆" panose="02010509060101010101" pitchFamily="49" charset="-122"/>
                        <a:sym typeface="+mn-ea"/>
                      </a:rPr>
                      <m:t>P</m:t>
                    </m:r>
                    <m:r>
                      <a:rPr lang="en-US" altLang="zh-CN" sz="1400" i="1" dirty="0">
                        <a:solidFill>
                          <a:prstClr val="black"/>
                        </a:solidFill>
                        <a:latin typeface="Cambria Math"/>
                        <a:ea typeface="幼圆" panose="02010509060101010101" pitchFamily="49" charset="-122"/>
                        <a:sym typeface="+mn-ea"/>
                      </a:rPr>
                      <m:t>(</m:t>
                    </m:r>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i="1">
                            <a:solidFill>
                              <a:prstClr val="black"/>
                            </a:solidFill>
                            <a:latin typeface="Cambria Math"/>
                            <a:ea typeface="幼圆" panose="02010509060101010101" pitchFamily="49" charset="-122"/>
                            <a:sym typeface="+mn-ea"/>
                          </a:rPr>
                          <m:t>𝑤</m:t>
                        </m:r>
                      </m:e>
                      <m:sub>
                        <m:r>
                          <a:rPr lang="en-US" altLang="zh-CN" sz="1400" i="1">
                            <a:solidFill>
                              <a:prstClr val="black"/>
                            </a:solidFill>
                            <a:latin typeface="Cambria Math" panose="02040503050406030204" pitchFamily="18" charset="0"/>
                            <a:ea typeface="幼圆" panose="02010509060101010101" pitchFamily="49" charset="-122"/>
                            <a:sym typeface="+mn-ea"/>
                          </a:rPr>
                          <m:t>𝑡</m:t>
                        </m:r>
                      </m:sub>
                    </m:sSub>
                    <m:r>
                      <a:rPr lang="en-US" altLang="zh-CN" sz="1400" i="1">
                        <a:solidFill>
                          <a:prstClr val="black"/>
                        </a:solidFill>
                        <a:latin typeface="Cambria Math"/>
                        <a:ea typeface="幼圆" panose="02010509060101010101" pitchFamily="49" charset="-122"/>
                        <a:sym typeface="+mn-ea"/>
                      </a:rPr>
                      <m:t>|</m:t>
                    </m:r>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a:solidFill>
                              <a:prstClr val="black"/>
                            </a:solidFill>
                            <a:latin typeface="Cambria Math" panose="02040503050406030204" pitchFamily="18" charset="0"/>
                            <a:ea typeface="幼圆" panose="02010509060101010101" pitchFamily="49" charset="-122"/>
                            <a:sym typeface="+mn-ea"/>
                          </a:rPr>
                          <m:t>𝑤</m:t>
                        </m:r>
                      </m:e>
                      <m:sub>
                        <m:r>
                          <a:rPr lang="en-US" altLang="zh-CN" sz="1400">
                            <a:solidFill>
                              <a:prstClr val="black"/>
                            </a:solidFill>
                            <a:latin typeface="Cambria Math" panose="02040503050406030204" pitchFamily="18" charset="0"/>
                            <a:ea typeface="幼圆" panose="02010509060101010101" pitchFamily="49" charset="-122"/>
                            <a:sym typeface="+mn-ea"/>
                          </a:rPr>
                          <m:t>𝑡</m:t>
                        </m:r>
                        <m:r>
                          <a:rPr lang="en-US" altLang="zh-CN" sz="1400">
                            <a:solidFill>
                              <a:prstClr val="black"/>
                            </a:solidFill>
                            <a:latin typeface="Cambria Math" panose="02040503050406030204" pitchFamily="18" charset="0"/>
                            <a:ea typeface="幼圆" panose="02010509060101010101" pitchFamily="49" charset="-122"/>
                            <a:sym typeface="+mn-ea"/>
                          </a:rPr>
                          <m:t>−</m:t>
                        </m:r>
                        <m:r>
                          <a:rPr lang="en-US" altLang="zh-CN" sz="1400">
                            <a:solidFill>
                              <a:prstClr val="black"/>
                            </a:solidFill>
                            <a:latin typeface="Cambria Math" panose="02040503050406030204" pitchFamily="18" charset="0"/>
                            <a:ea typeface="幼圆" panose="02010509060101010101" pitchFamily="49" charset="-122"/>
                            <a:sym typeface="+mn-ea"/>
                          </a:rPr>
                          <m:t>𝑘</m:t>
                        </m:r>
                      </m:sub>
                    </m:sSub>
                    <m:r>
                      <a:rPr lang="en-US" altLang="zh-CN" sz="1400">
                        <a:solidFill>
                          <a:prstClr val="black"/>
                        </a:solidFill>
                        <a:latin typeface="Cambria Math" panose="02040503050406030204" pitchFamily="18" charset="0"/>
                        <a:ea typeface="幼圆" panose="02010509060101010101" pitchFamily="49" charset="-122"/>
                        <a:sym typeface="+mn-ea"/>
                      </a:rPr>
                      <m:t>,…,</m:t>
                    </m:r>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a:solidFill>
                              <a:prstClr val="black"/>
                            </a:solidFill>
                            <a:latin typeface="Cambria Math" panose="02040503050406030204" pitchFamily="18" charset="0"/>
                            <a:ea typeface="幼圆" panose="02010509060101010101" pitchFamily="49" charset="-122"/>
                            <a:sym typeface="+mn-ea"/>
                          </a:rPr>
                          <m:t>𝑤</m:t>
                        </m:r>
                      </m:e>
                      <m:sub>
                        <m:r>
                          <a:rPr lang="en-US" altLang="zh-CN" sz="1400">
                            <a:solidFill>
                              <a:prstClr val="black"/>
                            </a:solidFill>
                            <a:latin typeface="Cambria Math" panose="02040503050406030204" pitchFamily="18" charset="0"/>
                            <a:ea typeface="幼圆" panose="02010509060101010101" pitchFamily="49" charset="-122"/>
                            <a:sym typeface="+mn-ea"/>
                          </a:rPr>
                          <m:t>𝑡</m:t>
                        </m:r>
                        <m:r>
                          <a:rPr lang="en-US" altLang="zh-CN" sz="1400">
                            <a:solidFill>
                              <a:prstClr val="black"/>
                            </a:solidFill>
                            <a:latin typeface="Cambria Math" panose="02040503050406030204" pitchFamily="18" charset="0"/>
                            <a:ea typeface="幼圆" panose="02010509060101010101" pitchFamily="49" charset="-122"/>
                            <a:sym typeface="+mn-ea"/>
                          </a:rPr>
                          <m:t>−1</m:t>
                        </m:r>
                      </m:sub>
                    </m:sSub>
                    <m:r>
                      <a:rPr lang="en-US" altLang="zh-CN" sz="1400">
                        <a:solidFill>
                          <a:prstClr val="black"/>
                        </a:solidFill>
                        <a:latin typeface="Cambria Math" panose="02040503050406030204" pitchFamily="18" charset="0"/>
                        <a:ea typeface="幼圆" panose="02010509060101010101" pitchFamily="49" charset="-122"/>
                        <a:sym typeface="+mn-ea"/>
                      </a:rPr>
                      <m:t>,</m:t>
                    </m:r>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a:solidFill>
                              <a:prstClr val="black"/>
                            </a:solidFill>
                            <a:latin typeface="Cambria Math" panose="02040503050406030204" pitchFamily="18" charset="0"/>
                            <a:ea typeface="幼圆" panose="02010509060101010101" pitchFamily="49" charset="-122"/>
                            <a:sym typeface="+mn-ea"/>
                          </a:rPr>
                          <m:t>𝑤</m:t>
                        </m:r>
                      </m:e>
                      <m:sub>
                        <m:r>
                          <a:rPr lang="en-US" altLang="zh-CN" sz="1400">
                            <a:solidFill>
                              <a:prstClr val="black"/>
                            </a:solidFill>
                            <a:latin typeface="Cambria Math" panose="02040503050406030204" pitchFamily="18" charset="0"/>
                            <a:ea typeface="幼圆" panose="02010509060101010101" pitchFamily="49" charset="-122"/>
                            <a:sym typeface="+mn-ea"/>
                          </a:rPr>
                          <m:t>𝑡</m:t>
                        </m:r>
                        <m:r>
                          <a:rPr lang="en-US" altLang="zh-CN" sz="1400">
                            <a:solidFill>
                              <a:prstClr val="black"/>
                            </a:solidFill>
                            <a:latin typeface="Cambria Math" panose="02040503050406030204" pitchFamily="18" charset="0"/>
                            <a:ea typeface="幼圆" panose="02010509060101010101" pitchFamily="49" charset="-122"/>
                            <a:sym typeface="+mn-ea"/>
                          </a:rPr>
                          <m:t>+1</m:t>
                        </m:r>
                      </m:sub>
                    </m:sSub>
                    <m:r>
                      <a:rPr lang="en-US" altLang="zh-CN" sz="1400">
                        <a:solidFill>
                          <a:prstClr val="black"/>
                        </a:solidFill>
                        <a:latin typeface="Cambria Math" panose="02040503050406030204" pitchFamily="18" charset="0"/>
                        <a:ea typeface="幼圆" panose="02010509060101010101" pitchFamily="49" charset="-122"/>
                        <a:sym typeface="+mn-ea"/>
                      </a:rPr>
                      <m:t>,…,</m:t>
                    </m:r>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a:solidFill>
                              <a:prstClr val="black"/>
                            </a:solidFill>
                            <a:latin typeface="Cambria Math" panose="02040503050406030204" pitchFamily="18" charset="0"/>
                            <a:ea typeface="幼圆" panose="02010509060101010101" pitchFamily="49" charset="-122"/>
                            <a:sym typeface="+mn-ea"/>
                          </a:rPr>
                          <m:t>𝑤</m:t>
                        </m:r>
                      </m:e>
                      <m:sub>
                        <m:r>
                          <a:rPr lang="en-US" altLang="zh-CN" sz="1400">
                            <a:solidFill>
                              <a:prstClr val="black"/>
                            </a:solidFill>
                            <a:latin typeface="Cambria Math" panose="02040503050406030204" pitchFamily="18" charset="0"/>
                            <a:ea typeface="幼圆" panose="02010509060101010101" pitchFamily="49" charset="-122"/>
                            <a:sym typeface="+mn-ea"/>
                          </a:rPr>
                          <m:t>𝑡</m:t>
                        </m:r>
                        <m:r>
                          <a:rPr lang="en-US" altLang="zh-CN" sz="1400">
                            <a:solidFill>
                              <a:prstClr val="black"/>
                            </a:solidFill>
                            <a:latin typeface="Cambria Math" panose="02040503050406030204" pitchFamily="18" charset="0"/>
                            <a:ea typeface="幼圆" panose="02010509060101010101" pitchFamily="49" charset="-122"/>
                            <a:sym typeface="+mn-ea"/>
                          </a:rPr>
                          <m:t>+</m:t>
                        </m:r>
                        <m:r>
                          <a:rPr lang="en-US" altLang="zh-CN" sz="1400">
                            <a:solidFill>
                              <a:prstClr val="black"/>
                            </a:solidFill>
                            <a:latin typeface="Cambria Math" panose="02040503050406030204" pitchFamily="18" charset="0"/>
                            <a:ea typeface="幼圆" panose="02010509060101010101" pitchFamily="49" charset="-122"/>
                            <a:sym typeface="+mn-ea"/>
                          </a:rPr>
                          <m:t>𝑘</m:t>
                        </m:r>
                      </m:sub>
                    </m:sSub>
                    <m:r>
                      <a:rPr lang="en-US" altLang="zh-CN" sz="1400" i="1">
                        <a:solidFill>
                          <a:prstClr val="black"/>
                        </a:solidFill>
                        <a:latin typeface="Cambria Math"/>
                        <a:ea typeface="幼圆" panose="02010509060101010101" pitchFamily="49" charset="-122"/>
                        <a:sym typeface="+mn-ea"/>
                      </a:rPr>
                      <m:t>)</m:t>
                    </m:r>
                  </m:oMath>
                </a14:m>
                <a:r>
                  <a:rPr lang="zh-CN" altLang="en-US" sz="1400" dirty="0">
                    <a:solidFill>
                      <a:prstClr val="black"/>
                    </a:solidFill>
                    <a:latin typeface="Microsoft YaHei UI Light" panose="020B0502040204020203" pitchFamily="34" charset="-122"/>
                    <a:ea typeface="幼圆" panose="02010509060101010101" pitchFamily="49" charset="-122"/>
                    <a:sym typeface="+mn-ea"/>
                  </a:rPr>
                  <a:t>的分布。这里</a:t>
                </a:r>
                <a14:m>
                  <m:oMath xmlns:m="http://schemas.openxmlformats.org/officeDocument/2006/math">
                    <m:r>
                      <a:rPr lang="zh-CN" altLang="en-US" sz="1400" b="1" i="1" dirty="0">
                        <a:solidFill>
                          <a:prstClr val="black"/>
                        </a:solidFill>
                        <a:latin typeface="Cambria Math" panose="02040503050406030204" pitchFamily="18" charset="0"/>
                        <a:ea typeface="幼圆" panose="02010509060101010101" pitchFamily="49" charset="-122"/>
                        <a:sym typeface="+mn-ea"/>
                      </a:rPr>
                      <m:t>，</m:t>
                    </m:r>
                    <m:r>
                      <a:rPr lang="en-US" altLang="zh-CN" sz="1400" b="1" dirty="0">
                        <a:solidFill>
                          <a:prstClr val="black"/>
                        </a:solidFill>
                        <a:latin typeface="Cambria Math"/>
                        <a:ea typeface="幼圆" panose="02010509060101010101" pitchFamily="49" charset="-122"/>
                        <a:sym typeface="+mn-ea"/>
                      </a:rPr>
                      <m:t>𝐎</m:t>
                    </m:r>
                  </m:oMath>
                </a14:m>
                <a:r>
                  <a:rPr lang="zh-CN" altLang="en-US" sz="1400" dirty="0">
                    <a:solidFill>
                      <a:prstClr val="black"/>
                    </a:solidFill>
                    <a:latin typeface="Microsoft YaHei UI Light" panose="020B0502040204020203" pitchFamily="34" charset="-122"/>
                    <a:ea typeface="幼圆" panose="02010509060101010101" pitchFamily="49" charset="-122"/>
                    <a:sym typeface="+mn-ea"/>
                  </a:rPr>
                  <a:t>和</a:t>
                </a:r>
                <a14:m>
                  <m:oMath xmlns:m="http://schemas.openxmlformats.org/officeDocument/2006/math">
                    <m:r>
                      <a:rPr lang="en-US" altLang="zh-CN" sz="1400" b="1" dirty="0">
                        <a:solidFill>
                          <a:prstClr val="black"/>
                        </a:solidFill>
                        <a:latin typeface="Cambria Math" panose="02040503050406030204" pitchFamily="18" charset="0"/>
                        <a:ea typeface="幼圆" panose="02010509060101010101" pitchFamily="49" charset="-122"/>
                        <a:sym typeface="+mn-ea"/>
                      </a:rPr>
                      <m:t>𝐝</m:t>
                    </m:r>
                  </m:oMath>
                </a14:m>
                <a:r>
                  <a:rPr lang="zh-CN" altLang="en-US" sz="1400" dirty="0">
                    <a:solidFill>
                      <a:prstClr val="black"/>
                    </a:solidFill>
                    <a:latin typeface="Microsoft YaHei UI Light" panose="020B0502040204020203" pitchFamily="34" charset="-122"/>
                    <a:ea typeface="幼圆" panose="02010509060101010101" pitchFamily="49" charset="-122"/>
                    <a:sym typeface="+mn-ea"/>
                  </a:rPr>
                  <a:t>是可学习的参数。</a:t>
                </a:r>
                <a:endParaRPr lang="en-US" altLang="zh-CN" sz="1400" dirty="0">
                  <a:solidFill>
                    <a:prstClr val="black"/>
                  </a:solidFill>
                  <a:latin typeface="Microsoft YaHei UI Light" panose="020B0502040204020203" pitchFamily="34" charset="-122"/>
                  <a:ea typeface="幼圆" panose="02010509060101010101" pitchFamily="49" charset="-122"/>
                  <a:sym typeface="+mn-ea"/>
                </a:endParaRPr>
              </a:p>
            </p:txBody>
          </p:sp>
        </mc:Choice>
        <mc:Fallback>
          <p:sp>
            <p:nvSpPr>
              <p:cNvPr id="81" name="矩形 80">
                <a:extLst>
                  <a:ext uri="{FF2B5EF4-FFF2-40B4-BE49-F238E27FC236}">
                    <a16:creationId xmlns:a16="http://schemas.microsoft.com/office/drawing/2014/main" id="{630FFA01-95FE-4D1C-8F22-8A5B1F1F2E33}"/>
                  </a:ext>
                </a:extLst>
              </p:cNvPr>
              <p:cNvSpPr>
                <a:spLocks noRot="1" noChangeAspect="1" noMove="1" noResize="1" noEditPoints="1" noAdjustHandles="1" noChangeArrowheads="1" noChangeShapeType="1" noTextEdit="1"/>
              </p:cNvSpPr>
              <p:nvPr/>
            </p:nvSpPr>
            <p:spPr>
              <a:xfrm>
                <a:off x="5307554" y="1875536"/>
                <a:ext cx="3466647" cy="738664"/>
              </a:xfrm>
              <a:prstGeom prst="rect">
                <a:avLst/>
              </a:prstGeom>
              <a:blipFill>
                <a:blip r:embed="rId16"/>
                <a:stretch>
                  <a:fillRect l="-528" t="-1653" b="-6612"/>
                </a:stretch>
              </a:blipFill>
            </p:spPr>
            <p:txBody>
              <a:bodyPr/>
              <a:lstStyle/>
              <a:p>
                <a:r>
                  <a:rPr lang="zh-CN" altLang="en-US">
                    <a:noFill/>
                  </a:rPr>
                  <a:t> </a:t>
                </a:r>
              </a:p>
            </p:txBody>
          </p:sp>
        </mc:Fallback>
      </mc:AlternateContent>
      <p:sp>
        <p:nvSpPr>
          <p:cNvPr id="82" name="矩形 81">
            <a:extLst>
              <a:ext uri="{FF2B5EF4-FFF2-40B4-BE49-F238E27FC236}">
                <a16:creationId xmlns:a16="http://schemas.microsoft.com/office/drawing/2014/main" id="{3638AFD4-2F7E-4A63-87F4-88CAA1CD6AF7}"/>
              </a:ext>
            </a:extLst>
          </p:cNvPr>
          <p:cNvSpPr/>
          <p:nvPr/>
        </p:nvSpPr>
        <p:spPr>
          <a:xfrm>
            <a:off x="3867851" y="4377328"/>
            <a:ext cx="979716" cy="508764"/>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3" name="矩形 82">
            <a:extLst>
              <a:ext uri="{FF2B5EF4-FFF2-40B4-BE49-F238E27FC236}">
                <a16:creationId xmlns:a16="http://schemas.microsoft.com/office/drawing/2014/main" id="{6DAABA79-3539-42AE-AAA7-4D591E788E7E}"/>
              </a:ext>
            </a:extLst>
          </p:cNvPr>
          <p:cNvSpPr/>
          <p:nvPr/>
        </p:nvSpPr>
        <p:spPr>
          <a:xfrm>
            <a:off x="3867852" y="3579807"/>
            <a:ext cx="979716" cy="543140"/>
          </a:xfrm>
          <a:prstGeom prst="rect">
            <a:avLst/>
          </a:prstGeom>
          <a:solidFill>
            <a:srgbClr val="5B9BD5">
              <a:lumMod val="60000"/>
              <a:lumOff val="40000"/>
            </a:srgbClr>
          </a:solidFill>
          <a:ln w="190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84" name="矩形 83">
                <a:extLst>
                  <a:ext uri="{FF2B5EF4-FFF2-40B4-BE49-F238E27FC236}">
                    <a16:creationId xmlns:a16="http://schemas.microsoft.com/office/drawing/2014/main" id="{E475D3AC-6D1F-4C9E-A7AB-E01435CC7ED5}"/>
                  </a:ext>
                </a:extLst>
              </p:cNvPr>
              <p:cNvSpPr/>
              <p:nvPr/>
            </p:nvSpPr>
            <p:spPr>
              <a:xfrm>
                <a:off x="4062813" y="4333874"/>
                <a:ext cx="600036" cy="307777"/>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400" i="1" smtClean="0">
                              <a:solidFill>
                                <a:prstClr val="black"/>
                              </a:solidFill>
                              <a:latin typeface="Cambria Math" panose="02040503050406030204" pitchFamily="18" charset="0"/>
                              <a:ea typeface="幼圆" panose="02010509060101010101" pitchFamily="49" charset="-122"/>
                              <a:sym typeface="+mn-ea"/>
                            </a:rPr>
                          </m:ctrlPr>
                        </m:sSubPr>
                        <m:e>
                          <m:r>
                            <a:rPr lang="en-US" altLang="zh-CN" sz="1400" i="1">
                              <a:solidFill>
                                <a:prstClr val="black"/>
                              </a:solidFill>
                              <a:latin typeface="Cambria Math"/>
                              <a:ea typeface="幼圆" panose="02010509060101010101" pitchFamily="49" charset="-122"/>
                              <a:sym typeface="+mn-ea"/>
                            </a:rPr>
                            <m:t>𝑤</m:t>
                          </m:r>
                        </m:e>
                        <m:sub>
                          <m:r>
                            <a:rPr lang="en-US" altLang="zh-CN" sz="1400" i="1" smtClean="0">
                              <a:solidFill>
                                <a:prstClr val="black"/>
                              </a:solidFill>
                              <a:latin typeface="Cambria Math" panose="02040503050406030204" pitchFamily="18" charset="0"/>
                              <a:ea typeface="幼圆" panose="02010509060101010101" pitchFamily="49" charset="-122"/>
                              <a:sym typeface="+mn-ea"/>
                            </a:rPr>
                            <m:t>𝑡</m:t>
                          </m:r>
                          <m:r>
                            <a:rPr lang="en-US" altLang="zh-CN" sz="1400" i="1" smtClean="0">
                              <a:solidFill>
                                <a:prstClr val="black"/>
                              </a:solidFill>
                              <a:latin typeface="Cambria Math" panose="02040503050406030204" pitchFamily="18" charset="0"/>
                              <a:ea typeface="幼圆" panose="02010509060101010101" pitchFamily="49" charset="-122"/>
                              <a:sym typeface="+mn-ea"/>
                            </a:rPr>
                            <m:t>+2</m:t>
                          </m:r>
                        </m:sub>
                      </m:sSub>
                    </m:oMath>
                  </m:oMathPara>
                </a14:m>
                <a:endParaRPr lang="zh-CN" altLang="en-US" sz="1400" dirty="0">
                  <a:solidFill>
                    <a:prstClr val="black"/>
                  </a:solidFill>
                  <a:latin typeface="等线"/>
                </a:endParaRPr>
              </a:p>
            </p:txBody>
          </p:sp>
        </mc:Choice>
        <mc:Fallback>
          <p:sp>
            <p:nvSpPr>
              <p:cNvPr id="84" name="矩形 83">
                <a:extLst>
                  <a:ext uri="{FF2B5EF4-FFF2-40B4-BE49-F238E27FC236}">
                    <a16:creationId xmlns:a16="http://schemas.microsoft.com/office/drawing/2014/main" id="{E475D3AC-6D1F-4C9E-A7AB-E01435CC7ED5}"/>
                  </a:ext>
                </a:extLst>
              </p:cNvPr>
              <p:cNvSpPr>
                <a:spLocks noRot="1" noChangeAspect="1" noMove="1" noResize="1" noEditPoints="1" noAdjustHandles="1" noChangeArrowheads="1" noChangeShapeType="1" noTextEdit="1"/>
              </p:cNvSpPr>
              <p:nvPr/>
            </p:nvSpPr>
            <p:spPr>
              <a:xfrm>
                <a:off x="4062813" y="4333874"/>
                <a:ext cx="600036" cy="307777"/>
              </a:xfrm>
              <a:prstGeom prst="rect">
                <a:avLst/>
              </a:prstGeom>
              <a:blipFill>
                <a:blip r:embed="rId17"/>
                <a:stretch>
                  <a:fillRect/>
                </a:stretch>
              </a:blipFill>
            </p:spPr>
            <p:txBody>
              <a:bodyPr/>
              <a:lstStyle/>
              <a:p>
                <a:r>
                  <a:rPr lang="zh-CN" altLang="en-US">
                    <a:noFill/>
                  </a:rPr>
                  <a:t> </a:t>
                </a:r>
              </a:p>
            </p:txBody>
          </p:sp>
        </mc:Fallback>
      </mc:AlternateContent>
      <p:sp>
        <p:nvSpPr>
          <p:cNvPr id="85" name="矩形 84">
            <a:extLst>
              <a:ext uri="{FF2B5EF4-FFF2-40B4-BE49-F238E27FC236}">
                <a16:creationId xmlns:a16="http://schemas.microsoft.com/office/drawing/2014/main" id="{2C182CBF-92B4-49E1-AAB7-0373447D8445}"/>
              </a:ext>
            </a:extLst>
          </p:cNvPr>
          <p:cNvSpPr/>
          <p:nvPr/>
        </p:nvSpPr>
        <p:spPr>
          <a:xfrm>
            <a:off x="3898793" y="4575649"/>
            <a:ext cx="909223" cy="307777"/>
          </a:xfrm>
          <a:prstGeom prst="rect">
            <a:avLst/>
          </a:prstGeom>
        </p:spPr>
        <p:txBody>
          <a:bodyPr wrap="none">
            <a:spAutoFit/>
          </a:bodyPr>
          <a:lstStyle/>
          <a:p>
            <a:pPr defTabSz="685800"/>
            <a:r>
              <a:rPr lang="en-US" altLang="zh-CN" sz="1400" dirty="0">
                <a:solidFill>
                  <a:prstClr val="black"/>
                </a:solidFill>
                <a:latin typeface="Arial Unicode MS" pitchFamily="34" charset="-122"/>
                <a:ea typeface="Arial Unicode MS" pitchFamily="34" charset="-122"/>
                <a:cs typeface="Arial Unicode MS" pitchFamily="34" charset="-122"/>
              </a:rPr>
              <a:t>(one-hot)</a:t>
            </a:r>
            <a:endParaRPr lang="zh-CN" altLang="en-US" sz="1400" dirty="0">
              <a:solidFill>
                <a:prstClr val="black"/>
              </a:solidFill>
              <a:latin typeface="Arial Unicode MS" pitchFamily="34" charset="-122"/>
              <a:ea typeface="Arial Unicode MS" pitchFamily="34" charset="-122"/>
              <a:cs typeface="Arial Unicode MS" pitchFamily="34" charset="-122"/>
            </a:endParaRPr>
          </a:p>
        </p:txBody>
      </p:sp>
      <mc:AlternateContent xmlns:mc="http://schemas.openxmlformats.org/markup-compatibility/2006">
        <mc:Choice xmlns:a14="http://schemas.microsoft.com/office/drawing/2010/main" Requires="a14">
          <p:sp>
            <p:nvSpPr>
              <p:cNvPr id="86" name="矩形 85">
                <a:extLst>
                  <a:ext uri="{FF2B5EF4-FFF2-40B4-BE49-F238E27FC236}">
                    <a16:creationId xmlns:a16="http://schemas.microsoft.com/office/drawing/2014/main" id="{55F223CA-DCD2-465B-A7B6-25374A587705}"/>
                  </a:ext>
                </a:extLst>
              </p:cNvPr>
              <p:cNvSpPr/>
              <p:nvPr/>
            </p:nvSpPr>
            <p:spPr>
              <a:xfrm>
                <a:off x="3973268" y="3579807"/>
                <a:ext cx="813043" cy="307777"/>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r>
                        <a:rPr lang="zh-CN" altLang="en-US" sz="1400" i="1" smtClean="0">
                          <a:solidFill>
                            <a:prstClr val="black"/>
                          </a:solidFill>
                          <a:latin typeface="Cambria Math"/>
                          <a:ea typeface="幼圆" panose="02010509060101010101" pitchFamily="49" charset="-122"/>
                          <a:sym typeface="+mn-ea"/>
                        </a:rPr>
                        <m:t>词嵌入</m:t>
                      </m:r>
                    </m:oMath>
                  </m:oMathPara>
                </a14:m>
                <a:endParaRPr lang="zh-CN" altLang="en-US" sz="1400" dirty="0">
                  <a:solidFill>
                    <a:prstClr val="black"/>
                  </a:solidFill>
                  <a:latin typeface="等线"/>
                </a:endParaRPr>
              </a:p>
            </p:txBody>
          </p:sp>
        </mc:Choice>
        <mc:Fallback>
          <p:sp>
            <p:nvSpPr>
              <p:cNvPr id="86" name="矩形 85">
                <a:extLst>
                  <a:ext uri="{FF2B5EF4-FFF2-40B4-BE49-F238E27FC236}">
                    <a16:creationId xmlns:a16="http://schemas.microsoft.com/office/drawing/2014/main" id="{55F223CA-DCD2-465B-A7B6-25374A587705}"/>
                  </a:ext>
                </a:extLst>
              </p:cNvPr>
              <p:cNvSpPr>
                <a:spLocks noRot="1" noChangeAspect="1" noMove="1" noResize="1" noEditPoints="1" noAdjustHandles="1" noChangeArrowheads="1" noChangeShapeType="1" noTextEdit="1"/>
              </p:cNvSpPr>
              <p:nvPr/>
            </p:nvSpPr>
            <p:spPr>
              <a:xfrm>
                <a:off x="3973268" y="3579807"/>
                <a:ext cx="813043" cy="307777"/>
              </a:xfrm>
              <a:prstGeom prst="rect">
                <a:avLst/>
              </a:prstGeom>
              <a:blipFill>
                <a:blip r:embed="rId10"/>
                <a:stretch>
                  <a:fillRect b="-39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7" name="矩形 86">
                <a:extLst>
                  <a:ext uri="{FF2B5EF4-FFF2-40B4-BE49-F238E27FC236}">
                    <a16:creationId xmlns:a16="http://schemas.microsoft.com/office/drawing/2014/main" id="{575BA8ED-C11B-41D8-AC45-86279319052F}"/>
                  </a:ext>
                </a:extLst>
              </p:cNvPr>
              <p:cNvSpPr/>
              <p:nvPr/>
            </p:nvSpPr>
            <p:spPr>
              <a:xfrm>
                <a:off x="3793643" y="3807234"/>
                <a:ext cx="1122294" cy="276999"/>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200" i="1" smtClean="0">
                              <a:solidFill>
                                <a:prstClr val="black"/>
                              </a:solidFill>
                              <a:latin typeface="Cambria Math" panose="02040503050406030204" pitchFamily="18" charset="0"/>
                              <a:ea typeface="幼圆" panose="02010509060101010101" pitchFamily="49" charset="-122"/>
                              <a:sym typeface="+mn-ea"/>
                            </a:rPr>
                          </m:ctrlPr>
                        </m:sSubPr>
                        <m:e>
                          <m:r>
                            <a:rPr lang="en-US" altLang="zh-CN" sz="1200" b="1" smtClean="0">
                              <a:solidFill>
                                <a:prstClr val="black"/>
                              </a:solidFill>
                              <a:latin typeface="Cambria Math"/>
                              <a:ea typeface="幼圆" panose="02010509060101010101" pitchFamily="49" charset="-122"/>
                              <a:sym typeface="+mn-ea"/>
                            </a:rPr>
                            <m:t>𝐞</m:t>
                          </m:r>
                        </m:e>
                        <m:sub>
                          <m:r>
                            <a:rPr lang="en-US" altLang="zh-CN" sz="1200" i="1" smtClean="0">
                              <a:solidFill>
                                <a:prstClr val="black"/>
                              </a:solidFill>
                              <a:latin typeface="Cambria Math" panose="02040503050406030204" pitchFamily="18" charset="0"/>
                              <a:ea typeface="幼圆" panose="02010509060101010101" pitchFamily="49" charset="-122"/>
                              <a:sym typeface="+mn-ea"/>
                            </a:rPr>
                            <m:t>𝑡</m:t>
                          </m:r>
                          <m:r>
                            <a:rPr lang="en-US" altLang="zh-CN" sz="1200" i="1" smtClean="0">
                              <a:solidFill>
                                <a:prstClr val="black"/>
                              </a:solidFill>
                              <a:latin typeface="Cambria Math" panose="02040503050406030204" pitchFamily="18" charset="0"/>
                              <a:ea typeface="幼圆" panose="02010509060101010101" pitchFamily="49" charset="-122"/>
                              <a:sym typeface="+mn-ea"/>
                            </a:rPr>
                            <m:t>+2</m:t>
                          </m:r>
                        </m:sub>
                      </m:sSub>
                      <m:r>
                        <a:rPr lang="en-US" altLang="zh-CN" sz="1200" i="1" smtClean="0">
                          <a:solidFill>
                            <a:prstClr val="black"/>
                          </a:solidFill>
                          <a:latin typeface="Cambria Math"/>
                          <a:ea typeface="幼圆" panose="02010509060101010101" pitchFamily="49" charset="-122"/>
                          <a:sym typeface="+mn-ea"/>
                        </a:rPr>
                        <m:t>=</m:t>
                      </m:r>
                      <m:sSub>
                        <m:sSubPr>
                          <m:ctrlPr>
                            <a:rPr lang="en-US" altLang="zh-CN" sz="1200" i="1" smtClean="0">
                              <a:solidFill>
                                <a:prstClr val="black"/>
                              </a:solidFill>
                              <a:latin typeface="Cambria Math" panose="02040503050406030204" pitchFamily="18" charset="0"/>
                              <a:ea typeface="幼圆" panose="02010509060101010101" pitchFamily="49" charset="-122"/>
                              <a:sym typeface="+mn-ea"/>
                            </a:rPr>
                          </m:ctrlPr>
                        </m:sSubPr>
                        <m:e>
                          <m:r>
                            <a:rPr lang="en-US" altLang="zh-CN" sz="1200" i="1" smtClean="0">
                              <a:solidFill>
                                <a:prstClr val="black"/>
                              </a:solidFill>
                              <a:latin typeface="Cambria Math"/>
                              <a:ea typeface="幼圆" panose="02010509060101010101" pitchFamily="49" charset="-122"/>
                              <a:sym typeface="+mn-ea"/>
                            </a:rPr>
                            <m:t>𝑤</m:t>
                          </m:r>
                        </m:e>
                        <m:sub>
                          <m:r>
                            <a:rPr lang="en-US" altLang="zh-CN" sz="1200" i="1" smtClean="0">
                              <a:solidFill>
                                <a:prstClr val="black"/>
                              </a:solidFill>
                              <a:latin typeface="Cambria Math" panose="02040503050406030204" pitchFamily="18" charset="0"/>
                              <a:ea typeface="幼圆" panose="02010509060101010101" pitchFamily="49" charset="-122"/>
                              <a:sym typeface="+mn-ea"/>
                            </a:rPr>
                            <m:t>𝑡</m:t>
                          </m:r>
                          <m:r>
                            <a:rPr lang="en-US" altLang="zh-CN" sz="1200" i="1" smtClean="0">
                              <a:solidFill>
                                <a:prstClr val="black"/>
                              </a:solidFill>
                              <a:latin typeface="Cambria Math" panose="02040503050406030204" pitchFamily="18" charset="0"/>
                              <a:ea typeface="幼圆" panose="02010509060101010101" pitchFamily="49" charset="-122"/>
                              <a:sym typeface="+mn-ea"/>
                            </a:rPr>
                            <m:t>+2</m:t>
                          </m:r>
                        </m:sub>
                      </m:sSub>
                      <m:r>
                        <a:rPr lang="en-US" altLang="zh-CN" sz="1200" b="1" smtClean="0">
                          <a:solidFill>
                            <a:prstClr val="black"/>
                          </a:solidFill>
                          <a:latin typeface="Cambria Math"/>
                          <a:ea typeface="幼圆" panose="02010509060101010101" pitchFamily="49" charset="-122"/>
                          <a:sym typeface="+mn-ea"/>
                        </a:rPr>
                        <m:t>𝐂</m:t>
                      </m:r>
                    </m:oMath>
                  </m:oMathPara>
                </a14:m>
                <a:endParaRPr lang="zh-CN" altLang="en-US" sz="1200" b="1" dirty="0">
                  <a:solidFill>
                    <a:prstClr val="black"/>
                  </a:solidFill>
                  <a:latin typeface="等线"/>
                </a:endParaRPr>
              </a:p>
            </p:txBody>
          </p:sp>
        </mc:Choice>
        <mc:Fallback>
          <p:sp>
            <p:nvSpPr>
              <p:cNvPr id="87" name="矩形 86">
                <a:extLst>
                  <a:ext uri="{FF2B5EF4-FFF2-40B4-BE49-F238E27FC236}">
                    <a16:creationId xmlns:a16="http://schemas.microsoft.com/office/drawing/2014/main" id="{575BA8ED-C11B-41D8-AC45-86279319052F}"/>
                  </a:ext>
                </a:extLst>
              </p:cNvPr>
              <p:cNvSpPr>
                <a:spLocks noRot="1" noChangeAspect="1" noMove="1" noResize="1" noEditPoints="1" noAdjustHandles="1" noChangeArrowheads="1" noChangeShapeType="1" noTextEdit="1"/>
              </p:cNvSpPr>
              <p:nvPr/>
            </p:nvSpPr>
            <p:spPr>
              <a:xfrm>
                <a:off x="3793643" y="3807234"/>
                <a:ext cx="1122294" cy="276999"/>
              </a:xfrm>
              <a:prstGeom prst="rect">
                <a:avLst/>
              </a:prstGeom>
              <a:blipFill>
                <a:blip r:embed="rId18"/>
                <a:stretch>
                  <a:fillRect/>
                </a:stretch>
              </a:blipFill>
            </p:spPr>
            <p:txBody>
              <a:bodyPr/>
              <a:lstStyle/>
              <a:p>
                <a:r>
                  <a:rPr lang="zh-CN" altLang="en-US">
                    <a:noFill/>
                  </a:rPr>
                  <a:t> </a:t>
                </a:r>
              </a:p>
            </p:txBody>
          </p:sp>
        </mc:Fallback>
      </mc:AlternateContent>
      <p:cxnSp>
        <p:nvCxnSpPr>
          <p:cNvPr id="88" name="直接箭头连接符 87">
            <a:extLst>
              <a:ext uri="{FF2B5EF4-FFF2-40B4-BE49-F238E27FC236}">
                <a16:creationId xmlns:a16="http://schemas.microsoft.com/office/drawing/2014/main" id="{3A1D7859-F06D-4799-AAA9-D7CF40F65458}"/>
              </a:ext>
            </a:extLst>
          </p:cNvPr>
          <p:cNvCxnSpPr/>
          <p:nvPr/>
        </p:nvCxnSpPr>
        <p:spPr>
          <a:xfrm flipV="1">
            <a:off x="4360681" y="4117392"/>
            <a:ext cx="0" cy="254381"/>
          </a:xfrm>
          <a:prstGeom prst="straightConnector1">
            <a:avLst/>
          </a:prstGeom>
          <a:noFill/>
          <a:ln w="19050" cap="flat" cmpd="sng" algn="ctr">
            <a:solidFill>
              <a:sysClr val="windowText" lastClr="000000"/>
            </a:solidFill>
            <a:prstDash val="solid"/>
            <a:miter lim="800000"/>
            <a:headEnd type="none"/>
            <a:tailEnd type="arrow"/>
          </a:ln>
          <a:effectLst/>
        </p:spPr>
      </p:cxnSp>
      <p:cxnSp>
        <p:nvCxnSpPr>
          <p:cNvPr id="89" name="直接箭头连接符 88">
            <a:extLst>
              <a:ext uri="{FF2B5EF4-FFF2-40B4-BE49-F238E27FC236}">
                <a16:creationId xmlns:a16="http://schemas.microsoft.com/office/drawing/2014/main" id="{8C5C30BC-74B4-4FA9-8455-A807F0481355}"/>
              </a:ext>
            </a:extLst>
          </p:cNvPr>
          <p:cNvCxnSpPr>
            <a:cxnSpLocks/>
          </p:cNvCxnSpPr>
          <p:nvPr/>
        </p:nvCxnSpPr>
        <p:spPr>
          <a:xfrm flipH="1" flipV="1">
            <a:off x="3268862" y="3263304"/>
            <a:ext cx="7620" cy="323090"/>
          </a:xfrm>
          <a:prstGeom prst="straightConnector1">
            <a:avLst/>
          </a:prstGeom>
          <a:noFill/>
          <a:ln w="19050" cap="flat" cmpd="sng" algn="ctr">
            <a:solidFill>
              <a:sysClr val="windowText" lastClr="000000"/>
            </a:solidFill>
            <a:prstDash val="solid"/>
            <a:miter lim="800000"/>
            <a:headEnd type="none"/>
            <a:tailEnd type="arrow"/>
          </a:ln>
          <a:effectLst/>
        </p:spPr>
      </p:cxnSp>
      <p:cxnSp>
        <p:nvCxnSpPr>
          <p:cNvPr id="90" name="直接箭头连接符 89">
            <a:extLst>
              <a:ext uri="{FF2B5EF4-FFF2-40B4-BE49-F238E27FC236}">
                <a16:creationId xmlns:a16="http://schemas.microsoft.com/office/drawing/2014/main" id="{196339B4-2049-4D71-BC60-7E7D0C502D8B}"/>
              </a:ext>
            </a:extLst>
          </p:cNvPr>
          <p:cNvCxnSpPr>
            <a:cxnSpLocks/>
            <a:stCxn id="83" idx="0"/>
          </p:cNvCxnSpPr>
          <p:nvPr/>
        </p:nvCxnSpPr>
        <p:spPr>
          <a:xfrm flipH="1" flipV="1">
            <a:off x="3647608" y="3267493"/>
            <a:ext cx="710102" cy="312314"/>
          </a:xfrm>
          <a:prstGeom prst="straightConnector1">
            <a:avLst/>
          </a:prstGeom>
          <a:noFill/>
          <a:ln w="19050" cap="flat" cmpd="sng" algn="ctr">
            <a:solidFill>
              <a:sysClr val="windowText" lastClr="000000"/>
            </a:solidFill>
            <a:prstDash val="solid"/>
            <a:miter lim="800000"/>
            <a:headEnd type="none"/>
            <a:tailEnd type="arrow"/>
          </a:ln>
          <a:effectLst/>
        </p:spPr>
      </p:cxnSp>
      <mc:AlternateContent xmlns:mc="http://schemas.openxmlformats.org/markup-compatibility/2006">
        <mc:Choice xmlns:a14="http://schemas.microsoft.com/office/drawing/2010/main" Requires="a14">
          <p:sp>
            <p:nvSpPr>
              <p:cNvPr id="91" name="文本框 90">
                <a:extLst>
                  <a:ext uri="{FF2B5EF4-FFF2-40B4-BE49-F238E27FC236}">
                    <a16:creationId xmlns:a16="http://schemas.microsoft.com/office/drawing/2014/main" id="{A132B93C-046A-4B3D-B6F5-3366A8A6A1D3}"/>
                  </a:ext>
                </a:extLst>
              </p:cNvPr>
              <p:cNvSpPr txBox="1"/>
              <p:nvPr/>
            </p:nvSpPr>
            <p:spPr>
              <a:xfrm>
                <a:off x="1798460" y="1132177"/>
                <a:ext cx="6283220" cy="569451"/>
              </a:xfrm>
              <a:prstGeom prst="rect">
                <a:avLst/>
              </a:prstGeom>
              <a:noFill/>
            </p:spPr>
            <p:txBody>
              <a:bodyPr wrap="square">
                <a:spAutoFit/>
              </a:bodyPr>
              <a:lstStyle/>
              <a:p>
                <a:pPr defTabSz="685800"/>
                <a14:m>
                  <m:oMathPara xmlns:m="http://schemas.openxmlformats.org/officeDocument/2006/math">
                    <m:oMathParaPr>
                      <m:jc m:val="centerGroup"/>
                    </m:oMathParaPr>
                    <m:oMath xmlns:m="http://schemas.openxmlformats.org/officeDocument/2006/math">
                      <m:acc>
                        <m:accPr>
                          <m:chr m:val="̂"/>
                          <m:ctrlPr>
                            <a:rPr lang="el-GR" altLang="zh-CN" sz="1500" i="1" smtClean="0">
                              <a:solidFill>
                                <a:prstClr val="black"/>
                              </a:solidFill>
                              <a:latin typeface="Cambria Math" panose="02040503050406030204" pitchFamily="18" charset="0"/>
                              <a:ea typeface="Cambria Math" panose="02040503050406030204" pitchFamily="18" charset="0"/>
                              <a:sym typeface="+mn-ea"/>
                            </a:rPr>
                          </m:ctrlPr>
                        </m:accPr>
                        <m:e>
                          <m:r>
                            <a:rPr lang="el-GR" altLang="zh-CN" sz="1500" i="1">
                              <a:solidFill>
                                <a:prstClr val="black"/>
                              </a:solidFill>
                              <a:latin typeface="Cambria Math" panose="02040503050406030204" pitchFamily="18" charset="0"/>
                              <a:ea typeface="Cambria Math" panose="02040503050406030204" pitchFamily="18" charset="0"/>
                              <a:sym typeface="+mn-ea"/>
                            </a:rPr>
                            <m:t>𝜃</m:t>
                          </m:r>
                        </m:e>
                      </m:acc>
                      <m:r>
                        <a:rPr lang="en-US" altLang="zh-CN" sz="1500" smtClean="0">
                          <a:solidFill>
                            <a:prstClr val="black"/>
                          </a:solidFill>
                          <a:latin typeface="Cambria Math" panose="02040503050406030204" pitchFamily="18" charset="0"/>
                          <a:ea typeface="Cambria Math" panose="02040503050406030204" pitchFamily="18" charset="0"/>
                          <a:sym typeface="+mn-ea"/>
                        </a:rPr>
                        <m:t>=</m:t>
                      </m:r>
                      <m:func>
                        <m:funcPr>
                          <m:ctrlPr>
                            <a:rPr lang="en-US" altLang="zh-CN" sz="1500" i="1" smtClean="0">
                              <a:solidFill>
                                <a:prstClr val="black"/>
                              </a:solidFill>
                              <a:latin typeface="Cambria Math" panose="02040503050406030204" pitchFamily="18" charset="0"/>
                              <a:ea typeface="Cambria Math" panose="02040503050406030204" pitchFamily="18" charset="0"/>
                              <a:sym typeface="+mn-ea"/>
                            </a:rPr>
                          </m:ctrlPr>
                        </m:funcPr>
                        <m:fName>
                          <m:limLow>
                            <m:limLowPr>
                              <m:ctrlPr>
                                <a:rPr lang="en-US" altLang="zh-CN" sz="1500" i="1" smtClean="0">
                                  <a:solidFill>
                                    <a:prstClr val="black"/>
                                  </a:solidFill>
                                  <a:latin typeface="Cambria Math" panose="02040503050406030204" pitchFamily="18" charset="0"/>
                                  <a:ea typeface="Cambria Math" panose="02040503050406030204" pitchFamily="18" charset="0"/>
                                  <a:sym typeface="+mn-ea"/>
                                </a:rPr>
                              </m:ctrlPr>
                            </m:limLowPr>
                            <m:e>
                              <m:r>
                                <m:rPr>
                                  <m:sty m:val="p"/>
                                </m:rPr>
                                <a:rPr lang="en-US" altLang="zh-CN" sz="1500" smtClean="0">
                                  <a:solidFill>
                                    <a:prstClr val="black"/>
                                  </a:solidFill>
                                  <a:latin typeface="Cambria Math" panose="02040503050406030204" pitchFamily="18" charset="0"/>
                                  <a:ea typeface="Cambria Math" panose="02040503050406030204" pitchFamily="18" charset="0"/>
                                  <a:sym typeface="+mn-ea"/>
                                </a:rPr>
                                <m:t>argmax</m:t>
                              </m:r>
                            </m:e>
                            <m:lim>
                              <m:r>
                                <a:rPr lang="zh-CN" altLang="en-US" sz="1500" i="1" smtClean="0">
                                  <a:solidFill>
                                    <a:prstClr val="black"/>
                                  </a:solidFill>
                                  <a:latin typeface="Cambria Math" panose="02040503050406030204" pitchFamily="18" charset="0"/>
                                  <a:ea typeface="Cambria Math" panose="02040503050406030204" pitchFamily="18" charset="0"/>
                                  <a:sym typeface="+mn-ea"/>
                                </a:rPr>
                                <m:t>𝜃</m:t>
                              </m:r>
                            </m:lim>
                          </m:limLow>
                        </m:fName>
                        <m:e>
                          <m:f>
                            <m:fPr>
                              <m:ctrlPr>
                                <a:rPr lang="en-US" altLang="zh-CN" sz="1500" i="1">
                                  <a:solidFill>
                                    <a:prstClr val="black"/>
                                  </a:solidFill>
                                  <a:latin typeface="Cambria Math" panose="02040503050406030204" pitchFamily="18" charset="0"/>
                                  <a:ea typeface="Cambria Math" panose="02040503050406030204" pitchFamily="18" charset="0"/>
                                  <a:sym typeface="+mn-ea"/>
                                </a:rPr>
                              </m:ctrlPr>
                            </m:fPr>
                            <m:num>
                              <m:r>
                                <a:rPr lang="en-US" altLang="zh-CN" sz="1500" i="1">
                                  <a:solidFill>
                                    <a:prstClr val="black"/>
                                  </a:solidFill>
                                  <a:latin typeface="Cambria Math" panose="02040503050406030204" pitchFamily="18" charset="0"/>
                                  <a:ea typeface="Cambria Math" panose="02040503050406030204" pitchFamily="18" charset="0"/>
                                  <a:sym typeface="+mn-ea"/>
                                </a:rPr>
                                <m:t>1</m:t>
                              </m:r>
                            </m:num>
                            <m:den>
                              <m:r>
                                <a:rPr lang="en-US" altLang="zh-CN" sz="1500" i="1">
                                  <a:solidFill>
                                    <a:prstClr val="black"/>
                                  </a:solidFill>
                                  <a:latin typeface="Cambria Math" panose="02040503050406030204" pitchFamily="18" charset="0"/>
                                  <a:ea typeface="Cambria Math" panose="02040503050406030204" pitchFamily="18" charset="0"/>
                                  <a:sym typeface="+mn-ea"/>
                                </a:rPr>
                                <m:t>𝑇</m:t>
                              </m:r>
                              <m:r>
                                <a:rPr lang="en-US" altLang="zh-CN" sz="1500" i="1" smtClean="0">
                                  <a:solidFill>
                                    <a:prstClr val="black"/>
                                  </a:solidFill>
                                  <a:latin typeface="Cambria Math"/>
                                  <a:ea typeface="Cambria Math" panose="02040503050406030204" pitchFamily="18" charset="0"/>
                                  <a:sym typeface="+mn-ea"/>
                                </a:rPr>
                                <m:t>−2</m:t>
                              </m:r>
                              <m:r>
                                <a:rPr lang="en-US" altLang="zh-CN" sz="1500" i="1" smtClean="0">
                                  <a:solidFill>
                                    <a:prstClr val="black"/>
                                  </a:solidFill>
                                  <a:latin typeface="Cambria Math"/>
                                  <a:ea typeface="Cambria Math" panose="02040503050406030204" pitchFamily="18" charset="0"/>
                                  <a:sym typeface="+mn-ea"/>
                                </a:rPr>
                                <m:t>𝑘</m:t>
                              </m:r>
                            </m:den>
                          </m:f>
                          <m:nary>
                            <m:naryPr>
                              <m:chr m:val="∑"/>
                              <m:limLoc m:val="subSup"/>
                              <m:ctrlPr>
                                <a:rPr lang="en-US" altLang="zh-CN" sz="1500" i="1">
                                  <a:solidFill>
                                    <a:prstClr val="black"/>
                                  </a:solidFill>
                                  <a:latin typeface="Cambria Math" panose="02040503050406030204" pitchFamily="18" charset="0"/>
                                  <a:ea typeface="Cambria Math" panose="02040503050406030204" pitchFamily="18" charset="0"/>
                                  <a:sym typeface="+mn-ea"/>
                                </a:rPr>
                              </m:ctrlPr>
                            </m:naryPr>
                            <m:sub>
                              <m:r>
                                <m:rPr>
                                  <m:brk m:alnAt="25"/>
                                </m:rPr>
                                <a:rPr lang="en-US" altLang="zh-CN" sz="1500" i="1">
                                  <a:solidFill>
                                    <a:prstClr val="black"/>
                                  </a:solidFill>
                                  <a:latin typeface="Cambria Math" panose="02040503050406030204" pitchFamily="18" charset="0"/>
                                  <a:ea typeface="Cambria Math" panose="02040503050406030204" pitchFamily="18" charset="0"/>
                                  <a:sym typeface="+mn-ea"/>
                                </a:rPr>
                                <m:t>𝑡</m:t>
                              </m:r>
                              <m:r>
                                <a:rPr lang="en-US" altLang="zh-CN" sz="1500" i="1">
                                  <a:solidFill>
                                    <a:prstClr val="black"/>
                                  </a:solidFill>
                                  <a:latin typeface="Cambria Math" panose="02040503050406030204" pitchFamily="18" charset="0"/>
                                  <a:ea typeface="Cambria Math" panose="02040503050406030204" pitchFamily="18" charset="0"/>
                                  <a:sym typeface="+mn-ea"/>
                                </a:rPr>
                                <m:t>=</m:t>
                              </m:r>
                              <m:r>
                                <a:rPr lang="en-US" altLang="zh-CN" sz="1500" i="1">
                                  <a:solidFill>
                                    <a:prstClr val="black"/>
                                  </a:solidFill>
                                  <a:latin typeface="Cambria Math" panose="02040503050406030204" pitchFamily="18" charset="0"/>
                                  <a:ea typeface="Cambria Math" panose="02040503050406030204" pitchFamily="18" charset="0"/>
                                  <a:sym typeface="+mn-ea"/>
                                </a:rPr>
                                <m:t>𝑘</m:t>
                              </m:r>
                            </m:sub>
                            <m:sup>
                              <m:r>
                                <a:rPr lang="en-US" altLang="zh-CN" sz="1500" i="1">
                                  <a:solidFill>
                                    <a:prstClr val="black"/>
                                  </a:solidFill>
                                  <a:latin typeface="Cambria Math" panose="02040503050406030204" pitchFamily="18" charset="0"/>
                                  <a:ea typeface="Cambria Math" panose="02040503050406030204" pitchFamily="18" charset="0"/>
                                  <a:sym typeface="+mn-ea"/>
                                </a:rPr>
                                <m:t>𝑇</m:t>
                              </m:r>
                              <m:r>
                                <a:rPr lang="en-US" altLang="zh-CN" sz="1500" i="1">
                                  <a:solidFill>
                                    <a:prstClr val="black"/>
                                  </a:solidFill>
                                  <a:latin typeface="Cambria Math" panose="02040503050406030204" pitchFamily="18" charset="0"/>
                                  <a:ea typeface="Cambria Math" panose="02040503050406030204" pitchFamily="18" charset="0"/>
                                  <a:sym typeface="+mn-ea"/>
                                </a:rPr>
                                <m:t>−</m:t>
                              </m:r>
                              <m:r>
                                <a:rPr lang="en-US" altLang="zh-CN" sz="1500" i="1">
                                  <a:solidFill>
                                    <a:prstClr val="black"/>
                                  </a:solidFill>
                                  <a:latin typeface="Cambria Math" panose="02040503050406030204" pitchFamily="18" charset="0"/>
                                  <a:ea typeface="Cambria Math" panose="02040503050406030204" pitchFamily="18" charset="0"/>
                                  <a:sym typeface="+mn-ea"/>
                                </a:rPr>
                                <m:t>𝑘</m:t>
                              </m:r>
                            </m:sup>
                            <m:e>
                              <m:r>
                                <m:rPr>
                                  <m:sty m:val="p"/>
                                </m:rPr>
                                <a:rPr lang="en-US" altLang="zh-CN" sz="1500">
                                  <a:solidFill>
                                    <a:prstClr val="black"/>
                                  </a:solidFill>
                                  <a:latin typeface="Cambria Math" panose="02040503050406030204" pitchFamily="18" charset="0"/>
                                  <a:ea typeface="Cambria Math" panose="02040503050406030204" pitchFamily="18" charset="0"/>
                                  <a:sym typeface="+mn-ea"/>
                                </a:rPr>
                                <m:t>log</m:t>
                              </m:r>
                              <m:r>
                                <a:rPr lang="en-US" altLang="zh-CN" sz="1500" i="1">
                                  <a:solidFill>
                                    <a:prstClr val="black"/>
                                  </a:solidFill>
                                  <a:latin typeface="Cambria Math" panose="02040503050406030204" pitchFamily="18" charset="0"/>
                                  <a:ea typeface="Cambria Math" panose="02040503050406030204" pitchFamily="18" charset="0"/>
                                  <a:sym typeface="+mn-ea"/>
                                </a:rPr>
                                <m:t>⁡</m:t>
                              </m:r>
                              <m:d>
                                <m:dPr>
                                  <m:ctrlPr>
                                    <a:rPr lang="en-US" altLang="zh-CN" sz="1500" i="1" smtClean="0">
                                      <a:solidFill>
                                        <a:prstClr val="black"/>
                                      </a:solidFill>
                                      <a:latin typeface="Cambria Math" panose="02040503050406030204" pitchFamily="18" charset="0"/>
                                      <a:ea typeface="Cambria Math" panose="02040503050406030204" pitchFamily="18" charset="0"/>
                                      <a:sym typeface="+mn-ea"/>
                                    </a:rPr>
                                  </m:ctrlPr>
                                </m:dPr>
                                <m:e>
                                  <m:sSub>
                                    <m:sSubPr>
                                      <m:ctrlPr>
                                        <a:rPr lang="en-US" altLang="zh-CN" sz="1500" i="1">
                                          <a:solidFill>
                                            <a:prstClr val="black"/>
                                          </a:solidFill>
                                          <a:latin typeface="Cambria Math" panose="02040503050406030204" pitchFamily="18" charset="0"/>
                                          <a:ea typeface="Cambria Math" panose="02040503050406030204" pitchFamily="18" charset="0"/>
                                          <a:sym typeface="+mn-ea"/>
                                        </a:rPr>
                                      </m:ctrlPr>
                                    </m:sSubPr>
                                    <m:e>
                                      <m:r>
                                        <m:rPr>
                                          <m:sty m:val="p"/>
                                        </m:rPr>
                                        <a:rPr lang="en-US" altLang="zh-CN" sz="1500" i="1">
                                          <a:solidFill>
                                            <a:prstClr val="black"/>
                                          </a:solidFill>
                                          <a:latin typeface="Cambria Math" panose="02040503050406030204" pitchFamily="18" charset="0"/>
                                          <a:ea typeface="Cambria Math" panose="02040503050406030204" pitchFamily="18" charset="0"/>
                                          <a:sym typeface="+mn-ea"/>
                                        </a:rPr>
                                        <m:t>P</m:t>
                                      </m:r>
                                    </m:e>
                                    <m:sub>
                                      <m:r>
                                        <a:rPr lang="zh-CN" altLang="en-US" sz="1500" i="1">
                                          <a:solidFill>
                                            <a:prstClr val="black"/>
                                          </a:solidFill>
                                          <a:latin typeface="Cambria Math" panose="02040503050406030204" pitchFamily="18" charset="0"/>
                                          <a:ea typeface="Cambria Math" panose="02040503050406030204" pitchFamily="18" charset="0"/>
                                          <a:sym typeface="+mn-ea"/>
                                        </a:rPr>
                                        <m:t>𝜃</m:t>
                                      </m:r>
                                    </m:sub>
                                  </m:sSub>
                                  <m:r>
                                    <a:rPr lang="en-US" altLang="zh-CN" sz="1500" i="1">
                                      <a:solidFill>
                                        <a:prstClr val="black"/>
                                      </a:solidFill>
                                      <a:latin typeface="Cambria Math" panose="02040503050406030204" pitchFamily="18" charset="0"/>
                                      <a:ea typeface="Cambria Math" panose="02040503050406030204" pitchFamily="18" charset="0"/>
                                      <a:sym typeface="+mn-ea"/>
                                    </a:rPr>
                                    <m:t>(</m:t>
                                  </m:r>
                                  <m:sSub>
                                    <m:sSubPr>
                                      <m:ctrlPr>
                                        <a:rPr lang="en-US" altLang="zh-CN" sz="1500" i="1">
                                          <a:solidFill>
                                            <a:prstClr val="black"/>
                                          </a:solidFill>
                                          <a:latin typeface="Cambria Math" panose="02040503050406030204" pitchFamily="18" charset="0"/>
                                          <a:ea typeface="幼圆" panose="02010509060101010101" pitchFamily="49" charset="-122"/>
                                          <a:sym typeface="+mn-ea"/>
                                        </a:rPr>
                                      </m:ctrlPr>
                                    </m:sSubPr>
                                    <m:e>
                                      <m:r>
                                        <a:rPr lang="en-US" altLang="zh-CN" sz="1500">
                                          <a:solidFill>
                                            <a:prstClr val="black"/>
                                          </a:solidFill>
                                          <a:latin typeface="Cambria Math" panose="02040503050406030204" pitchFamily="18" charset="0"/>
                                          <a:ea typeface="幼圆" panose="02010509060101010101" pitchFamily="49" charset="-122"/>
                                          <a:sym typeface="+mn-ea"/>
                                        </a:rPr>
                                        <m:t>𝑤</m:t>
                                      </m:r>
                                    </m:e>
                                    <m:sub>
                                      <m:r>
                                        <a:rPr lang="en-US" altLang="zh-CN" sz="1500">
                                          <a:solidFill>
                                            <a:prstClr val="black"/>
                                          </a:solidFill>
                                          <a:latin typeface="Cambria Math" panose="02040503050406030204" pitchFamily="18" charset="0"/>
                                          <a:ea typeface="幼圆" panose="02010509060101010101" pitchFamily="49" charset="-122"/>
                                          <a:sym typeface="+mn-ea"/>
                                        </a:rPr>
                                        <m:t>𝑡</m:t>
                                      </m:r>
                                    </m:sub>
                                  </m:sSub>
                                  <m:r>
                                    <a:rPr lang="en-US" altLang="zh-CN" sz="1500" i="1">
                                      <a:solidFill>
                                        <a:prstClr val="black"/>
                                      </a:solidFill>
                                      <a:latin typeface="Cambria Math" panose="02040503050406030204" pitchFamily="18" charset="0"/>
                                      <a:ea typeface="幼圆" panose="02010509060101010101" pitchFamily="49" charset="-122"/>
                                      <a:sym typeface="+mn-ea"/>
                                    </a:rPr>
                                    <m:t>|</m:t>
                                  </m:r>
                                  <m:sSub>
                                    <m:sSubPr>
                                      <m:ctrlPr>
                                        <a:rPr lang="en-US" altLang="zh-CN" sz="1500" i="1">
                                          <a:solidFill>
                                            <a:prstClr val="black"/>
                                          </a:solidFill>
                                          <a:latin typeface="Cambria Math" panose="02040503050406030204" pitchFamily="18" charset="0"/>
                                          <a:ea typeface="幼圆" panose="02010509060101010101" pitchFamily="49" charset="-122"/>
                                          <a:sym typeface="+mn-ea"/>
                                        </a:rPr>
                                      </m:ctrlPr>
                                    </m:sSubPr>
                                    <m:e>
                                      <m:r>
                                        <a:rPr lang="en-US" altLang="zh-CN" sz="1500">
                                          <a:solidFill>
                                            <a:prstClr val="black"/>
                                          </a:solidFill>
                                          <a:latin typeface="Cambria Math" panose="02040503050406030204" pitchFamily="18" charset="0"/>
                                          <a:ea typeface="幼圆" panose="02010509060101010101" pitchFamily="49" charset="-122"/>
                                          <a:sym typeface="+mn-ea"/>
                                        </a:rPr>
                                        <m:t>𝑤</m:t>
                                      </m:r>
                                    </m:e>
                                    <m:sub>
                                      <m:r>
                                        <a:rPr lang="en-US" altLang="zh-CN" sz="1500">
                                          <a:solidFill>
                                            <a:prstClr val="black"/>
                                          </a:solidFill>
                                          <a:latin typeface="Cambria Math" panose="02040503050406030204" pitchFamily="18" charset="0"/>
                                          <a:ea typeface="幼圆" panose="02010509060101010101" pitchFamily="49" charset="-122"/>
                                          <a:sym typeface="+mn-ea"/>
                                        </a:rPr>
                                        <m:t>𝑡</m:t>
                                      </m:r>
                                      <m:r>
                                        <a:rPr lang="en-US" altLang="zh-CN" sz="1500">
                                          <a:solidFill>
                                            <a:prstClr val="black"/>
                                          </a:solidFill>
                                          <a:latin typeface="Cambria Math" panose="02040503050406030204" pitchFamily="18" charset="0"/>
                                          <a:ea typeface="幼圆" panose="02010509060101010101" pitchFamily="49" charset="-122"/>
                                          <a:sym typeface="+mn-ea"/>
                                        </a:rPr>
                                        <m:t>−</m:t>
                                      </m:r>
                                      <m:r>
                                        <a:rPr lang="en-US" altLang="zh-CN" sz="1500">
                                          <a:solidFill>
                                            <a:prstClr val="black"/>
                                          </a:solidFill>
                                          <a:latin typeface="Cambria Math" panose="02040503050406030204" pitchFamily="18" charset="0"/>
                                          <a:ea typeface="幼圆" panose="02010509060101010101" pitchFamily="49" charset="-122"/>
                                          <a:sym typeface="+mn-ea"/>
                                        </a:rPr>
                                        <m:t>𝑘</m:t>
                                      </m:r>
                                    </m:sub>
                                  </m:sSub>
                                  <m:r>
                                    <a:rPr lang="en-US" altLang="zh-CN" sz="1500">
                                      <a:solidFill>
                                        <a:prstClr val="black"/>
                                      </a:solidFill>
                                      <a:latin typeface="Cambria Math" panose="02040503050406030204" pitchFamily="18" charset="0"/>
                                      <a:ea typeface="幼圆" panose="02010509060101010101" pitchFamily="49" charset="-122"/>
                                      <a:sym typeface="+mn-ea"/>
                                    </a:rPr>
                                    <m:t>,…,</m:t>
                                  </m:r>
                                  <m:sSub>
                                    <m:sSubPr>
                                      <m:ctrlPr>
                                        <a:rPr lang="en-US" altLang="zh-CN" sz="1500" i="1">
                                          <a:solidFill>
                                            <a:prstClr val="black"/>
                                          </a:solidFill>
                                          <a:latin typeface="Cambria Math" panose="02040503050406030204" pitchFamily="18" charset="0"/>
                                          <a:ea typeface="幼圆" panose="02010509060101010101" pitchFamily="49" charset="-122"/>
                                          <a:sym typeface="+mn-ea"/>
                                        </a:rPr>
                                      </m:ctrlPr>
                                    </m:sSubPr>
                                    <m:e>
                                      <m:r>
                                        <a:rPr lang="en-US" altLang="zh-CN" sz="1500">
                                          <a:solidFill>
                                            <a:prstClr val="black"/>
                                          </a:solidFill>
                                          <a:latin typeface="Cambria Math" panose="02040503050406030204" pitchFamily="18" charset="0"/>
                                          <a:ea typeface="幼圆" panose="02010509060101010101" pitchFamily="49" charset="-122"/>
                                          <a:sym typeface="+mn-ea"/>
                                        </a:rPr>
                                        <m:t>𝑤</m:t>
                                      </m:r>
                                    </m:e>
                                    <m:sub>
                                      <m:r>
                                        <a:rPr lang="en-US" altLang="zh-CN" sz="1500">
                                          <a:solidFill>
                                            <a:prstClr val="black"/>
                                          </a:solidFill>
                                          <a:latin typeface="Cambria Math" panose="02040503050406030204" pitchFamily="18" charset="0"/>
                                          <a:ea typeface="幼圆" panose="02010509060101010101" pitchFamily="49" charset="-122"/>
                                          <a:sym typeface="+mn-ea"/>
                                        </a:rPr>
                                        <m:t>𝑡</m:t>
                                      </m:r>
                                      <m:r>
                                        <a:rPr lang="en-US" altLang="zh-CN" sz="1500">
                                          <a:solidFill>
                                            <a:prstClr val="black"/>
                                          </a:solidFill>
                                          <a:latin typeface="Cambria Math" panose="02040503050406030204" pitchFamily="18" charset="0"/>
                                          <a:ea typeface="幼圆" panose="02010509060101010101" pitchFamily="49" charset="-122"/>
                                          <a:sym typeface="+mn-ea"/>
                                        </a:rPr>
                                        <m:t>−1</m:t>
                                      </m:r>
                                    </m:sub>
                                  </m:sSub>
                                  <m:r>
                                    <a:rPr lang="en-US" altLang="zh-CN" sz="1500">
                                      <a:solidFill>
                                        <a:prstClr val="black"/>
                                      </a:solidFill>
                                      <a:latin typeface="Cambria Math" panose="02040503050406030204" pitchFamily="18" charset="0"/>
                                      <a:ea typeface="幼圆" panose="02010509060101010101" pitchFamily="49" charset="-122"/>
                                      <a:sym typeface="+mn-ea"/>
                                    </a:rPr>
                                    <m:t>,</m:t>
                                  </m:r>
                                  <m:sSub>
                                    <m:sSubPr>
                                      <m:ctrlPr>
                                        <a:rPr lang="en-US" altLang="zh-CN" sz="1500" i="1">
                                          <a:solidFill>
                                            <a:prstClr val="black"/>
                                          </a:solidFill>
                                          <a:latin typeface="Cambria Math" panose="02040503050406030204" pitchFamily="18" charset="0"/>
                                          <a:ea typeface="幼圆" panose="02010509060101010101" pitchFamily="49" charset="-122"/>
                                          <a:sym typeface="+mn-ea"/>
                                        </a:rPr>
                                      </m:ctrlPr>
                                    </m:sSubPr>
                                    <m:e>
                                      <m:r>
                                        <a:rPr lang="en-US" altLang="zh-CN" sz="1500">
                                          <a:solidFill>
                                            <a:prstClr val="black"/>
                                          </a:solidFill>
                                          <a:latin typeface="Cambria Math" panose="02040503050406030204" pitchFamily="18" charset="0"/>
                                          <a:ea typeface="幼圆" panose="02010509060101010101" pitchFamily="49" charset="-122"/>
                                          <a:sym typeface="+mn-ea"/>
                                        </a:rPr>
                                        <m:t>𝑤</m:t>
                                      </m:r>
                                    </m:e>
                                    <m:sub>
                                      <m:r>
                                        <a:rPr lang="en-US" altLang="zh-CN" sz="1500">
                                          <a:solidFill>
                                            <a:prstClr val="black"/>
                                          </a:solidFill>
                                          <a:latin typeface="Cambria Math" panose="02040503050406030204" pitchFamily="18" charset="0"/>
                                          <a:ea typeface="幼圆" panose="02010509060101010101" pitchFamily="49" charset="-122"/>
                                          <a:sym typeface="+mn-ea"/>
                                        </a:rPr>
                                        <m:t>𝑡</m:t>
                                      </m:r>
                                      <m:r>
                                        <a:rPr lang="en-US" altLang="zh-CN" sz="1500">
                                          <a:solidFill>
                                            <a:prstClr val="black"/>
                                          </a:solidFill>
                                          <a:latin typeface="Cambria Math" panose="02040503050406030204" pitchFamily="18" charset="0"/>
                                          <a:ea typeface="幼圆" panose="02010509060101010101" pitchFamily="49" charset="-122"/>
                                          <a:sym typeface="+mn-ea"/>
                                        </a:rPr>
                                        <m:t>+1</m:t>
                                      </m:r>
                                    </m:sub>
                                  </m:sSub>
                                  <m:r>
                                    <a:rPr lang="en-US" altLang="zh-CN" sz="1500">
                                      <a:solidFill>
                                        <a:prstClr val="black"/>
                                      </a:solidFill>
                                      <a:latin typeface="Cambria Math" panose="02040503050406030204" pitchFamily="18" charset="0"/>
                                      <a:ea typeface="幼圆" panose="02010509060101010101" pitchFamily="49" charset="-122"/>
                                      <a:sym typeface="+mn-ea"/>
                                    </a:rPr>
                                    <m:t>,…,</m:t>
                                  </m:r>
                                  <m:sSub>
                                    <m:sSubPr>
                                      <m:ctrlPr>
                                        <a:rPr lang="en-US" altLang="zh-CN" sz="1500" i="1">
                                          <a:solidFill>
                                            <a:prstClr val="black"/>
                                          </a:solidFill>
                                          <a:latin typeface="Cambria Math" panose="02040503050406030204" pitchFamily="18" charset="0"/>
                                          <a:ea typeface="幼圆" panose="02010509060101010101" pitchFamily="49" charset="-122"/>
                                          <a:sym typeface="+mn-ea"/>
                                        </a:rPr>
                                      </m:ctrlPr>
                                    </m:sSubPr>
                                    <m:e>
                                      <m:r>
                                        <a:rPr lang="en-US" altLang="zh-CN" sz="1500">
                                          <a:solidFill>
                                            <a:prstClr val="black"/>
                                          </a:solidFill>
                                          <a:latin typeface="Cambria Math" panose="02040503050406030204" pitchFamily="18" charset="0"/>
                                          <a:ea typeface="幼圆" panose="02010509060101010101" pitchFamily="49" charset="-122"/>
                                          <a:sym typeface="+mn-ea"/>
                                        </a:rPr>
                                        <m:t>𝑤</m:t>
                                      </m:r>
                                    </m:e>
                                    <m:sub>
                                      <m:r>
                                        <a:rPr lang="en-US" altLang="zh-CN" sz="1500">
                                          <a:solidFill>
                                            <a:prstClr val="black"/>
                                          </a:solidFill>
                                          <a:latin typeface="Cambria Math" panose="02040503050406030204" pitchFamily="18" charset="0"/>
                                          <a:ea typeface="幼圆" panose="02010509060101010101" pitchFamily="49" charset="-122"/>
                                          <a:sym typeface="+mn-ea"/>
                                        </a:rPr>
                                        <m:t>𝑡</m:t>
                                      </m:r>
                                      <m:r>
                                        <a:rPr lang="en-US" altLang="zh-CN" sz="1500">
                                          <a:solidFill>
                                            <a:prstClr val="black"/>
                                          </a:solidFill>
                                          <a:latin typeface="Cambria Math" panose="02040503050406030204" pitchFamily="18" charset="0"/>
                                          <a:ea typeface="幼圆" panose="02010509060101010101" pitchFamily="49" charset="-122"/>
                                          <a:sym typeface="+mn-ea"/>
                                        </a:rPr>
                                        <m:t>+</m:t>
                                      </m:r>
                                      <m:r>
                                        <a:rPr lang="en-US" altLang="zh-CN" sz="1500">
                                          <a:solidFill>
                                            <a:prstClr val="black"/>
                                          </a:solidFill>
                                          <a:latin typeface="Cambria Math" panose="02040503050406030204" pitchFamily="18" charset="0"/>
                                          <a:ea typeface="幼圆" panose="02010509060101010101" pitchFamily="49" charset="-122"/>
                                          <a:sym typeface="+mn-ea"/>
                                        </a:rPr>
                                        <m:t>𝑘</m:t>
                                      </m:r>
                                    </m:sub>
                                  </m:sSub>
                                  <m:r>
                                    <a:rPr lang="en-US" altLang="zh-CN" sz="1500">
                                      <a:solidFill>
                                        <a:prstClr val="black"/>
                                      </a:solidFill>
                                      <a:latin typeface="Cambria Math" panose="02040503050406030204" pitchFamily="18" charset="0"/>
                                      <a:ea typeface="幼圆" panose="02010509060101010101" pitchFamily="49" charset="-122"/>
                                      <a:sym typeface="+mn-ea"/>
                                    </a:rPr>
                                    <m:t>)</m:t>
                                  </m:r>
                                </m:e>
                              </m:d>
                            </m:e>
                          </m:nary>
                        </m:e>
                      </m:func>
                    </m:oMath>
                  </m:oMathPara>
                </a14:m>
                <a:endParaRPr lang="zh-CN" altLang="en-US" sz="1400" dirty="0">
                  <a:solidFill>
                    <a:prstClr val="black"/>
                  </a:solidFill>
                  <a:latin typeface="等线"/>
                </a:endParaRPr>
              </a:p>
            </p:txBody>
          </p:sp>
        </mc:Choice>
        <mc:Fallback>
          <p:sp>
            <p:nvSpPr>
              <p:cNvPr id="91" name="文本框 90">
                <a:extLst>
                  <a:ext uri="{FF2B5EF4-FFF2-40B4-BE49-F238E27FC236}">
                    <a16:creationId xmlns:a16="http://schemas.microsoft.com/office/drawing/2014/main" id="{A132B93C-046A-4B3D-B6F5-3366A8A6A1D3}"/>
                  </a:ext>
                </a:extLst>
              </p:cNvPr>
              <p:cNvSpPr txBox="1">
                <a:spLocks noRot="1" noChangeAspect="1" noMove="1" noResize="1" noEditPoints="1" noAdjustHandles="1" noChangeArrowheads="1" noChangeShapeType="1" noTextEdit="1"/>
              </p:cNvSpPr>
              <p:nvPr/>
            </p:nvSpPr>
            <p:spPr>
              <a:xfrm>
                <a:off x="1798460" y="1132177"/>
                <a:ext cx="6283220" cy="569451"/>
              </a:xfrm>
              <a:prstGeom prst="rect">
                <a:avLst/>
              </a:prstGeom>
              <a:blipFill>
                <a:blip r:embed="rId1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898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1ACD7-F324-4CE1-BA19-BEB1FF74D246}"/>
              </a:ext>
            </a:extLst>
          </p:cNvPr>
          <p:cNvSpPr>
            <a:spLocks noGrp="1"/>
          </p:cNvSpPr>
          <p:nvPr>
            <p:ph type="title"/>
          </p:nvPr>
        </p:nvSpPr>
        <p:spPr/>
        <p:txBody>
          <a:bodyPr/>
          <a:lstStyle/>
          <a:p>
            <a:r>
              <a:rPr lang="zh-CN" altLang="en-US" dirty="0"/>
              <a:t>回顾一下</a:t>
            </a:r>
            <a:r>
              <a:rPr lang="en-US" altLang="zh-CN" dirty="0"/>
              <a:t>Skip-gram</a:t>
            </a:r>
            <a:endParaRPr lang="zh-CN" altLang="en-US" dirty="0"/>
          </a:p>
        </p:txBody>
      </p:sp>
      <p:sp>
        <p:nvSpPr>
          <p:cNvPr id="3" name="灯片编号占位符 2">
            <a:extLst>
              <a:ext uri="{FF2B5EF4-FFF2-40B4-BE49-F238E27FC236}">
                <a16:creationId xmlns:a16="http://schemas.microsoft.com/office/drawing/2014/main" id="{37FF8142-97DD-4BFD-84B3-76B33BA9C8DA}"/>
              </a:ext>
            </a:extLst>
          </p:cNvPr>
          <p:cNvSpPr>
            <a:spLocks noGrp="1"/>
          </p:cNvSpPr>
          <p:nvPr>
            <p:ph type="sldNum" sz="quarter" idx="12"/>
          </p:nvPr>
        </p:nvSpPr>
        <p:spPr/>
        <p:txBody>
          <a:bodyPr/>
          <a:lstStyle/>
          <a:p>
            <a:fld id="{72BC12E7-5528-4670-912D-92ED1DAC097A}" type="slidenum">
              <a:rPr lang="zh-CN" altLang="en-US" smtClean="0"/>
              <a:t>4</a:t>
            </a:fld>
            <a:endParaRPr lang="zh-CN" altLang="en-US"/>
          </a:p>
        </p:txBody>
      </p:sp>
      <p:sp>
        <p:nvSpPr>
          <p:cNvPr id="4" name="文本框 3">
            <a:extLst>
              <a:ext uri="{FF2B5EF4-FFF2-40B4-BE49-F238E27FC236}">
                <a16:creationId xmlns:a16="http://schemas.microsoft.com/office/drawing/2014/main" id="{EE767902-F1EB-49D7-A902-6827716CAAAE}"/>
              </a:ext>
            </a:extLst>
          </p:cNvPr>
          <p:cNvSpPr txBox="1"/>
          <p:nvPr/>
        </p:nvSpPr>
        <p:spPr>
          <a:xfrm>
            <a:off x="157257" y="538163"/>
            <a:ext cx="8765069" cy="1198918"/>
          </a:xfrm>
          <a:prstGeom prst="rect">
            <a:avLst/>
          </a:prstGeom>
          <a:noFill/>
        </p:spPr>
        <p:txBody>
          <a:bodyPr wrap="square" lIns="68580" tIns="34290" rIns="68580" bIns="34290" rtlCol="0">
            <a:spAutoFit/>
          </a:bodyPr>
          <a:lstStyle/>
          <a:p>
            <a:pPr marL="257175" indent="-257175" defTabSz="685800">
              <a:lnSpc>
                <a:spcPct val="120000"/>
              </a:lnSpc>
              <a:buClr>
                <a:srgbClr val="3333B3"/>
              </a:buClr>
              <a:buSzPct val="70000"/>
              <a:buFont typeface="Wingdings" panose="05000000000000000000" charset="0"/>
              <a:buChar char="l"/>
            </a:pPr>
            <a:r>
              <a:rPr lang="en-US" altLang="zh-CN" sz="1500" dirty="0">
                <a:solidFill>
                  <a:prstClr val="black"/>
                </a:solidFill>
                <a:latin typeface="Microsoft YaHei UI Light" panose="020B0502040204020203" pitchFamily="34" charset="-122"/>
                <a:ea typeface="幼圆" panose="02010509060101010101" pitchFamily="49" charset="-122"/>
                <a:sym typeface="+mn-ea"/>
              </a:rPr>
              <a:t>Skip-gram</a:t>
            </a:r>
            <a:r>
              <a:rPr lang="zh-CN" altLang="en-US" sz="1500" dirty="0">
                <a:solidFill>
                  <a:prstClr val="black"/>
                </a:solidFill>
                <a:latin typeface="Microsoft YaHei UI Light" panose="020B0502040204020203" pitchFamily="34" charset="-122"/>
                <a:ea typeface="幼圆" panose="02010509060101010101" pitchFamily="49" charset="-122"/>
                <a:sym typeface="+mn-ea"/>
              </a:rPr>
              <a:t>模型和</a:t>
            </a:r>
            <a:r>
              <a:rPr lang="en-US" altLang="zh-CN" sz="1500" dirty="0">
                <a:solidFill>
                  <a:prstClr val="black"/>
                </a:solidFill>
                <a:latin typeface="Microsoft YaHei UI Light" panose="020B0502040204020203" pitchFamily="34" charset="-122"/>
                <a:ea typeface="幼圆" panose="02010509060101010101" pitchFamily="49" charset="-122"/>
                <a:sym typeface="+mn-ea"/>
              </a:rPr>
              <a:t>CBOW</a:t>
            </a:r>
            <a:r>
              <a:rPr lang="zh-CN" altLang="en-US" sz="1500" dirty="0">
                <a:solidFill>
                  <a:prstClr val="black"/>
                </a:solidFill>
                <a:latin typeface="Microsoft YaHei UI Light" panose="020B0502040204020203" pitchFamily="34" charset="-122"/>
                <a:ea typeface="幼圆" panose="02010509060101010101" pitchFamily="49" charset="-122"/>
                <a:sym typeface="+mn-ea"/>
              </a:rPr>
              <a:t>模型本质上是一样的，都是基于上下文的单词预测另外的单词</a:t>
            </a:r>
            <a:endParaRPr lang="en-US" altLang="zh-CN" sz="1500" dirty="0">
              <a:solidFill>
                <a:prstClr val="black"/>
              </a:solidFill>
              <a:latin typeface="Microsoft YaHei UI Light" panose="020B0502040204020203" pitchFamily="34" charset="-122"/>
              <a:ea typeface="幼圆" panose="02010509060101010101" pitchFamily="49" charset="-122"/>
              <a:sym typeface="+mn-ea"/>
            </a:endParaRPr>
          </a:p>
          <a:p>
            <a:pPr marL="600075" lvl="1" indent="-257175" defTabSz="685800">
              <a:lnSpc>
                <a:spcPct val="130000"/>
              </a:lnSpc>
              <a:buClr>
                <a:srgbClr val="3333B3"/>
              </a:buClr>
              <a:buSzPct val="75000"/>
              <a:buFontTx/>
              <a:buChar char="►"/>
            </a:pPr>
            <a:r>
              <a:rPr lang="zh-CN" altLang="en-US" sz="1500" dirty="0">
                <a:solidFill>
                  <a:prstClr val="black"/>
                </a:solidFill>
                <a:latin typeface="Microsoft YaHei UI Light" panose="020B0502040204020203" pitchFamily="34" charset="-122"/>
                <a:ea typeface="幼圆" panose="02010509060101010101" pitchFamily="49" charset="-122"/>
                <a:sym typeface="+mn-ea"/>
              </a:rPr>
              <a:t>不过，</a:t>
            </a:r>
            <a:r>
              <a:rPr lang="en-US" altLang="zh-CN" sz="1500" dirty="0">
                <a:solidFill>
                  <a:prstClr val="black"/>
                </a:solidFill>
                <a:latin typeface="Microsoft YaHei UI Light" panose="020B0502040204020203" pitchFamily="34" charset="-122"/>
                <a:ea typeface="幼圆" panose="02010509060101010101" pitchFamily="49" charset="-122"/>
                <a:sym typeface="+mn-ea"/>
              </a:rPr>
              <a:t> Skip-gram</a:t>
            </a:r>
            <a:r>
              <a:rPr lang="zh-CN" altLang="en-US" sz="1500" dirty="0">
                <a:solidFill>
                  <a:prstClr val="black"/>
                </a:solidFill>
                <a:latin typeface="Microsoft YaHei UI Light" panose="020B0502040204020203" pitchFamily="34" charset="-122"/>
                <a:ea typeface="幼圆" panose="02010509060101010101" pitchFamily="49" charset="-122"/>
                <a:sym typeface="+mn-ea"/>
              </a:rPr>
              <a:t>模型是通过当前词预测周围的词</a:t>
            </a:r>
            <a:endParaRPr lang="en-US" altLang="zh-CN" sz="1500" dirty="0">
              <a:solidFill>
                <a:prstClr val="black"/>
              </a:solidFill>
              <a:latin typeface="Microsoft YaHei UI Light" panose="020B0502040204020203" pitchFamily="34" charset="-122"/>
              <a:ea typeface="幼圆" panose="02010509060101010101" pitchFamily="49" charset="-122"/>
              <a:sym typeface="+mn-ea"/>
            </a:endParaRPr>
          </a:p>
          <a:p>
            <a:pPr marL="600075" lvl="1" indent="-257175" defTabSz="685800">
              <a:lnSpc>
                <a:spcPct val="130000"/>
              </a:lnSpc>
              <a:buClr>
                <a:srgbClr val="3333B3"/>
              </a:buClr>
              <a:buSzPct val="75000"/>
              <a:buFontTx/>
              <a:buChar char="►"/>
            </a:pPr>
            <a:r>
              <a:rPr lang="zh-CN" altLang="en-US" sz="1500" dirty="0">
                <a:solidFill>
                  <a:prstClr val="black"/>
                </a:solidFill>
                <a:latin typeface="Microsoft YaHei UI Light" panose="020B0502040204020203" pitchFamily="34" charset="-122"/>
                <a:ea typeface="幼圆" panose="02010509060101010101" pitchFamily="49" charset="-122"/>
                <a:sym typeface="+mn-ea"/>
              </a:rPr>
              <a:t>有多个输出，因此需要计算每个输出的损失。目标函数如下：</a:t>
            </a:r>
            <a:endParaRPr lang="en-US" altLang="zh-CN" sz="1500" dirty="0">
              <a:solidFill>
                <a:prstClr val="black"/>
              </a:solidFill>
              <a:latin typeface="Microsoft YaHei UI Light" panose="020B0502040204020203" pitchFamily="34" charset="-122"/>
              <a:ea typeface="幼圆" panose="02010509060101010101" pitchFamily="49" charset="-122"/>
              <a:sym typeface="+mn-ea"/>
            </a:endParaRPr>
          </a:p>
          <a:p>
            <a:pPr marL="257175" indent="-257175" defTabSz="685800">
              <a:lnSpc>
                <a:spcPct val="120000"/>
              </a:lnSpc>
              <a:buClr>
                <a:srgbClr val="3333B3"/>
              </a:buClr>
              <a:buSzPct val="70000"/>
              <a:buFont typeface="Wingdings" panose="05000000000000000000" charset="0"/>
              <a:buChar char="l"/>
            </a:pPr>
            <a:endParaRPr lang="zh-CN" altLang="en-US" sz="1500" dirty="0">
              <a:solidFill>
                <a:prstClr val="black"/>
              </a:solidFill>
              <a:latin typeface="Microsoft YaHei UI Light" panose="020B0502040204020203" pitchFamily="34" charset="-122"/>
              <a:ea typeface="幼圆" panose="02010509060101010101" pitchFamily="49" charset="-122"/>
              <a:sym typeface="+mn-ea"/>
            </a:endParaRPr>
          </a:p>
        </p:txBody>
      </p:sp>
      <p:sp>
        <p:nvSpPr>
          <p:cNvPr id="5" name="矩形 4">
            <a:extLst>
              <a:ext uri="{FF2B5EF4-FFF2-40B4-BE49-F238E27FC236}">
                <a16:creationId xmlns:a16="http://schemas.microsoft.com/office/drawing/2014/main" id="{4C295BB7-FC0D-438F-B6E3-E33F71463835}"/>
              </a:ext>
            </a:extLst>
          </p:cNvPr>
          <p:cNvSpPr/>
          <p:nvPr/>
        </p:nvSpPr>
        <p:spPr>
          <a:xfrm>
            <a:off x="3720550" y="4342375"/>
            <a:ext cx="1297816" cy="508764"/>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 name="矩形 5">
            <a:extLst>
              <a:ext uri="{FF2B5EF4-FFF2-40B4-BE49-F238E27FC236}">
                <a16:creationId xmlns:a16="http://schemas.microsoft.com/office/drawing/2014/main" id="{FB01A3D4-E834-45AF-8135-D9D7336BBA97}"/>
              </a:ext>
            </a:extLst>
          </p:cNvPr>
          <p:cNvSpPr/>
          <p:nvPr/>
        </p:nvSpPr>
        <p:spPr>
          <a:xfrm>
            <a:off x="3720551" y="3544854"/>
            <a:ext cx="1297816" cy="543140"/>
          </a:xfrm>
          <a:prstGeom prst="rect">
            <a:avLst/>
          </a:prstGeom>
          <a:solidFill>
            <a:srgbClr val="5B9BD5">
              <a:lumMod val="60000"/>
              <a:lumOff val="40000"/>
            </a:srgbClr>
          </a:solidFill>
          <a:ln w="19050" cap="flat" cmpd="sng" algn="ctr">
            <a:solidFill>
              <a:sysClr val="windowText" lastClr="00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C1ADE5ED-F696-4D20-8AFB-C1B2D3D55CFA}"/>
                  </a:ext>
                </a:extLst>
              </p:cNvPr>
              <p:cNvSpPr/>
              <p:nvPr/>
            </p:nvSpPr>
            <p:spPr>
              <a:xfrm>
                <a:off x="4072264" y="4298921"/>
                <a:ext cx="593656" cy="307777"/>
              </a:xfrm>
              <a:prstGeom prst="rect">
                <a:avLst/>
              </a:prstGeom>
            </p:spPr>
            <p:txBody>
              <a:bodyPr wrap="squar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400" i="1" smtClean="0">
                              <a:solidFill>
                                <a:prstClr val="black"/>
                              </a:solidFill>
                              <a:latin typeface="Cambria Math" panose="02040503050406030204" pitchFamily="18" charset="0"/>
                              <a:ea typeface="幼圆" panose="02010509060101010101" pitchFamily="49" charset="-122"/>
                              <a:sym typeface="+mn-ea"/>
                            </a:rPr>
                          </m:ctrlPr>
                        </m:sSubPr>
                        <m:e>
                          <m:r>
                            <a:rPr lang="en-US" altLang="zh-CN" sz="1400" i="1">
                              <a:solidFill>
                                <a:prstClr val="black"/>
                              </a:solidFill>
                              <a:latin typeface="Cambria Math"/>
                              <a:ea typeface="幼圆" panose="02010509060101010101" pitchFamily="49" charset="-122"/>
                              <a:sym typeface="+mn-ea"/>
                            </a:rPr>
                            <m:t>𝑤</m:t>
                          </m:r>
                        </m:e>
                        <m:sub>
                          <m:r>
                            <a:rPr lang="en-US" altLang="zh-CN" sz="1400" i="1" smtClean="0">
                              <a:solidFill>
                                <a:prstClr val="black"/>
                              </a:solidFill>
                              <a:latin typeface="Cambria Math" panose="02040503050406030204" pitchFamily="18" charset="0"/>
                              <a:ea typeface="幼圆" panose="02010509060101010101" pitchFamily="49" charset="-122"/>
                              <a:sym typeface="+mn-ea"/>
                            </a:rPr>
                            <m:t>𝑡</m:t>
                          </m:r>
                        </m:sub>
                      </m:sSub>
                    </m:oMath>
                  </m:oMathPara>
                </a14:m>
                <a:endParaRPr lang="zh-CN" altLang="en-US" sz="1400" dirty="0">
                  <a:solidFill>
                    <a:prstClr val="black"/>
                  </a:solidFill>
                  <a:latin typeface="等线"/>
                </a:endParaRPr>
              </a:p>
            </p:txBody>
          </p:sp>
        </mc:Choice>
        <mc:Fallback>
          <p:sp>
            <p:nvSpPr>
              <p:cNvPr id="7" name="矩形 6">
                <a:extLst>
                  <a:ext uri="{FF2B5EF4-FFF2-40B4-BE49-F238E27FC236}">
                    <a16:creationId xmlns:a16="http://schemas.microsoft.com/office/drawing/2014/main" id="{C1ADE5ED-F696-4D20-8AFB-C1B2D3D55CFA}"/>
                  </a:ext>
                </a:extLst>
              </p:cNvPr>
              <p:cNvSpPr>
                <a:spLocks noRot="1" noChangeAspect="1" noMove="1" noResize="1" noEditPoints="1" noAdjustHandles="1" noChangeArrowheads="1" noChangeShapeType="1" noTextEdit="1"/>
              </p:cNvSpPr>
              <p:nvPr/>
            </p:nvSpPr>
            <p:spPr>
              <a:xfrm>
                <a:off x="4072264" y="4298921"/>
                <a:ext cx="593656" cy="307777"/>
              </a:xfrm>
              <a:prstGeom prst="rect">
                <a:avLst/>
              </a:prstGeom>
              <a:blipFill>
                <a:blip r:embed="rId2"/>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00432F13-FBF1-4F42-832C-E60887FED891}"/>
              </a:ext>
            </a:extLst>
          </p:cNvPr>
          <p:cNvSpPr/>
          <p:nvPr/>
        </p:nvSpPr>
        <p:spPr>
          <a:xfrm>
            <a:off x="3908244" y="4540696"/>
            <a:ext cx="909223" cy="307777"/>
          </a:xfrm>
          <a:prstGeom prst="rect">
            <a:avLst/>
          </a:prstGeom>
        </p:spPr>
        <p:txBody>
          <a:bodyPr wrap="none">
            <a:spAutoFit/>
          </a:bodyPr>
          <a:lstStyle/>
          <a:p>
            <a:pPr defTabSz="685800"/>
            <a:r>
              <a:rPr lang="en-US" altLang="zh-CN" sz="1400" dirty="0">
                <a:solidFill>
                  <a:prstClr val="black"/>
                </a:solidFill>
                <a:latin typeface="Arial Unicode MS" pitchFamily="34" charset="-122"/>
                <a:ea typeface="Arial Unicode MS" pitchFamily="34" charset="-122"/>
                <a:cs typeface="Arial Unicode MS" pitchFamily="34" charset="-122"/>
              </a:rPr>
              <a:t>(one-hot)</a:t>
            </a:r>
            <a:endParaRPr lang="zh-CN" altLang="en-US" sz="1400" dirty="0">
              <a:solidFill>
                <a:prstClr val="black"/>
              </a:solidFill>
              <a:latin typeface="Arial Unicode MS" pitchFamily="34" charset="-122"/>
              <a:ea typeface="Arial Unicode MS" pitchFamily="34" charset="-122"/>
              <a:cs typeface="Arial Unicode MS" pitchFamily="34" charset="-122"/>
            </a:endParaRPr>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8A01EB0C-9E74-4386-B5B1-67232A496F80}"/>
                  </a:ext>
                </a:extLst>
              </p:cNvPr>
              <p:cNvSpPr/>
              <p:nvPr/>
            </p:nvSpPr>
            <p:spPr>
              <a:xfrm>
                <a:off x="3982719" y="3544854"/>
                <a:ext cx="813043" cy="307777"/>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r>
                        <a:rPr lang="zh-CN" altLang="en-US" sz="1400" i="1" smtClean="0">
                          <a:solidFill>
                            <a:prstClr val="black"/>
                          </a:solidFill>
                          <a:latin typeface="Cambria Math"/>
                          <a:ea typeface="幼圆" panose="02010509060101010101" pitchFamily="49" charset="-122"/>
                          <a:sym typeface="+mn-ea"/>
                        </a:rPr>
                        <m:t>词嵌入</m:t>
                      </m:r>
                    </m:oMath>
                  </m:oMathPara>
                </a14:m>
                <a:endParaRPr lang="zh-CN" altLang="en-US" sz="1400" dirty="0">
                  <a:solidFill>
                    <a:prstClr val="black"/>
                  </a:solidFill>
                  <a:latin typeface="等线"/>
                </a:endParaRPr>
              </a:p>
            </p:txBody>
          </p:sp>
        </mc:Choice>
        <mc:Fallback>
          <p:sp>
            <p:nvSpPr>
              <p:cNvPr id="9" name="矩形 8">
                <a:extLst>
                  <a:ext uri="{FF2B5EF4-FFF2-40B4-BE49-F238E27FC236}">
                    <a16:creationId xmlns:a16="http://schemas.microsoft.com/office/drawing/2014/main" id="{8A01EB0C-9E74-4386-B5B1-67232A496F80}"/>
                  </a:ext>
                </a:extLst>
              </p:cNvPr>
              <p:cNvSpPr>
                <a:spLocks noRot="1" noChangeAspect="1" noMove="1" noResize="1" noEditPoints="1" noAdjustHandles="1" noChangeArrowheads="1" noChangeShapeType="1" noTextEdit="1"/>
              </p:cNvSpPr>
              <p:nvPr/>
            </p:nvSpPr>
            <p:spPr>
              <a:xfrm>
                <a:off x="3982719" y="3544854"/>
                <a:ext cx="813043" cy="307777"/>
              </a:xfrm>
              <a:prstGeom prst="rect">
                <a:avLst/>
              </a:prstGeom>
              <a:blipFill>
                <a:blip r:embed="rId3"/>
                <a:stretch>
                  <a:fillRect b="-6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6B37F47E-5582-48C1-B256-D2332BB9016D}"/>
                  </a:ext>
                </a:extLst>
              </p:cNvPr>
              <p:cNvSpPr/>
              <p:nvPr/>
            </p:nvSpPr>
            <p:spPr>
              <a:xfrm>
                <a:off x="3988287" y="3772281"/>
                <a:ext cx="765209" cy="276999"/>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r>
                        <a:rPr lang="en-US" altLang="zh-CN" sz="1200" b="1" smtClean="0">
                          <a:solidFill>
                            <a:prstClr val="black"/>
                          </a:solidFill>
                          <a:latin typeface="Cambria Math" panose="02040503050406030204" pitchFamily="18" charset="0"/>
                          <a:ea typeface="幼圆" panose="02010509060101010101" pitchFamily="49" charset="-122"/>
                          <a:sym typeface="+mn-ea"/>
                        </a:rPr>
                        <m:t>𝐞</m:t>
                      </m:r>
                      <m:r>
                        <a:rPr lang="en-US" altLang="zh-CN" sz="1200" i="1" smtClean="0">
                          <a:solidFill>
                            <a:prstClr val="black"/>
                          </a:solidFill>
                          <a:latin typeface="Cambria Math"/>
                          <a:ea typeface="幼圆" panose="02010509060101010101" pitchFamily="49" charset="-122"/>
                          <a:sym typeface="+mn-ea"/>
                        </a:rPr>
                        <m:t>=</m:t>
                      </m:r>
                      <m:sSub>
                        <m:sSubPr>
                          <m:ctrlPr>
                            <a:rPr lang="en-US" altLang="zh-CN" sz="1200" i="1" smtClean="0">
                              <a:solidFill>
                                <a:prstClr val="black"/>
                              </a:solidFill>
                              <a:latin typeface="Cambria Math" panose="02040503050406030204" pitchFamily="18" charset="0"/>
                              <a:ea typeface="幼圆" panose="02010509060101010101" pitchFamily="49" charset="-122"/>
                              <a:sym typeface="+mn-ea"/>
                            </a:rPr>
                          </m:ctrlPr>
                        </m:sSubPr>
                        <m:e>
                          <m:r>
                            <a:rPr lang="en-US" altLang="zh-CN" sz="1200" i="1" smtClean="0">
                              <a:solidFill>
                                <a:prstClr val="black"/>
                              </a:solidFill>
                              <a:latin typeface="Cambria Math"/>
                              <a:ea typeface="幼圆" panose="02010509060101010101" pitchFamily="49" charset="-122"/>
                              <a:sym typeface="+mn-ea"/>
                            </a:rPr>
                            <m:t>𝑤</m:t>
                          </m:r>
                        </m:e>
                        <m:sub>
                          <m:r>
                            <a:rPr lang="en-US" altLang="zh-CN" sz="1200" i="1" smtClean="0">
                              <a:solidFill>
                                <a:prstClr val="black"/>
                              </a:solidFill>
                              <a:latin typeface="Cambria Math" panose="02040503050406030204" pitchFamily="18" charset="0"/>
                              <a:ea typeface="幼圆" panose="02010509060101010101" pitchFamily="49" charset="-122"/>
                              <a:sym typeface="+mn-ea"/>
                            </a:rPr>
                            <m:t>𝑡</m:t>
                          </m:r>
                        </m:sub>
                      </m:sSub>
                      <m:r>
                        <a:rPr lang="en-US" altLang="zh-CN" sz="1200" b="1" smtClean="0">
                          <a:solidFill>
                            <a:prstClr val="black"/>
                          </a:solidFill>
                          <a:latin typeface="Cambria Math"/>
                          <a:ea typeface="幼圆" panose="02010509060101010101" pitchFamily="49" charset="-122"/>
                          <a:sym typeface="+mn-ea"/>
                        </a:rPr>
                        <m:t>𝐂</m:t>
                      </m:r>
                    </m:oMath>
                  </m:oMathPara>
                </a14:m>
                <a:endParaRPr lang="zh-CN" altLang="en-US" sz="1200" b="1" dirty="0">
                  <a:solidFill>
                    <a:prstClr val="black"/>
                  </a:solidFill>
                  <a:latin typeface="等线"/>
                </a:endParaRPr>
              </a:p>
            </p:txBody>
          </p:sp>
        </mc:Choice>
        <mc:Fallback>
          <p:sp>
            <p:nvSpPr>
              <p:cNvPr id="10" name="矩形 9">
                <a:extLst>
                  <a:ext uri="{FF2B5EF4-FFF2-40B4-BE49-F238E27FC236}">
                    <a16:creationId xmlns:a16="http://schemas.microsoft.com/office/drawing/2014/main" id="{6B37F47E-5582-48C1-B256-D2332BB9016D}"/>
                  </a:ext>
                </a:extLst>
              </p:cNvPr>
              <p:cNvSpPr>
                <a:spLocks noRot="1" noChangeAspect="1" noMove="1" noResize="1" noEditPoints="1" noAdjustHandles="1" noChangeArrowheads="1" noChangeShapeType="1" noTextEdit="1"/>
              </p:cNvSpPr>
              <p:nvPr/>
            </p:nvSpPr>
            <p:spPr>
              <a:xfrm>
                <a:off x="3988287" y="3772281"/>
                <a:ext cx="765209" cy="276999"/>
              </a:xfrm>
              <a:prstGeom prst="rect">
                <a:avLst/>
              </a:prstGeom>
              <a:blipFill>
                <a:blip r:embed="rId4"/>
                <a:stretch>
                  <a:fillRect/>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1809BCCF-BADF-4835-88BE-16F0D3B1900D}"/>
              </a:ext>
            </a:extLst>
          </p:cNvPr>
          <p:cNvCxnSpPr/>
          <p:nvPr/>
        </p:nvCxnSpPr>
        <p:spPr>
          <a:xfrm flipV="1">
            <a:off x="4370132" y="4082439"/>
            <a:ext cx="0" cy="254381"/>
          </a:xfrm>
          <a:prstGeom prst="straightConnector1">
            <a:avLst/>
          </a:prstGeom>
          <a:noFill/>
          <a:ln w="19050" cap="flat" cmpd="sng" algn="ctr">
            <a:solidFill>
              <a:sysClr val="windowText" lastClr="000000"/>
            </a:solidFill>
            <a:prstDash val="solid"/>
            <a:miter lim="800000"/>
            <a:headEnd type="none"/>
            <a:tailEnd type="arrow"/>
          </a:ln>
          <a:effectLst/>
        </p:spPr>
      </p:cxnSp>
      <p:sp>
        <p:nvSpPr>
          <p:cNvPr id="12" name="矩形 11">
            <a:extLst>
              <a:ext uri="{FF2B5EF4-FFF2-40B4-BE49-F238E27FC236}">
                <a16:creationId xmlns:a16="http://schemas.microsoft.com/office/drawing/2014/main" id="{992BAD10-331F-4F98-B73B-3DD40A79B78E}"/>
              </a:ext>
            </a:extLst>
          </p:cNvPr>
          <p:cNvSpPr/>
          <p:nvPr/>
        </p:nvSpPr>
        <p:spPr>
          <a:xfrm>
            <a:off x="719957" y="2251700"/>
            <a:ext cx="1428275" cy="738664"/>
          </a:xfrm>
          <a:prstGeom prst="rect">
            <a:avLst/>
          </a:prstGeom>
          <a:solidFill>
            <a:sysClr val="window" lastClr="FFFFFF">
              <a:lumMod val="75000"/>
            </a:sysClr>
          </a:solidFill>
          <a:ln w="1905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C4743B60-FADD-4B0C-A2F3-CA557299DE64}"/>
                  </a:ext>
                </a:extLst>
              </p:cNvPr>
              <p:cNvSpPr/>
              <p:nvPr/>
            </p:nvSpPr>
            <p:spPr>
              <a:xfrm>
                <a:off x="940952" y="2232794"/>
                <a:ext cx="958431" cy="307777"/>
              </a:xfrm>
              <a:prstGeom prst="rect">
                <a:avLst/>
              </a:prstGeom>
            </p:spPr>
            <p:txBody>
              <a:bodyPr wrap="square">
                <a:spAutoFit/>
              </a:bodyPr>
              <a:lstStyle/>
              <a:p>
                <a:pPr defTabSz="685800"/>
                <a14:m>
                  <m:oMathPara xmlns:m="http://schemas.openxmlformats.org/officeDocument/2006/math">
                    <m:oMathParaPr>
                      <m:jc m:val="centerGroup"/>
                    </m:oMathParaPr>
                    <m:oMath xmlns:m="http://schemas.openxmlformats.org/officeDocument/2006/math">
                      <m:r>
                        <a:rPr lang="zh-CN" altLang="en-US" sz="1400" i="1">
                          <a:solidFill>
                            <a:prstClr val="black"/>
                          </a:solidFill>
                          <a:latin typeface="Cambria Math" panose="02040503050406030204" pitchFamily="18" charset="0"/>
                          <a:ea typeface="幼圆" panose="02010509060101010101" pitchFamily="49" charset="-122"/>
                          <a:sym typeface="+mn-ea"/>
                        </a:rPr>
                        <m:t>预测</m:t>
                      </m:r>
                      <m:sSub>
                        <m:sSubPr>
                          <m:ctrlPr>
                            <a:rPr lang="en-US" altLang="zh-CN" sz="1400" i="1" smtClean="0">
                              <a:solidFill>
                                <a:prstClr val="black"/>
                              </a:solidFill>
                              <a:latin typeface="Cambria Math" panose="02040503050406030204" pitchFamily="18" charset="0"/>
                              <a:ea typeface="幼圆" panose="02010509060101010101" pitchFamily="49" charset="-122"/>
                              <a:sym typeface="+mn-ea"/>
                            </a:rPr>
                          </m:ctrlPr>
                        </m:sSubPr>
                        <m:e>
                          <m:r>
                            <a:rPr lang="en-US" altLang="zh-CN" sz="1400">
                              <a:solidFill>
                                <a:prstClr val="black"/>
                              </a:solidFill>
                              <a:latin typeface="Cambria Math" panose="02040503050406030204" pitchFamily="18" charset="0"/>
                              <a:ea typeface="幼圆" panose="02010509060101010101" pitchFamily="49" charset="-122"/>
                              <a:sym typeface="+mn-ea"/>
                            </a:rPr>
                            <m:t>𝑤</m:t>
                          </m:r>
                        </m:e>
                        <m:sub>
                          <m:r>
                            <a:rPr lang="en-US" altLang="zh-CN" sz="1400">
                              <a:solidFill>
                                <a:prstClr val="black"/>
                              </a:solidFill>
                              <a:latin typeface="Cambria Math" panose="02040503050406030204" pitchFamily="18" charset="0"/>
                              <a:ea typeface="幼圆" panose="02010509060101010101" pitchFamily="49" charset="-122"/>
                              <a:sym typeface="+mn-ea"/>
                            </a:rPr>
                            <m:t>𝑡</m:t>
                          </m:r>
                          <m:r>
                            <a:rPr lang="en-US" altLang="zh-CN" sz="1400">
                              <a:solidFill>
                                <a:prstClr val="black"/>
                              </a:solidFill>
                              <a:latin typeface="Cambria Math" panose="02040503050406030204" pitchFamily="18" charset="0"/>
                              <a:ea typeface="幼圆" panose="02010509060101010101" pitchFamily="49" charset="-122"/>
                              <a:sym typeface="+mn-ea"/>
                            </a:rPr>
                            <m:t>−2</m:t>
                          </m:r>
                        </m:sub>
                      </m:sSub>
                    </m:oMath>
                  </m:oMathPara>
                </a14:m>
                <a:endParaRPr lang="zh-CN" altLang="en-US" sz="1400" dirty="0">
                  <a:solidFill>
                    <a:prstClr val="black"/>
                  </a:solidFill>
                  <a:latin typeface="等线"/>
                </a:endParaRPr>
              </a:p>
            </p:txBody>
          </p:sp>
        </mc:Choice>
        <mc:Fallback>
          <p:sp>
            <p:nvSpPr>
              <p:cNvPr id="13" name="矩形 12">
                <a:extLst>
                  <a:ext uri="{FF2B5EF4-FFF2-40B4-BE49-F238E27FC236}">
                    <a16:creationId xmlns:a16="http://schemas.microsoft.com/office/drawing/2014/main" id="{C4743B60-FADD-4B0C-A2F3-CA557299DE64}"/>
                  </a:ext>
                </a:extLst>
              </p:cNvPr>
              <p:cNvSpPr>
                <a:spLocks noRot="1" noChangeAspect="1" noMove="1" noResize="1" noEditPoints="1" noAdjustHandles="1" noChangeArrowheads="1" noChangeShapeType="1" noTextEdit="1"/>
              </p:cNvSpPr>
              <p:nvPr/>
            </p:nvSpPr>
            <p:spPr>
              <a:xfrm>
                <a:off x="940952" y="2232794"/>
                <a:ext cx="958431" cy="307777"/>
              </a:xfrm>
              <a:prstGeom prst="rect">
                <a:avLst/>
              </a:prstGeom>
              <a:blipFill>
                <a:blip r:embed="rId5"/>
                <a:stretch>
                  <a:fillRect b="-39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3E2E4DB6-A760-44E7-8389-1C50DF23EC2E}"/>
                  </a:ext>
                </a:extLst>
              </p:cNvPr>
              <p:cNvSpPr/>
              <p:nvPr/>
            </p:nvSpPr>
            <p:spPr>
              <a:xfrm>
                <a:off x="708754" y="2500257"/>
                <a:ext cx="1485150" cy="253916"/>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smtClean="0">
                              <a:solidFill>
                                <a:prstClr val="black"/>
                              </a:solidFill>
                              <a:latin typeface="Cambria Math" panose="02040503050406030204" pitchFamily="18" charset="0"/>
                              <a:ea typeface="幼圆" panose="02010509060101010101" pitchFamily="49" charset="-122"/>
                              <a:sym typeface="+mn-ea"/>
                            </a:rPr>
                            <m:t>𝐲</m:t>
                          </m:r>
                        </m:e>
                        <m:sub>
                          <m:r>
                            <a:rPr lang="en-US" altLang="zh-CN" sz="1050" i="1" smtClean="0">
                              <a:solidFill>
                                <a:prstClr val="black"/>
                              </a:solidFill>
                              <a:latin typeface="Cambria Math" panose="02040503050406030204" pitchFamily="18" charset="0"/>
                              <a:ea typeface="幼圆" panose="02010509060101010101" pitchFamily="49" charset="-122"/>
                              <a:sym typeface="+mn-ea"/>
                            </a:rPr>
                            <m:t>𝑡</m:t>
                          </m:r>
                          <m:r>
                            <a:rPr lang="en-US" altLang="zh-CN" sz="1050" i="1" smtClean="0">
                              <a:solidFill>
                                <a:prstClr val="black"/>
                              </a:solidFill>
                              <a:latin typeface="Cambria Math" panose="02040503050406030204" pitchFamily="18" charset="0"/>
                              <a:ea typeface="幼圆" panose="02010509060101010101" pitchFamily="49" charset="-122"/>
                              <a:sym typeface="+mn-ea"/>
                            </a:rPr>
                            <m:t>−2</m:t>
                          </m:r>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r>
                        <m:rPr>
                          <m:sty m:val="p"/>
                        </m:rPr>
                        <a:rPr lang="en-US" altLang="zh-CN" sz="1050" i="1" smtClean="0">
                          <a:solidFill>
                            <a:prstClr val="black"/>
                          </a:solidFill>
                          <a:latin typeface="Cambria Math" panose="02040503050406030204" pitchFamily="18" charset="0"/>
                          <a:ea typeface="幼圆" panose="02010509060101010101" pitchFamily="49" charset="-122"/>
                          <a:sym typeface="+mn-ea"/>
                        </a:rPr>
                        <m:t>Softmax</m:t>
                      </m:r>
                      <m:r>
                        <a:rPr lang="en-US" altLang="zh-CN" sz="1050" i="1" smtClean="0">
                          <a:solidFill>
                            <a:prstClr val="black"/>
                          </a:solidFill>
                          <a:latin typeface="Cambria Math" panose="02040503050406030204" pitchFamily="18" charset="0"/>
                          <a:ea typeface="幼圆" panose="02010509060101010101" pitchFamily="49" charset="-122"/>
                          <a:sym typeface="+mn-ea"/>
                        </a:rPr>
                        <m:t>(</m:t>
                      </m:r>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𝐡</m:t>
                          </m:r>
                        </m:e>
                        <m:sub>
                          <m:r>
                            <a:rPr lang="en-US" altLang="zh-CN" sz="1050" i="1" smtClean="0">
                              <a:solidFill>
                                <a:prstClr val="black"/>
                              </a:solidFill>
                              <a:latin typeface="Cambria Math" panose="02040503050406030204" pitchFamily="18" charset="0"/>
                              <a:ea typeface="幼圆" panose="02010509060101010101" pitchFamily="49" charset="-122"/>
                              <a:sym typeface="+mn-ea"/>
                            </a:rPr>
                            <m:t>𝑡</m:t>
                          </m:r>
                          <m:r>
                            <a:rPr lang="en-US" altLang="zh-CN" sz="1050" i="1" smtClean="0">
                              <a:solidFill>
                                <a:prstClr val="black"/>
                              </a:solidFill>
                              <a:latin typeface="Cambria Math" panose="02040503050406030204" pitchFamily="18" charset="0"/>
                              <a:ea typeface="幼圆" panose="02010509060101010101" pitchFamily="49" charset="-122"/>
                              <a:sym typeface="+mn-ea"/>
                            </a:rPr>
                            <m:t>−2</m:t>
                          </m:r>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oMath>
                  </m:oMathPara>
                </a14:m>
                <a:endParaRPr lang="zh-CN" altLang="en-US" sz="1050" b="1" dirty="0">
                  <a:solidFill>
                    <a:prstClr val="black"/>
                  </a:solidFill>
                  <a:latin typeface="等线"/>
                </a:endParaRPr>
              </a:p>
            </p:txBody>
          </p:sp>
        </mc:Choice>
        <mc:Fallback>
          <p:sp>
            <p:nvSpPr>
              <p:cNvPr id="14" name="矩形 13">
                <a:extLst>
                  <a:ext uri="{FF2B5EF4-FFF2-40B4-BE49-F238E27FC236}">
                    <a16:creationId xmlns:a16="http://schemas.microsoft.com/office/drawing/2014/main" id="{3E2E4DB6-A760-44E7-8389-1C50DF23EC2E}"/>
                  </a:ext>
                </a:extLst>
              </p:cNvPr>
              <p:cNvSpPr>
                <a:spLocks noRot="1" noChangeAspect="1" noMove="1" noResize="1" noEditPoints="1" noAdjustHandles="1" noChangeArrowheads="1" noChangeShapeType="1" noTextEdit="1"/>
              </p:cNvSpPr>
              <p:nvPr/>
            </p:nvSpPr>
            <p:spPr>
              <a:xfrm>
                <a:off x="708754" y="2500257"/>
                <a:ext cx="1485150" cy="253916"/>
              </a:xfrm>
              <a:prstGeom prst="rect">
                <a:avLst/>
              </a:prstGeom>
              <a:blipFill>
                <a:blip r:embed="rId6"/>
                <a:stretch>
                  <a:fillRect b="-47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23B5CD36-E8DA-4145-8FD2-1515A55C4C61}"/>
                  </a:ext>
                </a:extLst>
              </p:cNvPr>
              <p:cNvSpPr/>
              <p:nvPr/>
            </p:nvSpPr>
            <p:spPr>
              <a:xfrm>
                <a:off x="708083" y="2720114"/>
                <a:ext cx="1430776" cy="253916"/>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smtClean="0">
                              <a:solidFill>
                                <a:prstClr val="black"/>
                              </a:solidFill>
                              <a:latin typeface="Cambria Math" panose="02040503050406030204" pitchFamily="18" charset="0"/>
                              <a:ea typeface="幼圆" panose="02010509060101010101" pitchFamily="49" charset="-122"/>
                              <a:sym typeface="+mn-ea"/>
                            </a:rPr>
                            <m:t>𝐡</m:t>
                          </m:r>
                        </m:e>
                        <m:sub>
                          <m:r>
                            <a:rPr lang="en-US" altLang="zh-CN" sz="1050" i="1" smtClean="0">
                              <a:solidFill>
                                <a:prstClr val="black"/>
                              </a:solidFill>
                              <a:latin typeface="Cambria Math" panose="02040503050406030204" pitchFamily="18" charset="0"/>
                              <a:ea typeface="幼圆" panose="02010509060101010101" pitchFamily="49" charset="-122"/>
                              <a:sym typeface="+mn-ea"/>
                            </a:rPr>
                            <m:t>𝑡</m:t>
                          </m:r>
                          <m:r>
                            <a:rPr lang="en-US" altLang="zh-CN" sz="1050" i="1" smtClean="0">
                              <a:solidFill>
                                <a:prstClr val="black"/>
                              </a:solidFill>
                              <a:latin typeface="Cambria Math" panose="02040503050406030204" pitchFamily="18" charset="0"/>
                              <a:ea typeface="幼圆" panose="02010509060101010101" pitchFamily="49" charset="-122"/>
                              <a:sym typeface="+mn-ea"/>
                            </a:rPr>
                            <m:t>−2</m:t>
                          </m:r>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r>
                        <a:rPr lang="en-US" altLang="zh-CN" sz="1050" b="1" smtClean="0">
                          <a:solidFill>
                            <a:prstClr val="black"/>
                          </a:solidFill>
                          <a:latin typeface="Cambria Math" panose="02040503050406030204" pitchFamily="18" charset="0"/>
                          <a:ea typeface="幼圆" panose="02010509060101010101" pitchFamily="49" charset="-122"/>
                          <a:sym typeface="+mn-ea"/>
                        </a:rPr>
                        <m:t>𝐞</m:t>
                      </m:r>
                      <m:sSub>
                        <m:sSubPr>
                          <m:ctrlPr>
                            <a:rPr lang="en-US" altLang="zh-CN" sz="1050" b="1"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𝐎</m:t>
                          </m:r>
                        </m:e>
                        <m:sub>
                          <m:r>
                            <a:rPr lang="en-US" altLang="zh-CN" sz="1050" i="1" smtClean="0">
                              <a:solidFill>
                                <a:prstClr val="black"/>
                              </a:solidFill>
                              <a:latin typeface="Cambria Math" panose="02040503050406030204" pitchFamily="18" charset="0"/>
                              <a:ea typeface="幼圆" panose="02010509060101010101" pitchFamily="49" charset="-122"/>
                              <a:sym typeface="+mn-ea"/>
                            </a:rPr>
                            <m:t>𝑡</m:t>
                          </m:r>
                          <m:r>
                            <a:rPr lang="en-US" altLang="zh-CN" sz="1050" smtClean="0">
                              <a:solidFill>
                                <a:prstClr val="black"/>
                              </a:solidFill>
                              <a:latin typeface="Cambria Math" panose="02040503050406030204" pitchFamily="18" charset="0"/>
                              <a:ea typeface="幼圆" panose="02010509060101010101" pitchFamily="49" charset="-122"/>
                              <a:sym typeface="+mn-ea"/>
                            </a:rPr>
                            <m:t>−2</m:t>
                          </m:r>
                        </m:sub>
                      </m:sSub>
                      <m:r>
                        <a:rPr lang="en-US" altLang="zh-CN" sz="1050" b="1" smtClean="0">
                          <a:solidFill>
                            <a:prstClr val="black"/>
                          </a:solidFill>
                          <a:latin typeface="Cambria Math" panose="02040503050406030204" pitchFamily="18" charset="0"/>
                          <a:ea typeface="幼圆" panose="02010509060101010101" pitchFamily="49" charset="-122"/>
                          <a:sym typeface="+mn-ea"/>
                        </a:rPr>
                        <m:t>+</m:t>
                      </m:r>
                      <m:sSub>
                        <m:sSubPr>
                          <m:ctrlPr>
                            <a:rPr lang="en-US" altLang="zh-CN" sz="1050" b="1"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𝐝</m:t>
                          </m:r>
                        </m:e>
                        <m:sub>
                          <m:r>
                            <a:rPr lang="en-US" altLang="zh-CN" sz="1050" i="1" smtClean="0">
                              <a:solidFill>
                                <a:prstClr val="black"/>
                              </a:solidFill>
                              <a:latin typeface="Cambria Math" panose="02040503050406030204" pitchFamily="18" charset="0"/>
                              <a:ea typeface="幼圆" panose="02010509060101010101" pitchFamily="49" charset="-122"/>
                              <a:sym typeface="+mn-ea"/>
                            </a:rPr>
                            <m:t>𝑡</m:t>
                          </m:r>
                          <m:r>
                            <a:rPr lang="en-US" altLang="zh-CN" sz="1050" i="1" smtClean="0">
                              <a:solidFill>
                                <a:prstClr val="black"/>
                              </a:solidFill>
                              <a:latin typeface="Cambria Math" panose="02040503050406030204" pitchFamily="18" charset="0"/>
                              <a:ea typeface="幼圆" panose="02010509060101010101" pitchFamily="49" charset="-122"/>
                              <a:sym typeface="+mn-ea"/>
                            </a:rPr>
                            <m:t>−2</m:t>
                          </m:r>
                        </m:sub>
                      </m:sSub>
                    </m:oMath>
                  </m:oMathPara>
                </a14:m>
                <a:endParaRPr lang="zh-CN" altLang="en-US" sz="1050" b="1" dirty="0">
                  <a:solidFill>
                    <a:prstClr val="black"/>
                  </a:solidFill>
                  <a:latin typeface="等线"/>
                </a:endParaRPr>
              </a:p>
            </p:txBody>
          </p:sp>
        </mc:Choice>
        <mc:Fallback>
          <p:sp>
            <p:nvSpPr>
              <p:cNvPr id="15" name="矩形 14">
                <a:extLst>
                  <a:ext uri="{FF2B5EF4-FFF2-40B4-BE49-F238E27FC236}">
                    <a16:creationId xmlns:a16="http://schemas.microsoft.com/office/drawing/2014/main" id="{23B5CD36-E8DA-4145-8FD2-1515A55C4C61}"/>
                  </a:ext>
                </a:extLst>
              </p:cNvPr>
              <p:cNvSpPr>
                <a:spLocks noRot="1" noChangeAspect="1" noMove="1" noResize="1" noEditPoints="1" noAdjustHandles="1" noChangeArrowheads="1" noChangeShapeType="1" noTextEdit="1"/>
              </p:cNvSpPr>
              <p:nvPr/>
            </p:nvSpPr>
            <p:spPr>
              <a:xfrm>
                <a:off x="708083" y="2720114"/>
                <a:ext cx="1430776" cy="253916"/>
              </a:xfrm>
              <a:prstGeom prst="rect">
                <a:avLst/>
              </a:prstGeom>
              <a:blipFill>
                <a:blip r:embed="rId7"/>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F185436C-F309-4276-8DB1-72EDC634D204}"/>
              </a:ext>
            </a:extLst>
          </p:cNvPr>
          <p:cNvSpPr/>
          <p:nvPr/>
        </p:nvSpPr>
        <p:spPr>
          <a:xfrm>
            <a:off x="2645470" y="2266981"/>
            <a:ext cx="1428275" cy="738664"/>
          </a:xfrm>
          <a:prstGeom prst="rect">
            <a:avLst/>
          </a:prstGeom>
          <a:solidFill>
            <a:sysClr val="window" lastClr="FFFFFF">
              <a:lumMod val="75000"/>
            </a:sysClr>
          </a:solidFill>
          <a:ln w="1905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CBF794F7-21E0-4140-BAFC-90BDEDBD9FE9}"/>
                  </a:ext>
                </a:extLst>
              </p:cNvPr>
              <p:cNvSpPr/>
              <p:nvPr/>
            </p:nvSpPr>
            <p:spPr>
              <a:xfrm>
                <a:off x="2866465" y="2248075"/>
                <a:ext cx="958431" cy="307777"/>
              </a:xfrm>
              <a:prstGeom prst="rect">
                <a:avLst/>
              </a:prstGeom>
            </p:spPr>
            <p:txBody>
              <a:bodyPr wrap="square">
                <a:spAutoFit/>
              </a:bodyPr>
              <a:lstStyle/>
              <a:p>
                <a:pPr defTabSz="685800"/>
                <a14:m>
                  <m:oMathPara xmlns:m="http://schemas.openxmlformats.org/officeDocument/2006/math">
                    <m:oMathParaPr>
                      <m:jc m:val="centerGroup"/>
                    </m:oMathParaPr>
                    <m:oMath xmlns:m="http://schemas.openxmlformats.org/officeDocument/2006/math">
                      <m:r>
                        <a:rPr lang="zh-CN" altLang="en-US" sz="1400" i="1" smtClean="0">
                          <a:solidFill>
                            <a:prstClr val="black"/>
                          </a:solidFill>
                          <a:latin typeface="Cambria Math" panose="02040503050406030204" pitchFamily="18" charset="0"/>
                          <a:ea typeface="幼圆" panose="02010509060101010101" pitchFamily="49" charset="-122"/>
                          <a:sym typeface="+mn-ea"/>
                        </a:rPr>
                        <m:t>预测</m:t>
                      </m:r>
                      <m:sSub>
                        <m:sSubPr>
                          <m:ctrlPr>
                            <a:rPr lang="en-US" altLang="zh-CN" sz="1400" i="1" smtClean="0">
                              <a:solidFill>
                                <a:prstClr val="black"/>
                              </a:solidFill>
                              <a:latin typeface="Cambria Math" panose="02040503050406030204" pitchFamily="18" charset="0"/>
                              <a:ea typeface="幼圆" panose="02010509060101010101" pitchFamily="49" charset="-122"/>
                              <a:sym typeface="+mn-ea"/>
                            </a:rPr>
                          </m:ctrlPr>
                        </m:sSubPr>
                        <m:e>
                          <m:r>
                            <a:rPr lang="en-US" altLang="zh-CN" sz="1400">
                              <a:solidFill>
                                <a:prstClr val="black"/>
                              </a:solidFill>
                              <a:latin typeface="Cambria Math" panose="02040503050406030204" pitchFamily="18" charset="0"/>
                              <a:ea typeface="幼圆" panose="02010509060101010101" pitchFamily="49" charset="-122"/>
                              <a:sym typeface="+mn-ea"/>
                            </a:rPr>
                            <m:t>𝑤</m:t>
                          </m:r>
                        </m:e>
                        <m:sub>
                          <m:r>
                            <a:rPr lang="en-US" altLang="zh-CN" sz="1400">
                              <a:solidFill>
                                <a:prstClr val="black"/>
                              </a:solidFill>
                              <a:latin typeface="Cambria Math" panose="02040503050406030204" pitchFamily="18" charset="0"/>
                              <a:ea typeface="幼圆" panose="02010509060101010101" pitchFamily="49" charset="-122"/>
                              <a:sym typeface="+mn-ea"/>
                            </a:rPr>
                            <m:t>𝑡</m:t>
                          </m:r>
                          <m:r>
                            <a:rPr lang="en-US" altLang="zh-CN" sz="1400">
                              <a:solidFill>
                                <a:prstClr val="black"/>
                              </a:solidFill>
                              <a:latin typeface="Cambria Math" panose="02040503050406030204" pitchFamily="18" charset="0"/>
                              <a:ea typeface="幼圆" panose="02010509060101010101" pitchFamily="49" charset="-122"/>
                              <a:sym typeface="+mn-ea"/>
                            </a:rPr>
                            <m:t>−1</m:t>
                          </m:r>
                        </m:sub>
                      </m:sSub>
                    </m:oMath>
                  </m:oMathPara>
                </a14:m>
                <a:endParaRPr lang="zh-CN" altLang="en-US" sz="1400" dirty="0">
                  <a:solidFill>
                    <a:prstClr val="black"/>
                  </a:solidFill>
                  <a:latin typeface="等线"/>
                </a:endParaRPr>
              </a:p>
            </p:txBody>
          </p:sp>
        </mc:Choice>
        <mc:Fallback>
          <p:sp>
            <p:nvSpPr>
              <p:cNvPr id="17" name="矩形 16">
                <a:extLst>
                  <a:ext uri="{FF2B5EF4-FFF2-40B4-BE49-F238E27FC236}">
                    <a16:creationId xmlns:a16="http://schemas.microsoft.com/office/drawing/2014/main" id="{CBF794F7-21E0-4140-BAFC-90BDEDBD9FE9}"/>
                  </a:ext>
                </a:extLst>
              </p:cNvPr>
              <p:cNvSpPr>
                <a:spLocks noRot="1" noChangeAspect="1" noMove="1" noResize="1" noEditPoints="1" noAdjustHandles="1" noChangeArrowheads="1" noChangeShapeType="1" noTextEdit="1"/>
              </p:cNvSpPr>
              <p:nvPr/>
            </p:nvSpPr>
            <p:spPr>
              <a:xfrm>
                <a:off x="2866465" y="2248075"/>
                <a:ext cx="958431" cy="307777"/>
              </a:xfrm>
              <a:prstGeom prst="rect">
                <a:avLst/>
              </a:prstGeom>
              <a:blipFill>
                <a:blip r:embed="rId8"/>
                <a:stretch>
                  <a:fillRect b="-4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76919043-BC46-4B98-BC35-CDFD06C4C7C7}"/>
                  </a:ext>
                </a:extLst>
              </p:cNvPr>
              <p:cNvSpPr/>
              <p:nvPr/>
            </p:nvSpPr>
            <p:spPr>
              <a:xfrm>
                <a:off x="2634267" y="2515538"/>
                <a:ext cx="1485150" cy="253916"/>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smtClean="0">
                              <a:solidFill>
                                <a:prstClr val="black"/>
                              </a:solidFill>
                              <a:latin typeface="Cambria Math" panose="02040503050406030204" pitchFamily="18" charset="0"/>
                              <a:ea typeface="幼圆" panose="02010509060101010101" pitchFamily="49" charset="-122"/>
                              <a:sym typeface="+mn-ea"/>
                            </a:rPr>
                            <m:t>𝐲</m:t>
                          </m:r>
                        </m:e>
                        <m:sub>
                          <m:r>
                            <a:rPr lang="en-US" altLang="zh-CN" sz="1050" i="1" smtClean="0">
                              <a:solidFill>
                                <a:prstClr val="black"/>
                              </a:solidFill>
                              <a:latin typeface="Cambria Math" panose="02040503050406030204" pitchFamily="18" charset="0"/>
                              <a:ea typeface="幼圆" panose="02010509060101010101" pitchFamily="49" charset="-122"/>
                              <a:sym typeface="+mn-ea"/>
                            </a:rPr>
                            <m:t>𝑡</m:t>
                          </m:r>
                          <m:r>
                            <a:rPr lang="en-US" altLang="zh-CN" sz="1050" i="1" smtClean="0">
                              <a:solidFill>
                                <a:prstClr val="black"/>
                              </a:solidFill>
                              <a:latin typeface="Cambria Math" panose="02040503050406030204" pitchFamily="18" charset="0"/>
                              <a:ea typeface="幼圆" panose="02010509060101010101" pitchFamily="49" charset="-122"/>
                              <a:sym typeface="+mn-ea"/>
                            </a:rPr>
                            <m:t>−1</m:t>
                          </m:r>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r>
                        <m:rPr>
                          <m:sty m:val="p"/>
                        </m:rPr>
                        <a:rPr lang="en-US" altLang="zh-CN" sz="1050" i="1" smtClean="0">
                          <a:solidFill>
                            <a:prstClr val="black"/>
                          </a:solidFill>
                          <a:latin typeface="Cambria Math" panose="02040503050406030204" pitchFamily="18" charset="0"/>
                          <a:ea typeface="幼圆" panose="02010509060101010101" pitchFamily="49" charset="-122"/>
                          <a:sym typeface="+mn-ea"/>
                        </a:rPr>
                        <m:t>Softmax</m:t>
                      </m:r>
                      <m:r>
                        <a:rPr lang="en-US" altLang="zh-CN" sz="1050" i="1" smtClean="0">
                          <a:solidFill>
                            <a:prstClr val="black"/>
                          </a:solidFill>
                          <a:latin typeface="Cambria Math" panose="02040503050406030204" pitchFamily="18" charset="0"/>
                          <a:ea typeface="幼圆" panose="02010509060101010101" pitchFamily="49" charset="-122"/>
                          <a:sym typeface="+mn-ea"/>
                        </a:rPr>
                        <m:t>(</m:t>
                      </m:r>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𝐡</m:t>
                          </m:r>
                        </m:e>
                        <m:sub>
                          <m:r>
                            <a:rPr lang="en-US" altLang="zh-CN" sz="1050" i="1" smtClean="0">
                              <a:solidFill>
                                <a:prstClr val="black"/>
                              </a:solidFill>
                              <a:latin typeface="Cambria Math" panose="02040503050406030204" pitchFamily="18" charset="0"/>
                              <a:ea typeface="幼圆" panose="02010509060101010101" pitchFamily="49" charset="-122"/>
                              <a:sym typeface="+mn-ea"/>
                            </a:rPr>
                            <m:t>𝑡</m:t>
                          </m:r>
                          <m:r>
                            <a:rPr lang="en-US" altLang="zh-CN" sz="1050" i="1" smtClean="0">
                              <a:solidFill>
                                <a:prstClr val="black"/>
                              </a:solidFill>
                              <a:latin typeface="Cambria Math" panose="02040503050406030204" pitchFamily="18" charset="0"/>
                              <a:ea typeface="幼圆" panose="02010509060101010101" pitchFamily="49" charset="-122"/>
                              <a:sym typeface="+mn-ea"/>
                            </a:rPr>
                            <m:t>−1</m:t>
                          </m:r>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oMath>
                  </m:oMathPara>
                </a14:m>
                <a:endParaRPr lang="zh-CN" altLang="en-US" sz="1050" b="1" dirty="0">
                  <a:solidFill>
                    <a:prstClr val="black"/>
                  </a:solidFill>
                  <a:latin typeface="等线"/>
                </a:endParaRPr>
              </a:p>
            </p:txBody>
          </p:sp>
        </mc:Choice>
        <mc:Fallback>
          <p:sp>
            <p:nvSpPr>
              <p:cNvPr id="18" name="矩形 17">
                <a:extLst>
                  <a:ext uri="{FF2B5EF4-FFF2-40B4-BE49-F238E27FC236}">
                    <a16:creationId xmlns:a16="http://schemas.microsoft.com/office/drawing/2014/main" id="{76919043-BC46-4B98-BC35-CDFD06C4C7C7}"/>
                  </a:ext>
                </a:extLst>
              </p:cNvPr>
              <p:cNvSpPr>
                <a:spLocks noRot="1" noChangeAspect="1" noMove="1" noResize="1" noEditPoints="1" noAdjustHandles="1" noChangeArrowheads="1" noChangeShapeType="1" noTextEdit="1"/>
              </p:cNvSpPr>
              <p:nvPr/>
            </p:nvSpPr>
            <p:spPr>
              <a:xfrm>
                <a:off x="2634267" y="2515538"/>
                <a:ext cx="1485150" cy="253916"/>
              </a:xfrm>
              <a:prstGeom prst="rect">
                <a:avLst/>
              </a:prstGeom>
              <a:blipFill>
                <a:blip r:embed="rId9"/>
                <a:stretch>
                  <a:fillRect b="-48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6C555816-6EAC-4F79-8F80-D8C5B2A91FD6}"/>
                  </a:ext>
                </a:extLst>
              </p:cNvPr>
              <p:cNvSpPr/>
              <p:nvPr/>
            </p:nvSpPr>
            <p:spPr>
              <a:xfrm>
                <a:off x="2633596" y="2735395"/>
                <a:ext cx="1430776" cy="253916"/>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smtClean="0">
                              <a:solidFill>
                                <a:prstClr val="black"/>
                              </a:solidFill>
                              <a:latin typeface="Cambria Math" panose="02040503050406030204" pitchFamily="18" charset="0"/>
                              <a:ea typeface="幼圆" panose="02010509060101010101" pitchFamily="49" charset="-122"/>
                              <a:sym typeface="+mn-ea"/>
                            </a:rPr>
                            <m:t>𝐡</m:t>
                          </m:r>
                        </m:e>
                        <m:sub>
                          <m:r>
                            <a:rPr lang="en-US" altLang="zh-CN" sz="1050" i="1" smtClean="0">
                              <a:solidFill>
                                <a:prstClr val="black"/>
                              </a:solidFill>
                              <a:latin typeface="Cambria Math" panose="02040503050406030204" pitchFamily="18" charset="0"/>
                              <a:ea typeface="幼圆" panose="02010509060101010101" pitchFamily="49" charset="-122"/>
                              <a:sym typeface="+mn-ea"/>
                            </a:rPr>
                            <m:t>𝑡</m:t>
                          </m:r>
                          <m:r>
                            <a:rPr lang="en-US" altLang="zh-CN" sz="1050" i="1" smtClean="0">
                              <a:solidFill>
                                <a:prstClr val="black"/>
                              </a:solidFill>
                              <a:latin typeface="Cambria Math" panose="02040503050406030204" pitchFamily="18" charset="0"/>
                              <a:ea typeface="幼圆" panose="02010509060101010101" pitchFamily="49" charset="-122"/>
                              <a:sym typeface="+mn-ea"/>
                            </a:rPr>
                            <m:t>−1</m:t>
                          </m:r>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r>
                        <a:rPr lang="en-US" altLang="zh-CN" sz="1050" b="1">
                          <a:solidFill>
                            <a:prstClr val="black"/>
                          </a:solidFill>
                          <a:latin typeface="Cambria Math" panose="02040503050406030204" pitchFamily="18" charset="0"/>
                          <a:ea typeface="幼圆" panose="02010509060101010101" pitchFamily="49" charset="-122"/>
                          <a:sym typeface="+mn-ea"/>
                        </a:rPr>
                        <m:t>𝐞</m:t>
                      </m:r>
                      <m:sSub>
                        <m:sSubPr>
                          <m:ctrlPr>
                            <a:rPr lang="en-US" altLang="zh-CN" sz="1050" b="1" i="1">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𝐎</m:t>
                          </m:r>
                        </m:e>
                        <m:sub>
                          <m:r>
                            <a:rPr lang="en-US" altLang="zh-CN" sz="1050" i="1">
                              <a:solidFill>
                                <a:prstClr val="black"/>
                              </a:solidFill>
                              <a:latin typeface="Cambria Math" panose="02040503050406030204" pitchFamily="18" charset="0"/>
                              <a:ea typeface="幼圆" panose="02010509060101010101" pitchFamily="49" charset="-122"/>
                              <a:sym typeface="+mn-ea"/>
                            </a:rPr>
                            <m:t>𝑡</m:t>
                          </m:r>
                          <m:r>
                            <a:rPr lang="en-US" altLang="zh-CN" sz="1050">
                              <a:solidFill>
                                <a:prstClr val="black"/>
                              </a:solidFill>
                              <a:latin typeface="Cambria Math" panose="02040503050406030204" pitchFamily="18" charset="0"/>
                              <a:ea typeface="幼圆" panose="02010509060101010101" pitchFamily="49" charset="-122"/>
                              <a:sym typeface="+mn-ea"/>
                            </a:rPr>
                            <m:t>−1</m:t>
                          </m:r>
                        </m:sub>
                      </m:sSub>
                      <m:r>
                        <a:rPr lang="en-US" altLang="zh-CN" sz="1050" b="1">
                          <a:solidFill>
                            <a:prstClr val="black"/>
                          </a:solidFill>
                          <a:latin typeface="Cambria Math" panose="02040503050406030204" pitchFamily="18" charset="0"/>
                          <a:ea typeface="幼圆" panose="02010509060101010101" pitchFamily="49" charset="-122"/>
                          <a:sym typeface="+mn-ea"/>
                        </a:rPr>
                        <m:t>+</m:t>
                      </m:r>
                      <m:sSub>
                        <m:sSubPr>
                          <m:ctrlPr>
                            <a:rPr lang="en-US" altLang="zh-CN" sz="1050" b="1" i="1">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𝐝</m:t>
                          </m:r>
                        </m:e>
                        <m:sub>
                          <m:r>
                            <a:rPr lang="en-US" altLang="zh-CN" sz="1050" i="1">
                              <a:solidFill>
                                <a:prstClr val="black"/>
                              </a:solidFill>
                              <a:latin typeface="Cambria Math" panose="02040503050406030204" pitchFamily="18" charset="0"/>
                              <a:ea typeface="幼圆" panose="02010509060101010101" pitchFamily="49" charset="-122"/>
                              <a:sym typeface="+mn-ea"/>
                            </a:rPr>
                            <m:t>𝑡</m:t>
                          </m:r>
                          <m:r>
                            <a:rPr lang="en-US" altLang="zh-CN" sz="1050" i="1">
                              <a:solidFill>
                                <a:prstClr val="black"/>
                              </a:solidFill>
                              <a:latin typeface="Cambria Math" panose="02040503050406030204" pitchFamily="18" charset="0"/>
                              <a:ea typeface="幼圆" panose="02010509060101010101" pitchFamily="49" charset="-122"/>
                              <a:sym typeface="+mn-ea"/>
                            </a:rPr>
                            <m:t>−1</m:t>
                          </m:r>
                        </m:sub>
                      </m:sSub>
                    </m:oMath>
                  </m:oMathPara>
                </a14:m>
                <a:endParaRPr lang="zh-CN" altLang="en-US" sz="1050" b="1" dirty="0">
                  <a:solidFill>
                    <a:prstClr val="black"/>
                  </a:solidFill>
                  <a:latin typeface="等线"/>
                </a:endParaRPr>
              </a:p>
            </p:txBody>
          </p:sp>
        </mc:Choice>
        <mc:Fallback>
          <p:sp>
            <p:nvSpPr>
              <p:cNvPr id="19" name="矩形 18">
                <a:extLst>
                  <a:ext uri="{FF2B5EF4-FFF2-40B4-BE49-F238E27FC236}">
                    <a16:creationId xmlns:a16="http://schemas.microsoft.com/office/drawing/2014/main" id="{6C555816-6EAC-4F79-8F80-D8C5B2A91FD6}"/>
                  </a:ext>
                </a:extLst>
              </p:cNvPr>
              <p:cNvSpPr>
                <a:spLocks noRot="1" noChangeAspect="1" noMove="1" noResize="1" noEditPoints="1" noAdjustHandles="1" noChangeArrowheads="1" noChangeShapeType="1" noTextEdit="1"/>
              </p:cNvSpPr>
              <p:nvPr/>
            </p:nvSpPr>
            <p:spPr>
              <a:xfrm>
                <a:off x="2633596" y="2735395"/>
                <a:ext cx="1430776" cy="253916"/>
              </a:xfrm>
              <a:prstGeom prst="rect">
                <a:avLst/>
              </a:prstGeom>
              <a:blipFill>
                <a:blip r:embed="rId10"/>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4EBE0F83-81A6-4019-BACB-219D144BA40F}"/>
              </a:ext>
            </a:extLst>
          </p:cNvPr>
          <p:cNvSpPr/>
          <p:nvPr/>
        </p:nvSpPr>
        <p:spPr>
          <a:xfrm>
            <a:off x="4627177" y="2287767"/>
            <a:ext cx="1428275" cy="738664"/>
          </a:xfrm>
          <a:prstGeom prst="rect">
            <a:avLst/>
          </a:prstGeom>
          <a:solidFill>
            <a:sysClr val="window" lastClr="FFFFFF">
              <a:lumMod val="75000"/>
            </a:sysClr>
          </a:solidFill>
          <a:ln w="1905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21" name="矩形 20">
                <a:extLst>
                  <a:ext uri="{FF2B5EF4-FFF2-40B4-BE49-F238E27FC236}">
                    <a16:creationId xmlns:a16="http://schemas.microsoft.com/office/drawing/2014/main" id="{6E332999-59F6-43A1-A469-27AB686AB609}"/>
                  </a:ext>
                </a:extLst>
              </p:cNvPr>
              <p:cNvSpPr/>
              <p:nvPr/>
            </p:nvSpPr>
            <p:spPr>
              <a:xfrm>
                <a:off x="4848172" y="2268861"/>
                <a:ext cx="958431" cy="307777"/>
              </a:xfrm>
              <a:prstGeom prst="rect">
                <a:avLst/>
              </a:prstGeom>
            </p:spPr>
            <p:txBody>
              <a:bodyPr wrap="square">
                <a:spAutoFit/>
              </a:bodyPr>
              <a:lstStyle/>
              <a:p>
                <a:pPr defTabSz="685800"/>
                <a14:m>
                  <m:oMathPara xmlns:m="http://schemas.openxmlformats.org/officeDocument/2006/math">
                    <m:oMathParaPr>
                      <m:jc m:val="centerGroup"/>
                    </m:oMathParaPr>
                    <m:oMath xmlns:m="http://schemas.openxmlformats.org/officeDocument/2006/math">
                      <m:r>
                        <a:rPr lang="zh-CN" altLang="en-US" sz="1400" i="1" smtClean="0">
                          <a:solidFill>
                            <a:prstClr val="black"/>
                          </a:solidFill>
                          <a:latin typeface="Cambria Math" panose="02040503050406030204" pitchFamily="18" charset="0"/>
                          <a:ea typeface="幼圆" panose="02010509060101010101" pitchFamily="49" charset="-122"/>
                          <a:sym typeface="+mn-ea"/>
                        </a:rPr>
                        <m:t>预测</m:t>
                      </m:r>
                      <m:sSub>
                        <m:sSubPr>
                          <m:ctrlPr>
                            <a:rPr lang="en-US" altLang="zh-CN" sz="1400" i="1" smtClean="0">
                              <a:solidFill>
                                <a:prstClr val="black"/>
                              </a:solidFill>
                              <a:latin typeface="Cambria Math" panose="02040503050406030204" pitchFamily="18" charset="0"/>
                              <a:ea typeface="幼圆" panose="02010509060101010101" pitchFamily="49" charset="-122"/>
                              <a:sym typeface="+mn-ea"/>
                            </a:rPr>
                          </m:ctrlPr>
                        </m:sSubPr>
                        <m:e>
                          <m:r>
                            <a:rPr lang="en-US" altLang="zh-CN" sz="1400">
                              <a:solidFill>
                                <a:prstClr val="black"/>
                              </a:solidFill>
                              <a:latin typeface="Cambria Math" panose="02040503050406030204" pitchFamily="18" charset="0"/>
                              <a:ea typeface="幼圆" panose="02010509060101010101" pitchFamily="49" charset="-122"/>
                              <a:sym typeface="+mn-ea"/>
                            </a:rPr>
                            <m:t>𝑤</m:t>
                          </m:r>
                        </m:e>
                        <m:sub>
                          <m:r>
                            <a:rPr lang="en-US" altLang="zh-CN" sz="1400">
                              <a:solidFill>
                                <a:prstClr val="black"/>
                              </a:solidFill>
                              <a:latin typeface="Cambria Math" panose="02040503050406030204" pitchFamily="18" charset="0"/>
                              <a:ea typeface="幼圆" panose="02010509060101010101" pitchFamily="49" charset="-122"/>
                              <a:sym typeface="+mn-ea"/>
                            </a:rPr>
                            <m:t>𝑡</m:t>
                          </m:r>
                          <m:r>
                            <a:rPr lang="en-US" altLang="zh-CN" sz="1400" i="1" smtClean="0">
                              <a:solidFill>
                                <a:prstClr val="black"/>
                              </a:solidFill>
                              <a:latin typeface="Cambria Math" panose="02040503050406030204" pitchFamily="18" charset="0"/>
                              <a:ea typeface="幼圆" panose="02010509060101010101" pitchFamily="49" charset="-122"/>
                              <a:sym typeface="+mn-ea"/>
                            </a:rPr>
                            <m:t>+1</m:t>
                          </m:r>
                        </m:sub>
                      </m:sSub>
                    </m:oMath>
                  </m:oMathPara>
                </a14:m>
                <a:endParaRPr lang="zh-CN" altLang="en-US" sz="1400" dirty="0">
                  <a:solidFill>
                    <a:prstClr val="black"/>
                  </a:solidFill>
                  <a:latin typeface="等线"/>
                </a:endParaRPr>
              </a:p>
            </p:txBody>
          </p:sp>
        </mc:Choice>
        <mc:Fallback>
          <p:sp>
            <p:nvSpPr>
              <p:cNvPr id="21" name="矩形 20">
                <a:extLst>
                  <a:ext uri="{FF2B5EF4-FFF2-40B4-BE49-F238E27FC236}">
                    <a16:creationId xmlns:a16="http://schemas.microsoft.com/office/drawing/2014/main" id="{6E332999-59F6-43A1-A469-27AB686AB609}"/>
                  </a:ext>
                </a:extLst>
              </p:cNvPr>
              <p:cNvSpPr>
                <a:spLocks noRot="1" noChangeAspect="1" noMove="1" noResize="1" noEditPoints="1" noAdjustHandles="1" noChangeArrowheads="1" noChangeShapeType="1" noTextEdit="1"/>
              </p:cNvSpPr>
              <p:nvPr/>
            </p:nvSpPr>
            <p:spPr>
              <a:xfrm>
                <a:off x="4848172" y="2268861"/>
                <a:ext cx="958431" cy="307777"/>
              </a:xfrm>
              <a:prstGeom prst="rect">
                <a:avLst/>
              </a:prstGeom>
              <a:blipFill>
                <a:blip r:embed="rId11"/>
                <a:stretch>
                  <a:fillRect b="-39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矩形 21">
                <a:extLst>
                  <a:ext uri="{FF2B5EF4-FFF2-40B4-BE49-F238E27FC236}">
                    <a16:creationId xmlns:a16="http://schemas.microsoft.com/office/drawing/2014/main" id="{C501E9A1-46EE-40ED-AF6B-9B1C2B054A8F}"/>
                  </a:ext>
                </a:extLst>
              </p:cNvPr>
              <p:cNvSpPr/>
              <p:nvPr/>
            </p:nvSpPr>
            <p:spPr>
              <a:xfrm>
                <a:off x="4615974" y="2536324"/>
                <a:ext cx="1485150" cy="253916"/>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smtClean="0">
                              <a:solidFill>
                                <a:prstClr val="black"/>
                              </a:solidFill>
                              <a:latin typeface="Cambria Math" panose="02040503050406030204" pitchFamily="18" charset="0"/>
                              <a:ea typeface="幼圆" panose="02010509060101010101" pitchFamily="49" charset="-122"/>
                              <a:sym typeface="+mn-ea"/>
                            </a:rPr>
                            <m:t>𝐲</m:t>
                          </m:r>
                        </m:e>
                        <m:sub>
                          <m:r>
                            <a:rPr lang="en-US" altLang="zh-CN" sz="1050" i="1" smtClean="0">
                              <a:solidFill>
                                <a:prstClr val="black"/>
                              </a:solidFill>
                              <a:latin typeface="Cambria Math" panose="02040503050406030204" pitchFamily="18" charset="0"/>
                              <a:ea typeface="幼圆" panose="02010509060101010101" pitchFamily="49" charset="-122"/>
                              <a:sym typeface="+mn-ea"/>
                            </a:rPr>
                            <m:t>𝑡</m:t>
                          </m:r>
                          <m:r>
                            <a:rPr lang="en-US" altLang="zh-CN" sz="1050" i="1" smtClean="0">
                              <a:solidFill>
                                <a:prstClr val="black"/>
                              </a:solidFill>
                              <a:latin typeface="Cambria Math" panose="02040503050406030204" pitchFamily="18" charset="0"/>
                              <a:ea typeface="幼圆" panose="02010509060101010101" pitchFamily="49" charset="-122"/>
                              <a:sym typeface="+mn-ea"/>
                            </a:rPr>
                            <m:t>+1</m:t>
                          </m:r>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r>
                        <m:rPr>
                          <m:sty m:val="p"/>
                        </m:rPr>
                        <a:rPr lang="en-US" altLang="zh-CN" sz="1050" i="1" smtClean="0">
                          <a:solidFill>
                            <a:prstClr val="black"/>
                          </a:solidFill>
                          <a:latin typeface="Cambria Math" panose="02040503050406030204" pitchFamily="18" charset="0"/>
                          <a:ea typeface="幼圆" panose="02010509060101010101" pitchFamily="49" charset="-122"/>
                          <a:sym typeface="+mn-ea"/>
                        </a:rPr>
                        <m:t>Softmax</m:t>
                      </m:r>
                      <m:r>
                        <a:rPr lang="en-US" altLang="zh-CN" sz="1050" i="1" smtClean="0">
                          <a:solidFill>
                            <a:prstClr val="black"/>
                          </a:solidFill>
                          <a:latin typeface="Cambria Math" panose="02040503050406030204" pitchFamily="18" charset="0"/>
                          <a:ea typeface="幼圆" panose="02010509060101010101" pitchFamily="49" charset="-122"/>
                          <a:sym typeface="+mn-ea"/>
                        </a:rPr>
                        <m:t>(</m:t>
                      </m:r>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𝐡</m:t>
                          </m:r>
                        </m:e>
                        <m:sub>
                          <m:r>
                            <a:rPr lang="en-US" altLang="zh-CN" sz="1050" i="1" smtClean="0">
                              <a:solidFill>
                                <a:prstClr val="black"/>
                              </a:solidFill>
                              <a:latin typeface="Cambria Math" panose="02040503050406030204" pitchFamily="18" charset="0"/>
                              <a:ea typeface="幼圆" panose="02010509060101010101" pitchFamily="49" charset="-122"/>
                              <a:sym typeface="+mn-ea"/>
                            </a:rPr>
                            <m:t>𝑡</m:t>
                          </m:r>
                          <m:r>
                            <a:rPr lang="en-US" altLang="zh-CN" sz="1050" i="1" smtClean="0">
                              <a:solidFill>
                                <a:prstClr val="black"/>
                              </a:solidFill>
                              <a:latin typeface="Cambria Math" panose="02040503050406030204" pitchFamily="18" charset="0"/>
                              <a:ea typeface="幼圆" panose="02010509060101010101" pitchFamily="49" charset="-122"/>
                              <a:sym typeface="+mn-ea"/>
                            </a:rPr>
                            <m:t>+1</m:t>
                          </m:r>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oMath>
                  </m:oMathPara>
                </a14:m>
                <a:endParaRPr lang="zh-CN" altLang="en-US" sz="1050" b="1" dirty="0">
                  <a:solidFill>
                    <a:prstClr val="black"/>
                  </a:solidFill>
                  <a:latin typeface="等线"/>
                </a:endParaRPr>
              </a:p>
            </p:txBody>
          </p:sp>
        </mc:Choice>
        <mc:Fallback>
          <p:sp>
            <p:nvSpPr>
              <p:cNvPr id="22" name="矩形 21">
                <a:extLst>
                  <a:ext uri="{FF2B5EF4-FFF2-40B4-BE49-F238E27FC236}">
                    <a16:creationId xmlns:a16="http://schemas.microsoft.com/office/drawing/2014/main" id="{C501E9A1-46EE-40ED-AF6B-9B1C2B054A8F}"/>
                  </a:ext>
                </a:extLst>
              </p:cNvPr>
              <p:cNvSpPr>
                <a:spLocks noRot="1" noChangeAspect="1" noMove="1" noResize="1" noEditPoints="1" noAdjustHandles="1" noChangeArrowheads="1" noChangeShapeType="1" noTextEdit="1"/>
              </p:cNvSpPr>
              <p:nvPr/>
            </p:nvSpPr>
            <p:spPr>
              <a:xfrm>
                <a:off x="4615974" y="2536324"/>
                <a:ext cx="1485150" cy="253916"/>
              </a:xfrm>
              <a:prstGeom prst="rect">
                <a:avLst/>
              </a:prstGeom>
              <a:blipFill>
                <a:blip r:embed="rId12"/>
                <a:stretch>
                  <a:fillRect b="-47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矩形 22">
                <a:extLst>
                  <a:ext uri="{FF2B5EF4-FFF2-40B4-BE49-F238E27FC236}">
                    <a16:creationId xmlns:a16="http://schemas.microsoft.com/office/drawing/2014/main" id="{5F3A8512-ECDD-4960-A4AD-9AC0B77AD7DE}"/>
                  </a:ext>
                </a:extLst>
              </p:cNvPr>
              <p:cNvSpPr/>
              <p:nvPr/>
            </p:nvSpPr>
            <p:spPr>
              <a:xfrm>
                <a:off x="4615303" y="2756181"/>
                <a:ext cx="1430776" cy="253916"/>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smtClean="0">
                              <a:solidFill>
                                <a:prstClr val="black"/>
                              </a:solidFill>
                              <a:latin typeface="Cambria Math" panose="02040503050406030204" pitchFamily="18" charset="0"/>
                              <a:ea typeface="幼圆" panose="02010509060101010101" pitchFamily="49" charset="-122"/>
                              <a:sym typeface="+mn-ea"/>
                            </a:rPr>
                            <m:t>𝐡</m:t>
                          </m:r>
                        </m:e>
                        <m:sub>
                          <m:r>
                            <a:rPr lang="en-US" altLang="zh-CN" sz="1050" i="1" smtClean="0">
                              <a:solidFill>
                                <a:prstClr val="black"/>
                              </a:solidFill>
                              <a:latin typeface="Cambria Math" panose="02040503050406030204" pitchFamily="18" charset="0"/>
                              <a:ea typeface="幼圆" panose="02010509060101010101" pitchFamily="49" charset="-122"/>
                              <a:sym typeface="+mn-ea"/>
                            </a:rPr>
                            <m:t>𝑡</m:t>
                          </m:r>
                          <m:r>
                            <a:rPr lang="en-US" altLang="zh-CN" sz="1050" i="1" smtClean="0">
                              <a:solidFill>
                                <a:prstClr val="black"/>
                              </a:solidFill>
                              <a:latin typeface="Cambria Math" panose="02040503050406030204" pitchFamily="18" charset="0"/>
                              <a:ea typeface="幼圆" panose="02010509060101010101" pitchFamily="49" charset="-122"/>
                              <a:sym typeface="+mn-ea"/>
                            </a:rPr>
                            <m:t>+1</m:t>
                          </m:r>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r>
                        <a:rPr lang="en-US" altLang="zh-CN" sz="1050" b="1">
                          <a:solidFill>
                            <a:prstClr val="black"/>
                          </a:solidFill>
                          <a:latin typeface="Cambria Math" panose="02040503050406030204" pitchFamily="18" charset="0"/>
                          <a:ea typeface="幼圆" panose="02010509060101010101" pitchFamily="49" charset="-122"/>
                          <a:sym typeface="+mn-ea"/>
                        </a:rPr>
                        <m:t>𝐞</m:t>
                      </m:r>
                      <m:sSub>
                        <m:sSubPr>
                          <m:ctrlPr>
                            <a:rPr lang="en-US" altLang="zh-CN" sz="1050" b="1" i="1">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𝐎</m:t>
                          </m:r>
                        </m:e>
                        <m:sub>
                          <m:r>
                            <a:rPr lang="en-US" altLang="zh-CN" sz="1050" i="1">
                              <a:solidFill>
                                <a:prstClr val="black"/>
                              </a:solidFill>
                              <a:latin typeface="Cambria Math" panose="02040503050406030204" pitchFamily="18" charset="0"/>
                              <a:ea typeface="幼圆" panose="02010509060101010101" pitchFamily="49" charset="-122"/>
                              <a:sym typeface="+mn-ea"/>
                            </a:rPr>
                            <m:t>𝑡</m:t>
                          </m:r>
                          <m:r>
                            <a:rPr lang="en-US" altLang="zh-CN" sz="1050" smtClean="0">
                              <a:solidFill>
                                <a:prstClr val="black"/>
                              </a:solidFill>
                              <a:latin typeface="Cambria Math" panose="02040503050406030204" pitchFamily="18" charset="0"/>
                              <a:ea typeface="幼圆" panose="02010509060101010101" pitchFamily="49" charset="-122"/>
                              <a:sym typeface="+mn-ea"/>
                            </a:rPr>
                            <m:t>+</m:t>
                          </m:r>
                          <m:r>
                            <a:rPr lang="en-US" altLang="zh-CN" sz="1050">
                              <a:solidFill>
                                <a:prstClr val="black"/>
                              </a:solidFill>
                              <a:latin typeface="Cambria Math" panose="02040503050406030204" pitchFamily="18" charset="0"/>
                              <a:ea typeface="幼圆" panose="02010509060101010101" pitchFamily="49" charset="-122"/>
                              <a:sym typeface="+mn-ea"/>
                            </a:rPr>
                            <m:t>1</m:t>
                          </m:r>
                        </m:sub>
                      </m:sSub>
                      <m:r>
                        <a:rPr lang="en-US" altLang="zh-CN" sz="1050" b="1">
                          <a:solidFill>
                            <a:prstClr val="black"/>
                          </a:solidFill>
                          <a:latin typeface="Cambria Math" panose="02040503050406030204" pitchFamily="18" charset="0"/>
                          <a:ea typeface="幼圆" panose="02010509060101010101" pitchFamily="49" charset="-122"/>
                          <a:sym typeface="+mn-ea"/>
                        </a:rPr>
                        <m:t>+</m:t>
                      </m:r>
                      <m:sSub>
                        <m:sSubPr>
                          <m:ctrlPr>
                            <a:rPr lang="en-US" altLang="zh-CN" sz="1050" b="1" i="1">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𝐝</m:t>
                          </m:r>
                        </m:e>
                        <m:sub>
                          <m:r>
                            <a:rPr lang="en-US" altLang="zh-CN" sz="1050" i="1">
                              <a:solidFill>
                                <a:prstClr val="black"/>
                              </a:solidFill>
                              <a:latin typeface="Cambria Math" panose="02040503050406030204" pitchFamily="18" charset="0"/>
                              <a:ea typeface="幼圆" panose="02010509060101010101" pitchFamily="49" charset="-122"/>
                              <a:sym typeface="+mn-ea"/>
                            </a:rPr>
                            <m:t>𝑡</m:t>
                          </m:r>
                          <m:r>
                            <a:rPr lang="en-US" altLang="zh-CN" sz="1050" i="1" smtClean="0">
                              <a:solidFill>
                                <a:prstClr val="black"/>
                              </a:solidFill>
                              <a:latin typeface="Cambria Math" panose="02040503050406030204" pitchFamily="18" charset="0"/>
                              <a:ea typeface="幼圆" panose="02010509060101010101" pitchFamily="49" charset="-122"/>
                              <a:sym typeface="+mn-ea"/>
                            </a:rPr>
                            <m:t>+</m:t>
                          </m:r>
                          <m:r>
                            <a:rPr lang="en-US" altLang="zh-CN" sz="1050" i="1">
                              <a:solidFill>
                                <a:prstClr val="black"/>
                              </a:solidFill>
                              <a:latin typeface="Cambria Math" panose="02040503050406030204" pitchFamily="18" charset="0"/>
                              <a:ea typeface="幼圆" panose="02010509060101010101" pitchFamily="49" charset="-122"/>
                              <a:sym typeface="+mn-ea"/>
                            </a:rPr>
                            <m:t>1</m:t>
                          </m:r>
                        </m:sub>
                      </m:sSub>
                    </m:oMath>
                  </m:oMathPara>
                </a14:m>
                <a:endParaRPr lang="zh-CN" altLang="en-US" sz="1050" b="1" dirty="0">
                  <a:solidFill>
                    <a:prstClr val="black"/>
                  </a:solidFill>
                  <a:latin typeface="等线"/>
                </a:endParaRPr>
              </a:p>
            </p:txBody>
          </p:sp>
        </mc:Choice>
        <mc:Fallback>
          <p:sp>
            <p:nvSpPr>
              <p:cNvPr id="23" name="矩形 22">
                <a:extLst>
                  <a:ext uri="{FF2B5EF4-FFF2-40B4-BE49-F238E27FC236}">
                    <a16:creationId xmlns:a16="http://schemas.microsoft.com/office/drawing/2014/main" id="{5F3A8512-ECDD-4960-A4AD-9AC0B77AD7DE}"/>
                  </a:ext>
                </a:extLst>
              </p:cNvPr>
              <p:cNvSpPr>
                <a:spLocks noRot="1" noChangeAspect="1" noMove="1" noResize="1" noEditPoints="1" noAdjustHandles="1" noChangeArrowheads="1" noChangeShapeType="1" noTextEdit="1"/>
              </p:cNvSpPr>
              <p:nvPr/>
            </p:nvSpPr>
            <p:spPr>
              <a:xfrm>
                <a:off x="4615303" y="2756181"/>
                <a:ext cx="1430776" cy="253916"/>
              </a:xfrm>
              <a:prstGeom prst="rect">
                <a:avLst/>
              </a:prstGeom>
              <a:blipFill>
                <a:blip r:embed="rId13"/>
                <a:stretch>
                  <a:fillRect/>
                </a:stretch>
              </a:blipFill>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CBAF38E0-10BD-4B96-842A-67DC524B98B4}"/>
              </a:ext>
            </a:extLst>
          </p:cNvPr>
          <p:cNvSpPr/>
          <p:nvPr/>
        </p:nvSpPr>
        <p:spPr>
          <a:xfrm>
            <a:off x="6516290" y="2287767"/>
            <a:ext cx="1428275" cy="738664"/>
          </a:xfrm>
          <a:prstGeom prst="rect">
            <a:avLst/>
          </a:prstGeom>
          <a:solidFill>
            <a:sysClr val="window" lastClr="FFFFFF">
              <a:lumMod val="75000"/>
            </a:sysClr>
          </a:solidFill>
          <a:ln w="1905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25" name="矩形 24">
                <a:extLst>
                  <a:ext uri="{FF2B5EF4-FFF2-40B4-BE49-F238E27FC236}">
                    <a16:creationId xmlns:a16="http://schemas.microsoft.com/office/drawing/2014/main" id="{A1E0BD3D-FE5C-4628-AD2D-DB91B9E81FAE}"/>
                  </a:ext>
                </a:extLst>
              </p:cNvPr>
              <p:cNvSpPr/>
              <p:nvPr/>
            </p:nvSpPr>
            <p:spPr>
              <a:xfrm>
                <a:off x="6737285" y="2261241"/>
                <a:ext cx="958431" cy="307777"/>
              </a:xfrm>
              <a:prstGeom prst="rect">
                <a:avLst/>
              </a:prstGeom>
            </p:spPr>
            <p:txBody>
              <a:bodyPr wrap="square">
                <a:spAutoFit/>
              </a:bodyPr>
              <a:lstStyle/>
              <a:p>
                <a:pPr defTabSz="685800"/>
                <a14:m>
                  <m:oMathPara xmlns:m="http://schemas.openxmlformats.org/officeDocument/2006/math">
                    <m:oMathParaPr>
                      <m:jc m:val="centerGroup"/>
                    </m:oMathParaPr>
                    <m:oMath xmlns:m="http://schemas.openxmlformats.org/officeDocument/2006/math">
                      <m:r>
                        <a:rPr lang="zh-CN" altLang="en-US" sz="1400" i="1" smtClean="0">
                          <a:solidFill>
                            <a:prstClr val="black"/>
                          </a:solidFill>
                          <a:latin typeface="Cambria Math" panose="02040503050406030204" pitchFamily="18" charset="0"/>
                          <a:ea typeface="幼圆" panose="02010509060101010101" pitchFamily="49" charset="-122"/>
                          <a:sym typeface="+mn-ea"/>
                        </a:rPr>
                        <m:t>预测</m:t>
                      </m:r>
                      <m:sSub>
                        <m:sSubPr>
                          <m:ctrlPr>
                            <a:rPr lang="en-US" altLang="zh-CN" sz="1400" i="1" smtClean="0">
                              <a:solidFill>
                                <a:prstClr val="black"/>
                              </a:solidFill>
                              <a:latin typeface="Cambria Math" panose="02040503050406030204" pitchFamily="18" charset="0"/>
                              <a:ea typeface="幼圆" panose="02010509060101010101" pitchFamily="49" charset="-122"/>
                              <a:sym typeface="+mn-ea"/>
                            </a:rPr>
                          </m:ctrlPr>
                        </m:sSubPr>
                        <m:e>
                          <m:r>
                            <a:rPr lang="en-US" altLang="zh-CN" sz="1400">
                              <a:solidFill>
                                <a:prstClr val="black"/>
                              </a:solidFill>
                              <a:latin typeface="Cambria Math" panose="02040503050406030204" pitchFamily="18" charset="0"/>
                              <a:ea typeface="幼圆" panose="02010509060101010101" pitchFamily="49" charset="-122"/>
                              <a:sym typeface="+mn-ea"/>
                            </a:rPr>
                            <m:t>𝑤</m:t>
                          </m:r>
                        </m:e>
                        <m:sub>
                          <m:r>
                            <a:rPr lang="en-US" altLang="zh-CN" sz="1400">
                              <a:solidFill>
                                <a:prstClr val="black"/>
                              </a:solidFill>
                              <a:latin typeface="Cambria Math" panose="02040503050406030204" pitchFamily="18" charset="0"/>
                              <a:ea typeface="幼圆" panose="02010509060101010101" pitchFamily="49" charset="-122"/>
                              <a:sym typeface="+mn-ea"/>
                            </a:rPr>
                            <m:t>𝑡</m:t>
                          </m:r>
                          <m:r>
                            <a:rPr lang="en-US" altLang="zh-CN" sz="1400" smtClean="0">
                              <a:solidFill>
                                <a:prstClr val="black"/>
                              </a:solidFill>
                              <a:latin typeface="Cambria Math" panose="02040503050406030204" pitchFamily="18" charset="0"/>
                              <a:ea typeface="幼圆" panose="02010509060101010101" pitchFamily="49" charset="-122"/>
                              <a:sym typeface="+mn-ea"/>
                            </a:rPr>
                            <m:t>+2</m:t>
                          </m:r>
                        </m:sub>
                      </m:sSub>
                    </m:oMath>
                  </m:oMathPara>
                </a14:m>
                <a:endParaRPr lang="zh-CN" altLang="en-US" sz="1400" dirty="0">
                  <a:solidFill>
                    <a:prstClr val="black"/>
                  </a:solidFill>
                  <a:latin typeface="等线"/>
                </a:endParaRPr>
              </a:p>
            </p:txBody>
          </p:sp>
        </mc:Choice>
        <mc:Fallback>
          <p:sp>
            <p:nvSpPr>
              <p:cNvPr id="25" name="矩形 24">
                <a:extLst>
                  <a:ext uri="{FF2B5EF4-FFF2-40B4-BE49-F238E27FC236}">
                    <a16:creationId xmlns:a16="http://schemas.microsoft.com/office/drawing/2014/main" id="{A1E0BD3D-FE5C-4628-AD2D-DB91B9E81FAE}"/>
                  </a:ext>
                </a:extLst>
              </p:cNvPr>
              <p:cNvSpPr>
                <a:spLocks noRot="1" noChangeAspect="1" noMove="1" noResize="1" noEditPoints="1" noAdjustHandles="1" noChangeArrowheads="1" noChangeShapeType="1" noTextEdit="1"/>
              </p:cNvSpPr>
              <p:nvPr/>
            </p:nvSpPr>
            <p:spPr>
              <a:xfrm>
                <a:off x="6737285" y="2261241"/>
                <a:ext cx="958431" cy="307777"/>
              </a:xfrm>
              <a:prstGeom prst="rect">
                <a:avLst/>
              </a:prstGeom>
              <a:blipFill>
                <a:blip r:embed="rId14"/>
                <a:stretch>
                  <a:fillRect b="-4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矩形 25">
                <a:extLst>
                  <a:ext uri="{FF2B5EF4-FFF2-40B4-BE49-F238E27FC236}">
                    <a16:creationId xmlns:a16="http://schemas.microsoft.com/office/drawing/2014/main" id="{4C0DEF52-DC7B-4D17-AD93-4F368CCE869E}"/>
                  </a:ext>
                </a:extLst>
              </p:cNvPr>
              <p:cNvSpPr/>
              <p:nvPr/>
            </p:nvSpPr>
            <p:spPr>
              <a:xfrm>
                <a:off x="6505087" y="2536324"/>
                <a:ext cx="1485150" cy="253916"/>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smtClean="0">
                              <a:solidFill>
                                <a:prstClr val="black"/>
                              </a:solidFill>
                              <a:latin typeface="Cambria Math" panose="02040503050406030204" pitchFamily="18" charset="0"/>
                              <a:ea typeface="幼圆" panose="02010509060101010101" pitchFamily="49" charset="-122"/>
                              <a:sym typeface="+mn-ea"/>
                            </a:rPr>
                            <m:t>𝐲</m:t>
                          </m:r>
                        </m:e>
                        <m:sub>
                          <m:r>
                            <a:rPr lang="en-US" altLang="zh-CN" sz="1050" i="1" smtClean="0">
                              <a:solidFill>
                                <a:prstClr val="black"/>
                              </a:solidFill>
                              <a:latin typeface="Cambria Math" panose="02040503050406030204" pitchFamily="18" charset="0"/>
                              <a:ea typeface="幼圆" panose="02010509060101010101" pitchFamily="49" charset="-122"/>
                              <a:sym typeface="+mn-ea"/>
                            </a:rPr>
                            <m:t>𝑡</m:t>
                          </m:r>
                          <m:r>
                            <a:rPr lang="en-US" altLang="zh-CN" sz="1050" i="1" smtClean="0">
                              <a:solidFill>
                                <a:prstClr val="black"/>
                              </a:solidFill>
                              <a:latin typeface="Cambria Math" panose="02040503050406030204" pitchFamily="18" charset="0"/>
                              <a:ea typeface="幼圆" panose="02010509060101010101" pitchFamily="49" charset="-122"/>
                              <a:sym typeface="+mn-ea"/>
                            </a:rPr>
                            <m:t>+2</m:t>
                          </m:r>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r>
                        <m:rPr>
                          <m:sty m:val="p"/>
                        </m:rPr>
                        <a:rPr lang="en-US" altLang="zh-CN" sz="1050" i="1" smtClean="0">
                          <a:solidFill>
                            <a:prstClr val="black"/>
                          </a:solidFill>
                          <a:latin typeface="Cambria Math" panose="02040503050406030204" pitchFamily="18" charset="0"/>
                          <a:ea typeface="幼圆" panose="02010509060101010101" pitchFamily="49" charset="-122"/>
                          <a:sym typeface="+mn-ea"/>
                        </a:rPr>
                        <m:t>Softmax</m:t>
                      </m:r>
                      <m:r>
                        <a:rPr lang="en-US" altLang="zh-CN" sz="1050" i="1" smtClean="0">
                          <a:solidFill>
                            <a:prstClr val="black"/>
                          </a:solidFill>
                          <a:latin typeface="Cambria Math" panose="02040503050406030204" pitchFamily="18" charset="0"/>
                          <a:ea typeface="幼圆" panose="02010509060101010101" pitchFamily="49" charset="-122"/>
                          <a:sym typeface="+mn-ea"/>
                        </a:rPr>
                        <m:t>(</m:t>
                      </m:r>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𝐡</m:t>
                          </m:r>
                        </m:e>
                        <m:sub>
                          <m:r>
                            <a:rPr lang="en-US" altLang="zh-CN" sz="1050" i="1" smtClean="0">
                              <a:solidFill>
                                <a:prstClr val="black"/>
                              </a:solidFill>
                              <a:latin typeface="Cambria Math" panose="02040503050406030204" pitchFamily="18" charset="0"/>
                              <a:ea typeface="幼圆" panose="02010509060101010101" pitchFamily="49" charset="-122"/>
                              <a:sym typeface="+mn-ea"/>
                            </a:rPr>
                            <m:t>𝑡</m:t>
                          </m:r>
                          <m:r>
                            <a:rPr lang="en-US" altLang="zh-CN" sz="1050" i="1" smtClean="0">
                              <a:solidFill>
                                <a:prstClr val="black"/>
                              </a:solidFill>
                              <a:latin typeface="Cambria Math" panose="02040503050406030204" pitchFamily="18" charset="0"/>
                              <a:ea typeface="幼圆" panose="02010509060101010101" pitchFamily="49" charset="-122"/>
                              <a:sym typeface="+mn-ea"/>
                            </a:rPr>
                            <m:t>+2</m:t>
                          </m:r>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oMath>
                  </m:oMathPara>
                </a14:m>
                <a:endParaRPr lang="zh-CN" altLang="en-US" sz="1050" b="1" dirty="0">
                  <a:solidFill>
                    <a:prstClr val="black"/>
                  </a:solidFill>
                  <a:latin typeface="等线"/>
                </a:endParaRPr>
              </a:p>
            </p:txBody>
          </p:sp>
        </mc:Choice>
        <mc:Fallback>
          <p:sp>
            <p:nvSpPr>
              <p:cNvPr id="26" name="矩形 25">
                <a:extLst>
                  <a:ext uri="{FF2B5EF4-FFF2-40B4-BE49-F238E27FC236}">
                    <a16:creationId xmlns:a16="http://schemas.microsoft.com/office/drawing/2014/main" id="{4C0DEF52-DC7B-4D17-AD93-4F368CCE869E}"/>
                  </a:ext>
                </a:extLst>
              </p:cNvPr>
              <p:cNvSpPr>
                <a:spLocks noRot="1" noChangeAspect="1" noMove="1" noResize="1" noEditPoints="1" noAdjustHandles="1" noChangeArrowheads="1" noChangeShapeType="1" noTextEdit="1"/>
              </p:cNvSpPr>
              <p:nvPr/>
            </p:nvSpPr>
            <p:spPr>
              <a:xfrm>
                <a:off x="6505087" y="2536324"/>
                <a:ext cx="1485150" cy="253916"/>
              </a:xfrm>
              <a:prstGeom prst="rect">
                <a:avLst/>
              </a:prstGeom>
              <a:blipFill>
                <a:blip r:embed="rId15"/>
                <a:stretch>
                  <a:fillRect b="-47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矩形 26">
                <a:extLst>
                  <a:ext uri="{FF2B5EF4-FFF2-40B4-BE49-F238E27FC236}">
                    <a16:creationId xmlns:a16="http://schemas.microsoft.com/office/drawing/2014/main" id="{686F5F24-821D-4E27-A4F1-DFF69DA61923}"/>
                  </a:ext>
                </a:extLst>
              </p:cNvPr>
              <p:cNvSpPr/>
              <p:nvPr/>
            </p:nvSpPr>
            <p:spPr>
              <a:xfrm>
                <a:off x="6481556" y="2756181"/>
                <a:ext cx="1461234" cy="253916"/>
              </a:xfrm>
              <a:prstGeom prst="rect">
                <a:avLst/>
              </a:prstGeom>
            </p:spPr>
            <p:txBody>
              <a:bodyPr wrap="none">
                <a:spAutoFit/>
              </a:bodyPr>
              <a:lstStyle/>
              <a:p>
                <a:pPr defTabSz="685800"/>
                <a14:m>
                  <m:oMathPara xmlns:m="http://schemas.openxmlformats.org/officeDocument/2006/math">
                    <m:oMathParaPr>
                      <m:jc m:val="centerGroup"/>
                    </m:oMathParaPr>
                    <m:oMath xmlns:m="http://schemas.openxmlformats.org/officeDocument/2006/math">
                      <m:sSub>
                        <m:sSubPr>
                          <m:ctrlPr>
                            <a:rPr lang="en-US" altLang="zh-CN" sz="1050" i="1" smtClean="0">
                              <a:solidFill>
                                <a:prstClr val="black"/>
                              </a:solidFill>
                              <a:latin typeface="Cambria Math" panose="02040503050406030204" pitchFamily="18" charset="0"/>
                              <a:ea typeface="幼圆" panose="02010509060101010101" pitchFamily="49" charset="-122"/>
                              <a:sym typeface="+mn-ea"/>
                            </a:rPr>
                          </m:ctrlPr>
                        </m:sSubPr>
                        <m:e>
                          <m:r>
                            <a:rPr lang="en-US" altLang="zh-CN" sz="1050" b="1" smtClean="0">
                              <a:solidFill>
                                <a:prstClr val="black"/>
                              </a:solidFill>
                              <a:latin typeface="Cambria Math" panose="02040503050406030204" pitchFamily="18" charset="0"/>
                              <a:ea typeface="幼圆" panose="02010509060101010101" pitchFamily="49" charset="-122"/>
                              <a:sym typeface="+mn-ea"/>
                            </a:rPr>
                            <m:t>𝐡</m:t>
                          </m:r>
                        </m:e>
                        <m:sub>
                          <m:r>
                            <a:rPr lang="en-US" altLang="zh-CN" sz="1050" i="1" smtClean="0">
                              <a:solidFill>
                                <a:prstClr val="black"/>
                              </a:solidFill>
                              <a:latin typeface="Cambria Math" panose="02040503050406030204" pitchFamily="18" charset="0"/>
                              <a:ea typeface="幼圆" panose="02010509060101010101" pitchFamily="49" charset="-122"/>
                              <a:sym typeface="+mn-ea"/>
                            </a:rPr>
                            <m:t>𝑡</m:t>
                          </m:r>
                          <m:r>
                            <a:rPr lang="en-US" altLang="zh-CN" sz="1050" i="1" smtClean="0">
                              <a:solidFill>
                                <a:prstClr val="black"/>
                              </a:solidFill>
                              <a:latin typeface="Cambria Math" panose="02040503050406030204" pitchFamily="18" charset="0"/>
                              <a:ea typeface="幼圆" panose="02010509060101010101" pitchFamily="49" charset="-122"/>
                              <a:sym typeface="+mn-ea"/>
                            </a:rPr>
                            <m:t>+2</m:t>
                          </m:r>
                        </m:sub>
                      </m:sSub>
                      <m:r>
                        <a:rPr lang="en-US" altLang="zh-CN" sz="1050" i="1" smtClean="0">
                          <a:solidFill>
                            <a:prstClr val="black"/>
                          </a:solidFill>
                          <a:latin typeface="Cambria Math" panose="02040503050406030204" pitchFamily="18" charset="0"/>
                          <a:ea typeface="幼圆" panose="02010509060101010101" pitchFamily="49" charset="-122"/>
                          <a:sym typeface="+mn-ea"/>
                        </a:rPr>
                        <m:t>=</m:t>
                      </m:r>
                      <m:r>
                        <a:rPr lang="en-US" altLang="zh-CN" sz="1050" b="1">
                          <a:solidFill>
                            <a:prstClr val="black"/>
                          </a:solidFill>
                          <a:latin typeface="Cambria Math" panose="02040503050406030204" pitchFamily="18" charset="0"/>
                          <a:ea typeface="幼圆" panose="02010509060101010101" pitchFamily="49" charset="-122"/>
                          <a:sym typeface="+mn-ea"/>
                        </a:rPr>
                        <m:t>𝐞</m:t>
                      </m:r>
                      <m:sSub>
                        <m:sSubPr>
                          <m:ctrlPr>
                            <a:rPr lang="en-US" altLang="zh-CN" sz="1050" b="1" i="1">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𝐎</m:t>
                          </m:r>
                        </m:e>
                        <m:sub>
                          <m:r>
                            <a:rPr lang="en-US" altLang="zh-CN" sz="1050" i="1">
                              <a:solidFill>
                                <a:prstClr val="black"/>
                              </a:solidFill>
                              <a:latin typeface="Cambria Math" panose="02040503050406030204" pitchFamily="18" charset="0"/>
                              <a:ea typeface="幼圆" panose="02010509060101010101" pitchFamily="49" charset="-122"/>
                              <a:sym typeface="+mn-ea"/>
                            </a:rPr>
                            <m:t>𝑡</m:t>
                          </m:r>
                          <m:r>
                            <a:rPr lang="en-US" altLang="zh-CN" sz="1050" smtClean="0">
                              <a:solidFill>
                                <a:prstClr val="black"/>
                              </a:solidFill>
                              <a:latin typeface="Cambria Math" panose="02040503050406030204" pitchFamily="18" charset="0"/>
                              <a:ea typeface="幼圆" panose="02010509060101010101" pitchFamily="49" charset="-122"/>
                              <a:sym typeface="+mn-ea"/>
                            </a:rPr>
                            <m:t>+2</m:t>
                          </m:r>
                        </m:sub>
                      </m:sSub>
                      <m:r>
                        <a:rPr lang="en-US" altLang="zh-CN" sz="1050" b="1">
                          <a:solidFill>
                            <a:prstClr val="black"/>
                          </a:solidFill>
                          <a:latin typeface="Cambria Math" panose="02040503050406030204" pitchFamily="18" charset="0"/>
                          <a:ea typeface="幼圆" panose="02010509060101010101" pitchFamily="49" charset="-122"/>
                          <a:sym typeface="+mn-ea"/>
                        </a:rPr>
                        <m:t>+</m:t>
                      </m:r>
                      <m:sSub>
                        <m:sSubPr>
                          <m:ctrlPr>
                            <a:rPr lang="en-US" altLang="zh-CN" sz="1050" b="1" i="1">
                              <a:solidFill>
                                <a:prstClr val="black"/>
                              </a:solidFill>
                              <a:latin typeface="Cambria Math" panose="02040503050406030204" pitchFamily="18" charset="0"/>
                              <a:ea typeface="幼圆" panose="02010509060101010101" pitchFamily="49" charset="-122"/>
                              <a:sym typeface="+mn-ea"/>
                            </a:rPr>
                          </m:ctrlPr>
                        </m:sSubPr>
                        <m:e>
                          <m:r>
                            <a:rPr lang="en-US" altLang="zh-CN" sz="1050" b="1">
                              <a:solidFill>
                                <a:prstClr val="black"/>
                              </a:solidFill>
                              <a:latin typeface="Cambria Math" panose="02040503050406030204" pitchFamily="18" charset="0"/>
                              <a:ea typeface="幼圆" panose="02010509060101010101" pitchFamily="49" charset="-122"/>
                              <a:sym typeface="+mn-ea"/>
                            </a:rPr>
                            <m:t>𝐝</m:t>
                          </m:r>
                        </m:e>
                        <m:sub>
                          <m:r>
                            <a:rPr lang="en-US" altLang="zh-CN" sz="1050" i="1">
                              <a:solidFill>
                                <a:prstClr val="black"/>
                              </a:solidFill>
                              <a:latin typeface="Cambria Math" panose="02040503050406030204" pitchFamily="18" charset="0"/>
                              <a:ea typeface="幼圆" panose="02010509060101010101" pitchFamily="49" charset="-122"/>
                              <a:sym typeface="+mn-ea"/>
                            </a:rPr>
                            <m:t>𝑡</m:t>
                          </m:r>
                          <m:r>
                            <a:rPr lang="en-US" altLang="zh-CN" sz="1050" b="1" i="1" smtClean="0">
                              <a:solidFill>
                                <a:prstClr val="black"/>
                              </a:solidFill>
                              <a:latin typeface="Cambria Math" panose="02040503050406030204" pitchFamily="18" charset="0"/>
                              <a:ea typeface="幼圆" panose="02010509060101010101" pitchFamily="49" charset="-122"/>
                              <a:sym typeface="+mn-ea"/>
                            </a:rPr>
                            <m:t>+</m:t>
                          </m:r>
                          <m:r>
                            <a:rPr lang="en-US" altLang="zh-CN" sz="1050" i="1" smtClean="0">
                              <a:solidFill>
                                <a:prstClr val="black"/>
                              </a:solidFill>
                              <a:latin typeface="Cambria Math" panose="02040503050406030204" pitchFamily="18" charset="0"/>
                              <a:ea typeface="幼圆" panose="02010509060101010101" pitchFamily="49" charset="-122"/>
                              <a:sym typeface="+mn-ea"/>
                            </a:rPr>
                            <m:t>2</m:t>
                          </m:r>
                        </m:sub>
                      </m:sSub>
                    </m:oMath>
                  </m:oMathPara>
                </a14:m>
                <a:endParaRPr lang="zh-CN" altLang="en-US" sz="1050" b="1" dirty="0">
                  <a:solidFill>
                    <a:prstClr val="black"/>
                  </a:solidFill>
                  <a:latin typeface="等线"/>
                </a:endParaRPr>
              </a:p>
            </p:txBody>
          </p:sp>
        </mc:Choice>
        <mc:Fallback>
          <p:sp>
            <p:nvSpPr>
              <p:cNvPr id="27" name="矩形 26">
                <a:extLst>
                  <a:ext uri="{FF2B5EF4-FFF2-40B4-BE49-F238E27FC236}">
                    <a16:creationId xmlns:a16="http://schemas.microsoft.com/office/drawing/2014/main" id="{686F5F24-821D-4E27-A4F1-DFF69DA61923}"/>
                  </a:ext>
                </a:extLst>
              </p:cNvPr>
              <p:cNvSpPr>
                <a:spLocks noRot="1" noChangeAspect="1" noMove="1" noResize="1" noEditPoints="1" noAdjustHandles="1" noChangeArrowheads="1" noChangeShapeType="1" noTextEdit="1"/>
              </p:cNvSpPr>
              <p:nvPr/>
            </p:nvSpPr>
            <p:spPr>
              <a:xfrm>
                <a:off x="6481556" y="2756181"/>
                <a:ext cx="1461234" cy="253916"/>
              </a:xfrm>
              <a:prstGeom prst="rect">
                <a:avLst/>
              </a:prstGeom>
              <a:blipFill>
                <a:blip r:embed="rId16"/>
                <a:stretch>
                  <a:fillRect/>
                </a:stretch>
              </a:blipFill>
            </p:spPr>
            <p:txBody>
              <a:bodyPr/>
              <a:lstStyle/>
              <a:p>
                <a:r>
                  <a:rPr lang="zh-CN" altLang="en-US">
                    <a:noFill/>
                  </a:rPr>
                  <a:t> </a:t>
                </a:r>
              </a:p>
            </p:txBody>
          </p:sp>
        </mc:Fallback>
      </mc:AlternateContent>
      <p:cxnSp>
        <p:nvCxnSpPr>
          <p:cNvPr id="28" name="直接箭头连接符 55">
            <a:extLst>
              <a:ext uri="{FF2B5EF4-FFF2-40B4-BE49-F238E27FC236}">
                <a16:creationId xmlns:a16="http://schemas.microsoft.com/office/drawing/2014/main" id="{190E4898-4ABA-4854-80F8-2DFB689EB6C3}"/>
              </a:ext>
            </a:extLst>
          </p:cNvPr>
          <p:cNvCxnSpPr>
            <a:cxnSpLocks/>
          </p:cNvCxnSpPr>
          <p:nvPr/>
        </p:nvCxnSpPr>
        <p:spPr>
          <a:xfrm flipH="1" flipV="1">
            <a:off x="3359608" y="3013265"/>
            <a:ext cx="712658" cy="517288"/>
          </a:xfrm>
          <a:prstGeom prst="straightConnector1">
            <a:avLst/>
          </a:prstGeom>
          <a:noFill/>
          <a:ln w="19050" cap="flat" cmpd="sng" algn="ctr">
            <a:solidFill>
              <a:sysClr val="windowText" lastClr="000000"/>
            </a:solidFill>
            <a:prstDash val="solid"/>
            <a:miter lim="800000"/>
            <a:headEnd type="none"/>
            <a:tailEnd type="arrow"/>
          </a:ln>
          <a:effectLst/>
        </p:spPr>
      </p:cxnSp>
      <p:cxnSp>
        <p:nvCxnSpPr>
          <p:cNvPr id="29" name="直接箭头连接符 55">
            <a:extLst>
              <a:ext uri="{FF2B5EF4-FFF2-40B4-BE49-F238E27FC236}">
                <a16:creationId xmlns:a16="http://schemas.microsoft.com/office/drawing/2014/main" id="{167C5A1B-4433-4C79-B094-8895F7C8850F}"/>
              </a:ext>
            </a:extLst>
          </p:cNvPr>
          <p:cNvCxnSpPr>
            <a:cxnSpLocks/>
            <a:endCxn id="20" idx="2"/>
          </p:cNvCxnSpPr>
          <p:nvPr/>
        </p:nvCxnSpPr>
        <p:spPr>
          <a:xfrm flipV="1">
            <a:off x="4606910" y="3026431"/>
            <a:ext cx="734405" cy="510488"/>
          </a:xfrm>
          <a:prstGeom prst="straightConnector1">
            <a:avLst/>
          </a:prstGeom>
          <a:noFill/>
          <a:ln w="19050" cap="flat" cmpd="sng" algn="ctr">
            <a:solidFill>
              <a:sysClr val="windowText" lastClr="000000"/>
            </a:solidFill>
            <a:prstDash val="solid"/>
            <a:miter lim="800000"/>
            <a:headEnd type="none"/>
            <a:tailEnd type="arrow"/>
          </a:ln>
          <a:effectLst/>
        </p:spPr>
      </p:cxnSp>
      <p:cxnSp>
        <p:nvCxnSpPr>
          <p:cNvPr id="30" name="直接箭头连接符 55">
            <a:extLst>
              <a:ext uri="{FF2B5EF4-FFF2-40B4-BE49-F238E27FC236}">
                <a16:creationId xmlns:a16="http://schemas.microsoft.com/office/drawing/2014/main" id="{017075C8-D050-4968-B13C-19EC340DEB56}"/>
              </a:ext>
            </a:extLst>
          </p:cNvPr>
          <p:cNvCxnSpPr>
            <a:cxnSpLocks/>
          </p:cNvCxnSpPr>
          <p:nvPr/>
        </p:nvCxnSpPr>
        <p:spPr>
          <a:xfrm flipV="1">
            <a:off x="4923437" y="3040577"/>
            <a:ext cx="2313040" cy="496342"/>
          </a:xfrm>
          <a:prstGeom prst="straightConnector1">
            <a:avLst/>
          </a:prstGeom>
          <a:noFill/>
          <a:ln w="19050" cap="flat" cmpd="sng" algn="ctr">
            <a:solidFill>
              <a:sysClr val="windowText" lastClr="000000"/>
            </a:solidFill>
            <a:prstDash val="solid"/>
            <a:miter lim="800000"/>
            <a:headEnd type="none"/>
            <a:tailEnd type="arrow"/>
          </a:ln>
          <a:effectLst/>
        </p:spPr>
      </p:cxnSp>
      <p:cxnSp>
        <p:nvCxnSpPr>
          <p:cNvPr id="31" name="直接箭头连接符 30">
            <a:extLst>
              <a:ext uri="{FF2B5EF4-FFF2-40B4-BE49-F238E27FC236}">
                <a16:creationId xmlns:a16="http://schemas.microsoft.com/office/drawing/2014/main" id="{64E09AB1-1C2E-4869-A8FF-75C2F6D12CA4}"/>
              </a:ext>
            </a:extLst>
          </p:cNvPr>
          <p:cNvCxnSpPr>
            <a:cxnSpLocks/>
          </p:cNvCxnSpPr>
          <p:nvPr/>
        </p:nvCxnSpPr>
        <p:spPr>
          <a:xfrm flipH="1" flipV="1">
            <a:off x="1438711" y="3004510"/>
            <a:ext cx="2353462" cy="532408"/>
          </a:xfrm>
          <a:prstGeom prst="straightConnector1">
            <a:avLst/>
          </a:prstGeom>
          <a:noFill/>
          <a:ln w="19050" cap="flat" cmpd="sng" algn="ctr">
            <a:solidFill>
              <a:sysClr val="windowText" lastClr="000000"/>
            </a:solidFill>
            <a:prstDash val="solid"/>
            <a:miter lim="800000"/>
            <a:headEnd type="none"/>
            <a:tailEnd type="arrow"/>
          </a:ln>
          <a:effectLst/>
        </p:spPr>
      </p:cxnSp>
      <mc:AlternateContent xmlns:mc="http://schemas.openxmlformats.org/markup-compatibility/2006">
        <mc:Choice xmlns:a14="http://schemas.microsoft.com/office/drawing/2010/main" Requires="a14">
          <p:sp>
            <p:nvSpPr>
              <p:cNvPr id="32" name="矩形 31">
                <a:extLst>
                  <a:ext uri="{FF2B5EF4-FFF2-40B4-BE49-F238E27FC236}">
                    <a16:creationId xmlns:a16="http://schemas.microsoft.com/office/drawing/2014/main" id="{04F8CDE0-04B2-413B-95D0-38B525D45D0C}"/>
                  </a:ext>
                </a:extLst>
              </p:cNvPr>
              <p:cNvSpPr/>
              <p:nvPr/>
            </p:nvSpPr>
            <p:spPr>
              <a:xfrm>
                <a:off x="5437003" y="3533234"/>
                <a:ext cx="3061535" cy="1384995"/>
              </a:xfrm>
              <a:prstGeom prst="rect">
                <a:avLst/>
              </a:prstGeom>
            </p:spPr>
            <p:txBody>
              <a:bodyPr wrap="square">
                <a:spAutoFit/>
              </a:bodyPr>
              <a:lstStyle/>
              <a:p>
                <a:pPr defTabSz="685800"/>
                <a:r>
                  <a:rPr lang="zh-CN" altLang="en-US" sz="1400" dirty="0">
                    <a:solidFill>
                      <a:srgbClr val="002EC0"/>
                    </a:solidFill>
                    <a:latin typeface="幼圆" pitchFamily="49" charset="-122"/>
                    <a:ea typeface="幼圆" pitchFamily="49" charset="-122"/>
                  </a:rPr>
                  <a:t>嵌入层</a:t>
                </a:r>
                <a:r>
                  <a:rPr lang="zh-CN" altLang="en-US" sz="1400" dirty="0">
                    <a:solidFill>
                      <a:prstClr val="black"/>
                    </a:solidFill>
                    <a:latin typeface="幼圆" pitchFamily="49" charset="-122"/>
                    <a:ea typeface="幼圆" pitchFamily="49" charset="-122"/>
                  </a:rPr>
                  <a:t>与仍然是标准的词嵌入层，即，将一个独热表示乘以一个矩阵</a:t>
                </a:r>
                <a14:m>
                  <m:oMath xmlns:m="http://schemas.openxmlformats.org/officeDocument/2006/math">
                    <m:r>
                      <a:rPr lang="en-US" altLang="zh-CN" sz="1400" b="1">
                        <a:solidFill>
                          <a:prstClr val="black"/>
                        </a:solidFill>
                        <a:latin typeface="Cambria Math"/>
                        <a:ea typeface="幼圆" panose="02010509060101010101" pitchFamily="49" charset="-122"/>
                        <a:sym typeface="+mn-ea"/>
                      </a:rPr>
                      <m:t>𝐂</m:t>
                    </m:r>
                    <m:r>
                      <a:rPr lang="en-US" altLang="zh-CN" sz="1400" b="1" i="1">
                        <a:solidFill>
                          <a:prstClr val="black"/>
                        </a:solidFill>
                        <a:latin typeface="Cambria Math"/>
                        <a:ea typeface="幼圆" panose="02010509060101010101" pitchFamily="49" charset="-122"/>
                        <a:sym typeface="+mn-ea"/>
                      </a:rPr>
                      <m:t> </m:t>
                    </m:r>
                  </m:oMath>
                </a14:m>
                <a:r>
                  <a:rPr lang="zh-CN" altLang="en-US" sz="1400" dirty="0">
                    <a:solidFill>
                      <a:prstClr val="black"/>
                    </a:solidFill>
                    <a:latin typeface="幼圆" pitchFamily="49" charset="-122"/>
                    <a:ea typeface="幼圆" pitchFamily="49" charset="-122"/>
                  </a:rPr>
                  <a:t>，从</a:t>
                </a:r>
                <a14:m>
                  <m:oMath xmlns:m="http://schemas.openxmlformats.org/officeDocument/2006/math">
                    <m:r>
                      <a:rPr lang="en-US" altLang="zh-CN" sz="1400" b="1">
                        <a:solidFill>
                          <a:prstClr val="black"/>
                        </a:solidFill>
                        <a:latin typeface="Cambria Math"/>
                        <a:ea typeface="幼圆" panose="02010509060101010101" pitchFamily="49" charset="-122"/>
                        <a:sym typeface="+mn-ea"/>
                      </a:rPr>
                      <m:t>𝐂</m:t>
                    </m:r>
                  </m:oMath>
                </a14:m>
                <a:r>
                  <a:rPr lang="zh-CN" altLang="en-US" sz="1400" dirty="0">
                    <a:solidFill>
                      <a:prstClr val="black"/>
                    </a:solidFill>
                    <a:latin typeface="幼圆" pitchFamily="49" charset="-122"/>
                    <a:ea typeface="幼圆" pitchFamily="49" charset="-122"/>
                  </a:rPr>
                  <a:t>选择一行。这里，</a:t>
                </a:r>
                <a14:m>
                  <m:oMath xmlns:m="http://schemas.openxmlformats.org/officeDocument/2006/math">
                    <m:r>
                      <a:rPr lang="en-US" altLang="zh-CN" sz="1400" b="1">
                        <a:solidFill>
                          <a:prstClr val="black"/>
                        </a:solidFill>
                        <a:latin typeface="Cambria Math"/>
                        <a:ea typeface="幼圆" panose="02010509060101010101" pitchFamily="49" charset="-122"/>
                        <a:sym typeface="+mn-ea"/>
                      </a:rPr>
                      <m:t>𝐂</m:t>
                    </m:r>
                  </m:oMath>
                </a14:m>
                <a:r>
                  <a:rPr lang="zh-CN" altLang="en-US" sz="1400" dirty="0">
                    <a:solidFill>
                      <a:prstClr val="black"/>
                    </a:solidFill>
                    <a:latin typeface="幼圆" pitchFamily="49" charset="-122"/>
                    <a:ea typeface="幼圆" pitchFamily="49" charset="-122"/>
                  </a:rPr>
                  <a:t>是可学习的。</a:t>
                </a:r>
                <a:endParaRPr lang="en-US" altLang="zh-CN" sz="1400" dirty="0">
                  <a:solidFill>
                    <a:prstClr val="black"/>
                  </a:solidFill>
                  <a:latin typeface="幼圆" pitchFamily="49" charset="-122"/>
                  <a:ea typeface="幼圆" pitchFamily="49" charset="-122"/>
                </a:endParaRPr>
              </a:p>
              <a:p>
                <a:pPr defTabSz="685800"/>
                <a:endParaRPr lang="en-US" altLang="zh-CN" sz="1400" dirty="0">
                  <a:solidFill>
                    <a:prstClr val="black"/>
                  </a:solidFill>
                  <a:latin typeface="幼圆" pitchFamily="49" charset="-122"/>
                  <a:ea typeface="幼圆" pitchFamily="49" charset="-122"/>
                </a:endParaRPr>
              </a:p>
              <a:p>
                <a:pPr defTabSz="685800"/>
                <a14:m>
                  <m:oMath xmlns:m="http://schemas.openxmlformats.org/officeDocument/2006/math">
                    <m:r>
                      <a:rPr lang="en-US" altLang="zh-CN" sz="1400" b="1">
                        <a:solidFill>
                          <a:prstClr val="black"/>
                        </a:solidFill>
                        <a:latin typeface="Cambria Math" panose="02040503050406030204" pitchFamily="18" charset="0"/>
                        <a:ea typeface="幼圆" panose="02010509060101010101" pitchFamily="49" charset="-122"/>
                        <a:sym typeface="+mn-ea"/>
                      </a:rPr>
                      <m:t>𝐞</m:t>
                    </m:r>
                  </m:oMath>
                </a14:m>
                <a:r>
                  <a:rPr lang="zh-CN" altLang="en-US" sz="1400" dirty="0">
                    <a:solidFill>
                      <a:prstClr val="black"/>
                    </a:solidFill>
                    <a:latin typeface="幼圆" pitchFamily="49" charset="-122"/>
                    <a:ea typeface="幼圆" pitchFamily="49" charset="-122"/>
                  </a:rPr>
                  <a:t>将会直接作为输入给输出层（多个），预测</a:t>
                </a:r>
                <a14:m>
                  <m:oMath xmlns:m="http://schemas.openxmlformats.org/officeDocument/2006/math">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i="1">
                            <a:solidFill>
                              <a:prstClr val="black"/>
                            </a:solidFill>
                            <a:latin typeface="Cambria Math"/>
                            <a:ea typeface="幼圆" panose="02010509060101010101" pitchFamily="49" charset="-122"/>
                            <a:sym typeface="+mn-ea"/>
                          </a:rPr>
                          <m:t>𝑤</m:t>
                        </m:r>
                      </m:e>
                      <m:sub>
                        <m:r>
                          <a:rPr lang="en-US" altLang="zh-CN" sz="1400" i="1">
                            <a:solidFill>
                              <a:prstClr val="black"/>
                            </a:solidFill>
                            <a:latin typeface="Cambria Math" panose="02040503050406030204" pitchFamily="18" charset="0"/>
                            <a:ea typeface="幼圆" panose="02010509060101010101" pitchFamily="49" charset="-122"/>
                            <a:sym typeface="+mn-ea"/>
                          </a:rPr>
                          <m:t>𝑡</m:t>
                        </m:r>
                      </m:sub>
                    </m:sSub>
                  </m:oMath>
                </a14:m>
                <a:r>
                  <a:rPr lang="zh-CN" altLang="en-US" sz="1400" dirty="0">
                    <a:solidFill>
                      <a:prstClr val="black"/>
                    </a:solidFill>
                    <a:latin typeface="幼圆" pitchFamily="49" charset="-122"/>
                    <a:ea typeface="幼圆" pitchFamily="49" charset="-122"/>
                  </a:rPr>
                  <a:t>的上下文。</a:t>
                </a:r>
              </a:p>
            </p:txBody>
          </p:sp>
        </mc:Choice>
        <mc:Fallback>
          <p:sp>
            <p:nvSpPr>
              <p:cNvPr id="32" name="矩形 31">
                <a:extLst>
                  <a:ext uri="{FF2B5EF4-FFF2-40B4-BE49-F238E27FC236}">
                    <a16:creationId xmlns:a16="http://schemas.microsoft.com/office/drawing/2014/main" id="{04F8CDE0-04B2-413B-95D0-38B525D45D0C}"/>
                  </a:ext>
                </a:extLst>
              </p:cNvPr>
              <p:cNvSpPr>
                <a:spLocks noRot="1" noChangeAspect="1" noMove="1" noResize="1" noEditPoints="1" noAdjustHandles="1" noChangeArrowheads="1" noChangeShapeType="1" noTextEdit="1"/>
              </p:cNvSpPr>
              <p:nvPr/>
            </p:nvSpPr>
            <p:spPr>
              <a:xfrm>
                <a:off x="5437003" y="3533234"/>
                <a:ext cx="3061535" cy="1384995"/>
              </a:xfrm>
              <a:prstGeom prst="rect">
                <a:avLst/>
              </a:prstGeom>
              <a:blipFill>
                <a:blip r:embed="rId17"/>
                <a:stretch>
                  <a:fillRect l="-598" t="-881" r="-5378" b="-3084"/>
                </a:stretch>
              </a:blipFill>
            </p:spPr>
            <p:txBody>
              <a:bodyPr/>
              <a:lstStyle/>
              <a:p>
                <a:r>
                  <a:rPr lang="zh-CN" altLang="en-US">
                    <a:noFill/>
                  </a:rPr>
                  <a:t> </a:t>
                </a:r>
              </a:p>
            </p:txBody>
          </p:sp>
        </mc:Fallback>
      </mc:AlternateContent>
      <p:cxnSp>
        <p:nvCxnSpPr>
          <p:cNvPr id="33" name="直接箭头连接符 24">
            <a:extLst>
              <a:ext uri="{FF2B5EF4-FFF2-40B4-BE49-F238E27FC236}">
                <a16:creationId xmlns:a16="http://schemas.microsoft.com/office/drawing/2014/main" id="{DEAF9BF2-B65E-4981-B3FB-33262C63CD5F}"/>
              </a:ext>
            </a:extLst>
          </p:cNvPr>
          <p:cNvCxnSpPr>
            <a:cxnSpLocks/>
          </p:cNvCxnSpPr>
          <p:nvPr/>
        </p:nvCxnSpPr>
        <p:spPr>
          <a:xfrm flipH="1">
            <a:off x="5052741" y="3706129"/>
            <a:ext cx="446138" cy="0"/>
          </a:xfrm>
          <a:prstGeom prst="straightConnector1">
            <a:avLst/>
          </a:prstGeom>
          <a:noFill/>
          <a:ln w="12700" cap="flat" cmpd="sng" algn="ctr">
            <a:solidFill>
              <a:srgbClr val="002EC0"/>
            </a:solidFill>
            <a:prstDash val="sysDash"/>
            <a:miter lim="800000"/>
            <a:headEnd type="none"/>
            <a:tailEnd type="arrow" w="sm" len="sm"/>
          </a:ln>
          <a:effectLst/>
        </p:spPr>
      </p:cxnSp>
      <p:cxnSp>
        <p:nvCxnSpPr>
          <p:cNvPr id="34" name="直接箭头连接符 24">
            <a:extLst>
              <a:ext uri="{FF2B5EF4-FFF2-40B4-BE49-F238E27FC236}">
                <a16:creationId xmlns:a16="http://schemas.microsoft.com/office/drawing/2014/main" id="{5FAFECF0-9F1F-4A42-AD12-F04C984DD641}"/>
              </a:ext>
            </a:extLst>
          </p:cNvPr>
          <p:cNvCxnSpPr>
            <a:cxnSpLocks/>
          </p:cNvCxnSpPr>
          <p:nvPr/>
        </p:nvCxnSpPr>
        <p:spPr>
          <a:xfrm flipV="1">
            <a:off x="849095" y="3036592"/>
            <a:ext cx="0" cy="410716"/>
          </a:xfrm>
          <a:prstGeom prst="straightConnector1">
            <a:avLst/>
          </a:prstGeom>
          <a:noFill/>
          <a:ln w="12700" cap="flat" cmpd="sng" algn="ctr">
            <a:solidFill>
              <a:srgbClr val="FF0000"/>
            </a:solidFill>
            <a:prstDash val="sysDash"/>
            <a:miter lim="800000"/>
            <a:headEnd type="none"/>
            <a:tailEnd type="arrow" w="sm" len="sm"/>
          </a:ln>
          <a:effectLst/>
        </p:spPr>
      </p:cxnSp>
      <mc:AlternateContent xmlns:mc="http://schemas.openxmlformats.org/markup-compatibility/2006">
        <mc:Choice xmlns:a14="http://schemas.microsoft.com/office/drawing/2010/main" Requires="a14">
          <p:sp>
            <p:nvSpPr>
              <p:cNvPr id="35" name="矩形 34">
                <a:extLst>
                  <a:ext uri="{FF2B5EF4-FFF2-40B4-BE49-F238E27FC236}">
                    <a16:creationId xmlns:a16="http://schemas.microsoft.com/office/drawing/2014/main" id="{9AFC67A5-2EB2-4005-A8AE-4B3CB8F37D11}"/>
                  </a:ext>
                </a:extLst>
              </p:cNvPr>
              <p:cNvSpPr/>
              <p:nvPr/>
            </p:nvSpPr>
            <p:spPr>
              <a:xfrm>
                <a:off x="659016" y="3440635"/>
                <a:ext cx="1975251" cy="1169551"/>
              </a:xfrm>
              <a:prstGeom prst="rect">
                <a:avLst/>
              </a:prstGeom>
            </p:spPr>
            <p:txBody>
              <a:bodyPr wrap="square">
                <a:spAutoFit/>
              </a:bodyPr>
              <a:lstStyle/>
              <a:p>
                <a:pPr defTabSz="685800"/>
                <a:r>
                  <a:rPr lang="zh-CN" altLang="en-US" sz="1400" dirty="0">
                    <a:solidFill>
                      <a:srgbClr val="FF0000"/>
                    </a:solidFill>
                    <a:latin typeface="幼圆" pitchFamily="49" charset="-122"/>
                    <a:ea typeface="幼圆" pitchFamily="49" charset="-122"/>
                  </a:rPr>
                  <a:t>输出层</a:t>
                </a:r>
                <a:r>
                  <a:rPr lang="zh-CN" altLang="en-US" sz="1400" dirty="0">
                    <a:solidFill>
                      <a:prstClr val="black"/>
                    </a:solidFill>
                    <a:latin typeface="幼圆" pitchFamily="49" charset="-122"/>
                    <a:ea typeface="幼圆" pitchFamily="49" charset="-122"/>
                  </a:rPr>
                  <a:t>有多个，分别对应</a:t>
                </a:r>
                <a14:m>
                  <m:oMath xmlns:m="http://schemas.openxmlformats.org/officeDocument/2006/math">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i="1">
                            <a:solidFill>
                              <a:prstClr val="black"/>
                            </a:solidFill>
                            <a:latin typeface="Cambria Math"/>
                            <a:ea typeface="幼圆" panose="02010509060101010101" pitchFamily="49" charset="-122"/>
                            <a:sym typeface="+mn-ea"/>
                          </a:rPr>
                          <m:t>𝑤</m:t>
                        </m:r>
                      </m:e>
                      <m:sub>
                        <m:r>
                          <a:rPr lang="en-US" altLang="zh-CN" sz="1400" i="1">
                            <a:solidFill>
                              <a:prstClr val="black"/>
                            </a:solidFill>
                            <a:latin typeface="Cambria Math" panose="02040503050406030204" pitchFamily="18" charset="0"/>
                            <a:ea typeface="幼圆" panose="02010509060101010101" pitchFamily="49" charset="-122"/>
                            <a:sym typeface="+mn-ea"/>
                          </a:rPr>
                          <m:t>𝑡</m:t>
                        </m:r>
                      </m:sub>
                    </m:sSub>
                  </m:oMath>
                </a14:m>
                <a:r>
                  <a:rPr lang="zh-CN" altLang="en-US" sz="1400" dirty="0">
                    <a:solidFill>
                      <a:prstClr val="black"/>
                    </a:solidFill>
                    <a:latin typeface="幼圆" pitchFamily="49" charset="-122"/>
                    <a:ea typeface="幼圆" pitchFamily="49" charset="-122"/>
                  </a:rPr>
                  <a:t>的上下文中的每个词。它直接利用</a:t>
                </a:r>
                <a14:m>
                  <m:oMath xmlns:m="http://schemas.openxmlformats.org/officeDocument/2006/math">
                    <m:sSub>
                      <m:sSubPr>
                        <m:ctrlPr>
                          <a:rPr lang="en-US" altLang="zh-CN" sz="1400" i="1">
                            <a:solidFill>
                              <a:prstClr val="black"/>
                            </a:solidFill>
                            <a:latin typeface="Cambria Math" panose="02040503050406030204" pitchFamily="18" charset="0"/>
                            <a:ea typeface="幼圆" panose="02010509060101010101" pitchFamily="49" charset="-122"/>
                            <a:sym typeface="+mn-ea"/>
                          </a:rPr>
                        </m:ctrlPr>
                      </m:sSubPr>
                      <m:e>
                        <m:r>
                          <a:rPr lang="en-US" altLang="zh-CN" sz="1400" i="1">
                            <a:solidFill>
                              <a:prstClr val="black"/>
                            </a:solidFill>
                            <a:latin typeface="Cambria Math"/>
                            <a:ea typeface="幼圆" panose="02010509060101010101" pitchFamily="49" charset="-122"/>
                            <a:sym typeface="+mn-ea"/>
                          </a:rPr>
                          <m:t>𝑤</m:t>
                        </m:r>
                      </m:e>
                      <m:sub>
                        <m:r>
                          <a:rPr lang="en-US" altLang="zh-CN" sz="1400" i="1">
                            <a:solidFill>
                              <a:prstClr val="black"/>
                            </a:solidFill>
                            <a:latin typeface="Cambria Math" panose="02040503050406030204" pitchFamily="18" charset="0"/>
                            <a:ea typeface="幼圆" panose="02010509060101010101" pitchFamily="49" charset="-122"/>
                            <a:sym typeface="+mn-ea"/>
                          </a:rPr>
                          <m:t>𝑡</m:t>
                        </m:r>
                      </m:sub>
                    </m:sSub>
                  </m:oMath>
                </a14:m>
                <a:r>
                  <a:rPr lang="zh-CN" altLang="en-US" sz="1400" dirty="0">
                    <a:solidFill>
                      <a:prstClr val="black"/>
                    </a:solidFill>
                    <a:latin typeface="Microsoft YaHei UI Light" panose="020B0502040204020203" pitchFamily="34" charset="-122"/>
                    <a:ea typeface="幼圆" panose="02010509060101010101" pitchFamily="49" charset="-122"/>
                    <a:sym typeface="+mn-ea"/>
                  </a:rPr>
                  <a:t>的词嵌入结果预测上下文单词。</a:t>
                </a:r>
                <a:endParaRPr lang="en-US" altLang="zh-CN" sz="1400" dirty="0">
                  <a:solidFill>
                    <a:prstClr val="black"/>
                  </a:solidFill>
                  <a:latin typeface="Microsoft YaHei UI Light" panose="020B0502040204020203" pitchFamily="34" charset="-122"/>
                  <a:ea typeface="幼圆" panose="02010509060101010101" pitchFamily="49" charset="-122"/>
                  <a:sym typeface="+mn-ea"/>
                </a:endParaRPr>
              </a:p>
            </p:txBody>
          </p:sp>
        </mc:Choice>
        <mc:Fallback>
          <p:sp>
            <p:nvSpPr>
              <p:cNvPr id="35" name="矩形 34">
                <a:extLst>
                  <a:ext uri="{FF2B5EF4-FFF2-40B4-BE49-F238E27FC236}">
                    <a16:creationId xmlns:a16="http://schemas.microsoft.com/office/drawing/2014/main" id="{9AFC67A5-2EB2-4005-A8AE-4B3CB8F37D11}"/>
                  </a:ext>
                </a:extLst>
              </p:cNvPr>
              <p:cNvSpPr>
                <a:spLocks noRot="1" noChangeAspect="1" noMove="1" noResize="1" noEditPoints="1" noAdjustHandles="1" noChangeArrowheads="1" noChangeShapeType="1" noTextEdit="1"/>
              </p:cNvSpPr>
              <p:nvPr/>
            </p:nvSpPr>
            <p:spPr>
              <a:xfrm>
                <a:off x="659016" y="3440635"/>
                <a:ext cx="1975251" cy="1169551"/>
              </a:xfrm>
              <a:prstGeom prst="rect">
                <a:avLst/>
              </a:prstGeom>
              <a:blipFill>
                <a:blip r:embed="rId18"/>
                <a:stretch>
                  <a:fillRect l="-926" t="-521" r="-309" b="-4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2EDF97D9-D4CB-4B90-B0C7-A12FD6B7C1FA}"/>
                  </a:ext>
                </a:extLst>
              </p:cNvPr>
              <p:cNvSpPr txBox="1"/>
              <p:nvPr/>
            </p:nvSpPr>
            <p:spPr>
              <a:xfrm>
                <a:off x="943276" y="1467573"/>
                <a:ext cx="7454577" cy="610936"/>
              </a:xfrm>
              <a:prstGeom prst="rect">
                <a:avLst/>
              </a:prstGeom>
              <a:noFill/>
            </p:spPr>
            <p:txBody>
              <a:bodyPr wrap="square">
                <a:spAutoFit/>
              </a:bodyPr>
              <a:lstStyle/>
              <a:p>
                <a:pPr defTabSz="685800"/>
                <a14:m>
                  <m:oMathPara xmlns:m="http://schemas.openxmlformats.org/officeDocument/2006/math">
                    <m:oMathParaPr>
                      <m:jc m:val="centerGroup"/>
                    </m:oMathParaPr>
                    <m:oMath xmlns:m="http://schemas.openxmlformats.org/officeDocument/2006/math">
                      <m:acc>
                        <m:accPr>
                          <m:chr m:val="̂"/>
                          <m:ctrlPr>
                            <a:rPr lang="el-GR" altLang="zh-CN" sz="1500" i="1" smtClean="0">
                              <a:solidFill>
                                <a:prstClr val="black"/>
                              </a:solidFill>
                              <a:latin typeface="Cambria Math" panose="02040503050406030204" pitchFamily="18" charset="0"/>
                              <a:ea typeface="Cambria Math" panose="02040503050406030204" pitchFamily="18" charset="0"/>
                              <a:sym typeface="+mn-ea"/>
                            </a:rPr>
                          </m:ctrlPr>
                        </m:accPr>
                        <m:e>
                          <m:r>
                            <a:rPr lang="el-GR" altLang="zh-CN" sz="1500" i="1">
                              <a:solidFill>
                                <a:prstClr val="black"/>
                              </a:solidFill>
                              <a:latin typeface="Cambria Math" panose="02040503050406030204" pitchFamily="18" charset="0"/>
                              <a:ea typeface="Cambria Math" panose="02040503050406030204" pitchFamily="18" charset="0"/>
                              <a:sym typeface="+mn-ea"/>
                            </a:rPr>
                            <m:t>𝜃</m:t>
                          </m:r>
                        </m:e>
                      </m:acc>
                      <m:r>
                        <a:rPr lang="en-US" altLang="zh-CN" sz="1500" smtClean="0">
                          <a:solidFill>
                            <a:prstClr val="black"/>
                          </a:solidFill>
                          <a:latin typeface="Cambria Math" panose="02040503050406030204" pitchFamily="18" charset="0"/>
                          <a:ea typeface="Cambria Math" panose="02040503050406030204" pitchFamily="18" charset="0"/>
                          <a:sym typeface="+mn-ea"/>
                        </a:rPr>
                        <m:t>=</m:t>
                      </m:r>
                      <m:func>
                        <m:funcPr>
                          <m:ctrlPr>
                            <a:rPr lang="en-US" altLang="zh-CN" sz="1500" i="1" smtClean="0">
                              <a:solidFill>
                                <a:prstClr val="black"/>
                              </a:solidFill>
                              <a:latin typeface="Cambria Math" panose="02040503050406030204" pitchFamily="18" charset="0"/>
                              <a:ea typeface="Cambria Math" panose="02040503050406030204" pitchFamily="18" charset="0"/>
                              <a:sym typeface="+mn-ea"/>
                            </a:rPr>
                          </m:ctrlPr>
                        </m:funcPr>
                        <m:fName>
                          <m:limLow>
                            <m:limLowPr>
                              <m:ctrlPr>
                                <a:rPr lang="en-US" altLang="zh-CN" sz="1500" i="1" smtClean="0">
                                  <a:solidFill>
                                    <a:prstClr val="black"/>
                                  </a:solidFill>
                                  <a:latin typeface="Cambria Math" panose="02040503050406030204" pitchFamily="18" charset="0"/>
                                  <a:ea typeface="Cambria Math" panose="02040503050406030204" pitchFamily="18" charset="0"/>
                                  <a:sym typeface="+mn-ea"/>
                                </a:rPr>
                              </m:ctrlPr>
                            </m:limLowPr>
                            <m:e>
                              <m:r>
                                <m:rPr>
                                  <m:sty m:val="p"/>
                                </m:rPr>
                                <a:rPr lang="en-US" altLang="zh-CN" sz="1500" smtClean="0">
                                  <a:solidFill>
                                    <a:prstClr val="black"/>
                                  </a:solidFill>
                                  <a:latin typeface="Cambria Math" panose="02040503050406030204" pitchFamily="18" charset="0"/>
                                  <a:ea typeface="Cambria Math" panose="02040503050406030204" pitchFamily="18" charset="0"/>
                                  <a:sym typeface="+mn-ea"/>
                                </a:rPr>
                                <m:t>argmax</m:t>
                              </m:r>
                            </m:e>
                            <m:lim>
                              <m:r>
                                <a:rPr lang="zh-CN" altLang="en-US" sz="1500" i="1" smtClean="0">
                                  <a:solidFill>
                                    <a:prstClr val="black"/>
                                  </a:solidFill>
                                  <a:latin typeface="Cambria Math" panose="02040503050406030204" pitchFamily="18" charset="0"/>
                                  <a:ea typeface="Cambria Math" panose="02040503050406030204" pitchFamily="18" charset="0"/>
                                  <a:sym typeface="+mn-ea"/>
                                </a:rPr>
                                <m:t>𝜃</m:t>
                              </m:r>
                            </m:lim>
                          </m:limLow>
                        </m:fName>
                        <m:e>
                          <m:f>
                            <m:fPr>
                              <m:ctrlPr>
                                <a:rPr lang="en-US" altLang="zh-CN" sz="1500" i="1">
                                  <a:solidFill>
                                    <a:prstClr val="black"/>
                                  </a:solidFill>
                                  <a:latin typeface="Cambria Math" panose="02040503050406030204" pitchFamily="18" charset="0"/>
                                  <a:ea typeface="Cambria Math" panose="02040503050406030204" pitchFamily="18" charset="0"/>
                                  <a:sym typeface="+mn-ea"/>
                                </a:rPr>
                              </m:ctrlPr>
                            </m:fPr>
                            <m:num>
                              <m:r>
                                <a:rPr lang="en-US" altLang="zh-CN" sz="1500" i="1" smtClean="0">
                                  <a:solidFill>
                                    <a:prstClr val="black"/>
                                  </a:solidFill>
                                  <a:latin typeface="Cambria Math" panose="02040503050406030204" pitchFamily="18" charset="0"/>
                                  <a:ea typeface="Cambria Math" panose="02040503050406030204" pitchFamily="18" charset="0"/>
                                  <a:sym typeface="+mn-ea"/>
                                </a:rPr>
                                <m:t>1</m:t>
                              </m:r>
                            </m:num>
                            <m:den>
                              <m:r>
                                <a:rPr lang="en-US" altLang="zh-CN" sz="1500" i="1" smtClean="0">
                                  <a:solidFill>
                                    <a:prstClr val="black"/>
                                  </a:solidFill>
                                  <a:latin typeface="Cambria Math" panose="02040503050406030204" pitchFamily="18" charset="0"/>
                                  <a:ea typeface="Cambria Math" panose="02040503050406030204" pitchFamily="18" charset="0"/>
                                  <a:sym typeface="+mn-ea"/>
                                </a:rPr>
                                <m:t>2</m:t>
                              </m:r>
                              <m:r>
                                <a:rPr lang="en-US" altLang="zh-CN" sz="1500" i="1">
                                  <a:solidFill>
                                    <a:prstClr val="black"/>
                                  </a:solidFill>
                                  <a:latin typeface="Cambria Math" panose="02040503050406030204" pitchFamily="18" charset="0"/>
                                  <a:ea typeface="Cambria Math" panose="02040503050406030204" pitchFamily="18" charset="0"/>
                                  <a:sym typeface="+mn-ea"/>
                                </a:rPr>
                                <m:t>𝑘</m:t>
                              </m:r>
                              <m:r>
                                <a:rPr lang="en-US" altLang="zh-CN" sz="1500" i="1" smtClean="0">
                                  <a:solidFill>
                                    <a:prstClr val="black"/>
                                  </a:solidFill>
                                  <a:latin typeface="Cambria Math"/>
                                  <a:ea typeface="Cambria Math" panose="02040503050406030204" pitchFamily="18" charset="0"/>
                                  <a:sym typeface="+mn-ea"/>
                                </a:rPr>
                                <m:t>(</m:t>
                              </m:r>
                              <m:r>
                                <a:rPr lang="en-US" altLang="zh-CN" sz="1500" i="1">
                                  <a:solidFill>
                                    <a:prstClr val="black"/>
                                  </a:solidFill>
                                  <a:latin typeface="Cambria Math" panose="02040503050406030204" pitchFamily="18" charset="0"/>
                                  <a:ea typeface="Cambria Math" panose="02040503050406030204" pitchFamily="18" charset="0"/>
                                  <a:sym typeface="+mn-ea"/>
                                </a:rPr>
                                <m:t>𝑇</m:t>
                              </m:r>
                              <m:r>
                                <a:rPr lang="en-US" altLang="zh-CN" sz="1500" i="1" smtClean="0">
                                  <a:solidFill>
                                    <a:prstClr val="black"/>
                                  </a:solidFill>
                                  <a:latin typeface="Cambria Math"/>
                                  <a:ea typeface="Cambria Math" panose="02040503050406030204" pitchFamily="18" charset="0"/>
                                  <a:sym typeface="+mn-ea"/>
                                </a:rPr>
                                <m:t>−2</m:t>
                              </m:r>
                              <m:r>
                                <a:rPr lang="en-US" altLang="zh-CN" sz="1500" i="1" smtClean="0">
                                  <a:solidFill>
                                    <a:prstClr val="black"/>
                                  </a:solidFill>
                                  <a:latin typeface="Cambria Math"/>
                                  <a:ea typeface="Cambria Math" panose="02040503050406030204" pitchFamily="18" charset="0"/>
                                  <a:sym typeface="+mn-ea"/>
                                </a:rPr>
                                <m:t>𝑘</m:t>
                              </m:r>
                              <m:r>
                                <a:rPr lang="en-US" altLang="zh-CN" sz="1500" i="1" smtClean="0">
                                  <a:solidFill>
                                    <a:prstClr val="black"/>
                                  </a:solidFill>
                                  <a:latin typeface="Cambria Math"/>
                                  <a:ea typeface="Cambria Math" panose="02040503050406030204" pitchFamily="18" charset="0"/>
                                  <a:sym typeface="+mn-ea"/>
                                </a:rPr>
                                <m:t>)</m:t>
                              </m:r>
                            </m:den>
                          </m:f>
                          <m:nary>
                            <m:naryPr>
                              <m:chr m:val="∑"/>
                              <m:limLoc m:val="subSup"/>
                              <m:ctrlPr>
                                <a:rPr lang="en-US" altLang="zh-CN" sz="1500" i="1">
                                  <a:solidFill>
                                    <a:prstClr val="black"/>
                                  </a:solidFill>
                                  <a:latin typeface="Cambria Math" panose="02040503050406030204" pitchFamily="18" charset="0"/>
                                  <a:ea typeface="Cambria Math" panose="02040503050406030204" pitchFamily="18" charset="0"/>
                                  <a:sym typeface="+mn-ea"/>
                                </a:rPr>
                              </m:ctrlPr>
                            </m:naryPr>
                            <m:sub>
                              <m:r>
                                <m:rPr>
                                  <m:brk m:alnAt="25"/>
                                </m:rPr>
                                <a:rPr lang="en-US" altLang="zh-CN" sz="1500" i="1">
                                  <a:solidFill>
                                    <a:prstClr val="black"/>
                                  </a:solidFill>
                                  <a:latin typeface="Cambria Math" panose="02040503050406030204" pitchFamily="18" charset="0"/>
                                  <a:ea typeface="Cambria Math" panose="02040503050406030204" pitchFamily="18" charset="0"/>
                                  <a:sym typeface="+mn-ea"/>
                                </a:rPr>
                                <m:t>𝑡</m:t>
                              </m:r>
                              <m:r>
                                <a:rPr lang="en-US" altLang="zh-CN" sz="1500" i="1">
                                  <a:solidFill>
                                    <a:prstClr val="black"/>
                                  </a:solidFill>
                                  <a:latin typeface="Cambria Math" panose="02040503050406030204" pitchFamily="18" charset="0"/>
                                  <a:ea typeface="Cambria Math" panose="02040503050406030204" pitchFamily="18" charset="0"/>
                                  <a:sym typeface="+mn-ea"/>
                                </a:rPr>
                                <m:t>=</m:t>
                              </m:r>
                              <m:r>
                                <a:rPr lang="en-US" altLang="zh-CN" sz="1500" i="1">
                                  <a:solidFill>
                                    <a:prstClr val="black"/>
                                  </a:solidFill>
                                  <a:latin typeface="Cambria Math" panose="02040503050406030204" pitchFamily="18" charset="0"/>
                                  <a:ea typeface="Cambria Math" panose="02040503050406030204" pitchFamily="18" charset="0"/>
                                  <a:sym typeface="+mn-ea"/>
                                </a:rPr>
                                <m:t>𝑘</m:t>
                              </m:r>
                            </m:sub>
                            <m:sup>
                              <m:r>
                                <a:rPr lang="en-US" altLang="zh-CN" sz="1500" i="1">
                                  <a:solidFill>
                                    <a:prstClr val="black"/>
                                  </a:solidFill>
                                  <a:latin typeface="Cambria Math" panose="02040503050406030204" pitchFamily="18" charset="0"/>
                                  <a:ea typeface="Cambria Math" panose="02040503050406030204" pitchFamily="18" charset="0"/>
                                  <a:sym typeface="+mn-ea"/>
                                </a:rPr>
                                <m:t>𝑇</m:t>
                              </m:r>
                              <m:r>
                                <a:rPr lang="en-US" altLang="zh-CN" sz="1500" i="1">
                                  <a:solidFill>
                                    <a:prstClr val="black"/>
                                  </a:solidFill>
                                  <a:latin typeface="Cambria Math" panose="02040503050406030204" pitchFamily="18" charset="0"/>
                                  <a:ea typeface="Cambria Math" panose="02040503050406030204" pitchFamily="18" charset="0"/>
                                  <a:sym typeface="+mn-ea"/>
                                </a:rPr>
                                <m:t>−</m:t>
                              </m:r>
                              <m:r>
                                <a:rPr lang="en-US" altLang="zh-CN" sz="1500" i="1">
                                  <a:solidFill>
                                    <a:prstClr val="black"/>
                                  </a:solidFill>
                                  <a:latin typeface="Cambria Math" panose="02040503050406030204" pitchFamily="18" charset="0"/>
                                  <a:ea typeface="Cambria Math" panose="02040503050406030204" pitchFamily="18" charset="0"/>
                                  <a:sym typeface="+mn-ea"/>
                                </a:rPr>
                                <m:t>𝑘</m:t>
                              </m:r>
                            </m:sup>
                            <m:e>
                              <m:d>
                                <m:dPr>
                                  <m:ctrlPr>
                                    <a:rPr lang="en-US" altLang="zh-CN" sz="1500" i="1" smtClean="0">
                                      <a:solidFill>
                                        <a:prstClr val="black"/>
                                      </a:solidFill>
                                      <a:latin typeface="Cambria Math" panose="02040503050406030204" pitchFamily="18" charset="0"/>
                                      <a:ea typeface="Cambria Math" panose="02040503050406030204" pitchFamily="18" charset="0"/>
                                      <a:sym typeface="+mn-ea"/>
                                    </a:rPr>
                                  </m:ctrlPr>
                                </m:dPr>
                                <m:e>
                                  <m:nary>
                                    <m:naryPr>
                                      <m:chr m:val="∑"/>
                                      <m:limLoc m:val="subSup"/>
                                      <m:ctrlPr>
                                        <a:rPr lang="en-US" altLang="zh-CN" sz="1500" i="1">
                                          <a:solidFill>
                                            <a:prstClr val="black"/>
                                          </a:solidFill>
                                          <a:latin typeface="Cambria Math" panose="02040503050406030204" pitchFamily="18" charset="0"/>
                                          <a:ea typeface="Cambria Math" panose="02040503050406030204" pitchFamily="18" charset="0"/>
                                          <a:sym typeface="+mn-ea"/>
                                        </a:rPr>
                                      </m:ctrlPr>
                                    </m:naryPr>
                                    <m:sub>
                                      <m:r>
                                        <m:rPr>
                                          <m:brk m:alnAt="25"/>
                                        </m:rPr>
                                        <a:rPr lang="en-US" altLang="zh-CN" sz="1500" i="1">
                                          <a:solidFill>
                                            <a:prstClr val="black"/>
                                          </a:solidFill>
                                          <a:latin typeface="Cambria Math" panose="02040503050406030204" pitchFamily="18" charset="0"/>
                                          <a:ea typeface="Cambria Math" panose="02040503050406030204" pitchFamily="18" charset="0"/>
                                          <a:sym typeface="+mn-ea"/>
                                        </a:rPr>
                                        <m:t>𝑖</m:t>
                                      </m:r>
                                      <m:r>
                                        <a:rPr lang="en-US" altLang="zh-CN" sz="1500" i="1">
                                          <a:solidFill>
                                            <a:prstClr val="black"/>
                                          </a:solidFill>
                                          <a:latin typeface="Cambria Math" panose="02040503050406030204" pitchFamily="18" charset="0"/>
                                          <a:ea typeface="Cambria Math" panose="02040503050406030204" pitchFamily="18" charset="0"/>
                                          <a:sym typeface="+mn-ea"/>
                                        </a:rPr>
                                        <m:t>=1</m:t>
                                      </m:r>
                                    </m:sub>
                                    <m:sup>
                                      <m:r>
                                        <a:rPr lang="en-US" altLang="zh-CN" sz="1500" i="1">
                                          <a:solidFill>
                                            <a:prstClr val="black"/>
                                          </a:solidFill>
                                          <a:latin typeface="Cambria Math" panose="02040503050406030204" pitchFamily="18" charset="0"/>
                                          <a:ea typeface="Cambria Math" panose="02040503050406030204" pitchFamily="18" charset="0"/>
                                          <a:sym typeface="+mn-ea"/>
                                        </a:rPr>
                                        <m:t>𝑘</m:t>
                                      </m:r>
                                    </m:sup>
                                    <m:e>
                                      <m:r>
                                        <m:rPr>
                                          <m:sty m:val="p"/>
                                        </m:rPr>
                                        <a:rPr lang="en-US" altLang="zh-CN" sz="1500">
                                          <a:solidFill>
                                            <a:prstClr val="black"/>
                                          </a:solidFill>
                                          <a:latin typeface="Cambria Math" panose="02040503050406030204" pitchFamily="18" charset="0"/>
                                          <a:ea typeface="Cambria Math" panose="02040503050406030204" pitchFamily="18" charset="0"/>
                                          <a:sym typeface="+mn-ea"/>
                                        </a:rPr>
                                        <m:t>log</m:t>
                                      </m:r>
                                      <m:r>
                                        <a:rPr lang="en-US" altLang="zh-CN" sz="1500" i="1">
                                          <a:solidFill>
                                            <a:prstClr val="black"/>
                                          </a:solidFill>
                                          <a:latin typeface="Cambria Math" panose="02040503050406030204" pitchFamily="18" charset="0"/>
                                          <a:ea typeface="Cambria Math" panose="02040503050406030204" pitchFamily="18" charset="0"/>
                                          <a:sym typeface="+mn-ea"/>
                                        </a:rPr>
                                        <m:t>⁡(</m:t>
                                      </m:r>
                                      <m:sSub>
                                        <m:sSubPr>
                                          <m:ctrlPr>
                                            <a:rPr lang="en-US" altLang="zh-CN" sz="1500" i="1">
                                              <a:solidFill>
                                                <a:prstClr val="black"/>
                                              </a:solidFill>
                                              <a:latin typeface="Cambria Math" panose="02040503050406030204" pitchFamily="18" charset="0"/>
                                              <a:ea typeface="Cambria Math" panose="02040503050406030204" pitchFamily="18" charset="0"/>
                                              <a:sym typeface="+mn-ea"/>
                                            </a:rPr>
                                          </m:ctrlPr>
                                        </m:sSubPr>
                                        <m:e>
                                          <m:r>
                                            <m:rPr>
                                              <m:sty m:val="p"/>
                                            </m:rPr>
                                            <a:rPr lang="en-US" altLang="zh-CN" sz="1500" i="1">
                                              <a:solidFill>
                                                <a:prstClr val="black"/>
                                              </a:solidFill>
                                              <a:latin typeface="Cambria Math" panose="02040503050406030204" pitchFamily="18" charset="0"/>
                                              <a:ea typeface="Cambria Math" panose="02040503050406030204" pitchFamily="18" charset="0"/>
                                              <a:sym typeface="+mn-ea"/>
                                            </a:rPr>
                                            <m:t>P</m:t>
                                          </m:r>
                                        </m:e>
                                        <m:sub>
                                          <m:r>
                                            <a:rPr lang="zh-CN" altLang="en-US" sz="1500" i="1">
                                              <a:solidFill>
                                                <a:prstClr val="black"/>
                                              </a:solidFill>
                                              <a:latin typeface="Cambria Math" panose="02040503050406030204" pitchFamily="18" charset="0"/>
                                              <a:ea typeface="Cambria Math" panose="02040503050406030204" pitchFamily="18" charset="0"/>
                                              <a:sym typeface="+mn-ea"/>
                                            </a:rPr>
                                            <m:t>𝜃</m:t>
                                          </m:r>
                                        </m:sub>
                                      </m:sSub>
                                      <m:r>
                                        <a:rPr lang="en-US" altLang="zh-CN" sz="1500" i="1">
                                          <a:solidFill>
                                            <a:prstClr val="black"/>
                                          </a:solidFill>
                                          <a:latin typeface="Cambria Math" panose="02040503050406030204" pitchFamily="18" charset="0"/>
                                          <a:ea typeface="Cambria Math" panose="02040503050406030204" pitchFamily="18" charset="0"/>
                                          <a:sym typeface="+mn-ea"/>
                                        </a:rPr>
                                        <m:t>(</m:t>
                                      </m:r>
                                      <m:sSub>
                                        <m:sSubPr>
                                          <m:ctrlPr>
                                            <a:rPr lang="en-US" altLang="zh-CN" sz="1500" i="1">
                                              <a:solidFill>
                                                <a:prstClr val="black"/>
                                              </a:solidFill>
                                              <a:latin typeface="Cambria Math" panose="02040503050406030204" pitchFamily="18" charset="0"/>
                                              <a:ea typeface="幼圆" panose="02010509060101010101" pitchFamily="49" charset="-122"/>
                                              <a:sym typeface="+mn-ea"/>
                                            </a:rPr>
                                          </m:ctrlPr>
                                        </m:sSubPr>
                                        <m:e>
                                          <m:r>
                                            <a:rPr lang="en-US" altLang="zh-CN" sz="1500">
                                              <a:solidFill>
                                                <a:prstClr val="black"/>
                                              </a:solidFill>
                                              <a:latin typeface="Cambria Math" panose="02040503050406030204" pitchFamily="18" charset="0"/>
                                              <a:ea typeface="幼圆" panose="02010509060101010101" pitchFamily="49" charset="-122"/>
                                              <a:sym typeface="+mn-ea"/>
                                            </a:rPr>
                                            <m:t>𝑤</m:t>
                                          </m:r>
                                        </m:e>
                                        <m:sub>
                                          <m:r>
                                            <a:rPr lang="en-US" altLang="zh-CN" sz="1500">
                                              <a:solidFill>
                                                <a:prstClr val="black"/>
                                              </a:solidFill>
                                              <a:latin typeface="Cambria Math" panose="02040503050406030204" pitchFamily="18" charset="0"/>
                                              <a:ea typeface="幼圆" panose="02010509060101010101" pitchFamily="49" charset="-122"/>
                                              <a:sym typeface="+mn-ea"/>
                                            </a:rPr>
                                            <m:t>𝑡</m:t>
                                          </m:r>
                                          <m:r>
                                            <a:rPr lang="en-US" altLang="zh-CN" sz="1500">
                                              <a:solidFill>
                                                <a:prstClr val="black"/>
                                              </a:solidFill>
                                              <a:latin typeface="Cambria Math" panose="02040503050406030204" pitchFamily="18" charset="0"/>
                                              <a:ea typeface="幼圆" panose="02010509060101010101" pitchFamily="49" charset="-122"/>
                                              <a:sym typeface="+mn-ea"/>
                                            </a:rPr>
                                            <m:t>−</m:t>
                                          </m:r>
                                          <m:r>
                                            <m:rPr>
                                              <m:sty m:val="p"/>
                                            </m:rPr>
                                            <a:rPr lang="en-US" altLang="zh-CN" sz="1500">
                                              <a:solidFill>
                                                <a:prstClr val="black"/>
                                              </a:solidFill>
                                              <a:latin typeface="Cambria Math" panose="02040503050406030204" pitchFamily="18" charset="0"/>
                                              <a:ea typeface="幼圆" panose="02010509060101010101" pitchFamily="49" charset="-122"/>
                                              <a:sym typeface="+mn-ea"/>
                                            </a:rPr>
                                            <m:t>i</m:t>
                                          </m:r>
                                        </m:sub>
                                      </m:sSub>
                                      <m:r>
                                        <a:rPr lang="en-US" altLang="zh-CN" sz="1500" i="1" smtClean="0">
                                          <a:solidFill>
                                            <a:prstClr val="black"/>
                                          </a:solidFill>
                                          <a:latin typeface="Cambria Math"/>
                                          <a:ea typeface="幼圆" panose="02010509060101010101" pitchFamily="49" charset="-122"/>
                                          <a:sym typeface="+mn-ea"/>
                                        </a:rPr>
                                        <m:t>|</m:t>
                                      </m:r>
                                      <m:sSub>
                                        <m:sSubPr>
                                          <m:ctrlPr>
                                            <a:rPr lang="en-US" altLang="zh-CN" sz="1500" i="1">
                                              <a:solidFill>
                                                <a:prstClr val="black"/>
                                              </a:solidFill>
                                              <a:latin typeface="Cambria Math" panose="02040503050406030204" pitchFamily="18" charset="0"/>
                                              <a:ea typeface="幼圆" panose="02010509060101010101" pitchFamily="49" charset="-122"/>
                                              <a:sym typeface="+mn-ea"/>
                                            </a:rPr>
                                          </m:ctrlPr>
                                        </m:sSubPr>
                                        <m:e>
                                          <m:r>
                                            <a:rPr lang="en-US" altLang="zh-CN" sz="1500">
                                              <a:solidFill>
                                                <a:prstClr val="black"/>
                                              </a:solidFill>
                                              <a:latin typeface="Cambria Math" panose="02040503050406030204" pitchFamily="18" charset="0"/>
                                              <a:ea typeface="幼圆" panose="02010509060101010101" pitchFamily="49" charset="-122"/>
                                              <a:sym typeface="+mn-ea"/>
                                            </a:rPr>
                                            <m:t>𝑤</m:t>
                                          </m:r>
                                        </m:e>
                                        <m:sub>
                                          <m:r>
                                            <a:rPr lang="en-US" altLang="zh-CN" sz="1500">
                                              <a:solidFill>
                                                <a:prstClr val="black"/>
                                              </a:solidFill>
                                              <a:latin typeface="Cambria Math" panose="02040503050406030204" pitchFamily="18" charset="0"/>
                                              <a:ea typeface="幼圆" panose="02010509060101010101" pitchFamily="49" charset="-122"/>
                                              <a:sym typeface="+mn-ea"/>
                                            </a:rPr>
                                            <m:t>𝑡</m:t>
                                          </m:r>
                                        </m:sub>
                                      </m:sSub>
                                      <m:r>
                                        <a:rPr lang="en-US" altLang="zh-CN" sz="1500">
                                          <a:solidFill>
                                            <a:prstClr val="black"/>
                                          </a:solidFill>
                                          <a:latin typeface="Cambria Math" panose="02040503050406030204" pitchFamily="18" charset="0"/>
                                          <a:ea typeface="幼圆" panose="02010509060101010101" pitchFamily="49" charset="-122"/>
                                          <a:sym typeface="+mn-ea"/>
                                        </a:rPr>
                                        <m:t>)</m:t>
                                      </m:r>
                                    </m:e>
                                  </m:nary>
                                  <m:r>
                                    <a:rPr lang="en-US" altLang="zh-CN" sz="1500">
                                      <a:solidFill>
                                        <a:prstClr val="black"/>
                                      </a:solidFill>
                                      <a:latin typeface="Cambria Math" panose="02040503050406030204" pitchFamily="18" charset="0"/>
                                      <a:ea typeface="幼圆" panose="02010509060101010101" pitchFamily="49" charset="-122"/>
                                      <a:sym typeface="+mn-ea"/>
                                    </a:rPr>
                                    <m:t>)+</m:t>
                                  </m:r>
                                  <m:nary>
                                    <m:naryPr>
                                      <m:chr m:val="∑"/>
                                      <m:limLoc m:val="subSup"/>
                                      <m:ctrlPr>
                                        <a:rPr lang="en-US" altLang="zh-CN" sz="1500" i="1">
                                          <a:solidFill>
                                            <a:prstClr val="black"/>
                                          </a:solidFill>
                                          <a:latin typeface="Cambria Math" panose="02040503050406030204" pitchFamily="18" charset="0"/>
                                          <a:ea typeface="Cambria Math" panose="02040503050406030204" pitchFamily="18" charset="0"/>
                                          <a:sym typeface="+mn-ea"/>
                                        </a:rPr>
                                      </m:ctrlPr>
                                    </m:naryPr>
                                    <m:sub>
                                      <m:r>
                                        <m:rPr>
                                          <m:brk m:alnAt="25"/>
                                        </m:rPr>
                                        <a:rPr lang="en-US" altLang="zh-CN" sz="1500" i="1">
                                          <a:solidFill>
                                            <a:prstClr val="black"/>
                                          </a:solidFill>
                                          <a:latin typeface="Cambria Math" panose="02040503050406030204" pitchFamily="18" charset="0"/>
                                          <a:ea typeface="Cambria Math" panose="02040503050406030204" pitchFamily="18" charset="0"/>
                                          <a:sym typeface="+mn-ea"/>
                                        </a:rPr>
                                        <m:t>𝑖</m:t>
                                      </m:r>
                                      <m:r>
                                        <a:rPr lang="en-US" altLang="zh-CN" sz="1500" i="1">
                                          <a:solidFill>
                                            <a:prstClr val="black"/>
                                          </a:solidFill>
                                          <a:latin typeface="Cambria Math" panose="02040503050406030204" pitchFamily="18" charset="0"/>
                                          <a:ea typeface="Cambria Math" panose="02040503050406030204" pitchFamily="18" charset="0"/>
                                          <a:sym typeface="+mn-ea"/>
                                        </a:rPr>
                                        <m:t>=1</m:t>
                                      </m:r>
                                    </m:sub>
                                    <m:sup>
                                      <m:r>
                                        <a:rPr lang="en-US" altLang="zh-CN" sz="1500" i="1">
                                          <a:solidFill>
                                            <a:prstClr val="black"/>
                                          </a:solidFill>
                                          <a:latin typeface="Cambria Math" panose="02040503050406030204" pitchFamily="18" charset="0"/>
                                          <a:ea typeface="Cambria Math" panose="02040503050406030204" pitchFamily="18" charset="0"/>
                                          <a:sym typeface="+mn-ea"/>
                                        </a:rPr>
                                        <m:t>𝑘</m:t>
                                      </m:r>
                                    </m:sup>
                                    <m:e>
                                      <m:r>
                                        <m:rPr>
                                          <m:sty m:val="p"/>
                                        </m:rPr>
                                        <a:rPr lang="en-US" altLang="zh-CN" sz="1500">
                                          <a:solidFill>
                                            <a:prstClr val="black"/>
                                          </a:solidFill>
                                          <a:latin typeface="Cambria Math" panose="02040503050406030204" pitchFamily="18" charset="0"/>
                                          <a:ea typeface="Cambria Math" panose="02040503050406030204" pitchFamily="18" charset="0"/>
                                          <a:sym typeface="+mn-ea"/>
                                        </a:rPr>
                                        <m:t>log</m:t>
                                      </m:r>
                                      <m:r>
                                        <a:rPr lang="en-US" altLang="zh-CN" sz="1500" i="1">
                                          <a:solidFill>
                                            <a:prstClr val="black"/>
                                          </a:solidFill>
                                          <a:latin typeface="Cambria Math" panose="02040503050406030204" pitchFamily="18" charset="0"/>
                                          <a:ea typeface="Cambria Math" panose="02040503050406030204" pitchFamily="18" charset="0"/>
                                          <a:sym typeface="+mn-ea"/>
                                        </a:rPr>
                                        <m:t>⁡(</m:t>
                                      </m:r>
                                      <m:sSub>
                                        <m:sSubPr>
                                          <m:ctrlPr>
                                            <a:rPr lang="en-US" altLang="zh-CN" sz="1500" i="1">
                                              <a:solidFill>
                                                <a:prstClr val="black"/>
                                              </a:solidFill>
                                              <a:latin typeface="Cambria Math" panose="02040503050406030204" pitchFamily="18" charset="0"/>
                                              <a:ea typeface="Cambria Math" panose="02040503050406030204" pitchFamily="18" charset="0"/>
                                              <a:sym typeface="+mn-ea"/>
                                            </a:rPr>
                                          </m:ctrlPr>
                                        </m:sSubPr>
                                        <m:e>
                                          <m:r>
                                            <m:rPr>
                                              <m:sty m:val="p"/>
                                            </m:rPr>
                                            <a:rPr lang="en-US" altLang="zh-CN" sz="1500" i="1">
                                              <a:solidFill>
                                                <a:prstClr val="black"/>
                                              </a:solidFill>
                                              <a:latin typeface="Cambria Math" panose="02040503050406030204" pitchFamily="18" charset="0"/>
                                              <a:ea typeface="Cambria Math" panose="02040503050406030204" pitchFamily="18" charset="0"/>
                                              <a:sym typeface="+mn-ea"/>
                                            </a:rPr>
                                            <m:t>P</m:t>
                                          </m:r>
                                        </m:e>
                                        <m:sub>
                                          <m:r>
                                            <a:rPr lang="zh-CN" altLang="en-US" sz="1500" i="1">
                                              <a:solidFill>
                                                <a:prstClr val="black"/>
                                              </a:solidFill>
                                              <a:latin typeface="Cambria Math" panose="02040503050406030204" pitchFamily="18" charset="0"/>
                                              <a:ea typeface="Cambria Math" panose="02040503050406030204" pitchFamily="18" charset="0"/>
                                              <a:sym typeface="+mn-ea"/>
                                            </a:rPr>
                                            <m:t>𝜃</m:t>
                                          </m:r>
                                        </m:sub>
                                      </m:sSub>
                                      <m:r>
                                        <a:rPr lang="en-US" altLang="zh-CN" sz="1500" i="1">
                                          <a:solidFill>
                                            <a:prstClr val="black"/>
                                          </a:solidFill>
                                          <a:latin typeface="Cambria Math" panose="02040503050406030204" pitchFamily="18" charset="0"/>
                                          <a:ea typeface="Cambria Math" panose="02040503050406030204" pitchFamily="18" charset="0"/>
                                          <a:sym typeface="+mn-ea"/>
                                        </a:rPr>
                                        <m:t>(</m:t>
                                      </m:r>
                                      <m:sSub>
                                        <m:sSubPr>
                                          <m:ctrlPr>
                                            <a:rPr lang="en-US" altLang="zh-CN" sz="1500" i="1">
                                              <a:solidFill>
                                                <a:prstClr val="black"/>
                                              </a:solidFill>
                                              <a:latin typeface="Cambria Math" panose="02040503050406030204" pitchFamily="18" charset="0"/>
                                              <a:ea typeface="幼圆" panose="02010509060101010101" pitchFamily="49" charset="-122"/>
                                              <a:sym typeface="+mn-ea"/>
                                            </a:rPr>
                                          </m:ctrlPr>
                                        </m:sSubPr>
                                        <m:e>
                                          <m:r>
                                            <a:rPr lang="en-US" altLang="zh-CN" sz="1500">
                                              <a:solidFill>
                                                <a:prstClr val="black"/>
                                              </a:solidFill>
                                              <a:latin typeface="Cambria Math" panose="02040503050406030204" pitchFamily="18" charset="0"/>
                                              <a:ea typeface="幼圆" panose="02010509060101010101" pitchFamily="49" charset="-122"/>
                                              <a:sym typeface="+mn-ea"/>
                                            </a:rPr>
                                            <m:t>𝑤</m:t>
                                          </m:r>
                                        </m:e>
                                        <m:sub>
                                          <m:r>
                                            <a:rPr lang="en-US" altLang="zh-CN" sz="1500">
                                              <a:solidFill>
                                                <a:prstClr val="black"/>
                                              </a:solidFill>
                                              <a:latin typeface="Cambria Math" panose="02040503050406030204" pitchFamily="18" charset="0"/>
                                              <a:ea typeface="幼圆" panose="02010509060101010101" pitchFamily="49" charset="-122"/>
                                              <a:sym typeface="+mn-ea"/>
                                            </a:rPr>
                                            <m:t>𝑡</m:t>
                                          </m:r>
                                          <m:r>
                                            <a:rPr lang="en-US" altLang="zh-CN" sz="1500">
                                              <a:solidFill>
                                                <a:prstClr val="black"/>
                                              </a:solidFill>
                                              <a:latin typeface="Cambria Math" panose="02040503050406030204" pitchFamily="18" charset="0"/>
                                              <a:ea typeface="幼圆" panose="02010509060101010101" pitchFamily="49" charset="-122"/>
                                              <a:sym typeface="+mn-ea"/>
                                            </a:rPr>
                                            <m:t>+</m:t>
                                          </m:r>
                                          <m:r>
                                            <m:rPr>
                                              <m:sty m:val="p"/>
                                            </m:rPr>
                                            <a:rPr lang="en-US" altLang="zh-CN" sz="1500">
                                              <a:solidFill>
                                                <a:prstClr val="black"/>
                                              </a:solidFill>
                                              <a:latin typeface="Cambria Math" panose="02040503050406030204" pitchFamily="18" charset="0"/>
                                              <a:ea typeface="幼圆" panose="02010509060101010101" pitchFamily="49" charset="-122"/>
                                              <a:sym typeface="+mn-ea"/>
                                            </a:rPr>
                                            <m:t>i</m:t>
                                          </m:r>
                                        </m:sub>
                                      </m:sSub>
                                      <m:r>
                                        <a:rPr lang="en-US" altLang="zh-CN" sz="1500" i="1">
                                          <a:solidFill>
                                            <a:prstClr val="black"/>
                                          </a:solidFill>
                                          <a:latin typeface="Cambria Math" panose="02040503050406030204" pitchFamily="18" charset="0"/>
                                          <a:ea typeface="幼圆" panose="02010509060101010101" pitchFamily="49" charset="-122"/>
                                          <a:sym typeface="+mn-ea"/>
                                        </a:rPr>
                                        <m:t>|</m:t>
                                      </m:r>
                                      <m:sSub>
                                        <m:sSubPr>
                                          <m:ctrlPr>
                                            <a:rPr lang="en-US" altLang="zh-CN" sz="1500" i="1">
                                              <a:solidFill>
                                                <a:prstClr val="black"/>
                                              </a:solidFill>
                                              <a:latin typeface="Cambria Math" panose="02040503050406030204" pitchFamily="18" charset="0"/>
                                              <a:ea typeface="幼圆" panose="02010509060101010101" pitchFamily="49" charset="-122"/>
                                              <a:sym typeface="+mn-ea"/>
                                            </a:rPr>
                                          </m:ctrlPr>
                                        </m:sSubPr>
                                        <m:e>
                                          <m:r>
                                            <a:rPr lang="en-US" altLang="zh-CN" sz="1500">
                                              <a:solidFill>
                                                <a:prstClr val="black"/>
                                              </a:solidFill>
                                              <a:latin typeface="Cambria Math" panose="02040503050406030204" pitchFamily="18" charset="0"/>
                                              <a:ea typeface="幼圆" panose="02010509060101010101" pitchFamily="49" charset="-122"/>
                                              <a:sym typeface="+mn-ea"/>
                                            </a:rPr>
                                            <m:t>𝑤</m:t>
                                          </m:r>
                                        </m:e>
                                        <m:sub>
                                          <m:r>
                                            <a:rPr lang="en-US" altLang="zh-CN" sz="1500">
                                              <a:solidFill>
                                                <a:prstClr val="black"/>
                                              </a:solidFill>
                                              <a:latin typeface="Cambria Math" panose="02040503050406030204" pitchFamily="18" charset="0"/>
                                              <a:ea typeface="幼圆" panose="02010509060101010101" pitchFamily="49" charset="-122"/>
                                              <a:sym typeface="+mn-ea"/>
                                            </a:rPr>
                                            <m:t>𝑡</m:t>
                                          </m:r>
                                        </m:sub>
                                      </m:sSub>
                                      <m:r>
                                        <a:rPr lang="en-US" altLang="zh-CN" sz="1500">
                                          <a:solidFill>
                                            <a:prstClr val="black"/>
                                          </a:solidFill>
                                          <a:latin typeface="Cambria Math" panose="02040503050406030204" pitchFamily="18" charset="0"/>
                                          <a:ea typeface="幼圆" panose="02010509060101010101" pitchFamily="49" charset="-122"/>
                                          <a:sym typeface="+mn-ea"/>
                                        </a:rPr>
                                        <m:t>)</m:t>
                                      </m:r>
                                    </m:e>
                                  </m:nary>
                                  <m:r>
                                    <a:rPr lang="en-US" altLang="zh-CN" sz="1500">
                                      <a:solidFill>
                                        <a:prstClr val="black"/>
                                      </a:solidFill>
                                      <a:latin typeface="Cambria Math" panose="02040503050406030204" pitchFamily="18" charset="0"/>
                                      <a:ea typeface="幼圆" panose="02010509060101010101" pitchFamily="49" charset="-122"/>
                                      <a:sym typeface="+mn-ea"/>
                                    </a:rPr>
                                    <m:t>)</m:t>
                                  </m:r>
                                </m:e>
                              </m:d>
                              <m:r>
                                <a:rPr lang="en-US" altLang="zh-CN" sz="1500" i="1" smtClean="0">
                                  <a:solidFill>
                                    <a:prstClr val="black"/>
                                  </a:solidFill>
                                  <a:latin typeface="Cambria Math" panose="02040503050406030204" pitchFamily="18" charset="0"/>
                                  <a:ea typeface="幼圆" panose="02010509060101010101" pitchFamily="49" charset="-122"/>
                                  <a:sym typeface="+mn-ea"/>
                                </a:rPr>
                                <m:t> </m:t>
                              </m:r>
                            </m:e>
                          </m:nary>
                        </m:e>
                      </m:func>
                    </m:oMath>
                  </m:oMathPara>
                </a14:m>
                <a:endParaRPr lang="zh-CN" altLang="en-US" sz="1400" dirty="0">
                  <a:solidFill>
                    <a:prstClr val="black"/>
                  </a:solidFill>
                  <a:latin typeface="等线"/>
                </a:endParaRPr>
              </a:p>
            </p:txBody>
          </p:sp>
        </mc:Choice>
        <mc:Fallback>
          <p:sp>
            <p:nvSpPr>
              <p:cNvPr id="36" name="文本框 35">
                <a:extLst>
                  <a:ext uri="{FF2B5EF4-FFF2-40B4-BE49-F238E27FC236}">
                    <a16:creationId xmlns:a16="http://schemas.microsoft.com/office/drawing/2014/main" id="{2EDF97D9-D4CB-4B90-B0C7-A12FD6B7C1FA}"/>
                  </a:ext>
                </a:extLst>
              </p:cNvPr>
              <p:cNvSpPr txBox="1">
                <a:spLocks noRot="1" noChangeAspect="1" noMove="1" noResize="1" noEditPoints="1" noAdjustHandles="1" noChangeArrowheads="1" noChangeShapeType="1" noTextEdit="1"/>
              </p:cNvSpPr>
              <p:nvPr/>
            </p:nvSpPr>
            <p:spPr>
              <a:xfrm>
                <a:off x="943276" y="1467573"/>
                <a:ext cx="7454577" cy="610936"/>
              </a:xfrm>
              <a:prstGeom prst="rect">
                <a:avLst/>
              </a:prstGeom>
              <a:blipFill>
                <a:blip r:embed="rId1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92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7F6A5-09DE-4623-94D9-9564B7312911}"/>
              </a:ext>
            </a:extLst>
          </p:cNvPr>
          <p:cNvSpPr>
            <a:spLocks noGrp="1"/>
          </p:cNvSpPr>
          <p:nvPr>
            <p:ph type="title"/>
          </p:nvPr>
        </p:nvSpPr>
        <p:spPr/>
        <p:txBody>
          <a:bodyPr/>
          <a:lstStyle/>
          <a:p>
            <a:r>
              <a:rPr lang="en-US" altLang="zh-CN" dirty="0"/>
              <a:t>cbow.py</a:t>
            </a:r>
            <a:r>
              <a:rPr lang="zh-CN" altLang="en-US" dirty="0"/>
              <a:t>代码详解</a:t>
            </a:r>
          </a:p>
        </p:txBody>
      </p:sp>
      <p:sp>
        <p:nvSpPr>
          <p:cNvPr id="3" name="灯片编号占位符 2">
            <a:extLst>
              <a:ext uri="{FF2B5EF4-FFF2-40B4-BE49-F238E27FC236}">
                <a16:creationId xmlns:a16="http://schemas.microsoft.com/office/drawing/2014/main" id="{4AC8CD5F-483E-4DE4-9889-953976C6FC03}"/>
              </a:ext>
            </a:extLst>
          </p:cNvPr>
          <p:cNvSpPr>
            <a:spLocks noGrp="1"/>
          </p:cNvSpPr>
          <p:nvPr>
            <p:ph type="sldNum" sz="quarter" idx="12"/>
          </p:nvPr>
        </p:nvSpPr>
        <p:spPr/>
        <p:txBody>
          <a:bodyPr/>
          <a:lstStyle/>
          <a:p>
            <a:fld id="{72BC12E7-5528-4670-912D-92ED1DAC097A}" type="slidenum">
              <a:rPr lang="zh-CN" altLang="en-US" smtClean="0"/>
              <a:t>5</a:t>
            </a:fld>
            <a:endParaRPr lang="zh-CN" altLang="en-US"/>
          </a:p>
        </p:txBody>
      </p:sp>
      <p:sp>
        <p:nvSpPr>
          <p:cNvPr id="6" name="文本框 5">
            <a:extLst>
              <a:ext uri="{FF2B5EF4-FFF2-40B4-BE49-F238E27FC236}">
                <a16:creationId xmlns:a16="http://schemas.microsoft.com/office/drawing/2014/main" id="{65FF0E5D-3998-4FCC-AFB6-DCC89A289260}"/>
              </a:ext>
            </a:extLst>
          </p:cNvPr>
          <p:cNvSpPr txBox="1"/>
          <p:nvPr/>
        </p:nvSpPr>
        <p:spPr>
          <a:xfrm>
            <a:off x="2141145" y="2336112"/>
            <a:ext cx="2175596" cy="1133580"/>
          </a:xfrm>
          <a:prstGeom prst="rect">
            <a:avLst/>
          </a:prstGeom>
          <a:noFill/>
        </p:spPr>
        <p:txBody>
          <a:bodyPr wrap="none" rtlCol="0">
            <a:spAutoFit/>
          </a:bodyPr>
          <a:lstStyle/>
          <a:p>
            <a:pPr marL="600075" lvl="1" indent="-257175">
              <a:lnSpc>
                <a:spcPct val="130000"/>
              </a:lnSpc>
              <a:buClr>
                <a:srgbClr val="3333B3"/>
              </a:buClr>
              <a:buSzPct val="75000"/>
              <a:buFontTx/>
              <a:buChar char="►"/>
            </a:pPr>
            <a:r>
              <a:rPr lang="zh-CN" altLang="en-US" dirty="0">
                <a:latin typeface="Microsoft YaHei UI Light" panose="020B0502040204020203" pitchFamily="34" charset="-122"/>
                <a:ea typeface="幼圆" panose="02010509060101010101" pitchFamily="49" charset="-122"/>
                <a:sym typeface="+mn-ea"/>
              </a:rPr>
              <a:t>构建词表</a:t>
            </a:r>
            <a:endParaRPr lang="en-US" altLang="zh-CN" dirty="0">
              <a:latin typeface="Microsoft YaHei UI Light" panose="020B0502040204020203" pitchFamily="34" charset="-122"/>
              <a:ea typeface="幼圆" panose="02010509060101010101" pitchFamily="49" charset="-122"/>
              <a:sym typeface="+mn-ea"/>
            </a:endParaRPr>
          </a:p>
          <a:p>
            <a:pPr marL="600075" lvl="1" indent="-257175">
              <a:lnSpc>
                <a:spcPct val="130000"/>
              </a:lnSpc>
              <a:buClr>
                <a:srgbClr val="3333B3"/>
              </a:buClr>
              <a:buSzPct val="75000"/>
              <a:buFontTx/>
              <a:buChar char="►"/>
            </a:pPr>
            <a:r>
              <a:rPr lang="zh-CN" altLang="en-US" dirty="0">
                <a:latin typeface="Microsoft YaHei UI Light" panose="020B0502040204020203" pitchFamily="34" charset="-122"/>
                <a:ea typeface="幼圆" panose="02010509060101010101" pitchFamily="49" charset="-122"/>
                <a:sym typeface="+mn-ea"/>
              </a:rPr>
              <a:t>构建训练数据</a:t>
            </a:r>
            <a:endParaRPr lang="en-US" altLang="zh-CN" dirty="0">
              <a:latin typeface="Microsoft YaHei UI Light" panose="020B0502040204020203" pitchFamily="34" charset="-122"/>
              <a:ea typeface="幼圆" panose="02010509060101010101" pitchFamily="49" charset="-122"/>
              <a:sym typeface="+mn-ea"/>
            </a:endParaRPr>
          </a:p>
          <a:p>
            <a:pPr marL="600075" lvl="1" indent="-257175">
              <a:lnSpc>
                <a:spcPct val="130000"/>
              </a:lnSpc>
              <a:buClr>
                <a:srgbClr val="3333B3"/>
              </a:buClr>
              <a:buSzPct val="75000"/>
              <a:buFontTx/>
              <a:buChar char="►"/>
            </a:pPr>
            <a:r>
              <a:rPr lang="zh-CN" altLang="en-US" dirty="0">
                <a:latin typeface="Microsoft YaHei UI Light" panose="020B0502040204020203" pitchFamily="34" charset="-122"/>
                <a:ea typeface="幼圆" panose="02010509060101010101" pitchFamily="49" charset="-122"/>
                <a:sym typeface="+mn-ea"/>
              </a:rPr>
              <a:t>分</a:t>
            </a:r>
            <a:r>
              <a:rPr lang="en-US" altLang="zh-CN" dirty="0">
                <a:latin typeface="Microsoft YaHei UI Light" panose="020B0502040204020203" pitchFamily="34" charset="-122"/>
                <a:ea typeface="幼圆" panose="02010509060101010101" pitchFamily="49" charset="-122"/>
                <a:sym typeface="+mn-ea"/>
              </a:rPr>
              <a:t>batch</a:t>
            </a:r>
          </a:p>
        </p:txBody>
      </p:sp>
      <p:sp>
        <p:nvSpPr>
          <p:cNvPr id="7" name="文本框 42">
            <a:extLst>
              <a:ext uri="{FF2B5EF4-FFF2-40B4-BE49-F238E27FC236}">
                <a16:creationId xmlns:a16="http://schemas.microsoft.com/office/drawing/2014/main" id="{716DFBFF-5CB9-471F-8CC2-B5AEA8DE1B95}"/>
              </a:ext>
            </a:extLst>
          </p:cNvPr>
          <p:cNvSpPr txBox="1"/>
          <p:nvPr/>
        </p:nvSpPr>
        <p:spPr>
          <a:xfrm>
            <a:off x="410710" y="1853351"/>
            <a:ext cx="8322580" cy="482761"/>
          </a:xfrm>
          <a:prstGeom prst="rect">
            <a:avLst/>
          </a:prstGeom>
          <a:noFill/>
        </p:spPr>
        <p:txBody>
          <a:bodyPr wrap="square" lIns="68580" tIns="34290" rIns="68580" bIns="34290" rtlCol="0">
            <a:spAutoFit/>
          </a:bodyPr>
          <a:lstStyle/>
          <a:p>
            <a:pPr marL="257175" indent="-257175">
              <a:lnSpc>
                <a:spcPct val="130000"/>
              </a:lnSpc>
              <a:buClr>
                <a:srgbClr val="3333B3"/>
              </a:buClr>
              <a:buSzPct val="70000"/>
              <a:buFont typeface="Wingdings" panose="05000000000000000000" charset="0"/>
              <a:buChar char="l"/>
            </a:pPr>
            <a:r>
              <a:rPr lang="zh-CN" altLang="en-US" dirty="0">
                <a:latin typeface="Microsoft YaHei UI Light" panose="020B0502040204020203" pitchFamily="34" charset="-122"/>
                <a:ea typeface="幼圆" panose="02010509060101010101" pitchFamily="49" charset="-122"/>
                <a:sym typeface="+mn-ea"/>
              </a:rPr>
              <a:t>算法流程：          </a:t>
            </a:r>
            <a:r>
              <a:rPr lang="zh-CN" altLang="en-US" sz="2400" b="1" dirty="0">
                <a:latin typeface="Microsoft YaHei UI Light" panose="020B0502040204020203" pitchFamily="34" charset="-122"/>
                <a:ea typeface="幼圆" panose="02010509060101010101" pitchFamily="49" charset="-122"/>
                <a:sym typeface="+mn-ea"/>
              </a:rPr>
              <a:t>数据处理</a:t>
            </a:r>
            <a:r>
              <a:rPr lang="en-US" altLang="zh-CN" dirty="0">
                <a:latin typeface="Microsoft YaHei UI Light" panose="020B0502040204020203" pitchFamily="34" charset="-122"/>
                <a:ea typeface="幼圆" panose="02010509060101010101" pitchFamily="49" charset="-122"/>
                <a:sym typeface="+mn-ea"/>
              </a:rPr>
              <a:t>——</a:t>
            </a:r>
            <a:r>
              <a:rPr lang="zh-CN" altLang="en-US" dirty="0">
                <a:latin typeface="Microsoft YaHei UI Light" panose="020B0502040204020203" pitchFamily="34" charset="-122"/>
                <a:ea typeface="幼圆" panose="02010509060101010101" pitchFamily="49" charset="-122"/>
                <a:sym typeface="+mn-ea"/>
              </a:rPr>
              <a:t>模型构建</a:t>
            </a:r>
            <a:r>
              <a:rPr lang="en-US" altLang="zh-CN" dirty="0">
                <a:latin typeface="Microsoft YaHei UI Light" panose="020B0502040204020203" pitchFamily="34" charset="-122"/>
                <a:ea typeface="幼圆" panose="02010509060101010101" pitchFamily="49" charset="-122"/>
                <a:sym typeface="+mn-ea"/>
              </a:rPr>
              <a:t>——</a:t>
            </a:r>
            <a:r>
              <a:rPr lang="zh-CN" altLang="en-US" dirty="0">
                <a:latin typeface="Microsoft YaHei UI Light" panose="020B0502040204020203" pitchFamily="34" charset="-122"/>
                <a:ea typeface="幼圆" panose="02010509060101010101" pitchFamily="49" charset="-122"/>
                <a:sym typeface="+mn-ea"/>
              </a:rPr>
              <a:t>模型训练</a:t>
            </a:r>
            <a:endParaRPr lang="en-US" altLang="zh-CN" dirty="0">
              <a:latin typeface="Microsoft YaHei UI Light" panose="020B0502040204020203" pitchFamily="34" charset="-122"/>
              <a:ea typeface="幼圆" panose="02010509060101010101" pitchFamily="49" charset="-122"/>
              <a:sym typeface="+mn-ea"/>
            </a:endParaRPr>
          </a:p>
        </p:txBody>
      </p:sp>
    </p:spTree>
    <p:extLst>
      <p:ext uri="{BB962C8B-B14F-4D97-AF65-F5344CB8AC3E}">
        <p14:creationId xmlns:p14="http://schemas.microsoft.com/office/powerpoint/2010/main" val="5107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7F6A5-09DE-4623-94D9-9564B7312911}"/>
              </a:ext>
            </a:extLst>
          </p:cNvPr>
          <p:cNvSpPr>
            <a:spLocks noGrp="1"/>
          </p:cNvSpPr>
          <p:nvPr>
            <p:ph type="title"/>
          </p:nvPr>
        </p:nvSpPr>
        <p:spPr/>
        <p:txBody>
          <a:bodyPr/>
          <a:lstStyle/>
          <a:p>
            <a:r>
              <a:rPr lang="en-US" altLang="zh-CN" dirty="0"/>
              <a:t>cbow.py</a:t>
            </a:r>
            <a:r>
              <a:rPr lang="zh-CN" altLang="en-US" dirty="0"/>
              <a:t>代码详解</a:t>
            </a:r>
          </a:p>
        </p:txBody>
      </p:sp>
      <p:sp>
        <p:nvSpPr>
          <p:cNvPr id="3" name="灯片编号占位符 2">
            <a:extLst>
              <a:ext uri="{FF2B5EF4-FFF2-40B4-BE49-F238E27FC236}">
                <a16:creationId xmlns:a16="http://schemas.microsoft.com/office/drawing/2014/main" id="{4AC8CD5F-483E-4DE4-9889-953976C6FC03}"/>
              </a:ext>
            </a:extLst>
          </p:cNvPr>
          <p:cNvSpPr>
            <a:spLocks noGrp="1"/>
          </p:cNvSpPr>
          <p:nvPr>
            <p:ph type="sldNum" sz="quarter" idx="12"/>
          </p:nvPr>
        </p:nvSpPr>
        <p:spPr/>
        <p:txBody>
          <a:bodyPr/>
          <a:lstStyle/>
          <a:p>
            <a:fld id="{72BC12E7-5528-4670-912D-92ED1DAC097A}" type="slidenum">
              <a:rPr lang="zh-CN" altLang="en-US" smtClean="0"/>
              <a:t>6</a:t>
            </a:fld>
            <a:endParaRPr lang="zh-CN" altLang="en-US"/>
          </a:p>
        </p:txBody>
      </p:sp>
      <p:sp>
        <p:nvSpPr>
          <p:cNvPr id="5" name="文本框 42">
            <a:extLst>
              <a:ext uri="{FF2B5EF4-FFF2-40B4-BE49-F238E27FC236}">
                <a16:creationId xmlns:a16="http://schemas.microsoft.com/office/drawing/2014/main" id="{BA54CB1E-29DB-4005-901A-DB66340D2E37}"/>
              </a:ext>
            </a:extLst>
          </p:cNvPr>
          <p:cNvSpPr txBox="1"/>
          <p:nvPr/>
        </p:nvSpPr>
        <p:spPr>
          <a:xfrm>
            <a:off x="410710" y="1853351"/>
            <a:ext cx="8322580" cy="482761"/>
          </a:xfrm>
          <a:prstGeom prst="rect">
            <a:avLst/>
          </a:prstGeom>
          <a:noFill/>
        </p:spPr>
        <p:txBody>
          <a:bodyPr wrap="square" lIns="68580" tIns="34290" rIns="68580" bIns="34290" rtlCol="0">
            <a:spAutoFit/>
          </a:bodyPr>
          <a:lstStyle/>
          <a:p>
            <a:pPr marL="257175" indent="-257175">
              <a:lnSpc>
                <a:spcPct val="130000"/>
              </a:lnSpc>
              <a:buClr>
                <a:srgbClr val="3333B3"/>
              </a:buClr>
              <a:buSzPct val="70000"/>
              <a:buFont typeface="Wingdings" panose="05000000000000000000" charset="0"/>
              <a:buChar char="l"/>
            </a:pPr>
            <a:r>
              <a:rPr lang="zh-CN" altLang="en-US" dirty="0">
                <a:latin typeface="Microsoft YaHei UI Light" panose="020B0502040204020203" pitchFamily="34" charset="-122"/>
                <a:ea typeface="幼圆" panose="02010509060101010101" pitchFamily="49" charset="-122"/>
                <a:sym typeface="+mn-ea"/>
              </a:rPr>
              <a:t>算法流程：          数据处理</a:t>
            </a:r>
            <a:r>
              <a:rPr lang="en-US" altLang="zh-CN" dirty="0">
                <a:latin typeface="Microsoft YaHei UI Light" panose="020B0502040204020203" pitchFamily="34" charset="-122"/>
                <a:ea typeface="幼圆" panose="02010509060101010101" pitchFamily="49" charset="-122"/>
                <a:sym typeface="+mn-ea"/>
              </a:rPr>
              <a:t>——</a:t>
            </a:r>
            <a:r>
              <a:rPr lang="zh-CN" altLang="en-US" sz="2400" b="1" dirty="0">
                <a:latin typeface="Microsoft YaHei UI Light" panose="020B0502040204020203" pitchFamily="34" charset="-122"/>
                <a:ea typeface="幼圆" panose="02010509060101010101" pitchFamily="49" charset="-122"/>
                <a:sym typeface="+mn-ea"/>
              </a:rPr>
              <a:t>模型构建</a:t>
            </a:r>
            <a:r>
              <a:rPr lang="en-US" altLang="zh-CN" dirty="0">
                <a:latin typeface="Microsoft YaHei UI Light" panose="020B0502040204020203" pitchFamily="34" charset="-122"/>
                <a:ea typeface="幼圆" panose="02010509060101010101" pitchFamily="49" charset="-122"/>
                <a:sym typeface="+mn-ea"/>
              </a:rPr>
              <a:t>——</a:t>
            </a:r>
            <a:r>
              <a:rPr lang="zh-CN" altLang="en-US" dirty="0">
                <a:latin typeface="Microsoft YaHei UI Light" panose="020B0502040204020203" pitchFamily="34" charset="-122"/>
                <a:ea typeface="幼圆" panose="02010509060101010101" pitchFamily="49" charset="-122"/>
                <a:sym typeface="+mn-ea"/>
              </a:rPr>
              <a:t>模型训练</a:t>
            </a:r>
            <a:endParaRPr lang="en-US" altLang="zh-CN" dirty="0">
              <a:latin typeface="Microsoft YaHei UI Light" panose="020B0502040204020203" pitchFamily="34" charset="-122"/>
              <a:ea typeface="幼圆" panose="02010509060101010101" pitchFamily="49" charset="-122"/>
              <a:sym typeface="+mn-ea"/>
            </a:endParaRPr>
          </a:p>
        </p:txBody>
      </p:sp>
      <p:sp>
        <p:nvSpPr>
          <p:cNvPr id="6" name="文本框 5">
            <a:extLst>
              <a:ext uri="{FF2B5EF4-FFF2-40B4-BE49-F238E27FC236}">
                <a16:creationId xmlns:a16="http://schemas.microsoft.com/office/drawing/2014/main" id="{65FF0E5D-3998-4FCC-AFB6-DCC89A289260}"/>
              </a:ext>
            </a:extLst>
          </p:cNvPr>
          <p:cNvSpPr txBox="1"/>
          <p:nvPr/>
        </p:nvSpPr>
        <p:spPr>
          <a:xfrm>
            <a:off x="3547915" y="2344021"/>
            <a:ext cx="2637260" cy="773481"/>
          </a:xfrm>
          <a:prstGeom prst="rect">
            <a:avLst/>
          </a:prstGeom>
          <a:noFill/>
        </p:spPr>
        <p:txBody>
          <a:bodyPr wrap="none" rtlCol="0">
            <a:spAutoFit/>
          </a:bodyPr>
          <a:lstStyle/>
          <a:p>
            <a:pPr marL="600075" lvl="1" indent="-257175">
              <a:lnSpc>
                <a:spcPct val="130000"/>
              </a:lnSpc>
              <a:buClr>
                <a:srgbClr val="3333B3"/>
              </a:buClr>
              <a:buSzPct val="75000"/>
              <a:buFontTx/>
              <a:buChar char="►"/>
            </a:pPr>
            <a:r>
              <a:rPr lang="zh-CN" altLang="en-US" dirty="0">
                <a:latin typeface="Microsoft YaHei UI Light" panose="020B0502040204020203" pitchFamily="34" charset="-122"/>
                <a:ea typeface="幼圆" panose="02010509060101010101" pitchFamily="49" charset="-122"/>
                <a:sym typeface="+mn-ea"/>
              </a:rPr>
              <a:t>定义层结构</a:t>
            </a:r>
            <a:endParaRPr lang="en-US" altLang="zh-CN" dirty="0">
              <a:latin typeface="Microsoft YaHei UI Light" panose="020B0502040204020203" pitchFamily="34" charset="-122"/>
              <a:ea typeface="幼圆" panose="02010509060101010101" pitchFamily="49" charset="-122"/>
              <a:sym typeface="+mn-ea"/>
            </a:endParaRPr>
          </a:p>
          <a:p>
            <a:pPr marL="600075" lvl="1" indent="-257175">
              <a:lnSpc>
                <a:spcPct val="130000"/>
              </a:lnSpc>
              <a:buClr>
                <a:srgbClr val="3333B3"/>
              </a:buClr>
              <a:buSzPct val="75000"/>
              <a:buFontTx/>
              <a:buChar char="►"/>
            </a:pPr>
            <a:r>
              <a:rPr lang="zh-CN" altLang="en-US" dirty="0">
                <a:latin typeface="Microsoft YaHei UI Light" panose="020B0502040204020203" pitchFamily="34" charset="-122"/>
                <a:ea typeface="幼圆" panose="02010509060101010101" pitchFamily="49" charset="-122"/>
                <a:sym typeface="+mn-ea"/>
              </a:rPr>
              <a:t>定义前向传播流程</a:t>
            </a:r>
            <a:endParaRPr lang="en-US" altLang="zh-CN" dirty="0">
              <a:latin typeface="Microsoft YaHei UI Light" panose="020B0502040204020203" pitchFamily="34" charset="-122"/>
              <a:ea typeface="幼圆" panose="02010509060101010101" pitchFamily="49" charset="-122"/>
              <a:sym typeface="+mn-ea"/>
            </a:endParaRPr>
          </a:p>
        </p:txBody>
      </p:sp>
    </p:spTree>
    <p:extLst>
      <p:ext uri="{BB962C8B-B14F-4D97-AF65-F5344CB8AC3E}">
        <p14:creationId xmlns:p14="http://schemas.microsoft.com/office/powerpoint/2010/main" val="2687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7F6A5-09DE-4623-94D9-9564B7312911}"/>
              </a:ext>
            </a:extLst>
          </p:cNvPr>
          <p:cNvSpPr>
            <a:spLocks noGrp="1"/>
          </p:cNvSpPr>
          <p:nvPr>
            <p:ph type="title"/>
          </p:nvPr>
        </p:nvSpPr>
        <p:spPr/>
        <p:txBody>
          <a:bodyPr/>
          <a:lstStyle/>
          <a:p>
            <a:r>
              <a:rPr lang="en-US" altLang="zh-CN" dirty="0"/>
              <a:t>cbow.py</a:t>
            </a:r>
            <a:r>
              <a:rPr lang="zh-CN" altLang="en-US" dirty="0"/>
              <a:t>代码详解</a:t>
            </a:r>
          </a:p>
        </p:txBody>
      </p:sp>
      <p:sp>
        <p:nvSpPr>
          <p:cNvPr id="3" name="灯片编号占位符 2">
            <a:extLst>
              <a:ext uri="{FF2B5EF4-FFF2-40B4-BE49-F238E27FC236}">
                <a16:creationId xmlns:a16="http://schemas.microsoft.com/office/drawing/2014/main" id="{4AC8CD5F-483E-4DE4-9889-953976C6FC03}"/>
              </a:ext>
            </a:extLst>
          </p:cNvPr>
          <p:cNvSpPr>
            <a:spLocks noGrp="1"/>
          </p:cNvSpPr>
          <p:nvPr>
            <p:ph type="sldNum" sz="quarter" idx="12"/>
          </p:nvPr>
        </p:nvSpPr>
        <p:spPr/>
        <p:txBody>
          <a:bodyPr/>
          <a:lstStyle/>
          <a:p>
            <a:fld id="{72BC12E7-5528-4670-912D-92ED1DAC097A}" type="slidenum">
              <a:rPr lang="zh-CN" altLang="en-US" smtClean="0"/>
              <a:t>7</a:t>
            </a:fld>
            <a:endParaRPr lang="zh-CN" altLang="en-US"/>
          </a:p>
        </p:txBody>
      </p:sp>
      <p:sp>
        <p:nvSpPr>
          <p:cNvPr id="5" name="文本框 42">
            <a:extLst>
              <a:ext uri="{FF2B5EF4-FFF2-40B4-BE49-F238E27FC236}">
                <a16:creationId xmlns:a16="http://schemas.microsoft.com/office/drawing/2014/main" id="{BA54CB1E-29DB-4005-901A-DB66340D2E37}"/>
              </a:ext>
            </a:extLst>
          </p:cNvPr>
          <p:cNvSpPr txBox="1"/>
          <p:nvPr/>
        </p:nvSpPr>
        <p:spPr>
          <a:xfrm>
            <a:off x="410710" y="1853351"/>
            <a:ext cx="8322580" cy="497316"/>
          </a:xfrm>
          <a:prstGeom prst="rect">
            <a:avLst/>
          </a:prstGeom>
          <a:noFill/>
        </p:spPr>
        <p:txBody>
          <a:bodyPr wrap="square" lIns="68580" tIns="34290" rIns="68580" bIns="34290" rtlCol="0">
            <a:spAutoFit/>
          </a:bodyPr>
          <a:lstStyle/>
          <a:p>
            <a:pPr marL="257175" indent="-257175">
              <a:lnSpc>
                <a:spcPct val="130000"/>
              </a:lnSpc>
              <a:buClr>
                <a:srgbClr val="3333B3"/>
              </a:buClr>
              <a:buSzPct val="70000"/>
              <a:buFont typeface="Wingdings" panose="05000000000000000000" charset="0"/>
              <a:buChar char="l"/>
            </a:pPr>
            <a:r>
              <a:rPr lang="zh-CN" altLang="en-US" dirty="0">
                <a:latin typeface="Microsoft YaHei UI Light" panose="020B0502040204020203" pitchFamily="34" charset="-122"/>
                <a:ea typeface="幼圆" panose="02010509060101010101" pitchFamily="49" charset="-122"/>
                <a:sym typeface="+mn-ea"/>
              </a:rPr>
              <a:t>算法流程：          数据处理</a:t>
            </a:r>
            <a:r>
              <a:rPr lang="en-US" altLang="zh-CN" dirty="0">
                <a:latin typeface="Microsoft YaHei UI Light" panose="020B0502040204020203" pitchFamily="34" charset="-122"/>
                <a:ea typeface="幼圆" panose="02010509060101010101" pitchFamily="49" charset="-122"/>
                <a:sym typeface="+mn-ea"/>
              </a:rPr>
              <a:t>——</a:t>
            </a:r>
            <a:r>
              <a:rPr lang="zh-CN" altLang="en-US" dirty="0">
                <a:latin typeface="Microsoft YaHei UI Light" panose="020B0502040204020203" pitchFamily="34" charset="-122"/>
                <a:ea typeface="幼圆" panose="02010509060101010101" pitchFamily="49" charset="-122"/>
                <a:sym typeface="+mn-ea"/>
              </a:rPr>
              <a:t>模型构建</a:t>
            </a:r>
            <a:r>
              <a:rPr lang="en-US" altLang="zh-CN" dirty="0">
                <a:latin typeface="Microsoft YaHei UI Light" panose="020B0502040204020203" pitchFamily="34" charset="-122"/>
                <a:ea typeface="幼圆" panose="02010509060101010101" pitchFamily="49" charset="-122"/>
                <a:sym typeface="+mn-ea"/>
              </a:rPr>
              <a:t>——</a:t>
            </a:r>
            <a:r>
              <a:rPr lang="zh-CN" altLang="en-US" sz="2400" b="1" dirty="0">
                <a:latin typeface="Microsoft YaHei UI Light" panose="020B0502040204020203" pitchFamily="34" charset="-122"/>
                <a:ea typeface="幼圆" panose="02010509060101010101" pitchFamily="49" charset="-122"/>
                <a:sym typeface="+mn-ea"/>
              </a:rPr>
              <a:t>模型训练</a:t>
            </a:r>
            <a:endParaRPr lang="en-US" altLang="zh-CN" sz="2400" b="1" dirty="0">
              <a:latin typeface="Microsoft YaHei UI Light" panose="020B0502040204020203" pitchFamily="34" charset="-122"/>
              <a:ea typeface="幼圆" panose="02010509060101010101" pitchFamily="49" charset="-122"/>
              <a:sym typeface="+mn-ea"/>
            </a:endParaRPr>
          </a:p>
        </p:txBody>
      </p:sp>
      <p:sp>
        <p:nvSpPr>
          <p:cNvPr id="6" name="文本框 5">
            <a:extLst>
              <a:ext uri="{FF2B5EF4-FFF2-40B4-BE49-F238E27FC236}">
                <a16:creationId xmlns:a16="http://schemas.microsoft.com/office/drawing/2014/main" id="{65FF0E5D-3998-4FCC-AFB6-DCC89A289260}"/>
              </a:ext>
            </a:extLst>
          </p:cNvPr>
          <p:cNvSpPr txBox="1"/>
          <p:nvPr/>
        </p:nvSpPr>
        <p:spPr>
          <a:xfrm>
            <a:off x="4996887" y="2350667"/>
            <a:ext cx="1713931" cy="1853777"/>
          </a:xfrm>
          <a:prstGeom prst="rect">
            <a:avLst/>
          </a:prstGeom>
          <a:noFill/>
        </p:spPr>
        <p:txBody>
          <a:bodyPr wrap="none" rtlCol="0">
            <a:spAutoFit/>
          </a:bodyPr>
          <a:lstStyle/>
          <a:p>
            <a:pPr marL="600075" lvl="1" indent="-257175">
              <a:lnSpc>
                <a:spcPct val="130000"/>
              </a:lnSpc>
              <a:buClr>
                <a:srgbClr val="3333B3"/>
              </a:buClr>
              <a:buSzPct val="75000"/>
              <a:buFontTx/>
              <a:buChar char="►"/>
            </a:pPr>
            <a:r>
              <a:rPr lang="zh-CN" altLang="en-US" dirty="0">
                <a:latin typeface="Microsoft YaHei UI Light" panose="020B0502040204020203" pitchFamily="34" charset="-122"/>
                <a:ea typeface="幼圆" panose="02010509060101010101" pitchFamily="49" charset="-122"/>
                <a:sym typeface="+mn-ea"/>
              </a:rPr>
              <a:t>梯度清零</a:t>
            </a:r>
            <a:endParaRPr lang="en-US" altLang="zh-CN" dirty="0">
              <a:latin typeface="Microsoft YaHei UI Light" panose="020B0502040204020203" pitchFamily="34" charset="-122"/>
              <a:ea typeface="幼圆" panose="02010509060101010101" pitchFamily="49" charset="-122"/>
              <a:sym typeface="+mn-ea"/>
            </a:endParaRPr>
          </a:p>
          <a:p>
            <a:pPr marL="600075" lvl="1" indent="-257175">
              <a:lnSpc>
                <a:spcPct val="130000"/>
              </a:lnSpc>
              <a:buClr>
                <a:srgbClr val="3333B3"/>
              </a:buClr>
              <a:buSzPct val="75000"/>
              <a:buFontTx/>
              <a:buChar char="►"/>
            </a:pPr>
            <a:r>
              <a:rPr lang="zh-CN" altLang="en-US" dirty="0">
                <a:latin typeface="Microsoft YaHei UI Light" panose="020B0502040204020203" pitchFamily="34" charset="-122"/>
                <a:ea typeface="幼圆" panose="02010509060101010101" pitchFamily="49" charset="-122"/>
                <a:sym typeface="+mn-ea"/>
              </a:rPr>
              <a:t>模型预测</a:t>
            </a:r>
            <a:endParaRPr lang="en-US" altLang="zh-CN" dirty="0">
              <a:latin typeface="Microsoft YaHei UI Light" panose="020B0502040204020203" pitchFamily="34" charset="-122"/>
              <a:ea typeface="幼圆" panose="02010509060101010101" pitchFamily="49" charset="-122"/>
              <a:sym typeface="+mn-ea"/>
            </a:endParaRPr>
          </a:p>
          <a:p>
            <a:pPr marL="600075" lvl="1" indent="-257175">
              <a:lnSpc>
                <a:spcPct val="130000"/>
              </a:lnSpc>
              <a:buClr>
                <a:srgbClr val="3333B3"/>
              </a:buClr>
              <a:buSzPct val="75000"/>
              <a:buFontTx/>
              <a:buChar char="►"/>
            </a:pPr>
            <a:r>
              <a:rPr lang="zh-CN" altLang="en-US" dirty="0">
                <a:latin typeface="Microsoft YaHei UI Light" panose="020B0502040204020203" pitchFamily="34" charset="-122"/>
                <a:ea typeface="幼圆" panose="02010509060101010101" pitchFamily="49" charset="-122"/>
                <a:sym typeface="+mn-ea"/>
              </a:rPr>
              <a:t>计算损失</a:t>
            </a:r>
            <a:endParaRPr lang="en-US" altLang="zh-CN" dirty="0">
              <a:latin typeface="Microsoft YaHei UI Light" panose="020B0502040204020203" pitchFamily="34" charset="-122"/>
              <a:ea typeface="幼圆" panose="02010509060101010101" pitchFamily="49" charset="-122"/>
              <a:sym typeface="+mn-ea"/>
            </a:endParaRPr>
          </a:p>
          <a:p>
            <a:pPr marL="600075" lvl="1" indent="-257175">
              <a:lnSpc>
                <a:spcPct val="130000"/>
              </a:lnSpc>
              <a:buClr>
                <a:srgbClr val="3333B3"/>
              </a:buClr>
              <a:buSzPct val="75000"/>
              <a:buFontTx/>
              <a:buChar char="►"/>
            </a:pPr>
            <a:r>
              <a:rPr lang="zh-CN" altLang="en-US" dirty="0">
                <a:latin typeface="Microsoft YaHei UI Light" panose="020B0502040204020203" pitchFamily="34" charset="-122"/>
                <a:ea typeface="幼圆" panose="02010509060101010101" pitchFamily="49" charset="-122"/>
                <a:sym typeface="+mn-ea"/>
              </a:rPr>
              <a:t>梯度更新</a:t>
            </a:r>
            <a:endParaRPr lang="en-US" altLang="zh-CN" dirty="0">
              <a:latin typeface="Microsoft YaHei UI Light" panose="020B0502040204020203" pitchFamily="34" charset="-122"/>
              <a:ea typeface="幼圆" panose="02010509060101010101" pitchFamily="49" charset="-122"/>
              <a:sym typeface="+mn-ea"/>
            </a:endParaRPr>
          </a:p>
          <a:p>
            <a:pPr marL="600075" lvl="1" indent="-257175">
              <a:lnSpc>
                <a:spcPct val="130000"/>
              </a:lnSpc>
              <a:buClr>
                <a:srgbClr val="3333B3"/>
              </a:buClr>
              <a:buSzPct val="75000"/>
              <a:buFontTx/>
              <a:buChar char="►"/>
            </a:pPr>
            <a:r>
              <a:rPr lang="zh-CN" altLang="en-US" dirty="0">
                <a:latin typeface="Microsoft YaHei UI Light" panose="020B0502040204020203" pitchFamily="34" charset="-122"/>
                <a:ea typeface="幼圆" panose="02010509060101010101" pitchFamily="49" charset="-122"/>
                <a:sym typeface="+mn-ea"/>
              </a:rPr>
              <a:t>参数更新</a:t>
            </a:r>
            <a:endParaRPr lang="en-US" altLang="zh-CN" dirty="0">
              <a:latin typeface="Microsoft YaHei UI Light" panose="020B0502040204020203" pitchFamily="34" charset="-122"/>
              <a:ea typeface="幼圆" panose="02010509060101010101" pitchFamily="49" charset="-122"/>
              <a:sym typeface="+mn-ea"/>
            </a:endParaRPr>
          </a:p>
        </p:txBody>
      </p:sp>
    </p:spTree>
    <p:extLst>
      <p:ext uri="{BB962C8B-B14F-4D97-AF65-F5344CB8AC3E}">
        <p14:creationId xmlns:p14="http://schemas.microsoft.com/office/powerpoint/2010/main" val="253817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62BF4-AC84-408B-ADC1-7845775C58E7}"/>
              </a:ext>
            </a:extLst>
          </p:cNvPr>
          <p:cNvSpPr>
            <a:spLocks noGrp="1"/>
          </p:cNvSpPr>
          <p:nvPr>
            <p:ph type="title"/>
          </p:nvPr>
        </p:nvSpPr>
        <p:spPr/>
        <p:txBody>
          <a:bodyPr/>
          <a:lstStyle/>
          <a:p>
            <a:r>
              <a:rPr lang="zh-CN" altLang="en-US" dirty="0"/>
              <a:t>接下来的任务</a:t>
            </a:r>
          </a:p>
        </p:txBody>
      </p:sp>
      <p:sp>
        <p:nvSpPr>
          <p:cNvPr id="3" name="灯片编号占位符 2">
            <a:extLst>
              <a:ext uri="{FF2B5EF4-FFF2-40B4-BE49-F238E27FC236}">
                <a16:creationId xmlns:a16="http://schemas.microsoft.com/office/drawing/2014/main" id="{41B05369-F288-4FC6-8F14-B8DE5FCEA2B1}"/>
              </a:ext>
            </a:extLst>
          </p:cNvPr>
          <p:cNvSpPr>
            <a:spLocks noGrp="1"/>
          </p:cNvSpPr>
          <p:nvPr>
            <p:ph type="sldNum" sz="quarter" idx="12"/>
          </p:nvPr>
        </p:nvSpPr>
        <p:spPr/>
        <p:txBody>
          <a:bodyPr/>
          <a:lstStyle/>
          <a:p>
            <a:fld id="{72BC12E7-5528-4670-912D-92ED1DAC097A}" type="slidenum">
              <a:rPr lang="zh-CN" altLang="en-US" smtClean="0"/>
              <a:t>8</a:t>
            </a:fld>
            <a:endParaRPr lang="zh-CN" altLang="en-US"/>
          </a:p>
        </p:txBody>
      </p:sp>
      <p:sp>
        <p:nvSpPr>
          <p:cNvPr id="4" name="文本框 42">
            <a:extLst>
              <a:ext uri="{FF2B5EF4-FFF2-40B4-BE49-F238E27FC236}">
                <a16:creationId xmlns:a16="http://schemas.microsoft.com/office/drawing/2014/main" id="{C9FB4645-BCA0-42A7-8D1D-9FF7701E6D2C}"/>
              </a:ext>
            </a:extLst>
          </p:cNvPr>
          <p:cNvSpPr txBox="1"/>
          <p:nvPr/>
        </p:nvSpPr>
        <p:spPr>
          <a:xfrm>
            <a:off x="192770" y="1064137"/>
            <a:ext cx="8558022" cy="1597169"/>
          </a:xfrm>
          <a:prstGeom prst="rect">
            <a:avLst/>
          </a:prstGeom>
          <a:noFill/>
        </p:spPr>
        <p:txBody>
          <a:bodyPr wrap="square" lIns="68580" tIns="34290" rIns="68580" bIns="34290" rtlCol="0">
            <a:spAutoFit/>
          </a:bodyPr>
          <a:lstStyle/>
          <a:p>
            <a:pPr marL="257175" indent="-257175">
              <a:lnSpc>
                <a:spcPct val="130000"/>
              </a:lnSpc>
              <a:buClr>
                <a:srgbClr val="3333B3"/>
              </a:buClr>
              <a:buSzPct val="70000"/>
              <a:buFont typeface="Wingdings" panose="05000000000000000000" charset="0"/>
              <a:buChar char="l"/>
            </a:pPr>
            <a:r>
              <a:rPr lang="zh-CN" altLang="en-US" dirty="0">
                <a:latin typeface="Microsoft YaHei UI Light" panose="020B0502040204020203" pitchFamily="34" charset="-122"/>
                <a:ea typeface="幼圆" panose="02010509060101010101" pitchFamily="49" charset="-122"/>
                <a:sym typeface="+mn-ea"/>
              </a:rPr>
              <a:t>任务目标：</a:t>
            </a:r>
            <a:endParaRPr lang="en-US" altLang="zh-CN" dirty="0">
              <a:latin typeface="Microsoft YaHei UI Light" panose="020B0502040204020203" pitchFamily="34" charset="-122"/>
              <a:ea typeface="幼圆" panose="02010509060101010101" pitchFamily="49" charset="-122"/>
              <a:sym typeface="+mn-ea"/>
            </a:endParaRPr>
          </a:p>
          <a:p>
            <a:pPr marL="600075" lvl="1" indent="-257175">
              <a:lnSpc>
                <a:spcPct val="130000"/>
              </a:lnSpc>
              <a:buClr>
                <a:srgbClr val="3333B3"/>
              </a:buClr>
              <a:buSzPct val="75000"/>
              <a:buFontTx/>
              <a:buChar char="►"/>
            </a:pPr>
            <a:r>
              <a:rPr lang="zh-CN" altLang="en-US" sz="1500" dirty="0">
                <a:latin typeface="Microsoft YaHei UI Light" panose="020B0502040204020203" pitchFamily="34" charset="-122"/>
                <a:ea typeface="幼圆" panose="02010509060101010101" pitchFamily="49" charset="-122"/>
                <a:sym typeface="+mn-ea"/>
              </a:rPr>
              <a:t>根据前面讲解的内容理解</a:t>
            </a:r>
            <a:r>
              <a:rPr lang="en-US" altLang="zh-CN" sz="1500" dirty="0">
                <a:latin typeface="Microsoft YaHei UI Light" panose="020B0502040204020203" pitchFamily="34" charset="-122"/>
                <a:ea typeface="幼圆" panose="02010509060101010101" pitchFamily="49" charset="-122"/>
                <a:sym typeface="+mn-ea"/>
              </a:rPr>
              <a:t>cbow.py</a:t>
            </a:r>
            <a:r>
              <a:rPr lang="zh-CN" altLang="en-US" sz="1500" dirty="0">
                <a:latin typeface="Microsoft YaHei UI Light" panose="020B0502040204020203" pitchFamily="34" charset="-122"/>
                <a:ea typeface="幼圆" panose="02010509060101010101" pitchFamily="49" charset="-122"/>
                <a:sym typeface="+mn-ea"/>
              </a:rPr>
              <a:t>代码，包括数据处理流程、模型构建、模型训练，对后半堂课写代码有帮助。</a:t>
            </a:r>
            <a:endParaRPr lang="en-US" altLang="zh-CN" sz="1500" dirty="0">
              <a:latin typeface="Microsoft YaHei UI Light" panose="020B0502040204020203" pitchFamily="34" charset="-122"/>
              <a:ea typeface="幼圆" panose="02010509060101010101" pitchFamily="49" charset="-122"/>
              <a:sym typeface="+mn-ea"/>
            </a:endParaRPr>
          </a:p>
          <a:p>
            <a:pPr marL="600075" lvl="1" indent="-257175">
              <a:lnSpc>
                <a:spcPct val="130000"/>
              </a:lnSpc>
              <a:buClr>
                <a:srgbClr val="3333B3"/>
              </a:buClr>
              <a:buSzPct val="75000"/>
              <a:buFontTx/>
              <a:buChar char="►"/>
            </a:pPr>
            <a:r>
              <a:rPr lang="zh-CN" altLang="en-US" sz="1500" dirty="0">
                <a:latin typeface="Microsoft YaHei UI Light" panose="020B0502040204020203" pitchFamily="34" charset="-122"/>
                <a:ea typeface="幼圆" panose="02010509060101010101" pitchFamily="49" charset="-122"/>
                <a:sym typeface="+mn-ea"/>
              </a:rPr>
              <a:t>运行</a:t>
            </a:r>
            <a:r>
              <a:rPr lang="en-US" altLang="zh-CN" sz="1500" dirty="0">
                <a:latin typeface="Microsoft YaHei UI Light" panose="020B0502040204020203" pitchFamily="34" charset="-122"/>
                <a:ea typeface="幼圆" panose="02010509060101010101" pitchFamily="49" charset="-122"/>
                <a:sym typeface="+mn-ea"/>
              </a:rPr>
              <a:t>cbow.py</a:t>
            </a:r>
            <a:r>
              <a:rPr lang="zh-CN" altLang="en-US" sz="1500" dirty="0">
                <a:latin typeface="Microsoft YaHei UI Light" panose="020B0502040204020203" pitchFamily="34" charset="-122"/>
                <a:ea typeface="幼圆" panose="02010509060101010101" pitchFamily="49" charset="-122"/>
                <a:sym typeface="+mn-ea"/>
              </a:rPr>
              <a:t>，可视化训练出来的词向量，可以使用</a:t>
            </a:r>
            <a:r>
              <a:rPr lang="en-US" altLang="zh-CN" sz="1500" dirty="0">
                <a:latin typeface="Microsoft YaHei UI Light" panose="020B0502040204020203" pitchFamily="34" charset="-122"/>
                <a:ea typeface="幼圆" panose="02010509060101010101" pitchFamily="49" charset="-122"/>
                <a:sym typeface="+mn-ea"/>
              </a:rPr>
              <a:t>draw_heatmap.py</a:t>
            </a:r>
            <a:r>
              <a:rPr lang="zh-CN" altLang="en-US" sz="1500" dirty="0">
                <a:latin typeface="Microsoft YaHei UI Light" panose="020B0502040204020203" pitchFamily="34" charset="-122"/>
                <a:ea typeface="幼圆" panose="02010509060101010101" pitchFamily="49" charset="-122"/>
                <a:sym typeface="+mn-ea"/>
              </a:rPr>
              <a:t>，也可以自己用其他工具画</a:t>
            </a:r>
            <a:endParaRPr lang="en-US" altLang="zh-CN" sz="1500" dirty="0">
              <a:latin typeface="Microsoft YaHei UI Light" panose="020B0502040204020203" pitchFamily="34" charset="-122"/>
              <a:ea typeface="幼圆" panose="02010509060101010101" pitchFamily="49" charset="-122"/>
              <a:sym typeface="+mn-ea"/>
            </a:endParaRPr>
          </a:p>
        </p:txBody>
      </p:sp>
      <p:sp>
        <p:nvSpPr>
          <p:cNvPr id="5" name="文本框 42">
            <a:extLst>
              <a:ext uri="{FF2B5EF4-FFF2-40B4-BE49-F238E27FC236}">
                <a16:creationId xmlns:a16="http://schemas.microsoft.com/office/drawing/2014/main" id="{E735EBDC-EF94-40E0-95A5-70E729C829D1}"/>
              </a:ext>
            </a:extLst>
          </p:cNvPr>
          <p:cNvSpPr txBox="1"/>
          <p:nvPr/>
        </p:nvSpPr>
        <p:spPr>
          <a:xfrm>
            <a:off x="192770" y="2720550"/>
            <a:ext cx="8558022" cy="390300"/>
          </a:xfrm>
          <a:prstGeom prst="rect">
            <a:avLst/>
          </a:prstGeom>
          <a:noFill/>
        </p:spPr>
        <p:txBody>
          <a:bodyPr wrap="square" lIns="68580" tIns="34290" rIns="68580" bIns="34290" rtlCol="0">
            <a:spAutoFit/>
          </a:bodyPr>
          <a:lstStyle/>
          <a:p>
            <a:pPr marL="257175" indent="-257175">
              <a:lnSpc>
                <a:spcPct val="130000"/>
              </a:lnSpc>
              <a:buClr>
                <a:srgbClr val="3333B3"/>
              </a:buClr>
              <a:buSzPct val="70000"/>
              <a:buFont typeface="Wingdings" panose="05000000000000000000" charset="0"/>
              <a:buChar char="l"/>
            </a:pPr>
            <a:r>
              <a:rPr lang="zh-CN" altLang="en-US" dirty="0">
                <a:latin typeface="Microsoft YaHei UI Light" panose="020B0502040204020203" pitchFamily="34" charset="-122"/>
                <a:ea typeface="幼圆" panose="02010509060101010101" pitchFamily="49" charset="-122"/>
                <a:sym typeface="+mn-ea"/>
              </a:rPr>
              <a:t>任务时长：上半堂课（</a:t>
            </a:r>
            <a:r>
              <a:rPr lang="en-US" altLang="zh-CN" dirty="0">
                <a:latin typeface="Microsoft YaHei UI Light" panose="020B0502040204020203" pitchFamily="34" charset="-122"/>
                <a:ea typeface="幼圆" panose="02010509060101010101" pitchFamily="49" charset="-122"/>
                <a:sym typeface="+mn-ea"/>
              </a:rPr>
              <a:t>9</a:t>
            </a:r>
            <a:r>
              <a:rPr lang="zh-CN" altLang="en-US" dirty="0">
                <a:latin typeface="Microsoft YaHei UI Light" panose="020B0502040204020203" pitchFamily="34" charset="-122"/>
                <a:ea typeface="幼圆" panose="02010509060101010101" pitchFamily="49" charset="-122"/>
                <a:sym typeface="+mn-ea"/>
              </a:rPr>
              <a:t>：</a:t>
            </a:r>
            <a:r>
              <a:rPr lang="en-US" altLang="zh-CN" dirty="0">
                <a:latin typeface="Microsoft YaHei UI Light" panose="020B0502040204020203" pitchFamily="34" charset="-122"/>
                <a:ea typeface="幼圆" panose="02010509060101010101" pitchFamily="49" charset="-122"/>
                <a:sym typeface="+mn-ea"/>
              </a:rPr>
              <a:t>20</a:t>
            </a:r>
            <a:r>
              <a:rPr lang="zh-CN" altLang="en-US" dirty="0">
                <a:latin typeface="Microsoft YaHei UI Light" panose="020B0502040204020203" pitchFamily="34" charset="-122"/>
                <a:ea typeface="幼圆" panose="02010509060101010101" pitchFamily="49" charset="-122"/>
                <a:sym typeface="+mn-ea"/>
              </a:rPr>
              <a:t>前）</a:t>
            </a:r>
            <a:endParaRPr lang="en-US" altLang="zh-CN" dirty="0">
              <a:latin typeface="Microsoft YaHei UI Light" panose="020B0502040204020203" pitchFamily="34" charset="-122"/>
              <a:ea typeface="幼圆" panose="02010509060101010101" pitchFamily="49" charset="-122"/>
              <a:sym typeface="+mn-ea"/>
            </a:endParaRPr>
          </a:p>
        </p:txBody>
      </p:sp>
    </p:spTree>
    <p:extLst>
      <p:ext uri="{BB962C8B-B14F-4D97-AF65-F5344CB8AC3E}">
        <p14:creationId xmlns:p14="http://schemas.microsoft.com/office/powerpoint/2010/main" val="83555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26C321D-F132-493D-A812-F9B840B088FB}"/>
              </a:ext>
            </a:extLst>
          </p:cNvPr>
          <p:cNvPicPr>
            <a:picLocks noChangeAspect="1"/>
          </p:cNvPicPr>
          <p:nvPr/>
        </p:nvPicPr>
        <p:blipFill>
          <a:blip r:embed="rId2"/>
          <a:stretch>
            <a:fillRect/>
          </a:stretch>
        </p:blipFill>
        <p:spPr>
          <a:xfrm>
            <a:off x="128369" y="1674467"/>
            <a:ext cx="8732568" cy="3257492"/>
          </a:xfrm>
          <a:prstGeom prst="rect">
            <a:avLst/>
          </a:prstGeom>
        </p:spPr>
      </p:pic>
      <p:sp>
        <p:nvSpPr>
          <p:cNvPr id="2" name="标题 1">
            <a:extLst>
              <a:ext uri="{FF2B5EF4-FFF2-40B4-BE49-F238E27FC236}">
                <a16:creationId xmlns:a16="http://schemas.microsoft.com/office/drawing/2014/main" id="{91173304-9E54-474B-A55E-27095C098033}"/>
              </a:ext>
            </a:extLst>
          </p:cNvPr>
          <p:cNvSpPr>
            <a:spLocks noGrp="1"/>
          </p:cNvSpPr>
          <p:nvPr>
            <p:ph type="title"/>
          </p:nvPr>
        </p:nvSpPr>
        <p:spPr/>
        <p:txBody>
          <a:bodyPr/>
          <a:lstStyle/>
          <a:p>
            <a:r>
              <a:rPr lang="zh-CN" altLang="en-US" dirty="0"/>
              <a:t>实验结果可视化</a:t>
            </a:r>
          </a:p>
        </p:txBody>
      </p:sp>
      <p:sp>
        <p:nvSpPr>
          <p:cNvPr id="3" name="灯片编号占位符 2">
            <a:extLst>
              <a:ext uri="{FF2B5EF4-FFF2-40B4-BE49-F238E27FC236}">
                <a16:creationId xmlns:a16="http://schemas.microsoft.com/office/drawing/2014/main" id="{3D3079CF-A42A-4EE7-9FA2-BA5D090603F4}"/>
              </a:ext>
            </a:extLst>
          </p:cNvPr>
          <p:cNvSpPr>
            <a:spLocks noGrp="1"/>
          </p:cNvSpPr>
          <p:nvPr>
            <p:ph type="sldNum" sz="quarter" idx="12"/>
          </p:nvPr>
        </p:nvSpPr>
        <p:spPr/>
        <p:txBody>
          <a:bodyPr/>
          <a:lstStyle/>
          <a:p>
            <a:fld id="{72BC12E7-5528-4670-912D-92ED1DAC097A}" type="slidenum">
              <a:rPr lang="zh-CN" altLang="en-US" smtClean="0"/>
              <a:t>9</a:t>
            </a:fld>
            <a:endParaRPr lang="zh-CN" altLang="en-US"/>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BA4BF298-BA33-4FD4-A771-7C0C969DF7A8}"/>
                  </a:ext>
                </a:extLst>
              </p:cNvPr>
              <p:cNvSpPr txBox="1"/>
              <p:nvPr/>
            </p:nvSpPr>
            <p:spPr>
              <a:xfrm>
                <a:off x="750849" y="743415"/>
                <a:ext cx="7764501" cy="2369880"/>
              </a:xfrm>
              <a:prstGeom prst="rect">
                <a:avLst/>
              </a:prstGeom>
              <a:noFill/>
            </p:spPr>
            <p:txBody>
              <a:bodyPr wrap="square" rtlCol="0">
                <a:spAutoFit/>
              </a:bodyPr>
              <a:lstStyle/>
              <a:p>
                <a:r>
                  <a:rPr lang="zh-CN" altLang="en-US" dirty="0"/>
                  <a:t>比较</a:t>
                </a:r>
                <a:r>
                  <a:rPr lang="en-US" altLang="zh-CN" dirty="0"/>
                  <a:t>man</a:t>
                </a:r>
                <a:r>
                  <a:rPr lang="zh-CN" altLang="en-US" dirty="0"/>
                  <a:t>、</a:t>
                </a:r>
                <a:r>
                  <a:rPr lang="en-US" altLang="zh-CN" dirty="0"/>
                  <a:t>people</a:t>
                </a:r>
                <a:r>
                  <a:rPr lang="zh-CN" altLang="en-US" dirty="0"/>
                  <a:t>、</a:t>
                </a:r>
                <a:r>
                  <a:rPr lang="en-US" altLang="zh-CN" dirty="0"/>
                  <a:t>air</a:t>
                </a:r>
                <a:r>
                  <a:rPr lang="zh-CN" altLang="en-US" dirty="0"/>
                  <a:t>三个单词的词向量</a:t>
                </a:r>
                <a:endParaRPr lang="en-US" altLang="zh-CN" dirty="0"/>
              </a:p>
              <a:p>
                <a:r>
                  <a:rPr lang="zh-CN" altLang="en-US" sz="2000" b="1" dirty="0"/>
                  <a:t>理想情况</a:t>
                </a:r>
                <a:r>
                  <a:rPr lang="zh-CN" altLang="en-US" dirty="0"/>
                  <a:t>：</a:t>
                </a:r>
                <a:r>
                  <a:rPr lang="en-US" altLang="zh-CN" dirty="0"/>
                  <a:t>man</a:t>
                </a:r>
                <a:r>
                  <a:rPr lang="zh-CN" altLang="en-US" dirty="0"/>
                  <a:t>应该和</a:t>
                </a:r>
                <a:r>
                  <a:rPr lang="en-US" altLang="zh-CN" dirty="0"/>
                  <a:t>people</a:t>
                </a:r>
                <a:r>
                  <a:rPr lang="zh-CN" altLang="en-US" dirty="0"/>
                  <a:t>的特征比较相似，至少</a:t>
                </a:r>
                <a:r>
                  <a:rPr lang="en-US" altLang="zh-CN" dirty="0"/>
                  <a:t>man</a:t>
                </a:r>
                <a:r>
                  <a:rPr lang="zh-CN" altLang="en-US" dirty="0"/>
                  <a:t>和</a:t>
                </a:r>
                <a:r>
                  <a:rPr lang="en-US" altLang="zh-CN" dirty="0"/>
                  <a:t>people</a:t>
                </a:r>
                <a:r>
                  <a:rPr lang="zh-CN" altLang="en-US" dirty="0"/>
                  <a:t>相似度比</a:t>
                </a:r>
                <a:r>
                  <a:rPr lang="en-US" altLang="zh-CN" dirty="0"/>
                  <a:t>man</a:t>
                </a:r>
                <a:r>
                  <a:rPr lang="zh-CN" altLang="en-US" dirty="0"/>
                  <a:t>和</a:t>
                </a:r>
                <a:r>
                  <a:rPr lang="en-US" altLang="zh-CN" dirty="0"/>
                  <a:t>air</a:t>
                </a:r>
                <a:r>
                  <a:rPr lang="zh-CN" altLang="en-US" dirty="0"/>
                  <a:t>相似度要高</a:t>
                </a:r>
                <a:endParaRPr lang="en-US" altLang="zh-CN" dirty="0"/>
              </a:p>
              <a:p>
                <a:endParaRPr lang="en-US" altLang="zh-CN" dirty="0"/>
              </a:p>
              <a:p>
                <a:r>
                  <a:rPr lang="zh-CN" altLang="en-US" sz="2000" b="1" dirty="0"/>
                  <a:t>实际情况</a:t>
                </a:r>
                <a:r>
                  <a:rPr lang="zh-CN" altLang="en-US" dirty="0"/>
                  <a:t>：如下图，根本看不出来</a:t>
                </a:r>
                <a:r>
                  <a:rPr lang="en-US" altLang="zh-CN" dirty="0"/>
                  <a:t>man</a:t>
                </a:r>
                <a:r>
                  <a:rPr lang="zh-CN" altLang="en-US" dirty="0"/>
                  <a:t>和</a:t>
                </a:r>
                <a:r>
                  <a:rPr lang="en-US" altLang="zh-CN" dirty="0"/>
                  <a:t>people</a:t>
                </a:r>
                <a:r>
                  <a:rPr lang="zh-CN" altLang="en-US" dirty="0"/>
                  <a:t>特征比较相似</a:t>
                </a:r>
                <a:endParaRPr lang="en-US" altLang="zh-CN" dirty="0"/>
              </a:p>
              <a:p>
                <a:r>
                  <a:rPr lang="zh-CN" altLang="en-US" dirty="0"/>
                  <a:t>余弦相似度函数</a:t>
                </a:r>
                <a:r>
                  <a:rPr lang="en-US" altLang="zh-CN" dirty="0"/>
                  <a:t>(man, people) = </a:t>
                </a:r>
                <a14:m>
                  <m:oMath xmlns:m="http://schemas.openxmlformats.org/officeDocument/2006/math">
                    <m:r>
                      <a:rPr lang="en-US" altLang="zh-CN" i="1" dirty="0" smtClean="0">
                        <a:latin typeface="Cambria Math" panose="02040503050406030204" pitchFamily="18" charset="0"/>
                      </a:rPr>
                      <m:t>0.0122</m:t>
                    </m:r>
                  </m:oMath>
                </a14:m>
                <a:endParaRPr lang="en-US" altLang="zh-CN" dirty="0"/>
              </a:p>
              <a:p>
                <a:r>
                  <a:rPr lang="zh-CN" altLang="en-US" dirty="0"/>
                  <a:t>余弦相似度函数</a:t>
                </a:r>
                <a:r>
                  <a:rPr lang="en-US" altLang="zh-CN" dirty="0"/>
                  <a:t>(man, air) = </a:t>
                </a:r>
                <a14:m>
                  <m:oMath xmlns:m="http://schemas.openxmlformats.org/officeDocument/2006/math">
                    <m:r>
                      <a:rPr lang="en-US" altLang="zh-CN" i="1" dirty="0" smtClean="0">
                        <a:latin typeface="Cambria Math" panose="02040503050406030204" pitchFamily="18" charset="0"/>
                      </a:rPr>
                      <m:t>−0.0183</m:t>
                    </m:r>
                  </m:oMath>
                </a14:m>
                <a:endParaRPr lang="en-US" altLang="zh-CN" dirty="0"/>
              </a:p>
              <a:p>
                <a:r>
                  <a:rPr lang="zh-CN" altLang="en-US" dirty="0"/>
                  <a:t>好歹实际计算来看也符合预期</a:t>
                </a:r>
              </a:p>
            </p:txBody>
          </p:sp>
        </mc:Choice>
        <mc:Fallback>
          <p:sp>
            <p:nvSpPr>
              <p:cNvPr id="6" name="文本框 5">
                <a:extLst>
                  <a:ext uri="{FF2B5EF4-FFF2-40B4-BE49-F238E27FC236}">
                    <a16:creationId xmlns:a16="http://schemas.microsoft.com/office/drawing/2014/main" id="{BA4BF298-BA33-4FD4-A771-7C0C969DF7A8}"/>
                  </a:ext>
                </a:extLst>
              </p:cNvPr>
              <p:cNvSpPr txBox="1">
                <a:spLocks noRot="1" noChangeAspect="1" noMove="1" noResize="1" noEditPoints="1" noAdjustHandles="1" noChangeArrowheads="1" noChangeShapeType="1" noTextEdit="1"/>
              </p:cNvSpPr>
              <p:nvPr/>
            </p:nvSpPr>
            <p:spPr>
              <a:xfrm>
                <a:off x="750849" y="743415"/>
                <a:ext cx="7764501" cy="2369880"/>
              </a:xfrm>
              <a:prstGeom prst="rect">
                <a:avLst/>
              </a:prstGeom>
              <a:blipFill>
                <a:blip r:embed="rId3"/>
                <a:stretch>
                  <a:fillRect l="-785" t="-1542" b="-3085"/>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5009E8D5-E392-4F80-883D-FD02194CAB32}"/>
              </a:ext>
            </a:extLst>
          </p:cNvPr>
          <p:cNvSpPr txBox="1"/>
          <p:nvPr/>
        </p:nvSpPr>
        <p:spPr>
          <a:xfrm>
            <a:off x="750849" y="3703856"/>
            <a:ext cx="3233578" cy="1200329"/>
          </a:xfrm>
          <a:prstGeom prst="rect">
            <a:avLst/>
          </a:prstGeom>
          <a:noFill/>
        </p:spPr>
        <p:txBody>
          <a:bodyPr wrap="none" rtlCol="0">
            <a:spAutoFit/>
          </a:bodyPr>
          <a:lstStyle/>
          <a:p>
            <a:r>
              <a:rPr lang="en-US" altLang="zh-CN" dirty="0" err="1"/>
              <a:t>context_size</a:t>
            </a:r>
            <a:r>
              <a:rPr lang="zh-CN" altLang="en-US" dirty="0"/>
              <a:t>：</a:t>
            </a:r>
            <a:r>
              <a:rPr lang="en-US" altLang="zh-CN" dirty="0"/>
              <a:t>6</a:t>
            </a:r>
          </a:p>
          <a:p>
            <a:r>
              <a:rPr lang="en-US" altLang="zh-CN" dirty="0" err="1"/>
              <a:t>embedding_dim</a:t>
            </a:r>
            <a:r>
              <a:rPr lang="zh-CN" altLang="en-US" dirty="0"/>
              <a:t>：</a:t>
            </a:r>
            <a:r>
              <a:rPr lang="en-US" altLang="zh-CN" dirty="0"/>
              <a:t>64</a:t>
            </a:r>
          </a:p>
          <a:p>
            <a:r>
              <a:rPr lang="en-US" altLang="zh-CN" dirty="0" err="1"/>
              <a:t>batch_size</a:t>
            </a:r>
            <a:r>
              <a:rPr lang="zh-CN" altLang="en-US" dirty="0"/>
              <a:t>：</a:t>
            </a:r>
            <a:r>
              <a:rPr lang="en-US" altLang="zh-CN" dirty="0"/>
              <a:t>2048</a:t>
            </a:r>
          </a:p>
          <a:p>
            <a:r>
              <a:rPr lang="zh-CN" altLang="en-US" dirty="0"/>
              <a:t>学习率：</a:t>
            </a:r>
            <a:r>
              <a:rPr lang="en-US" altLang="zh-CN" dirty="0"/>
              <a:t>0.02    </a:t>
            </a:r>
            <a:r>
              <a:rPr lang="zh-CN" altLang="en-US" dirty="0"/>
              <a:t>训练轮次：</a:t>
            </a:r>
            <a:r>
              <a:rPr lang="en-US" altLang="zh-CN" dirty="0"/>
              <a:t>100</a:t>
            </a:r>
            <a:endParaRPr lang="zh-CN" altLang="en-US" dirty="0"/>
          </a:p>
        </p:txBody>
      </p:sp>
      <p:sp>
        <p:nvSpPr>
          <p:cNvPr id="9" name="文本框 8">
            <a:extLst>
              <a:ext uri="{FF2B5EF4-FFF2-40B4-BE49-F238E27FC236}">
                <a16:creationId xmlns:a16="http://schemas.microsoft.com/office/drawing/2014/main" id="{0D415AB4-562C-4117-AEE0-D877DE7FEBFB}"/>
              </a:ext>
            </a:extLst>
          </p:cNvPr>
          <p:cNvSpPr txBox="1"/>
          <p:nvPr/>
        </p:nvSpPr>
        <p:spPr>
          <a:xfrm>
            <a:off x="4633099" y="4023360"/>
            <a:ext cx="1237839" cy="369332"/>
          </a:xfrm>
          <a:prstGeom prst="rect">
            <a:avLst/>
          </a:prstGeom>
          <a:noFill/>
        </p:spPr>
        <p:txBody>
          <a:bodyPr wrap="none" rtlCol="0">
            <a:spAutoFit/>
          </a:bodyPr>
          <a:lstStyle/>
          <a:p>
            <a:r>
              <a:rPr lang="en-US" altLang="zh-CN" dirty="0"/>
              <a:t>loss</a:t>
            </a:r>
            <a:r>
              <a:rPr lang="zh-CN" altLang="en-US" dirty="0"/>
              <a:t>：</a:t>
            </a:r>
            <a:r>
              <a:rPr lang="en-US" altLang="zh-CN" dirty="0"/>
              <a:t>1715</a:t>
            </a:r>
            <a:endParaRPr lang="zh-CN" altLang="en-US" dirty="0"/>
          </a:p>
        </p:txBody>
      </p:sp>
    </p:spTree>
    <p:extLst>
      <p:ext uri="{BB962C8B-B14F-4D97-AF65-F5344CB8AC3E}">
        <p14:creationId xmlns:p14="http://schemas.microsoft.com/office/powerpoint/2010/main" val="154620777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1872</TotalTime>
  <Words>1214</Words>
  <Application>Microsoft Office PowerPoint</Application>
  <PresentationFormat>全屏显示(16:9)</PresentationFormat>
  <Paragraphs>149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 Unicode MS</vt:lpstr>
      <vt:lpstr>Microsoft YaHei UI Light</vt:lpstr>
      <vt:lpstr>等线</vt:lpstr>
      <vt:lpstr>幼圆</vt:lpstr>
      <vt:lpstr>Arial</vt:lpstr>
      <vt:lpstr>Calibri</vt:lpstr>
      <vt:lpstr>Calibri Light</vt:lpstr>
      <vt:lpstr>Cambria Math</vt:lpstr>
      <vt:lpstr>Wingdings</vt:lpstr>
      <vt:lpstr>Office 主题​​</vt:lpstr>
      <vt:lpstr>PowerPoint 演示文稿</vt:lpstr>
      <vt:lpstr>回顾一下Word2Vec</vt:lpstr>
      <vt:lpstr>回顾一下CBOW</vt:lpstr>
      <vt:lpstr>回顾一下Skip-gram</vt:lpstr>
      <vt:lpstr>cbow.py代码详解</vt:lpstr>
      <vt:lpstr>cbow.py代码详解</vt:lpstr>
      <vt:lpstr>cbow.py代码详解</vt:lpstr>
      <vt:lpstr>接下来的任务</vt:lpstr>
      <vt:lpstr>实验结果可视化</vt:lpstr>
      <vt:lpstr>表现不好，啥原因呢？</vt:lpstr>
      <vt:lpstr>看完了cbow模型，不妨趁热打铁写一下skip-gram模型</vt:lpstr>
      <vt:lpstr>接下来的任务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永誉 穆</dc:creator>
  <cp:lastModifiedBy>永誉 穆</cp:lastModifiedBy>
  <cp:revision>17</cp:revision>
  <dcterms:created xsi:type="dcterms:W3CDTF">2021-10-13T07:48:18Z</dcterms:created>
  <dcterms:modified xsi:type="dcterms:W3CDTF">2021-10-14T15:01:08Z</dcterms:modified>
</cp:coreProperties>
</file>